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6" r:id="rId1"/>
  </p:sldMasterIdLst>
  <p:notesMasterIdLst>
    <p:notesMasterId r:id="rId22"/>
  </p:notesMasterIdLst>
  <p:sldIdLst>
    <p:sldId id="277" r:id="rId2"/>
    <p:sldId id="256" r:id="rId3"/>
    <p:sldId id="261" r:id="rId4"/>
    <p:sldId id="257" r:id="rId5"/>
    <p:sldId id="276" r:id="rId6"/>
    <p:sldId id="264" r:id="rId7"/>
    <p:sldId id="260" r:id="rId8"/>
    <p:sldId id="281" r:id="rId9"/>
    <p:sldId id="280" r:id="rId10"/>
    <p:sldId id="274" r:id="rId11"/>
    <p:sldId id="268" r:id="rId12"/>
    <p:sldId id="270" r:id="rId13"/>
    <p:sldId id="263" r:id="rId14"/>
    <p:sldId id="272" r:id="rId15"/>
    <p:sldId id="262" r:id="rId16"/>
    <p:sldId id="265" r:id="rId17"/>
    <p:sldId id="266" r:id="rId18"/>
    <p:sldId id="278" r:id="rId19"/>
    <p:sldId id="279" r:id="rId20"/>
    <p:sldId id="26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7419"/>
  </p:normalViewPr>
  <p:slideViewPr>
    <p:cSldViewPr snapToGrid="0">
      <p:cViewPr varScale="1">
        <p:scale>
          <a:sx n="81" d="100"/>
          <a:sy n="81" d="100"/>
        </p:scale>
        <p:origin x="17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hyperlink" Target="http://www.linkedin.com/in/jessica-rowe-63a68814b" TargetMode="External"/><Relationship Id="rId1" Type="http://schemas.openxmlformats.org/officeDocument/2006/relationships/hyperlink" Target="mailto:jessicamayrowe@hotmail.co.uk" TargetMode="Externa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hyperlink" Target="http://www.linkedin.com/in/jessica-rowe-63a68814b" TargetMode="External"/><Relationship Id="rId3" Type="http://schemas.openxmlformats.org/officeDocument/2006/relationships/image" Target="../media/image21.png"/><Relationship Id="rId7" Type="http://schemas.openxmlformats.org/officeDocument/2006/relationships/image" Target="../media/image24.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3.png"/><Relationship Id="rId5" Type="http://schemas.openxmlformats.org/officeDocument/2006/relationships/hyperlink" Target="mailto:jessicamayrowe@hotmail.co.uk" TargetMode="External"/><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BBDDA7-4509-4E14-98EC-5A2887F9BE5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9B86B6E-21CA-4E35-96D1-411EA0B88C6F}">
      <dgm:prSet/>
      <dgm:spPr/>
      <dgm:t>
        <a:bodyPr/>
        <a:lstStyle/>
        <a:p>
          <a:pPr>
            <a:lnSpc>
              <a:spcPct val="100000"/>
            </a:lnSpc>
          </a:pPr>
          <a:r>
            <a:rPr lang="en-GB" b="1" i="0">
              <a:latin typeface="+mj-lt"/>
            </a:rPr>
            <a:t>Academic Training</a:t>
          </a:r>
          <a:r>
            <a:rPr lang="en-GB" b="0" i="0">
              <a:latin typeface="+mj-lt"/>
            </a:rPr>
            <a:t> </a:t>
          </a:r>
          <a:endParaRPr lang="en-US">
            <a:latin typeface="+mj-lt"/>
          </a:endParaRPr>
        </a:p>
      </dgm:t>
    </dgm:pt>
    <dgm:pt modelId="{EFC9458E-259D-4512-8BDC-00D6B24DAB03}" type="parTrans" cxnId="{8E840164-4C2F-4AF6-A673-7EA94319E493}">
      <dgm:prSet/>
      <dgm:spPr/>
      <dgm:t>
        <a:bodyPr/>
        <a:lstStyle/>
        <a:p>
          <a:endParaRPr lang="en-US"/>
        </a:p>
      </dgm:t>
    </dgm:pt>
    <dgm:pt modelId="{AC0B9F16-7904-4166-BA8C-EF939D5B92D4}" type="sibTrans" cxnId="{8E840164-4C2F-4AF6-A673-7EA94319E493}">
      <dgm:prSet/>
      <dgm:spPr/>
      <dgm:t>
        <a:bodyPr/>
        <a:lstStyle/>
        <a:p>
          <a:endParaRPr lang="en-US"/>
        </a:p>
      </dgm:t>
    </dgm:pt>
    <dgm:pt modelId="{B54E1B1C-4D90-48AB-BE47-C1AA30210B04}">
      <dgm:prSet/>
      <dgm:spPr/>
      <dgm:t>
        <a:bodyPr/>
        <a:lstStyle/>
        <a:p>
          <a:pPr>
            <a:lnSpc>
              <a:spcPct val="100000"/>
            </a:lnSpc>
          </a:pPr>
          <a:r>
            <a:rPr lang="en-GB" b="1" i="0">
              <a:latin typeface="+mj-lt"/>
            </a:rPr>
            <a:t>Practical Application</a:t>
          </a:r>
          <a:endParaRPr lang="en-US">
            <a:latin typeface="+mj-lt"/>
          </a:endParaRPr>
        </a:p>
      </dgm:t>
    </dgm:pt>
    <dgm:pt modelId="{64A10DCE-4A2F-4446-9E70-F27D6EDECDD5}" type="parTrans" cxnId="{4BB89761-303E-48FB-B9A2-417983662247}">
      <dgm:prSet/>
      <dgm:spPr/>
      <dgm:t>
        <a:bodyPr/>
        <a:lstStyle/>
        <a:p>
          <a:endParaRPr lang="en-US"/>
        </a:p>
      </dgm:t>
    </dgm:pt>
    <dgm:pt modelId="{E08DDF77-210A-4B0C-94D4-40A181D7D131}" type="sibTrans" cxnId="{4BB89761-303E-48FB-B9A2-417983662247}">
      <dgm:prSet/>
      <dgm:spPr/>
      <dgm:t>
        <a:bodyPr/>
        <a:lstStyle/>
        <a:p>
          <a:endParaRPr lang="en-US"/>
        </a:p>
      </dgm:t>
    </dgm:pt>
    <dgm:pt modelId="{534F0A61-9313-44BF-B47D-3F7A4C877DAE}">
      <dgm:prSet/>
      <dgm:spPr/>
      <dgm:t>
        <a:bodyPr/>
        <a:lstStyle/>
        <a:p>
          <a:pPr>
            <a:lnSpc>
              <a:spcPct val="100000"/>
            </a:lnSpc>
          </a:pPr>
          <a:r>
            <a:rPr lang="en-GB" b="1" i="0">
              <a:latin typeface="+mj-lt"/>
            </a:rPr>
            <a:t>Dissertation Work</a:t>
          </a:r>
          <a:endParaRPr lang="en-US">
            <a:latin typeface="+mj-lt"/>
          </a:endParaRPr>
        </a:p>
      </dgm:t>
    </dgm:pt>
    <dgm:pt modelId="{78B8A56F-BB30-477C-8D2C-4B6AC542F090}" type="parTrans" cxnId="{EFE331FA-0DD7-4520-90D3-1F39462FEC5D}">
      <dgm:prSet/>
      <dgm:spPr/>
      <dgm:t>
        <a:bodyPr/>
        <a:lstStyle/>
        <a:p>
          <a:endParaRPr lang="en-US"/>
        </a:p>
      </dgm:t>
    </dgm:pt>
    <dgm:pt modelId="{805C9523-8101-4E3F-AD88-CB6F21092ED1}" type="sibTrans" cxnId="{EFE331FA-0DD7-4520-90D3-1F39462FEC5D}">
      <dgm:prSet/>
      <dgm:spPr/>
      <dgm:t>
        <a:bodyPr/>
        <a:lstStyle/>
        <a:p>
          <a:endParaRPr lang="en-US"/>
        </a:p>
      </dgm:t>
    </dgm:pt>
    <dgm:pt modelId="{698072C1-53B2-43D2-8FF2-8F7C558CFBD5}">
      <dgm:prSet/>
      <dgm:spPr/>
      <dgm:t>
        <a:bodyPr/>
        <a:lstStyle/>
        <a:p>
          <a:pPr>
            <a:lnSpc>
              <a:spcPct val="100000"/>
            </a:lnSpc>
          </a:pPr>
          <a:r>
            <a:rPr lang="en-GB" b="1" i="0">
              <a:latin typeface="+mj-lt"/>
            </a:rPr>
            <a:t>Future Endeavours</a:t>
          </a:r>
          <a:endParaRPr lang="en-US">
            <a:latin typeface="+mj-lt"/>
          </a:endParaRPr>
        </a:p>
      </dgm:t>
    </dgm:pt>
    <dgm:pt modelId="{F1030BD6-AEEC-4100-B884-19C27EDC9FA9}" type="parTrans" cxnId="{EB998EEC-8D7C-428C-8F6F-F2FFDA6A6AB7}">
      <dgm:prSet/>
      <dgm:spPr/>
      <dgm:t>
        <a:bodyPr/>
        <a:lstStyle/>
        <a:p>
          <a:endParaRPr lang="en-US"/>
        </a:p>
      </dgm:t>
    </dgm:pt>
    <dgm:pt modelId="{9240D4B4-6F11-4D8A-9235-7D7FAEF267CC}" type="sibTrans" cxnId="{EB998EEC-8D7C-428C-8F6F-F2FFDA6A6AB7}">
      <dgm:prSet/>
      <dgm:spPr/>
      <dgm:t>
        <a:bodyPr/>
        <a:lstStyle/>
        <a:p>
          <a:endParaRPr lang="en-US"/>
        </a:p>
      </dgm:t>
    </dgm:pt>
    <dgm:pt modelId="{6261BA70-0E2E-4FEB-B938-90272B95A10A}" type="pres">
      <dgm:prSet presAssocID="{F2BBDDA7-4509-4E14-98EC-5A2887F9BE51}" presName="root" presStyleCnt="0">
        <dgm:presLayoutVars>
          <dgm:dir/>
          <dgm:resizeHandles val="exact"/>
        </dgm:presLayoutVars>
      </dgm:prSet>
      <dgm:spPr/>
    </dgm:pt>
    <dgm:pt modelId="{7BE060F6-9B39-4B7F-A0A7-372616D2E4CB}" type="pres">
      <dgm:prSet presAssocID="{39B86B6E-21CA-4E35-96D1-411EA0B88C6F}" presName="compNode" presStyleCnt="0"/>
      <dgm:spPr/>
    </dgm:pt>
    <dgm:pt modelId="{A9B496D9-C91C-4235-A97C-0C0B8A03E760}" type="pres">
      <dgm:prSet presAssocID="{39B86B6E-21CA-4E35-96D1-411EA0B88C6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00ABFCF-4BAC-4B4C-9777-40561573DA62}" type="pres">
      <dgm:prSet presAssocID="{39B86B6E-21CA-4E35-96D1-411EA0B88C6F}" presName="spaceRect" presStyleCnt="0"/>
      <dgm:spPr/>
    </dgm:pt>
    <dgm:pt modelId="{8320F467-CED2-4557-84F9-0150E47F09DA}" type="pres">
      <dgm:prSet presAssocID="{39B86B6E-21CA-4E35-96D1-411EA0B88C6F}" presName="textRect" presStyleLbl="revTx" presStyleIdx="0" presStyleCnt="4">
        <dgm:presLayoutVars>
          <dgm:chMax val="1"/>
          <dgm:chPref val="1"/>
        </dgm:presLayoutVars>
      </dgm:prSet>
      <dgm:spPr/>
    </dgm:pt>
    <dgm:pt modelId="{7EBC21B7-7E3D-4392-A084-3381FC58E5BB}" type="pres">
      <dgm:prSet presAssocID="{AC0B9F16-7904-4166-BA8C-EF939D5B92D4}" presName="sibTrans" presStyleCnt="0"/>
      <dgm:spPr/>
    </dgm:pt>
    <dgm:pt modelId="{30FA56C7-6BBB-4641-9A35-075F0BDA40D0}" type="pres">
      <dgm:prSet presAssocID="{B54E1B1C-4D90-48AB-BE47-C1AA30210B04}" presName="compNode" presStyleCnt="0"/>
      <dgm:spPr/>
    </dgm:pt>
    <dgm:pt modelId="{2EDA7990-ED54-4F25-AAC1-6DD42FB0CDB8}" type="pres">
      <dgm:prSet presAssocID="{B54E1B1C-4D90-48AB-BE47-C1AA30210B0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F416C03-B521-46DA-B61F-0B8A76961768}" type="pres">
      <dgm:prSet presAssocID="{B54E1B1C-4D90-48AB-BE47-C1AA30210B04}" presName="spaceRect" presStyleCnt="0"/>
      <dgm:spPr/>
    </dgm:pt>
    <dgm:pt modelId="{13C95DFF-268D-4EFE-A8E6-2EC5A1F87C6A}" type="pres">
      <dgm:prSet presAssocID="{B54E1B1C-4D90-48AB-BE47-C1AA30210B04}" presName="textRect" presStyleLbl="revTx" presStyleIdx="1" presStyleCnt="4">
        <dgm:presLayoutVars>
          <dgm:chMax val="1"/>
          <dgm:chPref val="1"/>
        </dgm:presLayoutVars>
      </dgm:prSet>
      <dgm:spPr/>
    </dgm:pt>
    <dgm:pt modelId="{597C6777-DC9A-41B0-96D4-A36FFE497A3E}" type="pres">
      <dgm:prSet presAssocID="{E08DDF77-210A-4B0C-94D4-40A181D7D131}" presName="sibTrans" presStyleCnt="0"/>
      <dgm:spPr/>
    </dgm:pt>
    <dgm:pt modelId="{11688670-3D6E-4DF4-B101-398253BA594A}" type="pres">
      <dgm:prSet presAssocID="{534F0A61-9313-44BF-B47D-3F7A4C877DAE}" presName="compNode" presStyleCnt="0"/>
      <dgm:spPr/>
    </dgm:pt>
    <dgm:pt modelId="{54F4D1BE-C867-466C-BF66-BD7F113A837A}" type="pres">
      <dgm:prSet presAssocID="{534F0A61-9313-44BF-B47D-3F7A4C877DA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28E26770-04DA-436C-AC2D-C6DE52DDCA2E}" type="pres">
      <dgm:prSet presAssocID="{534F0A61-9313-44BF-B47D-3F7A4C877DAE}" presName="spaceRect" presStyleCnt="0"/>
      <dgm:spPr/>
    </dgm:pt>
    <dgm:pt modelId="{D65D7114-6F41-439F-BEC4-93A203BA14DB}" type="pres">
      <dgm:prSet presAssocID="{534F0A61-9313-44BF-B47D-3F7A4C877DAE}" presName="textRect" presStyleLbl="revTx" presStyleIdx="2" presStyleCnt="4">
        <dgm:presLayoutVars>
          <dgm:chMax val="1"/>
          <dgm:chPref val="1"/>
        </dgm:presLayoutVars>
      </dgm:prSet>
      <dgm:spPr/>
    </dgm:pt>
    <dgm:pt modelId="{1B7A41A5-1DE7-49C7-BDE8-E530CA86077C}" type="pres">
      <dgm:prSet presAssocID="{805C9523-8101-4E3F-AD88-CB6F21092ED1}" presName="sibTrans" presStyleCnt="0"/>
      <dgm:spPr/>
    </dgm:pt>
    <dgm:pt modelId="{14F9E099-6C91-4AB3-AB97-6D94C3762346}" type="pres">
      <dgm:prSet presAssocID="{698072C1-53B2-43D2-8FF2-8F7C558CFBD5}" presName="compNode" presStyleCnt="0"/>
      <dgm:spPr/>
    </dgm:pt>
    <dgm:pt modelId="{C5359A0C-532E-489C-BA39-7BC797E290BE}" type="pres">
      <dgm:prSet presAssocID="{698072C1-53B2-43D2-8FF2-8F7C558CFBD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C598A5A8-3AAD-4355-867E-A15F7E9F948B}" type="pres">
      <dgm:prSet presAssocID="{698072C1-53B2-43D2-8FF2-8F7C558CFBD5}" presName="spaceRect" presStyleCnt="0"/>
      <dgm:spPr/>
    </dgm:pt>
    <dgm:pt modelId="{C47DB955-36CC-4965-8F67-E3B4F859DEE7}" type="pres">
      <dgm:prSet presAssocID="{698072C1-53B2-43D2-8FF2-8F7C558CFBD5}" presName="textRect" presStyleLbl="revTx" presStyleIdx="3" presStyleCnt="4">
        <dgm:presLayoutVars>
          <dgm:chMax val="1"/>
          <dgm:chPref val="1"/>
        </dgm:presLayoutVars>
      </dgm:prSet>
      <dgm:spPr/>
    </dgm:pt>
  </dgm:ptLst>
  <dgm:cxnLst>
    <dgm:cxn modelId="{AAA9BD09-0438-3D41-9737-D435A28DAECA}" type="presOf" srcId="{698072C1-53B2-43D2-8FF2-8F7C558CFBD5}" destId="{C47DB955-36CC-4965-8F67-E3B4F859DEE7}" srcOrd="0" destOrd="0" presId="urn:microsoft.com/office/officeart/2018/2/layout/IconLabelList"/>
    <dgm:cxn modelId="{0F6C3859-1CD6-454A-B0D2-94C0AF6DB068}" type="presOf" srcId="{39B86B6E-21CA-4E35-96D1-411EA0B88C6F}" destId="{8320F467-CED2-4557-84F9-0150E47F09DA}" srcOrd="0" destOrd="0" presId="urn:microsoft.com/office/officeart/2018/2/layout/IconLabelList"/>
    <dgm:cxn modelId="{4BB89761-303E-48FB-B9A2-417983662247}" srcId="{F2BBDDA7-4509-4E14-98EC-5A2887F9BE51}" destId="{B54E1B1C-4D90-48AB-BE47-C1AA30210B04}" srcOrd="1" destOrd="0" parTransId="{64A10DCE-4A2F-4446-9E70-F27D6EDECDD5}" sibTransId="{E08DDF77-210A-4B0C-94D4-40A181D7D131}"/>
    <dgm:cxn modelId="{8E840164-4C2F-4AF6-A673-7EA94319E493}" srcId="{F2BBDDA7-4509-4E14-98EC-5A2887F9BE51}" destId="{39B86B6E-21CA-4E35-96D1-411EA0B88C6F}" srcOrd="0" destOrd="0" parTransId="{EFC9458E-259D-4512-8BDC-00D6B24DAB03}" sibTransId="{AC0B9F16-7904-4166-BA8C-EF939D5B92D4}"/>
    <dgm:cxn modelId="{945CBA7E-AE0F-4749-ABB0-BC63544023D0}" type="presOf" srcId="{534F0A61-9313-44BF-B47D-3F7A4C877DAE}" destId="{D65D7114-6F41-439F-BEC4-93A203BA14DB}" srcOrd="0" destOrd="0" presId="urn:microsoft.com/office/officeart/2018/2/layout/IconLabelList"/>
    <dgm:cxn modelId="{B60D8FCC-13C4-6C4C-85D2-BFFAD3C4FD8B}" type="presOf" srcId="{B54E1B1C-4D90-48AB-BE47-C1AA30210B04}" destId="{13C95DFF-268D-4EFE-A8E6-2EC5A1F87C6A}" srcOrd="0" destOrd="0" presId="urn:microsoft.com/office/officeart/2018/2/layout/IconLabelList"/>
    <dgm:cxn modelId="{1B232FE4-81E2-6040-A89A-D58B8688FB17}" type="presOf" srcId="{F2BBDDA7-4509-4E14-98EC-5A2887F9BE51}" destId="{6261BA70-0E2E-4FEB-B938-90272B95A10A}" srcOrd="0" destOrd="0" presId="urn:microsoft.com/office/officeart/2018/2/layout/IconLabelList"/>
    <dgm:cxn modelId="{EB998EEC-8D7C-428C-8F6F-F2FFDA6A6AB7}" srcId="{F2BBDDA7-4509-4E14-98EC-5A2887F9BE51}" destId="{698072C1-53B2-43D2-8FF2-8F7C558CFBD5}" srcOrd="3" destOrd="0" parTransId="{F1030BD6-AEEC-4100-B884-19C27EDC9FA9}" sibTransId="{9240D4B4-6F11-4D8A-9235-7D7FAEF267CC}"/>
    <dgm:cxn modelId="{EFE331FA-0DD7-4520-90D3-1F39462FEC5D}" srcId="{F2BBDDA7-4509-4E14-98EC-5A2887F9BE51}" destId="{534F0A61-9313-44BF-B47D-3F7A4C877DAE}" srcOrd="2" destOrd="0" parTransId="{78B8A56F-BB30-477C-8D2C-4B6AC542F090}" sibTransId="{805C9523-8101-4E3F-AD88-CB6F21092ED1}"/>
    <dgm:cxn modelId="{7D8FD330-2581-2646-9A6C-910D6BC853A1}" type="presParOf" srcId="{6261BA70-0E2E-4FEB-B938-90272B95A10A}" destId="{7BE060F6-9B39-4B7F-A0A7-372616D2E4CB}" srcOrd="0" destOrd="0" presId="urn:microsoft.com/office/officeart/2018/2/layout/IconLabelList"/>
    <dgm:cxn modelId="{AC38BCE7-4F85-7248-8C25-C3F706D903BB}" type="presParOf" srcId="{7BE060F6-9B39-4B7F-A0A7-372616D2E4CB}" destId="{A9B496D9-C91C-4235-A97C-0C0B8A03E760}" srcOrd="0" destOrd="0" presId="urn:microsoft.com/office/officeart/2018/2/layout/IconLabelList"/>
    <dgm:cxn modelId="{2A2486D7-6B37-2F43-98FD-57A926BDA779}" type="presParOf" srcId="{7BE060F6-9B39-4B7F-A0A7-372616D2E4CB}" destId="{E00ABFCF-4BAC-4B4C-9777-40561573DA62}" srcOrd="1" destOrd="0" presId="urn:microsoft.com/office/officeart/2018/2/layout/IconLabelList"/>
    <dgm:cxn modelId="{E374792A-3559-4C43-BB93-1BC618D42791}" type="presParOf" srcId="{7BE060F6-9B39-4B7F-A0A7-372616D2E4CB}" destId="{8320F467-CED2-4557-84F9-0150E47F09DA}" srcOrd="2" destOrd="0" presId="urn:microsoft.com/office/officeart/2018/2/layout/IconLabelList"/>
    <dgm:cxn modelId="{A614E1F7-2B55-C648-840A-C0C493C197AE}" type="presParOf" srcId="{6261BA70-0E2E-4FEB-B938-90272B95A10A}" destId="{7EBC21B7-7E3D-4392-A084-3381FC58E5BB}" srcOrd="1" destOrd="0" presId="urn:microsoft.com/office/officeart/2018/2/layout/IconLabelList"/>
    <dgm:cxn modelId="{8D7F8E25-CFBB-E84B-83E3-6E16A90BD7A0}" type="presParOf" srcId="{6261BA70-0E2E-4FEB-B938-90272B95A10A}" destId="{30FA56C7-6BBB-4641-9A35-075F0BDA40D0}" srcOrd="2" destOrd="0" presId="urn:microsoft.com/office/officeart/2018/2/layout/IconLabelList"/>
    <dgm:cxn modelId="{C8DC47C9-A5A4-334F-B3A2-41B2651DCF6C}" type="presParOf" srcId="{30FA56C7-6BBB-4641-9A35-075F0BDA40D0}" destId="{2EDA7990-ED54-4F25-AAC1-6DD42FB0CDB8}" srcOrd="0" destOrd="0" presId="urn:microsoft.com/office/officeart/2018/2/layout/IconLabelList"/>
    <dgm:cxn modelId="{384AEDEC-A305-8441-B70C-56292C5960D4}" type="presParOf" srcId="{30FA56C7-6BBB-4641-9A35-075F0BDA40D0}" destId="{FF416C03-B521-46DA-B61F-0B8A76961768}" srcOrd="1" destOrd="0" presId="urn:microsoft.com/office/officeart/2018/2/layout/IconLabelList"/>
    <dgm:cxn modelId="{92D403C7-EAE7-F643-A48E-A7D9ED9E8210}" type="presParOf" srcId="{30FA56C7-6BBB-4641-9A35-075F0BDA40D0}" destId="{13C95DFF-268D-4EFE-A8E6-2EC5A1F87C6A}" srcOrd="2" destOrd="0" presId="urn:microsoft.com/office/officeart/2018/2/layout/IconLabelList"/>
    <dgm:cxn modelId="{33AF5582-60CE-7049-9CC5-F7A981BDDE52}" type="presParOf" srcId="{6261BA70-0E2E-4FEB-B938-90272B95A10A}" destId="{597C6777-DC9A-41B0-96D4-A36FFE497A3E}" srcOrd="3" destOrd="0" presId="urn:microsoft.com/office/officeart/2018/2/layout/IconLabelList"/>
    <dgm:cxn modelId="{06A149B6-EAE8-0242-866F-92AF63343D6D}" type="presParOf" srcId="{6261BA70-0E2E-4FEB-B938-90272B95A10A}" destId="{11688670-3D6E-4DF4-B101-398253BA594A}" srcOrd="4" destOrd="0" presId="urn:microsoft.com/office/officeart/2018/2/layout/IconLabelList"/>
    <dgm:cxn modelId="{912FDC02-D79D-DD4E-A954-8CEB19A6C9C1}" type="presParOf" srcId="{11688670-3D6E-4DF4-B101-398253BA594A}" destId="{54F4D1BE-C867-466C-BF66-BD7F113A837A}" srcOrd="0" destOrd="0" presId="urn:microsoft.com/office/officeart/2018/2/layout/IconLabelList"/>
    <dgm:cxn modelId="{AE752A9A-8246-2A40-A770-CA0675873C4E}" type="presParOf" srcId="{11688670-3D6E-4DF4-B101-398253BA594A}" destId="{28E26770-04DA-436C-AC2D-C6DE52DDCA2E}" srcOrd="1" destOrd="0" presId="urn:microsoft.com/office/officeart/2018/2/layout/IconLabelList"/>
    <dgm:cxn modelId="{DB35F2B0-59ED-3946-A598-1CC473262A81}" type="presParOf" srcId="{11688670-3D6E-4DF4-B101-398253BA594A}" destId="{D65D7114-6F41-439F-BEC4-93A203BA14DB}" srcOrd="2" destOrd="0" presId="urn:microsoft.com/office/officeart/2018/2/layout/IconLabelList"/>
    <dgm:cxn modelId="{BEF41D20-9F82-2D40-AE98-35CE6474CFB6}" type="presParOf" srcId="{6261BA70-0E2E-4FEB-B938-90272B95A10A}" destId="{1B7A41A5-1DE7-49C7-BDE8-E530CA86077C}" srcOrd="5" destOrd="0" presId="urn:microsoft.com/office/officeart/2018/2/layout/IconLabelList"/>
    <dgm:cxn modelId="{EBD42B0E-FC20-D546-A914-6C3B3C39759B}" type="presParOf" srcId="{6261BA70-0E2E-4FEB-B938-90272B95A10A}" destId="{14F9E099-6C91-4AB3-AB97-6D94C3762346}" srcOrd="6" destOrd="0" presId="urn:microsoft.com/office/officeart/2018/2/layout/IconLabelList"/>
    <dgm:cxn modelId="{A0831F96-5730-E34A-A315-09286FCBA8FA}" type="presParOf" srcId="{14F9E099-6C91-4AB3-AB97-6D94C3762346}" destId="{C5359A0C-532E-489C-BA39-7BC797E290BE}" srcOrd="0" destOrd="0" presId="urn:microsoft.com/office/officeart/2018/2/layout/IconLabelList"/>
    <dgm:cxn modelId="{32C9EA44-26DE-ED46-92AE-FD67F4B2D47D}" type="presParOf" srcId="{14F9E099-6C91-4AB3-AB97-6D94C3762346}" destId="{C598A5A8-3AAD-4355-867E-A15F7E9F948B}" srcOrd="1" destOrd="0" presId="urn:microsoft.com/office/officeart/2018/2/layout/IconLabelList"/>
    <dgm:cxn modelId="{B73D413C-20FE-C74C-B702-85357AF8708F}" type="presParOf" srcId="{14F9E099-6C91-4AB3-AB97-6D94C3762346}" destId="{C47DB955-36CC-4965-8F67-E3B4F859DEE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144D42-2A18-4822-B7E7-B3EC22292F82}" type="doc">
      <dgm:prSet loTypeId="urn:microsoft.com/office/officeart/2018/5/layout/IconCircle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20F9D957-E227-496C-BB70-96B423DDF1A0}">
      <dgm:prSet custT="1"/>
      <dgm:spPr/>
      <dgm:t>
        <a:bodyPr/>
        <a:lstStyle/>
        <a:p>
          <a:pPr>
            <a:defRPr cap="all"/>
          </a:pPr>
          <a:r>
            <a:rPr lang="en-GB" sz="1400" dirty="0">
              <a:solidFill>
                <a:schemeClr val="bg2"/>
              </a:solidFill>
            </a:rPr>
            <a:t>Postgraduate degree at PhD level in a related subject area. </a:t>
          </a:r>
          <a:endParaRPr lang="en-US" sz="1400" dirty="0">
            <a:solidFill>
              <a:schemeClr val="bg2"/>
            </a:solidFill>
          </a:endParaRPr>
        </a:p>
      </dgm:t>
    </dgm:pt>
    <dgm:pt modelId="{3D59B2A9-6FCC-4048-B1F7-D6CD5FC37020}" type="parTrans" cxnId="{E1BABAC1-E311-4208-95B0-0814CE036993}">
      <dgm:prSet/>
      <dgm:spPr/>
      <dgm:t>
        <a:bodyPr/>
        <a:lstStyle/>
        <a:p>
          <a:endParaRPr lang="en-US"/>
        </a:p>
      </dgm:t>
    </dgm:pt>
    <dgm:pt modelId="{8B8F36A4-24B6-422E-8E9F-18EABDAE5BC1}" type="sibTrans" cxnId="{E1BABAC1-E311-4208-95B0-0814CE036993}">
      <dgm:prSet/>
      <dgm:spPr/>
      <dgm:t>
        <a:bodyPr/>
        <a:lstStyle/>
        <a:p>
          <a:endParaRPr lang="en-US"/>
        </a:p>
      </dgm:t>
    </dgm:pt>
    <dgm:pt modelId="{A4AD7476-BB54-408F-8880-2B86A135E6A2}">
      <dgm:prSet custT="1"/>
      <dgm:spPr/>
      <dgm:t>
        <a:bodyPr/>
        <a:lstStyle/>
        <a:p>
          <a:pPr>
            <a:defRPr cap="all"/>
          </a:pPr>
          <a:r>
            <a:rPr lang="en-GB" sz="1400" dirty="0">
              <a:solidFill>
                <a:schemeClr val="bg2"/>
              </a:solidFill>
            </a:rPr>
            <a:t>Experience of managing, conducting and/or using research in the public sector</a:t>
          </a:r>
          <a:endParaRPr lang="en-US" sz="1400" dirty="0">
            <a:solidFill>
              <a:schemeClr val="bg2"/>
            </a:solidFill>
          </a:endParaRPr>
        </a:p>
      </dgm:t>
    </dgm:pt>
    <dgm:pt modelId="{6EA921E9-2C67-4C9D-8A05-0D0E6E4174C1}" type="parTrans" cxnId="{854F23E0-964B-4109-8530-BA3A7DA915DC}">
      <dgm:prSet/>
      <dgm:spPr/>
      <dgm:t>
        <a:bodyPr/>
        <a:lstStyle/>
        <a:p>
          <a:endParaRPr lang="en-US"/>
        </a:p>
      </dgm:t>
    </dgm:pt>
    <dgm:pt modelId="{2C0F48FC-76F9-44C2-A2C1-D35DFA1F6270}" type="sibTrans" cxnId="{854F23E0-964B-4109-8530-BA3A7DA915DC}">
      <dgm:prSet/>
      <dgm:spPr/>
      <dgm:t>
        <a:bodyPr/>
        <a:lstStyle/>
        <a:p>
          <a:endParaRPr lang="en-US"/>
        </a:p>
      </dgm:t>
    </dgm:pt>
    <dgm:pt modelId="{2AE9C129-954F-45AA-9AF2-88D0FE9C0E5A}">
      <dgm:prSet custT="1"/>
      <dgm:spPr/>
      <dgm:t>
        <a:bodyPr/>
        <a:lstStyle/>
        <a:p>
          <a:pPr>
            <a:defRPr cap="all"/>
          </a:pPr>
          <a:r>
            <a:rPr lang="en-GB" sz="1400" dirty="0">
              <a:solidFill>
                <a:schemeClr val="bg2"/>
              </a:solidFill>
            </a:rPr>
            <a:t>Proven ability to work without close supervision and prioritise tasks appropriately. </a:t>
          </a:r>
          <a:endParaRPr lang="en-US" sz="1400" dirty="0">
            <a:solidFill>
              <a:schemeClr val="bg2"/>
            </a:solidFill>
          </a:endParaRPr>
        </a:p>
      </dgm:t>
    </dgm:pt>
    <dgm:pt modelId="{7FD201E8-DFF6-45CC-92F5-743F17CB8121}" type="parTrans" cxnId="{474B5EA8-65A1-4C6D-A662-9F9F4A77567B}">
      <dgm:prSet/>
      <dgm:spPr/>
      <dgm:t>
        <a:bodyPr/>
        <a:lstStyle/>
        <a:p>
          <a:endParaRPr lang="en-US"/>
        </a:p>
      </dgm:t>
    </dgm:pt>
    <dgm:pt modelId="{CD4F3017-8D79-4B1D-867A-270D18F892A1}" type="sibTrans" cxnId="{474B5EA8-65A1-4C6D-A662-9F9F4A77567B}">
      <dgm:prSet/>
      <dgm:spPr/>
      <dgm:t>
        <a:bodyPr/>
        <a:lstStyle/>
        <a:p>
          <a:endParaRPr lang="en-US"/>
        </a:p>
      </dgm:t>
    </dgm:pt>
    <dgm:pt modelId="{B188C2E3-4389-4BBA-98CE-672B4D8F077B}">
      <dgm:prSet/>
      <dgm:spPr/>
      <dgm:t>
        <a:bodyPr/>
        <a:lstStyle/>
        <a:p>
          <a:pPr>
            <a:defRPr cap="all"/>
          </a:pPr>
          <a:endParaRPr lang="en-US" dirty="0"/>
        </a:p>
      </dgm:t>
    </dgm:pt>
    <dgm:pt modelId="{07CA7DF9-29A5-41F0-9A97-E117B3C8D295}" type="parTrans" cxnId="{E3B2941E-44A2-4325-B4CC-8866E7479937}">
      <dgm:prSet/>
      <dgm:spPr/>
      <dgm:t>
        <a:bodyPr/>
        <a:lstStyle/>
        <a:p>
          <a:endParaRPr lang="en-US"/>
        </a:p>
      </dgm:t>
    </dgm:pt>
    <dgm:pt modelId="{57DE6A7E-BBC6-435C-8554-6F0F54AF2932}" type="sibTrans" cxnId="{E3B2941E-44A2-4325-B4CC-8866E7479937}">
      <dgm:prSet/>
      <dgm:spPr/>
      <dgm:t>
        <a:bodyPr/>
        <a:lstStyle/>
        <a:p>
          <a:endParaRPr lang="en-US"/>
        </a:p>
      </dgm:t>
    </dgm:pt>
    <dgm:pt modelId="{1FA91C37-7BC9-4334-B45A-ABB364E39DA4}" type="pres">
      <dgm:prSet presAssocID="{C8144D42-2A18-4822-B7E7-B3EC22292F82}" presName="root" presStyleCnt="0">
        <dgm:presLayoutVars>
          <dgm:dir/>
          <dgm:resizeHandles val="exact"/>
        </dgm:presLayoutVars>
      </dgm:prSet>
      <dgm:spPr/>
    </dgm:pt>
    <dgm:pt modelId="{D47EF8D7-7366-4B10-A3D6-C83ACB712A65}" type="pres">
      <dgm:prSet presAssocID="{20F9D957-E227-496C-BB70-96B423DDF1A0}" presName="compNode" presStyleCnt="0"/>
      <dgm:spPr/>
    </dgm:pt>
    <dgm:pt modelId="{400F417E-9E52-4B11-BEC3-A6F57A9A5944}" type="pres">
      <dgm:prSet presAssocID="{20F9D957-E227-496C-BB70-96B423DDF1A0}" presName="iconBgRect" presStyleLbl="bgShp" presStyleIdx="0" presStyleCnt="4"/>
      <dgm:spPr/>
    </dgm:pt>
    <dgm:pt modelId="{D6C7D15B-628E-4EE7-A033-50D6B8DD1CDD}" type="pres">
      <dgm:prSet presAssocID="{20F9D957-E227-496C-BB70-96B423DDF1A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5A4549AE-4146-442B-9220-86CB76C40B62}" type="pres">
      <dgm:prSet presAssocID="{20F9D957-E227-496C-BB70-96B423DDF1A0}" presName="spaceRect" presStyleCnt="0"/>
      <dgm:spPr/>
    </dgm:pt>
    <dgm:pt modelId="{CCE5E359-9366-465E-8E66-3E3501744E06}" type="pres">
      <dgm:prSet presAssocID="{20F9D957-E227-496C-BB70-96B423DDF1A0}" presName="textRect" presStyleLbl="revTx" presStyleIdx="0" presStyleCnt="4">
        <dgm:presLayoutVars>
          <dgm:chMax val="1"/>
          <dgm:chPref val="1"/>
        </dgm:presLayoutVars>
      </dgm:prSet>
      <dgm:spPr/>
    </dgm:pt>
    <dgm:pt modelId="{AF9313F2-01F4-4344-941F-7E3DE060FAB8}" type="pres">
      <dgm:prSet presAssocID="{8B8F36A4-24B6-422E-8E9F-18EABDAE5BC1}" presName="sibTrans" presStyleCnt="0"/>
      <dgm:spPr/>
    </dgm:pt>
    <dgm:pt modelId="{7AB97987-A0F5-4202-AD4E-2FF1A1BB8CDB}" type="pres">
      <dgm:prSet presAssocID="{A4AD7476-BB54-408F-8880-2B86A135E6A2}" presName="compNode" presStyleCnt="0"/>
      <dgm:spPr/>
    </dgm:pt>
    <dgm:pt modelId="{8CD97A70-0C20-454D-887D-841D1CDD509E}" type="pres">
      <dgm:prSet presAssocID="{A4AD7476-BB54-408F-8880-2B86A135E6A2}" presName="iconBgRect" presStyleLbl="bgShp" presStyleIdx="1" presStyleCnt="4"/>
      <dgm:spPr/>
    </dgm:pt>
    <dgm:pt modelId="{D44414D7-695C-4F03-B795-8F93CD2F038A}" type="pres">
      <dgm:prSet presAssocID="{A4AD7476-BB54-408F-8880-2B86A135E6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0FF48C6F-22DE-4440-92AB-EC3BEEEEFD17}" type="pres">
      <dgm:prSet presAssocID="{A4AD7476-BB54-408F-8880-2B86A135E6A2}" presName="spaceRect" presStyleCnt="0"/>
      <dgm:spPr/>
    </dgm:pt>
    <dgm:pt modelId="{693D6D18-68A9-400E-B9DA-55410A80FA3C}" type="pres">
      <dgm:prSet presAssocID="{A4AD7476-BB54-408F-8880-2B86A135E6A2}" presName="textRect" presStyleLbl="revTx" presStyleIdx="1" presStyleCnt="4">
        <dgm:presLayoutVars>
          <dgm:chMax val="1"/>
          <dgm:chPref val="1"/>
        </dgm:presLayoutVars>
      </dgm:prSet>
      <dgm:spPr/>
    </dgm:pt>
    <dgm:pt modelId="{7578D5FE-2C62-4B5D-9A9C-FBBCECBC5E28}" type="pres">
      <dgm:prSet presAssocID="{2C0F48FC-76F9-44C2-A2C1-D35DFA1F6270}" presName="sibTrans" presStyleCnt="0"/>
      <dgm:spPr/>
    </dgm:pt>
    <dgm:pt modelId="{308EFD61-847E-40B9-A534-96F35F0FBD54}" type="pres">
      <dgm:prSet presAssocID="{2AE9C129-954F-45AA-9AF2-88D0FE9C0E5A}" presName="compNode" presStyleCnt="0"/>
      <dgm:spPr/>
    </dgm:pt>
    <dgm:pt modelId="{6B1C48B4-670E-445B-8175-B9B7BCCC9DF6}" type="pres">
      <dgm:prSet presAssocID="{2AE9C129-954F-45AA-9AF2-88D0FE9C0E5A}" presName="iconBgRect" presStyleLbl="bgShp" presStyleIdx="2" presStyleCnt="4"/>
      <dgm:spPr/>
    </dgm:pt>
    <dgm:pt modelId="{D5DA56BB-8C5D-462C-BF58-CE119F865DD8}" type="pres">
      <dgm:prSet presAssocID="{2AE9C129-954F-45AA-9AF2-88D0FE9C0E5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6B512D96-7F01-4A72-A7C5-088F15338AC1}" type="pres">
      <dgm:prSet presAssocID="{2AE9C129-954F-45AA-9AF2-88D0FE9C0E5A}" presName="spaceRect" presStyleCnt="0"/>
      <dgm:spPr/>
    </dgm:pt>
    <dgm:pt modelId="{F170E875-B6FC-44B0-A58A-F2BA9C6C1939}" type="pres">
      <dgm:prSet presAssocID="{2AE9C129-954F-45AA-9AF2-88D0FE9C0E5A}" presName="textRect" presStyleLbl="revTx" presStyleIdx="2" presStyleCnt="4">
        <dgm:presLayoutVars>
          <dgm:chMax val="1"/>
          <dgm:chPref val="1"/>
        </dgm:presLayoutVars>
      </dgm:prSet>
      <dgm:spPr/>
    </dgm:pt>
    <dgm:pt modelId="{695D4A1F-7638-4CD1-8241-07F97916C1B2}" type="pres">
      <dgm:prSet presAssocID="{CD4F3017-8D79-4B1D-867A-270D18F892A1}" presName="sibTrans" presStyleCnt="0"/>
      <dgm:spPr/>
    </dgm:pt>
    <dgm:pt modelId="{51CB6F6C-758F-40C9-9BD8-3372B4B07346}" type="pres">
      <dgm:prSet presAssocID="{B188C2E3-4389-4BBA-98CE-672B4D8F077B}" presName="compNode" presStyleCnt="0"/>
      <dgm:spPr/>
    </dgm:pt>
    <dgm:pt modelId="{82D27C65-0878-4031-9357-4AC1B9DE0B01}" type="pres">
      <dgm:prSet presAssocID="{B188C2E3-4389-4BBA-98CE-672B4D8F077B}" presName="iconBgRect" presStyleLbl="bgShp" presStyleIdx="3" presStyleCnt="4" custAng="196700" custFlipVert="1" custFlipHor="0" custScaleX="11176" custScaleY="4164" custLinFactX="100000" custLinFactNeighborX="138426" custLinFactNeighborY="17252"/>
      <dgm:spPr/>
    </dgm:pt>
    <dgm:pt modelId="{F66212B1-1783-48C8-8595-D1BFABBF72F4}" type="pres">
      <dgm:prSet presAssocID="{B188C2E3-4389-4BBA-98CE-672B4D8F077B}" presName="iconRect" presStyleLbl="node1" presStyleIdx="3" presStyleCnt="4" custFlipVert="0" custFlipHor="0" custScaleX="15002" custScaleY="50230" custLinFactX="147159" custLinFactY="100000" custLinFactNeighborX="200000" custLinFactNeighborY="138932"/>
      <dgm:spPr>
        <a:ln>
          <a:noFill/>
        </a:ln>
      </dgm:spPr>
    </dgm:pt>
    <dgm:pt modelId="{BA56D1A7-3A39-41B6-8E7B-D7C54A5C9152}" type="pres">
      <dgm:prSet presAssocID="{B188C2E3-4389-4BBA-98CE-672B4D8F077B}" presName="spaceRect" presStyleCnt="0"/>
      <dgm:spPr/>
    </dgm:pt>
    <dgm:pt modelId="{B7252EFE-F522-4958-9D4A-8E7F7FB51DA4}" type="pres">
      <dgm:prSet presAssocID="{B188C2E3-4389-4BBA-98CE-672B4D8F077B}" presName="textRect" presStyleLbl="revTx" presStyleIdx="3" presStyleCnt="4">
        <dgm:presLayoutVars>
          <dgm:chMax val="1"/>
          <dgm:chPref val="1"/>
        </dgm:presLayoutVars>
      </dgm:prSet>
      <dgm:spPr/>
    </dgm:pt>
  </dgm:ptLst>
  <dgm:cxnLst>
    <dgm:cxn modelId="{E3B2941E-44A2-4325-B4CC-8866E7479937}" srcId="{C8144D42-2A18-4822-B7E7-B3EC22292F82}" destId="{B188C2E3-4389-4BBA-98CE-672B4D8F077B}" srcOrd="3" destOrd="0" parTransId="{07CA7DF9-29A5-41F0-9A97-E117B3C8D295}" sibTransId="{57DE6A7E-BBC6-435C-8554-6F0F54AF2932}"/>
    <dgm:cxn modelId="{F0634A24-C957-4C59-9894-F4FB1EE4B21F}" type="presOf" srcId="{B188C2E3-4389-4BBA-98CE-672B4D8F077B}" destId="{B7252EFE-F522-4958-9D4A-8E7F7FB51DA4}" srcOrd="0" destOrd="0" presId="urn:microsoft.com/office/officeart/2018/5/layout/IconCircleLabelList"/>
    <dgm:cxn modelId="{5F7BB878-6C0F-4DC9-A10E-272156979D80}" type="presOf" srcId="{2AE9C129-954F-45AA-9AF2-88D0FE9C0E5A}" destId="{F170E875-B6FC-44B0-A58A-F2BA9C6C1939}" srcOrd="0" destOrd="0" presId="urn:microsoft.com/office/officeart/2018/5/layout/IconCircleLabelList"/>
    <dgm:cxn modelId="{9B828F7D-D491-406E-AA1C-154CFCDB5075}" type="presOf" srcId="{C8144D42-2A18-4822-B7E7-B3EC22292F82}" destId="{1FA91C37-7BC9-4334-B45A-ABB364E39DA4}" srcOrd="0" destOrd="0" presId="urn:microsoft.com/office/officeart/2018/5/layout/IconCircleLabelList"/>
    <dgm:cxn modelId="{474B5EA8-65A1-4C6D-A662-9F9F4A77567B}" srcId="{C8144D42-2A18-4822-B7E7-B3EC22292F82}" destId="{2AE9C129-954F-45AA-9AF2-88D0FE9C0E5A}" srcOrd="2" destOrd="0" parTransId="{7FD201E8-DFF6-45CC-92F5-743F17CB8121}" sibTransId="{CD4F3017-8D79-4B1D-867A-270D18F892A1}"/>
    <dgm:cxn modelId="{B11F7FB3-18E1-4132-BF60-244D4778F727}" type="presOf" srcId="{A4AD7476-BB54-408F-8880-2B86A135E6A2}" destId="{693D6D18-68A9-400E-B9DA-55410A80FA3C}" srcOrd="0" destOrd="0" presId="urn:microsoft.com/office/officeart/2018/5/layout/IconCircleLabelList"/>
    <dgm:cxn modelId="{B6772CC0-ACE0-4CB4-96C0-974667D662CA}" type="presOf" srcId="{20F9D957-E227-496C-BB70-96B423DDF1A0}" destId="{CCE5E359-9366-465E-8E66-3E3501744E06}" srcOrd="0" destOrd="0" presId="urn:microsoft.com/office/officeart/2018/5/layout/IconCircleLabelList"/>
    <dgm:cxn modelId="{E1BABAC1-E311-4208-95B0-0814CE036993}" srcId="{C8144D42-2A18-4822-B7E7-B3EC22292F82}" destId="{20F9D957-E227-496C-BB70-96B423DDF1A0}" srcOrd="0" destOrd="0" parTransId="{3D59B2A9-6FCC-4048-B1F7-D6CD5FC37020}" sibTransId="{8B8F36A4-24B6-422E-8E9F-18EABDAE5BC1}"/>
    <dgm:cxn modelId="{854F23E0-964B-4109-8530-BA3A7DA915DC}" srcId="{C8144D42-2A18-4822-B7E7-B3EC22292F82}" destId="{A4AD7476-BB54-408F-8880-2B86A135E6A2}" srcOrd="1" destOrd="0" parTransId="{6EA921E9-2C67-4C9D-8A05-0D0E6E4174C1}" sibTransId="{2C0F48FC-76F9-44C2-A2C1-D35DFA1F6270}"/>
    <dgm:cxn modelId="{CC779DEC-166B-47CA-9148-A3D70544513B}" type="presParOf" srcId="{1FA91C37-7BC9-4334-B45A-ABB364E39DA4}" destId="{D47EF8D7-7366-4B10-A3D6-C83ACB712A65}" srcOrd="0" destOrd="0" presId="urn:microsoft.com/office/officeart/2018/5/layout/IconCircleLabelList"/>
    <dgm:cxn modelId="{060F39E5-A8A9-46E8-BCBB-08BEE99E48F4}" type="presParOf" srcId="{D47EF8D7-7366-4B10-A3D6-C83ACB712A65}" destId="{400F417E-9E52-4B11-BEC3-A6F57A9A5944}" srcOrd="0" destOrd="0" presId="urn:microsoft.com/office/officeart/2018/5/layout/IconCircleLabelList"/>
    <dgm:cxn modelId="{47F1032B-0161-47C6-9C37-512F3D63E1A2}" type="presParOf" srcId="{D47EF8D7-7366-4B10-A3D6-C83ACB712A65}" destId="{D6C7D15B-628E-4EE7-A033-50D6B8DD1CDD}" srcOrd="1" destOrd="0" presId="urn:microsoft.com/office/officeart/2018/5/layout/IconCircleLabelList"/>
    <dgm:cxn modelId="{A8C57142-F79D-49FA-8FD1-B22E9DE75E20}" type="presParOf" srcId="{D47EF8D7-7366-4B10-A3D6-C83ACB712A65}" destId="{5A4549AE-4146-442B-9220-86CB76C40B62}" srcOrd="2" destOrd="0" presId="urn:microsoft.com/office/officeart/2018/5/layout/IconCircleLabelList"/>
    <dgm:cxn modelId="{84F532D2-AA58-498F-834A-66FB123EB56C}" type="presParOf" srcId="{D47EF8D7-7366-4B10-A3D6-C83ACB712A65}" destId="{CCE5E359-9366-465E-8E66-3E3501744E06}" srcOrd="3" destOrd="0" presId="urn:microsoft.com/office/officeart/2018/5/layout/IconCircleLabelList"/>
    <dgm:cxn modelId="{B00D2179-2176-422B-AD30-6938EBCFEF9B}" type="presParOf" srcId="{1FA91C37-7BC9-4334-B45A-ABB364E39DA4}" destId="{AF9313F2-01F4-4344-941F-7E3DE060FAB8}" srcOrd="1" destOrd="0" presId="urn:microsoft.com/office/officeart/2018/5/layout/IconCircleLabelList"/>
    <dgm:cxn modelId="{43CE20EE-F35B-48B4-A24A-10C6F7A8CA44}" type="presParOf" srcId="{1FA91C37-7BC9-4334-B45A-ABB364E39DA4}" destId="{7AB97987-A0F5-4202-AD4E-2FF1A1BB8CDB}" srcOrd="2" destOrd="0" presId="urn:microsoft.com/office/officeart/2018/5/layout/IconCircleLabelList"/>
    <dgm:cxn modelId="{67D4C6D8-0860-4F61-A550-8FC9E30474A6}" type="presParOf" srcId="{7AB97987-A0F5-4202-AD4E-2FF1A1BB8CDB}" destId="{8CD97A70-0C20-454D-887D-841D1CDD509E}" srcOrd="0" destOrd="0" presId="urn:microsoft.com/office/officeart/2018/5/layout/IconCircleLabelList"/>
    <dgm:cxn modelId="{C51E60E3-4855-40F5-A71F-7CB89080F22C}" type="presParOf" srcId="{7AB97987-A0F5-4202-AD4E-2FF1A1BB8CDB}" destId="{D44414D7-695C-4F03-B795-8F93CD2F038A}" srcOrd="1" destOrd="0" presId="urn:microsoft.com/office/officeart/2018/5/layout/IconCircleLabelList"/>
    <dgm:cxn modelId="{F44AB3C6-F23F-4904-95E3-A583432CFAE7}" type="presParOf" srcId="{7AB97987-A0F5-4202-AD4E-2FF1A1BB8CDB}" destId="{0FF48C6F-22DE-4440-92AB-EC3BEEEEFD17}" srcOrd="2" destOrd="0" presId="urn:microsoft.com/office/officeart/2018/5/layout/IconCircleLabelList"/>
    <dgm:cxn modelId="{6EC88C97-B263-4E11-9733-F982E1940F24}" type="presParOf" srcId="{7AB97987-A0F5-4202-AD4E-2FF1A1BB8CDB}" destId="{693D6D18-68A9-400E-B9DA-55410A80FA3C}" srcOrd="3" destOrd="0" presId="urn:microsoft.com/office/officeart/2018/5/layout/IconCircleLabelList"/>
    <dgm:cxn modelId="{335951C7-F7E3-4BC1-8D5D-0EACE2293DA5}" type="presParOf" srcId="{1FA91C37-7BC9-4334-B45A-ABB364E39DA4}" destId="{7578D5FE-2C62-4B5D-9A9C-FBBCECBC5E28}" srcOrd="3" destOrd="0" presId="urn:microsoft.com/office/officeart/2018/5/layout/IconCircleLabelList"/>
    <dgm:cxn modelId="{86D814C5-C19D-4520-A0BF-1A55641B265C}" type="presParOf" srcId="{1FA91C37-7BC9-4334-B45A-ABB364E39DA4}" destId="{308EFD61-847E-40B9-A534-96F35F0FBD54}" srcOrd="4" destOrd="0" presId="urn:microsoft.com/office/officeart/2018/5/layout/IconCircleLabelList"/>
    <dgm:cxn modelId="{D2FD93D6-EEC0-44FE-A6DC-BB17FBDFBA43}" type="presParOf" srcId="{308EFD61-847E-40B9-A534-96F35F0FBD54}" destId="{6B1C48B4-670E-445B-8175-B9B7BCCC9DF6}" srcOrd="0" destOrd="0" presId="urn:microsoft.com/office/officeart/2018/5/layout/IconCircleLabelList"/>
    <dgm:cxn modelId="{563AF490-4EBB-4EAA-BBD9-8AFFD0F07B39}" type="presParOf" srcId="{308EFD61-847E-40B9-A534-96F35F0FBD54}" destId="{D5DA56BB-8C5D-462C-BF58-CE119F865DD8}" srcOrd="1" destOrd="0" presId="urn:microsoft.com/office/officeart/2018/5/layout/IconCircleLabelList"/>
    <dgm:cxn modelId="{5AB22831-174B-4EFF-B658-F20188BDEB83}" type="presParOf" srcId="{308EFD61-847E-40B9-A534-96F35F0FBD54}" destId="{6B512D96-7F01-4A72-A7C5-088F15338AC1}" srcOrd="2" destOrd="0" presId="urn:microsoft.com/office/officeart/2018/5/layout/IconCircleLabelList"/>
    <dgm:cxn modelId="{05FA8905-5DA5-4923-8726-C9CBC13ABC7D}" type="presParOf" srcId="{308EFD61-847E-40B9-A534-96F35F0FBD54}" destId="{F170E875-B6FC-44B0-A58A-F2BA9C6C1939}" srcOrd="3" destOrd="0" presId="urn:microsoft.com/office/officeart/2018/5/layout/IconCircleLabelList"/>
    <dgm:cxn modelId="{ABC9AE43-8C71-488D-A055-CC03FD38560F}" type="presParOf" srcId="{1FA91C37-7BC9-4334-B45A-ABB364E39DA4}" destId="{695D4A1F-7638-4CD1-8241-07F97916C1B2}" srcOrd="5" destOrd="0" presId="urn:microsoft.com/office/officeart/2018/5/layout/IconCircleLabelList"/>
    <dgm:cxn modelId="{E7A7D5A9-DF22-4924-920A-35FD2A1E3AB8}" type="presParOf" srcId="{1FA91C37-7BC9-4334-B45A-ABB364E39DA4}" destId="{51CB6F6C-758F-40C9-9BD8-3372B4B07346}" srcOrd="6" destOrd="0" presId="urn:microsoft.com/office/officeart/2018/5/layout/IconCircleLabelList"/>
    <dgm:cxn modelId="{B500CA97-E4F7-4B09-920C-E0EE220032D5}" type="presParOf" srcId="{51CB6F6C-758F-40C9-9BD8-3372B4B07346}" destId="{82D27C65-0878-4031-9357-4AC1B9DE0B01}" srcOrd="0" destOrd="0" presId="urn:microsoft.com/office/officeart/2018/5/layout/IconCircleLabelList"/>
    <dgm:cxn modelId="{74B5E92D-1C43-4F89-84CD-A97C03FC8A9F}" type="presParOf" srcId="{51CB6F6C-758F-40C9-9BD8-3372B4B07346}" destId="{F66212B1-1783-48C8-8595-D1BFABBF72F4}" srcOrd="1" destOrd="0" presId="urn:microsoft.com/office/officeart/2018/5/layout/IconCircleLabelList"/>
    <dgm:cxn modelId="{854C00D2-655F-471A-8013-26D6963B2842}" type="presParOf" srcId="{51CB6F6C-758F-40C9-9BD8-3372B4B07346}" destId="{BA56D1A7-3A39-41B6-8E7B-D7C54A5C9152}" srcOrd="2" destOrd="0" presId="urn:microsoft.com/office/officeart/2018/5/layout/IconCircleLabelList"/>
    <dgm:cxn modelId="{2FFA4D43-7869-4FD3-8344-C561A01F2A63}" type="presParOf" srcId="{51CB6F6C-758F-40C9-9BD8-3372B4B07346}" destId="{B7252EFE-F522-4958-9D4A-8E7F7FB51DA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0966EE-3B2A-48FA-8293-8D329BAE746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A7E463B-575A-4DDB-93C0-8F50931ECB90}">
      <dgm:prSet custT="1"/>
      <dgm:spPr/>
      <dgm:t>
        <a:bodyPr/>
        <a:lstStyle/>
        <a:p>
          <a:pPr>
            <a:lnSpc>
              <a:spcPct val="100000"/>
            </a:lnSpc>
          </a:pPr>
          <a:r>
            <a:rPr lang="en-US" sz="1600" dirty="0">
              <a:latin typeface="+mj-lt"/>
            </a:rPr>
            <a:t>Phone Number –  07445379357</a:t>
          </a:r>
        </a:p>
      </dgm:t>
    </dgm:pt>
    <dgm:pt modelId="{9C028622-965C-457A-BDFF-434B83133A31}" type="parTrans" cxnId="{6938E685-1FA4-4B26-BA14-7F4820F446F9}">
      <dgm:prSet/>
      <dgm:spPr/>
      <dgm:t>
        <a:bodyPr/>
        <a:lstStyle/>
        <a:p>
          <a:endParaRPr lang="en-US"/>
        </a:p>
      </dgm:t>
    </dgm:pt>
    <dgm:pt modelId="{6D5DA07D-5680-4F49-AA7F-1D9CA3075CB3}" type="sibTrans" cxnId="{6938E685-1FA4-4B26-BA14-7F4820F446F9}">
      <dgm:prSet/>
      <dgm:spPr/>
      <dgm:t>
        <a:bodyPr/>
        <a:lstStyle/>
        <a:p>
          <a:endParaRPr lang="en-US"/>
        </a:p>
      </dgm:t>
    </dgm:pt>
    <dgm:pt modelId="{04960EE2-A2C3-4777-AD30-89138455BC8E}">
      <dgm:prSet custT="1"/>
      <dgm:spPr/>
      <dgm:t>
        <a:bodyPr/>
        <a:lstStyle/>
        <a:p>
          <a:pPr>
            <a:lnSpc>
              <a:spcPct val="100000"/>
            </a:lnSpc>
          </a:pPr>
          <a:r>
            <a:rPr lang="en-US" sz="1600" dirty="0">
              <a:latin typeface="+mj-lt"/>
            </a:rPr>
            <a:t>Email address – </a:t>
          </a:r>
          <a:r>
            <a:rPr lang="en-US" sz="1600" dirty="0">
              <a:latin typeface="+mj-lt"/>
              <a:hlinkClick xmlns:r="http://schemas.openxmlformats.org/officeDocument/2006/relationships" r:id="rId1"/>
            </a:rPr>
            <a:t>jessicamayrowe@hotmail.co.uk</a:t>
          </a:r>
          <a:endParaRPr lang="en-US" sz="1600" dirty="0">
            <a:latin typeface="+mj-lt"/>
          </a:endParaRPr>
        </a:p>
      </dgm:t>
    </dgm:pt>
    <dgm:pt modelId="{D7463BC9-2ECC-437B-B558-CC4E0829732E}" type="parTrans" cxnId="{4BACBD72-BA3D-44CC-AE50-EE59A1FCC80A}">
      <dgm:prSet/>
      <dgm:spPr/>
      <dgm:t>
        <a:bodyPr/>
        <a:lstStyle/>
        <a:p>
          <a:endParaRPr lang="en-US"/>
        </a:p>
      </dgm:t>
    </dgm:pt>
    <dgm:pt modelId="{8A7396BA-DCF0-463E-B3B5-803B1438ED33}" type="sibTrans" cxnId="{4BACBD72-BA3D-44CC-AE50-EE59A1FCC80A}">
      <dgm:prSet/>
      <dgm:spPr/>
      <dgm:t>
        <a:bodyPr/>
        <a:lstStyle/>
        <a:p>
          <a:endParaRPr lang="en-US"/>
        </a:p>
      </dgm:t>
    </dgm:pt>
    <dgm:pt modelId="{E9D42313-8CFD-40BA-BEF6-8F7B27BC9845}">
      <dgm:prSet custT="1"/>
      <dgm:spPr/>
      <dgm:t>
        <a:bodyPr/>
        <a:lstStyle/>
        <a:p>
          <a:pPr>
            <a:lnSpc>
              <a:spcPct val="100000"/>
            </a:lnSpc>
          </a:pPr>
          <a:r>
            <a:rPr lang="en-US" sz="1600" dirty="0">
              <a:latin typeface="+mj-lt"/>
            </a:rPr>
            <a:t>Linked in –  </a:t>
          </a:r>
          <a:r>
            <a:rPr lang="en-GB" sz="1600" dirty="0">
              <a:latin typeface="+mj-lt"/>
              <a:hlinkClick xmlns:r="http://schemas.openxmlformats.org/officeDocument/2006/relationships" r:id="rId2"/>
            </a:rPr>
            <a:t>www.linkedin.com/in/</a:t>
          </a:r>
          <a:r>
            <a:rPr lang="en-US" sz="1600" dirty="0">
              <a:latin typeface="+mj-lt"/>
              <a:hlinkClick xmlns:r="http://schemas.openxmlformats.org/officeDocument/2006/relationships" r:id="rId2"/>
            </a:rPr>
            <a:t>jessica-rowe-63a68814b</a:t>
          </a:r>
          <a:endParaRPr lang="en-US" sz="1600" dirty="0">
            <a:latin typeface="+mj-lt"/>
          </a:endParaRPr>
        </a:p>
      </dgm:t>
    </dgm:pt>
    <dgm:pt modelId="{A493C83C-5603-4DAC-BEB6-83390E39AC81}" type="parTrans" cxnId="{D063B783-1583-48F2-9FB4-453B5103B13F}">
      <dgm:prSet/>
      <dgm:spPr/>
      <dgm:t>
        <a:bodyPr/>
        <a:lstStyle/>
        <a:p>
          <a:endParaRPr lang="en-US"/>
        </a:p>
      </dgm:t>
    </dgm:pt>
    <dgm:pt modelId="{EDEE5B23-1BD8-4687-90FA-3541D21E5CC1}" type="sibTrans" cxnId="{D063B783-1583-48F2-9FB4-453B5103B13F}">
      <dgm:prSet/>
      <dgm:spPr/>
      <dgm:t>
        <a:bodyPr/>
        <a:lstStyle/>
        <a:p>
          <a:endParaRPr lang="en-US"/>
        </a:p>
      </dgm:t>
    </dgm:pt>
    <dgm:pt modelId="{D9666450-7288-489E-AA9F-BC3631F54123}" type="pres">
      <dgm:prSet presAssocID="{4D0966EE-3B2A-48FA-8293-8D329BAE746D}" presName="root" presStyleCnt="0">
        <dgm:presLayoutVars>
          <dgm:dir/>
          <dgm:resizeHandles val="exact"/>
        </dgm:presLayoutVars>
      </dgm:prSet>
      <dgm:spPr/>
    </dgm:pt>
    <dgm:pt modelId="{4E58EDBF-3312-418F-B79B-4F2F8DD123E1}" type="pres">
      <dgm:prSet presAssocID="{1A7E463B-575A-4DDB-93C0-8F50931ECB90}" presName="compNode" presStyleCnt="0"/>
      <dgm:spPr/>
    </dgm:pt>
    <dgm:pt modelId="{4D2557AE-C04D-4B8E-B3EC-5C70E229204B}" type="pres">
      <dgm:prSet presAssocID="{1A7E463B-575A-4DDB-93C0-8F50931ECB90}" presName="iconRect" presStyleLbl="node1" presStyleIdx="0"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peaker Phone"/>
        </a:ext>
      </dgm:extLst>
    </dgm:pt>
    <dgm:pt modelId="{8228039F-DC1A-48FC-AF7E-DF4431036E6E}" type="pres">
      <dgm:prSet presAssocID="{1A7E463B-575A-4DDB-93C0-8F50931ECB90}" presName="spaceRect" presStyleCnt="0"/>
      <dgm:spPr/>
    </dgm:pt>
    <dgm:pt modelId="{BDEB2C3C-B81F-4EDC-A741-1A9CC4556F6F}" type="pres">
      <dgm:prSet presAssocID="{1A7E463B-575A-4DDB-93C0-8F50931ECB90}" presName="textRect" presStyleLbl="revTx" presStyleIdx="0" presStyleCnt="3">
        <dgm:presLayoutVars>
          <dgm:chMax val="1"/>
          <dgm:chPref val="1"/>
        </dgm:presLayoutVars>
      </dgm:prSet>
      <dgm:spPr/>
    </dgm:pt>
    <dgm:pt modelId="{06927994-78C6-4F89-AF92-791B70DFE5D2}" type="pres">
      <dgm:prSet presAssocID="{6D5DA07D-5680-4F49-AA7F-1D9CA3075CB3}" presName="sibTrans" presStyleCnt="0"/>
      <dgm:spPr/>
    </dgm:pt>
    <dgm:pt modelId="{B2DDF2AA-300D-4FE6-AC26-DEFB628830E5}" type="pres">
      <dgm:prSet presAssocID="{04960EE2-A2C3-4777-AD30-89138455BC8E}" presName="compNode" presStyleCnt="0"/>
      <dgm:spPr/>
    </dgm:pt>
    <dgm:pt modelId="{48E52B82-2162-4605-AB1C-AC577DE96880}" type="pres">
      <dgm:prSet presAssocID="{04960EE2-A2C3-4777-AD30-89138455BC8E}" presName="iconRect" presStyleLbl="node1" presStyleIdx="1"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nvelope"/>
        </a:ext>
      </dgm:extLst>
    </dgm:pt>
    <dgm:pt modelId="{EFC9FB5B-33A9-4911-927A-1B6002C8543E}" type="pres">
      <dgm:prSet presAssocID="{04960EE2-A2C3-4777-AD30-89138455BC8E}" presName="spaceRect" presStyleCnt="0"/>
      <dgm:spPr/>
    </dgm:pt>
    <dgm:pt modelId="{CFF82E2E-5061-4A20-A0E2-8F22326846FE}" type="pres">
      <dgm:prSet presAssocID="{04960EE2-A2C3-4777-AD30-89138455BC8E}" presName="textRect" presStyleLbl="revTx" presStyleIdx="1" presStyleCnt="3" custScaleX="101446">
        <dgm:presLayoutVars>
          <dgm:chMax val="1"/>
          <dgm:chPref val="1"/>
        </dgm:presLayoutVars>
      </dgm:prSet>
      <dgm:spPr/>
    </dgm:pt>
    <dgm:pt modelId="{8F9BBD22-9A2F-4CCD-A2E4-D484544B74F1}" type="pres">
      <dgm:prSet presAssocID="{8A7396BA-DCF0-463E-B3B5-803B1438ED33}" presName="sibTrans" presStyleCnt="0"/>
      <dgm:spPr/>
    </dgm:pt>
    <dgm:pt modelId="{8CD3CAC1-7642-4913-99A2-685F4A4F769D}" type="pres">
      <dgm:prSet presAssocID="{E9D42313-8CFD-40BA-BEF6-8F7B27BC9845}" presName="compNode" presStyleCnt="0"/>
      <dgm:spPr/>
    </dgm:pt>
    <dgm:pt modelId="{2A0F61BE-69CA-4EAB-86C5-902357DC721A}" type="pres">
      <dgm:prSet presAssocID="{E9D42313-8CFD-40BA-BEF6-8F7B27BC9845}" presName="iconRect" presStyleLbl="node1" presStyleIdx="2" presStyleCnt="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aperclip"/>
        </a:ext>
      </dgm:extLst>
    </dgm:pt>
    <dgm:pt modelId="{B61E2FC1-88CD-401E-B063-5A8FCA5DEAE3}" type="pres">
      <dgm:prSet presAssocID="{E9D42313-8CFD-40BA-BEF6-8F7B27BC9845}" presName="spaceRect" presStyleCnt="0"/>
      <dgm:spPr/>
    </dgm:pt>
    <dgm:pt modelId="{2DA5DC83-A144-435A-9436-0671CE16F00B}" type="pres">
      <dgm:prSet presAssocID="{E9D42313-8CFD-40BA-BEF6-8F7B27BC9845}" presName="textRect" presStyleLbl="revTx" presStyleIdx="2" presStyleCnt="3">
        <dgm:presLayoutVars>
          <dgm:chMax val="1"/>
          <dgm:chPref val="1"/>
        </dgm:presLayoutVars>
      </dgm:prSet>
      <dgm:spPr/>
    </dgm:pt>
  </dgm:ptLst>
  <dgm:cxnLst>
    <dgm:cxn modelId="{6A5D7F1E-6D9B-4810-9593-6566AF85F8F5}" type="presOf" srcId="{E9D42313-8CFD-40BA-BEF6-8F7B27BC9845}" destId="{2DA5DC83-A144-435A-9436-0671CE16F00B}" srcOrd="0" destOrd="0" presId="urn:microsoft.com/office/officeart/2018/2/layout/IconLabelList"/>
    <dgm:cxn modelId="{91892967-E29A-49A8-85B7-AD02BE438F80}" type="presOf" srcId="{04960EE2-A2C3-4777-AD30-89138455BC8E}" destId="{CFF82E2E-5061-4A20-A0E2-8F22326846FE}" srcOrd="0" destOrd="0" presId="urn:microsoft.com/office/officeart/2018/2/layout/IconLabelList"/>
    <dgm:cxn modelId="{4BACBD72-BA3D-44CC-AE50-EE59A1FCC80A}" srcId="{4D0966EE-3B2A-48FA-8293-8D329BAE746D}" destId="{04960EE2-A2C3-4777-AD30-89138455BC8E}" srcOrd="1" destOrd="0" parTransId="{D7463BC9-2ECC-437B-B558-CC4E0829732E}" sibTransId="{8A7396BA-DCF0-463E-B3B5-803B1438ED33}"/>
    <dgm:cxn modelId="{C7C45F82-F54A-4EA0-986F-97C7BB70068E}" type="presOf" srcId="{1A7E463B-575A-4DDB-93C0-8F50931ECB90}" destId="{BDEB2C3C-B81F-4EDC-A741-1A9CC4556F6F}" srcOrd="0" destOrd="0" presId="urn:microsoft.com/office/officeart/2018/2/layout/IconLabelList"/>
    <dgm:cxn modelId="{D063B783-1583-48F2-9FB4-453B5103B13F}" srcId="{4D0966EE-3B2A-48FA-8293-8D329BAE746D}" destId="{E9D42313-8CFD-40BA-BEF6-8F7B27BC9845}" srcOrd="2" destOrd="0" parTransId="{A493C83C-5603-4DAC-BEB6-83390E39AC81}" sibTransId="{EDEE5B23-1BD8-4687-90FA-3541D21E5CC1}"/>
    <dgm:cxn modelId="{6938E685-1FA4-4B26-BA14-7F4820F446F9}" srcId="{4D0966EE-3B2A-48FA-8293-8D329BAE746D}" destId="{1A7E463B-575A-4DDB-93C0-8F50931ECB90}" srcOrd="0" destOrd="0" parTransId="{9C028622-965C-457A-BDFF-434B83133A31}" sibTransId="{6D5DA07D-5680-4F49-AA7F-1D9CA3075CB3}"/>
    <dgm:cxn modelId="{A5CF4F9A-2D88-4DB4-B26F-EC03E8CCAF46}" type="presOf" srcId="{4D0966EE-3B2A-48FA-8293-8D329BAE746D}" destId="{D9666450-7288-489E-AA9F-BC3631F54123}" srcOrd="0" destOrd="0" presId="urn:microsoft.com/office/officeart/2018/2/layout/IconLabelList"/>
    <dgm:cxn modelId="{B9C5B315-F408-44DF-B911-51E7BC8EA32E}" type="presParOf" srcId="{D9666450-7288-489E-AA9F-BC3631F54123}" destId="{4E58EDBF-3312-418F-B79B-4F2F8DD123E1}" srcOrd="0" destOrd="0" presId="urn:microsoft.com/office/officeart/2018/2/layout/IconLabelList"/>
    <dgm:cxn modelId="{CD0D7094-5CB7-4D15-9689-770D5D849F7E}" type="presParOf" srcId="{4E58EDBF-3312-418F-B79B-4F2F8DD123E1}" destId="{4D2557AE-C04D-4B8E-B3EC-5C70E229204B}" srcOrd="0" destOrd="0" presId="urn:microsoft.com/office/officeart/2018/2/layout/IconLabelList"/>
    <dgm:cxn modelId="{C91D4345-A9C3-43A5-87AE-3A4A12F02E00}" type="presParOf" srcId="{4E58EDBF-3312-418F-B79B-4F2F8DD123E1}" destId="{8228039F-DC1A-48FC-AF7E-DF4431036E6E}" srcOrd="1" destOrd="0" presId="urn:microsoft.com/office/officeart/2018/2/layout/IconLabelList"/>
    <dgm:cxn modelId="{A41FF26E-907E-4BF7-96B4-BA8F47E0AE19}" type="presParOf" srcId="{4E58EDBF-3312-418F-B79B-4F2F8DD123E1}" destId="{BDEB2C3C-B81F-4EDC-A741-1A9CC4556F6F}" srcOrd="2" destOrd="0" presId="urn:microsoft.com/office/officeart/2018/2/layout/IconLabelList"/>
    <dgm:cxn modelId="{D57535CB-6FE6-4AFD-AB10-2D259EA73F36}" type="presParOf" srcId="{D9666450-7288-489E-AA9F-BC3631F54123}" destId="{06927994-78C6-4F89-AF92-791B70DFE5D2}" srcOrd="1" destOrd="0" presId="urn:microsoft.com/office/officeart/2018/2/layout/IconLabelList"/>
    <dgm:cxn modelId="{A5444B0B-4A40-4568-881B-902A6AB0F78B}" type="presParOf" srcId="{D9666450-7288-489E-AA9F-BC3631F54123}" destId="{B2DDF2AA-300D-4FE6-AC26-DEFB628830E5}" srcOrd="2" destOrd="0" presId="urn:microsoft.com/office/officeart/2018/2/layout/IconLabelList"/>
    <dgm:cxn modelId="{3DABF4D3-677A-4B86-9545-11B93A627964}" type="presParOf" srcId="{B2DDF2AA-300D-4FE6-AC26-DEFB628830E5}" destId="{48E52B82-2162-4605-AB1C-AC577DE96880}" srcOrd="0" destOrd="0" presId="urn:microsoft.com/office/officeart/2018/2/layout/IconLabelList"/>
    <dgm:cxn modelId="{564DFAEB-3196-406E-9F8E-1D41C41947B4}" type="presParOf" srcId="{B2DDF2AA-300D-4FE6-AC26-DEFB628830E5}" destId="{EFC9FB5B-33A9-4911-927A-1B6002C8543E}" srcOrd="1" destOrd="0" presId="urn:microsoft.com/office/officeart/2018/2/layout/IconLabelList"/>
    <dgm:cxn modelId="{07EB069C-60C2-4A6A-ADE6-41DC511FB145}" type="presParOf" srcId="{B2DDF2AA-300D-4FE6-AC26-DEFB628830E5}" destId="{CFF82E2E-5061-4A20-A0E2-8F22326846FE}" srcOrd="2" destOrd="0" presId="urn:microsoft.com/office/officeart/2018/2/layout/IconLabelList"/>
    <dgm:cxn modelId="{9C63B8A2-E4AE-4F7F-8415-C0B3F18B3967}" type="presParOf" srcId="{D9666450-7288-489E-AA9F-BC3631F54123}" destId="{8F9BBD22-9A2F-4CCD-A2E4-D484544B74F1}" srcOrd="3" destOrd="0" presId="urn:microsoft.com/office/officeart/2018/2/layout/IconLabelList"/>
    <dgm:cxn modelId="{FBE7D8AC-A450-4C13-94DD-B3050974DFB0}" type="presParOf" srcId="{D9666450-7288-489E-AA9F-BC3631F54123}" destId="{8CD3CAC1-7642-4913-99A2-685F4A4F769D}" srcOrd="4" destOrd="0" presId="urn:microsoft.com/office/officeart/2018/2/layout/IconLabelList"/>
    <dgm:cxn modelId="{2343E1A0-187C-4350-8AA1-84188A51D362}" type="presParOf" srcId="{8CD3CAC1-7642-4913-99A2-685F4A4F769D}" destId="{2A0F61BE-69CA-4EAB-86C5-902357DC721A}" srcOrd="0" destOrd="0" presId="urn:microsoft.com/office/officeart/2018/2/layout/IconLabelList"/>
    <dgm:cxn modelId="{F0E813AF-72E3-4AFF-BC24-24D9849CDC5F}" type="presParOf" srcId="{8CD3CAC1-7642-4913-99A2-685F4A4F769D}" destId="{B61E2FC1-88CD-401E-B063-5A8FCA5DEAE3}" srcOrd="1" destOrd="0" presId="urn:microsoft.com/office/officeart/2018/2/layout/IconLabelList"/>
    <dgm:cxn modelId="{3A7E2C8E-04EF-4CA9-A369-74244EC2B318}" type="presParOf" srcId="{8CD3CAC1-7642-4913-99A2-685F4A4F769D}" destId="{2DA5DC83-A144-435A-9436-0671CE16F00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B496D9-C91C-4235-A97C-0C0B8A03E760}">
      <dsp:nvSpPr>
        <dsp:cNvPr id="0" name=""/>
        <dsp:cNvSpPr/>
      </dsp:nvSpPr>
      <dsp:spPr>
        <a:xfrm>
          <a:off x="752566" y="793641"/>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20F467-CED2-4557-84F9-0150E47F09DA}">
      <dsp:nvSpPr>
        <dsp:cNvPr id="0" name=""/>
        <dsp:cNvSpPr/>
      </dsp:nvSpPr>
      <dsp:spPr>
        <a:xfrm>
          <a:off x="100682" y="2175763"/>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1" i="0" kern="1200">
              <a:latin typeface="+mj-lt"/>
            </a:rPr>
            <a:t>Academic Training</a:t>
          </a:r>
          <a:r>
            <a:rPr lang="en-GB" sz="2300" b="0" i="0" kern="1200">
              <a:latin typeface="+mj-lt"/>
            </a:rPr>
            <a:t> </a:t>
          </a:r>
          <a:endParaRPr lang="en-US" sz="2300" kern="1200">
            <a:latin typeface="+mj-lt"/>
          </a:endParaRPr>
        </a:p>
      </dsp:txBody>
      <dsp:txXfrm>
        <a:off x="100682" y="2175763"/>
        <a:ext cx="2370489" cy="720000"/>
      </dsp:txXfrm>
    </dsp:sp>
    <dsp:sp modelId="{2EDA7990-ED54-4F25-AAC1-6DD42FB0CDB8}">
      <dsp:nvSpPr>
        <dsp:cNvPr id="0" name=""/>
        <dsp:cNvSpPr/>
      </dsp:nvSpPr>
      <dsp:spPr>
        <a:xfrm>
          <a:off x="3537891" y="793641"/>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C95DFF-268D-4EFE-A8E6-2EC5A1F87C6A}">
      <dsp:nvSpPr>
        <dsp:cNvPr id="0" name=""/>
        <dsp:cNvSpPr/>
      </dsp:nvSpPr>
      <dsp:spPr>
        <a:xfrm>
          <a:off x="2886007" y="2175763"/>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1" i="0" kern="1200">
              <a:latin typeface="+mj-lt"/>
            </a:rPr>
            <a:t>Practical Application</a:t>
          </a:r>
          <a:endParaRPr lang="en-US" sz="2300" kern="1200">
            <a:latin typeface="+mj-lt"/>
          </a:endParaRPr>
        </a:p>
      </dsp:txBody>
      <dsp:txXfrm>
        <a:off x="2886007" y="2175763"/>
        <a:ext cx="2370489" cy="720000"/>
      </dsp:txXfrm>
    </dsp:sp>
    <dsp:sp modelId="{54F4D1BE-C867-466C-BF66-BD7F113A837A}">
      <dsp:nvSpPr>
        <dsp:cNvPr id="0" name=""/>
        <dsp:cNvSpPr/>
      </dsp:nvSpPr>
      <dsp:spPr>
        <a:xfrm>
          <a:off x="6323216" y="793641"/>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5D7114-6F41-439F-BEC4-93A203BA14DB}">
      <dsp:nvSpPr>
        <dsp:cNvPr id="0" name=""/>
        <dsp:cNvSpPr/>
      </dsp:nvSpPr>
      <dsp:spPr>
        <a:xfrm>
          <a:off x="5671332" y="2175763"/>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1" i="0" kern="1200">
              <a:latin typeface="+mj-lt"/>
            </a:rPr>
            <a:t>Dissertation Work</a:t>
          </a:r>
          <a:endParaRPr lang="en-US" sz="2300" kern="1200">
            <a:latin typeface="+mj-lt"/>
          </a:endParaRPr>
        </a:p>
      </dsp:txBody>
      <dsp:txXfrm>
        <a:off x="5671332" y="2175763"/>
        <a:ext cx="2370489" cy="720000"/>
      </dsp:txXfrm>
    </dsp:sp>
    <dsp:sp modelId="{C5359A0C-532E-489C-BA39-7BC797E290BE}">
      <dsp:nvSpPr>
        <dsp:cNvPr id="0" name=""/>
        <dsp:cNvSpPr/>
      </dsp:nvSpPr>
      <dsp:spPr>
        <a:xfrm>
          <a:off x="9108541" y="793641"/>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7DB955-36CC-4965-8F67-E3B4F859DEE7}">
      <dsp:nvSpPr>
        <dsp:cNvPr id="0" name=""/>
        <dsp:cNvSpPr/>
      </dsp:nvSpPr>
      <dsp:spPr>
        <a:xfrm>
          <a:off x="8456657" y="2175763"/>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1" i="0" kern="1200">
              <a:latin typeface="+mj-lt"/>
            </a:rPr>
            <a:t>Future Endeavours</a:t>
          </a:r>
          <a:endParaRPr lang="en-US" sz="2300" kern="1200">
            <a:latin typeface="+mj-lt"/>
          </a:endParaRPr>
        </a:p>
      </dsp:txBody>
      <dsp:txXfrm>
        <a:off x="8456657" y="2175763"/>
        <a:ext cx="237048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0F417E-9E52-4B11-BEC3-A6F57A9A5944}">
      <dsp:nvSpPr>
        <dsp:cNvPr id="0" name=""/>
        <dsp:cNvSpPr/>
      </dsp:nvSpPr>
      <dsp:spPr>
        <a:xfrm>
          <a:off x="686862" y="91712"/>
          <a:ext cx="1753300" cy="17533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C7D15B-628E-4EE7-A033-50D6B8DD1CDD}">
      <dsp:nvSpPr>
        <dsp:cNvPr id="0" name=""/>
        <dsp:cNvSpPr/>
      </dsp:nvSpPr>
      <dsp:spPr>
        <a:xfrm>
          <a:off x="1060516" y="465366"/>
          <a:ext cx="1005991" cy="1005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E5E359-9366-465E-8E66-3E3501744E06}">
      <dsp:nvSpPr>
        <dsp:cNvPr id="0" name=""/>
        <dsp:cNvSpPr/>
      </dsp:nvSpPr>
      <dsp:spPr>
        <a:xfrm>
          <a:off x="126381" y="2391122"/>
          <a:ext cx="28742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solidFill>
                <a:schemeClr val="bg2"/>
              </a:solidFill>
            </a:rPr>
            <a:t>Postgraduate degree at PhD level in a related subject area. </a:t>
          </a:r>
          <a:endParaRPr lang="en-US" sz="1400" kern="1200" dirty="0">
            <a:solidFill>
              <a:schemeClr val="bg2"/>
            </a:solidFill>
          </a:endParaRPr>
        </a:p>
      </dsp:txBody>
      <dsp:txXfrm>
        <a:off x="126381" y="2391122"/>
        <a:ext cx="2874262" cy="720000"/>
      </dsp:txXfrm>
    </dsp:sp>
    <dsp:sp modelId="{8CD97A70-0C20-454D-887D-841D1CDD509E}">
      <dsp:nvSpPr>
        <dsp:cNvPr id="0" name=""/>
        <dsp:cNvSpPr/>
      </dsp:nvSpPr>
      <dsp:spPr>
        <a:xfrm>
          <a:off x="4064121" y="91712"/>
          <a:ext cx="1753300" cy="17533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4414D7-695C-4F03-B795-8F93CD2F038A}">
      <dsp:nvSpPr>
        <dsp:cNvPr id="0" name=""/>
        <dsp:cNvSpPr/>
      </dsp:nvSpPr>
      <dsp:spPr>
        <a:xfrm>
          <a:off x="4437775" y="465366"/>
          <a:ext cx="1005991" cy="1005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3D6D18-68A9-400E-B9DA-55410A80FA3C}">
      <dsp:nvSpPr>
        <dsp:cNvPr id="0" name=""/>
        <dsp:cNvSpPr/>
      </dsp:nvSpPr>
      <dsp:spPr>
        <a:xfrm>
          <a:off x="3503639" y="2391122"/>
          <a:ext cx="28742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solidFill>
                <a:schemeClr val="bg2"/>
              </a:solidFill>
            </a:rPr>
            <a:t>Experience of managing, conducting and/or using research in the public sector</a:t>
          </a:r>
          <a:endParaRPr lang="en-US" sz="1400" kern="1200" dirty="0">
            <a:solidFill>
              <a:schemeClr val="bg2"/>
            </a:solidFill>
          </a:endParaRPr>
        </a:p>
      </dsp:txBody>
      <dsp:txXfrm>
        <a:off x="3503639" y="2391122"/>
        <a:ext cx="2874262" cy="720000"/>
      </dsp:txXfrm>
    </dsp:sp>
    <dsp:sp modelId="{6B1C48B4-670E-445B-8175-B9B7BCCC9DF6}">
      <dsp:nvSpPr>
        <dsp:cNvPr id="0" name=""/>
        <dsp:cNvSpPr/>
      </dsp:nvSpPr>
      <dsp:spPr>
        <a:xfrm>
          <a:off x="7441379" y="91712"/>
          <a:ext cx="1753300" cy="17533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DA56BB-8C5D-462C-BF58-CE119F865DD8}">
      <dsp:nvSpPr>
        <dsp:cNvPr id="0" name=""/>
        <dsp:cNvSpPr/>
      </dsp:nvSpPr>
      <dsp:spPr>
        <a:xfrm>
          <a:off x="7815033" y="465366"/>
          <a:ext cx="1005991" cy="10059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70E875-B6FC-44B0-A58A-F2BA9C6C1939}">
      <dsp:nvSpPr>
        <dsp:cNvPr id="0" name=""/>
        <dsp:cNvSpPr/>
      </dsp:nvSpPr>
      <dsp:spPr>
        <a:xfrm>
          <a:off x="6880898" y="2391122"/>
          <a:ext cx="28742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solidFill>
                <a:schemeClr val="bg2"/>
              </a:solidFill>
            </a:rPr>
            <a:t>Proven ability to work without close supervision and prioritise tasks appropriately. </a:t>
          </a:r>
          <a:endParaRPr lang="en-US" sz="1400" kern="1200" dirty="0">
            <a:solidFill>
              <a:schemeClr val="bg2"/>
            </a:solidFill>
          </a:endParaRPr>
        </a:p>
      </dsp:txBody>
      <dsp:txXfrm>
        <a:off x="6880898" y="2391122"/>
        <a:ext cx="2874262" cy="720000"/>
      </dsp:txXfrm>
    </dsp:sp>
    <dsp:sp modelId="{82D27C65-0878-4031-9357-4AC1B9DE0B01}">
      <dsp:nvSpPr>
        <dsp:cNvPr id="0" name=""/>
        <dsp:cNvSpPr/>
      </dsp:nvSpPr>
      <dsp:spPr>
        <a:xfrm rot="21403300" flipV="1">
          <a:off x="13065100" y="922340"/>
          <a:ext cx="195948" cy="7300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6212B1-1783-48C8-8595-D1BFABBF72F4}">
      <dsp:nvSpPr>
        <dsp:cNvPr id="0" name=""/>
        <dsp:cNvSpPr/>
      </dsp:nvSpPr>
      <dsp:spPr>
        <a:xfrm>
          <a:off x="13107882" y="2697525"/>
          <a:ext cx="150918" cy="505309"/>
        </a:xfrm>
        <a:prstGeom prst="rect">
          <a:avLst/>
        </a:prstGeom>
        <a:solidFill>
          <a:schemeClr val="accent4">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252EFE-F522-4958-9D4A-8E7F7FB51DA4}">
      <dsp:nvSpPr>
        <dsp:cNvPr id="0" name=""/>
        <dsp:cNvSpPr/>
      </dsp:nvSpPr>
      <dsp:spPr>
        <a:xfrm>
          <a:off x="10258157" y="2079124"/>
          <a:ext cx="28742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endParaRPr lang="en-US" sz="3200" kern="1200" dirty="0"/>
        </a:p>
      </dsp:txBody>
      <dsp:txXfrm>
        <a:off x="10258157" y="2079124"/>
        <a:ext cx="2874262"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2557AE-C04D-4B8E-B3EC-5C70E229204B}">
      <dsp:nvSpPr>
        <dsp:cNvPr id="0" name=""/>
        <dsp:cNvSpPr/>
      </dsp:nvSpPr>
      <dsp:spPr>
        <a:xfrm>
          <a:off x="867127" y="1752415"/>
          <a:ext cx="980651" cy="9806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EB2C3C-B81F-4EDC-A741-1A9CC4556F6F}">
      <dsp:nvSpPr>
        <dsp:cNvPr id="0" name=""/>
        <dsp:cNvSpPr/>
      </dsp:nvSpPr>
      <dsp:spPr>
        <a:xfrm>
          <a:off x="267840" y="3068203"/>
          <a:ext cx="2179224"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mj-lt"/>
            </a:rPr>
            <a:t>Phone Number –  07445379357</a:t>
          </a:r>
        </a:p>
      </dsp:txBody>
      <dsp:txXfrm>
        <a:off x="267840" y="3068203"/>
        <a:ext cx="2179224" cy="765000"/>
      </dsp:txXfrm>
    </dsp:sp>
    <dsp:sp modelId="{48E52B82-2162-4605-AB1C-AC577DE96880}">
      <dsp:nvSpPr>
        <dsp:cNvPr id="0" name=""/>
        <dsp:cNvSpPr/>
      </dsp:nvSpPr>
      <dsp:spPr>
        <a:xfrm>
          <a:off x="3443471" y="1752415"/>
          <a:ext cx="980651" cy="9806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F82E2E-5061-4A20-A0E2-8F22326846FE}">
      <dsp:nvSpPr>
        <dsp:cNvPr id="0" name=""/>
        <dsp:cNvSpPr/>
      </dsp:nvSpPr>
      <dsp:spPr>
        <a:xfrm>
          <a:off x="2828429" y="3068203"/>
          <a:ext cx="2210736"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mj-lt"/>
            </a:rPr>
            <a:t>Email address – </a:t>
          </a:r>
          <a:r>
            <a:rPr lang="en-US" sz="1600" kern="1200" dirty="0">
              <a:latin typeface="+mj-lt"/>
              <a:hlinkClick xmlns:r="http://schemas.openxmlformats.org/officeDocument/2006/relationships" r:id="rId5"/>
            </a:rPr>
            <a:t>jessicamayrowe@hotmail.co.uk</a:t>
          </a:r>
          <a:endParaRPr lang="en-US" sz="1600" kern="1200" dirty="0">
            <a:latin typeface="+mj-lt"/>
          </a:endParaRPr>
        </a:p>
      </dsp:txBody>
      <dsp:txXfrm>
        <a:off x="2828429" y="3068203"/>
        <a:ext cx="2210736" cy="765000"/>
      </dsp:txXfrm>
    </dsp:sp>
    <dsp:sp modelId="{2A0F61BE-69CA-4EAB-86C5-902357DC721A}">
      <dsp:nvSpPr>
        <dsp:cNvPr id="0" name=""/>
        <dsp:cNvSpPr/>
      </dsp:nvSpPr>
      <dsp:spPr>
        <a:xfrm>
          <a:off x="6019816" y="1752415"/>
          <a:ext cx="980651" cy="980651"/>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A5DC83-A144-435A-9436-0671CE16F00B}">
      <dsp:nvSpPr>
        <dsp:cNvPr id="0" name=""/>
        <dsp:cNvSpPr/>
      </dsp:nvSpPr>
      <dsp:spPr>
        <a:xfrm>
          <a:off x="5420529" y="3068203"/>
          <a:ext cx="2179224"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latin typeface="+mj-lt"/>
            </a:rPr>
            <a:t>Linked in –  </a:t>
          </a:r>
          <a:r>
            <a:rPr lang="en-GB" sz="1600" kern="1200" dirty="0">
              <a:latin typeface="+mj-lt"/>
              <a:hlinkClick xmlns:r="http://schemas.openxmlformats.org/officeDocument/2006/relationships" r:id="rId8"/>
            </a:rPr>
            <a:t>www.linkedin.com/in/</a:t>
          </a:r>
          <a:r>
            <a:rPr lang="en-US" sz="1600" kern="1200" dirty="0">
              <a:latin typeface="+mj-lt"/>
              <a:hlinkClick xmlns:r="http://schemas.openxmlformats.org/officeDocument/2006/relationships" r:id="rId8"/>
            </a:rPr>
            <a:t>jessica-rowe-63a68814b</a:t>
          </a:r>
          <a:endParaRPr lang="en-US" sz="1600" kern="1200" dirty="0">
            <a:latin typeface="+mj-lt"/>
          </a:endParaRPr>
        </a:p>
      </dsp:txBody>
      <dsp:txXfrm>
        <a:off x="5420529" y="3068203"/>
        <a:ext cx="2179224" cy="765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8E64DB-D371-7D45-927D-0BEE95379190}" type="datetimeFigureOut">
              <a:rPr lang="en-GB" smtClean="0"/>
              <a:t>14/04/2024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F6FB47-CC9E-3A4B-9B33-F540DC2951D6}" type="slidenum">
              <a:rPr lang="en-GB" smtClean="0"/>
              <a:t>‹#›</a:t>
            </a:fld>
            <a:endParaRPr lang="en-GB"/>
          </a:p>
        </p:txBody>
      </p:sp>
    </p:spTree>
    <p:extLst>
      <p:ext uri="{BB962C8B-B14F-4D97-AF65-F5344CB8AC3E}">
        <p14:creationId xmlns:p14="http://schemas.microsoft.com/office/powerpoint/2010/main" val="4202787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ctr">
              <a:buNone/>
            </a:pPr>
            <a:r>
              <a:rPr lang="en-GB" sz="1200" dirty="0">
                <a:solidFill>
                  <a:schemeClr val="bg1"/>
                </a:solidFill>
                <a:latin typeface="+mj-lt"/>
              </a:rPr>
              <a:t>This is module ECGE6002Q/Assessment 1</a:t>
            </a:r>
          </a:p>
          <a:p>
            <a:pPr marL="0" indent="0" algn="ctr">
              <a:buNone/>
            </a:pPr>
            <a:r>
              <a:rPr lang="en-GB" sz="1200" dirty="0">
                <a:solidFill>
                  <a:schemeClr val="bg1"/>
                </a:solidFill>
                <a:latin typeface="+mj-lt"/>
              </a:rPr>
              <a:t>My name is Jessica Rowe and my student number is 2108311 and this assignment is </a:t>
            </a:r>
          </a:p>
          <a:p>
            <a:pPr marL="0" indent="0" algn="ctr">
              <a:buNone/>
            </a:pPr>
            <a:r>
              <a:rPr lang="en-GB" sz="1200" dirty="0">
                <a:solidFill>
                  <a:schemeClr val="bg1"/>
                </a:solidFill>
                <a:effectLst/>
                <a:latin typeface="+mj-lt"/>
                <a:ea typeface="Times New Roman" panose="02020603050405020304" pitchFamily="18" charset="0"/>
              </a:rPr>
              <a:t>For an employment opportunity of your choice prepare a 20-minute presentation outlining your suitability for the post. </a:t>
            </a:r>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1</a:t>
            </a:fld>
            <a:endParaRPr lang="en-GB"/>
          </a:p>
        </p:txBody>
      </p:sp>
    </p:spTree>
    <p:extLst>
      <p:ext uri="{BB962C8B-B14F-4D97-AF65-F5344CB8AC3E}">
        <p14:creationId xmlns:p14="http://schemas.microsoft.com/office/powerpoint/2010/main" val="469313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latin typeface="Söhne"/>
              </a:rPr>
              <a:t>Good morning, and thank you for the opportunity to present my qualifications and enthusiasm for the WCPP Research Assistant position at Cardiff Business school</a:t>
            </a:r>
            <a:r>
              <a:rPr lang="en-GB" sz="1800" dirty="0">
                <a:solidFill>
                  <a:srgbClr val="333333"/>
                </a:solidFill>
                <a:effectLst/>
                <a:highlight>
                  <a:srgbClr val="FFFFFF"/>
                </a:highlight>
                <a:latin typeface="ArialMT"/>
              </a:rPr>
              <a:t>.</a:t>
            </a:r>
            <a:endParaRPr lang="en-GB" b="0" i="0" u="none" strike="noStrike" dirty="0">
              <a:solidFill>
                <a:srgbClr val="0D0D0D"/>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latin typeface="Söhne"/>
              </a:rPr>
              <a:t>My name is Jessica Rowe, and I am excited to discuss how my background and skills align with the essential criteria outlined for this role.</a:t>
            </a:r>
          </a:p>
          <a:p>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2</a:t>
            </a:fld>
            <a:endParaRPr lang="en-GB"/>
          </a:p>
        </p:txBody>
      </p:sp>
    </p:spTree>
    <p:extLst>
      <p:ext uri="{BB962C8B-B14F-4D97-AF65-F5344CB8AC3E}">
        <p14:creationId xmlns:p14="http://schemas.microsoft.com/office/powerpoint/2010/main" val="641501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50000"/>
              </a:lnSpc>
              <a:buFont typeface="Arial" panose="020B0604020202020204" pitchFamily="34" charset="0"/>
              <a:buChar char="•"/>
            </a:pPr>
            <a:r>
              <a:rPr lang="en-GB" sz="1200" b="0" i="0" u="none" strike="noStrike" dirty="0">
                <a:solidFill>
                  <a:srgbClr val="0D0D0D"/>
                </a:solidFill>
                <a:effectLst/>
                <a:latin typeface="Söhne"/>
              </a:rPr>
              <a:t>My name is Jessica, </a:t>
            </a:r>
          </a:p>
          <a:p>
            <a:pPr algn="l">
              <a:lnSpc>
                <a:spcPct val="150000"/>
              </a:lnSpc>
              <a:buFont typeface="Arial" panose="020B0604020202020204" pitchFamily="34" charset="0"/>
              <a:buChar char="•"/>
            </a:pPr>
            <a:endParaRPr lang="en-GB" sz="1200" b="0" i="0" u="none" strike="noStrike" dirty="0">
              <a:solidFill>
                <a:srgbClr val="0D0D0D"/>
              </a:solidFill>
              <a:effectLst/>
              <a:latin typeface="Söhne"/>
            </a:endParaRPr>
          </a:p>
          <a:p>
            <a:pPr algn="l">
              <a:lnSpc>
                <a:spcPct val="150000"/>
              </a:lnSpc>
              <a:buFont typeface="Arial" panose="020B0604020202020204" pitchFamily="34" charset="0"/>
              <a:buChar char="•"/>
            </a:pPr>
            <a:r>
              <a:rPr lang="en-GB" sz="1200" b="0" i="0" u="none" strike="noStrike" dirty="0">
                <a:solidFill>
                  <a:srgbClr val="0D0D0D"/>
                </a:solidFill>
                <a:effectLst/>
                <a:latin typeface="Söhne"/>
              </a:rPr>
              <a:t>I go by She/Her pronouns, </a:t>
            </a:r>
          </a:p>
          <a:p>
            <a:pPr algn="l">
              <a:lnSpc>
                <a:spcPct val="150000"/>
              </a:lnSpc>
              <a:buFont typeface="Arial" panose="020B0604020202020204" pitchFamily="34" charset="0"/>
              <a:buChar char="•"/>
            </a:pPr>
            <a:endParaRPr lang="en-GB" sz="1200" b="0" i="0" u="none" strike="noStrike" dirty="0">
              <a:solidFill>
                <a:srgbClr val="0D0D0D"/>
              </a:solidFill>
              <a:effectLst/>
              <a:latin typeface="Söhne"/>
            </a:endParaRPr>
          </a:p>
          <a:p>
            <a:pPr algn="l">
              <a:lnSpc>
                <a:spcPct val="150000"/>
              </a:lnSpc>
              <a:buFont typeface="Arial" panose="020B0604020202020204" pitchFamily="34" charset="0"/>
              <a:buChar char="•"/>
            </a:pPr>
            <a:r>
              <a:rPr lang="en-GB" sz="1200" b="0" i="0" u="none" strike="noStrike" dirty="0">
                <a:solidFill>
                  <a:srgbClr val="0D0D0D"/>
                </a:solidFill>
                <a:effectLst/>
                <a:latin typeface="Söhne"/>
              </a:rPr>
              <a:t>I speak English with a small amount of Welsh, not fluent but can understand and read Welsh well. </a:t>
            </a:r>
          </a:p>
          <a:p>
            <a:pPr algn="l">
              <a:lnSpc>
                <a:spcPct val="150000"/>
              </a:lnSpc>
              <a:buFont typeface="Arial" panose="020B0604020202020204" pitchFamily="34" charset="0"/>
              <a:buChar char="•"/>
            </a:pPr>
            <a:endParaRPr lang="en-GB" sz="1200" b="0" i="0" u="none" strike="noStrike" dirty="0">
              <a:solidFill>
                <a:srgbClr val="0D0D0D"/>
              </a:solidFill>
              <a:effectLst/>
              <a:latin typeface="Söhne"/>
            </a:endParaRPr>
          </a:p>
          <a:p>
            <a:pPr algn="l">
              <a:lnSpc>
                <a:spcPct val="150000"/>
              </a:lnSpc>
              <a:buFont typeface="Arial" panose="020B0604020202020204" pitchFamily="34" charset="0"/>
              <a:buChar char="•"/>
            </a:pPr>
            <a:r>
              <a:rPr lang="en-GB" sz="1200" b="0" i="0" u="none" strike="noStrike" dirty="0">
                <a:solidFill>
                  <a:srgbClr val="0D0D0D"/>
                </a:solidFill>
                <a:effectLst/>
                <a:latin typeface="Söhne"/>
              </a:rPr>
              <a:t>I am originally from Cardiff and currently live in the county of Carmarthenshire.  </a:t>
            </a:r>
          </a:p>
          <a:p>
            <a:pPr algn="l">
              <a:lnSpc>
                <a:spcPct val="150000"/>
              </a:lnSpc>
              <a:buFont typeface="Arial" panose="020B0604020202020204" pitchFamily="34" charset="0"/>
              <a:buChar char="•"/>
            </a:pPr>
            <a:endParaRPr lang="en-GB" sz="1200" b="0" i="0" u="none" strike="noStrike" dirty="0">
              <a:solidFill>
                <a:srgbClr val="0D0D0D"/>
              </a:solidFill>
              <a:effectLst/>
              <a:latin typeface="Söhne"/>
            </a:endParaRPr>
          </a:p>
          <a:p>
            <a:pPr algn="l">
              <a:lnSpc>
                <a:spcPct val="150000"/>
              </a:lnSpc>
              <a:buFont typeface="Arial" panose="020B0604020202020204" pitchFamily="34" charset="0"/>
              <a:buChar char="•"/>
            </a:pPr>
            <a:r>
              <a:rPr lang="en-GB" sz="1200" dirty="0">
                <a:solidFill>
                  <a:srgbClr val="0D0D0D"/>
                </a:solidFill>
                <a:latin typeface="Söhne"/>
              </a:rPr>
              <a:t>Recently g</a:t>
            </a:r>
            <a:r>
              <a:rPr lang="en-GB" sz="1200" b="0" i="0" u="none" strike="noStrike" dirty="0">
                <a:solidFill>
                  <a:srgbClr val="0D0D0D"/>
                </a:solidFill>
                <a:effectLst/>
                <a:latin typeface="Söhne"/>
              </a:rPr>
              <a:t>raduated from University of Wales Trinity Saint David this year with a BA Sociology Degree, Which was also attached to the Advocacy degree where I studied different areas of advocacy as well as areas of sociology. </a:t>
            </a:r>
          </a:p>
          <a:p>
            <a:pPr algn="l">
              <a:lnSpc>
                <a:spcPct val="150000"/>
              </a:lnSpc>
              <a:buFont typeface="Arial" panose="020B0604020202020204" pitchFamily="34" charset="0"/>
              <a:buChar char="•"/>
            </a:pPr>
            <a:endParaRPr lang="en-GB" sz="1200" b="0" i="0" u="none" strike="noStrike" dirty="0">
              <a:solidFill>
                <a:srgbClr val="0D0D0D"/>
              </a:solidFill>
              <a:effectLst/>
              <a:latin typeface="Söhne"/>
            </a:endParaRPr>
          </a:p>
          <a:p>
            <a:pPr algn="l">
              <a:lnSpc>
                <a:spcPct val="150000"/>
              </a:lnSpc>
              <a:buFont typeface="Arial" panose="020B0604020202020204" pitchFamily="34" charset="0"/>
              <a:buChar char="•"/>
            </a:pPr>
            <a:r>
              <a:rPr lang="en-GB" sz="1200" b="0" i="0" u="none" strike="noStrike" dirty="0">
                <a:solidFill>
                  <a:srgbClr val="0D0D0D"/>
                </a:solidFill>
                <a:effectLst/>
                <a:latin typeface="Söhne"/>
              </a:rPr>
              <a:t> I am excited to further my education and research experience with a postgraduate degree in Equity and Diversity later this year.</a:t>
            </a:r>
          </a:p>
          <a:p>
            <a:pPr algn="l">
              <a:lnSpc>
                <a:spcPct val="150000"/>
              </a:lnSpc>
              <a:buFont typeface="Arial" panose="020B0604020202020204" pitchFamily="34" charset="0"/>
              <a:buChar char="•"/>
            </a:pPr>
            <a:endParaRPr lang="en-GB" sz="1200" b="0" i="0" u="none" strike="noStrike" dirty="0">
              <a:solidFill>
                <a:srgbClr val="0D0D0D"/>
              </a:solidFill>
              <a:effectLst/>
              <a:latin typeface="Söhne"/>
            </a:endParaRPr>
          </a:p>
          <a:p>
            <a:pPr algn="l">
              <a:lnSpc>
                <a:spcPct val="150000"/>
              </a:lnSpc>
              <a:buFont typeface="Arial" panose="020B0604020202020204" pitchFamily="34" charset="0"/>
              <a:buChar char="•"/>
            </a:pPr>
            <a:r>
              <a:rPr lang="en-GB" sz="1200" b="0" i="0" u="none" strike="noStrike" dirty="0">
                <a:solidFill>
                  <a:srgbClr val="0D0D0D"/>
                </a:solidFill>
                <a:effectLst/>
                <a:latin typeface="Söhne"/>
              </a:rPr>
              <a:t> I am from </a:t>
            </a:r>
            <a:r>
              <a:rPr lang="en-GB" sz="1200" dirty="0">
                <a:solidFill>
                  <a:srgbClr val="0D0D0D"/>
                </a:solidFill>
                <a:latin typeface="Söhne"/>
              </a:rPr>
              <a:t>South Wales and still currently live here, So traveling to Cardiff centre, specifical Cathays, which I am aware is where the business school is located is easily achievable for myself. Especially seen as I am very familiar with the area as I am originally from Cardiff and grew up there as well as attended high school just outside the city in Penarth. </a:t>
            </a:r>
          </a:p>
          <a:p>
            <a:pPr algn="l">
              <a:lnSpc>
                <a:spcPct val="150000"/>
              </a:lnSpc>
              <a:buFont typeface="Arial" panose="020B0604020202020204" pitchFamily="34" charset="0"/>
              <a:buChar char="•"/>
            </a:pPr>
            <a:endParaRPr lang="en-GB" sz="1200" dirty="0">
              <a:solidFill>
                <a:srgbClr val="0D0D0D"/>
              </a:solidFill>
              <a:latin typeface="Söhne"/>
            </a:endParaRPr>
          </a:p>
          <a:p>
            <a:pPr algn="l">
              <a:lnSpc>
                <a:spcPct val="150000"/>
              </a:lnSpc>
              <a:buFont typeface="Arial" panose="020B0604020202020204" pitchFamily="34" charset="0"/>
              <a:buChar char="•"/>
            </a:pPr>
            <a:r>
              <a:rPr lang="en-GB" sz="1200" b="0" i="0" u="none" strike="noStrike" dirty="0">
                <a:solidFill>
                  <a:srgbClr val="0D0D0D"/>
                </a:solidFill>
                <a:effectLst/>
                <a:latin typeface="Söhne"/>
              </a:rPr>
              <a:t>My Dream Job is Aspiring to become an established and respected researcher, contributing to meaningful change in my field, especially in regard to policy making.</a:t>
            </a:r>
          </a:p>
          <a:p>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3</a:t>
            </a:fld>
            <a:endParaRPr lang="en-GB"/>
          </a:p>
        </p:txBody>
      </p:sp>
    </p:spTree>
    <p:extLst>
      <p:ext uri="{BB962C8B-B14F-4D97-AF65-F5344CB8AC3E}">
        <p14:creationId xmlns:p14="http://schemas.microsoft.com/office/powerpoint/2010/main" val="3100870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D0D0D"/>
                </a:solidFill>
                <a:effectLst/>
                <a:highlight>
                  <a:srgbClr val="FFFFFF"/>
                </a:highlight>
                <a:latin typeface="Söhne"/>
              </a:rPr>
              <a:t>In the past three years, I've immersed myself in the realm of research through my Sociology degree. This journey has equipped me with a diverse set of skills and experiences:</a:t>
            </a:r>
          </a:p>
          <a:p>
            <a:endParaRPr lang="en-GB" dirty="0">
              <a:solidFill>
                <a:srgbClr val="0D0D0D"/>
              </a:solidFill>
              <a:highlight>
                <a:srgbClr val="FFFFFF"/>
              </a:highlight>
              <a:latin typeface="Söhne"/>
            </a:endParaRPr>
          </a:p>
          <a:p>
            <a:r>
              <a:rPr lang="en-GB" dirty="0">
                <a:solidFill>
                  <a:srgbClr val="0D0D0D"/>
                </a:solidFill>
                <a:highlight>
                  <a:srgbClr val="FFFFFF"/>
                </a:highlight>
                <a:latin typeface="Söhne"/>
              </a:rPr>
              <a:t>such as -</a:t>
            </a:r>
          </a:p>
          <a:p>
            <a:pPr algn="l">
              <a:buFont typeface="Arial" panose="020B0604020202020204" pitchFamily="34" charset="0"/>
              <a:buChar char="•"/>
            </a:pPr>
            <a:r>
              <a:rPr lang="en-GB" b="1" i="0" u="none" strike="noStrike" dirty="0">
                <a:solidFill>
                  <a:srgbClr val="0D0D0D"/>
                </a:solidFill>
                <a:effectLst/>
                <a:latin typeface="Söhne"/>
              </a:rPr>
              <a:t>Academic Training</a:t>
            </a:r>
            <a:r>
              <a:rPr lang="en-GB" b="0" i="0" u="none" strike="noStrike" dirty="0">
                <a:solidFill>
                  <a:srgbClr val="0D0D0D"/>
                </a:solidFill>
                <a:effectLst/>
                <a:latin typeface="Söhne"/>
              </a:rPr>
              <a:t>: </a:t>
            </a:r>
          </a:p>
          <a:p>
            <a:pPr algn="l">
              <a:buFont typeface="Arial" panose="020B0604020202020204" pitchFamily="34" charset="0"/>
              <a:buChar char="•"/>
            </a:pPr>
            <a:r>
              <a:rPr lang="en-GB" b="0" i="0" u="none" strike="noStrike" dirty="0">
                <a:solidFill>
                  <a:srgbClr val="0D0D0D"/>
                </a:solidFill>
                <a:effectLst/>
                <a:latin typeface="Söhne"/>
              </a:rPr>
              <a:t>Completing a Sociology degree involved rigorous training in research methodologies, ethical considerations, and data analysis techniques. It also created a new interest in theory. creating a lot of my research with a (semi-bias) towards symbolic interactionism theory. More so the works of Goffman's, stigma and front stage backstage theories, coleys, looking glass self theory and meads social </a:t>
            </a:r>
            <a:r>
              <a:rPr lang="en-GB" b="0" i="0" u="none" strike="noStrike" dirty="0" err="1">
                <a:solidFill>
                  <a:srgbClr val="0D0D0D"/>
                </a:solidFill>
                <a:effectLst/>
                <a:latin typeface="Söhne"/>
              </a:rPr>
              <a:t>behaviouralism</a:t>
            </a:r>
            <a:r>
              <a:rPr lang="en-GB" b="0" i="0" u="none" strike="noStrike" dirty="0">
                <a:solidFill>
                  <a:srgbClr val="0D0D0D"/>
                </a:solidFill>
                <a:effectLst/>
                <a:latin typeface="Söhne"/>
              </a:rPr>
              <a:t> theory.</a:t>
            </a:r>
          </a:p>
          <a:p>
            <a:pPr algn="l">
              <a:buFont typeface="Arial" panose="020B0604020202020204" pitchFamily="34" charset="0"/>
              <a:buChar char="•"/>
            </a:pPr>
            <a:endParaRPr lang="en-GB" b="0" i="0" u="none" strike="noStrike" dirty="0">
              <a:solidFill>
                <a:srgbClr val="0D0D0D"/>
              </a:solidFill>
              <a:effectLst/>
              <a:latin typeface="Söhne"/>
            </a:endParaRPr>
          </a:p>
          <a:p>
            <a:pPr algn="l">
              <a:buFont typeface="Arial" panose="020B0604020202020204" pitchFamily="34" charset="0"/>
              <a:buChar char="•"/>
            </a:pPr>
            <a:r>
              <a:rPr lang="en-GB" b="1" i="0" u="none" strike="noStrike" dirty="0">
                <a:solidFill>
                  <a:srgbClr val="0D0D0D"/>
                </a:solidFill>
                <a:effectLst/>
                <a:latin typeface="Söhne"/>
              </a:rPr>
              <a:t>Practical Application</a:t>
            </a:r>
            <a:r>
              <a:rPr lang="en-GB" b="0" i="0" u="none" strike="noStrike" dirty="0">
                <a:solidFill>
                  <a:srgbClr val="0D0D0D"/>
                </a:solidFill>
                <a:effectLst/>
                <a:latin typeface="Söhne"/>
              </a:rPr>
              <a:t>:</a:t>
            </a:r>
          </a:p>
          <a:p>
            <a:pPr algn="l">
              <a:buFont typeface="Arial" panose="020B0604020202020204" pitchFamily="34" charset="0"/>
              <a:buChar char="•"/>
            </a:pPr>
            <a:r>
              <a:rPr lang="en-GB" b="0" i="0" u="none" strike="noStrike" dirty="0">
                <a:solidFill>
                  <a:srgbClr val="0D0D0D"/>
                </a:solidFill>
                <a:effectLst/>
                <a:latin typeface="Söhne"/>
              </a:rPr>
              <a:t> I've gained hands-on experience in various research tasks, including crafting ethical forms, developing research proposals, and also conducting a literature review.</a:t>
            </a:r>
          </a:p>
          <a:p>
            <a:pPr algn="l">
              <a:buFont typeface="Arial" panose="020B0604020202020204" pitchFamily="34" charset="0"/>
              <a:buChar char="•"/>
            </a:pPr>
            <a:endParaRPr lang="en-GB" b="0" i="0" u="none" strike="noStrike" dirty="0">
              <a:solidFill>
                <a:srgbClr val="0D0D0D"/>
              </a:solidFill>
              <a:effectLst/>
              <a:latin typeface="Söhne"/>
            </a:endParaRPr>
          </a:p>
          <a:p>
            <a:pPr algn="l">
              <a:buFont typeface="Arial" panose="020B0604020202020204" pitchFamily="34" charset="0"/>
              <a:buChar char="•"/>
            </a:pPr>
            <a:r>
              <a:rPr lang="en-GB" b="1" i="0" u="none" strike="noStrike" dirty="0">
                <a:solidFill>
                  <a:srgbClr val="0D0D0D"/>
                </a:solidFill>
                <a:effectLst/>
                <a:latin typeface="Söhne"/>
              </a:rPr>
              <a:t>Dissertation Work</a:t>
            </a:r>
            <a:r>
              <a:rPr lang="en-GB" b="0" i="0" u="none" strike="noStrike" dirty="0">
                <a:solidFill>
                  <a:srgbClr val="0D0D0D"/>
                </a:solidFill>
                <a:effectLst/>
                <a:latin typeface="Söhne"/>
              </a:rPr>
              <a:t>: </a:t>
            </a:r>
          </a:p>
          <a:p>
            <a:pPr algn="l">
              <a:buFont typeface="Arial" panose="020B0604020202020204" pitchFamily="34" charset="0"/>
              <a:buChar char="•"/>
            </a:pPr>
            <a:r>
              <a:rPr lang="en-GB" b="0" i="0" u="none" strike="noStrike" dirty="0">
                <a:solidFill>
                  <a:srgbClr val="0D0D0D"/>
                </a:solidFill>
                <a:effectLst/>
                <a:latin typeface="Söhne"/>
              </a:rPr>
              <a:t>My thesis delved into the intersection of body dysmorphia and mental health in the digital age. Through an extensive literature review, I uncovered critical insights, including the need for legislation reform to address emerging challenges.</a:t>
            </a:r>
          </a:p>
          <a:p>
            <a:pPr algn="l">
              <a:buFont typeface="Arial" panose="020B0604020202020204" pitchFamily="34" charset="0"/>
              <a:buChar char="•"/>
            </a:pP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And </a:t>
            </a:r>
          </a:p>
          <a:p>
            <a:pPr algn="l">
              <a:buFont typeface="Arial" panose="020B0604020202020204" pitchFamily="34" charset="0"/>
              <a:buChar char="•"/>
            </a:pPr>
            <a:r>
              <a:rPr lang="en-GB" b="1" i="0" u="none" strike="noStrike" dirty="0">
                <a:solidFill>
                  <a:srgbClr val="0D0D0D"/>
                </a:solidFill>
                <a:effectLst/>
                <a:latin typeface="Söhne"/>
              </a:rPr>
              <a:t>Future Endeavors</a:t>
            </a:r>
            <a:r>
              <a:rPr lang="en-GB" b="0" i="0" u="none" strike="noStrike" dirty="0">
                <a:solidFill>
                  <a:srgbClr val="0D0D0D"/>
                </a:solidFill>
                <a:effectLst/>
                <a:latin typeface="Söhne"/>
              </a:rPr>
              <a:t>:</a:t>
            </a:r>
          </a:p>
          <a:p>
            <a:pPr algn="l">
              <a:buFont typeface="Arial" panose="020B0604020202020204" pitchFamily="34" charset="0"/>
              <a:buChar char="•"/>
            </a:pPr>
            <a:r>
              <a:rPr lang="en-GB" b="0" i="0" u="none" strike="noStrike" dirty="0">
                <a:solidFill>
                  <a:srgbClr val="0D0D0D"/>
                </a:solidFill>
                <a:effectLst/>
                <a:latin typeface="Söhne"/>
              </a:rPr>
              <a:t> With a passion for advancing knowledge in this field, I'm eagerly preparing to pursue a postgraduate degree. This next step will allow me to deepen my research expertise and continue exploring avenues for positive societal impact.</a:t>
            </a:r>
          </a:p>
          <a:p>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4</a:t>
            </a:fld>
            <a:endParaRPr lang="en-GB"/>
          </a:p>
        </p:txBody>
      </p:sp>
    </p:spTree>
    <p:extLst>
      <p:ext uri="{BB962C8B-B14F-4D97-AF65-F5344CB8AC3E}">
        <p14:creationId xmlns:p14="http://schemas.microsoft.com/office/powerpoint/2010/main" val="7885629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dirty="0">
                <a:solidFill>
                  <a:srgbClr val="0D0D0D"/>
                </a:solidFill>
                <a:effectLst/>
                <a:latin typeface="Söhne"/>
              </a:rPr>
              <a:t>Some of my </a:t>
            </a:r>
            <a:r>
              <a:rPr lang="en-GB" sz="1200" b="1" i="0" u="none" strike="noStrike" dirty="0" err="1">
                <a:solidFill>
                  <a:srgbClr val="0D0D0D"/>
                </a:solidFill>
                <a:effectLst/>
                <a:latin typeface="Söhne"/>
              </a:rPr>
              <a:t>stregnths</a:t>
            </a:r>
            <a:r>
              <a:rPr lang="en-GB" sz="1200" b="1" i="0" u="none" strike="noStrike" dirty="0">
                <a:solidFill>
                  <a:srgbClr val="0D0D0D"/>
                </a:solidFill>
                <a:effectLst/>
                <a:latin typeface="Söhne"/>
              </a:rPr>
              <a:t> include –</a:t>
            </a:r>
          </a:p>
          <a:p>
            <a:endParaRPr lang="en-GB" sz="1200" b="1" i="0" u="none" strike="noStrike" dirty="0">
              <a:solidFill>
                <a:srgbClr val="0D0D0D"/>
              </a:solidFill>
              <a:effectLst/>
              <a:latin typeface="Söhne"/>
            </a:endParaRPr>
          </a:p>
          <a:p>
            <a:r>
              <a:rPr lang="en-GB" sz="1200" b="1" i="0" u="none" strike="noStrike" dirty="0">
                <a:solidFill>
                  <a:srgbClr val="0D0D0D"/>
                </a:solidFill>
                <a:effectLst/>
                <a:latin typeface="Söhne"/>
              </a:rPr>
              <a:t>Analytical Skills</a:t>
            </a:r>
            <a:r>
              <a:rPr lang="en-GB" sz="1200" b="0" i="0" u="none" strike="noStrike" dirty="0">
                <a:solidFill>
                  <a:srgbClr val="0D0D0D"/>
                </a:solidFill>
                <a:effectLst/>
                <a:latin typeface="Söhne"/>
              </a:rPr>
              <a:t>: </a:t>
            </a:r>
          </a:p>
          <a:p>
            <a:r>
              <a:rPr lang="en-GB" sz="1200" b="0" i="0" u="none" strike="noStrike" dirty="0">
                <a:solidFill>
                  <a:srgbClr val="0D0D0D"/>
                </a:solidFill>
                <a:effectLst/>
                <a:latin typeface="Söhne"/>
              </a:rPr>
              <a:t>I have a strong ability to analyse data and information critically. </a:t>
            </a:r>
            <a:r>
              <a:rPr lang="en-GB" sz="1200" dirty="0">
                <a:solidFill>
                  <a:srgbClr val="0D0D0D"/>
                </a:solidFill>
                <a:latin typeface="Söhne"/>
              </a:rPr>
              <a:t>I plan to</a:t>
            </a:r>
            <a:r>
              <a:rPr lang="en-GB" sz="1200" b="0" i="0" u="none" strike="noStrike" dirty="0">
                <a:solidFill>
                  <a:srgbClr val="0D0D0D"/>
                </a:solidFill>
                <a:effectLst/>
                <a:latin typeface="Söhne"/>
              </a:rPr>
              <a:t> to </a:t>
            </a:r>
            <a:r>
              <a:rPr lang="en-GB" sz="1200" dirty="0">
                <a:solidFill>
                  <a:srgbClr val="0D0D0D"/>
                </a:solidFill>
                <a:latin typeface="Söhne"/>
              </a:rPr>
              <a:t>c</a:t>
            </a:r>
            <a:r>
              <a:rPr lang="en-GB" sz="1200" b="0" i="0" u="none" strike="noStrike" dirty="0">
                <a:solidFill>
                  <a:srgbClr val="0D0D0D"/>
                </a:solidFill>
                <a:effectLst/>
                <a:latin typeface="Söhne"/>
              </a:rPr>
              <a:t>ontinue to sharpen my analytical skills by staying updated on new research methodologies and data analysis techniques</a:t>
            </a:r>
          </a:p>
          <a:p>
            <a:endParaRPr lang="en-GB" sz="1200" b="0" i="0" u="none" strike="noStrike" dirty="0">
              <a:solidFill>
                <a:srgbClr val="0D0D0D"/>
              </a:solidFill>
              <a:effectLst/>
              <a:latin typeface="Söhne"/>
            </a:endParaRPr>
          </a:p>
          <a:p>
            <a:r>
              <a:rPr lang="en-GB" sz="1200" b="1" i="0" u="none" strike="noStrike" dirty="0">
                <a:solidFill>
                  <a:srgbClr val="0D0D0D"/>
                </a:solidFill>
                <a:effectLst/>
                <a:latin typeface="Söhne"/>
              </a:rPr>
              <a:t>Research Experience:</a:t>
            </a:r>
          </a:p>
          <a:p>
            <a:r>
              <a:rPr lang="en-GB" sz="1200" b="1" i="0" u="none" strike="noStrike" dirty="0">
                <a:solidFill>
                  <a:srgbClr val="0D0D0D"/>
                </a:solidFill>
                <a:effectLst/>
                <a:latin typeface="Söhne"/>
              </a:rPr>
              <a:t> </a:t>
            </a:r>
            <a:r>
              <a:rPr lang="en-GB" sz="1200" dirty="0">
                <a:solidFill>
                  <a:srgbClr val="0D0D0D"/>
                </a:solidFill>
                <a:highlight>
                  <a:srgbClr val="FFFFFF"/>
                </a:highlight>
                <a:latin typeface="Söhne"/>
              </a:rPr>
              <a:t>I</a:t>
            </a:r>
            <a:r>
              <a:rPr lang="en-GB" sz="1200" b="0" i="0" u="none" strike="noStrike" dirty="0">
                <a:solidFill>
                  <a:srgbClr val="0D0D0D"/>
                </a:solidFill>
                <a:effectLst/>
                <a:highlight>
                  <a:srgbClr val="FFFFFF"/>
                </a:highlight>
                <a:latin typeface="Söhne"/>
              </a:rPr>
              <a:t> have previous experience conducting research through previous modules, assignments and a literature review. </a:t>
            </a:r>
            <a:r>
              <a:rPr lang="en-GB" sz="1200" dirty="0">
                <a:solidFill>
                  <a:srgbClr val="0D0D0D"/>
                </a:solidFill>
                <a:highlight>
                  <a:srgbClr val="FFFFFF"/>
                </a:highlight>
                <a:latin typeface="Söhne"/>
              </a:rPr>
              <a:t>I intend to</a:t>
            </a:r>
            <a:r>
              <a:rPr lang="en-GB" sz="1200" b="0" i="0" u="none" strike="noStrike" dirty="0">
                <a:solidFill>
                  <a:srgbClr val="0D0D0D"/>
                </a:solidFill>
                <a:effectLst/>
                <a:highlight>
                  <a:srgbClr val="FFFFFF"/>
                </a:highlight>
                <a:latin typeface="Söhne"/>
              </a:rPr>
              <a:t> </a:t>
            </a:r>
            <a:r>
              <a:rPr lang="en-GB" sz="1200" dirty="0">
                <a:solidFill>
                  <a:srgbClr val="0D0D0D"/>
                </a:solidFill>
                <a:highlight>
                  <a:srgbClr val="FFFFFF"/>
                </a:highlight>
                <a:latin typeface="Söhne"/>
              </a:rPr>
              <a:t>b</a:t>
            </a:r>
            <a:r>
              <a:rPr lang="en-GB" sz="1200" b="0" i="0" u="none" strike="noStrike" dirty="0">
                <a:solidFill>
                  <a:srgbClr val="0D0D0D"/>
                </a:solidFill>
                <a:effectLst/>
                <a:highlight>
                  <a:srgbClr val="FFFFFF"/>
                </a:highlight>
                <a:latin typeface="Söhne"/>
              </a:rPr>
              <a:t>roaden </a:t>
            </a:r>
            <a:r>
              <a:rPr lang="en-GB" sz="1200" dirty="0">
                <a:solidFill>
                  <a:srgbClr val="0D0D0D"/>
                </a:solidFill>
                <a:highlight>
                  <a:srgbClr val="FFFFFF"/>
                </a:highlight>
                <a:latin typeface="Söhne"/>
              </a:rPr>
              <a:t>my </a:t>
            </a:r>
            <a:r>
              <a:rPr lang="en-GB" sz="1200" b="0" i="0" u="none" strike="noStrike" dirty="0">
                <a:solidFill>
                  <a:srgbClr val="0D0D0D"/>
                </a:solidFill>
                <a:effectLst/>
                <a:highlight>
                  <a:srgbClr val="FFFFFF"/>
                </a:highlight>
                <a:latin typeface="Söhne"/>
              </a:rPr>
              <a:t>research skills by exploring new areas of interest and taking on challenging research projects where I can. </a:t>
            </a:r>
          </a:p>
          <a:p>
            <a:endParaRPr lang="en-GB" sz="1200" b="0" i="0" u="none" strike="noStrike" dirty="0">
              <a:solidFill>
                <a:srgbClr val="0D0D0D"/>
              </a:solidFill>
              <a:effectLst/>
              <a:highlight>
                <a:srgbClr val="FFFFFF"/>
              </a:highlight>
              <a:latin typeface="Söhne"/>
            </a:endParaRPr>
          </a:p>
          <a:p>
            <a:r>
              <a:rPr lang="en-GB" sz="1200" b="0" i="0" u="none" strike="noStrike" dirty="0">
                <a:solidFill>
                  <a:srgbClr val="0D0D0D"/>
                </a:solidFill>
                <a:effectLst/>
                <a:highlight>
                  <a:srgbClr val="FFFFFF"/>
                </a:highlight>
                <a:latin typeface="Söhne"/>
              </a:rPr>
              <a:t>and also</a:t>
            </a:r>
          </a:p>
          <a:p>
            <a:r>
              <a:rPr lang="en-GB" sz="1200" b="1" i="0" u="none" strike="noStrike" dirty="0">
                <a:solidFill>
                  <a:srgbClr val="0D0D0D"/>
                </a:solidFill>
                <a:effectLst/>
                <a:latin typeface="Söhne"/>
              </a:rPr>
              <a:t>Communication Skills</a:t>
            </a:r>
            <a:r>
              <a:rPr lang="en-GB" sz="1200" b="0" i="0" u="none" strike="noStrike" dirty="0">
                <a:solidFill>
                  <a:srgbClr val="0D0D0D"/>
                </a:solidFill>
                <a:effectLst/>
                <a:latin typeface="Söhne"/>
              </a:rPr>
              <a:t>:</a:t>
            </a:r>
          </a:p>
          <a:p>
            <a:r>
              <a:rPr lang="en-GB" sz="1200" b="0" i="0" u="none" strike="noStrike" dirty="0">
                <a:solidFill>
                  <a:srgbClr val="0D0D0D"/>
                </a:solidFill>
                <a:effectLst/>
                <a:latin typeface="Söhne"/>
              </a:rPr>
              <a:t> I excel at conveying complex ideas clearly and effectively. </a:t>
            </a:r>
            <a:r>
              <a:rPr lang="en-GB" sz="1200" dirty="0">
                <a:solidFill>
                  <a:srgbClr val="0D0D0D"/>
                </a:solidFill>
                <a:latin typeface="Söhne"/>
              </a:rPr>
              <a:t>With intentions of</a:t>
            </a:r>
            <a:r>
              <a:rPr lang="en-GB" sz="1200" b="0" i="0" u="none" strike="noStrike" dirty="0">
                <a:solidFill>
                  <a:srgbClr val="0D0D0D"/>
                </a:solidFill>
                <a:effectLst/>
                <a:latin typeface="Söhne"/>
              </a:rPr>
              <a:t> </a:t>
            </a:r>
            <a:r>
              <a:rPr lang="en-GB" sz="1200" dirty="0">
                <a:solidFill>
                  <a:srgbClr val="0D0D0D"/>
                </a:solidFill>
                <a:latin typeface="Söhne"/>
              </a:rPr>
              <a:t>w</a:t>
            </a:r>
            <a:r>
              <a:rPr lang="en-GB" sz="1200" b="0" i="0" u="none" strike="noStrike" dirty="0">
                <a:solidFill>
                  <a:srgbClr val="0D0D0D"/>
                </a:solidFill>
                <a:effectLst/>
                <a:latin typeface="Söhne"/>
              </a:rPr>
              <a:t>orking on adapting my communication style to different audiences, such as policymakers, academics, and the general public. </a:t>
            </a:r>
          </a:p>
          <a:p>
            <a:endParaRPr lang="en-GB" sz="1200" b="0" i="0" u="none" strike="noStrike" dirty="0">
              <a:solidFill>
                <a:srgbClr val="0D0D0D"/>
              </a:solidFill>
              <a:effectLst/>
              <a:latin typeface="Söhne"/>
            </a:endParaRPr>
          </a:p>
          <a:p>
            <a:r>
              <a:rPr lang="en-GB" sz="1200" b="0" i="0" u="none" strike="noStrike" dirty="0">
                <a:solidFill>
                  <a:srgbClr val="0D0D0D"/>
                </a:solidFill>
                <a:effectLst/>
                <a:latin typeface="Söhne"/>
              </a:rPr>
              <a:t>Some of my Weaknesses are- </a:t>
            </a:r>
          </a:p>
          <a:p>
            <a:endParaRPr lang="en-GB" sz="1200" b="0" i="0" u="none" strike="noStrike" dirty="0">
              <a:solidFill>
                <a:srgbClr val="0D0D0D"/>
              </a:solidFill>
              <a:effectLst/>
              <a:latin typeface="Söhne"/>
            </a:endParaRPr>
          </a:p>
          <a:p>
            <a:pPr algn="l"/>
            <a:r>
              <a:rPr lang="en-GB" sz="1200" b="1" i="0" u="none" strike="noStrike" dirty="0">
                <a:solidFill>
                  <a:srgbClr val="0D0D0D"/>
                </a:solidFill>
                <a:effectLst/>
                <a:latin typeface="Söhne"/>
              </a:rPr>
              <a:t>Limited Understanding of Intersectionality:</a:t>
            </a:r>
          </a:p>
          <a:p>
            <a:pPr algn="l"/>
            <a:r>
              <a:rPr lang="en-GB" sz="1200" b="0" i="0" u="none" strike="noStrike" dirty="0">
                <a:solidFill>
                  <a:srgbClr val="0D0D0D"/>
                </a:solidFill>
                <a:effectLst/>
                <a:latin typeface="Söhne"/>
              </a:rPr>
              <a:t> I acknowledge my lack of familiarity with the intersectional experiences of individuals from marginalized groups, encompassing factors like race, gender identity, and sexual orientation. To address this gap, I am committed to educating myself on intersectionality theory and its practical application in research contexts. I will actively engage with literature, scholarly articles, and community resources that delve into intersectional identities and experiences, striving to broaden my understanding and perspective.</a:t>
            </a:r>
          </a:p>
          <a:p>
            <a:pPr algn="l"/>
            <a:endParaRPr lang="en-GB" sz="1200" b="0" i="0" u="none" strike="noStrike" dirty="0">
              <a:solidFill>
                <a:srgbClr val="0D0D0D"/>
              </a:solidFill>
              <a:effectLst/>
              <a:latin typeface="Söhne"/>
            </a:endParaRPr>
          </a:p>
          <a:p>
            <a:pPr algn="l"/>
            <a:r>
              <a:rPr lang="en-GB" sz="1200" b="0" i="0" u="none" strike="noStrike" dirty="0">
                <a:solidFill>
                  <a:srgbClr val="0D0D0D"/>
                </a:solidFill>
                <a:effectLst/>
                <a:latin typeface="Söhne"/>
              </a:rPr>
              <a:t>and also</a:t>
            </a:r>
          </a:p>
          <a:p>
            <a:pPr algn="l"/>
            <a:endParaRPr lang="en-GB" sz="1200" b="1" i="0" u="none" strike="noStrike" dirty="0">
              <a:solidFill>
                <a:srgbClr val="0D0D0D"/>
              </a:solidFill>
              <a:effectLst/>
              <a:latin typeface="Söhne"/>
            </a:endParaRPr>
          </a:p>
          <a:p>
            <a:pPr algn="l"/>
            <a:r>
              <a:rPr lang="en-GB" sz="1200" b="1" i="0" u="none" strike="noStrike" dirty="0">
                <a:solidFill>
                  <a:srgbClr val="0D0D0D"/>
                </a:solidFill>
                <a:effectLst/>
                <a:latin typeface="Söhne"/>
              </a:rPr>
              <a:t>Limited Access to Insider Perspectives:</a:t>
            </a:r>
          </a:p>
          <a:p>
            <a:pPr algn="l"/>
            <a:r>
              <a:rPr lang="en-GB" sz="1200" b="1" i="0" u="none" strike="noStrike" dirty="0">
                <a:solidFill>
                  <a:srgbClr val="0D0D0D"/>
                </a:solidFill>
                <a:effectLst/>
                <a:latin typeface="Söhne"/>
              </a:rPr>
              <a:t> </a:t>
            </a:r>
            <a:r>
              <a:rPr lang="en-GB" sz="1200" b="0" i="0" u="none" strike="noStrike" dirty="0">
                <a:solidFill>
                  <a:srgbClr val="0D0D0D"/>
                </a:solidFill>
                <a:effectLst/>
                <a:latin typeface="Söhne"/>
              </a:rPr>
              <a:t>I also recognize my weakness in lacking first-hand experience or insider perspectives within the BLM or LGBTQ+ communities. This limitation may lead to outsider interpretations or biases in my research findings. To address this, I am committed to fostering meaningful relationships and partnerships with community members who can provide insider perspectives and lived experiences. I will prioritize collaborative research approaches that centres community voices and priorities, ensuring co-design and co-ownership of research initiatives. By doing so, I aim to enrich my understanding and produce more inclusive and accurate research outcomes.</a:t>
            </a:r>
          </a:p>
          <a:p>
            <a:endParaRPr lang="en-GB" sz="1200" b="0" i="0" u="none" strike="noStrike" dirty="0">
              <a:solidFill>
                <a:srgbClr val="0D0D0D"/>
              </a:solidFill>
              <a:effectLst/>
              <a:latin typeface="Söhne"/>
            </a:endParaRPr>
          </a:p>
          <a:p>
            <a:endParaRPr lang="en-GB" sz="1200" b="0" i="0" u="none" strike="noStrike" dirty="0">
              <a:solidFill>
                <a:srgbClr val="0D0D0D"/>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5</a:t>
            </a:fld>
            <a:endParaRPr lang="en-GB"/>
          </a:p>
        </p:txBody>
      </p:sp>
    </p:spTree>
    <p:extLst>
      <p:ext uri="{BB962C8B-B14F-4D97-AF65-F5344CB8AC3E}">
        <p14:creationId xmlns:p14="http://schemas.microsoft.com/office/powerpoint/2010/main" val="4262662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Söhne"/>
              </a:rPr>
              <a:t>What is my experience and understanding with Policy and legislation - In my dissertation, I conducted an in-depth analysis of key legislative frameworks, including:</a:t>
            </a:r>
          </a:p>
          <a:p>
            <a:pPr algn="l"/>
            <a:endParaRPr lang="en-GB" b="0" i="0" u="none" strike="noStrike" dirty="0">
              <a:solidFill>
                <a:srgbClr val="0D0D0D"/>
              </a:solidFill>
              <a:effectLst/>
              <a:latin typeface="Söhne"/>
            </a:endParaRPr>
          </a:p>
          <a:p>
            <a:pPr algn="l">
              <a:buFont typeface="Arial" panose="020B0604020202020204" pitchFamily="34" charset="0"/>
              <a:buChar char="•"/>
            </a:pPr>
            <a:r>
              <a:rPr lang="en-GB" b="1" i="0" u="none" strike="noStrike" dirty="0">
                <a:solidFill>
                  <a:srgbClr val="0D0D0D"/>
                </a:solidFill>
                <a:effectLst/>
                <a:latin typeface="Söhne"/>
              </a:rPr>
              <a:t>Online Safety Act 2023</a:t>
            </a:r>
            <a:r>
              <a:rPr lang="en-GB" b="0" i="0" u="none" strike="noStrike" dirty="0">
                <a:solidFill>
                  <a:srgbClr val="0D0D0D"/>
                </a:solidFill>
                <a:effectLst/>
                <a:latin typeface="Söhne"/>
              </a:rPr>
              <a:t>: I Investigated the implications of this act on digital platforms and user safety in the online sphere.</a:t>
            </a:r>
          </a:p>
          <a:p>
            <a:pPr algn="l">
              <a:buFont typeface="Arial" panose="020B0604020202020204" pitchFamily="34" charset="0"/>
              <a:buChar char="•"/>
            </a:pPr>
            <a:endParaRPr lang="en-GB" b="0" i="0" u="none" strike="noStrike" dirty="0">
              <a:solidFill>
                <a:srgbClr val="0D0D0D"/>
              </a:solidFill>
              <a:effectLst/>
              <a:latin typeface="Söhne"/>
            </a:endParaRPr>
          </a:p>
          <a:p>
            <a:pPr algn="l">
              <a:buFont typeface="Arial" panose="020B0604020202020204" pitchFamily="34" charset="0"/>
              <a:buChar char="•"/>
            </a:pPr>
            <a:r>
              <a:rPr lang="en-GB" b="1" i="0" u="none" strike="noStrike" dirty="0">
                <a:solidFill>
                  <a:srgbClr val="0D0D0D"/>
                </a:solidFill>
                <a:effectLst/>
                <a:latin typeface="Söhne"/>
              </a:rPr>
              <a:t>Health and Care Act 2022</a:t>
            </a:r>
            <a:r>
              <a:rPr lang="en-GB" b="0" i="0" u="none" strike="noStrike" dirty="0">
                <a:solidFill>
                  <a:srgbClr val="0D0D0D"/>
                </a:solidFill>
                <a:effectLst/>
                <a:latin typeface="Söhne"/>
              </a:rPr>
              <a:t>: I Explored the provisions and reforms introduced by this act to enhance healthcare services and patient outcomes.</a:t>
            </a:r>
          </a:p>
          <a:p>
            <a:pPr algn="l">
              <a:buFont typeface="Arial" panose="020B0604020202020204" pitchFamily="34" charset="0"/>
              <a:buChar char="•"/>
            </a:pPr>
            <a:endParaRPr lang="en-GB" b="0" i="0" u="none" strike="noStrike" dirty="0">
              <a:solidFill>
                <a:srgbClr val="0D0D0D"/>
              </a:solidFill>
              <a:effectLst/>
              <a:latin typeface="Söhne"/>
            </a:endParaRPr>
          </a:p>
          <a:p>
            <a:pPr algn="l">
              <a:buFont typeface="Arial" panose="020B0604020202020204" pitchFamily="34" charset="0"/>
              <a:buChar char="•"/>
            </a:pPr>
            <a:r>
              <a:rPr lang="en-GB" b="1" i="0" u="none" strike="noStrike" dirty="0">
                <a:solidFill>
                  <a:srgbClr val="0D0D0D"/>
                </a:solidFill>
                <a:effectLst/>
                <a:latin typeface="Söhne"/>
              </a:rPr>
              <a:t>Mental Health Act 1983</a:t>
            </a:r>
            <a:r>
              <a:rPr lang="en-GB" b="0" i="0" u="none" strike="noStrike" dirty="0">
                <a:solidFill>
                  <a:srgbClr val="0D0D0D"/>
                </a:solidFill>
                <a:effectLst/>
                <a:latin typeface="Söhne"/>
              </a:rPr>
              <a:t>: I Examined the legal framework governing mental health treatment and rights, assessing its effectiveness and areas for improvement.</a:t>
            </a:r>
          </a:p>
          <a:p>
            <a:pPr algn="l">
              <a:buFont typeface="Arial" panose="020B0604020202020204" pitchFamily="34" charset="0"/>
              <a:buChar char="•"/>
            </a:pP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And then</a:t>
            </a:r>
          </a:p>
          <a:p>
            <a:pPr algn="l">
              <a:buFont typeface="Arial" panose="020B0604020202020204" pitchFamily="34" charset="0"/>
              <a:buChar char="•"/>
            </a:pPr>
            <a:endParaRPr lang="en-GB" b="0" i="0" u="none" strike="noStrike" dirty="0">
              <a:solidFill>
                <a:srgbClr val="0D0D0D"/>
              </a:solidFill>
              <a:effectLst/>
              <a:latin typeface="Söhne"/>
            </a:endParaRPr>
          </a:p>
          <a:p>
            <a:pPr algn="l">
              <a:buFont typeface="Arial" panose="020B0604020202020204" pitchFamily="34" charset="0"/>
              <a:buChar char="•"/>
            </a:pPr>
            <a:r>
              <a:rPr lang="en-GB" b="1" i="0" u="none" strike="noStrike" dirty="0">
                <a:solidFill>
                  <a:srgbClr val="0D0D0D"/>
                </a:solidFill>
                <a:effectLst/>
                <a:latin typeface="Söhne"/>
              </a:rPr>
              <a:t>Medical Act 1983</a:t>
            </a:r>
            <a:r>
              <a:rPr lang="en-GB" b="0" i="0" u="none" strike="noStrike" dirty="0">
                <a:solidFill>
                  <a:srgbClr val="0D0D0D"/>
                </a:solidFill>
                <a:effectLst/>
                <a:latin typeface="Söhne"/>
              </a:rPr>
              <a:t>: where I Investigated the regulations and standards outlined in this act to ensure the competency and professionalism of medical practitioners.</a:t>
            </a:r>
          </a:p>
          <a:p>
            <a:pPr algn="l">
              <a:buFont typeface="Arial" panose="020B0604020202020204" pitchFamily="34" charset="0"/>
              <a:buChar char="•"/>
            </a:pPr>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Through this research, I gained valuable insights into the intersection of legislation and public policy, highlighting opportunities for reform and improvement in various areas of societal concern.</a:t>
            </a:r>
          </a:p>
          <a:p>
            <a:pPr algn="l"/>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During my Undergrade Sociology degree, I extensively </a:t>
            </a:r>
            <a:r>
              <a:rPr lang="en-GB" b="0" i="0" u="none" strike="noStrike" dirty="0" err="1">
                <a:solidFill>
                  <a:srgbClr val="0D0D0D"/>
                </a:solidFill>
                <a:effectLst/>
                <a:latin typeface="Söhne"/>
              </a:rPr>
              <a:t>analyzed</a:t>
            </a:r>
            <a:r>
              <a:rPr lang="en-GB" b="0" i="0" u="none" strike="noStrike" dirty="0">
                <a:solidFill>
                  <a:srgbClr val="0D0D0D"/>
                </a:solidFill>
                <a:effectLst/>
                <a:latin typeface="Söhne"/>
              </a:rPr>
              <a:t> prominent legislative frameworks, some of those being:</a:t>
            </a:r>
          </a:p>
          <a:p>
            <a:pPr algn="l"/>
            <a:endParaRPr lang="en-GB" b="0" i="0" u="none" strike="noStrike" dirty="0">
              <a:solidFill>
                <a:srgbClr val="0D0D0D"/>
              </a:solidFill>
              <a:effectLst/>
              <a:latin typeface="Söhne"/>
            </a:endParaRPr>
          </a:p>
          <a:p>
            <a:pPr algn="l">
              <a:buFont typeface="Arial" panose="020B0604020202020204" pitchFamily="34" charset="0"/>
              <a:buChar char="•"/>
            </a:pPr>
            <a:r>
              <a:rPr lang="en-GB" b="1" i="0" u="none" strike="noStrike" dirty="0">
                <a:solidFill>
                  <a:srgbClr val="0D0D0D"/>
                </a:solidFill>
                <a:effectLst/>
                <a:latin typeface="Söhne"/>
              </a:rPr>
              <a:t>Social Services and Well-being (Wales) Act 2014</a:t>
            </a:r>
            <a:r>
              <a:rPr lang="en-GB" b="0" i="0" u="none" strike="noStrike" dirty="0">
                <a:solidFill>
                  <a:srgbClr val="0D0D0D"/>
                </a:solidFill>
                <a:effectLst/>
                <a:latin typeface="Söhne"/>
              </a:rPr>
              <a:t>: We Delved into the provisions of this act aimed at improving social services and well-being outcomes for individuals and communities across Wales.</a:t>
            </a:r>
          </a:p>
          <a:p>
            <a:pPr algn="l">
              <a:buFont typeface="Arial" panose="020B0604020202020204" pitchFamily="34" charset="0"/>
              <a:buChar char="•"/>
            </a:pPr>
            <a:endParaRPr lang="en-GB" b="0" i="0" u="none" strike="noStrike" dirty="0">
              <a:solidFill>
                <a:srgbClr val="0D0D0D"/>
              </a:solidFill>
              <a:effectLst/>
              <a:latin typeface="Söhne"/>
            </a:endParaRPr>
          </a:p>
          <a:p>
            <a:pPr algn="l">
              <a:buFont typeface="Arial" panose="020B0604020202020204" pitchFamily="34" charset="0"/>
              <a:buChar char="•"/>
            </a:pPr>
            <a:r>
              <a:rPr lang="en-GB" b="1" i="0" u="none" strike="noStrike" dirty="0">
                <a:solidFill>
                  <a:srgbClr val="0D0D0D"/>
                </a:solidFill>
                <a:effectLst/>
                <a:latin typeface="Söhne"/>
              </a:rPr>
              <a:t>Equality Act 2010</a:t>
            </a:r>
            <a:r>
              <a:rPr lang="en-GB" b="0" i="0" u="none" strike="noStrike" dirty="0">
                <a:solidFill>
                  <a:srgbClr val="0D0D0D"/>
                </a:solidFill>
                <a:effectLst/>
                <a:latin typeface="Söhne"/>
              </a:rPr>
              <a:t>: This is where we Explored the legal framework established by this act to promote equality and combat discrimination on various grounds, including age, disability, gender, and race, and so on.</a:t>
            </a:r>
          </a:p>
          <a:p>
            <a:pPr algn="l">
              <a:buFont typeface="Arial" panose="020B0604020202020204" pitchFamily="34" charset="0"/>
              <a:buChar char="•"/>
            </a:pPr>
            <a:endParaRPr lang="en-GB" b="0" i="0" u="none" strike="noStrike" dirty="0">
              <a:solidFill>
                <a:srgbClr val="0D0D0D"/>
              </a:solidFill>
              <a:effectLst/>
              <a:latin typeface="Söhne"/>
            </a:endParaRPr>
          </a:p>
          <a:p>
            <a:pPr algn="l">
              <a:buFont typeface="Arial" panose="020B0604020202020204" pitchFamily="34" charset="0"/>
              <a:buChar char="•"/>
            </a:pPr>
            <a:r>
              <a:rPr lang="en-GB" b="0" i="0" u="none" strike="noStrike" dirty="0">
                <a:solidFill>
                  <a:srgbClr val="0D0D0D"/>
                </a:solidFill>
                <a:effectLst/>
                <a:latin typeface="Söhne"/>
              </a:rPr>
              <a:t>and the</a:t>
            </a:r>
          </a:p>
          <a:p>
            <a:pPr algn="l">
              <a:buFont typeface="Arial" panose="020B0604020202020204" pitchFamily="34" charset="0"/>
              <a:buChar char="•"/>
            </a:pPr>
            <a:r>
              <a:rPr lang="en-GB" b="1" i="0" u="none" strike="noStrike" dirty="0">
                <a:solidFill>
                  <a:srgbClr val="0D0D0D"/>
                </a:solidFill>
                <a:effectLst/>
                <a:latin typeface="Söhne"/>
              </a:rPr>
              <a:t>Human Rights Act 1998</a:t>
            </a:r>
            <a:r>
              <a:rPr lang="en-GB" b="0" i="0" u="none" strike="noStrike" dirty="0">
                <a:solidFill>
                  <a:srgbClr val="0D0D0D"/>
                </a:solidFill>
                <a:effectLst/>
                <a:latin typeface="Söhne"/>
              </a:rPr>
              <a:t>: where we Examined the incorporation of the European Convention on Human Rights into UK law through this act, assessing its impact on protecting human rights and freedoms.</a:t>
            </a:r>
          </a:p>
          <a:p>
            <a:pPr algn="l">
              <a:buFont typeface="Arial" panose="020B0604020202020204" pitchFamily="34" charset="0"/>
              <a:buChar char="•"/>
            </a:pPr>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Through these studies, I developed a comprehensive understanding of the interplay between legislation, public policy, and societal outcomes, preparing me for meaningful contributions in the field of public policy.</a:t>
            </a:r>
          </a:p>
          <a:p>
            <a:pPr algn="l"/>
            <a:endParaRPr lang="en-GB" b="0" i="0" u="none" strike="noStrike" dirty="0">
              <a:solidFill>
                <a:srgbClr val="0D0D0D"/>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6</a:t>
            </a:fld>
            <a:endParaRPr lang="en-GB"/>
          </a:p>
        </p:txBody>
      </p:sp>
    </p:spTree>
    <p:extLst>
      <p:ext uri="{BB962C8B-B14F-4D97-AF65-F5344CB8AC3E}">
        <p14:creationId xmlns:p14="http://schemas.microsoft.com/office/powerpoint/2010/main" val="2391180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highlight>
                  <a:srgbClr val="FFFFFF"/>
                </a:highlight>
                <a:latin typeface="Söhne"/>
              </a:rPr>
              <a:t>What entails the role of WCPP Research Assistant at Cardiff Business School.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highlight>
                  <a:srgbClr val="FFFFFF"/>
                </a:highlight>
                <a:latin typeface="Söhne"/>
              </a:rPr>
              <a:t>It is a dynamic and multifaceted position that demands a keen analytical mind, strong research skills, and a passion for evidence-informed policy-making.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highlight>
                <a:srgbClr val="FFFFFF"/>
              </a:highlight>
              <a:latin typeface="Söhne"/>
            </a:endParaRPr>
          </a:p>
          <a:p>
            <a:r>
              <a:rPr lang="en-GB" b="0" i="0" u="none" strike="noStrike" dirty="0">
                <a:solidFill>
                  <a:srgbClr val="0D0D0D"/>
                </a:solidFill>
                <a:effectLst/>
                <a:highlight>
                  <a:srgbClr val="FFFFFF"/>
                </a:highlight>
                <a:latin typeface="Söhne"/>
              </a:rPr>
              <a:t>The position presents an exceptional chance to collaborate with the Welsh Government and public services, contributing significantly to the Business schools initiatives. It involves managing and executing top-notch policy research alongside prominent researchers and policymakers. </a:t>
            </a:r>
          </a:p>
          <a:p>
            <a:endParaRPr lang="en-GB" dirty="0">
              <a:solidFill>
                <a:srgbClr val="0D0D0D"/>
              </a:solidFill>
              <a:highlight>
                <a:srgbClr val="FFFFFF"/>
              </a:highlight>
              <a:latin typeface="Söhne"/>
            </a:endParaRPr>
          </a:p>
          <a:p>
            <a:r>
              <a:rPr lang="en-GB" b="0" i="0" u="none" strike="noStrike" dirty="0">
                <a:solidFill>
                  <a:srgbClr val="0D0D0D"/>
                </a:solidFill>
                <a:effectLst/>
                <a:highlight>
                  <a:srgbClr val="FFFFFF"/>
                </a:highlight>
                <a:latin typeface="Söhne"/>
              </a:rPr>
              <a:t>This entails delving into pressing issues such as achieving net-zero, addressing poverty and inequalities, and enhancing community wellbeing. It's an exciting opportunity to be at the forefront of impactful policy developments and discussions.</a:t>
            </a:r>
          </a:p>
          <a:p>
            <a:endParaRPr lang="en-GB" b="0" i="0" u="none" strike="noStrike">
              <a:solidFill>
                <a:srgbClr val="0D0D0D"/>
              </a:solidFill>
              <a:effectLst/>
              <a:highlight>
                <a:srgbClr val="FFFFFF"/>
              </a:highlight>
              <a:latin typeface="Söhne"/>
            </a:endParaRPr>
          </a:p>
          <a:p>
            <a:r>
              <a:rPr lang="en-GB">
                <a:effectLst/>
              </a:rPr>
              <a:t>The Wales Centre for Public Policy (WCPP) is a research institute based in Cardiff, Wales. It was established in 2017 with the aim of informing and improving public policy in Wales through evidence-based research and analysis. The center collaborates with policymakers, practitioners, and researchers to address key societal challenges and develop effective policy solutions. WCPP conducts research on a wide range of topics including health, education, economy, environment, and social issues, providing insights and recommendations to support decision-making at both the Welsh government and local levels.</a:t>
            </a:r>
          </a:p>
          <a:p>
            <a:endParaRPr lang="en-GB" b="0" i="0" u="none" strike="noStrike">
              <a:solidFill>
                <a:srgbClr val="0D0D0D"/>
              </a:solidFill>
              <a:effectLst/>
              <a:highlight>
                <a:srgbClr val="FFFFFF"/>
              </a:highlight>
              <a:latin typeface="Söhne"/>
            </a:endParaRPr>
          </a:p>
          <a:p>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7</a:t>
            </a:fld>
            <a:endParaRPr lang="en-GB"/>
          </a:p>
        </p:txBody>
      </p:sp>
    </p:spTree>
    <p:extLst>
      <p:ext uri="{BB962C8B-B14F-4D97-AF65-F5344CB8AC3E}">
        <p14:creationId xmlns:p14="http://schemas.microsoft.com/office/powerpoint/2010/main" val="885628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The Wales Centre for Public Policy (WCPP) is a research institute based in Cardiff, Wales. It was established in 2017 with the aim of informing and improving public policy in Wales through evidence-based research and analysis. The </a:t>
            </a:r>
            <a:r>
              <a:rPr lang="en-GB" dirty="0" err="1">
                <a:effectLst/>
              </a:rPr>
              <a:t>center</a:t>
            </a:r>
            <a:r>
              <a:rPr lang="en-GB" dirty="0">
                <a:effectLst/>
              </a:rPr>
              <a:t> collaborates with policymakers, practitioners, and researchers to address key societal challenges and develop effective policy solutions. WCPP conducts research on a wide range of topics including health, education, economy, environment, and social issues, providing insights and recommendations to support decision-making at both the Welsh government and local levels.</a:t>
            </a:r>
          </a:p>
          <a:p>
            <a:br>
              <a:rPr lang="en-GB" dirty="0">
                <a:effectLst/>
              </a:rPr>
            </a:br>
            <a:endParaRPr lang="en-GB" dirty="0">
              <a:effectLst/>
            </a:endParaRPr>
          </a:p>
          <a:p>
            <a:endParaRPr lang="en-GB" dirty="0"/>
          </a:p>
          <a:p>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8</a:t>
            </a:fld>
            <a:endParaRPr lang="en-GB"/>
          </a:p>
        </p:txBody>
      </p:sp>
    </p:spTree>
    <p:extLst>
      <p:ext uri="{BB962C8B-B14F-4D97-AF65-F5344CB8AC3E}">
        <p14:creationId xmlns:p14="http://schemas.microsoft.com/office/powerpoint/2010/main" val="1779633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solidFill>
                  <a:srgbClr val="333333"/>
                </a:solidFill>
                <a:effectLst/>
                <a:latin typeface="ArialMT"/>
              </a:rPr>
              <a:t>The WCPP is a member of the UK’s What Works network and the International Public Policy Observatory. </a:t>
            </a:r>
          </a:p>
          <a:p>
            <a:pPr marL="0" indent="0">
              <a:buNone/>
            </a:pPr>
            <a:endParaRPr lang="en-GB" dirty="0"/>
          </a:p>
          <a:p>
            <a:pPr marL="0" indent="0">
              <a:buNone/>
            </a:pPr>
            <a:r>
              <a:rPr lang="en-GB" sz="1200" b="0" i="0" u="none" strike="noStrike" dirty="0">
                <a:solidFill>
                  <a:srgbClr val="0D0D0D"/>
                </a:solidFill>
                <a:effectLst/>
                <a:highlight>
                  <a:srgbClr val="FFFFFF"/>
                </a:highlight>
                <a:latin typeface="+mj-lt"/>
              </a:rPr>
              <a:t>By advocating for the incorporation of high-quality evidence into policy and practice, the UK's What Works network seeks to enhance social and economic outcomes.  Education, health, crime prevention, local economic development, and early intervention are just a few of the policy areas that the network's several centres aim to address.</a:t>
            </a:r>
          </a:p>
          <a:p>
            <a:pPr marL="0" indent="0">
              <a:buNone/>
            </a:pPr>
            <a:endParaRPr lang="en-GB" sz="1200" b="0" i="0" u="none" strike="noStrike" dirty="0">
              <a:solidFill>
                <a:srgbClr val="0D0D0D"/>
              </a:solidFill>
              <a:effectLst/>
              <a:highlight>
                <a:srgbClr val="FFFFFF"/>
              </a:highlight>
              <a:latin typeface="+mj-lt"/>
            </a:endParaRPr>
          </a:p>
          <a:p>
            <a:pPr marL="0" indent="0">
              <a:buNone/>
            </a:pPr>
            <a:r>
              <a:rPr lang="en-GB" sz="1200" b="0" i="0" u="none" strike="noStrike" dirty="0">
                <a:solidFill>
                  <a:srgbClr val="0D0D0D"/>
                </a:solidFill>
                <a:effectLst/>
                <a:highlight>
                  <a:srgbClr val="FFFFFF"/>
                </a:highlight>
                <a:latin typeface="+mj-lt"/>
              </a:rPr>
              <a:t>The UK government's Cabinet Office launched the network in 2013, and since then, it has received support from a wide range of organizations, including other government agencies, research councils, and charitable foundations. So that policy efforts are maximised, it is designed to guarantee that public funds are allocated to initiatives and programmes that have proven to be effective. </a:t>
            </a:r>
          </a:p>
          <a:p>
            <a:pPr marL="0" indent="0">
              <a:buNone/>
            </a:pPr>
            <a:endParaRPr lang="en-GB" sz="1200" b="0" i="0" u="none" strike="noStrike" dirty="0">
              <a:solidFill>
                <a:srgbClr val="0D0D0D"/>
              </a:solidFill>
              <a:effectLst/>
              <a:highlight>
                <a:srgbClr val="FFFFFF"/>
              </a:highlight>
              <a:latin typeface="+mj-lt"/>
            </a:endParaRPr>
          </a:p>
          <a:p>
            <a:pPr marL="0" indent="0">
              <a:buNone/>
            </a:pPr>
            <a:r>
              <a:rPr lang="en-GB" dirty="0"/>
              <a:t>the International Public Policy Observatory?</a:t>
            </a:r>
          </a:p>
          <a:p>
            <a:pPr marL="0" indent="0">
              <a:buNone/>
            </a:pPr>
            <a:r>
              <a:rPr lang="en-GB" dirty="0"/>
              <a:t> </a:t>
            </a:r>
          </a:p>
          <a:p>
            <a:pPr marL="0" indent="0">
              <a:buNone/>
            </a:pPr>
            <a:r>
              <a:rPr lang="en-GB" sz="1200" b="0" i="0" u="none" strike="noStrike" dirty="0">
                <a:solidFill>
                  <a:srgbClr val="0D0D0D"/>
                </a:solidFill>
                <a:effectLst/>
                <a:highlight>
                  <a:srgbClr val="FFFFFF"/>
                </a:highlight>
                <a:latin typeface="+mj-lt"/>
              </a:rPr>
              <a:t>Also known as the (IPPO) is a collaborative initiative aimed at enhancing the evidence base for public policy-making globally. It was established in response to the COVID-19 pandemic to support governments, policymakers, and organizations in dealing with the many problems caused by the virus and its aftermath. </a:t>
            </a:r>
          </a:p>
          <a:p>
            <a:pPr marL="0" indent="0">
              <a:buNone/>
            </a:pPr>
            <a:endParaRPr lang="en-GB" sz="1200" b="0" i="0" u="none" strike="noStrike" dirty="0">
              <a:solidFill>
                <a:srgbClr val="0D0D0D"/>
              </a:solidFill>
              <a:effectLst/>
              <a:highlight>
                <a:srgbClr val="FFFFFF"/>
              </a:highlight>
              <a:latin typeface="+mj-lt"/>
            </a:endParaRPr>
          </a:p>
          <a:p>
            <a:pPr marL="0" indent="0">
              <a:buNone/>
            </a:pPr>
            <a:r>
              <a:rPr lang="en-GB" sz="1200" b="0" i="0" u="none" strike="noStrike" dirty="0">
                <a:solidFill>
                  <a:srgbClr val="0D0D0D"/>
                </a:solidFill>
                <a:effectLst/>
                <a:highlight>
                  <a:srgbClr val="FFFFFF"/>
                </a:highlight>
                <a:latin typeface="+mj-lt"/>
              </a:rPr>
              <a:t>Through its network of partners and collaborators, IPPO conducts research, organizes events and workshops, produces publications, and provides expert advice to policymakers on a wide range of topics, including public health, economic recovery, social welfare, governance, and more. Its overarching goal is to promote evidence-informed, decision-making, and contribute to the development of effective and equitable public policies that address global challenges.</a:t>
            </a:r>
            <a:endParaRPr lang="en-GB" sz="1200" dirty="0">
              <a:latin typeface="+mj-lt"/>
            </a:endParaRPr>
          </a:p>
          <a:p>
            <a:pPr marL="0" indent="0">
              <a:buNone/>
            </a:pPr>
            <a:endParaRPr lang="en-GB" sz="1200" b="0" i="0" u="none" strike="noStrike" dirty="0">
              <a:solidFill>
                <a:srgbClr val="0D0D0D"/>
              </a:solidFill>
              <a:effectLst/>
              <a:highlight>
                <a:srgbClr val="FFFFFF"/>
              </a:highlight>
              <a:latin typeface="+mj-lt"/>
            </a:endParaRPr>
          </a:p>
          <a:p>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9</a:t>
            </a:fld>
            <a:endParaRPr lang="en-GB"/>
          </a:p>
        </p:txBody>
      </p:sp>
    </p:spTree>
    <p:extLst>
      <p:ext uri="{BB962C8B-B14F-4D97-AF65-F5344CB8AC3E}">
        <p14:creationId xmlns:p14="http://schemas.microsoft.com/office/powerpoint/2010/main" val="72276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highlight>
                  <a:srgbClr val="FFFFFF"/>
                </a:highlight>
                <a:latin typeface="Söhne"/>
              </a:rPr>
              <a:t>What is </a:t>
            </a:r>
            <a:r>
              <a:rPr lang="en-GB" b="0" i="0" u="none" strike="noStrike" dirty="0">
                <a:solidFill>
                  <a:srgbClr val="0D0D0D"/>
                </a:solidFill>
                <a:effectLst/>
                <a:latin typeface="Söhne"/>
              </a:rPr>
              <a:t>Cardiff Business School, - it is an integral part of Cardiff University, formerly known as the Department of Commerce. </a:t>
            </a:r>
          </a:p>
          <a:p>
            <a:pPr algn="l"/>
            <a:r>
              <a:rPr lang="en-GB" b="0" i="0" u="none" strike="noStrike" dirty="0">
                <a:solidFill>
                  <a:srgbClr val="0D0D0D"/>
                </a:solidFill>
                <a:effectLst/>
                <a:latin typeface="Söhne"/>
              </a:rPr>
              <a:t>Since its merger with the University College Cardiff in 1988, it has flourished into a premier institution renowned for its academic expertise, research prominence, and global reach.</a:t>
            </a:r>
          </a:p>
          <a:p>
            <a:pPr algn="l"/>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Dedicated to excellence, Cardiff Business School prioritizes inclusivity, diversity, and sustainability across all its endeavors.</a:t>
            </a:r>
          </a:p>
          <a:p>
            <a:pPr algn="l"/>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Its interdisciplinary research agenda tackles contemporary challenges, notably in sustainable business practices, innovation, governance, and social responsibility.</a:t>
            </a:r>
          </a:p>
          <a:p>
            <a:pPr algn="l"/>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With a reputation for attracting top-tier talent and research funding, Cardiff Business School competes with leading institutions like London Business School, Manchester Business School, and Warwick Business School. </a:t>
            </a:r>
          </a:p>
          <a:p>
            <a:pPr algn="l"/>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Through innovative teaching methods and impactful research, it continually reinforces its position as a respected hub for business education and research, committed to driving positive societal change.</a:t>
            </a:r>
          </a:p>
          <a:p>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10</a:t>
            </a:fld>
            <a:endParaRPr lang="en-GB"/>
          </a:p>
        </p:txBody>
      </p:sp>
    </p:spTree>
    <p:extLst>
      <p:ext uri="{BB962C8B-B14F-4D97-AF65-F5344CB8AC3E}">
        <p14:creationId xmlns:p14="http://schemas.microsoft.com/office/powerpoint/2010/main" val="3561770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latin typeface="Söhne"/>
              </a:rPr>
              <a:t>So looking at the essential criteria - I currently hold a degree in a relevant discipline, such as social sciences/sociology with a great understanding of Legislation and policy.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latin typeface="Söhne"/>
              </a:rPr>
              <a:t>As previous to my other slides </a:t>
            </a:r>
            <a:r>
              <a:rPr lang="en-GB" b="0" i="0" u="none" strike="noStrike" dirty="0">
                <a:solidFill>
                  <a:srgbClr val="0D0D0D"/>
                </a:solidFill>
                <a:effectLst/>
                <a:highlight>
                  <a:srgbClr val="FFFFFF"/>
                </a:highlight>
                <a:latin typeface="Söhne"/>
              </a:rPr>
              <a:t>I possess a solid understanding of various research methods and techniques, through my studies within my undergrade degree.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latin typeface="Söhne"/>
              </a:rPr>
              <a:t>Again, as per my previous slides I am able to demonstrates the ability to analyse complex information and data effectively and summarizing findings appropriately.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highlight>
                  <a:srgbClr val="FFFFFF"/>
                </a:highlight>
                <a:latin typeface="Söhne"/>
              </a:rPr>
              <a:t>By </a:t>
            </a:r>
            <a:r>
              <a:rPr lang="en-GB" b="0" i="0" u="none" strike="noStrike" dirty="0">
                <a:solidFill>
                  <a:srgbClr val="0D0D0D"/>
                </a:solidFill>
                <a:effectLst/>
                <a:highlight>
                  <a:srgbClr val="FFFF00"/>
                </a:highlight>
                <a:latin typeface="Söhne"/>
              </a:rPr>
              <a:t>applying business management theory</a:t>
            </a:r>
            <a:r>
              <a:rPr lang="en-GB" b="0" i="0" u="none" strike="noStrike" dirty="0">
                <a:solidFill>
                  <a:srgbClr val="0D0D0D"/>
                </a:solidFill>
                <a:effectLst/>
                <a:latin typeface="Söhne"/>
              </a:rPr>
              <a:t> within this role I </a:t>
            </a:r>
            <a:r>
              <a:rPr lang="en-GB" b="0" i="0" u="none" strike="noStrike" dirty="0">
                <a:solidFill>
                  <a:srgbClr val="0D0D0D"/>
                </a:solidFill>
                <a:effectLst/>
                <a:highlight>
                  <a:srgbClr val="FFFFFF"/>
                </a:highlight>
                <a:latin typeface="Söhne"/>
              </a:rPr>
              <a:t>can contribute to the centre's mission by facilitating strategic planning, data analysis, communication, collaboration, and continuous improvement efforts. This ensures the efficient and effective delivery of high-quality research that informs policy-making and drives positive societal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latin typeface="Söhne"/>
              </a:rPr>
              <a:t>With strong organizational skills, I ensure timely project delivery while collaborating with senior researchers.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highlight>
                  <a:srgbClr val="FFFFFF"/>
                </a:highlight>
                <a:latin typeface="Söhne"/>
              </a:rPr>
              <a:t>I </a:t>
            </a:r>
            <a:r>
              <a:rPr lang="en-GB" b="0" i="0" u="none" strike="noStrike" dirty="0" err="1">
                <a:solidFill>
                  <a:srgbClr val="0D0D0D"/>
                </a:solidFill>
                <a:effectLst/>
                <a:highlight>
                  <a:srgbClr val="FFFFFF"/>
                </a:highlight>
                <a:latin typeface="Söhne"/>
              </a:rPr>
              <a:t>harbor</a:t>
            </a:r>
            <a:r>
              <a:rPr lang="en-GB" b="0" i="0" u="none" strike="noStrike" dirty="0">
                <a:solidFill>
                  <a:srgbClr val="0D0D0D"/>
                </a:solidFill>
                <a:effectLst/>
                <a:highlight>
                  <a:srgbClr val="FFFFFF"/>
                </a:highlight>
                <a:latin typeface="Söhne"/>
              </a:rPr>
              <a:t> a keen interest in evidence and policy, including knowledge transfer and policy-making processes.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highlight>
                  <a:srgbClr val="FFFFFF"/>
                </a:highlight>
                <a:latin typeface="Söhne"/>
              </a:rPr>
              <a:t>I excel in communicating effectively with academic and non-academic audiences alike.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highlight>
                  <a:srgbClr val="FFFFFF"/>
                </a:highlight>
                <a:latin typeface="Söhne"/>
              </a:rPr>
              <a:t>My excellent organizational and teamwork skills contribute to successful collaboration on projects, I have previously worked on successful group projects in the past for group assessments.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highlight>
                  <a:srgbClr val="FFFFFF"/>
                </a:highlight>
                <a:latin typeface="Söhne"/>
              </a:rPr>
              <a:t>and I am also able to adapt at working creatively and innovatively within a team, showcasing strong interpersonal skills.</a:t>
            </a:r>
            <a:endParaRPr lang="en-GB" b="0" i="0" u="none" strike="noStrike" dirty="0">
              <a:solidFill>
                <a:srgbClr val="0D0D0D"/>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11</a:t>
            </a:fld>
            <a:endParaRPr lang="en-GB"/>
          </a:p>
        </p:txBody>
      </p:sp>
    </p:spTree>
    <p:extLst>
      <p:ext uri="{BB962C8B-B14F-4D97-AF65-F5344CB8AC3E}">
        <p14:creationId xmlns:p14="http://schemas.microsoft.com/office/powerpoint/2010/main" val="329858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latin typeface="Söhne"/>
              </a:rPr>
              <a:t>So, I am currently preparing to pursue a postgraduate degree at the masters level in a related subject area. With acceptance into the master's program for equity and diversity this year, I am committed to extending my academic journey to potentially a PhD focusing on social justice.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latin typeface="Söhne"/>
              </a:rPr>
              <a:t>While I acknowledge my limited experience in managing, conducting, or utilizing research within the public sector, I am determined to bridge this gap. As part of my postgraduate degree, I aim to undertake an empirical dissertation, laying the foundation for future involvement in public sector research initiatives.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highlight>
                  <a:srgbClr val="FFFFFF"/>
                </a:highlight>
                <a:latin typeface="Söhne"/>
              </a:rPr>
              <a:t>I have a proven ability to work autonomously and prioritize tasks effectively. This capability is evidenced by my successful completion of my independent literature review and three years of undergraduate study with independent assessments.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highlight>
                  <a:srgbClr val="FFFFFF"/>
                </a:highlight>
                <a:latin typeface="Söhne"/>
              </a:rPr>
              <a:t>As I embark on this academic and professional journey, I am dedicated to further developing my research skills and contributing meaningfully </a:t>
            </a:r>
            <a:r>
              <a:rPr lang="en-GB" dirty="0"/>
              <a:t>within public services and the Welsh Government.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regard to public policy </a:t>
            </a:r>
            <a:r>
              <a:rPr lang="en-GB" b="0" i="0" u="none" strike="noStrike" dirty="0">
                <a:solidFill>
                  <a:srgbClr val="0D0D0D"/>
                </a:solidFill>
                <a:effectLst/>
                <a:highlight>
                  <a:srgbClr val="FFFFFF"/>
                </a:highlight>
                <a:latin typeface="Söhne"/>
              </a:rPr>
              <a:t>Specifically, I aim to engage in impactful policy endeavors, addressing crucial issues such as achieving net-zero, combating poverty and inequalities, and fostering community wellbeing.</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12</a:t>
            </a:fld>
            <a:endParaRPr lang="en-GB"/>
          </a:p>
        </p:txBody>
      </p:sp>
    </p:spTree>
    <p:extLst>
      <p:ext uri="{BB962C8B-B14F-4D97-AF65-F5344CB8AC3E}">
        <p14:creationId xmlns:p14="http://schemas.microsoft.com/office/powerpoint/2010/main" val="20123188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Söhne"/>
              </a:rPr>
              <a:t>In conclusion, I am deeply motivated to contribute to the impactful work of the Wales Centre for Public Policy. </a:t>
            </a:r>
          </a:p>
          <a:p>
            <a:pPr algn="l"/>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My combination of academic background, practical experience, and passion for evidence-informed policy-making positions me as an ideal candidate for the Research Assistant role.</a:t>
            </a:r>
          </a:p>
          <a:p>
            <a:pPr algn="l"/>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 I am eager to leverage my skills and collaborate with the talented team at WCPP to drive positive change.</a:t>
            </a:r>
          </a:p>
          <a:p>
            <a:pPr algn="l"/>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I am fully available to start as soon as possible and am flexible with working arrangements, including job sharing and compressed hours, to seamlessly integrate into the team.</a:t>
            </a:r>
          </a:p>
          <a:p>
            <a:pPr algn="l"/>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With co-funding from the Economic and Social Research Council, and Welsh Government, I am enthusiastic about the opportunity to make meaningful contributions to the WCPP at Cardiff business school.</a:t>
            </a:r>
          </a:p>
          <a:p>
            <a:pPr algn="l"/>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 I am dedicated to bridging the gap between academia and policymakers by generating, synthesizing, and mobilizing evidence from research. </a:t>
            </a:r>
          </a:p>
          <a:p>
            <a:pPr algn="l"/>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My commitment aligns perfectly with the </a:t>
            </a:r>
            <a:r>
              <a:rPr lang="en-GB" b="0" i="0" u="none" strike="noStrike" dirty="0" err="1">
                <a:solidFill>
                  <a:srgbClr val="0D0D0D"/>
                </a:solidFill>
                <a:effectLst/>
                <a:latin typeface="Söhne"/>
              </a:rPr>
              <a:t>center's</a:t>
            </a:r>
            <a:r>
              <a:rPr lang="en-GB" b="0" i="0" u="none" strike="noStrike" dirty="0">
                <a:solidFill>
                  <a:srgbClr val="0D0D0D"/>
                </a:solidFill>
                <a:effectLst/>
                <a:latin typeface="Söhne"/>
              </a:rPr>
              <a:t> mission to inform and shape impactful policy decisions.</a:t>
            </a:r>
          </a:p>
          <a:p>
            <a:pPr algn="l"/>
            <a:endParaRPr lang="en-GB" b="0" i="0" u="none" strike="noStrike" dirty="0">
              <a:solidFill>
                <a:srgbClr val="0D0D0D"/>
              </a:solidFill>
              <a:effectLst/>
              <a:latin typeface="Söhne"/>
            </a:endParaRPr>
          </a:p>
          <a:p>
            <a:pPr algn="l"/>
            <a:r>
              <a:rPr lang="en-GB" b="0" i="0" u="none" strike="noStrike" dirty="0">
                <a:solidFill>
                  <a:srgbClr val="0D0D0D"/>
                </a:solidFill>
                <a:effectLst/>
                <a:latin typeface="Söhne"/>
              </a:rPr>
              <a:t>Thank you for considering my application. I look forward to the possible opportunity to contribute to the important work of the WCPP.</a:t>
            </a:r>
          </a:p>
          <a:p>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13</a:t>
            </a:fld>
            <a:endParaRPr lang="en-GB"/>
          </a:p>
        </p:txBody>
      </p:sp>
    </p:spTree>
    <p:extLst>
      <p:ext uri="{BB962C8B-B14F-4D97-AF65-F5344CB8AC3E}">
        <p14:creationId xmlns:p14="http://schemas.microsoft.com/office/powerpoint/2010/main" val="26912331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t>
            </a:r>
            <a:r>
              <a:rPr lang="en-GB" dirty="0" err="1"/>
              <a:t>ive</a:t>
            </a:r>
            <a:r>
              <a:rPr lang="en-GB" dirty="0"/>
              <a:t> just popped in my contact information should you need them. </a:t>
            </a:r>
            <a:r>
              <a:rPr lang="en-GB" dirty="0" err="1"/>
              <a:t>Ive</a:t>
            </a:r>
            <a:r>
              <a:rPr lang="en-GB" dirty="0"/>
              <a:t> also included my Linked in where you will find digital CV.</a:t>
            </a:r>
          </a:p>
        </p:txBody>
      </p:sp>
      <p:sp>
        <p:nvSpPr>
          <p:cNvPr id="4" name="Slide Number Placeholder 3"/>
          <p:cNvSpPr>
            <a:spLocks noGrp="1"/>
          </p:cNvSpPr>
          <p:nvPr>
            <p:ph type="sldNum" sz="quarter" idx="5"/>
          </p:nvPr>
        </p:nvSpPr>
        <p:spPr/>
        <p:txBody>
          <a:bodyPr/>
          <a:lstStyle/>
          <a:p>
            <a:fld id="{86F6FB47-CC9E-3A4B-9B33-F540DC2951D6}" type="slidenum">
              <a:rPr lang="en-GB" smtClean="0"/>
              <a:t>14</a:t>
            </a:fld>
            <a:endParaRPr lang="en-GB"/>
          </a:p>
        </p:txBody>
      </p:sp>
    </p:spTree>
    <p:extLst>
      <p:ext uri="{BB962C8B-B14F-4D97-AF65-F5344CB8AC3E}">
        <p14:creationId xmlns:p14="http://schemas.microsoft.com/office/powerpoint/2010/main" val="37115465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D0D0D"/>
                </a:solidFill>
                <a:effectLst/>
                <a:latin typeface="Söhne"/>
              </a:rPr>
              <a:t>Any questions?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solidFill>
                  <a:srgbClr val="0D0D0D"/>
                </a:solidFill>
                <a:effectLst/>
                <a:highlight>
                  <a:srgbClr val="FFFFFF"/>
                </a:highlight>
                <a:latin typeface="Söhne"/>
              </a:rPr>
              <a:t>net-zero, poverty, and community wellbeing. ??? </a:t>
            </a:r>
            <a:r>
              <a:rPr lang="en-GB" sz="1200" b="0" i="0" u="none" strike="noStrike" dirty="0">
                <a:solidFill>
                  <a:schemeClr val="tx2"/>
                </a:solidFill>
                <a:effectLst/>
                <a:latin typeface="+mj-lt"/>
              </a:rPr>
              <a:t>With co-funding from the Economic and Social Research Council and Welsh Government???</a:t>
            </a:r>
            <a:endParaRPr lang="en-GB" b="0" i="0" u="none" strike="noStrike" dirty="0">
              <a:solidFill>
                <a:srgbClr val="0D0D0D"/>
              </a:solidFill>
              <a:effectLst/>
              <a:latin typeface="Söhne"/>
            </a:endParaRPr>
          </a:p>
        </p:txBody>
      </p:sp>
      <p:sp>
        <p:nvSpPr>
          <p:cNvPr id="4" name="Slide Number Placeholder 3"/>
          <p:cNvSpPr>
            <a:spLocks noGrp="1"/>
          </p:cNvSpPr>
          <p:nvPr>
            <p:ph type="sldNum" sz="quarter" idx="5"/>
          </p:nvPr>
        </p:nvSpPr>
        <p:spPr/>
        <p:txBody>
          <a:bodyPr/>
          <a:lstStyle/>
          <a:p>
            <a:fld id="{86F6FB47-CC9E-3A4B-9B33-F540DC2951D6}" type="slidenum">
              <a:rPr lang="en-GB" smtClean="0"/>
              <a:t>15</a:t>
            </a:fld>
            <a:endParaRPr lang="en-GB"/>
          </a:p>
        </p:txBody>
      </p:sp>
    </p:spTree>
    <p:extLst>
      <p:ext uri="{BB962C8B-B14F-4D97-AF65-F5344CB8AC3E}">
        <p14:creationId xmlns:p14="http://schemas.microsoft.com/office/powerpoint/2010/main" val="36893551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F6FB47-CC9E-3A4B-9B33-F540DC2951D6}" type="slidenum">
              <a:rPr lang="en-GB" smtClean="0"/>
              <a:t>17</a:t>
            </a:fld>
            <a:endParaRPr lang="en-GB"/>
          </a:p>
        </p:txBody>
      </p:sp>
    </p:spTree>
    <p:extLst>
      <p:ext uri="{BB962C8B-B14F-4D97-AF65-F5344CB8AC3E}">
        <p14:creationId xmlns:p14="http://schemas.microsoft.com/office/powerpoint/2010/main" val="1528928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5BCE02B-5DE3-6E4A-9980-9F4B04887E8B}" type="datetimeFigureOut">
              <a:rPr lang="en-GB" smtClean="0"/>
              <a:t>13/04/2024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5756AD-6E72-3F43-A08A-BE975F534575}" type="slidenum">
              <a:rPr lang="en-GB" smtClean="0"/>
              <a:t>‹#›</a:t>
            </a:fld>
            <a:endParaRPr lang="en-GB"/>
          </a:p>
        </p:txBody>
      </p:sp>
    </p:spTree>
    <p:extLst>
      <p:ext uri="{BB962C8B-B14F-4D97-AF65-F5344CB8AC3E}">
        <p14:creationId xmlns:p14="http://schemas.microsoft.com/office/powerpoint/2010/main" val="30272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BCE02B-5DE3-6E4A-9980-9F4B04887E8B}" type="datetimeFigureOut">
              <a:rPr lang="en-GB" smtClean="0"/>
              <a:t>13/04/2024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5756AD-6E72-3F43-A08A-BE975F534575}" type="slidenum">
              <a:rPr lang="en-GB" smtClean="0"/>
              <a:t>‹#›</a:t>
            </a:fld>
            <a:endParaRPr lang="en-GB"/>
          </a:p>
        </p:txBody>
      </p:sp>
    </p:spTree>
    <p:extLst>
      <p:ext uri="{BB962C8B-B14F-4D97-AF65-F5344CB8AC3E}">
        <p14:creationId xmlns:p14="http://schemas.microsoft.com/office/powerpoint/2010/main" val="2543033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BCE02B-5DE3-6E4A-9980-9F4B04887E8B}" type="datetimeFigureOut">
              <a:rPr lang="en-GB" smtClean="0"/>
              <a:t>13/04/2024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5756AD-6E72-3F43-A08A-BE975F534575}" type="slidenum">
              <a:rPr lang="en-GB" smtClean="0"/>
              <a:t>‹#›</a:t>
            </a:fld>
            <a:endParaRPr lang="en-GB"/>
          </a:p>
        </p:txBody>
      </p:sp>
    </p:spTree>
    <p:extLst>
      <p:ext uri="{BB962C8B-B14F-4D97-AF65-F5344CB8AC3E}">
        <p14:creationId xmlns:p14="http://schemas.microsoft.com/office/powerpoint/2010/main" val="844043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5BCE02B-5DE3-6E4A-9980-9F4B04887E8B}" type="datetimeFigureOut">
              <a:rPr lang="en-GB" smtClean="0"/>
              <a:t>13/04/2024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5756AD-6E72-3F43-A08A-BE975F534575}" type="slidenum">
              <a:rPr lang="en-GB" smtClean="0"/>
              <a:t>‹#›</a:t>
            </a:fld>
            <a:endParaRPr lang="en-GB"/>
          </a:p>
        </p:txBody>
      </p:sp>
    </p:spTree>
    <p:extLst>
      <p:ext uri="{BB962C8B-B14F-4D97-AF65-F5344CB8AC3E}">
        <p14:creationId xmlns:p14="http://schemas.microsoft.com/office/powerpoint/2010/main" val="3970766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5BCE02B-5DE3-6E4A-9980-9F4B04887E8B}" type="datetimeFigureOut">
              <a:rPr lang="en-GB" smtClean="0"/>
              <a:t>13/04/2024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5756AD-6E72-3F43-A08A-BE975F534575}" type="slidenum">
              <a:rPr lang="en-GB" smtClean="0"/>
              <a:t>‹#›</a:t>
            </a:fld>
            <a:endParaRPr lang="en-GB"/>
          </a:p>
        </p:txBody>
      </p:sp>
    </p:spTree>
    <p:extLst>
      <p:ext uri="{BB962C8B-B14F-4D97-AF65-F5344CB8AC3E}">
        <p14:creationId xmlns:p14="http://schemas.microsoft.com/office/powerpoint/2010/main" val="1056737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5BCE02B-5DE3-6E4A-9980-9F4B04887E8B}" type="datetimeFigureOut">
              <a:rPr lang="en-GB" smtClean="0"/>
              <a:t>13/04/2024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5756AD-6E72-3F43-A08A-BE975F534575}" type="slidenum">
              <a:rPr lang="en-GB" smtClean="0"/>
              <a:t>‹#›</a:t>
            </a:fld>
            <a:endParaRPr lang="en-GB"/>
          </a:p>
        </p:txBody>
      </p:sp>
    </p:spTree>
    <p:extLst>
      <p:ext uri="{BB962C8B-B14F-4D97-AF65-F5344CB8AC3E}">
        <p14:creationId xmlns:p14="http://schemas.microsoft.com/office/powerpoint/2010/main" val="2825936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BCE02B-5DE3-6E4A-9980-9F4B04887E8B}" type="datetimeFigureOut">
              <a:rPr lang="en-GB" smtClean="0"/>
              <a:t>13/04/2024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5756AD-6E72-3F43-A08A-BE975F534575}" type="slidenum">
              <a:rPr lang="en-GB" smtClean="0"/>
              <a:t>‹#›</a:t>
            </a:fld>
            <a:endParaRPr lang="en-GB"/>
          </a:p>
        </p:txBody>
      </p:sp>
    </p:spTree>
    <p:extLst>
      <p:ext uri="{BB962C8B-B14F-4D97-AF65-F5344CB8AC3E}">
        <p14:creationId xmlns:p14="http://schemas.microsoft.com/office/powerpoint/2010/main" val="2251670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5BCE02B-5DE3-6E4A-9980-9F4B04887E8B}" type="datetimeFigureOut">
              <a:rPr lang="en-GB" smtClean="0"/>
              <a:t>13/04/2024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5756AD-6E72-3F43-A08A-BE975F534575}" type="slidenum">
              <a:rPr lang="en-GB" smtClean="0"/>
              <a:t>‹#›</a:t>
            </a:fld>
            <a:endParaRPr lang="en-GB"/>
          </a:p>
        </p:txBody>
      </p:sp>
    </p:spTree>
    <p:extLst>
      <p:ext uri="{BB962C8B-B14F-4D97-AF65-F5344CB8AC3E}">
        <p14:creationId xmlns:p14="http://schemas.microsoft.com/office/powerpoint/2010/main" val="1128681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5BCE02B-5DE3-6E4A-9980-9F4B04887E8B}" type="datetimeFigureOut">
              <a:rPr lang="en-GB" smtClean="0"/>
              <a:t>13/04/2024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5756AD-6E72-3F43-A08A-BE975F534575}" type="slidenum">
              <a:rPr lang="en-GB" smtClean="0"/>
              <a:t>‹#›</a:t>
            </a:fld>
            <a:endParaRPr lang="en-GB"/>
          </a:p>
        </p:txBody>
      </p:sp>
    </p:spTree>
    <p:extLst>
      <p:ext uri="{BB962C8B-B14F-4D97-AF65-F5344CB8AC3E}">
        <p14:creationId xmlns:p14="http://schemas.microsoft.com/office/powerpoint/2010/main" val="185258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BCE02B-5DE3-6E4A-9980-9F4B04887E8B}" type="datetimeFigureOut">
              <a:rPr lang="en-GB" smtClean="0"/>
              <a:t>13/04/2024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5756AD-6E72-3F43-A08A-BE975F534575}" type="slidenum">
              <a:rPr lang="en-GB" smtClean="0"/>
              <a:t>‹#›</a:t>
            </a:fld>
            <a:endParaRPr lang="en-GB"/>
          </a:p>
        </p:txBody>
      </p:sp>
    </p:spTree>
    <p:extLst>
      <p:ext uri="{BB962C8B-B14F-4D97-AF65-F5344CB8AC3E}">
        <p14:creationId xmlns:p14="http://schemas.microsoft.com/office/powerpoint/2010/main" val="2002522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BCE02B-5DE3-6E4A-9980-9F4B04887E8B}" type="datetimeFigureOut">
              <a:rPr lang="en-GB" smtClean="0"/>
              <a:t>13/04/2024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5756AD-6E72-3F43-A08A-BE975F534575}" type="slidenum">
              <a:rPr lang="en-GB" smtClean="0"/>
              <a:t>‹#›</a:t>
            </a:fld>
            <a:endParaRPr lang="en-GB"/>
          </a:p>
        </p:txBody>
      </p:sp>
    </p:spTree>
    <p:extLst>
      <p:ext uri="{BB962C8B-B14F-4D97-AF65-F5344CB8AC3E}">
        <p14:creationId xmlns:p14="http://schemas.microsoft.com/office/powerpoint/2010/main" val="1525264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BCE02B-5DE3-6E4A-9980-9F4B04887E8B}" type="datetimeFigureOut">
              <a:rPr lang="en-GB" smtClean="0"/>
              <a:t>13/04/2024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5756AD-6E72-3F43-A08A-BE975F534575}" type="slidenum">
              <a:rPr lang="en-GB" smtClean="0"/>
              <a:t>‹#›</a:t>
            </a:fld>
            <a:endParaRPr lang="en-GB"/>
          </a:p>
        </p:txBody>
      </p:sp>
    </p:spTree>
    <p:extLst>
      <p:ext uri="{BB962C8B-B14F-4D97-AF65-F5344CB8AC3E}">
        <p14:creationId xmlns:p14="http://schemas.microsoft.com/office/powerpoint/2010/main" val="991033903"/>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2.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legislation.gov.uk/ukpga/2010/15/contents" TargetMode="External"/><Relationship Id="rId3" Type="http://schemas.openxmlformats.org/officeDocument/2006/relationships/hyperlink" Target="https://www.legislation.gov.uk/ukpga/2023/50/enacted" TargetMode="External"/><Relationship Id="rId7" Type="http://schemas.openxmlformats.org/officeDocument/2006/relationships/hyperlink" Target="https://www.legislation.gov.uk/id/anaw/2014/4"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legislation.gov.uk/ukpga/1983/54/contents" TargetMode="External"/><Relationship Id="rId5" Type="http://schemas.openxmlformats.org/officeDocument/2006/relationships/hyperlink" Target="https://www.legislation.gov.uk/ukpga/1983/20/contents" TargetMode="External"/><Relationship Id="rId4" Type="http://schemas.openxmlformats.org/officeDocument/2006/relationships/hyperlink" Target="https://www.legislation.gov.uk/ukpga/2022/31/contents/enacted" TargetMode="External"/><Relationship Id="rId9" Type="http://schemas.openxmlformats.org/officeDocument/2006/relationships/hyperlink" Target="https://www.legislation.gov.uk/ukpga/1998/42/contents"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16/j.ssmph.2021.100798" TargetMode="External"/><Relationship Id="rId2" Type="http://schemas.openxmlformats.org/officeDocument/2006/relationships/hyperlink" Target="https://doi.org/10.1016/j.amsu.2022.104384" TargetMode="External"/><Relationship Id="rId1" Type="http://schemas.openxmlformats.org/officeDocument/2006/relationships/slideLayout" Target="../slideLayouts/slideLayout2.xml"/><Relationship Id="rId6" Type="http://schemas.openxmlformats.org/officeDocument/2006/relationships/hyperlink" Target="https://www.cardiff.ac.uk/business-school/about-us" TargetMode="External"/><Relationship Id="rId5" Type="http://schemas.openxmlformats.org/officeDocument/2006/relationships/hyperlink" Target="../Module%205%20-%20Research%20Assistant%20(WCPP)%20-%2024%20month%20fixed%20term%20contract%20|%20Cardiff%20University.pdf" TargetMode="External"/><Relationship Id="rId4" Type="http://schemas.openxmlformats.org/officeDocument/2006/relationships/hyperlink" Target="https://www.researchgate.net/publication/316360042_The_Role_of_Communication_in_Enhancing_Work_Effectiveness_of_an_Organization"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eduniversal-ranking.com/business-school-university-ranking-in-united-kingdom.html" TargetMode="External"/><Relationship Id="rId7" Type="http://schemas.openxmlformats.org/officeDocument/2006/relationships/hyperlink" Target="https://www.researchgate.net/publication/357928311_Understanding_the_Significance_of_Analytical_Skills_within_Organization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doi.org/10.1007/978-1-4614-5583-7_289" TargetMode="External"/><Relationship Id="rId5" Type="http://schemas.openxmlformats.org/officeDocument/2006/relationships/hyperlink" Target="https://theippo.co.uk/about-ippo/" TargetMode="External"/><Relationship Id="rId4" Type="http://schemas.openxmlformats.org/officeDocument/2006/relationships/hyperlink" Target="https://www.legislation.gov.uk/ukpga/2022/31/section/18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pga/1983/54/contents" TargetMode="External"/><Relationship Id="rId7" Type="http://schemas.openxmlformats.org/officeDocument/2006/relationships/hyperlink" Target="applewebdata://67085DD3-79EE-4318-A22E-AA24927D58E8/Dissertation%20/Diss%20Drafts/ECGE6003Q%20Rowe%20Jessica%20Diss%20Draft%209.docx" TargetMode="External"/><Relationship Id="rId2" Type="http://schemas.openxmlformats.org/officeDocument/2006/relationships/hyperlink" Target="https://doi.org/10.1057/s41599-022-01336-9" TargetMode="External"/><Relationship Id="rId1" Type="http://schemas.openxmlformats.org/officeDocument/2006/relationships/slideLayout" Target="../slideLayouts/slideLayout2.xml"/><Relationship Id="rId6" Type="http://schemas.openxmlformats.org/officeDocument/2006/relationships/hyperlink" Target="https://doi.org/10.1177/1532708619829779" TargetMode="External"/><Relationship Id="rId5" Type="http://schemas.openxmlformats.org/officeDocument/2006/relationships/hyperlink" Target="https://www.legislation.gov.uk/ukpga/2023/50/enacted" TargetMode="External"/><Relationship Id="rId4" Type="http://schemas.openxmlformats.org/officeDocument/2006/relationships/hyperlink" Target="https://www.legislation.gov.uk/ukpga/1983/20/content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wcpp.org.uk/about/" TargetMode="External"/><Relationship Id="rId3" Type="http://schemas.openxmlformats.org/officeDocument/2006/relationships/hyperlink" Target="https://www.legislation.gov.uk/ukpga/2010/15/contents" TargetMode="External"/><Relationship Id="rId7" Type="http://schemas.openxmlformats.org/officeDocument/2006/relationships/hyperlink" Target="https://www.uwtsd.ac.uk/programme-courses/postgraduate-pgce/sociology/equity-and-diversity-society-campus-carmarthen-0" TargetMode="External"/><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2.xml"/><Relationship Id="rId6" Type="http://schemas.openxmlformats.org/officeDocument/2006/relationships/hyperlink" Target="https://www.uwtsd.ac.uk/programme-courses/undergraduate/sociology/sociology-full-time-campus-blended-campus-full-time%20-%20t-17722-2" TargetMode="External"/><Relationship Id="rId5" Type="http://schemas.openxmlformats.org/officeDocument/2006/relationships/hyperlink" Target="https://www.gov.uk/guidance/what-works-network#the-what-works-network" TargetMode="External"/><Relationship Id="rId4" Type="http://schemas.openxmlformats.org/officeDocument/2006/relationships/hyperlink" Target="https://www.legislation.gov.uk/ukpga/1998/42/contents"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Module%205%20-%20Research%20Assistant%20(WCPP)%20-%2024%20month%20fixed%20term%20contract%20|%20Cardiff%20University.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F6A64B7-08F8-451E-AB41-DD048EBB1F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3F014940-3C31-41DA-9462-608F0FE2F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64D15CF9-244C-462A-B208-009F99D2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2A4265DE-717D-44D8-8CC6-CDC0FB7E9C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8" name="Color">
              <a:extLst>
                <a:ext uri="{FF2B5EF4-FFF2-40B4-BE49-F238E27FC236}">
                  <a16:creationId xmlns:a16="http://schemas.microsoft.com/office/drawing/2014/main" id="{07E6A074-4CF6-45A8-9C2F-4CB55B1A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B8308CE3-E1EB-4E6A-AF73-FAA7DCDBA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1"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ontent Placeholder 2">
            <a:extLst>
              <a:ext uri="{FF2B5EF4-FFF2-40B4-BE49-F238E27FC236}">
                <a16:creationId xmlns:a16="http://schemas.microsoft.com/office/drawing/2014/main" id="{D3D87BFF-FBF1-5B80-3D1F-57792DDD67AC}"/>
              </a:ext>
            </a:extLst>
          </p:cNvPr>
          <p:cNvSpPr>
            <a:spLocks noGrp="1"/>
          </p:cNvSpPr>
          <p:nvPr>
            <p:ph idx="1"/>
          </p:nvPr>
        </p:nvSpPr>
        <p:spPr>
          <a:xfrm>
            <a:off x="781665" y="2096157"/>
            <a:ext cx="10389453" cy="2983094"/>
          </a:xfrm>
        </p:spPr>
        <p:txBody>
          <a:bodyPr anchor="t">
            <a:normAutofit/>
          </a:bodyPr>
          <a:lstStyle/>
          <a:p>
            <a:pPr marL="0" indent="0" algn="ctr">
              <a:buNone/>
            </a:pPr>
            <a:r>
              <a:rPr lang="en-GB" sz="2400" dirty="0">
                <a:solidFill>
                  <a:schemeClr val="bg1"/>
                </a:solidFill>
                <a:latin typeface="+mj-lt"/>
              </a:rPr>
              <a:t>ECGE6002Q/Assessment 1</a:t>
            </a:r>
          </a:p>
          <a:p>
            <a:pPr marL="0" indent="0" algn="ctr">
              <a:buNone/>
            </a:pPr>
            <a:r>
              <a:rPr lang="en-GB" sz="2400" dirty="0">
                <a:solidFill>
                  <a:schemeClr val="bg1"/>
                </a:solidFill>
                <a:latin typeface="+mj-lt"/>
              </a:rPr>
              <a:t>Jessica Rowe/2108311</a:t>
            </a:r>
          </a:p>
          <a:p>
            <a:pPr marL="0" indent="0" algn="ctr">
              <a:buNone/>
            </a:pPr>
            <a:r>
              <a:rPr lang="en-GB" sz="2400" dirty="0">
                <a:solidFill>
                  <a:schemeClr val="bg1"/>
                </a:solidFill>
                <a:effectLst/>
                <a:latin typeface="+mj-lt"/>
                <a:ea typeface="Times New Roman" panose="02020603050405020304" pitchFamily="18" charset="0"/>
              </a:rPr>
              <a:t>For an employment opportunity of your choice prepare a 20-minute presentation outlining your suitability for the post. Your presentation should use theory to support your arguments. You will be asked a number of questions at the end of your presentation which will be based on your chosen opportunity and the content of your presentation. </a:t>
            </a:r>
            <a:endParaRPr lang="en-GB" sz="2400" dirty="0">
              <a:solidFill>
                <a:schemeClr val="bg1"/>
              </a:solidFill>
              <a:latin typeface="+mj-lt"/>
            </a:endParaRPr>
          </a:p>
          <a:p>
            <a:pPr marL="0" indent="0" algn="ctr">
              <a:buNone/>
            </a:pPr>
            <a:endParaRPr lang="en-GB" sz="1800" dirty="0">
              <a:solidFill>
                <a:schemeClr val="bg1"/>
              </a:solidFill>
            </a:endParaRPr>
          </a:p>
        </p:txBody>
      </p:sp>
    </p:spTree>
    <p:extLst>
      <p:ext uri="{BB962C8B-B14F-4D97-AF65-F5344CB8AC3E}">
        <p14:creationId xmlns:p14="http://schemas.microsoft.com/office/powerpoint/2010/main" val="1281371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AutoShape 2">
            <a:extLst>
              <a:ext uri="{FF2B5EF4-FFF2-40B4-BE49-F238E27FC236}">
                <a16:creationId xmlns:a16="http://schemas.microsoft.com/office/drawing/2014/main" id="{A20B7726-2412-63B5-5979-9AB6D37192E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BB08FE35-91C2-5FDC-4DC1-065083762FA8}"/>
              </a:ext>
            </a:extLst>
          </p:cNvPr>
          <p:cNvSpPr txBox="1"/>
          <p:nvPr/>
        </p:nvSpPr>
        <p:spPr>
          <a:xfrm>
            <a:off x="990600" y="1135186"/>
            <a:ext cx="10134600" cy="879707"/>
          </a:xfrm>
          <a:prstGeom prst="rect">
            <a:avLst/>
          </a:prstGeom>
        </p:spPr>
        <p:txBody>
          <a:bodyPr vert="horz" lIns="91440" tIns="45720" rIns="91440" bIns="45720" rtlCol="0" anchor="t">
            <a:noAutofit/>
          </a:bodyPr>
          <a:lstStyle/>
          <a:p>
            <a:pPr defTabSz="1700784">
              <a:lnSpc>
                <a:spcPct val="90000"/>
              </a:lnSpc>
              <a:spcBef>
                <a:spcPct val="0"/>
              </a:spcBef>
              <a:spcAft>
                <a:spcPts val="1116"/>
              </a:spcAft>
            </a:pPr>
            <a:r>
              <a:rPr lang="en-US" sz="3600" kern="1200" dirty="0">
                <a:solidFill>
                  <a:schemeClr val="tx2"/>
                </a:solidFill>
                <a:latin typeface="Arial" panose="020B0604020202020204" pitchFamily="34" charset="0"/>
                <a:ea typeface="+mj-ea"/>
                <a:cs typeface="Arial" panose="020B0604020202020204" pitchFamily="34" charset="0"/>
              </a:rPr>
              <a:t>Research Assistant (WCPP) Wales Center for Public </a:t>
            </a:r>
            <a:r>
              <a:rPr lang="en-US" sz="3600" dirty="0">
                <a:solidFill>
                  <a:schemeClr val="tx2"/>
                </a:solidFill>
                <a:latin typeface="Arial" panose="020B0604020202020204" pitchFamily="34" charset="0"/>
                <a:ea typeface="+mj-ea"/>
                <a:cs typeface="Arial" panose="020B0604020202020204" pitchFamily="34" charset="0"/>
              </a:rPr>
              <a:t>Policy </a:t>
            </a:r>
            <a:endParaRPr lang="en-US" sz="3600" kern="1200" dirty="0">
              <a:solidFill>
                <a:schemeClr val="tx2"/>
              </a:solidFill>
              <a:latin typeface="Arial" panose="020B0604020202020204" pitchFamily="34" charset="0"/>
              <a:ea typeface="+mj-ea"/>
              <a:cs typeface="Arial" panose="020B0604020202020204" pitchFamily="34" charset="0"/>
            </a:endParaRPr>
          </a:p>
          <a:p>
            <a:pPr defTabSz="914400">
              <a:lnSpc>
                <a:spcPct val="90000"/>
              </a:lnSpc>
              <a:spcBef>
                <a:spcPct val="0"/>
              </a:spcBef>
              <a:spcAft>
                <a:spcPts val="600"/>
              </a:spcAft>
            </a:pPr>
            <a:endParaRPr lang="en-US" sz="2400" dirty="0">
              <a:solidFill>
                <a:schemeClr val="tx2"/>
              </a:solidFill>
              <a:latin typeface="Arial" panose="020B0604020202020204" pitchFamily="34" charset="0"/>
              <a:ea typeface="+mj-ea"/>
              <a:cs typeface="Arial" panose="020B0604020202020204" pitchFamily="34" charset="0"/>
            </a:endParaRPr>
          </a:p>
        </p:txBody>
      </p:sp>
      <p:sp>
        <p:nvSpPr>
          <p:cNvPr id="22" name="TextBox 21">
            <a:extLst>
              <a:ext uri="{FF2B5EF4-FFF2-40B4-BE49-F238E27FC236}">
                <a16:creationId xmlns:a16="http://schemas.microsoft.com/office/drawing/2014/main" id="{14FC93CE-9A63-24F7-E160-8B7F08F518E7}"/>
              </a:ext>
            </a:extLst>
          </p:cNvPr>
          <p:cNvSpPr txBox="1"/>
          <p:nvPr/>
        </p:nvSpPr>
        <p:spPr>
          <a:xfrm>
            <a:off x="952165" y="2313876"/>
            <a:ext cx="7357561" cy="1008994"/>
          </a:xfrm>
          <a:prstGeom prst="rect">
            <a:avLst/>
          </a:prstGeom>
          <a:noFill/>
        </p:spPr>
        <p:txBody>
          <a:bodyPr wrap="square" rtlCol="0">
            <a:spAutoFit/>
          </a:bodyPr>
          <a:lstStyle/>
          <a:p>
            <a:pPr defTabSz="1700784">
              <a:lnSpc>
                <a:spcPct val="90000"/>
              </a:lnSpc>
              <a:spcBef>
                <a:spcPct val="0"/>
              </a:spcBef>
              <a:spcAft>
                <a:spcPts val="1116"/>
              </a:spcAft>
            </a:pPr>
            <a:r>
              <a:rPr lang="en-US" sz="3600" kern="1200" dirty="0">
                <a:solidFill>
                  <a:schemeClr val="tx2"/>
                </a:solidFill>
                <a:latin typeface="Arial" panose="020B0604020202020204" pitchFamily="34" charset="0"/>
                <a:ea typeface="+mj-ea"/>
                <a:cs typeface="Arial" panose="020B0604020202020204" pitchFamily="34" charset="0"/>
              </a:rPr>
              <a:t>Jessica Rowe</a:t>
            </a:r>
          </a:p>
          <a:p>
            <a:endParaRPr lang="en-GB" dirty="0"/>
          </a:p>
        </p:txBody>
      </p:sp>
      <p:sp>
        <p:nvSpPr>
          <p:cNvPr id="24" name="TextBox 23">
            <a:extLst>
              <a:ext uri="{FF2B5EF4-FFF2-40B4-BE49-F238E27FC236}">
                <a16:creationId xmlns:a16="http://schemas.microsoft.com/office/drawing/2014/main" id="{12DD16C6-B68A-6AEF-8C98-56AF15B48A67}"/>
              </a:ext>
            </a:extLst>
          </p:cNvPr>
          <p:cNvSpPr txBox="1"/>
          <p:nvPr/>
        </p:nvSpPr>
        <p:spPr>
          <a:xfrm>
            <a:off x="990600" y="3034994"/>
            <a:ext cx="4742780" cy="1000274"/>
          </a:xfrm>
          <a:prstGeom prst="rect">
            <a:avLst/>
          </a:prstGeom>
          <a:noFill/>
        </p:spPr>
        <p:txBody>
          <a:bodyPr wrap="square" rtlCol="0">
            <a:spAutoFit/>
          </a:bodyPr>
          <a:lstStyle/>
          <a:p>
            <a:pPr defTabSz="850392">
              <a:spcAft>
                <a:spcPts val="600"/>
              </a:spcAft>
            </a:pPr>
            <a:r>
              <a:rPr lang="en-US" sz="3600" kern="1200" dirty="0">
                <a:solidFill>
                  <a:schemeClr val="tx2"/>
                </a:solidFill>
                <a:latin typeface="Arial" panose="020B0604020202020204" pitchFamily="34" charset="0"/>
                <a:ea typeface="+mj-ea"/>
                <a:cs typeface="Arial" panose="020B0604020202020204" pitchFamily="34" charset="0"/>
              </a:rPr>
              <a:t>21 May 2024</a:t>
            </a:r>
          </a:p>
          <a:p>
            <a:pPr>
              <a:spcAft>
                <a:spcPts val="600"/>
              </a:spcAft>
            </a:pPr>
            <a:endParaRPr lang="en-GB" dirty="0"/>
          </a:p>
        </p:txBody>
      </p:sp>
      <p:pic>
        <p:nvPicPr>
          <p:cNvPr id="48" name="Picture 47" descr="A red square with black text&#10;&#10;Description automatically generated">
            <a:extLst>
              <a:ext uri="{FF2B5EF4-FFF2-40B4-BE49-F238E27FC236}">
                <a16:creationId xmlns:a16="http://schemas.microsoft.com/office/drawing/2014/main" id="{63C96053-C541-8E69-9340-01E8EFE740C3}"/>
              </a:ext>
            </a:extLst>
          </p:cNvPr>
          <p:cNvPicPr>
            <a:picLocks noChangeAspect="1"/>
          </p:cNvPicPr>
          <p:nvPr/>
        </p:nvPicPr>
        <p:blipFill>
          <a:blip r:embed="rId3">
            <a:alphaModFix/>
            <a:extLst>
              <a:ext uri="{BEBA8EAE-BF5A-486C-A8C5-ECC9F3942E4B}">
                <a14:imgProps xmlns:a14="http://schemas.microsoft.com/office/drawing/2010/main">
                  <a14:imgLayer r:embed="rId4">
                    <a14:imgEffect>
                      <a14:sharpenSoften amount="45000"/>
                    </a14:imgEffect>
                    <a14:imgEffect>
                      <a14:colorTemperature colorTemp="5513"/>
                    </a14:imgEffect>
                    <a14:imgEffect>
                      <a14:saturation sat="282000"/>
                    </a14:imgEffect>
                  </a14:imgLayer>
                </a14:imgProps>
              </a:ext>
            </a:extLst>
          </a:blip>
          <a:stretch>
            <a:fillRect/>
          </a:stretch>
        </p:blipFill>
        <p:spPr>
          <a:xfrm>
            <a:off x="3671888" y="3034994"/>
            <a:ext cx="7820358" cy="2824301"/>
          </a:xfrm>
          <a:prstGeom prst="rect">
            <a:avLst/>
          </a:prstGeom>
          <a:effectLst>
            <a:outerShdw blurRad="50800" dist="50800" dir="5400000" sx="1000" sy="1000" algn="ctr" rotWithShape="0">
              <a:srgbClr val="000000"/>
            </a:outerShdw>
            <a:softEdge rad="281910"/>
          </a:effectLst>
        </p:spPr>
      </p:pic>
      <p:pic>
        <p:nvPicPr>
          <p:cNvPr id="50" name="Picture 49" descr="A blue text on a white background&#10;&#10;Description automatically generated">
            <a:extLst>
              <a:ext uri="{FF2B5EF4-FFF2-40B4-BE49-F238E27FC236}">
                <a16:creationId xmlns:a16="http://schemas.microsoft.com/office/drawing/2014/main" id="{F73298FC-4EFA-62DF-329D-A41070B91463}"/>
              </a:ext>
            </a:extLst>
          </p:cNvPr>
          <p:cNvPicPr>
            <a:picLocks noChangeAspect="1"/>
          </p:cNvPicPr>
          <p:nvPr/>
        </p:nvPicPr>
        <p:blipFill>
          <a:blip r:embed="rId5"/>
          <a:stretch>
            <a:fillRect/>
          </a:stretch>
        </p:blipFill>
        <p:spPr>
          <a:xfrm>
            <a:off x="6643688" y="4941166"/>
            <a:ext cx="4228429" cy="896915"/>
          </a:xfrm>
          <a:prstGeom prst="rect">
            <a:avLst/>
          </a:prstGeom>
        </p:spPr>
      </p:pic>
      <p:sp>
        <p:nvSpPr>
          <p:cNvPr id="52" name="TextBox 51">
            <a:extLst>
              <a:ext uri="{FF2B5EF4-FFF2-40B4-BE49-F238E27FC236}">
                <a16:creationId xmlns:a16="http://schemas.microsoft.com/office/drawing/2014/main" id="{B825B426-12E1-3EB3-618B-2F0FF1D5ED66}"/>
              </a:ext>
            </a:extLst>
          </p:cNvPr>
          <p:cNvSpPr txBox="1"/>
          <p:nvPr/>
        </p:nvSpPr>
        <p:spPr>
          <a:xfrm>
            <a:off x="9552633" y="6312857"/>
            <a:ext cx="3879226" cy="369332"/>
          </a:xfrm>
          <a:prstGeom prst="rect">
            <a:avLst/>
          </a:prstGeom>
          <a:noFill/>
        </p:spPr>
        <p:txBody>
          <a:bodyPr wrap="square" rtlCol="0">
            <a:spAutoFit/>
          </a:bodyPr>
          <a:lstStyle/>
          <a:p>
            <a:r>
              <a:rPr lang="en-GB" dirty="0">
                <a:latin typeface="+mj-lt"/>
              </a:rPr>
              <a:t>(Cardiff University, 2024)</a:t>
            </a:r>
          </a:p>
        </p:txBody>
      </p:sp>
    </p:spTree>
    <p:extLst>
      <p:ext uri="{BB962C8B-B14F-4D97-AF65-F5344CB8AC3E}">
        <p14:creationId xmlns:p14="http://schemas.microsoft.com/office/powerpoint/2010/main" val="1211285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4" name="Group 93">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95"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34" name="Group 13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99" name="Freeform: Shape 9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35" name="Freeform: Shape 9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1" name="Freeform: Shape 10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36" name="Freeform: Shape 10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3" name="Freeform: Shape 10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 name="Freeform: Shape 10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 name="Freeform: Shape 10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extBox 3">
            <a:extLst>
              <a:ext uri="{FF2B5EF4-FFF2-40B4-BE49-F238E27FC236}">
                <a16:creationId xmlns:a16="http://schemas.microsoft.com/office/drawing/2014/main" id="{678B671E-9F73-5F0C-9E26-4C7B668EC8E6}"/>
              </a:ext>
            </a:extLst>
          </p:cNvPr>
          <p:cNvSpPr txBox="1"/>
          <p:nvPr/>
        </p:nvSpPr>
        <p:spPr>
          <a:xfrm rot="16200000">
            <a:off x="-1325880" y="1947672"/>
            <a:ext cx="5961888" cy="278892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u="sng" kern="1200">
                <a:solidFill>
                  <a:schemeClr val="bg1"/>
                </a:solidFill>
                <a:latin typeface="+mj-lt"/>
                <a:ea typeface="+mj-ea"/>
                <a:cs typeface="+mj-cs"/>
              </a:rPr>
              <a:t>About me </a:t>
            </a:r>
          </a:p>
        </p:txBody>
      </p:sp>
      <p:sp>
        <p:nvSpPr>
          <p:cNvPr id="137" name="TextBox 136">
            <a:extLst>
              <a:ext uri="{FF2B5EF4-FFF2-40B4-BE49-F238E27FC236}">
                <a16:creationId xmlns:a16="http://schemas.microsoft.com/office/drawing/2014/main" id="{88D96C65-AA62-A51B-5B1B-3220CA5CD4B1}"/>
              </a:ext>
            </a:extLst>
          </p:cNvPr>
          <p:cNvSpPr txBox="1"/>
          <p:nvPr/>
        </p:nvSpPr>
        <p:spPr>
          <a:xfrm>
            <a:off x="3617052" y="2093708"/>
            <a:ext cx="8102607" cy="5120640"/>
          </a:xfrm>
          <a:prstGeom prst="rect">
            <a:avLst/>
          </a:prstGeom>
        </p:spPr>
        <p:txBody>
          <a:bodyPr vert="horz" lIns="91440" tIns="45720" rIns="91440" bIns="45720" rtlCol="0" anchor="ctr">
            <a:normAutofit/>
          </a:bodyPr>
          <a:lstStyle/>
          <a:p>
            <a:pPr marL="342900" indent="-228600" defTabSz="914400">
              <a:lnSpc>
                <a:spcPct val="150000"/>
              </a:lnSpc>
              <a:spcBef>
                <a:spcPts val="1000"/>
              </a:spcBef>
              <a:buFont typeface="Arial" panose="020B0604020202020204" pitchFamily="34" charset="0"/>
              <a:buChar char="•"/>
            </a:pPr>
            <a:r>
              <a:rPr lang="en-US" sz="2000" dirty="0">
                <a:solidFill>
                  <a:schemeClr val="tx2"/>
                </a:solidFill>
                <a:latin typeface="+mj-lt"/>
              </a:rPr>
              <a:t>Recently g</a:t>
            </a:r>
            <a:r>
              <a:rPr lang="en-US" sz="2000" b="0" i="0" u="none" strike="noStrike" dirty="0">
                <a:solidFill>
                  <a:schemeClr val="tx2"/>
                </a:solidFill>
                <a:effectLst/>
                <a:latin typeface="+mj-lt"/>
              </a:rPr>
              <a:t>raduated from University of Wales Trinity Saint David this year with a BA Sociology Degree </a:t>
            </a:r>
            <a:r>
              <a:rPr lang="en-US" sz="1400" b="0" i="0" u="none" strike="noStrike" dirty="0">
                <a:solidFill>
                  <a:schemeClr val="tx2"/>
                </a:solidFill>
                <a:effectLst/>
                <a:latin typeface="+mj-lt"/>
              </a:rPr>
              <a:t>(UWTSD, 2024a).</a:t>
            </a:r>
          </a:p>
          <a:p>
            <a:pPr marL="342900" indent="-228600" defTabSz="914400">
              <a:lnSpc>
                <a:spcPct val="150000"/>
              </a:lnSpc>
              <a:spcBef>
                <a:spcPts val="1000"/>
              </a:spcBef>
              <a:buFont typeface="Arial" panose="020B0604020202020204" pitchFamily="34" charset="0"/>
              <a:buChar char="•"/>
            </a:pPr>
            <a:r>
              <a:rPr lang="en-US" sz="2000" b="0" i="0" u="none" strike="noStrike" dirty="0">
                <a:solidFill>
                  <a:schemeClr val="tx2"/>
                </a:solidFill>
                <a:effectLst/>
                <a:latin typeface="+mj-lt"/>
              </a:rPr>
              <a:t>Pursuing Postgraduate Studies, further my education with a postgraduate degree in Equity and Diversity </a:t>
            </a:r>
            <a:r>
              <a:rPr lang="en-US" sz="1400" b="0" i="0" u="none" strike="noStrike" dirty="0">
                <a:solidFill>
                  <a:schemeClr val="tx2"/>
                </a:solidFill>
                <a:effectLst/>
                <a:latin typeface="+mj-lt"/>
              </a:rPr>
              <a:t>(UWTSD, 2024b).</a:t>
            </a:r>
          </a:p>
          <a:p>
            <a:pPr marL="342900" indent="-228600" defTabSz="914400">
              <a:lnSpc>
                <a:spcPct val="150000"/>
              </a:lnSpc>
              <a:spcBef>
                <a:spcPts val="1000"/>
              </a:spcBef>
              <a:buFont typeface="Arial" panose="020B0604020202020204" pitchFamily="34" charset="0"/>
              <a:buChar char="•"/>
            </a:pPr>
            <a:r>
              <a:rPr lang="en-US" sz="2000" b="0" i="0" u="none" strike="noStrike" dirty="0">
                <a:solidFill>
                  <a:schemeClr val="tx2"/>
                </a:solidFill>
                <a:effectLst/>
                <a:latin typeface="+mj-lt"/>
              </a:rPr>
              <a:t>Aspiring to become an established and respected researcher, contributing to meaningful change in my field </a:t>
            </a:r>
            <a:r>
              <a:rPr lang="en-US" sz="1400" b="0" i="0" u="none" strike="noStrike" dirty="0">
                <a:solidFill>
                  <a:schemeClr val="tx2"/>
                </a:solidFill>
                <a:effectLst/>
                <a:latin typeface="+mj-lt"/>
              </a:rPr>
              <a:t>(</a:t>
            </a:r>
            <a:r>
              <a:rPr lang="en-GB" sz="1400" kern="100" dirty="0">
                <a:effectLst/>
                <a:latin typeface="+mj-lt"/>
                <a:ea typeface="Aptos" panose="020B0004020202020204" pitchFamily="34" charset="0"/>
                <a:cs typeface="Times New Roman" panose="02020603050405020304" pitchFamily="18" charset="0"/>
              </a:rPr>
              <a:t>Locke and  Latham, 1991)</a:t>
            </a:r>
            <a:r>
              <a:rPr lang="en-US" sz="1400" b="0" i="0" u="none" strike="noStrike" dirty="0">
                <a:solidFill>
                  <a:schemeClr val="tx2"/>
                </a:solidFill>
                <a:effectLst/>
                <a:latin typeface="+mj-lt"/>
              </a:rPr>
              <a:t>.</a:t>
            </a:r>
          </a:p>
        </p:txBody>
      </p:sp>
      <p:sp>
        <p:nvSpPr>
          <p:cNvPr id="9" name="TextBox 8">
            <a:extLst>
              <a:ext uri="{FF2B5EF4-FFF2-40B4-BE49-F238E27FC236}">
                <a16:creationId xmlns:a16="http://schemas.microsoft.com/office/drawing/2014/main" id="{8E1E4A57-BB60-B028-206C-82C6AB0D1571}"/>
              </a:ext>
            </a:extLst>
          </p:cNvPr>
          <p:cNvSpPr txBox="1"/>
          <p:nvPr/>
        </p:nvSpPr>
        <p:spPr>
          <a:xfrm>
            <a:off x="3415488" y="450397"/>
            <a:ext cx="6120581" cy="1631216"/>
          </a:xfrm>
          <a:prstGeom prst="rect">
            <a:avLst/>
          </a:prstGeom>
          <a:noFill/>
        </p:spPr>
        <p:txBody>
          <a:bodyPr wrap="square" rtlCol="0">
            <a:spAutoFit/>
          </a:bodyPr>
          <a:lstStyle/>
          <a:p>
            <a:pPr algn="ctr"/>
            <a:r>
              <a:rPr lang="en-GB" sz="2000" b="0" i="0" u="none" strike="noStrike" dirty="0">
                <a:solidFill>
                  <a:srgbClr val="0D0D0D"/>
                </a:solidFill>
                <a:effectLst/>
                <a:latin typeface="+mj-lt"/>
              </a:rPr>
              <a:t>Name: Jessica May Rowe</a:t>
            </a:r>
          </a:p>
          <a:p>
            <a:pPr algn="ctr"/>
            <a:r>
              <a:rPr lang="en-GB" sz="2000" dirty="0">
                <a:solidFill>
                  <a:srgbClr val="0D0D0D"/>
                </a:solidFill>
                <a:latin typeface="+mj-lt"/>
              </a:rPr>
              <a:t>Pronouns: She/Her</a:t>
            </a:r>
          </a:p>
          <a:p>
            <a:pPr algn="ctr"/>
            <a:r>
              <a:rPr lang="en-GB" sz="2000" dirty="0">
                <a:solidFill>
                  <a:srgbClr val="0D0D0D"/>
                </a:solidFill>
                <a:latin typeface="+mj-lt"/>
              </a:rPr>
              <a:t>Language: English</a:t>
            </a:r>
          </a:p>
          <a:p>
            <a:pPr algn="ctr"/>
            <a:r>
              <a:rPr lang="en-GB" sz="2000" b="0" i="0" u="none" strike="noStrike" dirty="0">
                <a:solidFill>
                  <a:srgbClr val="0D0D0D"/>
                </a:solidFill>
                <a:effectLst/>
                <a:latin typeface="+mj-lt"/>
              </a:rPr>
              <a:t>Hometown: Cardiff</a:t>
            </a:r>
          </a:p>
          <a:p>
            <a:pPr algn="ctr"/>
            <a:r>
              <a:rPr lang="en-GB" sz="2000" b="0" i="0" u="none" strike="noStrike" dirty="0">
                <a:solidFill>
                  <a:srgbClr val="0D0D0D"/>
                </a:solidFill>
                <a:effectLst/>
                <a:latin typeface="+mj-lt"/>
              </a:rPr>
              <a:t>Current Residence: Kidwelly, Carmarthenshire</a:t>
            </a:r>
          </a:p>
        </p:txBody>
      </p:sp>
      <p:pic>
        <p:nvPicPr>
          <p:cNvPr id="14" name="Picture 13" descr="A person holding a rope&#10;&#10;Description automatically generated">
            <a:extLst>
              <a:ext uri="{FF2B5EF4-FFF2-40B4-BE49-F238E27FC236}">
                <a16:creationId xmlns:a16="http://schemas.microsoft.com/office/drawing/2014/main" id="{33D3A00C-A346-5DF0-1C01-AE8C11B4253F}"/>
              </a:ext>
            </a:extLst>
          </p:cNvPr>
          <p:cNvPicPr>
            <a:picLocks noChangeAspect="1"/>
          </p:cNvPicPr>
          <p:nvPr/>
        </p:nvPicPr>
        <p:blipFill>
          <a:blip r:embed="rId3"/>
          <a:stretch>
            <a:fillRect/>
          </a:stretch>
        </p:blipFill>
        <p:spPr>
          <a:xfrm>
            <a:off x="9477971" y="361188"/>
            <a:ext cx="1907783" cy="2450192"/>
          </a:xfrm>
          <a:prstGeom prst="rect">
            <a:avLst/>
          </a:prstGeom>
        </p:spPr>
      </p:pic>
    </p:spTree>
    <p:extLst>
      <p:ext uri="{BB962C8B-B14F-4D97-AF65-F5344CB8AC3E}">
        <p14:creationId xmlns:p14="http://schemas.microsoft.com/office/powerpoint/2010/main" val="1471430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84E94DB-2978-AE15-30E5-0731C55F65FC}"/>
              </a:ext>
            </a:extLst>
          </p:cNvPr>
          <p:cNvSpPr txBox="1"/>
          <p:nvPr/>
        </p:nvSpPr>
        <p:spPr>
          <a:xfrm>
            <a:off x="2461919" y="352938"/>
            <a:ext cx="9718111" cy="1576446"/>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dirty="0">
                <a:solidFill>
                  <a:schemeClr val="bg2"/>
                </a:solidFill>
              </a:rPr>
              <a:t>Research Experience and Expertise</a:t>
            </a:r>
          </a:p>
        </p:txBody>
      </p:sp>
      <p:sp>
        <p:nvSpPr>
          <p:cNvPr id="5" name="TextBox 4">
            <a:extLst>
              <a:ext uri="{FF2B5EF4-FFF2-40B4-BE49-F238E27FC236}">
                <a16:creationId xmlns:a16="http://schemas.microsoft.com/office/drawing/2014/main" id="{9D637CE3-DE07-5EB8-32C9-6E4B7023F624}"/>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2200" dirty="0"/>
          </a:p>
          <a:p>
            <a:pPr indent="-228600" defTabSz="914400">
              <a:lnSpc>
                <a:spcPct val="90000"/>
              </a:lnSpc>
              <a:spcAft>
                <a:spcPts val="600"/>
              </a:spcAft>
              <a:buFont typeface="Arial" panose="020B0604020202020204" pitchFamily="34" charset="0"/>
              <a:buChar char="•"/>
            </a:pPr>
            <a:endParaRPr lang="en-US" sz="2200" dirty="0"/>
          </a:p>
        </p:txBody>
      </p:sp>
      <p:graphicFrame>
        <p:nvGraphicFramePr>
          <p:cNvPr id="6" name="TextBox 1">
            <a:extLst>
              <a:ext uri="{FF2B5EF4-FFF2-40B4-BE49-F238E27FC236}">
                <a16:creationId xmlns:a16="http://schemas.microsoft.com/office/drawing/2014/main" id="{1DE81ED7-4802-3DB7-DCC5-67F8FF41544A}"/>
              </a:ext>
            </a:extLst>
          </p:cNvPr>
          <p:cNvGraphicFramePr/>
          <p:nvPr>
            <p:extLst>
              <p:ext uri="{D42A27DB-BD31-4B8C-83A1-F6EECF244321}">
                <p14:modId xmlns:p14="http://schemas.microsoft.com/office/powerpoint/2010/main" val="420996100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58638CA6-0C0C-B545-4F3A-2FDA286654C8}"/>
              </a:ext>
            </a:extLst>
          </p:cNvPr>
          <p:cNvSpPr txBox="1"/>
          <p:nvPr/>
        </p:nvSpPr>
        <p:spPr>
          <a:xfrm>
            <a:off x="910879" y="5207950"/>
            <a:ext cx="2022988" cy="577081"/>
          </a:xfrm>
          <a:prstGeom prst="rect">
            <a:avLst/>
          </a:prstGeom>
          <a:noFill/>
        </p:spPr>
        <p:txBody>
          <a:bodyPr wrap="square" rtlCol="0">
            <a:spAutoFit/>
          </a:bodyPr>
          <a:lstStyle/>
          <a:p>
            <a:pPr algn="ctr"/>
            <a:r>
              <a:rPr lang="en-US" sz="1050" b="0" i="0" u="none" strike="noStrike" dirty="0">
                <a:solidFill>
                  <a:schemeClr val="tx2"/>
                </a:solidFill>
                <a:effectLst/>
                <a:latin typeface="+mj-lt"/>
              </a:rPr>
              <a:t>(UWTSD, 2024a; </a:t>
            </a:r>
            <a:r>
              <a:rPr lang="en-GB" sz="1050" dirty="0">
                <a:effectLst/>
                <a:latin typeface="+mj-lt"/>
                <a:ea typeface="Times New Roman" panose="02020603050405020304" pitchFamily="18" charset="0"/>
              </a:rPr>
              <a:t>Goffman, 1959; Goffman, 2963; </a:t>
            </a:r>
            <a:r>
              <a:rPr lang="en-GB" sz="1050" dirty="0">
                <a:latin typeface="+mj-lt"/>
              </a:rPr>
              <a:t>Cooley, 1909; Mead, 1934</a:t>
            </a:r>
            <a:r>
              <a:rPr lang="en-GB" sz="1050" dirty="0">
                <a:effectLst/>
                <a:latin typeface="+mj-lt"/>
                <a:ea typeface="Times New Roman" panose="02020603050405020304" pitchFamily="18" charset="0"/>
              </a:rPr>
              <a:t>)</a:t>
            </a:r>
            <a:r>
              <a:rPr lang="en-GB" sz="1050" dirty="0">
                <a:solidFill>
                  <a:schemeClr val="accent5">
                    <a:lumMod val="60000"/>
                    <a:lumOff val="40000"/>
                  </a:schemeClr>
                </a:solidFill>
                <a:latin typeface="+mj-lt"/>
              </a:rPr>
              <a:t> </a:t>
            </a:r>
          </a:p>
        </p:txBody>
      </p:sp>
      <p:sp>
        <p:nvSpPr>
          <p:cNvPr id="8" name="TextBox 7">
            <a:extLst>
              <a:ext uri="{FF2B5EF4-FFF2-40B4-BE49-F238E27FC236}">
                <a16:creationId xmlns:a16="http://schemas.microsoft.com/office/drawing/2014/main" id="{4C802AC7-1DDE-BC60-385B-EA7775BE3C51}"/>
              </a:ext>
            </a:extLst>
          </p:cNvPr>
          <p:cNvSpPr txBox="1"/>
          <p:nvPr/>
        </p:nvSpPr>
        <p:spPr>
          <a:xfrm>
            <a:off x="4173794" y="5496490"/>
            <a:ext cx="1224116" cy="253916"/>
          </a:xfrm>
          <a:prstGeom prst="rect">
            <a:avLst/>
          </a:prstGeom>
          <a:noFill/>
        </p:spPr>
        <p:txBody>
          <a:bodyPr wrap="square" rtlCol="0">
            <a:spAutoFit/>
          </a:bodyPr>
          <a:lstStyle/>
          <a:p>
            <a:r>
              <a:rPr lang="en-GB" sz="1050" dirty="0">
                <a:latin typeface="+mj-lt"/>
              </a:rPr>
              <a:t>(UWTSD, 2024a)</a:t>
            </a:r>
          </a:p>
        </p:txBody>
      </p:sp>
      <p:sp>
        <p:nvSpPr>
          <p:cNvPr id="9" name="TextBox 8">
            <a:extLst>
              <a:ext uri="{FF2B5EF4-FFF2-40B4-BE49-F238E27FC236}">
                <a16:creationId xmlns:a16="http://schemas.microsoft.com/office/drawing/2014/main" id="{6A8721A7-E352-C354-72F7-0975FF88DA59}"/>
              </a:ext>
            </a:extLst>
          </p:cNvPr>
          <p:cNvSpPr txBox="1"/>
          <p:nvPr/>
        </p:nvSpPr>
        <p:spPr>
          <a:xfrm>
            <a:off x="7123471" y="5306530"/>
            <a:ext cx="1710813" cy="253916"/>
          </a:xfrm>
          <a:prstGeom prst="rect">
            <a:avLst/>
          </a:prstGeom>
          <a:noFill/>
        </p:spPr>
        <p:txBody>
          <a:bodyPr wrap="square" rtlCol="0">
            <a:spAutoFit/>
          </a:bodyPr>
          <a:lstStyle/>
          <a:p>
            <a:r>
              <a:rPr lang="en-GB" sz="1050" dirty="0">
                <a:latin typeface="+mj-lt"/>
              </a:rPr>
              <a:t>(Rowe, 2024)</a:t>
            </a:r>
          </a:p>
        </p:txBody>
      </p:sp>
      <p:sp>
        <p:nvSpPr>
          <p:cNvPr id="11" name="TextBox 10">
            <a:extLst>
              <a:ext uri="{FF2B5EF4-FFF2-40B4-BE49-F238E27FC236}">
                <a16:creationId xmlns:a16="http://schemas.microsoft.com/office/drawing/2014/main" id="{8A4ED0D5-B6E2-56CF-BFC4-2342403E8A4B}"/>
              </a:ext>
            </a:extLst>
          </p:cNvPr>
          <p:cNvSpPr txBox="1"/>
          <p:nvPr/>
        </p:nvSpPr>
        <p:spPr>
          <a:xfrm>
            <a:off x="9802079" y="5327360"/>
            <a:ext cx="1755058" cy="253916"/>
          </a:xfrm>
          <a:prstGeom prst="rect">
            <a:avLst/>
          </a:prstGeom>
          <a:noFill/>
        </p:spPr>
        <p:txBody>
          <a:bodyPr wrap="square" rtlCol="0">
            <a:spAutoFit/>
          </a:bodyPr>
          <a:lstStyle/>
          <a:p>
            <a:r>
              <a:rPr lang="en-GB" sz="1050" dirty="0">
                <a:latin typeface="+mj-lt"/>
              </a:rPr>
              <a:t>(UWTSD, 2024b)</a:t>
            </a:r>
          </a:p>
        </p:txBody>
      </p:sp>
    </p:spTree>
    <p:extLst>
      <p:ext uri="{BB962C8B-B14F-4D97-AF65-F5344CB8AC3E}">
        <p14:creationId xmlns:p14="http://schemas.microsoft.com/office/powerpoint/2010/main" val="3327962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1"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1" name="Group 150">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9"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0"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2" name="Group 141">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43" name="Freeform: Shape 142">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4" name="Freeform: Shape 143">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5" name="Freeform: Shape 144">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6" name="Freeform: Shape 145">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7" name="Freeform: Shape 146">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8" name="Freeform: Shape 147">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49" name="Freeform: Shape 148">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extBox 3">
            <a:extLst>
              <a:ext uri="{FF2B5EF4-FFF2-40B4-BE49-F238E27FC236}">
                <a16:creationId xmlns:a16="http://schemas.microsoft.com/office/drawing/2014/main" id="{0CE324C9-B3A9-A2A7-4FDC-F56463DE8A4C}"/>
              </a:ext>
            </a:extLst>
          </p:cNvPr>
          <p:cNvSpPr txBox="1"/>
          <p:nvPr/>
        </p:nvSpPr>
        <p:spPr>
          <a:xfrm rot="16200000">
            <a:off x="-1325880" y="1947672"/>
            <a:ext cx="5961888" cy="278892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kern="1200">
                <a:solidFill>
                  <a:schemeClr val="bg1"/>
                </a:solidFill>
                <a:latin typeface="+mj-lt"/>
                <a:ea typeface="+mj-ea"/>
                <a:cs typeface="+mj-cs"/>
              </a:rPr>
              <a:t>Strengths and Weaknesses</a:t>
            </a:r>
          </a:p>
        </p:txBody>
      </p:sp>
      <p:sp>
        <p:nvSpPr>
          <p:cNvPr id="129" name="TextBox 128">
            <a:extLst>
              <a:ext uri="{FF2B5EF4-FFF2-40B4-BE49-F238E27FC236}">
                <a16:creationId xmlns:a16="http://schemas.microsoft.com/office/drawing/2014/main" id="{B5A72796-392B-E38C-B134-90F40F59ECCD}"/>
              </a:ext>
            </a:extLst>
          </p:cNvPr>
          <p:cNvSpPr txBox="1"/>
          <p:nvPr/>
        </p:nvSpPr>
        <p:spPr>
          <a:xfrm>
            <a:off x="3896141" y="453052"/>
            <a:ext cx="7814078" cy="6109980"/>
          </a:xfrm>
          <a:prstGeom prst="rect">
            <a:avLst/>
          </a:prstGeom>
        </p:spPr>
        <p:txBody>
          <a:bodyPr vert="horz" lIns="91440" tIns="45720" rIns="91440" bIns="45720" rtlCol="0" anchor="ctr">
            <a:normAutofit fontScale="92500" lnSpcReduction="10000"/>
          </a:bodyPr>
          <a:lstStyle/>
          <a:p>
            <a:pPr defTabSz="914400">
              <a:lnSpc>
                <a:spcPct val="90000"/>
              </a:lnSpc>
              <a:spcAft>
                <a:spcPts val="600"/>
              </a:spcAft>
            </a:pPr>
            <a:r>
              <a:rPr lang="en-US" sz="2600" i="1" u="sng" strike="noStrike" dirty="0">
                <a:solidFill>
                  <a:schemeClr val="tx2"/>
                </a:solidFill>
                <a:effectLst/>
              </a:rPr>
              <a:t>Strengths- </a:t>
            </a:r>
          </a:p>
          <a:p>
            <a:pPr indent="-228600" defTabSz="914400">
              <a:lnSpc>
                <a:spcPct val="90000"/>
              </a:lnSpc>
              <a:spcAft>
                <a:spcPts val="600"/>
              </a:spcAft>
              <a:buFont typeface="Arial" panose="020B0604020202020204" pitchFamily="34" charset="0"/>
              <a:buChar char="•"/>
            </a:pPr>
            <a:endParaRPr lang="en-US" sz="1900" b="1" i="0" u="none" strike="noStrike" dirty="0">
              <a:solidFill>
                <a:schemeClr val="tx2"/>
              </a:solidFill>
              <a:effectLst/>
            </a:endParaRPr>
          </a:p>
          <a:p>
            <a:pPr indent="-228600" defTabSz="914400">
              <a:lnSpc>
                <a:spcPct val="150000"/>
              </a:lnSpc>
              <a:spcAft>
                <a:spcPts val="600"/>
              </a:spcAft>
              <a:buFont typeface="Arial" panose="020B0604020202020204" pitchFamily="34" charset="0"/>
              <a:buChar char="•"/>
            </a:pPr>
            <a:r>
              <a:rPr lang="en-US" sz="1900" b="1" i="0" u="none" strike="noStrike" dirty="0">
                <a:solidFill>
                  <a:schemeClr val="tx2"/>
                </a:solidFill>
                <a:effectLst/>
                <a:latin typeface="+mj-lt"/>
              </a:rPr>
              <a:t>Analytical Skills</a:t>
            </a:r>
            <a:r>
              <a:rPr lang="en-US" sz="1900" b="0" i="0" u="none" strike="noStrike" dirty="0">
                <a:solidFill>
                  <a:schemeClr val="tx2"/>
                </a:solidFill>
                <a:effectLst/>
                <a:latin typeface="+mj-lt"/>
              </a:rPr>
              <a:t>: Strong ability to analyze data and information critically </a:t>
            </a:r>
            <a:r>
              <a:rPr lang="en-US" sz="1300" b="0" i="0" u="none" strike="noStrike" dirty="0">
                <a:solidFill>
                  <a:schemeClr val="tx2"/>
                </a:solidFill>
                <a:effectLst/>
                <a:latin typeface="+mj-lt"/>
              </a:rPr>
              <a:t>(</a:t>
            </a:r>
            <a:r>
              <a:rPr lang="en-GB" sz="1300" dirty="0" err="1">
                <a:latin typeface="+mj-lt"/>
              </a:rPr>
              <a:t>Kapur</a:t>
            </a:r>
            <a:r>
              <a:rPr lang="en-GB" sz="1300" dirty="0">
                <a:latin typeface="+mj-lt"/>
              </a:rPr>
              <a:t>, 2022; </a:t>
            </a:r>
            <a:r>
              <a:rPr lang="en-GB" sz="1300" b="0" i="0" u="none" strike="noStrike" dirty="0" err="1">
                <a:solidFill>
                  <a:srgbClr val="202124"/>
                </a:solidFill>
                <a:effectLst/>
                <a:highlight>
                  <a:srgbClr val="FFFFFF"/>
                </a:highlight>
                <a:latin typeface="+mj-lt"/>
              </a:rPr>
              <a:t>Sweller</a:t>
            </a:r>
            <a:r>
              <a:rPr lang="en-GB" sz="1300" b="0" i="0" u="none" strike="noStrike" dirty="0">
                <a:solidFill>
                  <a:srgbClr val="202124"/>
                </a:solidFill>
                <a:effectLst/>
                <a:highlight>
                  <a:srgbClr val="FFFFFF"/>
                </a:highlight>
                <a:latin typeface="+mj-lt"/>
              </a:rPr>
              <a:t>, 1988</a:t>
            </a:r>
            <a:r>
              <a:rPr lang="en-GB" sz="1300" dirty="0">
                <a:latin typeface="+mj-lt"/>
              </a:rPr>
              <a:t>)</a:t>
            </a:r>
            <a:r>
              <a:rPr lang="en-US" sz="1300" b="0" i="0" u="none" strike="noStrike" dirty="0">
                <a:solidFill>
                  <a:schemeClr val="tx2"/>
                </a:solidFill>
                <a:effectLst/>
                <a:latin typeface="+mj-lt"/>
              </a:rPr>
              <a:t>. </a:t>
            </a:r>
            <a:endParaRPr lang="en-US" sz="1300" dirty="0">
              <a:solidFill>
                <a:schemeClr val="tx2"/>
              </a:solidFill>
              <a:latin typeface="+mj-lt"/>
            </a:endParaRPr>
          </a:p>
          <a:p>
            <a:pPr indent="-228600" defTabSz="914400">
              <a:lnSpc>
                <a:spcPct val="150000"/>
              </a:lnSpc>
              <a:spcAft>
                <a:spcPts val="600"/>
              </a:spcAft>
              <a:buFont typeface="Arial" panose="020B0604020202020204" pitchFamily="34" charset="0"/>
              <a:buChar char="•"/>
            </a:pPr>
            <a:r>
              <a:rPr lang="en-US" sz="1900" b="1" i="0" u="none" strike="noStrike" dirty="0">
                <a:solidFill>
                  <a:schemeClr val="tx2"/>
                </a:solidFill>
                <a:effectLst/>
                <a:latin typeface="+mj-lt"/>
              </a:rPr>
              <a:t>Research Experience: </a:t>
            </a:r>
            <a:r>
              <a:rPr lang="en-US" sz="1900" dirty="0">
                <a:solidFill>
                  <a:schemeClr val="tx2"/>
                </a:solidFill>
                <a:highlight>
                  <a:srgbClr val="FFFFFF"/>
                </a:highlight>
                <a:latin typeface="+mj-lt"/>
              </a:rPr>
              <a:t>P</a:t>
            </a:r>
            <a:r>
              <a:rPr lang="en-US" sz="1900" b="0" i="0" u="none" strike="noStrike" dirty="0">
                <a:solidFill>
                  <a:schemeClr val="tx2"/>
                </a:solidFill>
                <a:effectLst/>
                <a:highlight>
                  <a:srgbClr val="FFFFFF"/>
                </a:highlight>
                <a:latin typeface="+mj-lt"/>
              </a:rPr>
              <a:t>revious experience conducting research </a:t>
            </a:r>
            <a:r>
              <a:rPr lang="en-US" sz="1300" b="0" i="0" u="none" strike="noStrike" dirty="0">
                <a:solidFill>
                  <a:schemeClr val="tx2"/>
                </a:solidFill>
                <a:effectLst/>
                <a:highlight>
                  <a:srgbClr val="FFFFFF"/>
                </a:highlight>
                <a:latin typeface="+mj-lt"/>
              </a:rPr>
              <a:t>(</a:t>
            </a:r>
            <a:r>
              <a:rPr lang="en-GB" sz="1300" dirty="0">
                <a:latin typeface="+mj-lt"/>
              </a:rPr>
              <a:t>Adebisi, 2022; Bandura, 1977)</a:t>
            </a:r>
            <a:r>
              <a:rPr lang="en-US" sz="1300" b="0" i="0" u="none" strike="noStrike" dirty="0">
                <a:solidFill>
                  <a:schemeClr val="tx2"/>
                </a:solidFill>
                <a:effectLst/>
                <a:highlight>
                  <a:srgbClr val="FFFFFF"/>
                </a:highlight>
                <a:latin typeface="+mj-lt"/>
              </a:rPr>
              <a:t>. </a:t>
            </a:r>
            <a:endParaRPr lang="en-US" sz="1300" dirty="0">
              <a:solidFill>
                <a:schemeClr val="tx2"/>
              </a:solidFill>
              <a:highlight>
                <a:srgbClr val="FFFFFF"/>
              </a:highlight>
              <a:latin typeface="+mj-lt"/>
            </a:endParaRPr>
          </a:p>
          <a:p>
            <a:pPr indent="-228600" defTabSz="914400">
              <a:lnSpc>
                <a:spcPct val="150000"/>
              </a:lnSpc>
              <a:spcAft>
                <a:spcPts val="600"/>
              </a:spcAft>
              <a:buFont typeface="Arial" panose="020B0604020202020204" pitchFamily="34" charset="0"/>
              <a:buChar char="•"/>
            </a:pPr>
            <a:r>
              <a:rPr lang="en-US" sz="1900" b="1" i="0" u="none" strike="noStrike" dirty="0">
                <a:solidFill>
                  <a:schemeClr val="tx2"/>
                </a:solidFill>
                <a:effectLst/>
                <a:latin typeface="+mj-lt"/>
              </a:rPr>
              <a:t>Communication Skills</a:t>
            </a:r>
            <a:r>
              <a:rPr lang="en-US" sz="1900" b="0" i="0" u="none" strike="noStrike" dirty="0">
                <a:solidFill>
                  <a:schemeClr val="tx2"/>
                </a:solidFill>
                <a:effectLst/>
                <a:latin typeface="+mj-lt"/>
              </a:rPr>
              <a:t>: Excel at conveying complex ideas clearly and effectively </a:t>
            </a:r>
            <a:r>
              <a:rPr lang="en-US" sz="1300" b="0" i="0" u="none" strike="noStrike" dirty="0">
                <a:solidFill>
                  <a:schemeClr val="tx2"/>
                </a:solidFill>
                <a:effectLst/>
                <a:latin typeface="+mj-lt"/>
              </a:rPr>
              <a:t>(</a:t>
            </a:r>
            <a:r>
              <a:rPr lang="en-GB" sz="1300" dirty="0" err="1">
                <a:latin typeface="+mj-lt"/>
              </a:rPr>
              <a:t>Bucăţa</a:t>
            </a:r>
            <a:r>
              <a:rPr lang="en-GB" sz="1300" dirty="0">
                <a:latin typeface="+mj-lt"/>
              </a:rPr>
              <a:t> and </a:t>
            </a:r>
            <a:r>
              <a:rPr lang="en-GB" sz="1300" dirty="0" err="1">
                <a:latin typeface="+mj-lt"/>
              </a:rPr>
              <a:t>Rizescu</a:t>
            </a:r>
            <a:r>
              <a:rPr lang="en-GB" sz="1300" dirty="0">
                <a:latin typeface="+mj-lt"/>
              </a:rPr>
              <a:t>, 2017; </a:t>
            </a:r>
            <a:r>
              <a:rPr lang="en-GB" sz="1300" dirty="0">
                <a:solidFill>
                  <a:srgbClr val="202124"/>
                </a:solidFill>
                <a:highlight>
                  <a:srgbClr val="FFFFFF"/>
                </a:highlight>
                <a:latin typeface="+mj-lt"/>
              </a:rPr>
              <a:t>Giles, 2016</a:t>
            </a:r>
            <a:r>
              <a:rPr lang="en-GB" sz="1300" dirty="0">
                <a:latin typeface="+mj-lt"/>
              </a:rPr>
              <a:t>)</a:t>
            </a:r>
            <a:r>
              <a:rPr lang="en-US" sz="1300" b="0" i="0" u="none" strike="noStrike" dirty="0">
                <a:solidFill>
                  <a:schemeClr val="tx2"/>
                </a:solidFill>
                <a:effectLst/>
                <a:latin typeface="+mj-lt"/>
              </a:rPr>
              <a:t>. </a:t>
            </a:r>
            <a:endParaRPr lang="en-US" sz="1300" dirty="0">
              <a:solidFill>
                <a:schemeClr val="tx2"/>
              </a:solidFill>
              <a:latin typeface="+mj-lt"/>
            </a:endParaRPr>
          </a:p>
          <a:p>
            <a:pPr indent="-228600" defTabSz="914400">
              <a:lnSpc>
                <a:spcPct val="90000"/>
              </a:lnSpc>
              <a:spcAft>
                <a:spcPts val="600"/>
              </a:spcAft>
              <a:buFont typeface="Arial" panose="020B0604020202020204" pitchFamily="34" charset="0"/>
              <a:buChar char="•"/>
            </a:pPr>
            <a:endParaRPr lang="en-US" sz="1900" dirty="0">
              <a:solidFill>
                <a:schemeClr val="tx2"/>
              </a:solidFill>
            </a:endParaRPr>
          </a:p>
          <a:p>
            <a:pPr defTabSz="914400">
              <a:lnSpc>
                <a:spcPct val="90000"/>
              </a:lnSpc>
              <a:spcAft>
                <a:spcPts val="600"/>
              </a:spcAft>
            </a:pPr>
            <a:r>
              <a:rPr lang="en-US" sz="2600" i="1" u="sng" strike="noStrike" dirty="0">
                <a:solidFill>
                  <a:schemeClr val="tx2"/>
                </a:solidFill>
                <a:effectLst/>
              </a:rPr>
              <a:t>Weaknesses – </a:t>
            </a:r>
          </a:p>
          <a:p>
            <a:pPr indent="-228600" defTabSz="914400">
              <a:lnSpc>
                <a:spcPct val="90000"/>
              </a:lnSpc>
              <a:spcAft>
                <a:spcPts val="600"/>
              </a:spcAft>
              <a:buFont typeface="Arial" panose="020B0604020202020204" pitchFamily="34" charset="0"/>
              <a:buChar char="•"/>
            </a:pPr>
            <a:endParaRPr lang="en-US" sz="1900" b="1" i="1" u="sng" dirty="0">
              <a:solidFill>
                <a:schemeClr val="tx2"/>
              </a:solidFill>
            </a:endParaRPr>
          </a:p>
          <a:p>
            <a:pPr indent="-228600" defTabSz="914400">
              <a:lnSpc>
                <a:spcPct val="160000"/>
              </a:lnSpc>
              <a:spcAft>
                <a:spcPts val="600"/>
              </a:spcAft>
              <a:buFont typeface="Arial" panose="020B0604020202020204" pitchFamily="34" charset="0"/>
              <a:buChar char="•"/>
            </a:pPr>
            <a:r>
              <a:rPr lang="en-US" sz="1900" b="1" i="0" u="none" strike="noStrike" dirty="0">
                <a:solidFill>
                  <a:schemeClr val="tx2"/>
                </a:solidFill>
                <a:effectLst/>
                <a:latin typeface="+mj-lt"/>
              </a:rPr>
              <a:t>Limited Understanding of Intersectionality:</a:t>
            </a:r>
            <a:r>
              <a:rPr lang="en-US" sz="1900" b="0" i="0" u="none" strike="noStrike" dirty="0">
                <a:solidFill>
                  <a:schemeClr val="tx2"/>
                </a:solidFill>
                <a:effectLst/>
                <a:latin typeface="+mj-lt"/>
              </a:rPr>
              <a:t> Lack of familiarity with the intersectional experiences of individuals from marginalized groups </a:t>
            </a:r>
            <a:r>
              <a:rPr lang="en-US" sz="1300" b="0" i="0" u="none" strike="noStrike" dirty="0">
                <a:solidFill>
                  <a:schemeClr val="tx2"/>
                </a:solidFill>
                <a:effectLst/>
                <a:latin typeface="+mj-lt"/>
              </a:rPr>
              <a:t>(</a:t>
            </a:r>
            <a:r>
              <a:rPr lang="en-GB" sz="1300" dirty="0">
                <a:latin typeface="+mj-lt"/>
              </a:rPr>
              <a:t>Bauer </a:t>
            </a:r>
            <a:r>
              <a:rPr lang="en-GB" sz="1300" i="1" dirty="0">
                <a:latin typeface="+mj-lt"/>
              </a:rPr>
              <a:t>et al, </a:t>
            </a:r>
            <a:r>
              <a:rPr lang="en-GB" sz="1300" dirty="0">
                <a:latin typeface="+mj-lt"/>
              </a:rPr>
              <a:t>2021; Rice, Harrison, and Friedman, 2019; </a:t>
            </a:r>
            <a:r>
              <a:rPr lang="en-GB" sz="1300" b="0" i="0" u="none" strike="noStrike" dirty="0" err="1">
                <a:solidFill>
                  <a:srgbClr val="202124"/>
                </a:solidFill>
                <a:effectLst/>
                <a:highlight>
                  <a:srgbClr val="FFFFFF"/>
                </a:highlight>
                <a:latin typeface="+mj-lt"/>
              </a:rPr>
              <a:t>Kimberle</a:t>
            </a:r>
            <a:r>
              <a:rPr lang="en-GB" sz="1300" b="0" i="0" u="none" strike="noStrike" dirty="0">
                <a:solidFill>
                  <a:srgbClr val="202124"/>
                </a:solidFill>
                <a:effectLst/>
                <a:highlight>
                  <a:srgbClr val="FFFFFF"/>
                </a:highlight>
                <a:latin typeface="+mj-lt"/>
              </a:rPr>
              <a:t> Crenshaw, 1989</a:t>
            </a:r>
            <a:r>
              <a:rPr lang="en-GB" sz="1300" dirty="0">
                <a:latin typeface="+mj-lt"/>
              </a:rPr>
              <a:t>)</a:t>
            </a:r>
            <a:r>
              <a:rPr lang="en-US" sz="1300" b="0" i="0" u="none" strike="noStrike" dirty="0">
                <a:solidFill>
                  <a:schemeClr val="tx2"/>
                </a:solidFill>
                <a:effectLst/>
                <a:latin typeface="+mj-lt"/>
              </a:rPr>
              <a:t>.</a:t>
            </a:r>
            <a:endParaRPr lang="en-US" sz="1300" b="1" i="0" u="none" strike="noStrike" dirty="0">
              <a:solidFill>
                <a:schemeClr val="tx2"/>
              </a:solidFill>
              <a:effectLst/>
              <a:latin typeface="+mj-lt"/>
            </a:endParaRPr>
          </a:p>
          <a:p>
            <a:pPr indent="-228600" defTabSz="914400">
              <a:lnSpc>
                <a:spcPct val="160000"/>
              </a:lnSpc>
              <a:spcAft>
                <a:spcPts val="600"/>
              </a:spcAft>
              <a:buFont typeface="Arial" panose="020B0604020202020204" pitchFamily="34" charset="0"/>
              <a:buChar char="•"/>
            </a:pPr>
            <a:r>
              <a:rPr lang="en-US" sz="1900" b="1" i="0" u="none" strike="noStrike" dirty="0">
                <a:solidFill>
                  <a:schemeClr val="tx2"/>
                </a:solidFill>
                <a:effectLst/>
                <a:latin typeface="+mj-lt"/>
              </a:rPr>
              <a:t>Limited Access to Insider Perspectives: </a:t>
            </a:r>
            <a:r>
              <a:rPr lang="en-US" sz="1900" dirty="0">
                <a:solidFill>
                  <a:schemeClr val="tx2"/>
                </a:solidFill>
                <a:latin typeface="+mj-lt"/>
              </a:rPr>
              <a:t>L</a:t>
            </a:r>
            <a:r>
              <a:rPr lang="en-US" sz="1900" b="0" i="0" u="none" strike="noStrike" dirty="0">
                <a:solidFill>
                  <a:schemeClr val="tx2"/>
                </a:solidFill>
                <a:effectLst/>
                <a:latin typeface="+mj-lt"/>
              </a:rPr>
              <a:t>acking first-hand experience or insider perspectives within the BLM or LGBTQ+ communities </a:t>
            </a:r>
            <a:r>
              <a:rPr lang="en-US" sz="1300" b="0" i="0" u="none" strike="noStrike" dirty="0">
                <a:solidFill>
                  <a:schemeClr val="tx2"/>
                </a:solidFill>
                <a:effectLst/>
                <a:latin typeface="+mj-lt"/>
              </a:rPr>
              <a:t>(</a:t>
            </a:r>
            <a:r>
              <a:rPr lang="en-GB" sz="1300" dirty="0">
                <a:latin typeface="+mj-lt"/>
              </a:rPr>
              <a:t>Liu and Burnett, 2022; Islam, 2014)</a:t>
            </a:r>
            <a:r>
              <a:rPr lang="en-US" sz="1300" b="0" i="0" u="none" strike="noStrike" dirty="0">
                <a:solidFill>
                  <a:schemeClr val="tx2"/>
                </a:solidFill>
                <a:effectLst/>
                <a:latin typeface="+mj-lt"/>
              </a:rPr>
              <a:t>. </a:t>
            </a:r>
          </a:p>
          <a:p>
            <a:pPr indent="-228600" defTabSz="914400">
              <a:lnSpc>
                <a:spcPct val="90000"/>
              </a:lnSpc>
              <a:spcAft>
                <a:spcPts val="600"/>
              </a:spcAft>
              <a:buFont typeface="Arial" panose="020B0604020202020204" pitchFamily="34" charset="0"/>
              <a:buChar char="•"/>
            </a:pPr>
            <a:endParaRPr lang="en-US" sz="1500" dirty="0">
              <a:solidFill>
                <a:schemeClr val="tx2"/>
              </a:solidFill>
            </a:endParaRPr>
          </a:p>
        </p:txBody>
      </p:sp>
    </p:spTree>
    <p:extLst>
      <p:ext uri="{BB962C8B-B14F-4D97-AF65-F5344CB8AC3E}">
        <p14:creationId xmlns:p14="http://schemas.microsoft.com/office/powerpoint/2010/main" val="1171098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D8A9C9F-6E27-0622-DBF0-93EF50E73DB2}"/>
              </a:ext>
            </a:extLst>
          </p:cNvPr>
          <p:cNvSpPr txBox="1"/>
          <p:nvPr/>
        </p:nvSpPr>
        <p:spPr>
          <a:xfrm>
            <a:off x="841248" y="548640"/>
            <a:ext cx="3600860" cy="5431536"/>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5400" kern="1200">
                <a:solidFill>
                  <a:schemeClr val="tx1"/>
                </a:solidFill>
                <a:latin typeface="+mj-lt"/>
                <a:ea typeface="+mj-ea"/>
                <a:cs typeface="+mj-cs"/>
              </a:rPr>
              <a:t>Experience within Public Policy </a:t>
            </a:r>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208EF6-01D8-C781-709D-732C57F45067}"/>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US" sz="2200" u="sng" dirty="0"/>
              <a:t>Dissertation –</a:t>
            </a:r>
          </a:p>
          <a:p>
            <a:r>
              <a:rPr lang="en-US" sz="2200" dirty="0">
                <a:solidFill>
                  <a:schemeClr val="accent1"/>
                </a:solidFill>
                <a:hlinkClick r:id="rId3">
                  <a:extLst>
                    <a:ext uri="{A12FA001-AC4F-418D-AE19-62706E023703}">
                      <ahyp:hlinkClr xmlns:ahyp="http://schemas.microsoft.com/office/drawing/2018/hyperlinkcolor" val="tx"/>
                    </a:ext>
                  </a:extLst>
                </a:hlinkClick>
              </a:rPr>
              <a:t>Online Safety Act (2023)</a:t>
            </a:r>
          </a:p>
          <a:p>
            <a:r>
              <a:rPr lang="en-US" sz="2200" dirty="0">
                <a:solidFill>
                  <a:schemeClr val="accent1"/>
                </a:solidFill>
                <a:hlinkClick r:id="rId4">
                  <a:extLst>
                    <a:ext uri="{A12FA001-AC4F-418D-AE19-62706E023703}">
                      <ahyp:hlinkClr xmlns:ahyp="http://schemas.microsoft.com/office/drawing/2018/hyperlinkcolor" val="tx"/>
                    </a:ext>
                  </a:extLst>
                </a:hlinkClick>
              </a:rPr>
              <a:t>Health and Care Act (2022)</a:t>
            </a:r>
          </a:p>
          <a:p>
            <a:r>
              <a:rPr lang="en-US" sz="2200" dirty="0">
                <a:solidFill>
                  <a:schemeClr val="accent1"/>
                </a:solidFill>
                <a:hlinkClick r:id="rId5">
                  <a:extLst>
                    <a:ext uri="{A12FA001-AC4F-418D-AE19-62706E023703}">
                      <ahyp:hlinkClr xmlns:ahyp="http://schemas.microsoft.com/office/drawing/2018/hyperlinkcolor" val="tx"/>
                    </a:ext>
                  </a:extLst>
                </a:hlinkClick>
              </a:rPr>
              <a:t>Mental Health Act (1983)</a:t>
            </a:r>
          </a:p>
          <a:p>
            <a:r>
              <a:rPr lang="en-US" sz="2200" dirty="0">
                <a:solidFill>
                  <a:schemeClr val="accent1"/>
                </a:solidFill>
                <a:hlinkClick r:id="rId6">
                  <a:extLst>
                    <a:ext uri="{A12FA001-AC4F-418D-AE19-62706E023703}">
                      <ahyp:hlinkClr xmlns:ahyp="http://schemas.microsoft.com/office/drawing/2018/hyperlinkcolor" val="tx"/>
                    </a:ext>
                  </a:extLst>
                </a:hlinkClick>
              </a:rPr>
              <a:t>Medical Act (1983)</a:t>
            </a:r>
          </a:p>
          <a:p>
            <a:endParaRPr lang="en-US" sz="2200" dirty="0"/>
          </a:p>
          <a:p>
            <a:pPr marL="0" indent="0">
              <a:buNone/>
            </a:pPr>
            <a:r>
              <a:rPr lang="en-US" sz="2200" u="sng" dirty="0"/>
              <a:t>BA Sociology Degree –</a:t>
            </a:r>
            <a:r>
              <a:rPr lang="en-US" sz="2200" u="sng" dirty="0">
                <a:hlinkClick r:id="rId6"/>
              </a:rPr>
              <a:t> </a:t>
            </a:r>
            <a:endParaRPr lang="en-US" sz="2200" u="sng" dirty="0"/>
          </a:p>
          <a:p>
            <a:r>
              <a:rPr lang="en-US" sz="2200" dirty="0">
                <a:solidFill>
                  <a:schemeClr val="accent1"/>
                </a:solidFill>
                <a:hlinkClick r:id="rId7">
                  <a:extLst>
                    <a:ext uri="{A12FA001-AC4F-418D-AE19-62706E023703}">
                      <ahyp:hlinkClr xmlns:ahyp="http://schemas.microsoft.com/office/drawing/2018/hyperlinkcolor" val="tx"/>
                    </a:ext>
                  </a:extLst>
                </a:hlinkClick>
              </a:rPr>
              <a:t>Social Services and Well-being (Wales) Act (2014)</a:t>
            </a:r>
          </a:p>
          <a:p>
            <a:r>
              <a:rPr lang="en-US" sz="2200" dirty="0">
                <a:solidFill>
                  <a:schemeClr val="accent1"/>
                </a:solidFill>
                <a:hlinkClick r:id="rId8">
                  <a:extLst>
                    <a:ext uri="{A12FA001-AC4F-418D-AE19-62706E023703}">
                      <ahyp:hlinkClr xmlns:ahyp="http://schemas.microsoft.com/office/drawing/2018/hyperlinkcolor" val="tx"/>
                    </a:ext>
                  </a:extLst>
                </a:hlinkClick>
              </a:rPr>
              <a:t>Equality Act (2010)</a:t>
            </a:r>
          </a:p>
          <a:p>
            <a:r>
              <a:rPr lang="en-US" sz="2200" dirty="0">
                <a:solidFill>
                  <a:schemeClr val="accent1"/>
                </a:solidFill>
                <a:hlinkClick r:id="rId9">
                  <a:extLst>
                    <a:ext uri="{A12FA001-AC4F-418D-AE19-62706E023703}">
                      <ahyp:hlinkClr xmlns:ahyp="http://schemas.microsoft.com/office/drawing/2018/hyperlinkcolor" val="tx"/>
                    </a:ext>
                  </a:extLst>
                </a:hlinkClick>
              </a:rPr>
              <a:t>Human Rights Act (1998)</a:t>
            </a:r>
          </a:p>
          <a:p>
            <a:pPr marL="0"/>
            <a:endParaRPr lang="en-US" sz="2200" b="0" i="0" u="none" strike="noStrike" dirty="0">
              <a:effectLst/>
              <a:hlinkClick r:id="rId6"/>
            </a:endParaRPr>
          </a:p>
          <a:p>
            <a:pPr marL="0"/>
            <a:endParaRPr lang="en-US" sz="2200" dirty="0"/>
          </a:p>
        </p:txBody>
      </p:sp>
    </p:spTree>
    <p:extLst>
      <p:ext uri="{BB962C8B-B14F-4D97-AF65-F5344CB8AC3E}">
        <p14:creationId xmlns:p14="http://schemas.microsoft.com/office/powerpoint/2010/main" val="2752278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0CE324C9-B3A9-A2A7-4FDC-F56463DE8A4C}"/>
              </a:ext>
            </a:extLst>
          </p:cNvPr>
          <p:cNvSpPr txBox="1"/>
          <p:nvPr/>
        </p:nvSpPr>
        <p:spPr>
          <a:xfrm>
            <a:off x="320565" y="611332"/>
            <a:ext cx="5558489" cy="4351338"/>
          </a:xfrm>
          <a:prstGeom prst="rect">
            <a:avLst/>
          </a:prstGeom>
        </p:spPr>
        <p:txBody>
          <a:bodyPr vert="horz" lIns="91440" tIns="45720" rIns="91440" bIns="45720" rtlCol="0">
            <a:normAutofit/>
          </a:bodyPr>
          <a:lstStyle/>
          <a:p>
            <a:r>
              <a:rPr lang="en-GB" sz="2400" b="1" dirty="0">
                <a:solidFill>
                  <a:srgbClr val="333333"/>
                </a:solidFill>
                <a:effectLst/>
                <a:latin typeface="Arial" panose="020B0604020202020204" pitchFamily="34" charset="0"/>
              </a:rPr>
              <a:t>Research Assistant (WCPP) </a:t>
            </a:r>
            <a:endParaRPr lang="en-GB" sz="2400" dirty="0"/>
          </a:p>
        </p:txBody>
      </p:sp>
      <p:sp>
        <p:nvSpPr>
          <p:cNvPr id="48" name="Oval 47">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Block Arc 4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9" name="Freeform: Shape 4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51" name="Straight Connector 5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3" name="Freeform: Shape 52">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5" name="Arc 5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7" name="Freeform: Shape 56">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4523192-389E-61C1-0FBE-AF338EF366A9}"/>
              </a:ext>
            </a:extLst>
          </p:cNvPr>
          <p:cNvSpPr txBox="1"/>
          <p:nvPr/>
        </p:nvSpPr>
        <p:spPr>
          <a:xfrm>
            <a:off x="252755" y="1789710"/>
            <a:ext cx="6282812" cy="3693319"/>
          </a:xfrm>
          <a:prstGeom prst="rect">
            <a:avLst/>
          </a:prstGeom>
          <a:noFill/>
        </p:spPr>
        <p:txBody>
          <a:bodyPr wrap="square" rtlCol="0">
            <a:spAutoFit/>
          </a:bodyPr>
          <a:lstStyle/>
          <a:p>
            <a:br>
              <a:rPr lang="en-GB" dirty="0"/>
            </a:br>
            <a:r>
              <a:rPr lang="en-GB" sz="1800" b="0" i="0" u="none" strike="noStrike" dirty="0">
                <a:solidFill>
                  <a:srgbClr val="0D0D0D"/>
                </a:solidFill>
                <a:effectLst/>
                <a:highlight>
                  <a:srgbClr val="FFFFFF"/>
                </a:highlight>
                <a:latin typeface="Söhne"/>
              </a:rPr>
              <a:t>The Research Assistant role at WCPP in Cardiff Business School requires sharp analytical skills, robust research capabilities, and a dedication to evidence-based policymaking.</a:t>
            </a:r>
          </a:p>
          <a:p>
            <a:endParaRPr lang="en-GB" sz="1800" dirty="0">
              <a:solidFill>
                <a:srgbClr val="0D0D0D"/>
              </a:solidFill>
              <a:highlight>
                <a:srgbClr val="FFFFFF"/>
              </a:highlight>
              <a:latin typeface="Söhne"/>
            </a:endParaRPr>
          </a:p>
          <a:p>
            <a:endParaRPr lang="en-GB" sz="1800" dirty="0"/>
          </a:p>
          <a:p>
            <a:pPr marL="285750" indent="-285750">
              <a:buFont typeface="Arial" panose="020B0604020202020204" pitchFamily="34" charset="0"/>
              <a:buChar char="•"/>
            </a:pPr>
            <a:r>
              <a:rPr lang="en-GB" sz="1800" b="0" i="0" u="none" strike="noStrike" dirty="0">
                <a:solidFill>
                  <a:srgbClr val="0D0D0D"/>
                </a:solidFill>
                <a:effectLst/>
                <a:highlight>
                  <a:srgbClr val="FFFFFF"/>
                </a:highlight>
                <a:latin typeface="Söhne"/>
              </a:rPr>
              <a:t>Exciting opportunity to collaborate with Welsh Government and public services, contributing to Business School initiatives. </a:t>
            </a:r>
          </a:p>
          <a:p>
            <a:pPr marL="285750" indent="-285750">
              <a:buFont typeface="Arial" panose="020B0604020202020204" pitchFamily="34" charset="0"/>
              <a:buChar char="•"/>
            </a:pPr>
            <a:r>
              <a:rPr lang="en-GB" sz="1800" b="0" i="0" u="none" strike="noStrike" dirty="0">
                <a:solidFill>
                  <a:srgbClr val="0D0D0D"/>
                </a:solidFill>
                <a:effectLst/>
                <a:highlight>
                  <a:srgbClr val="FFFFFF"/>
                </a:highlight>
                <a:latin typeface="Söhne"/>
              </a:rPr>
              <a:t>Manage high-quality policy research with leading experts, tackling pressing issues like net-zero, poverty, and community wellbeing. </a:t>
            </a:r>
          </a:p>
          <a:p>
            <a:pPr marL="285750" indent="-285750">
              <a:buFont typeface="Arial" panose="020B0604020202020204" pitchFamily="34" charset="0"/>
              <a:buChar char="•"/>
            </a:pPr>
            <a:r>
              <a:rPr lang="en-GB" sz="1800" b="0" i="0" u="none" strike="noStrike" dirty="0">
                <a:solidFill>
                  <a:srgbClr val="0D0D0D"/>
                </a:solidFill>
                <a:effectLst/>
                <a:highlight>
                  <a:srgbClr val="FFFFFF"/>
                </a:highlight>
                <a:latin typeface="Söhne"/>
              </a:rPr>
              <a:t>Be at the forefront of impactful policy discussions.</a:t>
            </a:r>
            <a:endParaRPr lang="en-GB" sz="1800" dirty="0"/>
          </a:p>
          <a:p>
            <a:endParaRPr lang="en-GB" dirty="0"/>
          </a:p>
        </p:txBody>
      </p:sp>
      <p:sp>
        <p:nvSpPr>
          <p:cNvPr id="8" name="TextBox 7">
            <a:extLst>
              <a:ext uri="{FF2B5EF4-FFF2-40B4-BE49-F238E27FC236}">
                <a16:creationId xmlns:a16="http://schemas.microsoft.com/office/drawing/2014/main" id="{45FC148A-D415-D461-1B28-2C9BF9AE61C5}"/>
              </a:ext>
            </a:extLst>
          </p:cNvPr>
          <p:cNvSpPr txBox="1"/>
          <p:nvPr/>
        </p:nvSpPr>
        <p:spPr>
          <a:xfrm>
            <a:off x="471948" y="1218531"/>
            <a:ext cx="3170904" cy="646331"/>
          </a:xfrm>
          <a:prstGeom prst="rect">
            <a:avLst/>
          </a:prstGeom>
          <a:noFill/>
        </p:spPr>
        <p:txBody>
          <a:bodyPr wrap="square" rtlCol="0">
            <a:spAutoFit/>
          </a:bodyPr>
          <a:lstStyle/>
          <a:p>
            <a:r>
              <a:rPr lang="en-GB" sz="1800" dirty="0"/>
              <a:t>What does the role entail? </a:t>
            </a:r>
          </a:p>
          <a:p>
            <a:endParaRPr lang="en-GB" dirty="0"/>
          </a:p>
        </p:txBody>
      </p:sp>
      <p:sp>
        <p:nvSpPr>
          <p:cNvPr id="9" name="TextBox 8">
            <a:extLst>
              <a:ext uri="{FF2B5EF4-FFF2-40B4-BE49-F238E27FC236}">
                <a16:creationId xmlns:a16="http://schemas.microsoft.com/office/drawing/2014/main" id="{5EAEBBA4-DD96-164A-81B5-EF85A2F861B4}"/>
              </a:ext>
            </a:extLst>
          </p:cNvPr>
          <p:cNvSpPr txBox="1"/>
          <p:nvPr/>
        </p:nvSpPr>
        <p:spPr>
          <a:xfrm>
            <a:off x="9548649" y="6265007"/>
            <a:ext cx="2643352" cy="338554"/>
          </a:xfrm>
          <a:prstGeom prst="rect">
            <a:avLst/>
          </a:prstGeom>
          <a:noFill/>
        </p:spPr>
        <p:txBody>
          <a:bodyPr wrap="square" rtlCol="0">
            <a:spAutoFit/>
          </a:bodyPr>
          <a:lstStyle/>
          <a:p>
            <a:pPr algn="ctr"/>
            <a:r>
              <a:rPr lang="en-GB" sz="1600" dirty="0">
                <a:latin typeface="+mj-lt"/>
              </a:rPr>
              <a:t>(Cardiff University, 2024)</a:t>
            </a:r>
            <a:endParaRPr lang="en-GB" sz="1600" dirty="0">
              <a:solidFill>
                <a:schemeClr val="accent5">
                  <a:lumMod val="60000"/>
                  <a:lumOff val="40000"/>
                </a:schemeClr>
              </a:solidFill>
            </a:endParaRPr>
          </a:p>
        </p:txBody>
      </p:sp>
    </p:spTree>
    <p:extLst>
      <p:ext uri="{BB962C8B-B14F-4D97-AF65-F5344CB8AC3E}">
        <p14:creationId xmlns:p14="http://schemas.microsoft.com/office/powerpoint/2010/main" val="231747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6219B7-891A-EFC5-C131-7B3FE4E80F50}"/>
              </a:ext>
            </a:extLst>
          </p:cNvPr>
          <p:cNvSpPr>
            <a:spLocks noGrp="1"/>
          </p:cNvSpPr>
          <p:nvPr>
            <p:ph type="title"/>
          </p:nvPr>
        </p:nvSpPr>
        <p:spPr>
          <a:xfrm>
            <a:off x="640080" y="325369"/>
            <a:ext cx="4368602" cy="1956841"/>
          </a:xfrm>
        </p:spPr>
        <p:txBody>
          <a:bodyPr anchor="b">
            <a:normAutofit/>
          </a:bodyPr>
          <a:lstStyle/>
          <a:p>
            <a:r>
              <a:rPr lang="en-GB" sz="3400" dirty="0"/>
              <a:t>Who are the </a:t>
            </a:r>
            <a:r>
              <a:rPr lang="en-GB" sz="3400" dirty="0">
                <a:effectLst/>
              </a:rPr>
              <a:t>The Wales Centre for Public Policy  (</a:t>
            </a:r>
            <a:r>
              <a:rPr lang="en-GB" sz="3400" dirty="0"/>
              <a:t>WCPP)?</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123637-C9EC-0E7A-525A-DAA5F86C08AF}"/>
              </a:ext>
            </a:extLst>
          </p:cNvPr>
          <p:cNvSpPr>
            <a:spLocks noGrp="1"/>
          </p:cNvSpPr>
          <p:nvPr>
            <p:ph idx="1"/>
          </p:nvPr>
        </p:nvSpPr>
        <p:spPr>
          <a:xfrm>
            <a:off x="134969" y="3198258"/>
            <a:ext cx="5378823" cy="3659732"/>
          </a:xfrm>
        </p:spPr>
        <p:txBody>
          <a:bodyPr>
            <a:normAutofit/>
          </a:bodyPr>
          <a:lstStyle/>
          <a:p>
            <a:pPr lvl="1">
              <a:lnSpc>
                <a:spcPct val="100000"/>
              </a:lnSpc>
            </a:pPr>
            <a:r>
              <a:rPr lang="en-GB" sz="1600" dirty="0">
                <a:latin typeface="+mj-lt"/>
              </a:rPr>
              <a:t>R</a:t>
            </a:r>
            <a:r>
              <a:rPr lang="en-GB" sz="1600" dirty="0">
                <a:effectLst/>
                <a:latin typeface="+mj-lt"/>
              </a:rPr>
              <a:t>esearch institute situated in Cardiff, Wales </a:t>
            </a:r>
          </a:p>
          <a:p>
            <a:pPr lvl="1">
              <a:lnSpc>
                <a:spcPct val="100000"/>
              </a:lnSpc>
            </a:pPr>
            <a:r>
              <a:rPr lang="en-GB" sz="1600" dirty="0">
                <a:latin typeface="+mj-lt"/>
              </a:rPr>
              <a:t>Founded</a:t>
            </a:r>
            <a:r>
              <a:rPr lang="en-GB" sz="1600" dirty="0">
                <a:effectLst/>
                <a:latin typeface="+mj-lt"/>
              </a:rPr>
              <a:t> in 2017 </a:t>
            </a:r>
          </a:p>
          <a:p>
            <a:pPr lvl="1">
              <a:lnSpc>
                <a:spcPct val="100000"/>
              </a:lnSpc>
            </a:pPr>
            <a:r>
              <a:rPr lang="en-GB" sz="1600" dirty="0">
                <a:latin typeface="+mj-lt"/>
              </a:rPr>
              <a:t>C</a:t>
            </a:r>
            <a:r>
              <a:rPr lang="en-GB" sz="1600" dirty="0">
                <a:effectLst/>
                <a:latin typeface="+mj-lt"/>
              </a:rPr>
              <a:t>ollaborates with policymakers, practitioners, and researchers </a:t>
            </a:r>
          </a:p>
          <a:p>
            <a:pPr marL="0" indent="0">
              <a:lnSpc>
                <a:spcPct val="100000"/>
              </a:lnSpc>
              <a:buNone/>
            </a:pPr>
            <a:r>
              <a:rPr lang="en-GB" sz="1800" dirty="0">
                <a:effectLst/>
              </a:rPr>
              <a:t>Conducts research on a wide range of topics including</a:t>
            </a:r>
          </a:p>
          <a:p>
            <a:pPr lvl="1">
              <a:lnSpc>
                <a:spcPct val="100000"/>
              </a:lnSpc>
            </a:pPr>
            <a:r>
              <a:rPr lang="en-GB" sz="1600" dirty="0">
                <a:latin typeface="+mj-lt"/>
              </a:rPr>
              <a:t>H</a:t>
            </a:r>
            <a:r>
              <a:rPr lang="en-GB" sz="1600" dirty="0">
                <a:effectLst/>
                <a:latin typeface="+mj-lt"/>
              </a:rPr>
              <a:t>ealth</a:t>
            </a:r>
          </a:p>
          <a:p>
            <a:pPr lvl="1">
              <a:lnSpc>
                <a:spcPct val="100000"/>
              </a:lnSpc>
            </a:pPr>
            <a:r>
              <a:rPr lang="en-GB" sz="1600" dirty="0">
                <a:latin typeface="+mj-lt"/>
              </a:rPr>
              <a:t>E</a:t>
            </a:r>
            <a:r>
              <a:rPr lang="en-GB" sz="1600" dirty="0">
                <a:effectLst/>
                <a:latin typeface="+mj-lt"/>
              </a:rPr>
              <a:t>ducation </a:t>
            </a:r>
          </a:p>
          <a:p>
            <a:pPr lvl="1">
              <a:lnSpc>
                <a:spcPct val="100000"/>
              </a:lnSpc>
            </a:pPr>
            <a:r>
              <a:rPr lang="en-GB" sz="1600" dirty="0">
                <a:latin typeface="+mj-lt"/>
              </a:rPr>
              <a:t>E</a:t>
            </a:r>
            <a:r>
              <a:rPr lang="en-GB" sz="1600" dirty="0">
                <a:effectLst/>
                <a:latin typeface="+mj-lt"/>
              </a:rPr>
              <a:t>conomy </a:t>
            </a:r>
          </a:p>
          <a:p>
            <a:pPr lvl="1">
              <a:lnSpc>
                <a:spcPct val="100000"/>
              </a:lnSpc>
            </a:pPr>
            <a:r>
              <a:rPr lang="en-GB" sz="1600" dirty="0">
                <a:latin typeface="+mj-lt"/>
              </a:rPr>
              <a:t>E</a:t>
            </a:r>
            <a:r>
              <a:rPr lang="en-GB" sz="1600" dirty="0">
                <a:effectLst/>
                <a:latin typeface="+mj-lt"/>
              </a:rPr>
              <a:t>nvironment </a:t>
            </a:r>
          </a:p>
          <a:p>
            <a:pPr lvl="1">
              <a:lnSpc>
                <a:spcPct val="100000"/>
              </a:lnSpc>
            </a:pPr>
            <a:r>
              <a:rPr lang="en-GB" sz="1600" dirty="0">
                <a:latin typeface="+mj-lt"/>
              </a:rPr>
              <a:t>S</a:t>
            </a:r>
            <a:r>
              <a:rPr lang="en-GB" sz="1600" dirty="0">
                <a:effectLst/>
                <a:latin typeface="+mj-lt"/>
              </a:rPr>
              <a:t>ocial issues</a:t>
            </a:r>
          </a:p>
          <a:p>
            <a:pPr marL="0" indent="0">
              <a:buNone/>
            </a:pPr>
            <a:br>
              <a:rPr lang="en-GB" sz="1400" dirty="0">
                <a:effectLst/>
              </a:rPr>
            </a:br>
            <a:endParaRPr lang="en-GB" sz="1400" dirty="0">
              <a:effectLst/>
            </a:endParaRPr>
          </a:p>
          <a:p>
            <a:endParaRPr lang="en-GB" sz="1400" dirty="0"/>
          </a:p>
          <a:p>
            <a:pPr marL="0" indent="0">
              <a:buNone/>
            </a:pPr>
            <a:endParaRPr lang="en-GB" sz="1400" dirty="0"/>
          </a:p>
        </p:txBody>
      </p:sp>
      <p:pic>
        <p:nvPicPr>
          <p:cNvPr id="5" name="Picture 4" descr="White bulbs with a yellow one standing out">
            <a:extLst>
              <a:ext uri="{FF2B5EF4-FFF2-40B4-BE49-F238E27FC236}">
                <a16:creationId xmlns:a16="http://schemas.microsoft.com/office/drawing/2014/main" id="{8FC881DD-6E66-F5F7-0933-212435EDFFCE}"/>
              </a:ext>
            </a:extLst>
          </p:cNvPr>
          <p:cNvPicPr>
            <a:picLocks noChangeAspect="1"/>
          </p:cNvPicPr>
          <p:nvPr/>
        </p:nvPicPr>
        <p:blipFill rotWithShape="1">
          <a:blip r:embed="rId3"/>
          <a:srcRect l="8589" r="2445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C0D8C52E-381E-B614-C891-8EEBEB669FCA}"/>
              </a:ext>
            </a:extLst>
          </p:cNvPr>
          <p:cNvSpPr txBox="1"/>
          <p:nvPr/>
        </p:nvSpPr>
        <p:spPr>
          <a:xfrm>
            <a:off x="10524451" y="6266329"/>
            <a:ext cx="1667549" cy="338554"/>
          </a:xfrm>
          <a:prstGeom prst="rect">
            <a:avLst/>
          </a:prstGeom>
          <a:noFill/>
        </p:spPr>
        <p:txBody>
          <a:bodyPr wrap="square" rtlCol="0">
            <a:spAutoFit/>
          </a:bodyPr>
          <a:lstStyle/>
          <a:p>
            <a:r>
              <a:rPr lang="en-GB" sz="1600" dirty="0">
                <a:solidFill>
                  <a:schemeClr val="bg1"/>
                </a:solidFill>
                <a:latin typeface="+mj-lt"/>
              </a:rPr>
              <a:t>(WCPP, 2024)</a:t>
            </a:r>
            <a:endParaRPr lang="en-GB" sz="1600" dirty="0">
              <a:solidFill>
                <a:schemeClr val="bg1"/>
              </a:solidFill>
            </a:endParaRPr>
          </a:p>
        </p:txBody>
      </p:sp>
    </p:spTree>
    <p:extLst>
      <p:ext uri="{BB962C8B-B14F-4D97-AF65-F5344CB8AC3E}">
        <p14:creationId xmlns:p14="http://schemas.microsoft.com/office/powerpoint/2010/main" val="1448477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8" name="Group 17">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9"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26787A6-CAEE-4AE5-07C0-78D4616E9DAA}"/>
              </a:ext>
            </a:extLst>
          </p:cNvPr>
          <p:cNvSpPr>
            <a:spLocks noGrp="1"/>
          </p:cNvSpPr>
          <p:nvPr>
            <p:ph type="title"/>
          </p:nvPr>
        </p:nvSpPr>
        <p:spPr>
          <a:xfrm>
            <a:off x="466659" y="1605620"/>
            <a:ext cx="3855720" cy="4371974"/>
          </a:xfrm>
        </p:spPr>
        <p:txBody>
          <a:bodyPr>
            <a:normAutofit/>
          </a:bodyPr>
          <a:lstStyle/>
          <a:p>
            <a:r>
              <a:rPr lang="en-GB" sz="3600" dirty="0">
                <a:solidFill>
                  <a:schemeClr val="tx2"/>
                </a:solidFill>
                <a:effectLst/>
              </a:rPr>
              <a:t>The WCPP is </a:t>
            </a:r>
            <a:r>
              <a:rPr lang="en-GB" sz="3600" dirty="0">
                <a:solidFill>
                  <a:schemeClr val="tx2"/>
                </a:solidFill>
              </a:rPr>
              <a:t>part </a:t>
            </a:r>
            <a:r>
              <a:rPr lang="en-GB" sz="3600" dirty="0">
                <a:solidFill>
                  <a:schemeClr val="tx2"/>
                </a:solidFill>
                <a:effectLst/>
              </a:rPr>
              <a:t>of the What Works network and the IPPO. </a:t>
            </a:r>
            <a:br>
              <a:rPr lang="en-GB" sz="3600" dirty="0">
                <a:solidFill>
                  <a:schemeClr val="tx2"/>
                </a:solidFill>
              </a:rPr>
            </a:br>
            <a:endParaRPr lang="en-GB" sz="3600" dirty="0">
              <a:solidFill>
                <a:schemeClr val="tx2"/>
              </a:solidFill>
            </a:endParaRPr>
          </a:p>
        </p:txBody>
      </p:sp>
      <p:sp>
        <p:nvSpPr>
          <p:cNvPr id="3" name="Content Placeholder 2">
            <a:extLst>
              <a:ext uri="{FF2B5EF4-FFF2-40B4-BE49-F238E27FC236}">
                <a16:creationId xmlns:a16="http://schemas.microsoft.com/office/drawing/2014/main" id="{88DCC191-DE3E-B12A-2F2C-2CB5B8EBA67E}"/>
              </a:ext>
            </a:extLst>
          </p:cNvPr>
          <p:cNvSpPr>
            <a:spLocks noGrp="1"/>
          </p:cNvSpPr>
          <p:nvPr>
            <p:ph idx="1"/>
          </p:nvPr>
        </p:nvSpPr>
        <p:spPr>
          <a:xfrm>
            <a:off x="5586413" y="272145"/>
            <a:ext cx="6435258" cy="6100079"/>
          </a:xfrm>
        </p:spPr>
        <p:txBody>
          <a:bodyPr anchor="ctr">
            <a:noAutofit/>
          </a:bodyPr>
          <a:lstStyle/>
          <a:p>
            <a:pPr marL="0" indent="0">
              <a:buNone/>
            </a:pPr>
            <a:r>
              <a:rPr lang="en-GB" sz="1600" b="1" u="sng" dirty="0">
                <a:solidFill>
                  <a:schemeClr val="tx2"/>
                </a:solidFill>
                <a:latin typeface="+mj-lt"/>
              </a:rPr>
              <a:t>What is the UK’s What Works Network?</a:t>
            </a:r>
            <a:r>
              <a:rPr lang="en-GB" sz="1600" dirty="0">
                <a:solidFill>
                  <a:schemeClr val="tx2"/>
                </a:solidFill>
                <a:latin typeface="+mj-lt"/>
              </a:rPr>
              <a:t> </a:t>
            </a:r>
          </a:p>
          <a:p>
            <a:r>
              <a:rPr lang="en-GB" sz="1600" dirty="0">
                <a:solidFill>
                  <a:schemeClr val="tx2"/>
                </a:solidFill>
                <a:highlight>
                  <a:srgbClr val="FFFFFF"/>
                </a:highlight>
                <a:latin typeface="+mj-lt"/>
              </a:rPr>
              <a:t>S</a:t>
            </a:r>
            <a:r>
              <a:rPr lang="en-GB" sz="1600" b="0" i="0" u="none" strike="noStrike" dirty="0">
                <a:solidFill>
                  <a:schemeClr val="tx2"/>
                </a:solidFill>
                <a:effectLst/>
                <a:highlight>
                  <a:srgbClr val="FFFFFF"/>
                </a:highlight>
                <a:latin typeface="+mj-lt"/>
              </a:rPr>
              <a:t>eeks to enhance social and economic outcomes</a:t>
            </a:r>
          </a:p>
          <a:p>
            <a:r>
              <a:rPr lang="en-GB" sz="1600" b="0" i="0" u="none" strike="noStrike" dirty="0">
                <a:solidFill>
                  <a:schemeClr val="tx2"/>
                </a:solidFill>
                <a:effectLst/>
                <a:highlight>
                  <a:srgbClr val="FFFFFF"/>
                </a:highlight>
                <a:latin typeface="+mj-lt"/>
              </a:rPr>
              <a:t>Education </a:t>
            </a:r>
          </a:p>
          <a:p>
            <a:r>
              <a:rPr lang="en-GB" sz="1600" dirty="0">
                <a:solidFill>
                  <a:schemeClr val="tx2"/>
                </a:solidFill>
                <a:highlight>
                  <a:srgbClr val="FFFFFF"/>
                </a:highlight>
                <a:latin typeface="+mj-lt"/>
              </a:rPr>
              <a:t>H</a:t>
            </a:r>
            <a:r>
              <a:rPr lang="en-GB" sz="1600" b="0" i="0" u="none" strike="noStrike" dirty="0">
                <a:solidFill>
                  <a:schemeClr val="tx2"/>
                </a:solidFill>
                <a:effectLst/>
                <a:highlight>
                  <a:srgbClr val="FFFFFF"/>
                </a:highlight>
                <a:latin typeface="+mj-lt"/>
              </a:rPr>
              <a:t>ealth</a:t>
            </a:r>
          </a:p>
          <a:p>
            <a:r>
              <a:rPr lang="en-GB" sz="1600" dirty="0">
                <a:solidFill>
                  <a:schemeClr val="tx2"/>
                </a:solidFill>
                <a:highlight>
                  <a:srgbClr val="FFFFFF"/>
                </a:highlight>
                <a:latin typeface="+mj-lt"/>
              </a:rPr>
              <a:t>C</a:t>
            </a:r>
            <a:r>
              <a:rPr lang="en-GB" sz="1600" b="0" i="0" u="none" strike="noStrike" dirty="0">
                <a:solidFill>
                  <a:schemeClr val="tx2"/>
                </a:solidFill>
                <a:effectLst/>
                <a:highlight>
                  <a:srgbClr val="FFFFFF"/>
                </a:highlight>
                <a:latin typeface="+mj-lt"/>
              </a:rPr>
              <a:t>rime prevention</a:t>
            </a:r>
          </a:p>
          <a:p>
            <a:r>
              <a:rPr lang="en-GB" sz="1600" dirty="0">
                <a:solidFill>
                  <a:schemeClr val="tx2"/>
                </a:solidFill>
                <a:highlight>
                  <a:srgbClr val="FFFFFF"/>
                </a:highlight>
                <a:latin typeface="+mj-lt"/>
              </a:rPr>
              <a:t>L</a:t>
            </a:r>
            <a:r>
              <a:rPr lang="en-GB" sz="1600" b="0" i="0" u="none" strike="noStrike" dirty="0">
                <a:solidFill>
                  <a:schemeClr val="tx2"/>
                </a:solidFill>
                <a:effectLst/>
                <a:highlight>
                  <a:srgbClr val="FFFFFF"/>
                </a:highlight>
                <a:latin typeface="+mj-lt"/>
              </a:rPr>
              <a:t>ocal economic development </a:t>
            </a:r>
          </a:p>
          <a:p>
            <a:r>
              <a:rPr lang="en-GB" sz="1600" dirty="0">
                <a:solidFill>
                  <a:schemeClr val="tx2"/>
                </a:solidFill>
                <a:highlight>
                  <a:srgbClr val="FFFFFF"/>
                </a:highlight>
                <a:latin typeface="+mj-lt"/>
              </a:rPr>
              <a:t>E</a:t>
            </a:r>
            <a:r>
              <a:rPr lang="en-GB" sz="1600" b="0" i="0" u="none" strike="noStrike" dirty="0">
                <a:solidFill>
                  <a:schemeClr val="tx2"/>
                </a:solidFill>
                <a:effectLst/>
                <a:highlight>
                  <a:srgbClr val="FFFFFF"/>
                </a:highlight>
                <a:latin typeface="+mj-lt"/>
              </a:rPr>
              <a:t>arly intervention </a:t>
            </a:r>
          </a:p>
          <a:p>
            <a:pPr marL="0" indent="0">
              <a:buNone/>
            </a:pPr>
            <a:r>
              <a:rPr lang="en-GB" sz="1600" b="1" i="0" u="none" strike="noStrike" dirty="0">
                <a:solidFill>
                  <a:schemeClr val="tx2"/>
                </a:solidFill>
                <a:effectLst/>
                <a:highlight>
                  <a:srgbClr val="FFFFFF"/>
                </a:highlight>
              </a:rPr>
              <a:t>The UK government's Cabinet Office launched the network in 2013 </a:t>
            </a:r>
          </a:p>
          <a:p>
            <a:pPr marL="0" indent="0">
              <a:buNone/>
            </a:pPr>
            <a:r>
              <a:rPr lang="en-GB" sz="1600" dirty="0">
                <a:solidFill>
                  <a:schemeClr val="tx2"/>
                </a:solidFill>
                <a:highlight>
                  <a:srgbClr val="FFFFFF"/>
                </a:highlight>
                <a:latin typeface="+mj-lt"/>
              </a:rPr>
              <a:t>                                                                                             </a:t>
            </a:r>
            <a:r>
              <a:rPr lang="en-GB" sz="1600" b="0" i="0" u="none" strike="noStrike" dirty="0">
                <a:solidFill>
                  <a:schemeClr val="tx2"/>
                </a:solidFill>
                <a:effectLst/>
                <a:highlight>
                  <a:srgbClr val="FFFFFF"/>
                </a:highlight>
                <a:latin typeface="+mj-lt"/>
              </a:rPr>
              <a:t>(UK Government, 2024)</a:t>
            </a:r>
          </a:p>
          <a:p>
            <a:pPr marL="0" indent="0">
              <a:buNone/>
            </a:pPr>
            <a:r>
              <a:rPr lang="en-GB" sz="1600" b="1" u="sng" dirty="0">
                <a:solidFill>
                  <a:schemeClr val="tx2"/>
                </a:solidFill>
                <a:latin typeface="+mj-lt"/>
              </a:rPr>
              <a:t>What is the International Public Policy Observatory? </a:t>
            </a:r>
          </a:p>
          <a:p>
            <a:r>
              <a:rPr lang="en-GB" sz="1600" dirty="0">
                <a:solidFill>
                  <a:schemeClr val="tx2"/>
                </a:solidFill>
                <a:highlight>
                  <a:srgbClr val="FFFFFF"/>
                </a:highlight>
                <a:latin typeface="+mj-lt"/>
              </a:rPr>
              <a:t>A</a:t>
            </a:r>
            <a:r>
              <a:rPr lang="en-GB" sz="1600" b="0" i="0" u="none" strike="noStrike" dirty="0">
                <a:solidFill>
                  <a:schemeClr val="tx2"/>
                </a:solidFill>
                <a:effectLst/>
                <a:highlight>
                  <a:srgbClr val="FFFFFF"/>
                </a:highlight>
                <a:latin typeface="+mj-lt"/>
              </a:rPr>
              <a:t>imed at enhancing the evidence base for public policy-making globally. </a:t>
            </a:r>
          </a:p>
          <a:p>
            <a:r>
              <a:rPr lang="en-GB" sz="1600" dirty="0">
                <a:solidFill>
                  <a:schemeClr val="tx2"/>
                </a:solidFill>
                <a:highlight>
                  <a:srgbClr val="FFFFFF"/>
                </a:highlight>
                <a:latin typeface="+mj-lt"/>
              </a:rPr>
              <a:t>E</a:t>
            </a:r>
            <a:r>
              <a:rPr lang="en-GB" sz="1600" b="0" i="0" u="none" strike="noStrike" dirty="0">
                <a:solidFill>
                  <a:schemeClr val="tx2"/>
                </a:solidFill>
                <a:effectLst/>
                <a:highlight>
                  <a:srgbClr val="FFFFFF"/>
                </a:highlight>
                <a:latin typeface="+mj-lt"/>
              </a:rPr>
              <a:t>stablished in response to the COVID-19 pandemic </a:t>
            </a:r>
          </a:p>
          <a:p>
            <a:r>
              <a:rPr lang="en-GB" sz="1600" dirty="0">
                <a:solidFill>
                  <a:schemeClr val="tx2"/>
                </a:solidFill>
                <a:highlight>
                  <a:srgbClr val="FFFFFF"/>
                </a:highlight>
                <a:latin typeface="+mj-lt"/>
              </a:rPr>
              <a:t>C</a:t>
            </a:r>
            <a:r>
              <a:rPr lang="en-GB" sz="1600" b="0" i="0" u="none" strike="noStrike" dirty="0">
                <a:solidFill>
                  <a:schemeClr val="tx2"/>
                </a:solidFill>
                <a:effectLst/>
                <a:highlight>
                  <a:srgbClr val="FFFFFF"/>
                </a:highlight>
                <a:latin typeface="+mj-lt"/>
              </a:rPr>
              <a:t>onducts research, </a:t>
            </a:r>
          </a:p>
          <a:p>
            <a:r>
              <a:rPr lang="en-GB" sz="1600" dirty="0">
                <a:solidFill>
                  <a:schemeClr val="tx2"/>
                </a:solidFill>
                <a:highlight>
                  <a:srgbClr val="FFFFFF"/>
                </a:highlight>
                <a:latin typeface="+mj-lt"/>
              </a:rPr>
              <a:t>O</a:t>
            </a:r>
            <a:r>
              <a:rPr lang="en-GB" sz="1600" b="0" i="0" u="none" strike="noStrike" dirty="0">
                <a:solidFill>
                  <a:schemeClr val="tx2"/>
                </a:solidFill>
                <a:effectLst/>
                <a:highlight>
                  <a:srgbClr val="FFFFFF"/>
                </a:highlight>
                <a:latin typeface="+mj-lt"/>
              </a:rPr>
              <a:t>rganizes events and workshops, </a:t>
            </a:r>
          </a:p>
          <a:p>
            <a:r>
              <a:rPr lang="en-GB" sz="1600" dirty="0">
                <a:solidFill>
                  <a:schemeClr val="tx2"/>
                </a:solidFill>
                <a:highlight>
                  <a:srgbClr val="FFFFFF"/>
                </a:highlight>
                <a:latin typeface="+mj-lt"/>
              </a:rPr>
              <a:t>P</a:t>
            </a:r>
            <a:r>
              <a:rPr lang="en-GB" sz="1600" b="0" i="0" u="none" strike="noStrike" dirty="0">
                <a:solidFill>
                  <a:schemeClr val="tx2"/>
                </a:solidFill>
                <a:effectLst/>
                <a:highlight>
                  <a:srgbClr val="FFFFFF"/>
                </a:highlight>
                <a:latin typeface="+mj-lt"/>
              </a:rPr>
              <a:t>roduces publications</a:t>
            </a:r>
          </a:p>
          <a:p>
            <a:r>
              <a:rPr lang="en-GB" sz="1600" dirty="0">
                <a:solidFill>
                  <a:schemeClr val="tx2"/>
                </a:solidFill>
                <a:highlight>
                  <a:srgbClr val="FFFFFF"/>
                </a:highlight>
                <a:latin typeface="+mj-lt"/>
              </a:rPr>
              <a:t>P</a:t>
            </a:r>
            <a:r>
              <a:rPr lang="en-GB" sz="1600" b="0" i="0" u="none" strike="noStrike" dirty="0">
                <a:solidFill>
                  <a:schemeClr val="tx2"/>
                </a:solidFill>
                <a:effectLst/>
                <a:highlight>
                  <a:srgbClr val="FFFFFF"/>
                </a:highlight>
                <a:latin typeface="+mj-lt"/>
              </a:rPr>
              <a:t>rovides expert advice to policymakers on a wide range of topics</a:t>
            </a:r>
          </a:p>
          <a:p>
            <a:pPr marL="0" indent="0">
              <a:buNone/>
            </a:pPr>
            <a:r>
              <a:rPr lang="en-GB" sz="1600" dirty="0">
                <a:solidFill>
                  <a:schemeClr val="tx2"/>
                </a:solidFill>
                <a:highlight>
                  <a:srgbClr val="FFFFFF"/>
                </a:highlight>
                <a:latin typeface="+mj-lt"/>
              </a:rPr>
              <a:t>                                                                                                                 (IPPO, 2023)</a:t>
            </a:r>
            <a:endParaRPr lang="en-GB" sz="1600" dirty="0">
              <a:solidFill>
                <a:schemeClr val="tx2"/>
              </a:solidFill>
              <a:latin typeface="+mj-lt"/>
            </a:endParaRPr>
          </a:p>
        </p:txBody>
      </p:sp>
    </p:spTree>
    <p:extLst>
      <p:ext uri="{BB962C8B-B14F-4D97-AF65-F5344CB8AC3E}">
        <p14:creationId xmlns:p14="http://schemas.microsoft.com/office/powerpoint/2010/main" val="1992670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5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CE324C9-B3A9-A2A7-4FDC-F56463DE8A4C}"/>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kern="1200" dirty="0">
                <a:solidFill>
                  <a:srgbClr val="FFFFFF"/>
                </a:solidFill>
                <a:latin typeface="+mj-lt"/>
                <a:ea typeface="+mj-ea"/>
                <a:cs typeface="+mj-cs"/>
              </a:rPr>
              <a:t>Who are Cardiff Business School</a:t>
            </a:r>
          </a:p>
        </p:txBody>
      </p:sp>
      <p:sp>
        <p:nvSpPr>
          <p:cNvPr id="59" name="Arc 5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extBox 1">
            <a:extLst>
              <a:ext uri="{FF2B5EF4-FFF2-40B4-BE49-F238E27FC236}">
                <a16:creationId xmlns:a16="http://schemas.microsoft.com/office/drawing/2014/main" id="{45CF1BC8-5C65-F26C-C6EF-65848169018D}"/>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endParaRPr lang="en-US" dirty="0">
              <a:highlight>
                <a:srgbClr val="FFFFFF"/>
              </a:highlight>
            </a:endParaRPr>
          </a:p>
          <a:p>
            <a:pPr marL="285750" indent="-228600" defTabSz="914400">
              <a:lnSpc>
                <a:spcPct val="90000"/>
              </a:lnSpc>
              <a:spcAft>
                <a:spcPts val="600"/>
              </a:spcAft>
              <a:buFont typeface="Arial" panose="020B0604020202020204" pitchFamily="34" charset="0"/>
              <a:buChar char="•"/>
            </a:pPr>
            <a:r>
              <a:rPr lang="en-US" b="0" i="0" u="none" strike="noStrike" dirty="0">
                <a:effectLst/>
                <a:highlight>
                  <a:srgbClr val="FFFFFF"/>
                </a:highlight>
              </a:rPr>
              <a:t>Cardiff Business School, part of Cardiff University, Formerly Known as the Department of Commerce </a:t>
            </a:r>
            <a:r>
              <a:rPr lang="en-US" sz="1400" b="0" i="0" u="none" strike="noStrike" dirty="0">
                <a:effectLst/>
                <a:highlight>
                  <a:srgbClr val="FFFFFF"/>
                </a:highlight>
                <a:latin typeface="+mj-lt"/>
              </a:rPr>
              <a:t>(</a:t>
            </a:r>
            <a:r>
              <a:rPr lang="en-GB" sz="1400" dirty="0">
                <a:latin typeface="+mj-lt"/>
              </a:rPr>
              <a:t>Cardiff University, No Date)</a:t>
            </a:r>
            <a:r>
              <a:rPr lang="en-US" b="0" i="0" u="none" strike="noStrike" dirty="0">
                <a:effectLst/>
                <a:highlight>
                  <a:srgbClr val="FFFFFF"/>
                </a:highlight>
              </a:rPr>
              <a:t>. </a:t>
            </a:r>
          </a:p>
          <a:p>
            <a:pPr marL="285750" indent="-228600" defTabSz="914400">
              <a:lnSpc>
                <a:spcPct val="90000"/>
              </a:lnSpc>
              <a:spcAft>
                <a:spcPts val="600"/>
              </a:spcAft>
              <a:buFont typeface="Arial" panose="020B0604020202020204" pitchFamily="34" charset="0"/>
              <a:buChar char="•"/>
            </a:pPr>
            <a:endParaRPr lang="en-US" b="0" i="0" u="none" strike="noStrike" dirty="0">
              <a:effectLst/>
              <a:highlight>
                <a:srgbClr val="FFFFFF"/>
              </a:highlight>
            </a:endParaRPr>
          </a:p>
          <a:p>
            <a:pPr marL="285750" indent="-228600" defTabSz="914400">
              <a:lnSpc>
                <a:spcPct val="90000"/>
              </a:lnSpc>
              <a:spcAft>
                <a:spcPts val="600"/>
              </a:spcAft>
              <a:buFont typeface="Arial" panose="020B0604020202020204" pitchFamily="34" charset="0"/>
              <a:buChar char="•"/>
            </a:pPr>
            <a:r>
              <a:rPr lang="en-US" b="0" i="0" u="none" strike="noStrike" dirty="0">
                <a:effectLst/>
                <a:highlight>
                  <a:srgbClr val="FFFFFF"/>
                </a:highlight>
              </a:rPr>
              <a:t>Merged with University College Cardiff in 1988, now a premier institution known for academic excellence, research prominence, and global impact </a:t>
            </a:r>
            <a:r>
              <a:rPr lang="en-US" sz="1400" b="0" i="0" u="none" strike="noStrike" dirty="0">
                <a:effectLst/>
                <a:highlight>
                  <a:srgbClr val="FFFFFF"/>
                </a:highlight>
                <a:latin typeface="+mj-lt"/>
              </a:rPr>
              <a:t>(</a:t>
            </a:r>
            <a:r>
              <a:rPr lang="en-GB" sz="1400" dirty="0">
                <a:latin typeface="+mj-lt"/>
              </a:rPr>
              <a:t>Cardiff University, No Date)</a:t>
            </a:r>
            <a:r>
              <a:rPr lang="en-US" sz="1400" b="0" i="0" u="none" strike="noStrike" dirty="0">
                <a:effectLst/>
                <a:highlight>
                  <a:srgbClr val="FFFFFF"/>
                </a:highlight>
                <a:latin typeface="+mj-lt"/>
              </a:rPr>
              <a:t>.</a:t>
            </a:r>
          </a:p>
          <a:p>
            <a:pPr marL="285750" indent="-228600" defTabSz="914400">
              <a:lnSpc>
                <a:spcPct val="90000"/>
              </a:lnSpc>
              <a:spcAft>
                <a:spcPts val="600"/>
              </a:spcAft>
              <a:buFont typeface="Arial" panose="020B0604020202020204" pitchFamily="34" charset="0"/>
              <a:buChar char="•"/>
            </a:pPr>
            <a:endParaRPr lang="en-US" b="0" i="0" u="none" strike="noStrike" dirty="0">
              <a:effectLst/>
              <a:highlight>
                <a:srgbClr val="FFFFFF"/>
              </a:highlight>
            </a:endParaRPr>
          </a:p>
          <a:p>
            <a:pPr marL="285750" indent="-228600" defTabSz="914400">
              <a:lnSpc>
                <a:spcPct val="90000"/>
              </a:lnSpc>
              <a:spcAft>
                <a:spcPts val="600"/>
              </a:spcAft>
              <a:buFont typeface="Arial" panose="020B0604020202020204" pitchFamily="34" charset="0"/>
              <a:buChar char="•"/>
            </a:pPr>
            <a:r>
              <a:rPr lang="en-US" b="0" i="0" u="none" strike="noStrike" dirty="0">
                <a:effectLst/>
                <a:highlight>
                  <a:srgbClr val="FFFFFF"/>
                </a:highlight>
              </a:rPr>
              <a:t>Prioritizes inclusivity, diversity, and sustainability. Interdisciplinary research addresses contemporary challenges like sustainable practices, innovation, governance, and social responsibility </a:t>
            </a:r>
            <a:r>
              <a:rPr lang="en-US" sz="1400" b="0" i="0" u="none" strike="noStrike" dirty="0">
                <a:effectLst/>
                <a:highlight>
                  <a:srgbClr val="FFFFFF"/>
                </a:highlight>
                <a:latin typeface="+mj-lt"/>
              </a:rPr>
              <a:t>(</a:t>
            </a:r>
            <a:r>
              <a:rPr lang="en-GB" sz="1400" dirty="0">
                <a:latin typeface="+mj-lt"/>
              </a:rPr>
              <a:t>Cardiff University, 2024; Cardiff University, No Date)</a:t>
            </a:r>
            <a:r>
              <a:rPr lang="en-US" sz="1400" b="0" i="0" u="none" strike="noStrike" dirty="0">
                <a:effectLst/>
                <a:highlight>
                  <a:srgbClr val="FFFFFF"/>
                </a:highlight>
                <a:latin typeface="+mj-lt"/>
              </a:rPr>
              <a:t>. </a:t>
            </a:r>
          </a:p>
          <a:p>
            <a:pPr marL="285750" indent="-228600" defTabSz="914400">
              <a:lnSpc>
                <a:spcPct val="90000"/>
              </a:lnSpc>
              <a:spcAft>
                <a:spcPts val="600"/>
              </a:spcAft>
              <a:buFont typeface="Arial" panose="020B0604020202020204" pitchFamily="34" charset="0"/>
              <a:buChar char="•"/>
            </a:pPr>
            <a:endParaRPr lang="en-US" b="0" i="0" u="none" strike="noStrike" dirty="0">
              <a:effectLst/>
              <a:highlight>
                <a:srgbClr val="FFFFFF"/>
              </a:highlight>
            </a:endParaRPr>
          </a:p>
          <a:p>
            <a:pPr marL="285750" indent="-228600" defTabSz="914400">
              <a:lnSpc>
                <a:spcPct val="90000"/>
              </a:lnSpc>
              <a:spcAft>
                <a:spcPts val="600"/>
              </a:spcAft>
              <a:buFont typeface="Arial" panose="020B0604020202020204" pitchFamily="34" charset="0"/>
              <a:buChar char="•"/>
            </a:pPr>
            <a:r>
              <a:rPr lang="en-US" b="0" i="0" u="none" strike="noStrike" dirty="0">
                <a:effectLst/>
                <a:highlight>
                  <a:srgbClr val="FFFFFF"/>
                </a:highlight>
              </a:rPr>
              <a:t>Competes with top institutions like London, Manchester, and Warwick Business Schools </a:t>
            </a:r>
            <a:r>
              <a:rPr lang="en-US" sz="1400" b="0" i="0" u="none" strike="noStrike" dirty="0">
                <a:effectLst/>
                <a:highlight>
                  <a:srgbClr val="FFFFFF"/>
                </a:highlight>
                <a:latin typeface="+mj-lt"/>
              </a:rPr>
              <a:t>(</a:t>
            </a:r>
            <a:r>
              <a:rPr lang="en-GB" sz="1400" dirty="0" err="1">
                <a:latin typeface="+mj-lt"/>
              </a:rPr>
              <a:t>Eduniversal</a:t>
            </a:r>
            <a:r>
              <a:rPr lang="en-GB" sz="1400" dirty="0">
                <a:latin typeface="+mj-lt"/>
              </a:rPr>
              <a:t> Rankings 2023 Business School, 2023</a:t>
            </a:r>
            <a:r>
              <a:rPr lang="en-US" sz="1400" b="0" i="0" u="none" strike="noStrike" dirty="0">
                <a:effectLst/>
                <a:highlight>
                  <a:srgbClr val="FFFFFF"/>
                </a:highlight>
                <a:latin typeface="+mj-lt"/>
              </a:rPr>
              <a:t>). </a:t>
            </a:r>
          </a:p>
          <a:p>
            <a:pPr marL="285750" indent="-228600" defTabSz="914400">
              <a:lnSpc>
                <a:spcPct val="90000"/>
              </a:lnSpc>
              <a:spcAft>
                <a:spcPts val="600"/>
              </a:spcAft>
              <a:buFont typeface="Arial" panose="020B0604020202020204" pitchFamily="34" charset="0"/>
              <a:buChar char="•"/>
            </a:pPr>
            <a:endParaRPr lang="en-US" b="0" i="0" u="none" strike="noStrike" dirty="0">
              <a:effectLst/>
              <a:highlight>
                <a:srgbClr val="FFFFFF"/>
              </a:highlight>
            </a:endParaRPr>
          </a:p>
          <a:p>
            <a:pPr marL="285750" indent="-228600" defTabSz="914400">
              <a:lnSpc>
                <a:spcPct val="90000"/>
              </a:lnSpc>
              <a:spcAft>
                <a:spcPts val="600"/>
              </a:spcAft>
              <a:buFont typeface="Arial" panose="020B0604020202020204" pitchFamily="34" charset="0"/>
              <a:buChar char="•"/>
            </a:pPr>
            <a:r>
              <a:rPr lang="en-US" b="0" i="0" u="none" strike="noStrike" dirty="0">
                <a:effectLst/>
                <a:highlight>
                  <a:srgbClr val="FFFFFF"/>
                </a:highlight>
              </a:rPr>
              <a:t>Renowned for innovative teaching and impactful research, committed to societal change</a:t>
            </a:r>
            <a:r>
              <a:rPr lang="en-US" sz="1400" b="0" i="0" u="none" strike="noStrike" dirty="0">
                <a:effectLst/>
                <a:highlight>
                  <a:srgbClr val="FFFFFF"/>
                </a:highlight>
                <a:latin typeface="+mj-lt"/>
              </a:rPr>
              <a:t> </a:t>
            </a:r>
            <a:r>
              <a:rPr lang="en-GB" sz="1400" dirty="0">
                <a:latin typeface="+mj-lt"/>
              </a:rPr>
              <a:t>(Cardiff University, 2024; Cardiff University, No Date)</a:t>
            </a:r>
            <a:r>
              <a:rPr lang="en-US" sz="1400" b="0" i="0" u="none" strike="noStrike" dirty="0">
                <a:effectLst/>
                <a:highlight>
                  <a:srgbClr val="FFFFFF"/>
                </a:highlight>
                <a:latin typeface="+mj-lt"/>
              </a:rPr>
              <a:t>.</a:t>
            </a:r>
            <a:endParaRPr lang="en-US" sz="1400" b="0" i="0" u="none" strike="noStrike" dirty="0">
              <a:effectLst/>
              <a:latin typeface="+mj-lt"/>
            </a:endParaRPr>
          </a:p>
          <a:p>
            <a:pPr indent="-228600" defTabSz="914400">
              <a:lnSpc>
                <a:spcPct val="90000"/>
              </a:lnSpc>
              <a:spcAft>
                <a:spcPts val="600"/>
              </a:spcAft>
              <a:buFont typeface="Arial" panose="020B0604020202020204" pitchFamily="34" charset="0"/>
              <a:buChar char="•"/>
            </a:pPr>
            <a:endParaRPr lang="en-US" b="0" i="0" u="none" strike="noStrike" dirty="0">
              <a:effectLst/>
            </a:endParaRPr>
          </a:p>
          <a:p>
            <a:pPr indent="-228600" defTabSz="9144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180636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2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2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6" name="Group 2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7" name="Freeform: Shape 2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 name="Title 4">
            <a:extLst>
              <a:ext uri="{FF2B5EF4-FFF2-40B4-BE49-F238E27FC236}">
                <a16:creationId xmlns:a16="http://schemas.microsoft.com/office/drawing/2014/main" id="{1290C381-7992-1E8B-EA61-70D3B019652D}"/>
              </a:ext>
            </a:extLst>
          </p:cNvPr>
          <p:cNvSpPr>
            <a:spLocks noGrp="1"/>
          </p:cNvSpPr>
          <p:nvPr>
            <p:ph type="title"/>
          </p:nvPr>
        </p:nvSpPr>
        <p:spPr>
          <a:xfrm rot="16200000">
            <a:off x="-1325880" y="1947672"/>
            <a:ext cx="5961888" cy="2788920"/>
          </a:xfrm>
        </p:spPr>
        <p:txBody>
          <a:bodyPr anchor="ctr">
            <a:normAutofit/>
          </a:bodyPr>
          <a:lstStyle/>
          <a:p>
            <a:r>
              <a:rPr lang="en-GB" sz="4800" dirty="0">
                <a:solidFill>
                  <a:schemeClr val="bg1"/>
                </a:solidFill>
              </a:rPr>
              <a:t>Essential Criteria</a:t>
            </a:r>
          </a:p>
        </p:txBody>
      </p:sp>
      <p:sp>
        <p:nvSpPr>
          <p:cNvPr id="8" name="Content Placeholder 7">
            <a:extLst>
              <a:ext uri="{FF2B5EF4-FFF2-40B4-BE49-F238E27FC236}">
                <a16:creationId xmlns:a16="http://schemas.microsoft.com/office/drawing/2014/main" id="{78205C8A-85F5-D4B3-1882-CBB4CC372F7C}"/>
              </a:ext>
            </a:extLst>
          </p:cNvPr>
          <p:cNvSpPr>
            <a:spLocks noGrp="1"/>
          </p:cNvSpPr>
          <p:nvPr>
            <p:ph idx="1"/>
          </p:nvPr>
        </p:nvSpPr>
        <p:spPr>
          <a:xfrm>
            <a:off x="3986854" y="530942"/>
            <a:ext cx="7826604" cy="5792134"/>
          </a:xfrm>
        </p:spPr>
        <p:txBody>
          <a:bodyPr anchor="ctr">
            <a:noAutofit/>
          </a:bodyPr>
          <a:lstStyle/>
          <a:p>
            <a:endParaRPr lang="en-GB" sz="2400" dirty="0">
              <a:solidFill>
                <a:schemeClr val="tx2"/>
              </a:solidFill>
              <a:effectLst/>
              <a:highlight>
                <a:srgbClr val="FFFFFF"/>
              </a:highlight>
              <a:latin typeface="ArialMT"/>
            </a:endParaRPr>
          </a:p>
          <a:p>
            <a:pPr>
              <a:lnSpc>
                <a:spcPct val="150000"/>
              </a:lnSpc>
            </a:pPr>
            <a:r>
              <a:rPr lang="en-GB" sz="2000" dirty="0">
                <a:solidFill>
                  <a:schemeClr val="tx2"/>
                </a:solidFill>
                <a:effectLst/>
                <a:highlight>
                  <a:srgbClr val="FFFFFF"/>
                </a:highlight>
                <a:latin typeface="+mj-lt"/>
              </a:rPr>
              <a:t>A degree in a relevant discipline </a:t>
            </a:r>
            <a:r>
              <a:rPr lang="en-GB" sz="1200" dirty="0">
                <a:solidFill>
                  <a:schemeClr val="tx2"/>
                </a:solidFill>
                <a:effectLst/>
                <a:highlight>
                  <a:srgbClr val="FFFFFF"/>
                </a:highlight>
                <a:latin typeface="+mj-lt"/>
              </a:rPr>
              <a:t>(</a:t>
            </a:r>
            <a:r>
              <a:rPr lang="en-GB" sz="1200" dirty="0">
                <a:latin typeface="+mj-lt"/>
              </a:rPr>
              <a:t>Cardiff University, 2024; UWTSD, 2024a)</a:t>
            </a:r>
            <a:endParaRPr lang="en-GB" sz="1200" dirty="0">
              <a:solidFill>
                <a:schemeClr val="tx2"/>
              </a:solidFill>
              <a:effectLst/>
              <a:highlight>
                <a:srgbClr val="FFFFFF"/>
              </a:highlight>
              <a:latin typeface="+mj-lt"/>
            </a:endParaRPr>
          </a:p>
          <a:p>
            <a:pPr>
              <a:lnSpc>
                <a:spcPct val="150000"/>
              </a:lnSpc>
            </a:pPr>
            <a:r>
              <a:rPr lang="en-GB" sz="2000" dirty="0">
                <a:solidFill>
                  <a:schemeClr val="tx2"/>
                </a:solidFill>
                <a:effectLst/>
                <a:highlight>
                  <a:srgbClr val="FFFFFF"/>
                </a:highlight>
                <a:latin typeface="+mj-lt"/>
              </a:rPr>
              <a:t>Knowledge of appropriate research methods and techniques </a:t>
            </a:r>
            <a:r>
              <a:rPr lang="en-GB" sz="1400" dirty="0">
                <a:solidFill>
                  <a:schemeClr val="tx2"/>
                </a:solidFill>
                <a:effectLst/>
                <a:highlight>
                  <a:srgbClr val="FFFFFF"/>
                </a:highlight>
                <a:latin typeface="+mj-lt"/>
              </a:rPr>
              <a:t>(</a:t>
            </a:r>
            <a:r>
              <a:rPr lang="en-GB" sz="1400" dirty="0">
                <a:latin typeface="+mj-lt"/>
              </a:rPr>
              <a:t>Cardiff University, 2024; UWTSD, 2024a)</a:t>
            </a:r>
            <a:r>
              <a:rPr lang="en-GB" sz="1400" dirty="0">
                <a:solidFill>
                  <a:schemeClr val="tx2"/>
                </a:solidFill>
                <a:effectLst/>
                <a:highlight>
                  <a:srgbClr val="FFFFFF"/>
                </a:highlight>
                <a:latin typeface="+mj-lt"/>
              </a:rPr>
              <a:t>. </a:t>
            </a:r>
          </a:p>
          <a:p>
            <a:pPr>
              <a:lnSpc>
                <a:spcPct val="150000"/>
              </a:lnSpc>
            </a:pPr>
            <a:r>
              <a:rPr lang="en-GB" sz="2000" dirty="0">
                <a:solidFill>
                  <a:schemeClr val="tx2"/>
                </a:solidFill>
                <a:highlight>
                  <a:srgbClr val="FFFFFF"/>
                </a:highlight>
                <a:latin typeface="+mj-lt"/>
              </a:rPr>
              <a:t>A</a:t>
            </a:r>
            <a:r>
              <a:rPr lang="en-GB" sz="2000" dirty="0">
                <a:solidFill>
                  <a:schemeClr val="tx2"/>
                </a:solidFill>
                <a:effectLst/>
                <a:highlight>
                  <a:srgbClr val="FFFFFF"/>
                </a:highlight>
                <a:latin typeface="+mj-lt"/>
              </a:rPr>
              <a:t>bility to analyse complex information and data and to summarise appropriately </a:t>
            </a:r>
            <a:r>
              <a:rPr lang="en-GB" sz="1400" dirty="0">
                <a:solidFill>
                  <a:schemeClr val="tx2"/>
                </a:solidFill>
                <a:effectLst/>
                <a:highlight>
                  <a:srgbClr val="FFFFFF"/>
                </a:highlight>
                <a:latin typeface="+mj-lt"/>
              </a:rPr>
              <a:t>(</a:t>
            </a:r>
            <a:r>
              <a:rPr lang="en-GB" sz="1400" dirty="0">
                <a:latin typeface="+mj-lt"/>
              </a:rPr>
              <a:t>UWTSD, 2024a</a:t>
            </a:r>
            <a:r>
              <a:rPr lang="en-GB" sz="1400" dirty="0">
                <a:solidFill>
                  <a:schemeClr val="tx2"/>
                </a:solidFill>
                <a:effectLst/>
                <a:highlight>
                  <a:srgbClr val="FFFFFF"/>
                </a:highlight>
                <a:latin typeface="+mj-lt"/>
              </a:rPr>
              <a:t>).</a:t>
            </a:r>
          </a:p>
          <a:p>
            <a:pPr>
              <a:lnSpc>
                <a:spcPct val="150000"/>
              </a:lnSpc>
            </a:pPr>
            <a:r>
              <a:rPr lang="en-GB" sz="2000" dirty="0">
                <a:solidFill>
                  <a:schemeClr val="tx2"/>
                </a:solidFill>
                <a:effectLst/>
                <a:highlight>
                  <a:srgbClr val="FFFFFF"/>
                </a:highlight>
                <a:latin typeface="+mj-lt"/>
              </a:rPr>
              <a:t>Strong organisational skills </a:t>
            </a:r>
            <a:r>
              <a:rPr lang="en-GB" sz="1400" dirty="0">
                <a:solidFill>
                  <a:schemeClr val="tx2"/>
                </a:solidFill>
                <a:effectLst/>
                <a:highlight>
                  <a:srgbClr val="FFFFFF"/>
                </a:highlight>
                <a:latin typeface="+mj-lt"/>
              </a:rPr>
              <a:t>(</a:t>
            </a:r>
            <a:r>
              <a:rPr lang="en-GB" sz="1400" dirty="0">
                <a:latin typeface="+mj-lt"/>
              </a:rPr>
              <a:t>Cardiff University, 2024)</a:t>
            </a:r>
            <a:endParaRPr lang="en-GB" sz="1400" dirty="0">
              <a:solidFill>
                <a:schemeClr val="tx2"/>
              </a:solidFill>
              <a:effectLst/>
              <a:highlight>
                <a:srgbClr val="FFFFFF"/>
              </a:highlight>
              <a:latin typeface="+mj-lt"/>
            </a:endParaRPr>
          </a:p>
          <a:p>
            <a:pPr>
              <a:lnSpc>
                <a:spcPct val="150000"/>
              </a:lnSpc>
            </a:pPr>
            <a:r>
              <a:rPr lang="en-GB" sz="2000" dirty="0">
                <a:solidFill>
                  <a:schemeClr val="tx2"/>
                </a:solidFill>
                <a:effectLst/>
                <a:highlight>
                  <a:srgbClr val="FFFFFF"/>
                </a:highlight>
                <a:latin typeface="+mj-lt"/>
              </a:rPr>
              <a:t>Interest in and knowledge of evidence and policy </a:t>
            </a:r>
            <a:r>
              <a:rPr lang="en-GB" sz="1400" dirty="0">
                <a:solidFill>
                  <a:schemeClr val="tx2"/>
                </a:solidFill>
                <a:effectLst/>
                <a:highlight>
                  <a:srgbClr val="FFFFFF"/>
                </a:highlight>
                <a:latin typeface="+mj-lt"/>
              </a:rPr>
              <a:t>(</a:t>
            </a:r>
            <a:r>
              <a:rPr lang="en-GB" sz="1400" dirty="0">
                <a:latin typeface="+mj-lt"/>
              </a:rPr>
              <a:t>Cardiff University, 2024; UWTSD, 2024a)</a:t>
            </a:r>
            <a:r>
              <a:rPr lang="en-GB" sz="1400" dirty="0">
                <a:solidFill>
                  <a:schemeClr val="tx2"/>
                </a:solidFill>
                <a:effectLst/>
                <a:highlight>
                  <a:srgbClr val="FFFFFF"/>
                </a:highlight>
                <a:latin typeface="+mj-lt"/>
              </a:rPr>
              <a:t>. </a:t>
            </a:r>
          </a:p>
          <a:p>
            <a:pPr>
              <a:lnSpc>
                <a:spcPct val="150000"/>
              </a:lnSpc>
            </a:pPr>
            <a:r>
              <a:rPr lang="en-GB" sz="2000" dirty="0">
                <a:solidFill>
                  <a:schemeClr val="tx2"/>
                </a:solidFill>
                <a:effectLst/>
                <a:highlight>
                  <a:srgbClr val="FFFFFF"/>
                </a:highlight>
                <a:latin typeface="+mj-lt"/>
              </a:rPr>
              <a:t>Communication and Team Working </a:t>
            </a:r>
            <a:r>
              <a:rPr lang="en-GB" sz="1400" dirty="0">
                <a:solidFill>
                  <a:schemeClr val="tx2"/>
                </a:solidFill>
                <a:effectLst/>
                <a:highlight>
                  <a:srgbClr val="FFFFFF"/>
                </a:highlight>
                <a:latin typeface="+mj-lt"/>
              </a:rPr>
              <a:t>(</a:t>
            </a:r>
            <a:r>
              <a:rPr lang="en-GB" sz="1400" dirty="0">
                <a:solidFill>
                  <a:srgbClr val="202124"/>
                </a:solidFill>
                <a:highlight>
                  <a:srgbClr val="FFFFFF"/>
                </a:highlight>
                <a:latin typeface="+mj-lt"/>
              </a:rPr>
              <a:t>Giles, 2016; Cardiff University, 2024</a:t>
            </a:r>
            <a:r>
              <a:rPr lang="en-GB" sz="1400" dirty="0">
                <a:latin typeface="+mj-lt"/>
              </a:rPr>
              <a:t>)</a:t>
            </a:r>
            <a:r>
              <a:rPr lang="en-US" sz="1400" b="0" i="0" u="none" strike="noStrike" dirty="0">
                <a:solidFill>
                  <a:schemeClr val="tx2"/>
                </a:solidFill>
                <a:effectLst/>
                <a:latin typeface="+mj-lt"/>
              </a:rPr>
              <a:t>. </a:t>
            </a:r>
            <a:endParaRPr lang="en-GB" sz="2000" dirty="0">
              <a:solidFill>
                <a:schemeClr val="tx2"/>
              </a:solidFill>
              <a:effectLst/>
              <a:highlight>
                <a:srgbClr val="FFFFFF"/>
              </a:highlight>
              <a:latin typeface="+mj-lt"/>
            </a:endParaRPr>
          </a:p>
          <a:p>
            <a:pPr>
              <a:lnSpc>
                <a:spcPct val="150000"/>
              </a:lnSpc>
            </a:pPr>
            <a:r>
              <a:rPr lang="en-GB" sz="2000" dirty="0">
                <a:solidFill>
                  <a:schemeClr val="tx2"/>
                </a:solidFill>
                <a:effectLst/>
                <a:highlight>
                  <a:srgbClr val="FFFFFF"/>
                </a:highlight>
                <a:latin typeface="+mj-lt"/>
              </a:rPr>
              <a:t>Excellent organisational and team-working skills </a:t>
            </a:r>
            <a:r>
              <a:rPr lang="en-GB" sz="1400" dirty="0">
                <a:solidFill>
                  <a:schemeClr val="tx2"/>
                </a:solidFill>
                <a:effectLst/>
                <a:highlight>
                  <a:srgbClr val="FFFFFF"/>
                </a:highlight>
                <a:latin typeface="+mj-lt"/>
              </a:rPr>
              <a:t>(</a:t>
            </a:r>
            <a:r>
              <a:rPr lang="en-GB" sz="1400" dirty="0">
                <a:solidFill>
                  <a:srgbClr val="202124"/>
                </a:solidFill>
                <a:highlight>
                  <a:srgbClr val="FFFFFF"/>
                </a:highlight>
                <a:latin typeface="+mj-lt"/>
              </a:rPr>
              <a:t>Cardiff University, 2024)</a:t>
            </a:r>
            <a:r>
              <a:rPr lang="en-GB" sz="1400" dirty="0">
                <a:solidFill>
                  <a:schemeClr val="tx2"/>
                </a:solidFill>
                <a:effectLst/>
                <a:highlight>
                  <a:srgbClr val="FFFFFF"/>
                </a:highlight>
                <a:latin typeface="+mj-lt"/>
              </a:rPr>
              <a:t>. </a:t>
            </a:r>
            <a:endParaRPr lang="en-GB" sz="1400" dirty="0">
              <a:solidFill>
                <a:schemeClr val="tx2"/>
              </a:solidFill>
              <a:highlight>
                <a:srgbClr val="FFFFFF"/>
              </a:highlight>
              <a:latin typeface="+mj-lt"/>
            </a:endParaRPr>
          </a:p>
          <a:p>
            <a:pPr>
              <a:lnSpc>
                <a:spcPct val="150000"/>
              </a:lnSpc>
            </a:pPr>
            <a:r>
              <a:rPr lang="en-GB" sz="2000" dirty="0">
                <a:solidFill>
                  <a:schemeClr val="tx2"/>
                </a:solidFill>
                <a:highlight>
                  <a:srgbClr val="FFFFFF"/>
                </a:highlight>
                <a:latin typeface="+mj-lt"/>
              </a:rPr>
              <a:t>T</a:t>
            </a:r>
            <a:r>
              <a:rPr lang="en-GB" sz="2000" dirty="0">
                <a:solidFill>
                  <a:schemeClr val="tx2"/>
                </a:solidFill>
                <a:effectLst/>
                <a:highlight>
                  <a:srgbClr val="FFFFFF"/>
                </a:highlight>
                <a:latin typeface="+mj-lt"/>
              </a:rPr>
              <a:t>o work creatively and innovatively within a team </a:t>
            </a:r>
            <a:r>
              <a:rPr lang="en-GB" sz="1400" dirty="0">
                <a:solidFill>
                  <a:schemeClr val="tx2"/>
                </a:solidFill>
                <a:effectLst/>
                <a:highlight>
                  <a:srgbClr val="FFFFFF"/>
                </a:highlight>
                <a:latin typeface="+mj-lt"/>
              </a:rPr>
              <a:t>(</a:t>
            </a:r>
            <a:r>
              <a:rPr lang="en-GB" sz="1400" dirty="0">
                <a:latin typeface="+mj-lt"/>
              </a:rPr>
              <a:t>Cardiff University, 2024; UWTSD, 2024a)</a:t>
            </a:r>
            <a:r>
              <a:rPr lang="en-GB" sz="1400" dirty="0">
                <a:solidFill>
                  <a:schemeClr val="tx2"/>
                </a:solidFill>
                <a:effectLst/>
                <a:highlight>
                  <a:srgbClr val="FFFFFF"/>
                </a:highlight>
                <a:latin typeface="+mj-lt"/>
              </a:rPr>
              <a:t>. </a:t>
            </a:r>
          </a:p>
          <a:p>
            <a:pPr>
              <a:lnSpc>
                <a:spcPct val="150000"/>
              </a:lnSpc>
            </a:pPr>
            <a:endParaRPr lang="en-GB" sz="2000" dirty="0">
              <a:solidFill>
                <a:schemeClr val="tx2"/>
              </a:solidFill>
              <a:latin typeface="+mj-lt"/>
            </a:endParaRPr>
          </a:p>
        </p:txBody>
      </p:sp>
    </p:spTree>
    <p:extLst>
      <p:ext uri="{BB962C8B-B14F-4D97-AF65-F5344CB8AC3E}">
        <p14:creationId xmlns:p14="http://schemas.microsoft.com/office/powerpoint/2010/main" val="1673152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8" name="Group 57">
            <a:extLst>
              <a:ext uri="{FF2B5EF4-FFF2-40B4-BE49-F238E27FC236}">
                <a16:creationId xmlns:a16="http://schemas.microsoft.com/office/drawing/2014/main" id="{0C08EDA0-D5F6-4481-BBA8-966D95EC42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59" name="Color">
              <a:extLst>
                <a:ext uri="{FF2B5EF4-FFF2-40B4-BE49-F238E27FC236}">
                  <a16:creationId xmlns:a16="http://schemas.microsoft.com/office/drawing/2014/main" id="{CC23B4B4-906F-45F7-A1BD-F1DBF97EB4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Color">
              <a:extLst>
                <a:ext uri="{FF2B5EF4-FFF2-40B4-BE49-F238E27FC236}">
                  <a16:creationId xmlns:a16="http://schemas.microsoft.com/office/drawing/2014/main" id="{4CD72A2D-5584-4CC0-828C-F46BC4260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2" name="Group 61">
            <a:extLst>
              <a:ext uri="{FF2B5EF4-FFF2-40B4-BE49-F238E27FC236}">
                <a16:creationId xmlns:a16="http://schemas.microsoft.com/office/drawing/2014/main" id="{ED1D4DBC-180F-4364-A77A-427818EEA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63" name="Freeform: Shape 62">
              <a:extLst>
                <a:ext uri="{FF2B5EF4-FFF2-40B4-BE49-F238E27FC236}">
                  <a16:creationId xmlns:a16="http://schemas.microsoft.com/office/drawing/2014/main" id="{E979919B-BEE8-434A-89DF-BE8E28142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63">
              <a:extLst>
                <a:ext uri="{FF2B5EF4-FFF2-40B4-BE49-F238E27FC236}">
                  <a16:creationId xmlns:a16="http://schemas.microsoft.com/office/drawing/2014/main" id="{F9CD2586-0E0D-473F-B583-24719041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64">
              <a:extLst>
                <a:ext uri="{FF2B5EF4-FFF2-40B4-BE49-F238E27FC236}">
                  <a16:creationId xmlns:a16="http://schemas.microsoft.com/office/drawing/2014/main" id="{30BAE38B-57E3-40D2-B225-F815D1C8D5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2F0F9843-D824-455E-9174-8418FDCE5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6">
              <a:extLst>
                <a:ext uri="{FF2B5EF4-FFF2-40B4-BE49-F238E27FC236}">
                  <a16:creationId xmlns:a16="http://schemas.microsoft.com/office/drawing/2014/main" id="{E6B526B7-0747-48BB-BDD0-E9E358F09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7E5E2A43-EBD9-4E2B-8167-6EFCC3646E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4EE56EB6-9B75-4BB0-A6E5-071CDEFC2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99DD3C3-FC81-C1FC-EED7-6C5DEDD8DDB8}"/>
              </a:ext>
            </a:extLst>
          </p:cNvPr>
          <p:cNvSpPr>
            <a:spLocks noGrp="1"/>
          </p:cNvSpPr>
          <p:nvPr>
            <p:ph type="title"/>
          </p:nvPr>
        </p:nvSpPr>
        <p:spPr>
          <a:xfrm>
            <a:off x="3553743" y="3642236"/>
            <a:ext cx="5692953" cy="798485"/>
          </a:xfrm>
        </p:spPr>
        <p:txBody>
          <a:bodyPr vert="horz" lIns="91440" tIns="45720" rIns="91440" bIns="45720" rtlCol="0" anchor="b">
            <a:normAutofit/>
          </a:bodyPr>
          <a:lstStyle/>
          <a:p>
            <a:r>
              <a:rPr lang="en-US" sz="4800" dirty="0"/>
              <a:t>Desirable Criteria </a:t>
            </a:r>
          </a:p>
        </p:txBody>
      </p:sp>
      <p:sp>
        <p:nvSpPr>
          <p:cNvPr id="7" name="TextBox 6">
            <a:extLst>
              <a:ext uri="{FF2B5EF4-FFF2-40B4-BE49-F238E27FC236}">
                <a16:creationId xmlns:a16="http://schemas.microsoft.com/office/drawing/2014/main" id="{EB19E360-B651-DC4A-4CB2-F9A6ABEAC842}"/>
              </a:ext>
            </a:extLst>
          </p:cNvPr>
          <p:cNvSpPr txBox="1"/>
          <p:nvPr/>
        </p:nvSpPr>
        <p:spPr>
          <a:xfrm>
            <a:off x="826010" y="5067228"/>
            <a:ext cx="10323772" cy="1369606"/>
          </a:xfrm>
          <a:prstGeom prst="rect">
            <a:avLst/>
          </a:prstGeom>
          <a:noFill/>
        </p:spPr>
        <p:txBody>
          <a:bodyPr wrap="square" rtlCol="0">
            <a:spAutoFit/>
          </a:bodyPr>
          <a:lstStyle/>
          <a:p>
            <a:pPr algn="ctr">
              <a:spcAft>
                <a:spcPts val="600"/>
              </a:spcAft>
            </a:pPr>
            <a:r>
              <a:rPr lang="en-GB" sz="2000" dirty="0">
                <a:latin typeface="+mj-lt"/>
              </a:rPr>
              <a:t>D</a:t>
            </a:r>
            <a:r>
              <a:rPr lang="en-GB" sz="2000" b="0" i="0" dirty="0">
                <a:latin typeface="+mj-lt"/>
              </a:rPr>
              <a:t>edicated to further developing research skills and contributing meaningfully </a:t>
            </a:r>
            <a:r>
              <a:rPr lang="en-GB" sz="2000" dirty="0">
                <a:latin typeface="+mj-lt"/>
              </a:rPr>
              <a:t>within public services and the Welsh Government with regard to public policy. A</a:t>
            </a:r>
            <a:r>
              <a:rPr lang="en-GB" sz="2000" b="0" i="0" dirty="0">
                <a:latin typeface="+mj-lt"/>
              </a:rPr>
              <a:t>ddressing crucial issues such as achieving net-zero, combating inequalities and poverty, and fostering social wellness</a:t>
            </a:r>
            <a:endParaRPr lang="en-US" sz="2000" dirty="0">
              <a:latin typeface="+mj-lt"/>
            </a:endParaRPr>
          </a:p>
          <a:p>
            <a:pPr algn="ctr">
              <a:spcAft>
                <a:spcPts val="600"/>
              </a:spcAft>
            </a:pPr>
            <a:endParaRPr lang="en-GB" dirty="0"/>
          </a:p>
        </p:txBody>
      </p:sp>
      <p:graphicFrame>
        <p:nvGraphicFramePr>
          <p:cNvPr id="34" name="Content Placeholder 5">
            <a:extLst>
              <a:ext uri="{FF2B5EF4-FFF2-40B4-BE49-F238E27FC236}">
                <a16:creationId xmlns:a16="http://schemas.microsoft.com/office/drawing/2014/main" id="{85DCEB05-19BE-8B61-7FF5-DB045F915ADC}"/>
              </a:ext>
            </a:extLst>
          </p:cNvPr>
          <p:cNvGraphicFramePr>
            <a:graphicFrameLocks noGrp="1"/>
          </p:cNvGraphicFramePr>
          <p:nvPr>
            <p:ph idx="1"/>
            <p:extLst>
              <p:ext uri="{D42A27DB-BD31-4B8C-83A1-F6EECF244321}">
                <p14:modId xmlns:p14="http://schemas.microsoft.com/office/powerpoint/2010/main" val="3978610498"/>
              </p:ext>
            </p:extLst>
          </p:nvPr>
        </p:nvGraphicFramePr>
        <p:xfrm>
          <a:off x="826010" y="226165"/>
          <a:ext cx="13258801" cy="3202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0" name="Straight Connector 9">
            <a:extLst>
              <a:ext uri="{FF2B5EF4-FFF2-40B4-BE49-F238E27FC236}">
                <a16:creationId xmlns:a16="http://schemas.microsoft.com/office/drawing/2014/main" id="{544ED889-4958-913F-43C3-8928C06AC263}"/>
              </a:ext>
            </a:extLst>
          </p:cNvPr>
          <p:cNvCxnSpPr/>
          <p:nvPr/>
        </p:nvCxnSpPr>
        <p:spPr>
          <a:xfrm>
            <a:off x="416345" y="4522766"/>
            <a:ext cx="11356258"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643CD0C-438A-C9E2-FEC2-A69F8D88CFF0}"/>
              </a:ext>
            </a:extLst>
          </p:cNvPr>
          <p:cNvSpPr txBox="1"/>
          <p:nvPr/>
        </p:nvSpPr>
        <p:spPr>
          <a:xfrm>
            <a:off x="9955162" y="6328000"/>
            <a:ext cx="2389240" cy="307777"/>
          </a:xfrm>
          <a:prstGeom prst="rect">
            <a:avLst/>
          </a:prstGeom>
          <a:noFill/>
        </p:spPr>
        <p:txBody>
          <a:bodyPr wrap="square" rtlCol="0">
            <a:spAutoFit/>
          </a:bodyPr>
          <a:lstStyle/>
          <a:p>
            <a:r>
              <a:rPr lang="en-GB" sz="1400" dirty="0">
                <a:latin typeface="+mj-lt"/>
              </a:rPr>
              <a:t>(Cardiff University, 2024)</a:t>
            </a:r>
          </a:p>
        </p:txBody>
      </p:sp>
    </p:spTree>
    <p:extLst>
      <p:ext uri="{BB962C8B-B14F-4D97-AF65-F5344CB8AC3E}">
        <p14:creationId xmlns:p14="http://schemas.microsoft.com/office/powerpoint/2010/main" val="2164163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32"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3" name="Group 2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4" name="Freeform: Shape 2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94CCE8E-D6D2-A6AD-B4C1-D83894EA8D74}"/>
              </a:ext>
            </a:extLst>
          </p:cNvPr>
          <p:cNvSpPr>
            <a:spLocks noGrp="1"/>
          </p:cNvSpPr>
          <p:nvPr>
            <p:ph type="title"/>
          </p:nvPr>
        </p:nvSpPr>
        <p:spPr>
          <a:xfrm rot="16200000">
            <a:off x="-1325880" y="1947672"/>
            <a:ext cx="5961888" cy="2788920"/>
          </a:xfrm>
        </p:spPr>
        <p:txBody>
          <a:bodyPr anchor="ctr">
            <a:normAutofit/>
          </a:bodyPr>
          <a:lstStyle/>
          <a:p>
            <a:r>
              <a:rPr lang="en-GB" sz="4800" dirty="0">
                <a:solidFill>
                  <a:schemeClr val="bg1"/>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2F255240-11E5-C84D-19D4-B84DC2E73466}"/>
              </a:ext>
            </a:extLst>
          </p:cNvPr>
          <p:cNvSpPr>
            <a:spLocks noGrp="1"/>
          </p:cNvSpPr>
          <p:nvPr>
            <p:ph idx="1"/>
          </p:nvPr>
        </p:nvSpPr>
        <p:spPr>
          <a:xfrm>
            <a:off x="3928256" y="567665"/>
            <a:ext cx="7683397" cy="5961888"/>
          </a:xfrm>
        </p:spPr>
        <p:txBody>
          <a:bodyPr anchor="ctr">
            <a:normAutofit/>
          </a:bodyPr>
          <a:lstStyle/>
          <a:p>
            <a:pPr>
              <a:lnSpc>
                <a:spcPct val="150000"/>
              </a:lnSpc>
            </a:pPr>
            <a:r>
              <a:rPr lang="en-GB" sz="2000" dirty="0">
                <a:solidFill>
                  <a:schemeClr val="tx2"/>
                </a:solidFill>
                <a:latin typeface="+mj-lt"/>
              </a:rPr>
              <a:t>D</a:t>
            </a:r>
            <a:r>
              <a:rPr lang="en-GB" sz="2000" b="0" i="0" u="none" strike="noStrike" dirty="0">
                <a:solidFill>
                  <a:schemeClr val="tx2"/>
                </a:solidFill>
                <a:effectLst/>
                <a:latin typeface="+mj-lt"/>
              </a:rPr>
              <a:t>eeply motivated to contribute to the impactful work of the Wales Centre for Public Policy </a:t>
            </a:r>
            <a:r>
              <a:rPr lang="en-GB" sz="1600" b="0" i="0" u="none" strike="noStrike" dirty="0">
                <a:solidFill>
                  <a:schemeClr val="tx2"/>
                </a:solidFill>
                <a:effectLst/>
                <a:latin typeface="+mj-lt"/>
              </a:rPr>
              <a:t>(</a:t>
            </a:r>
            <a:r>
              <a:rPr lang="en-GB" sz="1500" dirty="0">
                <a:latin typeface="+mj-lt"/>
              </a:rPr>
              <a:t>Cardiff University, 2024)</a:t>
            </a:r>
            <a:endParaRPr lang="en-GB" sz="1500" b="0" i="0" u="none" strike="noStrike" dirty="0">
              <a:solidFill>
                <a:schemeClr val="tx2"/>
              </a:solidFill>
              <a:effectLst/>
              <a:latin typeface="+mj-lt"/>
            </a:endParaRPr>
          </a:p>
          <a:p>
            <a:pPr>
              <a:lnSpc>
                <a:spcPct val="150000"/>
              </a:lnSpc>
            </a:pPr>
            <a:r>
              <a:rPr lang="en-GB" sz="2000" dirty="0">
                <a:solidFill>
                  <a:schemeClr val="tx2"/>
                </a:solidFill>
                <a:latin typeface="+mj-lt"/>
              </a:rPr>
              <a:t>E</a:t>
            </a:r>
            <a:r>
              <a:rPr lang="en-GB" sz="2000" b="0" i="0" u="none" strike="noStrike" dirty="0">
                <a:solidFill>
                  <a:schemeClr val="tx2"/>
                </a:solidFill>
                <a:effectLst/>
                <a:latin typeface="+mj-lt"/>
              </a:rPr>
              <a:t>ager to leverage skills and collaborate with the talented team at WCPP to drive positive change </a:t>
            </a:r>
            <a:r>
              <a:rPr lang="en-GB" sz="1600" b="0" i="0" u="none" strike="noStrike" dirty="0">
                <a:solidFill>
                  <a:schemeClr val="tx2"/>
                </a:solidFill>
                <a:effectLst/>
                <a:latin typeface="+mj-lt"/>
              </a:rPr>
              <a:t>(</a:t>
            </a:r>
            <a:r>
              <a:rPr lang="en-GB" sz="1500" dirty="0">
                <a:latin typeface="+mj-lt"/>
              </a:rPr>
              <a:t>Cardiff University, 2024; Bandura, 1977; </a:t>
            </a:r>
            <a:r>
              <a:rPr lang="en-GB" sz="1500" b="0" i="0" u="none" strike="noStrike" dirty="0" err="1">
                <a:solidFill>
                  <a:srgbClr val="202124"/>
                </a:solidFill>
                <a:effectLst/>
                <a:highlight>
                  <a:srgbClr val="FFFFFF"/>
                </a:highlight>
                <a:latin typeface="+mj-lt"/>
              </a:rPr>
              <a:t>Sweller</a:t>
            </a:r>
            <a:r>
              <a:rPr lang="en-GB" sz="1500" b="0" i="0" u="none" strike="noStrike" dirty="0">
                <a:solidFill>
                  <a:srgbClr val="202124"/>
                </a:solidFill>
                <a:effectLst/>
                <a:highlight>
                  <a:srgbClr val="FFFFFF"/>
                </a:highlight>
                <a:latin typeface="+mj-lt"/>
              </a:rPr>
              <a:t>, 1988</a:t>
            </a:r>
            <a:r>
              <a:rPr lang="en-GB" sz="1500" dirty="0">
                <a:latin typeface="+mj-lt"/>
              </a:rPr>
              <a:t>)</a:t>
            </a:r>
            <a:endParaRPr lang="en-GB" sz="1500" b="0" i="0" u="none" strike="noStrike" dirty="0">
              <a:solidFill>
                <a:schemeClr val="tx2"/>
              </a:solidFill>
              <a:effectLst/>
              <a:latin typeface="+mj-lt"/>
            </a:endParaRPr>
          </a:p>
          <a:p>
            <a:pPr>
              <a:lnSpc>
                <a:spcPct val="150000"/>
              </a:lnSpc>
            </a:pPr>
            <a:r>
              <a:rPr lang="en-GB" sz="2000" dirty="0">
                <a:solidFill>
                  <a:schemeClr val="tx2"/>
                </a:solidFill>
                <a:latin typeface="+mj-lt"/>
              </a:rPr>
              <a:t>F</a:t>
            </a:r>
            <a:r>
              <a:rPr lang="en-GB" sz="2000" b="0" i="0" u="none" strike="noStrike" dirty="0">
                <a:solidFill>
                  <a:schemeClr val="tx2"/>
                </a:solidFill>
                <a:effectLst/>
                <a:latin typeface="+mj-lt"/>
              </a:rPr>
              <a:t>lexible with working arrangements, including job sharing and compressed hours </a:t>
            </a:r>
            <a:r>
              <a:rPr lang="en-GB" sz="1500" b="0" i="0" u="none" strike="noStrike" dirty="0">
                <a:solidFill>
                  <a:schemeClr val="tx2"/>
                </a:solidFill>
                <a:effectLst/>
                <a:latin typeface="+mj-lt"/>
              </a:rPr>
              <a:t>(Cardiff University, 2024)</a:t>
            </a:r>
          </a:p>
          <a:p>
            <a:pPr>
              <a:lnSpc>
                <a:spcPct val="150000"/>
              </a:lnSpc>
            </a:pPr>
            <a:r>
              <a:rPr lang="en-GB" sz="2000" dirty="0">
                <a:solidFill>
                  <a:schemeClr val="tx2"/>
                </a:solidFill>
                <a:latin typeface="+mj-lt"/>
              </a:rPr>
              <a:t>E</a:t>
            </a:r>
            <a:r>
              <a:rPr lang="en-GB" sz="2000" b="0" i="0" u="none" strike="noStrike" dirty="0">
                <a:solidFill>
                  <a:schemeClr val="tx2"/>
                </a:solidFill>
                <a:effectLst/>
                <a:latin typeface="+mj-lt"/>
              </a:rPr>
              <a:t>nthusiastic about the opportunity to make meaningful contributions to the Wales Centre for Public Policy. </a:t>
            </a:r>
            <a:r>
              <a:rPr lang="en-GB" sz="1500" b="0" i="0" u="none" strike="noStrike" dirty="0">
                <a:solidFill>
                  <a:schemeClr val="tx2"/>
                </a:solidFill>
                <a:effectLst/>
                <a:latin typeface="+mj-lt"/>
              </a:rPr>
              <a:t>(Cardiff University, 2024)</a:t>
            </a:r>
          </a:p>
          <a:p>
            <a:pPr>
              <a:lnSpc>
                <a:spcPct val="150000"/>
              </a:lnSpc>
            </a:pPr>
            <a:r>
              <a:rPr lang="en-GB" sz="2000" dirty="0">
                <a:solidFill>
                  <a:schemeClr val="tx2"/>
                </a:solidFill>
                <a:latin typeface="+mj-lt"/>
              </a:rPr>
              <a:t>C</a:t>
            </a:r>
            <a:r>
              <a:rPr lang="en-GB" sz="2000" b="0" i="0" u="none" strike="noStrike" dirty="0">
                <a:solidFill>
                  <a:schemeClr val="tx2"/>
                </a:solidFill>
                <a:effectLst/>
                <a:latin typeface="+mj-lt"/>
              </a:rPr>
              <a:t>ommitment aligns perfectly with the centre's mission to inform and shape impactful policy decisions </a:t>
            </a:r>
            <a:r>
              <a:rPr lang="en-GB" sz="1500" b="0" i="0" u="none" strike="noStrike" dirty="0">
                <a:solidFill>
                  <a:schemeClr val="tx2"/>
                </a:solidFill>
                <a:effectLst/>
                <a:latin typeface="+mj-lt"/>
              </a:rPr>
              <a:t>(Cardiff University, 2024)</a:t>
            </a:r>
          </a:p>
          <a:p>
            <a:pPr>
              <a:lnSpc>
                <a:spcPct val="150000"/>
              </a:lnSpc>
            </a:pPr>
            <a:r>
              <a:rPr lang="en-GB" sz="2000" b="0" i="0" u="none" strike="noStrike" dirty="0">
                <a:solidFill>
                  <a:schemeClr val="tx2"/>
                </a:solidFill>
                <a:effectLst/>
                <a:latin typeface="+mj-lt"/>
              </a:rPr>
              <a:t>Thank you </a:t>
            </a:r>
          </a:p>
          <a:p>
            <a:pPr marL="0" indent="0">
              <a:buNone/>
            </a:pPr>
            <a:endParaRPr lang="en-GB" sz="1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5332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DEB91A9-7BBA-28C5-6243-B4FB2DBC551A}"/>
              </a:ext>
            </a:extLst>
          </p:cNvPr>
          <p:cNvSpPr txBox="1"/>
          <p:nvPr/>
        </p:nvSpPr>
        <p:spPr>
          <a:xfrm>
            <a:off x="686834" y="1153572"/>
            <a:ext cx="3200400" cy="44611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0" i="0" u="none" strike="noStrike" kern="1200">
                <a:solidFill>
                  <a:srgbClr val="FFFFFF"/>
                </a:solidFill>
                <a:effectLst/>
                <a:latin typeface="+mj-lt"/>
                <a:ea typeface="+mj-ea"/>
                <a:cs typeface="+mj-cs"/>
              </a:rPr>
              <a:t>Contact Information</a:t>
            </a:r>
          </a:p>
          <a:p>
            <a:pPr defTabSz="914400">
              <a:lnSpc>
                <a:spcPct val="90000"/>
              </a:lnSpc>
              <a:spcBef>
                <a:spcPct val="0"/>
              </a:spcBef>
              <a:spcAft>
                <a:spcPts val="600"/>
              </a:spcAft>
            </a:pPr>
            <a:endParaRPr lang="en-US" sz="4400" kern="1200">
              <a:solidFill>
                <a:srgbClr val="FFFFFF"/>
              </a:solidFill>
              <a:latin typeface="+mj-lt"/>
              <a:ea typeface="+mj-ea"/>
              <a:cs typeface="+mj-cs"/>
            </a:endParaRPr>
          </a:p>
        </p:txBody>
      </p:sp>
      <p:sp>
        <p:nvSpPr>
          <p:cNvPr id="75" name="Arc 7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77" name="TextBox 65">
            <a:extLst>
              <a:ext uri="{FF2B5EF4-FFF2-40B4-BE49-F238E27FC236}">
                <a16:creationId xmlns:a16="http://schemas.microsoft.com/office/drawing/2014/main" id="{EE34E58C-14AA-34C7-525E-EE4ED7672F05}"/>
              </a:ext>
            </a:extLst>
          </p:cNvPr>
          <p:cNvGraphicFramePr/>
          <p:nvPr>
            <p:extLst>
              <p:ext uri="{D42A27DB-BD31-4B8C-83A1-F6EECF244321}">
                <p14:modId xmlns:p14="http://schemas.microsoft.com/office/powerpoint/2010/main" val="1604399112"/>
              </p:ext>
            </p:extLst>
          </p:nvPr>
        </p:nvGraphicFramePr>
        <p:xfrm>
          <a:off x="3887234" y="319088"/>
          <a:ext cx="7867595" cy="55856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241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Sticky notes with question marks">
            <a:extLst>
              <a:ext uri="{FF2B5EF4-FFF2-40B4-BE49-F238E27FC236}">
                <a16:creationId xmlns:a16="http://schemas.microsoft.com/office/drawing/2014/main" id="{2F876635-8C73-3B1D-1ADB-EAC8CE35D14D}"/>
              </a:ext>
            </a:extLst>
          </p:cNvPr>
          <p:cNvPicPr>
            <a:picLocks noChangeAspect="1"/>
          </p:cNvPicPr>
          <p:nvPr/>
        </p:nvPicPr>
        <p:blipFill rotWithShape="1">
          <a:blip r:embed="rId3"/>
          <a:srcRect l="15256" r="12813" b="-1"/>
          <a:stretch/>
        </p:blipFill>
        <p:spPr>
          <a:xfrm>
            <a:off x="20" y="10"/>
            <a:ext cx="7390243" cy="6857990"/>
          </a:xfrm>
          <a:prstGeom prst="rect">
            <a:avLst/>
          </a:prstGeom>
        </p:spPr>
      </p:pic>
      <p:sp>
        <p:nvSpPr>
          <p:cNvPr id="17" name="Rectangle 16">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3" name="Rectangle 3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8EDB9A5E-F994-6146-4E24-1EEB9F0660B2}"/>
              </a:ext>
            </a:extLst>
          </p:cNvPr>
          <p:cNvSpPr>
            <a:spLocks noGrp="1"/>
          </p:cNvSpPr>
          <p:nvPr>
            <p:ph idx="1"/>
          </p:nvPr>
        </p:nvSpPr>
        <p:spPr>
          <a:xfrm>
            <a:off x="8315953" y="2193696"/>
            <a:ext cx="3369234" cy="3447832"/>
          </a:xfrm>
        </p:spPr>
        <p:txBody>
          <a:bodyPr vert="horz" lIns="91440" tIns="45720" rIns="91440" bIns="45720" rtlCol="0" anchor="t">
            <a:normAutofit/>
          </a:bodyPr>
          <a:lstStyle/>
          <a:p>
            <a:pPr marL="0"/>
            <a:endParaRPr lang="en-US" sz="2000" b="0" i="0" u="none" strike="noStrike" dirty="0">
              <a:effectLst/>
            </a:endParaRPr>
          </a:p>
          <a:p>
            <a:pPr marL="0"/>
            <a:endParaRPr lang="en-US" sz="2000" b="0" i="0" u="none" strike="noStrike" dirty="0">
              <a:effectLst/>
            </a:endParaRPr>
          </a:p>
          <a:p>
            <a:pPr marL="0" indent="0">
              <a:buNone/>
            </a:pPr>
            <a:r>
              <a:rPr lang="en-US" sz="4000" dirty="0">
                <a:latin typeface="+mj-lt"/>
              </a:rPr>
              <a:t>Questions?</a:t>
            </a:r>
          </a:p>
        </p:txBody>
      </p:sp>
    </p:spTree>
    <p:extLst>
      <p:ext uri="{BB962C8B-B14F-4D97-AF65-F5344CB8AC3E}">
        <p14:creationId xmlns:p14="http://schemas.microsoft.com/office/powerpoint/2010/main" val="2586435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2A89F-BD15-BACB-9C65-B2822F1F9F85}"/>
              </a:ext>
            </a:extLst>
          </p:cNvPr>
          <p:cNvSpPr>
            <a:spLocks noGrp="1"/>
          </p:cNvSpPr>
          <p:nvPr>
            <p:ph type="title"/>
          </p:nvPr>
        </p:nvSpPr>
        <p:spPr>
          <a:xfrm>
            <a:off x="838200" y="143899"/>
            <a:ext cx="10515600" cy="1325563"/>
          </a:xfrm>
        </p:spPr>
        <p:txBody>
          <a:bodyPr/>
          <a:lstStyle/>
          <a:p>
            <a:r>
              <a:rPr lang="en-GB" dirty="0"/>
              <a:t>References </a:t>
            </a:r>
          </a:p>
        </p:txBody>
      </p:sp>
      <p:sp>
        <p:nvSpPr>
          <p:cNvPr id="3" name="Content Placeholder 2">
            <a:extLst>
              <a:ext uri="{FF2B5EF4-FFF2-40B4-BE49-F238E27FC236}">
                <a16:creationId xmlns:a16="http://schemas.microsoft.com/office/drawing/2014/main" id="{808CC9F6-E9A9-F127-1E0C-295C0362FFF5}"/>
              </a:ext>
            </a:extLst>
          </p:cNvPr>
          <p:cNvSpPr>
            <a:spLocks noGrp="1"/>
          </p:cNvSpPr>
          <p:nvPr>
            <p:ph idx="1"/>
          </p:nvPr>
        </p:nvSpPr>
        <p:spPr>
          <a:xfrm>
            <a:off x="580103" y="1128047"/>
            <a:ext cx="11356258" cy="5729953"/>
          </a:xfrm>
        </p:spPr>
        <p:txBody>
          <a:bodyPr>
            <a:normAutofit fontScale="40000" lnSpcReduction="20000"/>
          </a:bodyPr>
          <a:lstStyle/>
          <a:p>
            <a:pPr marL="540000" indent="-457200">
              <a:lnSpc>
                <a:spcPct val="150000"/>
              </a:lnSpc>
              <a:buNone/>
            </a:pPr>
            <a:r>
              <a:rPr lang="en-GB" sz="4000" kern="100" dirty="0">
                <a:effectLst/>
                <a:latin typeface="+mj-lt"/>
                <a:ea typeface="Aptos" panose="020B0004020202020204" pitchFamily="34" charset="0"/>
                <a:cs typeface="Times New Roman" panose="02020603050405020304" pitchFamily="18" charset="0"/>
              </a:rPr>
              <a:t>Adebisi Y. A. (2022). Undergraduate students' involvement in research: Values, benefits, barriers and recommendations. Annals of medicine and surgery (2012), 81. Available at: </a:t>
            </a:r>
            <a:r>
              <a:rPr lang="en-GB" sz="4000" u="sng" kern="100" dirty="0">
                <a:solidFill>
                  <a:srgbClr val="467886"/>
                </a:solidFill>
                <a:effectLst/>
                <a:latin typeface="+mj-lt"/>
                <a:ea typeface="Aptos" panose="020B0004020202020204" pitchFamily="34" charset="0"/>
                <a:cs typeface="Times New Roman" panose="02020603050405020304" pitchFamily="18" charset="0"/>
                <a:hlinkClick r:id="rId2"/>
              </a:rPr>
              <a:t>https://doi.org/10.1016/j.amsu.2022.104384</a:t>
            </a:r>
            <a:r>
              <a:rPr lang="en-GB" sz="4000" kern="100" dirty="0">
                <a:effectLst/>
                <a:latin typeface="+mj-lt"/>
                <a:ea typeface="Aptos" panose="020B0004020202020204" pitchFamily="34" charset="0"/>
                <a:cs typeface="Times New Roman" panose="02020603050405020304" pitchFamily="18" charset="0"/>
              </a:rPr>
              <a:t> [Assessed on 10th May 2024]. </a:t>
            </a:r>
          </a:p>
          <a:p>
            <a:pPr marL="540000" indent="-457200">
              <a:lnSpc>
                <a:spcPct val="150000"/>
              </a:lnSpc>
              <a:buNone/>
            </a:pPr>
            <a:r>
              <a:rPr lang="en-GB" sz="4000" kern="100" dirty="0">
                <a:effectLst/>
                <a:latin typeface="+mj-lt"/>
                <a:ea typeface="Aptos" panose="020B0004020202020204" pitchFamily="34" charset="0"/>
                <a:cs typeface="Times New Roman" panose="02020603050405020304" pitchFamily="18" charset="0"/>
              </a:rPr>
              <a:t>Bandura, A. J. (1977). Social learning theory. Englewood Cliffs, New Jersey: Prentice Hall. </a:t>
            </a:r>
          </a:p>
          <a:p>
            <a:pPr marL="540000" indent="-457200">
              <a:lnSpc>
                <a:spcPct val="150000"/>
              </a:lnSpc>
              <a:buNone/>
            </a:pPr>
            <a:r>
              <a:rPr lang="en-GB" sz="4000" kern="100" dirty="0">
                <a:effectLst/>
                <a:latin typeface="+mj-lt"/>
                <a:ea typeface="Aptos" panose="020B0004020202020204" pitchFamily="34" charset="0"/>
                <a:cs typeface="Times New Roman" panose="02020603050405020304" pitchFamily="18" charset="0"/>
              </a:rPr>
              <a:t>Bauer, G, R., Churchill, S, M., Mahendran, M., Walwyn, C., Lizotte, D., and Villa-Rueda, A, A., (2021), Intersectionality in quantitative research: A systematic review of its emergence and applications of theory and methods, SSM - Population Health, (14),100798, 2352-8273,Available at:  </a:t>
            </a:r>
            <a:r>
              <a:rPr lang="en-GB" sz="4000" u="sng" kern="100" dirty="0">
                <a:solidFill>
                  <a:srgbClr val="467886"/>
                </a:solidFill>
                <a:effectLst/>
                <a:latin typeface="+mj-lt"/>
                <a:ea typeface="Aptos" panose="020B0004020202020204" pitchFamily="34" charset="0"/>
                <a:cs typeface="Times New Roman" panose="02020603050405020304" pitchFamily="18" charset="0"/>
                <a:hlinkClick r:id="rId3"/>
              </a:rPr>
              <a:t>https://doi.org/10.1016/j.ssmph.2021.100798</a:t>
            </a:r>
            <a:r>
              <a:rPr lang="en-GB" sz="4000" kern="100" dirty="0">
                <a:effectLst/>
                <a:latin typeface="+mj-lt"/>
                <a:ea typeface="Aptos" panose="020B0004020202020204" pitchFamily="34" charset="0"/>
                <a:cs typeface="Times New Roman" panose="02020603050405020304" pitchFamily="18" charset="0"/>
              </a:rPr>
              <a:t>. [Assessed on 10</a:t>
            </a:r>
            <a:r>
              <a:rPr lang="en-GB" sz="4000" kern="100" baseline="30000" dirty="0">
                <a:effectLst/>
                <a:latin typeface="+mj-lt"/>
                <a:ea typeface="Aptos" panose="020B0004020202020204" pitchFamily="34" charset="0"/>
                <a:cs typeface="Times New Roman" panose="02020603050405020304" pitchFamily="18" charset="0"/>
              </a:rPr>
              <a:t>th</a:t>
            </a:r>
            <a:r>
              <a:rPr lang="en-GB" sz="4000" kern="100" dirty="0">
                <a:effectLst/>
                <a:latin typeface="+mj-lt"/>
                <a:ea typeface="Aptos" panose="020B0004020202020204" pitchFamily="34" charset="0"/>
                <a:cs typeface="Times New Roman" panose="02020603050405020304" pitchFamily="18" charset="0"/>
              </a:rPr>
              <a:t> May 2024].</a:t>
            </a:r>
          </a:p>
          <a:p>
            <a:pPr marL="540000" indent="-457200">
              <a:lnSpc>
                <a:spcPct val="150000"/>
              </a:lnSpc>
              <a:buNone/>
            </a:pPr>
            <a:r>
              <a:rPr lang="en-GB" sz="4000" kern="100" dirty="0" err="1">
                <a:effectLst/>
                <a:latin typeface="+mj-lt"/>
                <a:ea typeface="Aptos" panose="020B0004020202020204" pitchFamily="34" charset="0"/>
                <a:cs typeface="Times New Roman" panose="02020603050405020304" pitchFamily="18" charset="0"/>
              </a:rPr>
              <a:t>Bucăţa</a:t>
            </a:r>
            <a:r>
              <a:rPr lang="en-GB" sz="4000" kern="100" dirty="0">
                <a:effectLst/>
                <a:latin typeface="+mj-lt"/>
                <a:ea typeface="Aptos" panose="020B0004020202020204" pitchFamily="34" charset="0"/>
                <a:cs typeface="Times New Roman" panose="02020603050405020304" pitchFamily="18" charset="0"/>
              </a:rPr>
              <a:t>, G., and </a:t>
            </a:r>
            <a:r>
              <a:rPr lang="en-GB" sz="4000" kern="100" dirty="0" err="1">
                <a:effectLst/>
                <a:latin typeface="+mj-lt"/>
                <a:ea typeface="Aptos" panose="020B0004020202020204" pitchFamily="34" charset="0"/>
                <a:cs typeface="Times New Roman" panose="02020603050405020304" pitchFamily="18" charset="0"/>
              </a:rPr>
              <a:t>Rizescu</a:t>
            </a:r>
            <a:r>
              <a:rPr lang="en-GB" sz="4000" kern="100" dirty="0">
                <a:effectLst/>
                <a:latin typeface="+mj-lt"/>
                <a:ea typeface="Aptos" panose="020B0004020202020204" pitchFamily="34" charset="0"/>
                <a:cs typeface="Times New Roman" panose="02020603050405020304" pitchFamily="18" charset="0"/>
              </a:rPr>
              <a:t>, M. (2017). The Role of Communication in Enhancing Work Effectiveness of an Organization. Land Forces Academy Review. 2 2. Available at: </a:t>
            </a:r>
            <a:r>
              <a:rPr lang="en-GB" sz="4000" u="sng" kern="100" dirty="0">
                <a:solidFill>
                  <a:srgbClr val="467886"/>
                </a:solidFill>
                <a:effectLst/>
                <a:latin typeface="+mj-lt"/>
                <a:ea typeface="Aptos" panose="020B0004020202020204" pitchFamily="34" charset="0"/>
                <a:cs typeface="Times New Roman" panose="02020603050405020304" pitchFamily="18" charset="0"/>
                <a:hlinkClick r:id="rId4"/>
              </a:rPr>
              <a:t>https://www.researchgate.net/publication/316360042_The_Role_of_Communication_in_Enhancing_Work_Effectiveness_of_an_Organization</a:t>
            </a:r>
            <a:r>
              <a:rPr lang="en-GB" sz="4000" kern="100" dirty="0">
                <a:effectLst/>
                <a:latin typeface="+mj-lt"/>
                <a:ea typeface="Aptos" panose="020B0004020202020204" pitchFamily="34" charset="0"/>
                <a:cs typeface="Times New Roman" panose="02020603050405020304" pitchFamily="18" charset="0"/>
              </a:rPr>
              <a:t> [Assessed on 10th May 2024]. </a:t>
            </a:r>
          </a:p>
          <a:p>
            <a:pPr marL="540000" indent="-457200">
              <a:lnSpc>
                <a:spcPct val="150000"/>
              </a:lnSpc>
              <a:buNone/>
            </a:pPr>
            <a:r>
              <a:rPr lang="en-GB" sz="4000" dirty="0">
                <a:latin typeface="+mj-lt"/>
              </a:rPr>
              <a:t>Cardiff University (2024). Research Assistant (WCPP) - 24 month fixed term contract. Cardiff Business School Research. Available at: </a:t>
            </a:r>
            <a:r>
              <a:rPr lang="en-GB" sz="4000" dirty="0">
                <a:latin typeface="+mj-lt"/>
                <a:hlinkClick r:id="rId5"/>
              </a:rPr>
              <a:t>../Module 5 - Research Assistant (WCPP) - 24 month fixed term contract | Cardiff University.pdf</a:t>
            </a:r>
            <a:r>
              <a:rPr lang="en-GB" sz="4000" dirty="0">
                <a:latin typeface="+mj-lt"/>
              </a:rPr>
              <a:t> [Assessed on 10</a:t>
            </a:r>
            <a:r>
              <a:rPr lang="en-GB" sz="4000" baseline="30000" dirty="0">
                <a:latin typeface="+mj-lt"/>
              </a:rPr>
              <a:t>th  </a:t>
            </a:r>
            <a:r>
              <a:rPr lang="en-GB" sz="4000" dirty="0">
                <a:latin typeface="+mj-lt"/>
              </a:rPr>
              <a:t>May 2024]. </a:t>
            </a:r>
            <a:endParaRPr lang="en-GB" sz="4000" kern="100" dirty="0">
              <a:effectLst/>
              <a:latin typeface="+mj-lt"/>
              <a:ea typeface="Aptos" panose="020B0004020202020204" pitchFamily="34" charset="0"/>
              <a:cs typeface="Times New Roman" panose="02020603050405020304" pitchFamily="18" charset="0"/>
            </a:endParaRPr>
          </a:p>
          <a:p>
            <a:pPr marL="540000" indent="-457200">
              <a:lnSpc>
                <a:spcPct val="150000"/>
              </a:lnSpc>
              <a:buNone/>
            </a:pPr>
            <a:r>
              <a:rPr lang="en-GB" sz="4000" kern="100" dirty="0">
                <a:effectLst/>
                <a:latin typeface="+mj-lt"/>
                <a:ea typeface="Aptos" panose="020B0004020202020204" pitchFamily="34" charset="0"/>
                <a:cs typeface="Times New Roman" panose="02020603050405020304" pitchFamily="18" charset="0"/>
              </a:rPr>
              <a:t>Cardiff University, (No Date) Cardiff Business School. About Us. Available at: </a:t>
            </a:r>
            <a:r>
              <a:rPr lang="en-GB" sz="4000" u="sng" kern="100" dirty="0">
                <a:solidFill>
                  <a:srgbClr val="467886"/>
                </a:solidFill>
                <a:effectLst/>
                <a:latin typeface="+mj-lt"/>
                <a:ea typeface="Aptos" panose="020B0004020202020204" pitchFamily="34" charset="0"/>
                <a:cs typeface="Times New Roman" panose="02020603050405020304" pitchFamily="18" charset="0"/>
                <a:hlinkClick r:id="rId6"/>
              </a:rPr>
              <a:t>https://www.cardiff.ac.uk/business-school/about-us</a:t>
            </a:r>
            <a:r>
              <a:rPr lang="en-GB" sz="4000" kern="100" dirty="0">
                <a:effectLst/>
                <a:latin typeface="+mj-lt"/>
                <a:ea typeface="Aptos" panose="020B0004020202020204" pitchFamily="34" charset="0"/>
                <a:cs typeface="Times New Roman" panose="02020603050405020304" pitchFamily="18" charset="0"/>
              </a:rPr>
              <a:t> [Assessed on 10th May 2024].</a:t>
            </a:r>
          </a:p>
          <a:p>
            <a:pPr marL="540000" indent="-457200">
              <a:lnSpc>
                <a:spcPct val="150000"/>
              </a:lnSpc>
              <a:buNone/>
            </a:pPr>
            <a:r>
              <a:rPr lang="en-GB" sz="4000" kern="100" dirty="0">
                <a:effectLst/>
                <a:latin typeface="+mj-lt"/>
                <a:ea typeface="Aptos" panose="020B0004020202020204" pitchFamily="34" charset="0"/>
                <a:cs typeface="Times New Roman" panose="02020603050405020304" pitchFamily="18" charset="0"/>
              </a:rPr>
              <a:t>Cooley, C, H., (1909). Social Organization: A study of the larger mind. New York: Charles Scribner's Sons.</a:t>
            </a:r>
            <a:endParaRPr lang="en-GB" sz="4000" dirty="0">
              <a:effectLst/>
              <a:latin typeface="+mj-lt"/>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241160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B39081-4CB9-6CA8-4AD6-D365767C6F20}"/>
              </a:ext>
            </a:extLst>
          </p:cNvPr>
          <p:cNvSpPr>
            <a:spLocks noGrp="1"/>
          </p:cNvSpPr>
          <p:nvPr>
            <p:ph idx="1"/>
          </p:nvPr>
        </p:nvSpPr>
        <p:spPr>
          <a:xfrm>
            <a:off x="623119" y="353961"/>
            <a:ext cx="10945761" cy="6150078"/>
          </a:xfrm>
        </p:spPr>
        <p:txBody>
          <a:bodyPr>
            <a:normAutofit fontScale="92500" lnSpcReduction="20000"/>
          </a:bodyPr>
          <a:lstStyle/>
          <a:p>
            <a:pPr marL="540000" indent="-457200">
              <a:lnSpc>
                <a:spcPct val="150000"/>
              </a:lnSpc>
              <a:buNone/>
            </a:pPr>
            <a:r>
              <a:rPr lang="en-GB" sz="1600" kern="100" dirty="0" err="1">
                <a:effectLst/>
                <a:latin typeface="+mj-lt"/>
                <a:ea typeface="Aptos" panose="020B0004020202020204" pitchFamily="34" charset="0"/>
                <a:cs typeface="Times New Roman" panose="02020603050405020304" pitchFamily="18" charset="0"/>
              </a:rPr>
              <a:t>Eduniversal</a:t>
            </a:r>
            <a:r>
              <a:rPr lang="en-GB" sz="1600" kern="100" dirty="0">
                <a:effectLst/>
                <a:latin typeface="+mj-lt"/>
                <a:ea typeface="Aptos" panose="020B0004020202020204" pitchFamily="34" charset="0"/>
                <a:cs typeface="Times New Roman" panose="02020603050405020304" pitchFamily="18" charset="0"/>
              </a:rPr>
              <a:t> Rankings 2023 Business School (2023) Business School Rankings in United Kingdom. </a:t>
            </a:r>
            <a:r>
              <a:rPr lang="en-GB" sz="1600" kern="100" dirty="0" err="1">
                <a:effectLst/>
                <a:latin typeface="+mj-lt"/>
                <a:ea typeface="Aptos" panose="020B0004020202020204" pitchFamily="34" charset="0"/>
                <a:cs typeface="Times New Roman" panose="02020603050405020304" pitchFamily="18" charset="0"/>
              </a:rPr>
              <a:t>Availabkle</a:t>
            </a:r>
            <a:r>
              <a:rPr lang="en-GB" sz="1600" kern="100" dirty="0">
                <a:effectLst/>
                <a:latin typeface="+mj-lt"/>
                <a:ea typeface="Aptos" panose="020B0004020202020204" pitchFamily="34" charset="0"/>
                <a:cs typeface="Times New Roman" panose="02020603050405020304" pitchFamily="18" charset="0"/>
              </a:rPr>
              <a:t> at: </a:t>
            </a:r>
            <a:r>
              <a:rPr lang="en-GB" sz="1600" u="sng" kern="100" dirty="0">
                <a:solidFill>
                  <a:srgbClr val="467886"/>
                </a:solidFill>
                <a:effectLst/>
                <a:latin typeface="+mj-lt"/>
                <a:ea typeface="Aptos" panose="020B0004020202020204" pitchFamily="34" charset="0"/>
                <a:cs typeface="Times New Roman" panose="02020603050405020304" pitchFamily="18" charset="0"/>
                <a:hlinkClick r:id="rId3"/>
              </a:rPr>
              <a:t>https://www.eduniversal-ranking.com/business-school-university-ranking-in-united-kingdom.html</a:t>
            </a:r>
            <a:r>
              <a:rPr lang="en-GB" sz="1600" kern="100" dirty="0">
                <a:effectLst/>
                <a:latin typeface="+mj-lt"/>
                <a:ea typeface="Aptos" panose="020B0004020202020204" pitchFamily="34" charset="0"/>
                <a:cs typeface="Times New Roman" panose="02020603050405020304" pitchFamily="18" charset="0"/>
              </a:rPr>
              <a:t> [Assessed on 10th May 2024].</a:t>
            </a:r>
          </a:p>
          <a:p>
            <a:pPr marL="540000" indent="-457200">
              <a:lnSpc>
                <a:spcPct val="150000"/>
              </a:lnSpc>
              <a:buNone/>
            </a:pPr>
            <a:r>
              <a:rPr lang="en-GB" sz="1600" kern="100" dirty="0">
                <a:effectLst/>
                <a:latin typeface="+mj-lt"/>
                <a:ea typeface="Aptos" panose="020B0004020202020204" pitchFamily="34" charset="0"/>
                <a:cs typeface="Times New Roman" panose="02020603050405020304" pitchFamily="18" charset="0"/>
              </a:rPr>
              <a:t>Giles, H., (2016) Communication Accommodation Theory: Negotiating Personal Relationships and Social Identities across Contexts. Cambridge University Press; Cambridge. </a:t>
            </a:r>
          </a:p>
          <a:p>
            <a:pPr marL="540000" indent="-457200">
              <a:lnSpc>
                <a:spcPct val="150000"/>
              </a:lnSpc>
              <a:buNone/>
            </a:pPr>
            <a:r>
              <a:rPr lang="en-GB" sz="1600" kern="100" dirty="0">
                <a:effectLst/>
                <a:latin typeface="+mj-lt"/>
                <a:ea typeface="Aptos" panose="020B0004020202020204" pitchFamily="34" charset="0"/>
                <a:cs typeface="Times New Roman" panose="02020603050405020304" pitchFamily="18" charset="0"/>
              </a:rPr>
              <a:t>Goffman, E., (1959) The Presentation of Self in Everyday Life. Garden City, New York: Doubleday.</a:t>
            </a:r>
          </a:p>
          <a:p>
            <a:pPr marL="540000" indent="-457200">
              <a:lnSpc>
                <a:spcPct val="150000"/>
              </a:lnSpc>
              <a:buNone/>
            </a:pPr>
            <a:r>
              <a:rPr lang="en-GB" sz="1600" kern="100" dirty="0">
                <a:effectLst/>
                <a:latin typeface="+mj-lt"/>
                <a:ea typeface="Aptos" panose="020B0004020202020204" pitchFamily="34" charset="0"/>
                <a:cs typeface="Times New Roman" panose="02020603050405020304" pitchFamily="18" charset="0"/>
              </a:rPr>
              <a:t>Goffman, E., (1963). Stigma: Notes on the Management of Spoiled Identity. New York: Simon &amp; Schuster.</a:t>
            </a:r>
          </a:p>
          <a:p>
            <a:pPr marL="540000" indent="-457200">
              <a:lnSpc>
                <a:spcPct val="150000"/>
              </a:lnSpc>
              <a:buNone/>
            </a:pPr>
            <a:r>
              <a:rPr lang="en-GB" sz="1600" kern="100" dirty="0">
                <a:effectLst/>
                <a:latin typeface="+mj-lt"/>
                <a:ea typeface="Aptos" panose="020B0004020202020204" pitchFamily="34" charset="0"/>
                <a:cs typeface="Times New Roman" panose="02020603050405020304" pitchFamily="18" charset="0"/>
              </a:rPr>
              <a:t> </a:t>
            </a:r>
            <a:r>
              <a:rPr lang="en-GB" sz="1600" i="1" kern="100" dirty="0">
                <a:effectLst/>
                <a:latin typeface="+mj-lt"/>
                <a:ea typeface="Aptos" panose="020B0004020202020204" pitchFamily="34" charset="0"/>
                <a:cs typeface="Times New Roman" panose="02020603050405020304" pitchFamily="18" charset="0"/>
              </a:rPr>
              <a:t>Health and Care Act</a:t>
            </a:r>
            <a:r>
              <a:rPr lang="en-GB" sz="1600" kern="100" dirty="0">
                <a:effectLst/>
                <a:latin typeface="+mj-lt"/>
                <a:ea typeface="Aptos" panose="020B0004020202020204" pitchFamily="34" charset="0"/>
                <a:cs typeface="Times New Roman" panose="02020603050405020304" pitchFamily="18" charset="0"/>
              </a:rPr>
              <a:t> (2022): Charles III. </a:t>
            </a:r>
            <a:r>
              <a:rPr lang="en-GB" sz="1600" i="1" kern="100" dirty="0">
                <a:effectLst/>
                <a:latin typeface="+mj-lt"/>
                <a:ea typeface="Aptos" panose="020B0004020202020204" pitchFamily="34" charset="0"/>
                <a:cs typeface="Times New Roman" panose="02020603050405020304" pitchFamily="18" charset="0"/>
              </a:rPr>
              <a:t>Chapter </a:t>
            </a:r>
            <a:r>
              <a:rPr lang="en-GB" sz="1600" kern="100" dirty="0">
                <a:effectLst/>
                <a:latin typeface="+mj-lt"/>
                <a:ea typeface="Aptos" panose="020B0004020202020204" pitchFamily="34" charset="0"/>
                <a:cs typeface="Times New Roman" panose="02020603050405020304" pitchFamily="18" charset="0"/>
              </a:rPr>
              <a:t>(</a:t>
            </a:r>
            <a:r>
              <a:rPr lang="en-GB" sz="1600" i="1" kern="100" dirty="0">
                <a:effectLst/>
                <a:latin typeface="+mj-lt"/>
                <a:ea typeface="Aptos" panose="020B0004020202020204" pitchFamily="34" charset="0"/>
                <a:cs typeface="Times New Roman" panose="02020603050405020304" pitchFamily="18" charset="0"/>
              </a:rPr>
              <a:t>31</a:t>
            </a:r>
            <a:r>
              <a:rPr lang="en-GB" sz="1600" kern="100" dirty="0">
                <a:effectLst/>
                <a:latin typeface="+mj-lt"/>
                <a:ea typeface="Aptos" panose="020B0004020202020204" pitchFamily="34" charset="0"/>
                <a:cs typeface="Times New Roman" panose="02020603050405020304" pitchFamily="18" charset="0"/>
              </a:rPr>
              <a:t>). Part 6. London: The Stationary Office. Available at: </a:t>
            </a:r>
            <a:r>
              <a:rPr lang="en-GB" sz="1600" u="sng" kern="100" dirty="0">
                <a:solidFill>
                  <a:srgbClr val="467886"/>
                </a:solidFill>
                <a:effectLst/>
                <a:latin typeface="+mj-lt"/>
                <a:ea typeface="Aptos" panose="020B0004020202020204" pitchFamily="34" charset="0"/>
                <a:cs typeface="Times New Roman" panose="02020603050405020304" pitchFamily="18" charset="0"/>
                <a:hlinkClick r:id="rId4"/>
              </a:rPr>
              <a:t>https://www.legislation.gov.uk/ukpga/2022/31/section/180</a:t>
            </a:r>
            <a:r>
              <a:rPr lang="en-GB" sz="1600" kern="100" dirty="0">
                <a:effectLst/>
                <a:latin typeface="+mj-lt"/>
                <a:ea typeface="Aptos" panose="020B0004020202020204" pitchFamily="34" charset="0"/>
                <a:cs typeface="Times New Roman" panose="02020603050405020304" pitchFamily="18" charset="0"/>
              </a:rPr>
              <a:t> [Assessed on 7th April 2024].</a:t>
            </a:r>
          </a:p>
          <a:p>
            <a:pPr marL="540000" indent="-457200">
              <a:lnSpc>
                <a:spcPct val="150000"/>
              </a:lnSpc>
              <a:buNone/>
            </a:pPr>
            <a:r>
              <a:rPr lang="en-GB" sz="1600" kern="100" dirty="0">
                <a:effectLst/>
                <a:latin typeface="+mj-lt"/>
                <a:ea typeface="Aptos" panose="020B0004020202020204" pitchFamily="34" charset="0"/>
                <a:cs typeface="Times New Roman" panose="02020603050405020304" pitchFamily="18" charset="0"/>
              </a:rPr>
              <a:t>International Public Policy Observatory (IPPO). (2023) About IPPO. Available at: </a:t>
            </a:r>
            <a:r>
              <a:rPr lang="en-GB" sz="1600" kern="100" dirty="0">
                <a:effectLst/>
                <a:latin typeface="+mj-lt"/>
                <a:ea typeface="Aptos" panose="020B0004020202020204" pitchFamily="34" charset="0"/>
                <a:cs typeface="Times New Roman" panose="02020603050405020304" pitchFamily="18" charset="0"/>
                <a:hlinkClick r:id="rId5"/>
              </a:rPr>
              <a:t>https://theippo.co.uk/about-ippo/</a:t>
            </a:r>
            <a:r>
              <a:rPr lang="en-GB" sz="1600" kern="100" dirty="0">
                <a:effectLst/>
                <a:latin typeface="+mj-lt"/>
                <a:ea typeface="Aptos" panose="020B0004020202020204" pitchFamily="34" charset="0"/>
                <a:cs typeface="Times New Roman" panose="02020603050405020304" pitchFamily="18" charset="0"/>
              </a:rPr>
              <a:t> [Assessed on 13</a:t>
            </a:r>
            <a:r>
              <a:rPr lang="en-GB" sz="1600" kern="100" baseline="30000" dirty="0">
                <a:effectLst/>
                <a:latin typeface="+mj-lt"/>
                <a:ea typeface="Aptos" panose="020B0004020202020204" pitchFamily="34" charset="0"/>
                <a:cs typeface="Times New Roman" panose="02020603050405020304" pitchFamily="18" charset="0"/>
              </a:rPr>
              <a:t>th</a:t>
            </a:r>
            <a:r>
              <a:rPr lang="en-GB" sz="1600" kern="100" dirty="0">
                <a:effectLst/>
                <a:latin typeface="+mj-lt"/>
                <a:ea typeface="Aptos" panose="020B0004020202020204" pitchFamily="34" charset="0"/>
                <a:cs typeface="Times New Roman" panose="02020603050405020304" pitchFamily="18" charset="0"/>
              </a:rPr>
              <a:t> May 2024].</a:t>
            </a:r>
          </a:p>
          <a:p>
            <a:pPr marL="540000" indent="-457200">
              <a:lnSpc>
                <a:spcPct val="150000"/>
              </a:lnSpc>
              <a:buNone/>
            </a:pPr>
            <a:r>
              <a:rPr lang="en-GB" sz="1600" kern="100" dirty="0">
                <a:effectLst/>
                <a:latin typeface="+mj-lt"/>
                <a:ea typeface="Aptos" panose="020B0004020202020204" pitchFamily="34" charset="0"/>
                <a:cs typeface="Times New Roman" panose="02020603050405020304" pitchFamily="18" charset="0"/>
              </a:rPr>
              <a:t>Islam, G. (2014). Social Identity Theory. In: Teo, T. (eds) </a:t>
            </a:r>
            <a:r>
              <a:rPr lang="en-GB" sz="1600" kern="100" dirty="0" err="1">
                <a:effectLst/>
                <a:latin typeface="+mj-lt"/>
                <a:ea typeface="Aptos" panose="020B0004020202020204" pitchFamily="34" charset="0"/>
                <a:cs typeface="Times New Roman" panose="02020603050405020304" pitchFamily="18" charset="0"/>
              </a:rPr>
              <a:t>Encyclopedia</a:t>
            </a:r>
            <a:r>
              <a:rPr lang="en-GB" sz="1600" kern="100" dirty="0">
                <a:effectLst/>
                <a:latin typeface="+mj-lt"/>
                <a:ea typeface="Aptos" panose="020B0004020202020204" pitchFamily="34" charset="0"/>
                <a:cs typeface="Times New Roman" panose="02020603050405020304" pitchFamily="18" charset="0"/>
              </a:rPr>
              <a:t> of Critical Psychology. Springer, New York, NY. </a:t>
            </a:r>
            <a:r>
              <a:rPr lang="en-GB" sz="1600" u="sng" kern="100" dirty="0">
                <a:solidFill>
                  <a:srgbClr val="467886"/>
                </a:solidFill>
                <a:effectLst/>
                <a:latin typeface="+mj-lt"/>
                <a:ea typeface="Aptos" panose="020B0004020202020204" pitchFamily="34" charset="0"/>
                <a:cs typeface="Times New Roman" panose="02020603050405020304" pitchFamily="18" charset="0"/>
                <a:hlinkClick r:id="rId6"/>
              </a:rPr>
              <a:t>https://doi.org/10.1007/978-1-4614-5583-7_289</a:t>
            </a:r>
            <a:r>
              <a:rPr lang="en-GB" sz="1600" kern="100" dirty="0">
                <a:effectLst/>
                <a:latin typeface="+mj-lt"/>
                <a:ea typeface="Aptos" panose="020B0004020202020204" pitchFamily="34" charset="0"/>
                <a:cs typeface="Times New Roman" panose="02020603050405020304" pitchFamily="18" charset="0"/>
              </a:rPr>
              <a:t> [Assessed on 10th May 2024]. </a:t>
            </a:r>
          </a:p>
          <a:p>
            <a:pPr marL="540000" indent="-457200">
              <a:lnSpc>
                <a:spcPct val="150000"/>
              </a:lnSpc>
              <a:buNone/>
            </a:pPr>
            <a:r>
              <a:rPr lang="en-GB" sz="1600" kern="100" dirty="0" err="1">
                <a:effectLst/>
                <a:latin typeface="+mj-lt"/>
                <a:ea typeface="Aptos" panose="020B0004020202020204" pitchFamily="34" charset="0"/>
                <a:cs typeface="Times New Roman" panose="02020603050405020304" pitchFamily="18" charset="0"/>
              </a:rPr>
              <a:t>Kapur</a:t>
            </a:r>
            <a:r>
              <a:rPr lang="en-GB" sz="1600" kern="100" dirty="0">
                <a:effectLst/>
                <a:latin typeface="+mj-lt"/>
                <a:ea typeface="Aptos" panose="020B0004020202020204" pitchFamily="34" charset="0"/>
                <a:cs typeface="Times New Roman" panose="02020603050405020304" pitchFamily="18" charset="0"/>
              </a:rPr>
              <a:t>, R. (2022). Understanding the Significance of Analytical Skills within Organizations. Available at: </a:t>
            </a:r>
            <a:r>
              <a:rPr lang="en-GB" sz="1600" u="sng" kern="100" dirty="0">
                <a:solidFill>
                  <a:srgbClr val="467886"/>
                </a:solidFill>
                <a:effectLst/>
                <a:latin typeface="+mj-lt"/>
                <a:ea typeface="Aptos" panose="020B0004020202020204" pitchFamily="34" charset="0"/>
                <a:cs typeface="Times New Roman" panose="02020603050405020304" pitchFamily="18" charset="0"/>
                <a:hlinkClick r:id="rId7"/>
              </a:rPr>
              <a:t>https://www.researchgate.net/publication/357928311_Understanding_the_Significance_of_Analytical_Skills_within_Organizations</a:t>
            </a:r>
            <a:r>
              <a:rPr lang="en-GB" sz="1600" kern="100" dirty="0">
                <a:effectLst/>
                <a:latin typeface="+mj-lt"/>
                <a:ea typeface="Aptos" panose="020B0004020202020204" pitchFamily="34" charset="0"/>
                <a:cs typeface="Times New Roman" panose="02020603050405020304" pitchFamily="18" charset="0"/>
              </a:rPr>
              <a:t> [Assessed on 10th May 2024].</a:t>
            </a:r>
          </a:p>
          <a:p>
            <a:pPr marL="540000" indent="-457200">
              <a:lnSpc>
                <a:spcPct val="150000"/>
              </a:lnSpc>
              <a:buNone/>
            </a:pPr>
            <a:r>
              <a:rPr lang="en-GB" sz="1600" kern="100" dirty="0" err="1">
                <a:effectLst/>
                <a:latin typeface="+mj-lt"/>
                <a:ea typeface="Aptos" panose="020B0004020202020204" pitchFamily="34" charset="0"/>
                <a:cs typeface="Times New Roman" panose="02020603050405020304" pitchFamily="18" charset="0"/>
              </a:rPr>
              <a:t>Kimberle</a:t>
            </a:r>
            <a:r>
              <a:rPr lang="en-GB" sz="1600" kern="100" dirty="0">
                <a:effectLst/>
                <a:latin typeface="+mj-lt"/>
                <a:ea typeface="Aptos" panose="020B0004020202020204" pitchFamily="34" charset="0"/>
                <a:cs typeface="Times New Roman" panose="02020603050405020304" pitchFamily="18" charset="0"/>
              </a:rPr>
              <a:t> Crenshaw, (1989). Demarginalizing the Intersection of Race and Sex, University of Chicago: Chicago. </a:t>
            </a:r>
          </a:p>
          <a:p>
            <a:pPr marL="0" indent="0">
              <a:lnSpc>
                <a:spcPct val="150000"/>
              </a:lnSpc>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dirty="0">
              <a:latin typeface="+mj-lt"/>
            </a:endParaRPr>
          </a:p>
          <a:p>
            <a:pPr marL="0" indent="0">
              <a:buNone/>
            </a:pPr>
            <a:endParaRPr lang="en-GB" sz="1800" dirty="0">
              <a:effectLst/>
              <a:latin typeface="+mj-lt"/>
              <a:ea typeface="Times New Roman" panose="02020603050405020304" pitchFamily="18" charset="0"/>
            </a:endParaRPr>
          </a:p>
          <a:p>
            <a:pPr marL="0" indent="0">
              <a:buNone/>
            </a:pPr>
            <a:endParaRPr lang="en-GB" sz="1800" dirty="0">
              <a:latin typeface="+mj-lt"/>
            </a:endParaRPr>
          </a:p>
          <a:p>
            <a:pPr marL="0" indent="0">
              <a:buNone/>
            </a:pPr>
            <a:endParaRPr lang="en-GB" sz="1800" dirty="0">
              <a:latin typeface="+mj-lt"/>
            </a:endParaRPr>
          </a:p>
        </p:txBody>
      </p:sp>
    </p:spTree>
    <p:extLst>
      <p:ext uri="{BB962C8B-B14F-4D97-AF65-F5344CB8AC3E}">
        <p14:creationId xmlns:p14="http://schemas.microsoft.com/office/powerpoint/2010/main" val="29780414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4D39AC-F9F7-F91D-3C13-0ACE84AD780B}"/>
              </a:ext>
            </a:extLst>
          </p:cNvPr>
          <p:cNvSpPr>
            <a:spLocks noGrp="1"/>
          </p:cNvSpPr>
          <p:nvPr>
            <p:ph idx="1"/>
          </p:nvPr>
        </p:nvSpPr>
        <p:spPr>
          <a:xfrm>
            <a:off x="838200" y="554370"/>
            <a:ext cx="10515600" cy="5749260"/>
          </a:xfrm>
        </p:spPr>
        <p:txBody>
          <a:bodyPr>
            <a:normAutofit fontScale="85000" lnSpcReduction="10000"/>
          </a:bodyPr>
          <a:lstStyle/>
          <a:p>
            <a:pPr marL="540000" indent="-457200">
              <a:lnSpc>
                <a:spcPct val="150000"/>
              </a:lnSpc>
              <a:buNone/>
            </a:pPr>
            <a:r>
              <a:rPr lang="en-GB" sz="1700" kern="100" dirty="0">
                <a:effectLst/>
                <a:latin typeface="+mj-lt"/>
                <a:ea typeface="Aptos" panose="020B0004020202020204" pitchFamily="34" charset="0"/>
                <a:cs typeface="Times New Roman" panose="02020603050405020304" pitchFamily="18" charset="0"/>
              </a:rPr>
              <a:t>Liu, X., Burnett, D. (2022) Insider-outsider: Methodological reflections on collaborative intercultural research. </a:t>
            </a:r>
            <a:r>
              <a:rPr lang="en-GB" sz="1700" kern="100" dirty="0" err="1">
                <a:effectLst/>
                <a:latin typeface="+mj-lt"/>
                <a:ea typeface="Aptos" panose="020B0004020202020204" pitchFamily="34" charset="0"/>
                <a:cs typeface="Times New Roman" panose="02020603050405020304" pitchFamily="18" charset="0"/>
              </a:rPr>
              <a:t>Humanit</a:t>
            </a:r>
            <a:r>
              <a:rPr lang="en-GB" sz="1700" kern="100" dirty="0">
                <a:effectLst/>
                <a:latin typeface="+mj-lt"/>
                <a:ea typeface="Aptos" panose="020B0004020202020204" pitchFamily="34" charset="0"/>
                <a:cs typeface="Times New Roman" panose="02020603050405020304" pitchFamily="18" charset="0"/>
              </a:rPr>
              <a:t> Soc Sci </a:t>
            </a:r>
            <a:r>
              <a:rPr lang="en-GB" sz="1700" kern="100" dirty="0" err="1">
                <a:effectLst/>
                <a:latin typeface="+mj-lt"/>
                <a:ea typeface="Aptos" panose="020B0004020202020204" pitchFamily="34" charset="0"/>
                <a:cs typeface="Times New Roman" panose="02020603050405020304" pitchFamily="18" charset="0"/>
              </a:rPr>
              <a:t>Commun</a:t>
            </a:r>
            <a:r>
              <a:rPr lang="en-GB" sz="1700" kern="100" dirty="0">
                <a:effectLst/>
                <a:latin typeface="+mj-lt"/>
                <a:ea typeface="Aptos" panose="020B0004020202020204" pitchFamily="34" charset="0"/>
                <a:cs typeface="Times New Roman" panose="02020603050405020304" pitchFamily="18" charset="0"/>
              </a:rPr>
              <a:t> 9, 314. Available at: </a:t>
            </a:r>
            <a:r>
              <a:rPr lang="en-GB" sz="1700" u="sng" kern="100" dirty="0">
                <a:solidFill>
                  <a:srgbClr val="467886"/>
                </a:solidFill>
                <a:effectLst/>
                <a:latin typeface="+mj-lt"/>
                <a:ea typeface="Aptos" panose="020B0004020202020204" pitchFamily="34" charset="0"/>
                <a:cs typeface="Times New Roman" panose="02020603050405020304" pitchFamily="18" charset="0"/>
                <a:hlinkClick r:id="rId2"/>
              </a:rPr>
              <a:t>https://doi.org/10.1057/s41599-022-01336-9</a:t>
            </a:r>
            <a:r>
              <a:rPr lang="en-GB" sz="1700" kern="100" dirty="0">
                <a:effectLst/>
                <a:latin typeface="+mj-lt"/>
                <a:ea typeface="Aptos" panose="020B0004020202020204" pitchFamily="34" charset="0"/>
                <a:cs typeface="Times New Roman" panose="02020603050405020304" pitchFamily="18" charset="0"/>
              </a:rPr>
              <a:t> [Assessed on 10th May 2024].</a:t>
            </a:r>
          </a:p>
          <a:p>
            <a:pPr marL="540000" indent="-457200">
              <a:lnSpc>
                <a:spcPct val="150000"/>
              </a:lnSpc>
              <a:buNone/>
            </a:pPr>
            <a:r>
              <a:rPr lang="en-GB" sz="1700" kern="100" dirty="0">
                <a:effectLst/>
                <a:latin typeface="+mj-lt"/>
                <a:ea typeface="Aptos" panose="020B0004020202020204" pitchFamily="34" charset="0"/>
                <a:cs typeface="Times New Roman" panose="02020603050405020304" pitchFamily="18" charset="0"/>
              </a:rPr>
              <a:t>Locke, E., and  Latham, G. (1991). A Theory of Goal Setting &amp; Task Performance. New Jersey: Prentice Hall.</a:t>
            </a:r>
          </a:p>
          <a:p>
            <a:pPr marL="540000" indent="-457200">
              <a:lnSpc>
                <a:spcPct val="150000"/>
              </a:lnSpc>
              <a:buNone/>
            </a:pPr>
            <a:r>
              <a:rPr lang="en-GB" sz="1700" kern="100" dirty="0">
                <a:effectLst/>
                <a:latin typeface="+mj-lt"/>
                <a:ea typeface="Aptos" panose="020B0004020202020204" pitchFamily="34" charset="0"/>
                <a:cs typeface="Times New Roman" panose="02020603050405020304" pitchFamily="18" charset="0"/>
              </a:rPr>
              <a:t>Mead, G.H. (1934). Mind, Self, and Society from the Standpoint of a Social </a:t>
            </a:r>
            <a:r>
              <a:rPr lang="en-GB" sz="1700" kern="100" dirty="0" err="1">
                <a:effectLst/>
                <a:latin typeface="+mj-lt"/>
                <a:ea typeface="Aptos" panose="020B0004020202020204" pitchFamily="34" charset="0"/>
                <a:cs typeface="Times New Roman" panose="02020603050405020304" pitchFamily="18" charset="0"/>
              </a:rPr>
              <a:t>Behaviorist</a:t>
            </a:r>
            <a:r>
              <a:rPr lang="en-GB" sz="1700" kern="100" dirty="0">
                <a:effectLst/>
                <a:latin typeface="+mj-lt"/>
                <a:ea typeface="Aptos" panose="020B0004020202020204" pitchFamily="34" charset="0"/>
                <a:cs typeface="Times New Roman" panose="02020603050405020304" pitchFamily="18" charset="0"/>
              </a:rPr>
              <a:t>. University of Chicago Press: Chicago.</a:t>
            </a:r>
          </a:p>
          <a:p>
            <a:pPr marL="540000" indent="-457200">
              <a:lnSpc>
                <a:spcPct val="150000"/>
              </a:lnSpc>
              <a:buNone/>
            </a:pPr>
            <a:r>
              <a:rPr lang="en-GB" sz="1700" i="1" kern="100" dirty="0">
                <a:effectLst/>
                <a:latin typeface="+mj-lt"/>
                <a:ea typeface="Aptos" panose="020B0004020202020204" pitchFamily="34" charset="0"/>
                <a:cs typeface="Times New Roman" panose="02020603050405020304" pitchFamily="18" charset="0"/>
              </a:rPr>
              <a:t>Medical Act</a:t>
            </a:r>
            <a:r>
              <a:rPr lang="en-GB" sz="1700" kern="100" dirty="0">
                <a:effectLst/>
                <a:latin typeface="+mj-lt"/>
                <a:ea typeface="Aptos" panose="020B0004020202020204" pitchFamily="34" charset="0"/>
                <a:cs typeface="Times New Roman" panose="02020603050405020304" pitchFamily="18" charset="0"/>
              </a:rPr>
              <a:t> (1983): Charles III. </a:t>
            </a:r>
            <a:r>
              <a:rPr lang="en-GB" sz="1700" i="1" kern="100" dirty="0">
                <a:effectLst/>
                <a:latin typeface="+mj-lt"/>
                <a:ea typeface="Aptos" panose="020B0004020202020204" pitchFamily="34" charset="0"/>
                <a:cs typeface="Times New Roman" panose="02020603050405020304" pitchFamily="18" charset="0"/>
              </a:rPr>
              <a:t>Chapter </a:t>
            </a:r>
            <a:r>
              <a:rPr lang="en-GB" sz="1700" kern="100" dirty="0">
                <a:effectLst/>
                <a:latin typeface="+mj-lt"/>
                <a:ea typeface="Aptos" panose="020B0004020202020204" pitchFamily="34" charset="0"/>
                <a:cs typeface="Times New Roman" panose="02020603050405020304" pitchFamily="18" charset="0"/>
              </a:rPr>
              <a:t>(</a:t>
            </a:r>
            <a:r>
              <a:rPr lang="en-GB" sz="1700" i="1" kern="100" dirty="0">
                <a:effectLst/>
                <a:latin typeface="+mj-lt"/>
                <a:ea typeface="Aptos" panose="020B0004020202020204" pitchFamily="34" charset="0"/>
                <a:cs typeface="Times New Roman" panose="02020603050405020304" pitchFamily="18" charset="0"/>
              </a:rPr>
              <a:t>54</a:t>
            </a:r>
            <a:r>
              <a:rPr lang="en-GB" sz="1700" kern="100" dirty="0">
                <a:effectLst/>
                <a:latin typeface="+mj-lt"/>
                <a:ea typeface="Aptos" panose="020B0004020202020204" pitchFamily="34" charset="0"/>
                <a:cs typeface="Times New Roman" panose="02020603050405020304" pitchFamily="18" charset="0"/>
              </a:rPr>
              <a:t>). London: The Stationary Office. Available at: </a:t>
            </a:r>
            <a:r>
              <a:rPr lang="en-GB" sz="1700" u="sng" kern="100" dirty="0">
                <a:solidFill>
                  <a:srgbClr val="467886"/>
                </a:solidFill>
                <a:effectLst/>
                <a:latin typeface="+mj-lt"/>
                <a:ea typeface="Aptos" panose="020B0004020202020204" pitchFamily="34" charset="0"/>
                <a:cs typeface="Times New Roman" panose="02020603050405020304" pitchFamily="18" charset="0"/>
                <a:hlinkClick r:id="rId3"/>
              </a:rPr>
              <a:t>https://www.legislation.gov.uk/ukpga/1983/54/contents</a:t>
            </a:r>
            <a:r>
              <a:rPr lang="en-GB" sz="1700" kern="100" dirty="0">
                <a:effectLst/>
                <a:latin typeface="+mj-lt"/>
                <a:ea typeface="Aptos" panose="020B0004020202020204" pitchFamily="34" charset="0"/>
                <a:cs typeface="Times New Roman" panose="02020603050405020304" pitchFamily="18" charset="0"/>
              </a:rPr>
              <a:t> [Assessed on 12</a:t>
            </a:r>
            <a:r>
              <a:rPr lang="en-GB" sz="1700" kern="100" baseline="30000" dirty="0">
                <a:effectLst/>
                <a:latin typeface="+mj-lt"/>
                <a:ea typeface="Aptos" panose="020B0004020202020204" pitchFamily="34" charset="0"/>
                <a:cs typeface="Times New Roman" panose="02020603050405020304" pitchFamily="18" charset="0"/>
              </a:rPr>
              <a:t>th</a:t>
            </a:r>
            <a:r>
              <a:rPr lang="en-GB" sz="1700" kern="100" dirty="0">
                <a:effectLst/>
                <a:latin typeface="+mj-lt"/>
                <a:ea typeface="Aptos" panose="020B0004020202020204" pitchFamily="34" charset="0"/>
                <a:cs typeface="Times New Roman" panose="02020603050405020304" pitchFamily="18" charset="0"/>
              </a:rPr>
              <a:t> April 2024].</a:t>
            </a:r>
          </a:p>
          <a:p>
            <a:pPr marL="540000" indent="-457200">
              <a:lnSpc>
                <a:spcPct val="150000"/>
              </a:lnSpc>
              <a:buNone/>
            </a:pPr>
            <a:r>
              <a:rPr lang="en-GB" sz="1700" i="1" kern="100" dirty="0">
                <a:effectLst/>
                <a:latin typeface="+mj-lt"/>
                <a:ea typeface="Aptos" panose="020B0004020202020204" pitchFamily="34" charset="0"/>
                <a:cs typeface="Times New Roman" panose="02020603050405020304" pitchFamily="18" charset="0"/>
              </a:rPr>
              <a:t>Mental Health Act</a:t>
            </a:r>
            <a:r>
              <a:rPr lang="en-GB" sz="1700" kern="100" dirty="0">
                <a:effectLst/>
                <a:latin typeface="+mj-lt"/>
                <a:ea typeface="Aptos" panose="020B0004020202020204" pitchFamily="34" charset="0"/>
                <a:cs typeface="Times New Roman" panose="02020603050405020304" pitchFamily="18" charset="0"/>
              </a:rPr>
              <a:t> (1983): Charles III. </a:t>
            </a:r>
            <a:r>
              <a:rPr lang="en-GB" sz="1700" i="1" kern="100" dirty="0">
                <a:effectLst/>
                <a:latin typeface="+mj-lt"/>
                <a:ea typeface="Aptos" panose="020B0004020202020204" pitchFamily="34" charset="0"/>
                <a:cs typeface="Times New Roman" panose="02020603050405020304" pitchFamily="18" charset="0"/>
              </a:rPr>
              <a:t>Chapter </a:t>
            </a:r>
            <a:r>
              <a:rPr lang="en-GB" sz="1700" kern="100" dirty="0">
                <a:effectLst/>
                <a:latin typeface="+mj-lt"/>
                <a:ea typeface="Aptos" panose="020B0004020202020204" pitchFamily="34" charset="0"/>
                <a:cs typeface="Times New Roman" panose="02020603050405020304" pitchFamily="18" charset="0"/>
              </a:rPr>
              <a:t>(</a:t>
            </a:r>
            <a:r>
              <a:rPr lang="en-GB" sz="1700" i="1" kern="100" dirty="0">
                <a:effectLst/>
                <a:latin typeface="+mj-lt"/>
                <a:ea typeface="Aptos" panose="020B0004020202020204" pitchFamily="34" charset="0"/>
                <a:cs typeface="Times New Roman" panose="02020603050405020304" pitchFamily="18" charset="0"/>
              </a:rPr>
              <a:t>20</a:t>
            </a:r>
            <a:r>
              <a:rPr lang="en-GB" sz="1700" kern="100" dirty="0">
                <a:effectLst/>
                <a:latin typeface="+mj-lt"/>
                <a:ea typeface="Aptos" panose="020B0004020202020204" pitchFamily="34" charset="0"/>
                <a:cs typeface="Times New Roman" panose="02020603050405020304" pitchFamily="18" charset="0"/>
              </a:rPr>
              <a:t>). London: The Stationary Office. Available at: </a:t>
            </a:r>
            <a:r>
              <a:rPr lang="en-GB" sz="1700" u="sng" kern="100" dirty="0">
                <a:solidFill>
                  <a:srgbClr val="467886"/>
                </a:solidFill>
                <a:effectLst/>
                <a:latin typeface="+mj-lt"/>
                <a:ea typeface="Aptos" panose="020B0004020202020204" pitchFamily="34" charset="0"/>
                <a:cs typeface="Times New Roman" panose="02020603050405020304" pitchFamily="18" charset="0"/>
                <a:hlinkClick r:id="rId4"/>
              </a:rPr>
              <a:t>https://www.legislation.gov.uk/ukpga/1983/20/contents</a:t>
            </a:r>
            <a:r>
              <a:rPr lang="en-GB" sz="1700" kern="100" dirty="0">
                <a:effectLst/>
                <a:latin typeface="+mj-lt"/>
                <a:ea typeface="Aptos" panose="020B0004020202020204" pitchFamily="34" charset="0"/>
                <a:cs typeface="Times New Roman" panose="02020603050405020304" pitchFamily="18" charset="0"/>
              </a:rPr>
              <a:t> [Assessed on 06th March].</a:t>
            </a:r>
          </a:p>
          <a:p>
            <a:pPr marL="540000" indent="-457200">
              <a:lnSpc>
                <a:spcPct val="150000"/>
              </a:lnSpc>
              <a:buNone/>
            </a:pPr>
            <a:r>
              <a:rPr lang="en-GB" sz="1700" i="1" kern="100" dirty="0">
                <a:effectLst/>
                <a:latin typeface="+mj-lt"/>
                <a:ea typeface="Aptos" panose="020B0004020202020204" pitchFamily="34" charset="0"/>
                <a:cs typeface="Times New Roman" panose="02020603050405020304" pitchFamily="18" charset="0"/>
              </a:rPr>
              <a:t>Online Safety Act </a:t>
            </a:r>
            <a:r>
              <a:rPr lang="en-GB" sz="1700" kern="100" dirty="0">
                <a:effectLst/>
                <a:latin typeface="+mj-lt"/>
                <a:ea typeface="Aptos" panose="020B0004020202020204" pitchFamily="34" charset="0"/>
                <a:cs typeface="Times New Roman" panose="02020603050405020304" pitchFamily="18" charset="0"/>
              </a:rPr>
              <a:t>(2023): Charles III. </a:t>
            </a:r>
            <a:r>
              <a:rPr lang="en-GB" sz="1700" i="1" kern="100" dirty="0">
                <a:effectLst/>
                <a:latin typeface="+mj-lt"/>
                <a:ea typeface="Aptos" panose="020B0004020202020204" pitchFamily="34" charset="0"/>
                <a:cs typeface="Times New Roman" panose="02020603050405020304" pitchFamily="18" charset="0"/>
              </a:rPr>
              <a:t>Chapter </a:t>
            </a:r>
            <a:r>
              <a:rPr lang="en-GB" sz="1700" kern="100" dirty="0">
                <a:effectLst/>
                <a:latin typeface="+mj-lt"/>
                <a:ea typeface="Aptos" panose="020B0004020202020204" pitchFamily="34" charset="0"/>
                <a:cs typeface="Times New Roman" panose="02020603050405020304" pitchFamily="18" charset="0"/>
              </a:rPr>
              <a:t>(</a:t>
            </a:r>
            <a:r>
              <a:rPr lang="en-GB" sz="1700" i="1" kern="100" dirty="0">
                <a:effectLst/>
                <a:latin typeface="+mj-lt"/>
                <a:ea typeface="Aptos" panose="020B0004020202020204" pitchFamily="34" charset="0"/>
                <a:cs typeface="Times New Roman" panose="02020603050405020304" pitchFamily="18" charset="0"/>
              </a:rPr>
              <a:t>50</a:t>
            </a:r>
            <a:r>
              <a:rPr lang="en-GB" sz="1700" kern="100" dirty="0">
                <a:effectLst/>
                <a:latin typeface="+mj-lt"/>
                <a:ea typeface="Aptos" panose="020B0004020202020204" pitchFamily="34" charset="0"/>
                <a:cs typeface="Times New Roman" panose="02020603050405020304" pitchFamily="18" charset="0"/>
              </a:rPr>
              <a:t>). London: The Stationary Office. Available at: </a:t>
            </a:r>
            <a:r>
              <a:rPr lang="en-GB" sz="1700" u="sng" kern="100" dirty="0">
                <a:solidFill>
                  <a:srgbClr val="467886"/>
                </a:solidFill>
                <a:effectLst/>
                <a:latin typeface="+mj-lt"/>
                <a:ea typeface="Aptos" panose="020B0004020202020204" pitchFamily="34" charset="0"/>
                <a:cs typeface="Times New Roman" panose="02020603050405020304" pitchFamily="18" charset="0"/>
                <a:hlinkClick r:id="rId5"/>
              </a:rPr>
              <a:t>https://www.legislation.gov.uk/ukpga/2023/50/enacted</a:t>
            </a:r>
            <a:r>
              <a:rPr lang="en-GB" sz="1700" kern="100" dirty="0">
                <a:effectLst/>
                <a:latin typeface="+mj-lt"/>
                <a:ea typeface="Aptos" panose="020B0004020202020204" pitchFamily="34" charset="0"/>
                <a:cs typeface="Times New Roman" panose="02020603050405020304" pitchFamily="18" charset="0"/>
              </a:rPr>
              <a:t> [Assessed on 24th April 2024]. </a:t>
            </a:r>
          </a:p>
          <a:p>
            <a:pPr marL="540000" indent="-457200">
              <a:lnSpc>
                <a:spcPct val="150000"/>
              </a:lnSpc>
              <a:buNone/>
            </a:pPr>
            <a:r>
              <a:rPr lang="en-GB" sz="1700" kern="100" dirty="0">
                <a:effectLst/>
                <a:latin typeface="+mj-lt"/>
                <a:ea typeface="Aptos" panose="020B0004020202020204" pitchFamily="34" charset="0"/>
                <a:cs typeface="Times New Roman" panose="02020603050405020304" pitchFamily="18" charset="0"/>
              </a:rPr>
              <a:t>Rice, C., Harrison, E., and Friedman, M. (2019). Doing Justice to Intersectionality in Research. Cultural Studies Critical Methodologies, 19(6), 409-420. Available at: </a:t>
            </a:r>
            <a:r>
              <a:rPr lang="en-GB" sz="1700" u="sng" kern="100" dirty="0">
                <a:solidFill>
                  <a:srgbClr val="467886"/>
                </a:solidFill>
                <a:effectLst/>
                <a:latin typeface="+mj-lt"/>
                <a:ea typeface="Aptos" panose="020B0004020202020204" pitchFamily="34" charset="0"/>
                <a:cs typeface="Times New Roman" panose="02020603050405020304" pitchFamily="18" charset="0"/>
                <a:hlinkClick r:id="rId6"/>
              </a:rPr>
              <a:t>https://doi.org/10.1177/1532708619829779</a:t>
            </a:r>
            <a:r>
              <a:rPr lang="en-GB" sz="1700" kern="100" dirty="0">
                <a:effectLst/>
                <a:latin typeface="+mj-lt"/>
                <a:ea typeface="Aptos" panose="020B0004020202020204" pitchFamily="34" charset="0"/>
                <a:cs typeface="Times New Roman" panose="02020603050405020304" pitchFamily="18" charset="0"/>
              </a:rPr>
              <a:t> [Assessed on 10th May 2024].</a:t>
            </a:r>
          </a:p>
          <a:p>
            <a:pPr marL="540000" indent="-457200">
              <a:lnSpc>
                <a:spcPct val="150000"/>
              </a:lnSpc>
              <a:buNone/>
            </a:pPr>
            <a:r>
              <a:rPr lang="en-GB" sz="1700" kern="100" dirty="0">
                <a:effectLst/>
                <a:latin typeface="+mj-lt"/>
                <a:ea typeface="Aptos" panose="020B0004020202020204" pitchFamily="34" charset="0"/>
                <a:cs typeface="Times New Roman" panose="02020603050405020304" pitchFamily="18" charset="0"/>
              </a:rPr>
              <a:t>Rowe, J., (2024) Navigating Body Image in the Digital Era: Exploring Global Perspectives on Social Media's Impact on Body Dysmorphia. University of Wales Trinity Saint David. Available at: </a:t>
            </a:r>
            <a:r>
              <a:rPr lang="en-GB" sz="1700" u="sng" kern="100" dirty="0">
                <a:solidFill>
                  <a:srgbClr val="467886"/>
                </a:solidFill>
                <a:effectLst/>
                <a:latin typeface="+mj-lt"/>
                <a:ea typeface="Aptos" panose="020B0004020202020204" pitchFamily="34" charset="0"/>
                <a:cs typeface="Times New Roman" panose="02020603050405020304" pitchFamily="18" charset="0"/>
                <a:hlinkClick r:id="rId7"/>
              </a:rPr>
              <a:t>../Dissertation /Diss Drafts/ECGE6003Q Rowe Jessica Diss Draft 9.docx</a:t>
            </a:r>
            <a:r>
              <a:rPr lang="en-GB" sz="1700" kern="100" dirty="0">
                <a:effectLst/>
                <a:latin typeface="+mj-lt"/>
                <a:ea typeface="Aptos" panose="020B0004020202020204" pitchFamily="34" charset="0"/>
                <a:cs typeface="Times New Roman" panose="02020603050405020304" pitchFamily="18" charset="0"/>
              </a:rPr>
              <a:t> [Assessed on 10</a:t>
            </a:r>
            <a:r>
              <a:rPr lang="en-GB" sz="1700" kern="100" baseline="30000" dirty="0">
                <a:effectLst/>
                <a:latin typeface="+mj-lt"/>
                <a:ea typeface="Aptos" panose="020B0004020202020204" pitchFamily="34" charset="0"/>
                <a:cs typeface="Times New Roman" panose="02020603050405020304" pitchFamily="18" charset="0"/>
              </a:rPr>
              <a:t>th</a:t>
            </a:r>
            <a:r>
              <a:rPr lang="en-GB" sz="1700" kern="100" dirty="0">
                <a:effectLst/>
                <a:latin typeface="+mj-lt"/>
                <a:ea typeface="Aptos" panose="020B0004020202020204" pitchFamily="34" charset="0"/>
                <a:cs typeface="Times New Roman" panose="02020603050405020304" pitchFamily="18" charset="0"/>
              </a:rPr>
              <a:t> May 2024].</a:t>
            </a:r>
          </a:p>
          <a:p>
            <a:pPr marL="0" indent="0">
              <a:lnSpc>
                <a:spcPct val="150000"/>
              </a:lnSpc>
              <a:buNone/>
            </a:pPr>
            <a:endParaRPr lang="en-GB" sz="1600" kern="100" dirty="0">
              <a:effectLst/>
              <a:latin typeface="+mj-l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51599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544C99-1204-53E0-1697-FA4E4DB74453}"/>
              </a:ext>
            </a:extLst>
          </p:cNvPr>
          <p:cNvSpPr>
            <a:spLocks noGrp="1"/>
          </p:cNvSpPr>
          <p:nvPr>
            <p:ph idx="1"/>
          </p:nvPr>
        </p:nvSpPr>
        <p:spPr>
          <a:xfrm>
            <a:off x="838199" y="412955"/>
            <a:ext cx="10780059" cy="6122316"/>
          </a:xfrm>
        </p:spPr>
        <p:txBody>
          <a:bodyPr>
            <a:normAutofit fontScale="92500" lnSpcReduction="10000"/>
          </a:bodyPr>
          <a:lstStyle/>
          <a:p>
            <a:pPr marL="540000" indent="-457200">
              <a:lnSpc>
                <a:spcPct val="150000"/>
              </a:lnSpc>
              <a:buNone/>
            </a:pPr>
            <a:r>
              <a:rPr lang="en-GB" sz="1600" i="1" kern="100" dirty="0">
                <a:effectLst/>
                <a:latin typeface="+mj-lt"/>
                <a:ea typeface="Aptos" panose="020B0004020202020204" pitchFamily="34" charset="0"/>
                <a:cs typeface="Times New Roman" panose="02020603050405020304" pitchFamily="18" charset="0"/>
              </a:rPr>
              <a:t>Social Services and Well-being (Wales) Act </a:t>
            </a:r>
            <a:r>
              <a:rPr lang="en-GB" sz="1600" kern="100" dirty="0">
                <a:effectLst/>
                <a:latin typeface="+mj-lt"/>
                <a:ea typeface="Aptos" panose="020B0004020202020204" pitchFamily="34" charset="0"/>
                <a:cs typeface="Times New Roman" panose="02020603050405020304" pitchFamily="18" charset="0"/>
              </a:rPr>
              <a:t>(2014). </a:t>
            </a:r>
            <a:r>
              <a:rPr lang="en-GB" sz="1600" i="1" kern="100" dirty="0">
                <a:effectLst/>
                <a:latin typeface="+mj-lt"/>
                <a:ea typeface="Aptos" panose="020B0004020202020204" pitchFamily="34" charset="0"/>
                <a:cs typeface="Times New Roman" panose="02020603050405020304" pitchFamily="18" charset="0"/>
              </a:rPr>
              <a:t>Chapter </a:t>
            </a:r>
            <a:r>
              <a:rPr lang="en-GB" sz="1600" kern="100" dirty="0">
                <a:effectLst/>
                <a:latin typeface="+mj-lt"/>
                <a:ea typeface="Aptos" panose="020B0004020202020204" pitchFamily="34" charset="0"/>
                <a:cs typeface="Times New Roman" panose="02020603050405020304" pitchFamily="18" charset="0"/>
              </a:rPr>
              <a:t>(</a:t>
            </a:r>
            <a:r>
              <a:rPr lang="en-GB" sz="1600" i="1" kern="100" dirty="0">
                <a:effectLst/>
                <a:latin typeface="+mj-lt"/>
                <a:ea typeface="Aptos" panose="020B0004020202020204" pitchFamily="34" charset="0"/>
                <a:cs typeface="Times New Roman" panose="02020603050405020304" pitchFamily="18" charset="0"/>
              </a:rPr>
              <a:t>6</a:t>
            </a:r>
            <a:r>
              <a:rPr lang="en-GB" sz="1600" kern="100" dirty="0">
                <a:effectLst/>
                <a:latin typeface="+mj-lt"/>
                <a:ea typeface="Aptos" panose="020B0004020202020204" pitchFamily="34" charset="0"/>
                <a:cs typeface="Times New Roman" panose="02020603050405020304" pitchFamily="18" charset="0"/>
              </a:rPr>
              <a:t>). Cardiff: The Senedd. Available at: </a:t>
            </a:r>
            <a:r>
              <a:rPr lang="en-GB" sz="1600" u="sng" kern="100" dirty="0">
                <a:solidFill>
                  <a:srgbClr val="467886"/>
                </a:solidFill>
                <a:effectLst/>
                <a:latin typeface="+mj-lt"/>
                <a:ea typeface="Aptos" panose="020B0004020202020204" pitchFamily="34" charset="0"/>
                <a:cs typeface="Times New Roman" panose="02020603050405020304" pitchFamily="18" charset="0"/>
                <a:hlinkClick r:id="rId2"/>
              </a:rPr>
              <a:t>https://www.legislation.gov.uk/anaw/2014/4/contents</a:t>
            </a:r>
            <a:r>
              <a:rPr lang="en-GB" sz="1600" kern="100" dirty="0">
                <a:effectLst/>
                <a:latin typeface="+mj-lt"/>
                <a:ea typeface="Aptos" panose="020B0004020202020204" pitchFamily="34" charset="0"/>
                <a:cs typeface="Times New Roman" panose="02020603050405020304" pitchFamily="18" charset="0"/>
              </a:rPr>
              <a:t> [Assessed on 12</a:t>
            </a:r>
            <a:r>
              <a:rPr lang="en-GB" sz="1600" kern="100" baseline="30000" dirty="0">
                <a:effectLst/>
                <a:latin typeface="+mj-lt"/>
                <a:ea typeface="Aptos" panose="020B0004020202020204" pitchFamily="34" charset="0"/>
                <a:cs typeface="Times New Roman" panose="02020603050405020304" pitchFamily="18" charset="0"/>
              </a:rPr>
              <a:t>th</a:t>
            </a:r>
            <a:r>
              <a:rPr lang="en-GB" sz="1600" kern="100" dirty="0">
                <a:effectLst/>
                <a:latin typeface="+mj-lt"/>
                <a:ea typeface="Aptos" panose="020B0004020202020204" pitchFamily="34" charset="0"/>
                <a:cs typeface="Times New Roman" panose="02020603050405020304" pitchFamily="18" charset="0"/>
              </a:rPr>
              <a:t> April 2024].</a:t>
            </a:r>
          </a:p>
          <a:p>
            <a:pPr marL="540000" indent="-457200">
              <a:lnSpc>
                <a:spcPct val="150000"/>
              </a:lnSpc>
              <a:buNone/>
            </a:pPr>
            <a:r>
              <a:rPr lang="en-GB" sz="1600" kern="100" dirty="0" err="1">
                <a:effectLst/>
                <a:latin typeface="+mj-lt"/>
                <a:ea typeface="Aptos" panose="020B0004020202020204" pitchFamily="34" charset="0"/>
                <a:cs typeface="Times New Roman" panose="02020603050405020304" pitchFamily="18" charset="0"/>
              </a:rPr>
              <a:t>Sweller</a:t>
            </a:r>
            <a:r>
              <a:rPr lang="en-GB" sz="1600" kern="100" dirty="0">
                <a:effectLst/>
                <a:latin typeface="+mj-lt"/>
                <a:ea typeface="Aptos" panose="020B0004020202020204" pitchFamily="34" charset="0"/>
                <a:cs typeface="Times New Roman" panose="02020603050405020304" pitchFamily="18" charset="0"/>
              </a:rPr>
              <a:t>, J. (1988). Cognitive Load during Problem Solving: Effects on Learning. Springer: New York.</a:t>
            </a:r>
          </a:p>
          <a:p>
            <a:pPr marL="540000" indent="-457200">
              <a:lnSpc>
                <a:spcPct val="150000"/>
              </a:lnSpc>
              <a:buNone/>
            </a:pPr>
            <a:r>
              <a:rPr lang="en-GB" sz="1600" i="1" kern="100" dirty="0">
                <a:effectLst/>
                <a:latin typeface="+mj-lt"/>
                <a:ea typeface="Aptos" panose="020B0004020202020204" pitchFamily="34" charset="0"/>
                <a:cs typeface="Times New Roman" panose="02020603050405020304" pitchFamily="18" charset="0"/>
              </a:rPr>
              <a:t>The Equality Act </a:t>
            </a:r>
            <a:r>
              <a:rPr lang="en-GB" sz="1600" kern="100" dirty="0">
                <a:effectLst/>
                <a:latin typeface="+mj-lt"/>
                <a:ea typeface="Aptos" panose="020B0004020202020204" pitchFamily="34" charset="0"/>
                <a:cs typeface="Times New Roman" panose="02020603050405020304" pitchFamily="18" charset="0"/>
              </a:rPr>
              <a:t>(2010): Charles III. </a:t>
            </a:r>
            <a:r>
              <a:rPr lang="en-GB" sz="1600" i="1" kern="100" dirty="0">
                <a:effectLst/>
                <a:latin typeface="+mj-lt"/>
                <a:ea typeface="Aptos" panose="020B0004020202020204" pitchFamily="34" charset="0"/>
                <a:cs typeface="Times New Roman" panose="02020603050405020304" pitchFamily="18" charset="0"/>
              </a:rPr>
              <a:t>Chapter </a:t>
            </a:r>
            <a:r>
              <a:rPr lang="en-GB" sz="1600" kern="100" dirty="0">
                <a:effectLst/>
                <a:latin typeface="+mj-lt"/>
                <a:ea typeface="Aptos" panose="020B0004020202020204" pitchFamily="34" charset="0"/>
                <a:cs typeface="Times New Roman" panose="02020603050405020304" pitchFamily="18" charset="0"/>
              </a:rPr>
              <a:t>(</a:t>
            </a:r>
            <a:r>
              <a:rPr lang="en-GB" sz="1600" i="1" kern="100" dirty="0">
                <a:effectLst/>
                <a:latin typeface="+mj-lt"/>
                <a:ea typeface="Aptos" panose="020B0004020202020204" pitchFamily="34" charset="0"/>
                <a:cs typeface="Times New Roman" panose="02020603050405020304" pitchFamily="18" charset="0"/>
              </a:rPr>
              <a:t>15</a:t>
            </a:r>
            <a:r>
              <a:rPr lang="en-GB" sz="1600" kern="100" dirty="0">
                <a:effectLst/>
                <a:latin typeface="+mj-lt"/>
                <a:ea typeface="Aptos" panose="020B0004020202020204" pitchFamily="34" charset="0"/>
                <a:cs typeface="Times New Roman" panose="02020603050405020304" pitchFamily="18" charset="0"/>
              </a:rPr>
              <a:t>). London: The Stationary Office. Available at: </a:t>
            </a:r>
            <a:r>
              <a:rPr lang="en-GB" sz="1600" u="sng" kern="100" dirty="0">
                <a:solidFill>
                  <a:srgbClr val="467886"/>
                </a:solidFill>
                <a:effectLst/>
                <a:latin typeface="+mj-lt"/>
                <a:ea typeface="Aptos" panose="020B0004020202020204" pitchFamily="34" charset="0"/>
                <a:cs typeface="Times New Roman" panose="02020603050405020304" pitchFamily="18" charset="0"/>
                <a:hlinkClick r:id="rId3"/>
              </a:rPr>
              <a:t>https://www.legislation.gov.uk/ukpga/2010/15/contents</a:t>
            </a:r>
            <a:r>
              <a:rPr lang="en-GB" sz="1600" kern="100" dirty="0">
                <a:effectLst/>
                <a:latin typeface="+mj-lt"/>
                <a:ea typeface="Aptos" panose="020B0004020202020204" pitchFamily="34" charset="0"/>
                <a:cs typeface="Times New Roman" panose="02020603050405020304" pitchFamily="18" charset="0"/>
              </a:rPr>
              <a:t> [Assessed on 08th May 2024]. </a:t>
            </a:r>
          </a:p>
          <a:p>
            <a:pPr marL="540000" indent="-457200">
              <a:lnSpc>
                <a:spcPct val="150000"/>
              </a:lnSpc>
              <a:buNone/>
            </a:pPr>
            <a:r>
              <a:rPr lang="en-GB" sz="1600" i="1" kern="100" dirty="0">
                <a:effectLst/>
                <a:latin typeface="+mj-lt"/>
                <a:ea typeface="Aptos" panose="020B0004020202020204" pitchFamily="34" charset="0"/>
                <a:cs typeface="Times New Roman" panose="02020603050405020304" pitchFamily="18" charset="0"/>
              </a:rPr>
              <a:t>The Human Rights Act </a:t>
            </a:r>
            <a:r>
              <a:rPr lang="en-GB" sz="1600" kern="100" dirty="0">
                <a:effectLst/>
                <a:latin typeface="+mj-lt"/>
                <a:ea typeface="Aptos" panose="020B0004020202020204" pitchFamily="34" charset="0"/>
                <a:cs typeface="Times New Roman" panose="02020603050405020304" pitchFamily="18" charset="0"/>
              </a:rPr>
              <a:t>(1998): Charles III. </a:t>
            </a:r>
            <a:r>
              <a:rPr lang="en-GB" sz="1600" i="1" kern="100" dirty="0">
                <a:effectLst/>
                <a:latin typeface="+mj-lt"/>
                <a:ea typeface="Aptos" panose="020B0004020202020204" pitchFamily="34" charset="0"/>
                <a:cs typeface="Times New Roman" panose="02020603050405020304" pitchFamily="18" charset="0"/>
              </a:rPr>
              <a:t>Chapter </a:t>
            </a:r>
            <a:r>
              <a:rPr lang="en-GB" sz="1600" kern="100" dirty="0">
                <a:effectLst/>
                <a:latin typeface="+mj-lt"/>
                <a:ea typeface="Aptos" panose="020B0004020202020204" pitchFamily="34" charset="0"/>
                <a:cs typeface="Times New Roman" panose="02020603050405020304" pitchFamily="18" charset="0"/>
              </a:rPr>
              <a:t>(</a:t>
            </a:r>
            <a:r>
              <a:rPr lang="en-GB" sz="1600" i="1" kern="100" dirty="0">
                <a:effectLst/>
                <a:latin typeface="+mj-lt"/>
                <a:ea typeface="Aptos" panose="020B0004020202020204" pitchFamily="34" charset="0"/>
                <a:cs typeface="Times New Roman" panose="02020603050405020304" pitchFamily="18" charset="0"/>
              </a:rPr>
              <a:t>42</a:t>
            </a:r>
            <a:r>
              <a:rPr lang="en-GB" sz="1600" kern="100" dirty="0">
                <a:effectLst/>
                <a:latin typeface="+mj-lt"/>
                <a:ea typeface="Aptos" panose="020B0004020202020204" pitchFamily="34" charset="0"/>
                <a:cs typeface="Times New Roman" panose="02020603050405020304" pitchFamily="18" charset="0"/>
              </a:rPr>
              <a:t>). London: The Stationary Office. Available at: </a:t>
            </a:r>
            <a:r>
              <a:rPr lang="en-GB" sz="1600" u="sng" kern="100" dirty="0">
                <a:solidFill>
                  <a:srgbClr val="467886"/>
                </a:solidFill>
                <a:effectLst/>
                <a:latin typeface="+mj-lt"/>
                <a:ea typeface="Aptos" panose="020B0004020202020204" pitchFamily="34" charset="0"/>
                <a:cs typeface="Times New Roman" panose="02020603050405020304" pitchFamily="18" charset="0"/>
                <a:hlinkClick r:id="rId4"/>
              </a:rPr>
              <a:t>https://www.legislation.gov.uk/ukpga/1998/42/contents</a:t>
            </a:r>
            <a:r>
              <a:rPr lang="en-GB" sz="1600" kern="100" dirty="0">
                <a:effectLst/>
                <a:latin typeface="+mj-lt"/>
                <a:ea typeface="Aptos" panose="020B0004020202020204" pitchFamily="34" charset="0"/>
                <a:cs typeface="Times New Roman" panose="02020603050405020304" pitchFamily="18" charset="0"/>
              </a:rPr>
              <a:t> [Assessed on 08th May 2024]. </a:t>
            </a:r>
          </a:p>
          <a:p>
            <a:pPr marL="540000" indent="-457200">
              <a:lnSpc>
                <a:spcPct val="150000"/>
              </a:lnSpc>
              <a:buNone/>
            </a:pPr>
            <a:r>
              <a:rPr lang="en-GB" sz="1600" kern="100" dirty="0">
                <a:effectLst/>
                <a:latin typeface="+mj-lt"/>
                <a:ea typeface="Aptos" panose="020B0004020202020204" pitchFamily="34" charset="0"/>
                <a:cs typeface="Times New Roman" panose="02020603050405020304" pitchFamily="18" charset="0"/>
              </a:rPr>
              <a:t>UK </a:t>
            </a:r>
            <a:r>
              <a:rPr lang="en-GB" sz="1500" kern="100" dirty="0">
                <a:effectLst/>
                <a:latin typeface="+mj-lt"/>
                <a:ea typeface="Aptos" panose="020B0004020202020204" pitchFamily="34" charset="0"/>
                <a:cs typeface="Times New Roman" panose="02020603050405020304" pitchFamily="18" charset="0"/>
              </a:rPr>
              <a:t>Government. (2024) </a:t>
            </a:r>
            <a:r>
              <a:rPr lang="en-GB" sz="1500" i="0" u="none" strike="noStrike" dirty="0">
                <a:solidFill>
                  <a:srgbClr val="0B0C0C"/>
                </a:solidFill>
                <a:effectLst/>
                <a:latin typeface="+mj-lt"/>
              </a:rPr>
              <a:t>What Works Network. Available at: </a:t>
            </a:r>
            <a:r>
              <a:rPr lang="en-GB" sz="1500" i="0" u="none" strike="noStrike" dirty="0">
                <a:solidFill>
                  <a:srgbClr val="0B0C0C"/>
                </a:solidFill>
                <a:effectLst/>
                <a:latin typeface="+mj-lt"/>
                <a:hlinkClick r:id="rId5"/>
              </a:rPr>
              <a:t>https://www.gov.uk/guidance/what-works-network - the-what-works-network</a:t>
            </a:r>
            <a:r>
              <a:rPr lang="en-GB" sz="1500" i="0" u="none" strike="noStrike" dirty="0">
                <a:solidFill>
                  <a:srgbClr val="0B0C0C"/>
                </a:solidFill>
                <a:effectLst/>
                <a:latin typeface="+mj-lt"/>
              </a:rPr>
              <a:t> [Assessed on 13</a:t>
            </a:r>
            <a:r>
              <a:rPr lang="en-GB" sz="1500" i="0" u="none" strike="noStrike" baseline="30000" dirty="0">
                <a:solidFill>
                  <a:srgbClr val="0B0C0C"/>
                </a:solidFill>
                <a:effectLst/>
                <a:latin typeface="+mj-lt"/>
              </a:rPr>
              <a:t>th</a:t>
            </a:r>
            <a:r>
              <a:rPr lang="en-GB" sz="1500" i="0" u="none" strike="noStrike" dirty="0">
                <a:solidFill>
                  <a:srgbClr val="0B0C0C"/>
                </a:solidFill>
                <a:effectLst/>
                <a:latin typeface="+mj-lt"/>
              </a:rPr>
              <a:t> May 2024].</a:t>
            </a:r>
            <a:endParaRPr lang="en-GB" sz="1500" kern="100" dirty="0">
              <a:effectLst/>
              <a:latin typeface="+mj-lt"/>
              <a:ea typeface="Aptos" panose="020B0004020202020204" pitchFamily="34" charset="0"/>
              <a:cs typeface="Times New Roman" panose="02020603050405020304" pitchFamily="18" charset="0"/>
            </a:endParaRPr>
          </a:p>
          <a:p>
            <a:pPr marL="540000" indent="-457200">
              <a:lnSpc>
                <a:spcPct val="150000"/>
              </a:lnSpc>
              <a:buNone/>
            </a:pPr>
            <a:r>
              <a:rPr lang="en-GB" sz="1600" kern="100" dirty="0">
                <a:effectLst/>
                <a:latin typeface="+mj-lt"/>
                <a:ea typeface="Aptos" panose="020B0004020202020204" pitchFamily="34" charset="0"/>
                <a:cs typeface="Times New Roman" panose="02020603050405020304" pitchFamily="18" charset="0"/>
              </a:rPr>
              <a:t>University of Wales Trinity Saint David (UWTSD) (2024a). Sociology (Full-time) (BA Hons) Available at: </a:t>
            </a:r>
            <a:r>
              <a:rPr lang="en-GB" sz="1600" u="sng" kern="100" dirty="0">
                <a:solidFill>
                  <a:srgbClr val="467886"/>
                </a:solidFill>
                <a:effectLst/>
                <a:latin typeface="+mj-lt"/>
                <a:ea typeface="Aptos" panose="020B0004020202020204" pitchFamily="34" charset="0"/>
                <a:cs typeface="Times New Roman" panose="02020603050405020304" pitchFamily="18" charset="0"/>
                <a:hlinkClick r:id="rId6"/>
              </a:rPr>
              <a:t>https://www.uwtsd.ac.uk/programme-courses/undergraduate/sociology/sociology-full-time-campus-blended-campus-full-time - t-17722-2</a:t>
            </a:r>
            <a:r>
              <a:rPr lang="en-GB" sz="1600" kern="100" dirty="0">
                <a:effectLst/>
                <a:latin typeface="+mj-lt"/>
                <a:ea typeface="Aptos" panose="020B0004020202020204" pitchFamily="34" charset="0"/>
                <a:cs typeface="Times New Roman" panose="02020603050405020304" pitchFamily="18" charset="0"/>
              </a:rPr>
              <a:t> [Assessed on 10</a:t>
            </a:r>
            <a:r>
              <a:rPr lang="en-GB" sz="1600" kern="100" baseline="30000" dirty="0">
                <a:effectLst/>
                <a:latin typeface="+mj-lt"/>
                <a:ea typeface="Aptos" panose="020B0004020202020204" pitchFamily="34" charset="0"/>
                <a:cs typeface="Times New Roman" panose="02020603050405020304" pitchFamily="18" charset="0"/>
              </a:rPr>
              <a:t>th</a:t>
            </a:r>
            <a:r>
              <a:rPr lang="en-GB" sz="1600" kern="100" dirty="0">
                <a:effectLst/>
                <a:latin typeface="+mj-lt"/>
                <a:ea typeface="Aptos" panose="020B0004020202020204" pitchFamily="34" charset="0"/>
                <a:cs typeface="Times New Roman" panose="02020603050405020304" pitchFamily="18" charset="0"/>
              </a:rPr>
              <a:t> May 2024].</a:t>
            </a:r>
          </a:p>
          <a:p>
            <a:pPr marL="540000" indent="-457200">
              <a:lnSpc>
                <a:spcPct val="150000"/>
              </a:lnSpc>
              <a:buNone/>
            </a:pPr>
            <a:r>
              <a:rPr lang="en-GB" sz="1600" kern="100" dirty="0">
                <a:effectLst/>
                <a:latin typeface="+mj-lt"/>
                <a:ea typeface="Aptos" panose="020B0004020202020204" pitchFamily="34" charset="0"/>
                <a:cs typeface="Times New Roman" panose="02020603050405020304" pitchFamily="18" charset="0"/>
              </a:rPr>
              <a:t>University of Wales Trinity Saint David (UWTSD) (2024b). Equity and Diversity in Society (MA). Available at: </a:t>
            </a:r>
            <a:r>
              <a:rPr lang="en-GB" sz="1600" u="sng" kern="100" dirty="0">
                <a:solidFill>
                  <a:srgbClr val="467886"/>
                </a:solidFill>
                <a:effectLst/>
                <a:latin typeface="+mj-lt"/>
                <a:ea typeface="Aptos" panose="020B0004020202020204" pitchFamily="34" charset="0"/>
                <a:cs typeface="Times New Roman" panose="02020603050405020304" pitchFamily="18" charset="0"/>
                <a:hlinkClick r:id="rId7"/>
              </a:rPr>
              <a:t>https://www.uwtsd.ac.uk/programme-courses/postgraduate-pgce/sociology/equity-and-diversity-society-campus-carmarthen-0</a:t>
            </a:r>
            <a:r>
              <a:rPr lang="en-GB" sz="1600" kern="100" dirty="0">
                <a:effectLst/>
                <a:latin typeface="+mj-lt"/>
                <a:ea typeface="Aptos" panose="020B0004020202020204" pitchFamily="34" charset="0"/>
                <a:cs typeface="Times New Roman" panose="02020603050405020304" pitchFamily="18" charset="0"/>
              </a:rPr>
              <a:t> [Assessed on 10th May 2024]. </a:t>
            </a:r>
          </a:p>
          <a:p>
            <a:pPr marL="540000" indent="-457200">
              <a:lnSpc>
                <a:spcPct val="150000"/>
              </a:lnSpc>
              <a:buNone/>
            </a:pPr>
            <a:r>
              <a:rPr lang="en-GB" sz="1600" kern="100" dirty="0">
                <a:latin typeface="+mj-lt"/>
                <a:ea typeface="Aptos" panose="020B0004020202020204" pitchFamily="34" charset="0"/>
                <a:cs typeface="Times New Roman" panose="02020603050405020304" pitchFamily="18" charset="0"/>
              </a:rPr>
              <a:t>Wales Centre for Public Policy (WCPP). (2024) About. Available at: </a:t>
            </a:r>
            <a:r>
              <a:rPr lang="en-GB" sz="1600" kern="100" dirty="0">
                <a:latin typeface="+mj-lt"/>
                <a:ea typeface="Aptos" panose="020B0004020202020204" pitchFamily="34" charset="0"/>
                <a:cs typeface="Times New Roman" panose="02020603050405020304" pitchFamily="18" charset="0"/>
                <a:hlinkClick r:id="rId8"/>
              </a:rPr>
              <a:t>https://www.wcpp.org.uk/about/</a:t>
            </a:r>
            <a:r>
              <a:rPr lang="en-GB" sz="1600" kern="100" dirty="0">
                <a:latin typeface="+mj-lt"/>
                <a:ea typeface="Aptos" panose="020B0004020202020204" pitchFamily="34" charset="0"/>
                <a:cs typeface="Times New Roman" panose="02020603050405020304" pitchFamily="18" charset="0"/>
              </a:rPr>
              <a:t> [Assessed on 13</a:t>
            </a:r>
            <a:r>
              <a:rPr lang="en-GB" sz="1600" kern="100" baseline="30000" dirty="0">
                <a:latin typeface="+mj-lt"/>
                <a:ea typeface="Aptos" panose="020B0004020202020204" pitchFamily="34" charset="0"/>
                <a:cs typeface="Times New Roman" panose="02020603050405020304" pitchFamily="18" charset="0"/>
              </a:rPr>
              <a:t>th</a:t>
            </a:r>
            <a:r>
              <a:rPr lang="en-GB" sz="1600" kern="100" dirty="0">
                <a:latin typeface="+mj-lt"/>
                <a:ea typeface="Aptos" panose="020B0004020202020204" pitchFamily="34" charset="0"/>
                <a:cs typeface="Times New Roman" panose="02020603050405020304" pitchFamily="18" charset="0"/>
              </a:rPr>
              <a:t> May 2024].</a:t>
            </a:r>
            <a:endParaRPr lang="en-GB" sz="1600" kern="100" dirty="0">
              <a:effectLst/>
              <a:latin typeface="+mj-l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503224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C2FF4-E28A-B90E-A04A-A75CB6583F43}"/>
              </a:ext>
            </a:extLst>
          </p:cNvPr>
          <p:cNvSpPr>
            <a:spLocks noGrp="1"/>
          </p:cNvSpPr>
          <p:nvPr>
            <p:ph type="title"/>
          </p:nvPr>
        </p:nvSpPr>
        <p:spPr/>
        <p:txBody>
          <a:bodyPr/>
          <a:lstStyle/>
          <a:p>
            <a:r>
              <a:rPr lang="en-GB" dirty="0"/>
              <a:t>Image References </a:t>
            </a:r>
          </a:p>
        </p:txBody>
      </p:sp>
      <p:sp>
        <p:nvSpPr>
          <p:cNvPr id="3" name="Content Placeholder 2">
            <a:extLst>
              <a:ext uri="{FF2B5EF4-FFF2-40B4-BE49-F238E27FC236}">
                <a16:creationId xmlns:a16="http://schemas.microsoft.com/office/drawing/2014/main" id="{7E6290B9-BA0C-CF88-7246-9DC081F225FB}"/>
              </a:ext>
            </a:extLst>
          </p:cNvPr>
          <p:cNvSpPr>
            <a:spLocks noGrp="1"/>
          </p:cNvSpPr>
          <p:nvPr>
            <p:ph idx="1"/>
          </p:nvPr>
        </p:nvSpPr>
        <p:spPr/>
        <p:txBody>
          <a:bodyPr/>
          <a:lstStyle/>
          <a:p>
            <a:pPr marL="0" indent="0">
              <a:buNone/>
            </a:pPr>
            <a:r>
              <a:rPr lang="en-GB" sz="1800" dirty="0">
                <a:latin typeface="+mj-lt"/>
              </a:rPr>
              <a:t>Cardiff University (2024). Research Assistant (WCPP) - 24 month fixed term contract. Cardiff Business School Research. Available at: </a:t>
            </a:r>
            <a:r>
              <a:rPr lang="en-GB" sz="1800" dirty="0">
                <a:latin typeface="+mj-lt"/>
                <a:hlinkClick r:id="rId2"/>
              </a:rPr>
              <a:t>../Module 5 - Research Assistant (WCPP) - 24 month fixed term contract | Cardiff University.pdf</a:t>
            </a:r>
            <a:r>
              <a:rPr lang="en-GB" sz="1800" dirty="0">
                <a:latin typeface="+mj-lt"/>
              </a:rPr>
              <a:t> [Assessed on 10</a:t>
            </a:r>
            <a:r>
              <a:rPr lang="en-GB" sz="1800" baseline="30000" dirty="0">
                <a:latin typeface="+mj-lt"/>
              </a:rPr>
              <a:t>th  </a:t>
            </a:r>
            <a:r>
              <a:rPr lang="en-GB" sz="1800" dirty="0">
                <a:latin typeface="+mj-lt"/>
              </a:rPr>
              <a:t>May 2024]. </a:t>
            </a:r>
          </a:p>
          <a:p>
            <a:pPr marL="0" indent="0">
              <a:buNone/>
            </a:pPr>
            <a:br>
              <a:rPr lang="en-GB" sz="1800" b="1" dirty="0">
                <a:solidFill>
                  <a:srgbClr val="333333"/>
                </a:solidFill>
                <a:effectLst/>
                <a:latin typeface="Arial" panose="020B0604020202020204" pitchFamily="34" charset="0"/>
              </a:rPr>
            </a:br>
            <a:endParaRPr lang="en-GB" dirty="0"/>
          </a:p>
          <a:p>
            <a:pPr marL="0" indent="0">
              <a:buNone/>
            </a:pPr>
            <a:endParaRPr lang="en-GB" dirty="0"/>
          </a:p>
        </p:txBody>
      </p:sp>
    </p:spTree>
    <p:extLst>
      <p:ext uri="{BB962C8B-B14F-4D97-AF65-F5344CB8AC3E}">
        <p14:creationId xmlns:p14="http://schemas.microsoft.com/office/powerpoint/2010/main" val="1431320015"/>
      </p:ext>
    </p:extLst>
  </p:cSld>
  <p:clrMapOvr>
    <a:masterClrMapping/>
  </p:clrMapOvr>
</p:sld>
</file>

<file path=ppt/theme/theme1.xml><?xml version="1.0" encoding="utf-8"?>
<a:theme xmlns:a="http://schemas.openxmlformats.org/drawingml/2006/main" name="Office 2013 - 2022 Theme">
  <a:themeElements>
    <a:clrScheme name="Custom 20">
      <a:dk1>
        <a:srgbClr val="000000"/>
      </a:dk1>
      <a:lt1>
        <a:srgbClr val="FFFFFF"/>
      </a:lt1>
      <a:dk2>
        <a:srgbClr val="505046"/>
      </a:dk2>
      <a:lt2>
        <a:srgbClr val="FEFFFF"/>
      </a:lt2>
      <a:accent1>
        <a:srgbClr val="E91116"/>
      </a:accent1>
      <a:accent2>
        <a:srgbClr val="DD0F1E"/>
      </a:accent2>
      <a:accent3>
        <a:srgbClr val="DC2800"/>
      </a:accent3>
      <a:accent4>
        <a:srgbClr val="FF0001"/>
      </a:accent4>
      <a:accent5>
        <a:srgbClr val="FE000F"/>
      </a:accent5>
      <a:accent6>
        <a:srgbClr val="B22600"/>
      </a:accent6>
      <a:hlink>
        <a:srgbClr val="F6071B"/>
      </a:hlink>
      <a:folHlink>
        <a:srgbClr val="FE0017"/>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Dividend</Template>
  <TotalTime>42940</TotalTime>
  <Words>5149</Words>
  <Application>Microsoft Macintosh PowerPoint</Application>
  <PresentationFormat>Widescreen</PresentationFormat>
  <Paragraphs>340</Paragraphs>
  <Slides>20</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Aptos</vt:lpstr>
      <vt:lpstr>Arial</vt:lpstr>
      <vt:lpstr>ArialMT</vt:lpstr>
      <vt:lpstr>Calibri</vt:lpstr>
      <vt:lpstr>Calibri Light</vt:lpstr>
      <vt:lpstr>Söhne</vt:lpstr>
      <vt:lpstr>Times New Roman</vt:lpstr>
      <vt:lpstr>Office 2013 - 2022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Who are the The Wales Centre for Public Policy  (WCPP)?</vt:lpstr>
      <vt:lpstr>The WCPP is part of the What Works network and the IPPO.  </vt:lpstr>
      <vt:lpstr>PowerPoint Presentation</vt:lpstr>
      <vt:lpstr>Essential Criteria</vt:lpstr>
      <vt:lpstr>Desirable Criteria </vt:lpstr>
      <vt:lpstr>conclusion</vt:lpstr>
      <vt:lpstr>PowerPoint Presentation</vt:lpstr>
      <vt:lpstr>PowerPoint Presentation</vt:lpstr>
      <vt:lpstr>References </vt:lpstr>
      <vt:lpstr>PowerPoint Presentation</vt:lpstr>
      <vt:lpstr>PowerPoint Presentation</vt:lpstr>
      <vt:lpstr>PowerPoint Presentation</vt:lpstr>
      <vt:lpstr>Image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Rowe (2108311)</dc:creator>
  <cp:lastModifiedBy>Jessica Rowe (2108311)</cp:lastModifiedBy>
  <cp:revision>40</cp:revision>
  <dcterms:created xsi:type="dcterms:W3CDTF">2024-04-13T17:29:34Z</dcterms:created>
  <dcterms:modified xsi:type="dcterms:W3CDTF">2024-05-13T13:09:59Z</dcterms:modified>
</cp:coreProperties>
</file>