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3" r:id="rId3"/>
    <p:sldId id="279" r:id="rId4"/>
    <p:sldId id="264" r:id="rId5"/>
    <p:sldId id="265" r:id="rId6"/>
    <p:sldId id="267" r:id="rId7"/>
    <p:sldId id="268" r:id="rId8"/>
    <p:sldId id="269" r:id="rId9"/>
    <p:sldId id="270" r:id="rId10"/>
    <p:sldId id="257" r:id="rId11"/>
    <p:sldId id="258" r:id="rId12"/>
    <p:sldId id="259" r:id="rId13"/>
    <p:sldId id="260" r:id="rId14"/>
    <p:sldId id="261" r:id="rId15"/>
    <p:sldId id="274" r:id="rId16"/>
    <p:sldId id="275" r:id="rId17"/>
    <p:sldId id="276" r:id="rId18"/>
    <p:sldId id="277" r:id="rId19"/>
    <p:sldId id="280" r:id="rId20"/>
    <p:sldId id="281" r:id="rId21"/>
    <p:sldId id="284" r:id="rId22"/>
    <p:sldId id="282" r:id="rId23"/>
    <p:sldId id="283" r:id="rId24"/>
    <p:sldId id="286" r:id="rId25"/>
    <p:sldId id="288" r:id="rId26"/>
    <p:sldId id="285" r:id="rId27"/>
    <p:sldId id="26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0" d="100"/>
          <a:sy n="110"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LOBA MUKWAKANI BULOBA MUKWAKANI" userId="984bccd08a14502f" providerId="LiveId" clId="{97BC00A5-6D64-4214-BF63-1A9374549841}"/>
    <pc:docChg chg="custSel delSld modSld">
      <pc:chgData name="BULOBA MUKWAKANI BULOBA MUKWAKANI" userId="984bccd08a14502f" providerId="LiveId" clId="{97BC00A5-6D64-4214-BF63-1A9374549841}" dt="2021-12-17T21:51:56.899" v="112" actId="2696"/>
      <pc:docMkLst>
        <pc:docMk/>
      </pc:docMkLst>
      <pc:sldChg chg="modSp mod">
        <pc:chgData name="BULOBA MUKWAKANI BULOBA MUKWAKANI" userId="984bccd08a14502f" providerId="LiveId" clId="{97BC00A5-6D64-4214-BF63-1A9374549841}" dt="2021-12-17T21:01:18.944" v="46" actId="20577"/>
        <pc:sldMkLst>
          <pc:docMk/>
          <pc:sldMk cId="2438680699" sldId="280"/>
        </pc:sldMkLst>
        <pc:spChg chg="mod">
          <ac:chgData name="BULOBA MUKWAKANI BULOBA MUKWAKANI" userId="984bccd08a14502f" providerId="LiveId" clId="{97BC00A5-6D64-4214-BF63-1A9374549841}" dt="2021-12-17T20:52:02.231" v="12" actId="20577"/>
          <ac:spMkLst>
            <pc:docMk/>
            <pc:sldMk cId="2438680699" sldId="280"/>
            <ac:spMk id="2" creationId="{E0D8BF82-53B0-4691-94EC-727E85F8BDC6}"/>
          </ac:spMkLst>
        </pc:spChg>
        <pc:spChg chg="mod">
          <ac:chgData name="BULOBA MUKWAKANI BULOBA MUKWAKANI" userId="984bccd08a14502f" providerId="LiveId" clId="{97BC00A5-6D64-4214-BF63-1A9374549841}" dt="2021-12-17T21:01:18.944" v="46" actId="20577"/>
          <ac:spMkLst>
            <pc:docMk/>
            <pc:sldMk cId="2438680699" sldId="280"/>
            <ac:spMk id="3" creationId="{D3ADC170-BCA7-48EA-94F6-4618B16F55A9}"/>
          </ac:spMkLst>
        </pc:spChg>
      </pc:sldChg>
      <pc:sldChg chg="modSp mod">
        <pc:chgData name="BULOBA MUKWAKANI BULOBA MUKWAKANI" userId="984bccd08a14502f" providerId="LiveId" clId="{97BC00A5-6D64-4214-BF63-1A9374549841}" dt="2021-12-17T21:30:04.561" v="54" actId="27636"/>
        <pc:sldMkLst>
          <pc:docMk/>
          <pc:sldMk cId="2353908020" sldId="281"/>
        </pc:sldMkLst>
        <pc:spChg chg="mod">
          <ac:chgData name="BULOBA MUKWAKANI BULOBA MUKWAKANI" userId="984bccd08a14502f" providerId="LiveId" clId="{97BC00A5-6D64-4214-BF63-1A9374549841}" dt="2021-12-17T21:30:04.561" v="54" actId="27636"/>
          <ac:spMkLst>
            <pc:docMk/>
            <pc:sldMk cId="2353908020" sldId="281"/>
            <ac:spMk id="2" creationId="{33A96E0A-E8AD-4AD5-9980-6246F1E174A0}"/>
          </ac:spMkLst>
        </pc:spChg>
        <pc:spChg chg="mod">
          <ac:chgData name="BULOBA MUKWAKANI BULOBA MUKWAKANI" userId="984bccd08a14502f" providerId="LiveId" clId="{97BC00A5-6D64-4214-BF63-1A9374549841}" dt="2021-12-17T21:29:58.798" v="51" actId="27636"/>
          <ac:spMkLst>
            <pc:docMk/>
            <pc:sldMk cId="2353908020" sldId="281"/>
            <ac:spMk id="3" creationId="{D6D44235-AA9C-4E58-9630-9D354E7E7B8C}"/>
          </ac:spMkLst>
        </pc:spChg>
      </pc:sldChg>
      <pc:sldChg chg="modSp mod">
        <pc:chgData name="BULOBA MUKWAKANI BULOBA MUKWAKANI" userId="984bccd08a14502f" providerId="LiveId" clId="{97BC00A5-6D64-4214-BF63-1A9374549841}" dt="2021-12-17T21:32:15.559" v="72" actId="27636"/>
        <pc:sldMkLst>
          <pc:docMk/>
          <pc:sldMk cId="3686825297" sldId="282"/>
        </pc:sldMkLst>
        <pc:spChg chg="mod">
          <ac:chgData name="BULOBA MUKWAKANI BULOBA MUKWAKANI" userId="984bccd08a14502f" providerId="LiveId" clId="{97BC00A5-6D64-4214-BF63-1A9374549841}" dt="2021-12-17T21:32:03.969" v="70" actId="27636"/>
          <ac:spMkLst>
            <pc:docMk/>
            <pc:sldMk cId="3686825297" sldId="282"/>
            <ac:spMk id="2" creationId="{6303F787-E455-4772-B0C7-E65E3A914594}"/>
          </ac:spMkLst>
        </pc:spChg>
        <pc:spChg chg="mod">
          <ac:chgData name="BULOBA MUKWAKANI BULOBA MUKWAKANI" userId="984bccd08a14502f" providerId="LiveId" clId="{97BC00A5-6D64-4214-BF63-1A9374549841}" dt="2021-12-17T21:32:15.559" v="72" actId="27636"/>
          <ac:spMkLst>
            <pc:docMk/>
            <pc:sldMk cId="3686825297" sldId="282"/>
            <ac:spMk id="3" creationId="{020FE661-1D3D-4812-8F73-D0031B799020}"/>
          </ac:spMkLst>
        </pc:spChg>
      </pc:sldChg>
      <pc:sldChg chg="modSp mod">
        <pc:chgData name="BULOBA MUKWAKANI BULOBA MUKWAKANI" userId="984bccd08a14502f" providerId="LiveId" clId="{97BC00A5-6D64-4214-BF63-1A9374549841}" dt="2021-12-17T21:50:19.246" v="106" actId="21"/>
        <pc:sldMkLst>
          <pc:docMk/>
          <pc:sldMk cId="2787729787" sldId="283"/>
        </pc:sldMkLst>
        <pc:spChg chg="mod">
          <ac:chgData name="BULOBA MUKWAKANI BULOBA MUKWAKANI" userId="984bccd08a14502f" providerId="LiveId" clId="{97BC00A5-6D64-4214-BF63-1A9374549841}" dt="2021-12-17T21:47:39.068" v="90" actId="20577"/>
          <ac:spMkLst>
            <pc:docMk/>
            <pc:sldMk cId="2787729787" sldId="283"/>
            <ac:spMk id="2" creationId="{25484C08-8B4D-48A2-8736-B24D42DCD619}"/>
          </ac:spMkLst>
        </pc:spChg>
        <pc:spChg chg="mod">
          <ac:chgData name="BULOBA MUKWAKANI BULOBA MUKWAKANI" userId="984bccd08a14502f" providerId="LiveId" clId="{97BC00A5-6D64-4214-BF63-1A9374549841}" dt="2021-12-17T21:50:19.246" v="106" actId="21"/>
          <ac:spMkLst>
            <pc:docMk/>
            <pc:sldMk cId="2787729787" sldId="283"/>
            <ac:spMk id="3" creationId="{DB31A2A0-B3BC-47BD-8358-7BE9E136C43B}"/>
          </ac:spMkLst>
        </pc:spChg>
      </pc:sldChg>
      <pc:sldChg chg="modSp mod">
        <pc:chgData name="BULOBA MUKWAKANI BULOBA MUKWAKANI" userId="984bccd08a14502f" providerId="LiveId" clId="{97BC00A5-6D64-4214-BF63-1A9374549841}" dt="2021-12-17T21:31:05.197" v="63" actId="2710"/>
        <pc:sldMkLst>
          <pc:docMk/>
          <pc:sldMk cId="583447501" sldId="284"/>
        </pc:sldMkLst>
        <pc:spChg chg="mod">
          <ac:chgData name="BULOBA MUKWAKANI BULOBA MUKWAKANI" userId="984bccd08a14502f" providerId="LiveId" clId="{97BC00A5-6D64-4214-BF63-1A9374549841}" dt="2021-12-17T21:30:59.348" v="62" actId="20577"/>
          <ac:spMkLst>
            <pc:docMk/>
            <pc:sldMk cId="583447501" sldId="284"/>
            <ac:spMk id="2" creationId="{4E17AA8E-CCDF-4EAC-ACF1-13AF9504ABD5}"/>
          </ac:spMkLst>
        </pc:spChg>
        <pc:spChg chg="mod">
          <ac:chgData name="BULOBA MUKWAKANI BULOBA MUKWAKANI" userId="984bccd08a14502f" providerId="LiveId" clId="{97BC00A5-6D64-4214-BF63-1A9374549841}" dt="2021-12-17T21:31:05.197" v="63" actId="2710"/>
          <ac:spMkLst>
            <pc:docMk/>
            <pc:sldMk cId="583447501" sldId="284"/>
            <ac:spMk id="3" creationId="{D40AF1D1-694B-469D-8192-7AC19168A779}"/>
          </ac:spMkLst>
        </pc:spChg>
      </pc:sldChg>
      <pc:sldChg chg="modSp mod">
        <pc:chgData name="BULOBA MUKWAKANI BULOBA MUKWAKANI" userId="984bccd08a14502f" providerId="LiveId" clId="{97BC00A5-6D64-4214-BF63-1A9374549841}" dt="2021-12-17T21:51:37.182" v="111"/>
        <pc:sldMkLst>
          <pc:docMk/>
          <pc:sldMk cId="1656752777" sldId="285"/>
        </pc:sldMkLst>
        <pc:spChg chg="mod">
          <ac:chgData name="BULOBA MUKWAKANI BULOBA MUKWAKANI" userId="984bccd08a14502f" providerId="LiveId" clId="{97BC00A5-6D64-4214-BF63-1A9374549841}" dt="2021-12-17T21:51:37.182" v="111"/>
          <ac:spMkLst>
            <pc:docMk/>
            <pc:sldMk cId="1656752777" sldId="285"/>
            <ac:spMk id="3" creationId="{03654856-741D-4C6A-8818-3A70B1258CDB}"/>
          </ac:spMkLst>
        </pc:spChg>
      </pc:sldChg>
      <pc:sldChg chg="modSp mod">
        <pc:chgData name="BULOBA MUKWAKANI BULOBA MUKWAKANI" userId="984bccd08a14502f" providerId="LiveId" clId="{97BC00A5-6D64-4214-BF63-1A9374549841}" dt="2021-12-17T21:50:37.579" v="108" actId="20577"/>
        <pc:sldMkLst>
          <pc:docMk/>
          <pc:sldMk cId="661647280" sldId="286"/>
        </pc:sldMkLst>
        <pc:spChg chg="mod">
          <ac:chgData name="BULOBA MUKWAKANI BULOBA MUKWAKANI" userId="984bccd08a14502f" providerId="LiveId" clId="{97BC00A5-6D64-4214-BF63-1A9374549841}" dt="2021-12-17T21:50:37.579" v="108" actId="20577"/>
          <ac:spMkLst>
            <pc:docMk/>
            <pc:sldMk cId="661647280" sldId="286"/>
            <ac:spMk id="2" creationId="{9397695F-1F6F-4466-95B6-EE4BCED323CC}"/>
          </ac:spMkLst>
        </pc:spChg>
        <pc:spChg chg="mod">
          <ac:chgData name="BULOBA MUKWAKANI BULOBA MUKWAKANI" userId="984bccd08a14502f" providerId="LiveId" clId="{97BC00A5-6D64-4214-BF63-1A9374549841}" dt="2021-12-17T21:50:23.455" v="107"/>
          <ac:spMkLst>
            <pc:docMk/>
            <pc:sldMk cId="661647280" sldId="286"/>
            <ac:spMk id="3" creationId="{74EAE827-25D7-48FB-8AEE-340BED169788}"/>
          </ac:spMkLst>
        </pc:spChg>
      </pc:sldChg>
      <pc:sldChg chg="del">
        <pc:chgData name="BULOBA MUKWAKANI BULOBA MUKWAKANI" userId="984bccd08a14502f" providerId="LiveId" clId="{97BC00A5-6D64-4214-BF63-1A9374549841}" dt="2021-12-17T21:51:56.899" v="112" actId="2696"/>
        <pc:sldMkLst>
          <pc:docMk/>
          <pc:sldMk cId="3598060519" sldId="287"/>
        </pc:sldMkLst>
      </pc:sldChg>
      <pc:sldChg chg="modSp mod">
        <pc:chgData name="BULOBA MUKWAKANI BULOBA MUKWAKANI" userId="984bccd08a14502f" providerId="LiveId" clId="{97BC00A5-6D64-4214-BF63-1A9374549841}" dt="2021-12-17T21:50:41.634" v="109" actId="20577"/>
        <pc:sldMkLst>
          <pc:docMk/>
          <pc:sldMk cId="700321459" sldId="288"/>
        </pc:sldMkLst>
        <pc:spChg chg="mod">
          <ac:chgData name="BULOBA MUKWAKANI BULOBA MUKWAKANI" userId="984bccd08a14502f" providerId="LiveId" clId="{97BC00A5-6D64-4214-BF63-1A9374549841}" dt="2021-12-17T21:50:41.634" v="109" actId="20577"/>
          <ac:spMkLst>
            <pc:docMk/>
            <pc:sldMk cId="700321459" sldId="288"/>
            <ac:spMk id="2" creationId="{BCAB5FAF-5AFB-4629-AB65-62CCEAB5E3EF}"/>
          </ac:spMkLst>
        </pc:spChg>
        <pc:spChg chg="mod">
          <ac:chgData name="BULOBA MUKWAKANI BULOBA MUKWAKANI" userId="984bccd08a14502f" providerId="LiveId" clId="{97BC00A5-6D64-4214-BF63-1A9374549841}" dt="2021-12-17T21:49:54.174" v="104"/>
          <ac:spMkLst>
            <pc:docMk/>
            <pc:sldMk cId="700321459" sldId="288"/>
            <ac:spMk id="3" creationId="{FECF9F19-A901-46CA-93EF-71A8AF8D788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F8CBF8-8276-47D0-A674-825108A2DC87}" type="datetimeFigureOut">
              <a:rPr lang="en-GB" smtClean="0"/>
              <a:t>17/12/2021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805710-76C2-40F9-A350-197ED2965425}" type="slidenum">
              <a:rPr lang="en-GB" smtClean="0"/>
              <a:t>‹#›</a:t>
            </a:fld>
            <a:endParaRPr lang="en-GB"/>
          </a:p>
        </p:txBody>
      </p:sp>
    </p:spTree>
    <p:extLst>
      <p:ext uri="{BB962C8B-B14F-4D97-AF65-F5344CB8AC3E}">
        <p14:creationId xmlns:p14="http://schemas.microsoft.com/office/powerpoint/2010/main" val="2487967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2F523-8A26-4725-9349-E72BE762D5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9A24A-BD88-4197-97C5-51F93E51D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F8FB69-35BE-4EE8-8270-677BD507378E}"/>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E247A2CC-191D-42E1-8007-7EACA5AB7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D8A0C-A01D-4810-88D7-80A499553337}"/>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2550104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3C47-F0E9-4C65-929C-F93C192ADB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7ABE7-A054-4B3E-B7EC-E26BC408AA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BDB6C-EBF6-465D-9B98-A918FC819F3E}"/>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71E48127-F29F-4448-B233-623272B332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AB1BD2-4D96-41F1-9893-92C2BEE946EC}"/>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1662475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D9523-CE60-404D-B3A4-FBF4B923B9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B4EE8A-8A4F-4A2E-8BB6-5169C4450B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CB09D8-BA85-43D4-B63E-D957F228F9B6}"/>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0E71AC3E-7A6B-43CF-9CD1-BB5F8FEC8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B6B2B-AA62-4E9F-8F71-48A3EDA415A3}"/>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1565082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92D3C-716F-4095-8F41-EEF7E47875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F35CF5-BD5F-4B74-8C58-CEC8C01C4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BD9E41-3FFC-4C00-AC54-B974936B8A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D14C0E-78D4-4A17-B234-35059C8B7650}"/>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6" name="Footer Placeholder 5">
            <a:extLst>
              <a:ext uri="{FF2B5EF4-FFF2-40B4-BE49-F238E27FC236}">
                <a16:creationId xmlns:a16="http://schemas.microsoft.com/office/drawing/2014/main" id="{E8BFDDDE-A935-466E-9919-D9B6B2699B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3E4D44-BDBB-41EF-AA7A-764E73C4D79A}"/>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354382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2C433-7296-4137-9BBA-A32F44478E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6330BD-AF21-41B1-9680-80183CBC18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4F50D2-86A4-422A-8146-5800F01DB4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D3FD41-D3F3-429F-846E-53B498C6FF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E36FEB-ABB7-4D0B-AE62-D9C520B1D0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8E742B-0405-449B-9E74-1A025386E90D}"/>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8" name="Footer Placeholder 7">
            <a:extLst>
              <a:ext uri="{FF2B5EF4-FFF2-40B4-BE49-F238E27FC236}">
                <a16:creationId xmlns:a16="http://schemas.microsoft.com/office/drawing/2014/main" id="{51A37697-587C-499F-9CA4-5F1B5C82E8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BF7E81-5698-4722-BBEF-B0E24E1A1757}"/>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4014786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DD0A5-1857-42A7-9646-30CD7A780A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C8E875-FE44-4526-A9BB-C9EDA943EAF1}"/>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4" name="Footer Placeholder 3">
            <a:extLst>
              <a:ext uri="{FF2B5EF4-FFF2-40B4-BE49-F238E27FC236}">
                <a16:creationId xmlns:a16="http://schemas.microsoft.com/office/drawing/2014/main" id="{F6129C7F-3E39-4F54-8FDE-34E81EDEDB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770A3E-78C8-4BCA-8B74-FABA348F5009}"/>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85912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BBDF6-74F5-4685-80B9-394C9465E8AC}"/>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3" name="Footer Placeholder 2">
            <a:extLst>
              <a:ext uri="{FF2B5EF4-FFF2-40B4-BE49-F238E27FC236}">
                <a16:creationId xmlns:a16="http://schemas.microsoft.com/office/drawing/2014/main" id="{721335B9-8B0E-45A8-AB76-FB1AE3A440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74C423-CC9C-4DDD-B9D6-89D21E087982}"/>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42185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E347C-B698-4FF1-80E7-C562BEDFD5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12D877-F652-4B2B-9C0C-24F100B5A5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ABCBC0-9BAF-42AC-A25D-4F51F217FA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AF19D8-59AC-4EDA-98AB-4D551D1AF6C5}"/>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6" name="Footer Placeholder 5">
            <a:extLst>
              <a:ext uri="{FF2B5EF4-FFF2-40B4-BE49-F238E27FC236}">
                <a16:creationId xmlns:a16="http://schemas.microsoft.com/office/drawing/2014/main" id="{20A39DC2-9022-4A26-B43B-86D663C9F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651D2B-237A-480B-8904-8BD1AAAB697F}"/>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67015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3BFCD-A3D1-4B91-92CB-4AC9FF20D8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E6CFBE-B8D0-4688-ADCF-516D0EE5FC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63AADA-FF81-48E8-A972-D59C219D21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D0933B-125D-4AB5-B916-9E531FD96F4C}"/>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6" name="Footer Placeholder 5">
            <a:extLst>
              <a:ext uri="{FF2B5EF4-FFF2-40B4-BE49-F238E27FC236}">
                <a16:creationId xmlns:a16="http://schemas.microsoft.com/office/drawing/2014/main" id="{9CAE050A-881E-4BF3-8143-0A5A883EF5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C4B3C5-E801-442B-9D3F-F9FF45C41E01}"/>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3170214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1A5F-1552-4715-972F-71938B63C4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B4D1C1-9AB6-465C-9CB8-C1C3A6226A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A3714-DA67-406C-8420-CAEB6789D92A}"/>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CAA9B346-88B4-48BD-BFA5-F30140F3D6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483236-2230-4DE4-AB2C-84B8C4FF2BDB}"/>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1637538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945D28-C5AB-4A90-A05A-9D2C2AEF6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D2097D-AA3A-4339-9C4C-A9A41300EA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05507-3ED0-47EA-B276-F66C1F662595}"/>
              </a:ext>
            </a:extLst>
          </p:cNvPr>
          <p:cNvSpPr>
            <a:spLocks noGrp="1"/>
          </p:cNvSpPr>
          <p:nvPr>
            <p:ph type="dt" sz="half" idx="10"/>
          </p:nvPr>
        </p:nvSpPr>
        <p:spPr/>
        <p:txBody>
          <a:body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EAC52925-D067-472D-94D0-657BD6AC21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C24BE-8ABF-4C44-80DF-C10ADAAF0277}"/>
              </a:ext>
            </a:extLst>
          </p:cNvPr>
          <p:cNvSpPr>
            <a:spLocks noGrp="1"/>
          </p:cNvSpPr>
          <p:nvPr>
            <p:ph type="sldNum" sz="quarter" idx="12"/>
          </p:nvPr>
        </p:nvSpPr>
        <p:spPr/>
        <p:txBody>
          <a:bodyPr/>
          <a:lstStyle/>
          <a:p>
            <a:fld id="{8C6923CF-2895-4699-89F1-F8077B7F1D74}" type="slidenum">
              <a:rPr lang="en-GB" smtClean="0"/>
              <a:t>‹#›</a:t>
            </a:fld>
            <a:endParaRPr lang="en-GB"/>
          </a:p>
        </p:txBody>
      </p:sp>
    </p:spTree>
    <p:extLst>
      <p:ext uri="{BB962C8B-B14F-4D97-AF65-F5344CB8AC3E}">
        <p14:creationId xmlns:p14="http://schemas.microsoft.com/office/powerpoint/2010/main" val="2302276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7092F8-88CA-4B93-A247-6C67E67F2A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76A5D8-655B-418F-B2F8-71EC25D1EB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90594-19A4-49F2-9E26-43DC0C509F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C5388C-4DCB-4B53-B3A0-448A3DC0CD10}" type="datetimeFigureOut">
              <a:rPr lang="en-GB" smtClean="0"/>
              <a:t>17/12/2021</a:t>
            </a:fld>
            <a:endParaRPr lang="en-GB"/>
          </a:p>
        </p:txBody>
      </p:sp>
      <p:sp>
        <p:nvSpPr>
          <p:cNvPr id="5" name="Footer Placeholder 4">
            <a:extLst>
              <a:ext uri="{FF2B5EF4-FFF2-40B4-BE49-F238E27FC236}">
                <a16:creationId xmlns:a16="http://schemas.microsoft.com/office/drawing/2014/main" id="{7490EA4B-EDD1-499F-ADBE-4A13E0173C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832FC0-5FA0-4F56-A6C5-86EA9AC698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6923CF-2895-4699-89F1-F8077B7F1D74}" type="slidenum">
              <a:rPr lang="en-GB" smtClean="0"/>
              <a:t>‹#›</a:t>
            </a:fld>
            <a:endParaRPr lang="en-GB"/>
          </a:p>
        </p:txBody>
      </p:sp>
    </p:spTree>
    <p:extLst>
      <p:ext uri="{BB962C8B-B14F-4D97-AF65-F5344CB8AC3E}">
        <p14:creationId xmlns:p14="http://schemas.microsoft.com/office/powerpoint/2010/main" val="18809282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81EBD7-E5C8-4E8A-9F28-D6F6FDB5A81C}"/>
              </a:ext>
            </a:extLst>
          </p:cNvPr>
          <p:cNvSpPr txBox="1"/>
          <p:nvPr/>
        </p:nvSpPr>
        <p:spPr>
          <a:xfrm>
            <a:off x="303014" y="671348"/>
            <a:ext cx="11696728" cy="1323439"/>
          </a:xfrm>
          <a:prstGeom prst="rect">
            <a:avLst/>
          </a:prstGeom>
          <a:noFill/>
        </p:spPr>
        <p:txBody>
          <a:bodyPr wrap="square" rtlCol="0">
            <a:spAutoFit/>
          </a:bodyPr>
          <a:lstStyle/>
          <a:p>
            <a:pPr algn="ctr"/>
            <a:r>
              <a:rPr lang="en-GB" sz="4000" b="1" u="sng" dirty="0">
                <a:latin typeface="Bookman Old Style" panose="02050604050505020204" pitchFamily="18" charset="0"/>
              </a:rPr>
              <a:t>Insights to the modern technology introduced</a:t>
            </a:r>
          </a:p>
        </p:txBody>
      </p:sp>
      <p:sp>
        <p:nvSpPr>
          <p:cNvPr id="6" name="TextBox 5">
            <a:extLst>
              <a:ext uri="{FF2B5EF4-FFF2-40B4-BE49-F238E27FC236}">
                <a16:creationId xmlns:a16="http://schemas.microsoft.com/office/drawing/2014/main" id="{F5C8E2F2-B74B-4192-844B-7779AB9E0D04}"/>
              </a:ext>
            </a:extLst>
          </p:cNvPr>
          <p:cNvSpPr txBox="1"/>
          <p:nvPr/>
        </p:nvSpPr>
        <p:spPr>
          <a:xfrm>
            <a:off x="453729" y="2770332"/>
            <a:ext cx="6660494" cy="4154984"/>
          </a:xfrm>
          <a:prstGeom prst="rect">
            <a:avLst/>
          </a:prstGeom>
          <a:noFill/>
        </p:spPr>
        <p:txBody>
          <a:bodyPr wrap="square" rtlCol="0">
            <a:spAutoFit/>
          </a:bodyPr>
          <a:lstStyle/>
          <a:p>
            <a:r>
              <a:rPr lang="en-GB" sz="2400" dirty="0"/>
              <a:t>Module – Digital Skills and Research Methods </a:t>
            </a:r>
          </a:p>
          <a:p>
            <a:r>
              <a:rPr lang="en-GB" sz="2400" dirty="0"/>
              <a:t>Module Code – BMSW4003</a:t>
            </a:r>
          </a:p>
          <a:p>
            <a:r>
              <a:rPr lang="en-GB" sz="2400" dirty="0"/>
              <a:t>Lecturer – Amitave Banik </a:t>
            </a:r>
          </a:p>
          <a:p>
            <a:endParaRPr lang="en-GB" sz="2400" dirty="0"/>
          </a:p>
          <a:p>
            <a:r>
              <a:rPr lang="en-GB" sz="2400" dirty="0"/>
              <a:t>Papy Botaka – 2110111 </a:t>
            </a:r>
          </a:p>
          <a:p>
            <a:r>
              <a:rPr lang="en-GB" sz="2400" dirty="0"/>
              <a:t>Vania Da Costa – 2030889 </a:t>
            </a:r>
          </a:p>
          <a:p>
            <a:r>
              <a:rPr lang="en-GB" sz="2400" dirty="0"/>
              <a:t>Maha Daoto – 2109899</a:t>
            </a:r>
          </a:p>
          <a:p>
            <a:r>
              <a:rPr lang="en-GB" sz="2400" dirty="0"/>
              <a:t> Annie Mpongo - 2109900 </a:t>
            </a:r>
          </a:p>
          <a:p>
            <a:r>
              <a:rPr lang="en-GB" sz="2400" dirty="0"/>
              <a:t>Hakeem Akhtar – 2030746 </a:t>
            </a:r>
          </a:p>
          <a:p>
            <a:endParaRPr lang="en-GB" sz="2400" dirty="0"/>
          </a:p>
          <a:p>
            <a:endParaRPr lang="en-GB" sz="2400" dirty="0"/>
          </a:p>
        </p:txBody>
      </p:sp>
      <p:pic>
        <p:nvPicPr>
          <p:cNvPr id="1026" name="Picture 2" descr="Image result for audi sport logo">
            <a:extLst>
              <a:ext uri="{FF2B5EF4-FFF2-40B4-BE49-F238E27FC236}">
                <a16:creationId xmlns:a16="http://schemas.microsoft.com/office/drawing/2014/main" id="{133B8DCF-BAF9-4A65-AE91-795F04418C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3713" y="2770332"/>
            <a:ext cx="4149309" cy="933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908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942DF-0CE3-40FC-932F-4928EF8FB651}"/>
              </a:ext>
            </a:extLst>
          </p:cNvPr>
          <p:cNvSpPr>
            <a:spLocks noGrp="1"/>
          </p:cNvSpPr>
          <p:nvPr>
            <p:ph type="title"/>
          </p:nvPr>
        </p:nvSpPr>
        <p:spPr/>
        <p:txBody>
          <a:bodyPr>
            <a:normAutofit/>
          </a:bodyPr>
          <a:lstStyle/>
          <a:p>
            <a:r>
              <a:rPr lang="en-GB" sz="4000" dirty="0">
                <a:latin typeface="Bookman Old Style" panose="02050604050505020204" pitchFamily="18" charset="0"/>
              </a:rPr>
              <a:t>Introduction </a:t>
            </a:r>
          </a:p>
        </p:txBody>
      </p:sp>
      <p:sp>
        <p:nvSpPr>
          <p:cNvPr id="3" name="Content Placeholder 2">
            <a:extLst>
              <a:ext uri="{FF2B5EF4-FFF2-40B4-BE49-F238E27FC236}">
                <a16:creationId xmlns:a16="http://schemas.microsoft.com/office/drawing/2014/main" id="{85A995F0-01F8-4248-B690-D833BFB813D6}"/>
              </a:ext>
            </a:extLst>
          </p:cNvPr>
          <p:cNvSpPr>
            <a:spLocks noGrp="1"/>
          </p:cNvSpPr>
          <p:nvPr>
            <p:ph idx="1"/>
          </p:nvPr>
        </p:nvSpPr>
        <p:spPr/>
        <p:txBody>
          <a:bodyPr/>
          <a:lstStyle/>
          <a:p>
            <a:pPr marL="0" indent="0">
              <a:buNone/>
            </a:pPr>
            <a:r>
              <a:rPr lang="en-GB" sz="2400" dirty="0">
                <a:latin typeface="Bookman Old Style" panose="02050604050505020204" pitchFamily="18" charset="0"/>
              </a:rPr>
              <a:t>Digital skills are define as the ability to find, evaluate, using digital </a:t>
            </a:r>
          </a:p>
          <a:p>
            <a:pPr marL="0" indent="0">
              <a:buNone/>
            </a:pPr>
            <a:endParaRPr lang="en-GB" sz="2400" dirty="0">
              <a:latin typeface="Bookman Old Style" panose="02050604050505020204" pitchFamily="18" charset="0"/>
            </a:endParaRPr>
          </a:p>
          <a:p>
            <a:pPr marL="0" indent="0">
              <a:buNone/>
            </a:pPr>
            <a:endParaRPr lang="en-GB" sz="2400" dirty="0">
              <a:latin typeface="Bookman Old Style" panose="02050604050505020204" pitchFamily="18" charset="0"/>
            </a:endParaRPr>
          </a:p>
          <a:p>
            <a:pPr marL="0" indent="0">
              <a:buNone/>
            </a:pPr>
            <a:r>
              <a:rPr lang="en-GB" sz="2400" dirty="0">
                <a:latin typeface="Bookman Old Style" panose="02050604050505020204" pitchFamily="18" charset="0"/>
              </a:rPr>
              <a:t>device such as computers and smartphones.</a:t>
            </a:r>
          </a:p>
          <a:p>
            <a:endParaRPr lang="en-GB" dirty="0"/>
          </a:p>
        </p:txBody>
      </p:sp>
    </p:spTree>
    <p:extLst>
      <p:ext uri="{BB962C8B-B14F-4D97-AF65-F5344CB8AC3E}">
        <p14:creationId xmlns:p14="http://schemas.microsoft.com/office/powerpoint/2010/main" val="541166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CF2E-F45B-459B-A19E-C2BCEE5542BE}"/>
              </a:ext>
            </a:extLst>
          </p:cNvPr>
          <p:cNvSpPr>
            <a:spLocks noGrp="1"/>
          </p:cNvSpPr>
          <p:nvPr>
            <p:ph type="title"/>
          </p:nvPr>
        </p:nvSpPr>
        <p:spPr/>
        <p:txBody>
          <a:bodyPr/>
          <a:lstStyle/>
          <a:p>
            <a:r>
              <a:rPr lang="en-GB" dirty="0"/>
              <a:t>Intro </a:t>
            </a:r>
          </a:p>
        </p:txBody>
      </p:sp>
      <p:sp>
        <p:nvSpPr>
          <p:cNvPr id="3" name="Content Placeholder 2">
            <a:extLst>
              <a:ext uri="{FF2B5EF4-FFF2-40B4-BE49-F238E27FC236}">
                <a16:creationId xmlns:a16="http://schemas.microsoft.com/office/drawing/2014/main" id="{6063FF24-3423-49F1-B8A2-28E1E9863977}"/>
              </a:ext>
            </a:extLst>
          </p:cNvPr>
          <p:cNvSpPr>
            <a:spLocks noGrp="1"/>
          </p:cNvSpPr>
          <p:nvPr>
            <p:ph idx="1"/>
          </p:nvPr>
        </p:nvSpPr>
        <p:spPr/>
        <p:txBody>
          <a:bodyPr/>
          <a:lstStyle/>
          <a:p>
            <a:pPr marL="0" indent="0">
              <a:buNone/>
            </a:pPr>
            <a:r>
              <a:rPr lang="en-GB" dirty="0"/>
              <a:t>Today we will talk about evolution of technology we use AUDI Quattro </a:t>
            </a:r>
          </a:p>
          <a:p>
            <a:endParaRPr lang="en-GB" dirty="0"/>
          </a:p>
          <a:p>
            <a:pPr marL="0" indent="0">
              <a:buNone/>
            </a:pPr>
            <a:r>
              <a:rPr lang="en-GB" dirty="0"/>
              <a:t>Wheel Drives examples.</a:t>
            </a:r>
          </a:p>
          <a:p>
            <a:endParaRPr lang="en-GB" dirty="0"/>
          </a:p>
        </p:txBody>
      </p:sp>
    </p:spTree>
    <p:extLst>
      <p:ext uri="{BB962C8B-B14F-4D97-AF65-F5344CB8AC3E}">
        <p14:creationId xmlns:p14="http://schemas.microsoft.com/office/powerpoint/2010/main" val="2604396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9519F-D6F6-490E-96CC-7700CBE44FDF}"/>
              </a:ext>
            </a:extLst>
          </p:cNvPr>
          <p:cNvSpPr>
            <a:spLocks noGrp="1"/>
          </p:cNvSpPr>
          <p:nvPr>
            <p:ph type="title"/>
          </p:nvPr>
        </p:nvSpPr>
        <p:spPr/>
        <p:txBody>
          <a:bodyPr/>
          <a:lstStyle/>
          <a:p>
            <a:r>
              <a:rPr lang="en-GB" dirty="0">
                <a:latin typeface="Bookman Old Style" panose="02050604050505020204" pitchFamily="18" charset="0"/>
              </a:rPr>
              <a:t>Background</a:t>
            </a:r>
          </a:p>
        </p:txBody>
      </p:sp>
      <p:sp>
        <p:nvSpPr>
          <p:cNvPr id="3" name="Content Placeholder 2">
            <a:extLst>
              <a:ext uri="{FF2B5EF4-FFF2-40B4-BE49-F238E27FC236}">
                <a16:creationId xmlns:a16="http://schemas.microsoft.com/office/drawing/2014/main" id="{EDFBEE1A-3FF2-48C4-90ED-F857004FFFF5}"/>
              </a:ext>
            </a:extLst>
          </p:cNvPr>
          <p:cNvSpPr>
            <a:spLocks noGrp="1"/>
          </p:cNvSpPr>
          <p:nvPr>
            <p:ph idx="1"/>
          </p:nvPr>
        </p:nvSpPr>
        <p:spPr/>
        <p:txBody>
          <a:bodyPr/>
          <a:lstStyle/>
          <a:p>
            <a:r>
              <a:rPr lang="en-GB" dirty="0">
                <a:latin typeface="Bookman Old Style" panose="02050604050505020204" pitchFamily="18" charset="0"/>
              </a:rPr>
              <a:t>1899: August Horch founded his first automobile company, in Cologne in 1899. </a:t>
            </a:r>
          </a:p>
          <a:p>
            <a:endParaRPr lang="en-GB" dirty="0">
              <a:latin typeface="Bookman Old Style" panose="02050604050505020204" pitchFamily="18" charset="0"/>
            </a:endParaRPr>
          </a:p>
          <a:p>
            <a:r>
              <a:rPr lang="en-GB" dirty="0">
                <a:latin typeface="Bookman Old Style" panose="02050604050505020204" pitchFamily="18" charset="0"/>
              </a:rPr>
              <a:t>since 1910 This marked the birth of the modern company’s name.</a:t>
            </a:r>
          </a:p>
          <a:p>
            <a:endParaRPr lang="en-GB" dirty="0"/>
          </a:p>
        </p:txBody>
      </p:sp>
      <p:pic>
        <p:nvPicPr>
          <p:cNvPr id="5" name="Picture 4">
            <a:extLst>
              <a:ext uri="{FF2B5EF4-FFF2-40B4-BE49-F238E27FC236}">
                <a16:creationId xmlns:a16="http://schemas.microsoft.com/office/drawing/2014/main" id="{B7AFC916-030E-449F-8C31-34C256EA9667}"/>
              </a:ext>
            </a:extLst>
          </p:cNvPr>
          <p:cNvPicPr>
            <a:picLocks noChangeAspect="1"/>
          </p:cNvPicPr>
          <p:nvPr/>
        </p:nvPicPr>
        <p:blipFill>
          <a:blip r:embed="rId2"/>
          <a:stretch>
            <a:fillRect/>
          </a:stretch>
        </p:blipFill>
        <p:spPr>
          <a:xfrm>
            <a:off x="5945545" y="4562763"/>
            <a:ext cx="6246455" cy="2218069"/>
          </a:xfrm>
          <a:prstGeom prst="rect">
            <a:avLst/>
          </a:prstGeom>
        </p:spPr>
      </p:pic>
    </p:spTree>
    <p:extLst>
      <p:ext uri="{BB962C8B-B14F-4D97-AF65-F5344CB8AC3E}">
        <p14:creationId xmlns:p14="http://schemas.microsoft.com/office/powerpoint/2010/main" val="3104055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8924F-65A9-4DF5-B931-167CD7355B27}"/>
              </a:ext>
            </a:extLst>
          </p:cNvPr>
          <p:cNvSpPr>
            <a:spLocks noGrp="1"/>
          </p:cNvSpPr>
          <p:nvPr>
            <p:ph type="title"/>
          </p:nvPr>
        </p:nvSpPr>
        <p:spPr/>
        <p:txBody>
          <a:bodyPr/>
          <a:lstStyle/>
          <a:p>
            <a:r>
              <a:rPr lang="en-GB" dirty="0"/>
              <a:t>Audi Organisation </a:t>
            </a:r>
          </a:p>
        </p:txBody>
      </p:sp>
      <p:sp>
        <p:nvSpPr>
          <p:cNvPr id="3" name="Content Placeholder 2">
            <a:extLst>
              <a:ext uri="{FF2B5EF4-FFF2-40B4-BE49-F238E27FC236}">
                <a16:creationId xmlns:a16="http://schemas.microsoft.com/office/drawing/2014/main" id="{F7D81C58-3336-44A5-A667-2ABCD75F078C}"/>
              </a:ext>
            </a:extLst>
          </p:cNvPr>
          <p:cNvSpPr>
            <a:spLocks noGrp="1"/>
          </p:cNvSpPr>
          <p:nvPr>
            <p:ph idx="1"/>
          </p:nvPr>
        </p:nvSpPr>
        <p:spPr/>
        <p:txBody>
          <a:bodyPr/>
          <a:lstStyle/>
          <a:p>
            <a:r>
              <a:rPr lang="en-US" sz="2400" dirty="0">
                <a:latin typeface="Bookman Old Style" panose="02050604050505020204" pitchFamily="18" charset="0"/>
              </a:rPr>
              <a:t>It was first shown at the 1980 Geneva Motor Show on 3 March. Production continued through 1991.</a:t>
            </a:r>
          </a:p>
          <a:p>
            <a:pPr marL="0" indent="0">
              <a:buNone/>
            </a:pPr>
            <a:endParaRPr lang="en-US" sz="2400" dirty="0">
              <a:latin typeface="Bookman Old Style" panose="02050604050505020204" pitchFamily="18" charset="0"/>
            </a:endParaRPr>
          </a:p>
          <a:p>
            <a:r>
              <a:rPr lang="en-GB" sz="2400" dirty="0">
                <a:latin typeface="Bookman Old Style" panose="02050604050505020204" pitchFamily="18" charset="0"/>
              </a:rPr>
              <a:t>Shortly after that, in 1909, he set up a new automobile company under the name Audi Werke AG, Zwickau </a:t>
            </a:r>
          </a:p>
          <a:p>
            <a:endParaRPr lang="en-US" sz="2800" dirty="0"/>
          </a:p>
          <a:p>
            <a:endParaRPr lang="en-GB" dirty="0"/>
          </a:p>
        </p:txBody>
      </p:sp>
    </p:spTree>
    <p:extLst>
      <p:ext uri="{BB962C8B-B14F-4D97-AF65-F5344CB8AC3E}">
        <p14:creationId xmlns:p14="http://schemas.microsoft.com/office/powerpoint/2010/main" val="436491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8">
            <a:extLst>
              <a:ext uri="{FF2B5EF4-FFF2-40B4-BE49-F238E27FC236}">
                <a16:creationId xmlns:a16="http://schemas.microsoft.com/office/drawing/2014/main" id="{22060EF9-B232-944D-8646-C64F937AEDEB}"/>
              </a:ext>
            </a:extLst>
          </p:cNvPr>
          <p:cNvSpPr>
            <a:spLocks noGrp="1"/>
          </p:cNvSpPr>
          <p:nvPr>
            <p:ph type="title"/>
          </p:nvPr>
        </p:nvSpPr>
        <p:spPr>
          <a:xfrm>
            <a:off x="838199" y="53446"/>
            <a:ext cx="11024755" cy="1711463"/>
          </a:xfrm>
        </p:spPr>
        <p:txBody>
          <a:bodyPr>
            <a:normAutofit/>
          </a:bodyPr>
          <a:lstStyle/>
          <a:p>
            <a:r>
              <a:rPr lang="en-US" sz="4000" b="0" i="0" u="sng">
                <a:effectLst/>
                <a:latin typeface="Bookman Old Style" panose="02050604050505020204" pitchFamily="18" charset="0"/>
              </a:rPr>
              <a:t>Audi's challenges in the 70s</a:t>
            </a:r>
            <a:endParaRPr lang="pt-PT" sz="4000">
              <a:latin typeface="Bookman Old Style" panose="02050604050505020204" pitchFamily="18" charset="0"/>
            </a:endParaRPr>
          </a:p>
        </p:txBody>
      </p:sp>
      <p:sp>
        <p:nvSpPr>
          <p:cNvPr id="2" name="CaixaDeTexto 1">
            <a:extLst>
              <a:ext uri="{FF2B5EF4-FFF2-40B4-BE49-F238E27FC236}">
                <a16:creationId xmlns:a16="http://schemas.microsoft.com/office/drawing/2014/main" id="{2D8ADE79-3AD4-5448-8EFD-4E85E9DAEF85}"/>
              </a:ext>
            </a:extLst>
          </p:cNvPr>
          <p:cNvSpPr txBox="1"/>
          <p:nvPr/>
        </p:nvSpPr>
        <p:spPr>
          <a:xfrm>
            <a:off x="420584" y="2137304"/>
            <a:ext cx="11442371" cy="3847207"/>
          </a:xfrm>
          <a:prstGeom prst="rect">
            <a:avLst/>
          </a:prstGeom>
          <a:noFill/>
        </p:spPr>
        <p:txBody>
          <a:bodyPr wrap="square">
            <a:spAutoFit/>
          </a:bodyPr>
          <a:lstStyle/>
          <a:p>
            <a:r>
              <a:rPr lang="pt-PT" sz="2800" b="1" i="0">
                <a:solidFill>
                  <a:srgbClr val="C00000"/>
                </a:solidFill>
                <a:effectLst/>
                <a:latin typeface="Bookman Old Style" panose="02050604050505020204" pitchFamily="18" charset="0"/>
              </a:rPr>
              <a:t>Audi faced challenges in the mid-1970s.</a:t>
            </a:r>
          </a:p>
          <a:p>
            <a:endParaRPr lang="pt-PT" sz="2400" b="1">
              <a:solidFill>
                <a:srgbClr val="4D5156"/>
              </a:solidFill>
              <a:latin typeface="Bookman Old Style" panose="02050604050505020204" pitchFamily="18" charset="0"/>
            </a:endParaRPr>
          </a:p>
          <a:p>
            <a:pPr marL="457200" indent="-457200">
              <a:buFont typeface="Arial" panose="020B0604020202020204" pitchFamily="34" charset="0"/>
              <a:buChar char="•"/>
            </a:pPr>
            <a:r>
              <a:rPr lang="pt-PT" sz="2400" b="1" i="0">
                <a:solidFill>
                  <a:schemeClr val="tx2">
                    <a:lumMod val="50000"/>
                  </a:schemeClr>
                </a:solidFill>
                <a:effectLst/>
                <a:latin typeface="Bookman Old Style" panose="02050604050505020204" pitchFamily="18" charset="0"/>
                <a:cs typeface="Arial" panose="020B0604020202020204" pitchFamily="34" charset="0"/>
              </a:rPr>
              <a:t>Audi did not have a good market gap to attract customers.</a:t>
            </a:r>
          </a:p>
          <a:p>
            <a:endParaRPr lang="pt-PT" sz="2400" b="1" i="0">
              <a:solidFill>
                <a:schemeClr val="tx2">
                  <a:lumMod val="50000"/>
                </a:schemeClr>
              </a:solidFill>
              <a:effectLst/>
              <a:latin typeface="Bookman Old Style" panose="02050604050505020204" pitchFamily="18" charset="0"/>
              <a:cs typeface="Arial" panose="020B0604020202020204" pitchFamily="34" charset="0"/>
            </a:endParaRPr>
          </a:p>
          <a:p>
            <a:pPr marL="457200" indent="-457200">
              <a:buFont typeface="Arial" panose="020B0604020202020204" pitchFamily="34" charset="0"/>
              <a:buChar char="•"/>
            </a:pPr>
            <a:r>
              <a:rPr lang="pt-PT" sz="2400" b="1" i="0">
                <a:solidFill>
                  <a:schemeClr val="tx2">
                    <a:lumMod val="50000"/>
                  </a:schemeClr>
                </a:solidFill>
                <a:effectLst/>
                <a:latin typeface="Bookman Old Style" panose="02050604050505020204" pitchFamily="18" charset="0"/>
                <a:cs typeface="Arial" panose="020B0604020202020204" pitchFamily="34" charset="0"/>
              </a:rPr>
              <a:t> Design problems: The Audi 100 model was considered "ugly" </a:t>
            </a:r>
          </a:p>
          <a:p>
            <a:endParaRPr lang="pt-PT" sz="2400" b="1">
              <a:solidFill>
                <a:schemeClr val="tx2">
                  <a:lumMod val="50000"/>
                </a:schemeClr>
              </a:solidFill>
              <a:latin typeface="Bookman Old Style" panose="02050604050505020204" pitchFamily="18" charset="0"/>
              <a:cs typeface="Arial" panose="020B0604020202020204" pitchFamily="34" charset="0"/>
            </a:endParaRPr>
          </a:p>
          <a:p>
            <a:pPr marL="457200" indent="-457200">
              <a:buFont typeface="Arial" panose="020B0604020202020204" pitchFamily="34" charset="0"/>
              <a:buChar char="•"/>
            </a:pPr>
            <a:r>
              <a:rPr lang="pt-PT" sz="2400" b="1">
                <a:solidFill>
                  <a:schemeClr val="tx2">
                    <a:lumMod val="50000"/>
                  </a:schemeClr>
                </a:solidFill>
                <a:latin typeface="Bookman Old Style" panose="02050604050505020204" pitchFamily="18" charset="0"/>
                <a:cs typeface="Arial" panose="020B0604020202020204" pitchFamily="34" charset="0"/>
              </a:rPr>
              <a:t>Interference </a:t>
            </a:r>
            <a:r>
              <a:rPr lang="pt-PT" sz="2400" b="1" i="0">
                <a:solidFill>
                  <a:schemeClr val="tx2">
                    <a:lumMod val="50000"/>
                  </a:schemeClr>
                </a:solidFill>
                <a:effectLst/>
                <a:latin typeface="Bookman Old Style" panose="02050604050505020204" pitchFamily="18" charset="0"/>
                <a:cs typeface="Arial" panose="020B0604020202020204" pitchFamily="34" charset="0"/>
              </a:rPr>
              <a:t>of the mat with the accelerator pedal.</a:t>
            </a:r>
          </a:p>
          <a:p>
            <a:endParaRPr lang="pt-PT" sz="2400" b="1" i="0">
              <a:solidFill>
                <a:schemeClr val="tx2">
                  <a:lumMod val="50000"/>
                </a:schemeClr>
              </a:solidFill>
              <a:effectLst/>
              <a:latin typeface="Bookman Old Style" panose="02050604050505020204" pitchFamily="18" charset="0"/>
              <a:cs typeface="Arial" panose="020B0604020202020204" pitchFamily="34" charset="0"/>
            </a:endParaRPr>
          </a:p>
          <a:p>
            <a:pPr marL="457200" indent="-457200">
              <a:buFont typeface="Arial" panose="020B0604020202020204" pitchFamily="34" charset="0"/>
              <a:buChar char="•"/>
            </a:pPr>
            <a:r>
              <a:rPr lang="pt-PT" sz="2400" b="1" i="0">
                <a:solidFill>
                  <a:schemeClr val="tx2">
                    <a:lumMod val="50000"/>
                  </a:schemeClr>
                </a:solidFill>
                <a:effectLst/>
                <a:latin typeface="Bookman Old Style" panose="02050604050505020204" pitchFamily="18" charset="0"/>
                <a:cs typeface="Arial" panose="020B0604020202020204" pitchFamily="34" charset="0"/>
              </a:rPr>
              <a:t> The design of the pedals was also not easily distinguishable (Bowie 1984)</a:t>
            </a:r>
            <a:endParaRPr lang="pt-PT" sz="2400" b="1">
              <a:solidFill>
                <a:schemeClr val="tx2">
                  <a:lumMod val="50000"/>
                </a:schemeClr>
              </a:solidFill>
              <a:latin typeface="Bookman Old Style" panose="02050604050505020204" pitchFamily="18" charset="0"/>
              <a:cs typeface="Arial" panose="020B0604020202020204" pitchFamily="34" charset="0"/>
            </a:endParaRPr>
          </a:p>
        </p:txBody>
      </p:sp>
      <p:pic>
        <p:nvPicPr>
          <p:cNvPr id="5" name="Picture 4">
            <a:extLst>
              <a:ext uri="{FF2B5EF4-FFF2-40B4-BE49-F238E27FC236}">
                <a16:creationId xmlns:a16="http://schemas.microsoft.com/office/drawing/2014/main" id="{FA663B59-E2A9-A247-A18D-9A527CA004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6657" y="53446"/>
            <a:ext cx="4015344" cy="2259768"/>
          </a:xfrm>
          <a:prstGeom prst="rect">
            <a:avLst/>
          </a:prstGeom>
        </p:spPr>
      </p:pic>
    </p:spTree>
    <p:extLst>
      <p:ext uri="{BB962C8B-B14F-4D97-AF65-F5344CB8AC3E}">
        <p14:creationId xmlns:p14="http://schemas.microsoft.com/office/powerpoint/2010/main" val="88348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155391-9AE8-4149-9DFE-477BA2377BED}"/>
              </a:ext>
            </a:extLst>
          </p:cNvPr>
          <p:cNvSpPr>
            <a:spLocks noGrp="1"/>
          </p:cNvSpPr>
          <p:nvPr>
            <p:ph type="title"/>
          </p:nvPr>
        </p:nvSpPr>
        <p:spPr>
          <a:xfrm>
            <a:off x="655618" y="284513"/>
            <a:ext cx="10698182" cy="1335975"/>
          </a:xfrm>
        </p:spPr>
        <p:txBody>
          <a:bodyPr/>
          <a:lstStyle/>
          <a:p>
            <a:r>
              <a:rPr lang="en-US" b="0" i="0" u="sng" dirty="0">
                <a:solidFill>
                  <a:srgbClr val="222222"/>
                </a:solidFill>
                <a:effectLst/>
                <a:latin typeface="Arial" panose="020B0604020202020204" pitchFamily="34" charset="0"/>
              </a:rPr>
              <a:t>Audi's challenges in </a:t>
            </a:r>
            <a:r>
              <a:rPr lang="en-US" b="0" i="0" u="sng">
                <a:solidFill>
                  <a:srgbClr val="222222"/>
                </a:solidFill>
                <a:effectLst/>
                <a:latin typeface="Arial" panose="020B0604020202020204" pitchFamily="34" charset="0"/>
              </a:rPr>
              <a:t>the </a:t>
            </a:r>
            <a:r>
              <a:rPr lang="pt-PT" b="0" i="0" u="sng">
                <a:solidFill>
                  <a:srgbClr val="222222"/>
                </a:solidFill>
                <a:effectLst/>
                <a:latin typeface="Arial" panose="020B0604020202020204" pitchFamily="34" charset="0"/>
              </a:rPr>
              <a:t>8</a:t>
            </a:r>
            <a:r>
              <a:rPr lang="en-US" b="0" i="0" u="sng">
                <a:solidFill>
                  <a:srgbClr val="222222"/>
                </a:solidFill>
                <a:effectLst/>
                <a:latin typeface="Arial" panose="020B0604020202020204" pitchFamily="34" charset="0"/>
              </a:rPr>
              <a:t>0s</a:t>
            </a:r>
            <a:endParaRPr lang="en-US" u="sng" dirty="0"/>
          </a:p>
        </p:txBody>
      </p:sp>
      <p:sp>
        <p:nvSpPr>
          <p:cNvPr id="2" name="Marcador de Posição de Conteúdo 6">
            <a:extLst>
              <a:ext uri="{FF2B5EF4-FFF2-40B4-BE49-F238E27FC236}">
                <a16:creationId xmlns:a16="http://schemas.microsoft.com/office/drawing/2014/main" id="{D2497B98-949E-A947-BD20-D9AD78FACC4E}"/>
              </a:ext>
            </a:extLst>
          </p:cNvPr>
          <p:cNvSpPr>
            <a:spLocks noGrp="1"/>
          </p:cNvSpPr>
          <p:nvPr>
            <p:ph idx="1"/>
          </p:nvPr>
        </p:nvSpPr>
        <p:spPr>
          <a:xfrm>
            <a:off x="-27215" y="1972933"/>
            <a:ext cx="11875325" cy="5099578"/>
          </a:xfrm>
        </p:spPr>
        <p:txBody>
          <a:bodyPr>
            <a:noAutofit/>
          </a:bodyPr>
          <a:lstStyle/>
          <a:p>
            <a:r>
              <a:rPr lang="pt-PT" sz="2400" b="1" i="0">
                <a:effectLst/>
                <a:latin typeface="Bookman Old Style" panose="02050604050505020204" pitchFamily="18" charset="0"/>
                <a:cs typeface="Arial" panose="020B0604020202020204" pitchFamily="34" charset="0"/>
              </a:rPr>
              <a:t>Defective pedals</a:t>
            </a:r>
            <a:r>
              <a:rPr lang="pt-PT" sz="2400" b="0" i="0">
                <a:solidFill>
                  <a:srgbClr val="C00000"/>
                </a:solidFill>
                <a:effectLst/>
                <a:latin typeface="Bookman Old Style" panose="02050604050505020204" pitchFamily="18" charset="0"/>
                <a:cs typeface="Arial" panose="020B0604020202020204" pitchFamily="34" charset="0"/>
              </a:rPr>
              <a:t> </a:t>
            </a:r>
            <a:r>
              <a:rPr lang="pt-PT" sz="2400">
                <a:solidFill>
                  <a:schemeClr val="tx2">
                    <a:lumMod val="50000"/>
                  </a:schemeClr>
                </a:solidFill>
                <a:latin typeface="Bookman Old Style" panose="02050604050505020204" pitchFamily="18" charset="0"/>
                <a:cs typeface="Arial" panose="020B0604020202020204" pitchFamily="34" charset="0"/>
              </a:rPr>
              <a:t>–A Audi faced serious cases such as “ Sudden acceleration or unintentional acceleration. </a:t>
            </a:r>
          </a:p>
          <a:p>
            <a:r>
              <a:rPr lang="pt-PT" sz="2400" b="1" i="0">
                <a:effectLst/>
                <a:latin typeface="Bookman Old Style" panose="02050604050505020204" pitchFamily="18" charset="0"/>
                <a:cs typeface="Arial" panose="020B0604020202020204" pitchFamily="34" charset="0"/>
              </a:rPr>
              <a:t>Losses-</a:t>
            </a:r>
            <a:r>
              <a:rPr lang="pt-PT" sz="2400" b="0" i="0">
                <a:solidFill>
                  <a:srgbClr val="C00000"/>
                </a:solidFill>
                <a:effectLst/>
                <a:latin typeface="Bookman Old Style" panose="02050604050505020204" pitchFamily="18" charset="0"/>
                <a:cs typeface="Arial" panose="020B0604020202020204" pitchFamily="34" charset="0"/>
              </a:rPr>
              <a:t> </a:t>
            </a:r>
            <a:r>
              <a:rPr lang="pt-PT" sz="2400">
                <a:effectLst/>
                <a:latin typeface="Bookman Old Style" panose="02050604050505020204" pitchFamily="18" charset="0"/>
                <a:cs typeface="Arial" panose="020B0604020202020204" pitchFamily="34" charset="0"/>
              </a:rPr>
              <a:t>Replacing a damaged or injured car with a new one brought losses to the Audi automaker </a:t>
            </a:r>
          </a:p>
          <a:p>
            <a:pPr marL="0" indent="0">
              <a:buNone/>
            </a:pPr>
            <a:endParaRPr lang="pt-PT" sz="2400">
              <a:solidFill>
                <a:srgbClr val="4D5156"/>
              </a:solidFill>
              <a:effectLst/>
              <a:latin typeface="Bookman Old Style" panose="02050604050505020204" pitchFamily="18" charset="0"/>
              <a:cs typeface="Arial" panose="020B0604020202020204" pitchFamily="34" charset="0"/>
            </a:endParaRPr>
          </a:p>
          <a:p>
            <a:r>
              <a:rPr lang="pt-PT" sz="2400" b="1" i="0">
                <a:effectLst/>
                <a:latin typeface="Bookman Old Style" panose="02050604050505020204" pitchFamily="18" charset="0"/>
                <a:cs typeface="Arial" panose="020B0604020202020204" pitchFamily="34" charset="0"/>
              </a:rPr>
              <a:t>Negative public image </a:t>
            </a:r>
            <a:r>
              <a:rPr lang="pt-PT" sz="2400" b="0" i="0">
                <a:effectLst/>
                <a:latin typeface="Bookman Old Style" panose="02050604050505020204" pitchFamily="18" charset="0"/>
                <a:cs typeface="Arial" panose="020B0604020202020204" pitchFamily="34" charset="0"/>
              </a:rPr>
              <a:t>(</a:t>
            </a:r>
            <a:r>
              <a:rPr lang="pt-PT" sz="2400" b="0" i="1">
                <a:effectLst/>
                <a:latin typeface="Bookman Old Style" panose="02050604050505020204" pitchFamily="18" charset="0"/>
                <a:cs typeface="Arial" panose="020B0604020202020204" pitchFamily="34" charset="0"/>
              </a:rPr>
              <a:t>negative media coverage and individual reviews)</a:t>
            </a:r>
          </a:p>
          <a:p>
            <a:pPr marL="0" indent="0">
              <a:buNone/>
            </a:pPr>
            <a:endParaRPr lang="pt-PT" sz="2400" b="0" i="0">
              <a:effectLst/>
              <a:latin typeface="Bookman Old Style" panose="02050604050505020204" pitchFamily="18" charset="0"/>
              <a:cs typeface="Arial" panose="020B0604020202020204" pitchFamily="34" charset="0"/>
            </a:endParaRPr>
          </a:p>
          <a:p>
            <a:r>
              <a:rPr lang="pt-PT" sz="2400" b="1">
                <a:latin typeface="Bookman Old Style" panose="02050604050505020204" pitchFamily="18" charset="0"/>
                <a:cs typeface="Arial" panose="020B0604020202020204" pitchFamily="34" charset="0"/>
              </a:rPr>
              <a:t>Poor design: </a:t>
            </a:r>
            <a:r>
              <a:rPr lang="pt-PT" sz="2400">
                <a:latin typeface="Bookman Old Style" panose="02050604050505020204" pitchFamily="18" charset="0"/>
                <a:cs typeface="Arial" panose="020B0604020202020204" pitchFamily="34" charset="0"/>
              </a:rPr>
              <a:t> like head gaskets, shorted windshield wipers, leaking brake fluid cylinders, faulty transmissions. </a:t>
            </a:r>
          </a:p>
          <a:p>
            <a:pPr marL="0" indent="0">
              <a:buNone/>
            </a:pPr>
            <a:endParaRPr lang="pt-PT" sz="2400">
              <a:latin typeface="Bookman Old Style" panose="02050604050505020204" pitchFamily="18" charset="0"/>
              <a:cs typeface="Arial" panose="020B0604020202020204" pitchFamily="34" charset="0"/>
            </a:endParaRPr>
          </a:p>
          <a:p>
            <a:r>
              <a:rPr lang="pt-PT" sz="2400" b="1" i="0">
                <a:effectLst/>
                <a:latin typeface="Bookman Old Style" panose="02050604050505020204" pitchFamily="18" charset="0"/>
                <a:cs typeface="Arial" panose="020B0604020202020204" pitchFamily="34" charset="0"/>
              </a:rPr>
              <a:t>Decreased sales </a:t>
            </a:r>
            <a:r>
              <a:rPr lang="pt-PT" sz="2400" i="0">
                <a:effectLst/>
                <a:latin typeface="Bookman Old Style" panose="02050604050505020204" pitchFamily="18" charset="0"/>
                <a:cs typeface="Arial" panose="020B0604020202020204" pitchFamily="34" charset="0"/>
              </a:rPr>
              <a:t>also led to sharp losses and reduced customer loyalty (Bowie 1984)</a:t>
            </a:r>
            <a:endParaRPr lang="pt-PT" sz="2400" b="1" i="0">
              <a:solidFill>
                <a:srgbClr val="4D5156"/>
              </a:solidFill>
              <a:effectLst/>
              <a:latin typeface="Bookman Old Style" panose="02050604050505020204" pitchFamily="18" charset="0"/>
              <a:cs typeface="Arial" panose="020B0604020202020204" pitchFamily="34" charset="0"/>
            </a:endParaRPr>
          </a:p>
          <a:p>
            <a:pPr marL="0" indent="0">
              <a:buNone/>
            </a:pPr>
            <a:endParaRPr lang="pt-PT" sz="2400" b="1">
              <a:latin typeface="Bookman Old Style" panose="02050604050505020204" pitchFamily="18" charset="0"/>
            </a:endParaRPr>
          </a:p>
        </p:txBody>
      </p:sp>
      <p:pic>
        <p:nvPicPr>
          <p:cNvPr id="3" name="Picture 3">
            <a:extLst>
              <a:ext uri="{FF2B5EF4-FFF2-40B4-BE49-F238E27FC236}">
                <a16:creationId xmlns:a16="http://schemas.microsoft.com/office/drawing/2014/main" id="{8E1909B4-6D86-7B4B-A26E-FA74F4080708}"/>
              </a:ext>
            </a:extLst>
          </p:cNvPr>
          <p:cNvPicPr>
            <a:picLocks noChangeAspect="1"/>
          </p:cNvPicPr>
          <p:nvPr/>
        </p:nvPicPr>
        <p:blipFill>
          <a:blip r:embed="rId2"/>
          <a:stretch>
            <a:fillRect/>
          </a:stretch>
        </p:blipFill>
        <p:spPr>
          <a:xfrm>
            <a:off x="8298163" y="0"/>
            <a:ext cx="3729311" cy="1929740"/>
          </a:xfrm>
          <a:prstGeom prst="rect">
            <a:avLst/>
          </a:prstGeom>
        </p:spPr>
      </p:pic>
    </p:spTree>
    <p:extLst>
      <p:ext uri="{BB962C8B-B14F-4D97-AF65-F5344CB8AC3E}">
        <p14:creationId xmlns:p14="http://schemas.microsoft.com/office/powerpoint/2010/main" val="1593929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Marcador de Posição de Conteúdo 4">
            <a:extLst>
              <a:ext uri="{FF2B5EF4-FFF2-40B4-BE49-F238E27FC236}">
                <a16:creationId xmlns:a16="http://schemas.microsoft.com/office/drawing/2014/main" id="{FEB34293-3656-D54F-B253-C1F8DB2A7214}"/>
              </a:ext>
            </a:extLst>
          </p:cNvPr>
          <p:cNvSpPr>
            <a:spLocks noGrp="1"/>
          </p:cNvSpPr>
          <p:nvPr>
            <p:ph idx="1"/>
          </p:nvPr>
        </p:nvSpPr>
        <p:spPr>
          <a:xfrm>
            <a:off x="217716" y="1385455"/>
            <a:ext cx="11855530" cy="5439653"/>
          </a:xfrm>
        </p:spPr>
        <p:txBody>
          <a:bodyPr>
            <a:noAutofit/>
          </a:bodyPr>
          <a:lstStyle/>
          <a:p>
            <a:pPr marL="0" indent="0">
              <a:buNone/>
            </a:pPr>
            <a:r>
              <a:rPr lang="pt-PT" sz="2400" b="1" i="0">
                <a:solidFill>
                  <a:srgbClr val="C00000"/>
                </a:solidFill>
                <a:effectLst/>
                <a:latin typeface="Bookman Old Style" panose="02050604050505020204" pitchFamily="18" charset="0"/>
              </a:rPr>
              <a:t> </a:t>
            </a:r>
            <a:r>
              <a:rPr lang="pt-PT" sz="2400" b="1" i="0">
                <a:solidFill>
                  <a:srgbClr val="C00000"/>
                </a:solidFill>
                <a:effectLst/>
                <a:latin typeface="Bookman Old Style" panose="02050604050505020204" pitchFamily="18" charset="0"/>
                <a:cs typeface="Arial" panose="020B0604020202020204" pitchFamily="34" charset="0"/>
              </a:rPr>
              <a:t>The case of involuntary acceleration reached the 1990s. </a:t>
            </a:r>
          </a:p>
          <a:p>
            <a:pPr marL="0" indent="0">
              <a:buNone/>
            </a:pPr>
            <a:endParaRPr lang="pt-PT" sz="2400" b="1" i="0">
              <a:solidFill>
                <a:srgbClr val="C00000"/>
              </a:solidFill>
              <a:effectLst/>
              <a:latin typeface="Bookman Old Style" panose="02050604050505020204" pitchFamily="18" charset="0"/>
              <a:cs typeface="Arial" panose="020B0604020202020204" pitchFamily="34" charset="0"/>
            </a:endParaRPr>
          </a:p>
          <a:p>
            <a:r>
              <a:rPr lang="pt-PT" sz="2400" b="1" i="0">
                <a:solidFill>
                  <a:schemeClr val="tx2">
                    <a:lumMod val="50000"/>
                  </a:schemeClr>
                </a:solidFill>
                <a:effectLst/>
                <a:latin typeface="Bookman Old Style" panose="02050604050505020204" pitchFamily="18" charset="0"/>
                <a:cs typeface="Arial" panose="020B0604020202020204" pitchFamily="34" charset="0"/>
              </a:rPr>
              <a:t>This caused a drop in Audi car sales, leading to losses.</a:t>
            </a:r>
          </a:p>
          <a:p>
            <a:pPr marL="0" indent="0">
              <a:buNone/>
            </a:pPr>
            <a:endParaRPr lang="pt-PT" sz="2400" b="1" i="0">
              <a:solidFill>
                <a:schemeClr val="tx2">
                  <a:lumMod val="50000"/>
                </a:schemeClr>
              </a:solidFill>
              <a:effectLst/>
              <a:latin typeface="Bookman Old Style" panose="02050604050505020204" pitchFamily="18" charset="0"/>
              <a:cs typeface="Arial" panose="020B0604020202020204" pitchFamily="34" charset="0"/>
            </a:endParaRPr>
          </a:p>
          <a:p>
            <a:r>
              <a:rPr lang="pt-PT" sz="2400" b="1" i="0">
                <a:solidFill>
                  <a:schemeClr val="tx2">
                    <a:lumMod val="50000"/>
                  </a:schemeClr>
                </a:solidFill>
                <a:effectLst/>
                <a:latin typeface="Bookman Old Style" panose="02050604050505020204" pitchFamily="18" charset="0"/>
                <a:cs typeface="Arial" panose="020B0604020202020204" pitchFamily="34" charset="0"/>
              </a:rPr>
              <a:t>The increase in court hearings on the number of cases of unintended acceleration incidents has also increased, leading to negative public media coverage. </a:t>
            </a:r>
          </a:p>
          <a:p>
            <a:endParaRPr lang="pt-PT" sz="2400" b="1" i="0">
              <a:solidFill>
                <a:schemeClr val="tx2">
                  <a:lumMod val="50000"/>
                </a:schemeClr>
              </a:solidFill>
              <a:effectLst/>
              <a:latin typeface="Bookman Old Style" panose="02050604050505020204" pitchFamily="18" charset="0"/>
              <a:cs typeface="Arial" panose="020B0604020202020204" pitchFamily="34" charset="0"/>
            </a:endParaRPr>
          </a:p>
          <a:p>
            <a:r>
              <a:rPr lang="pt-PT" sz="2400" b="1" i="0">
                <a:solidFill>
                  <a:schemeClr val="tx2">
                    <a:lumMod val="50000"/>
                  </a:schemeClr>
                </a:solidFill>
                <a:effectLst/>
                <a:latin typeface="Bookman Old Style" panose="02050604050505020204" pitchFamily="18" charset="0"/>
                <a:cs typeface="Arial" panose="020B0604020202020204" pitchFamily="34" charset="0"/>
              </a:rPr>
              <a:t>Through improvements and redesign of Audi engines, they tried to overcome the challenge of the target market. </a:t>
            </a:r>
          </a:p>
          <a:p>
            <a:endParaRPr lang="pt-PT" sz="2400" b="1" i="0">
              <a:solidFill>
                <a:schemeClr val="tx2">
                  <a:lumMod val="50000"/>
                </a:schemeClr>
              </a:solidFill>
              <a:effectLst/>
              <a:latin typeface="Bookman Old Style" panose="02050604050505020204" pitchFamily="18" charset="0"/>
              <a:cs typeface="Arial" panose="020B0604020202020204" pitchFamily="34" charset="0"/>
            </a:endParaRPr>
          </a:p>
          <a:p>
            <a:r>
              <a:rPr lang="pt-PT" sz="2400" b="1" i="0">
                <a:solidFill>
                  <a:schemeClr val="tx2">
                    <a:lumMod val="50000"/>
                  </a:schemeClr>
                </a:solidFill>
                <a:effectLst/>
                <a:latin typeface="Bookman Old Style" panose="02050604050505020204" pitchFamily="18" charset="0"/>
                <a:cs typeface="Arial" panose="020B0604020202020204" pitchFamily="34" charset="0"/>
              </a:rPr>
              <a:t>According to WarrenMcFarlan, 2016, some considered Audi, “Possessed by the Devil”. </a:t>
            </a:r>
            <a:endParaRPr lang="pt-PT" sz="2400" b="1">
              <a:solidFill>
                <a:schemeClr val="tx2">
                  <a:lumMod val="50000"/>
                </a:schemeClr>
              </a:solidFill>
              <a:latin typeface="Bookman Old Style" panose="02050604050505020204" pitchFamily="18" charset="0"/>
              <a:cs typeface="Arial" panose="020B0604020202020204" pitchFamily="34" charset="0"/>
            </a:endParaRPr>
          </a:p>
        </p:txBody>
      </p:sp>
      <p:sp>
        <p:nvSpPr>
          <p:cNvPr id="2" name="Title 1">
            <a:extLst>
              <a:ext uri="{FF2B5EF4-FFF2-40B4-BE49-F238E27FC236}">
                <a16:creationId xmlns:a16="http://schemas.microsoft.com/office/drawing/2014/main" id="{107527B5-2E7E-BC49-84B7-5942613F0584}"/>
              </a:ext>
            </a:extLst>
          </p:cNvPr>
          <p:cNvSpPr>
            <a:spLocks noGrp="1"/>
          </p:cNvSpPr>
          <p:nvPr>
            <p:ph type="title"/>
          </p:nvPr>
        </p:nvSpPr>
        <p:spPr>
          <a:xfrm>
            <a:off x="949532" y="123701"/>
            <a:ext cx="10515600" cy="1604097"/>
          </a:xfrm>
        </p:spPr>
        <p:txBody>
          <a:bodyPr>
            <a:normAutofit/>
          </a:bodyPr>
          <a:lstStyle/>
          <a:p>
            <a:r>
              <a:rPr lang="en-US" sz="4000" b="0" i="0" u="sng" dirty="0">
                <a:effectLst/>
                <a:latin typeface="Bookman Old Style" panose="02050604050505020204" pitchFamily="18" charset="0"/>
              </a:rPr>
              <a:t>Audi Challenges in </a:t>
            </a:r>
            <a:r>
              <a:rPr lang="en-US" sz="4000" b="0" i="0" u="sng">
                <a:effectLst/>
                <a:latin typeface="Bookman Old Style" panose="02050604050505020204" pitchFamily="18" charset="0"/>
              </a:rPr>
              <a:t>the </a:t>
            </a:r>
            <a:r>
              <a:rPr lang="pt-PT" sz="4000" b="0" i="0" u="sng">
                <a:effectLst/>
                <a:latin typeface="Bookman Old Style" panose="02050604050505020204" pitchFamily="18" charset="0"/>
              </a:rPr>
              <a:t>9</a:t>
            </a:r>
            <a:r>
              <a:rPr lang="en-US" sz="4000" b="0" i="0" u="sng">
                <a:effectLst/>
                <a:latin typeface="Bookman Old Style" panose="02050604050505020204" pitchFamily="18" charset="0"/>
              </a:rPr>
              <a:t>0s</a:t>
            </a:r>
            <a:r>
              <a:rPr lang="en-US" sz="4000" b="0" i="0" u="sng" dirty="0">
                <a:effectLst/>
                <a:latin typeface="Bookman Old Style" panose="02050604050505020204" pitchFamily="18" charset="0"/>
              </a:rPr>
              <a:t>.</a:t>
            </a:r>
            <a:endParaRPr lang="en-US" sz="4000" u="sng" dirty="0">
              <a:latin typeface="Bookman Old Style" panose="02050604050505020204" pitchFamily="18" charset="0"/>
            </a:endParaRPr>
          </a:p>
        </p:txBody>
      </p:sp>
      <p:pic>
        <p:nvPicPr>
          <p:cNvPr id="3" name="Picture 3">
            <a:extLst>
              <a:ext uri="{FF2B5EF4-FFF2-40B4-BE49-F238E27FC236}">
                <a16:creationId xmlns:a16="http://schemas.microsoft.com/office/drawing/2014/main" id="{D190115A-FB5D-FE4A-A2CD-C3EF6BEB8608}"/>
              </a:ext>
            </a:extLst>
          </p:cNvPr>
          <p:cNvPicPr>
            <a:picLocks noChangeAspect="1"/>
          </p:cNvPicPr>
          <p:nvPr/>
        </p:nvPicPr>
        <p:blipFill>
          <a:blip r:embed="rId2"/>
          <a:stretch>
            <a:fillRect/>
          </a:stretch>
        </p:blipFill>
        <p:spPr>
          <a:xfrm>
            <a:off x="9375195" y="424603"/>
            <a:ext cx="2820998" cy="1604097"/>
          </a:xfrm>
          <a:prstGeom prst="rect">
            <a:avLst/>
          </a:prstGeom>
        </p:spPr>
      </p:pic>
    </p:spTree>
    <p:extLst>
      <p:ext uri="{BB962C8B-B14F-4D97-AF65-F5344CB8AC3E}">
        <p14:creationId xmlns:p14="http://schemas.microsoft.com/office/powerpoint/2010/main" val="38019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14C0872-CBF4-CA4E-B041-7CD4A4CFADD7}"/>
              </a:ext>
            </a:extLst>
          </p:cNvPr>
          <p:cNvSpPr txBox="1">
            <a:spLocks noGrp="1"/>
          </p:cNvSpPr>
          <p:nvPr>
            <p:ph type="title"/>
          </p:nvPr>
        </p:nvSpPr>
        <p:spPr>
          <a:xfrm>
            <a:off x="838200" y="569025"/>
            <a:ext cx="10515600" cy="11216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u="sng">
                <a:latin typeface="Bookman Old Style" panose="02050604050505020204" pitchFamily="18" charset="0"/>
                <a:cs typeface="Arial" panose="020B0604020202020204" pitchFamily="34" charset="0"/>
              </a:rPr>
              <a:t>Entry into the new technology</a:t>
            </a:r>
            <a:r>
              <a:rPr lang="en-US" sz="4000">
                <a:latin typeface="Bookman Old Style" panose="02050604050505020204" pitchFamily="18" charset="0"/>
                <a:cs typeface="Arial" panose="020B0604020202020204" pitchFamily="34" charset="0"/>
              </a:rPr>
              <a:t>.</a:t>
            </a:r>
            <a:endParaRPr lang="en-US" sz="4000" dirty="0">
              <a:latin typeface="Bookman Old Style" panose="02050604050505020204" pitchFamily="18" charset="0"/>
              <a:cs typeface="Arial" panose="020B0604020202020204" pitchFamily="34" charset="0"/>
            </a:endParaRPr>
          </a:p>
        </p:txBody>
      </p:sp>
      <p:sp>
        <p:nvSpPr>
          <p:cNvPr id="2" name="Marcador de Posição de Conteúdo 5">
            <a:extLst>
              <a:ext uri="{FF2B5EF4-FFF2-40B4-BE49-F238E27FC236}">
                <a16:creationId xmlns:a16="http://schemas.microsoft.com/office/drawing/2014/main" id="{0F5847A6-0FFB-044B-8EE0-5D251D497B7F}"/>
              </a:ext>
            </a:extLst>
          </p:cNvPr>
          <p:cNvSpPr txBox="1">
            <a:spLocks noGrp="1"/>
          </p:cNvSpPr>
          <p:nvPr>
            <p:ph idx="1"/>
          </p:nvPr>
        </p:nvSpPr>
        <p:spPr>
          <a:xfrm>
            <a:off x="544286" y="2102922"/>
            <a:ext cx="11269188" cy="46974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pt-PT" sz="2400">
                <a:solidFill>
                  <a:srgbClr val="C00000"/>
                </a:solidFill>
                <a:latin typeface="Bookman Old Style" panose="02050604050505020204" pitchFamily="18" charset="0"/>
                <a:cs typeface="Arial" panose="020B0604020202020204" pitchFamily="34" charset="0"/>
              </a:rPr>
              <a:t>Audi has registered significant developments over the last few centuries.</a:t>
            </a:r>
            <a:r>
              <a:rPr lang="pt-PT" sz="2400">
                <a:solidFill>
                  <a:srgbClr val="4D5156"/>
                </a:solidFill>
                <a:latin typeface="Bookman Old Style" panose="02050604050505020204" pitchFamily="18" charset="0"/>
                <a:cs typeface="Arial" panose="020B0604020202020204" pitchFamily="34" charset="0"/>
              </a:rPr>
              <a:t> </a:t>
            </a:r>
          </a:p>
          <a:p>
            <a:r>
              <a:rPr lang="pt-PT" sz="2400" b="1">
                <a:solidFill>
                  <a:schemeClr val="tx2">
                    <a:lumMod val="50000"/>
                  </a:schemeClr>
                </a:solidFill>
                <a:latin typeface="Bookman Old Style" panose="02050604050505020204" pitchFamily="18" charset="0"/>
                <a:cs typeface="Arial" panose="020B0604020202020204" pitchFamily="34" charset="0"/>
              </a:rPr>
              <a:t>It also revealed seven future technologies it plans to develop; some of the technologies are already in the development stage, while others will be released soon.</a:t>
            </a:r>
          </a:p>
          <a:p>
            <a:pPr marL="0" indent="0">
              <a:buFont typeface="Arial" panose="020B0604020202020204" pitchFamily="34" charset="0"/>
              <a:buNone/>
            </a:pPr>
            <a:r>
              <a:rPr lang="pt-PT" sz="2400">
                <a:solidFill>
                  <a:srgbClr val="C00000"/>
                </a:solidFill>
                <a:latin typeface="Bookman Old Style" panose="02050604050505020204" pitchFamily="18" charset="0"/>
                <a:cs typeface="Arial" panose="020B0604020202020204" pitchFamily="34" charset="0"/>
              </a:rPr>
              <a:t>Some of these future technologies are:</a:t>
            </a:r>
          </a:p>
          <a:p>
            <a:r>
              <a:rPr lang="pt-PT" sz="2400" b="1">
                <a:latin typeface="Bookman Old Style" panose="02050604050505020204" pitchFamily="18" charset="0"/>
                <a:cs typeface="Arial" panose="020B0604020202020204" pitchFamily="34" charset="0"/>
              </a:rPr>
              <a:t>Garage Parking Pilot</a:t>
            </a:r>
            <a:r>
              <a:rPr lang="pt-PT" sz="2400">
                <a:solidFill>
                  <a:srgbClr val="4D5156"/>
                </a:solidFill>
                <a:latin typeface="Bookman Old Style" panose="02050604050505020204" pitchFamily="18" charset="0"/>
                <a:cs typeface="Arial" panose="020B0604020202020204" pitchFamily="34" charset="0"/>
              </a:rPr>
              <a:t> </a:t>
            </a:r>
          </a:p>
          <a:p>
            <a:r>
              <a:rPr lang="pt-PT" sz="2400" b="1">
                <a:latin typeface="Bookman Old Style" panose="02050604050505020204" pitchFamily="18" charset="0"/>
                <a:cs typeface="Arial" panose="020B0604020202020204" pitchFamily="34" charset="0"/>
              </a:rPr>
              <a:t>OLED</a:t>
            </a:r>
            <a:r>
              <a:rPr lang="pt-PT" sz="2400">
                <a:solidFill>
                  <a:srgbClr val="4D5156"/>
                </a:solidFill>
                <a:latin typeface="Bookman Old Style" panose="02050604050505020204" pitchFamily="18" charset="0"/>
                <a:cs typeface="Arial" panose="020B0604020202020204" pitchFamily="34" charset="0"/>
              </a:rPr>
              <a:t> </a:t>
            </a:r>
          </a:p>
          <a:p>
            <a:r>
              <a:rPr lang="pt-PT" sz="2400" b="1">
                <a:latin typeface="Bookman Old Style" panose="02050604050505020204" pitchFamily="18" charset="0"/>
                <a:cs typeface="Arial" panose="020B0604020202020204" pitchFamily="34" charset="0"/>
              </a:rPr>
              <a:t>Hybrid Body Materials</a:t>
            </a:r>
            <a:r>
              <a:rPr lang="pt-PT" sz="2400">
                <a:solidFill>
                  <a:srgbClr val="4D5156"/>
                </a:solidFill>
                <a:latin typeface="Bookman Old Style" panose="02050604050505020204" pitchFamily="18" charset="0"/>
                <a:cs typeface="Arial" panose="020B0604020202020204" pitchFamily="34" charset="0"/>
              </a:rPr>
              <a:t> </a:t>
            </a:r>
          </a:p>
          <a:p>
            <a:r>
              <a:rPr lang="pt-PT" sz="2400" b="1">
                <a:latin typeface="Bookman Old Style" panose="02050604050505020204" pitchFamily="18" charset="0"/>
                <a:cs typeface="Arial" panose="020B0604020202020204" pitchFamily="34" charset="0"/>
              </a:rPr>
              <a:t>Multi-Touch Controls</a:t>
            </a:r>
            <a:r>
              <a:rPr lang="pt-PT" sz="2400">
                <a:solidFill>
                  <a:srgbClr val="4D5156"/>
                </a:solidFill>
                <a:latin typeface="Bookman Old Style" panose="02050604050505020204" pitchFamily="18" charset="0"/>
                <a:cs typeface="Arial" panose="020B0604020202020204" pitchFamily="34" charset="0"/>
              </a:rPr>
              <a:t> </a:t>
            </a:r>
          </a:p>
          <a:p>
            <a:r>
              <a:rPr lang="pt-PT" sz="2400" b="1">
                <a:latin typeface="Bookman Old Style" panose="02050604050505020204" pitchFamily="18" charset="0"/>
                <a:cs typeface="Arial" panose="020B0604020202020204" pitchFamily="34" charset="0"/>
              </a:rPr>
              <a:t>Predictive Suspension Technology</a:t>
            </a:r>
            <a:r>
              <a:rPr lang="pt-PT" sz="2400">
                <a:solidFill>
                  <a:srgbClr val="4D5156"/>
                </a:solidFill>
                <a:latin typeface="Bookman Old Style" panose="02050604050505020204" pitchFamily="18" charset="0"/>
                <a:cs typeface="Arial" panose="020B0604020202020204" pitchFamily="34" charset="0"/>
              </a:rPr>
              <a:t> </a:t>
            </a:r>
            <a:endParaRPr lang="pt-PT" sz="2400">
              <a:latin typeface="Bookman Old Style" panose="02050604050505020204" pitchFamily="18" charset="0"/>
              <a:cs typeface="Arial" panose="020B0604020202020204" pitchFamily="34" charset="0"/>
            </a:endParaRPr>
          </a:p>
        </p:txBody>
      </p:sp>
      <p:pic>
        <p:nvPicPr>
          <p:cNvPr id="3" name="Picture 4">
            <a:extLst>
              <a:ext uri="{FF2B5EF4-FFF2-40B4-BE49-F238E27FC236}">
                <a16:creationId xmlns:a16="http://schemas.microsoft.com/office/drawing/2014/main" id="{67982B63-1AB2-BE46-8CAA-1195E63E198D}"/>
              </a:ext>
            </a:extLst>
          </p:cNvPr>
          <p:cNvPicPr>
            <a:picLocks noChangeAspect="1"/>
          </p:cNvPicPr>
          <p:nvPr/>
        </p:nvPicPr>
        <p:blipFill>
          <a:blip r:embed="rId2"/>
          <a:stretch>
            <a:fillRect/>
          </a:stretch>
        </p:blipFill>
        <p:spPr>
          <a:xfrm>
            <a:off x="8437268" y="57632"/>
            <a:ext cx="3596889" cy="2045290"/>
          </a:xfrm>
          <a:prstGeom prst="rect">
            <a:avLst/>
          </a:prstGeom>
        </p:spPr>
      </p:pic>
    </p:spTree>
    <p:extLst>
      <p:ext uri="{BB962C8B-B14F-4D97-AF65-F5344CB8AC3E}">
        <p14:creationId xmlns:p14="http://schemas.microsoft.com/office/powerpoint/2010/main" val="474656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F4814-9756-4FD0-A9B3-874A59F316D0}"/>
              </a:ext>
            </a:extLst>
          </p:cNvPr>
          <p:cNvSpPr>
            <a:spLocks noGrp="1"/>
          </p:cNvSpPr>
          <p:nvPr>
            <p:ph type="title"/>
          </p:nvPr>
        </p:nvSpPr>
        <p:spPr>
          <a:xfrm>
            <a:off x="838200" y="118619"/>
            <a:ext cx="10515600" cy="1325563"/>
          </a:xfrm>
        </p:spPr>
        <p:txBody>
          <a:bodyPr>
            <a:normAutofit/>
          </a:bodyPr>
          <a:lstStyle/>
          <a:p>
            <a:pPr algn="ctr"/>
            <a:r>
              <a:rPr lang="en-GB" sz="4000" b="1" u="sng" dirty="0">
                <a:latin typeface="Bookman Old Style" panose="02050604050505020204" pitchFamily="18" charset="0"/>
              </a:rPr>
              <a:t>What is Quattro?</a:t>
            </a:r>
          </a:p>
        </p:txBody>
      </p:sp>
      <p:sp>
        <p:nvSpPr>
          <p:cNvPr id="3" name="Content Placeholder 2">
            <a:extLst>
              <a:ext uri="{FF2B5EF4-FFF2-40B4-BE49-F238E27FC236}">
                <a16:creationId xmlns:a16="http://schemas.microsoft.com/office/drawing/2014/main" id="{FFE6615B-09D2-43CD-8050-C43AA35FD0D4}"/>
              </a:ext>
            </a:extLst>
          </p:cNvPr>
          <p:cNvSpPr>
            <a:spLocks noGrp="1"/>
          </p:cNvSpPr>
          <p:nvPr>
            <p:ph idx="1"/>
          </p:nvPr>
        </p:nvSpPr>
        <p:spPr>
          <a:xfrm>
            <a:off x="331763" y="1253331"/>
            <a:ext cx="10515600" cy="4351338"/>
          </a:xfrm>
        </p:spPr>
        <p:txBody>
          <a:bodyPr>
            <a:noAutofit/>
          </a:bodyPr>
          <a:lstStyle/>
          <a:p>
            <a:r>
              <a:rPr lang="en-GB" sz="2400" dirty="0"/>
              <a:t> </a:t>
            </a:r>
            <a:r>
              <a:rPr lang="en-GB" sz="2200" dirty="0">
                <a:latin typeface="Bookman Old Style" panose="02050604050505020204" pitchFamily="18" charset="0"/>
              </a:rPr>
              <a:t>Quattro (meaning four in Italian) is a brand used by Audi to specify its all wheel drive system </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Developed through Audi motorsport engineering, Quattro is one of the safest vehicle technology used, it also provides sportiness and performance alongside everyday driving.</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The difference between a normal and Quattro vehicle is that all the four wheels have power and a normal car only has power coming from 2 wheels – rear or front, not all. </a:t>
            </a:r>
          </a:p>
          <a:p>
            <a:pPr marL="0" indent="0">
              <a:buNone/>
            </a:pPr>
            <a:endParaRPr lang="en-GB" sz="2200" dirty="0">
              <a:latin typeface="Bookman Old Style" panose="02050604050505020204" pitchFamily="18" charset="0"/>
            </a:endParaRPr>
          </a:p>
          <a:p>
            <a:pPr marL="0" indent="0">
              <a:buNone/>
            </a:pPr>
            <a:r>
              <a:rPr lang="en-GB" sz="2200" i="1" dirty="0">
                <a:latin typeface="Bookman Old Style" panose="02050604050505020204" pitchFamily="18" charset="0"/>
              </a:rPr>
              <a:t>(Audi UK,2021)</a:t>
            </a:r>
          </a:p>
          <a:p>
            <a:pPr marL="0" indent="0">
              <a:buNone/>
            </a:pPr>
            <a:endParaRPr lang="en-GB" sz="2400" dirty="0">
              <a:latin typeface="Bookman Old Style" panose="02050604050505020204" pitchFamily="18" charset="0"/>
            </a:endParaRPr>
          </a:p>
          <a:p>
            <a:pPr marL="0" indent="0">
              <a:buNone/>
            </a:pPr>
            <a:endParaRPr lang="en-GB" sz="2400" dirty="0">
              <a:latin typeface="Bookman Old Style" panose="02050604050505020204" pitchFamily="18" charset="0"/>
            </a:endParaRPr>
          </a:p>
          <a:p>
            <a:pPr marL="0" indent="0">
              <a:buNone/>
            </a:pPr>
            <a:endParaRPr lang="en-GB" sz="2400" dirty="0">
              <a:latin typeface="Bookman Old Style" panose="02050604050505020204" pitchFamily="18" charset="0"/>
            </a:endParaRPr>
          </a:p>
        </p:txBody>
      </p:sp>
      <p:pic>
        <p:nvPicPr>
          <p:cNvPr id="2052" name="Picture 4" descr="See the source image">
            <a:extLst>
              <a:ext uri="{FF2B5EF4-FFF2-40B4-BE49-F238E27FC236}">
                <a16:creationId xmlns:a16="http://schemas.microsoft.com/office/drawing/2014/main" id="{4406BD0D-C697-4963-9CF2-0DED4DFA16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0977" y="5992838"/>
            <a:ext cx="4200716" cy="629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178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C04C-DA33-4A6C-A0B0-97E9FC589E0D}"/>
              </a:ext>
            </a:extLst>
          </p:cNvPr>
          <p:cNvSpPr>
            <a:spLocks noGrp="1"/>
          </p:cNvSpPr>
          <p:nvPr>
            <p:ph type="title"/>
          </p:nvPr>
        </p:nvSpPr>
        <p:spPr/>
        <p:txBody>
          <a:bodyPr>
            <a:normAutofit/>
          </a:bodyPr>
          <a:lstStyle/>
          <a:p>
            <a:pPr algn="ctr"/>
            <a:r>
              <a:rPr lang="en-GB" sz="4000" b="1" u="sng" dirty="0">
                <a:latin typeface="Bookman Old Style" panose="02050604050505020204" pitchFamily="18" charset="0"/>
              </a:rPr>
              <a:t>How does Quattro technology work?</a:t>
            </a:r>
          </a:p>
        </p:txBody>
      </p:sp>
      <p:sp>
        <p:nvSpPr>
          <p:cNvPr id="3" name="Content Placeholder 2">
            <a:extLst>
              <a:ext uri="{FF2B5EF4-FFF2-40B4-BE49-F238E27FC236}">
                <a16:creationId xmlns:a16="http://schemas.microsoft.com/office/drawing/2014/main" id="{1E6C8669-3108-4872-92A2-DA1E7C7C487E}"/>
              </a:ext>
            </a:extLst>
          </p:cNvPr>
          <p:cNvSpPr>
            <a:spLocks noGrp="1"/>
          </p:cNvSpPr>
          <p:nvPr>
            <p:ph idx="1"/>
          </p:nvPr>
        </p:nvSpPr>
        <p:spPr>
          <a:xfrm>
            <a:off x="838200" y="1825625"/>
            <a:ext cx="10515600" cy="4667250"/>
          </a:xfrm>
        </p:spPr>
        <p:txBody>
          <a:bodyPr>
            <a:normAutofit lnSpcReduction="10000"/>
          </a:bodyPr>
          <a:lstStyle/>
          <a:p>
            <a:pPr marL="0" indent="0">
              <a:buNone/>
            </a:pPr>
            <a:r>
              <a:rPr lang="en-GB" dirty="0">
                <a:latin typeface="Bookman Old Style" panose="02050604050505020204" pitchFamily="18" charset="0"/>
              </a:rPr>
              <a:t>• </a:t>
            </a:r>
            <a:r>
              <a:rPr lang="en-GB" sz="2400" dirty="0">
                <a:latin typeface="Bookman Old Style" panose="02050604050505020204" pitchFamily="18" charset="0"/>
              </a:rPr>
              <a:t>Four wheel drive system works by the engine sending power to the four axels giving it enough power to stay grounded on the floor. </a:t>
            </a:r>
          </a:p>
          <a:p>
            <a:pPr marL="0" indent="0">
              <a:buNone/>
            </a:pPr>
            <a:r>
              <a:rPr lang="en-GB" sz="2400" dirty="0">
                <a:latin typeface="Bookman Old Style" panose="02050604050505020204" pitchFamily="18" charset="0"/>
              </a:rPr>
              <a:t>• Quattro is great for wet and slippery surfaces it can stay in control at all times making it much more safer than an average vehicle.</a:t>
            </a:r>
          </a:p>
          <a:p>
            <a:pPr marL="0" indent="0">
              <a:buNone/>
            </a:pPr>
            <a:r>
              <a:rPr lang="en-GB" sz="2400" dirty="0">
                <a:latin typeface="Bookman Old Style" panose="02050604050505020204" pitchFamily="18" charset="0"/>
              </a:rPr>
              <a:t> • When the vehicles wheels spin or brakes lock, the technology chip senses that there is a problem and assists the driver by transferring power to all four wheels ready for any situation.</a:t>
            </a:r>
          </a:p>
          <a:p>
            <a:pPr marL="0" indent="0">
              <a:buNone/>
            </a:pPr>
            <a:r>
              <a:rPr lang="en-GB" sz="2400" dirty="0">
                <a:latin typeface="Bookman Old Style" panose="02050604050505020204" pitchFamily="18" charset="0"/>
              </a:rPr>
              <a:t>• The sensor is the main part for Quattro. Without this, the car cannot detect if the wheels are losing traction, it simply works by detecting if the wheels are losing control. The sensor chip will alert and the four wheel drive will automatically kick in to action, not only that but also if the roads are wet or icy. It works in all and extreme weather conditions.</a:t>
            </a:r>
          </a:p>
        </p:txBody>
      </p:sp>
    </p:spTree>
    <p:extLst>
      <p:ext uri="{BB962C8B-B14F-4D97-AF65-F5344CB8AC3E}">
        <p14:creationId xmlns:p14="http://schemas.microsoft.com/office/powerpoint/2010/main" val="3309936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9062-F92D-4F64-8589-CE68084C1827}"/>
              </a:ext>
            </a:extLst>
          </p:cNvPr>
          <p:cNvSpPr>
            <a:spLocks noGrp="1"/>
          </p:cNvSpPr>
          <p:nvPr>
            <p:ph type="title"/>
          </p:nvPr>
        </p:nvSpPr>
        <p:spPr>
          <a:xfrm>
            <a:off x="1344636" y="0"/>
            <a:ext cx="10515600" cy="1325563"/>
          </a:xfrm>
        </p:spPr>
        <p:txBody>
          <a:bodyPr>
            <a:normAutofit/>
          </a:bodyPr>
          <a:lstStyle/>
          <a:p>
            <a:pPr algn="ctr"/>
            <a:r>
              <a:rPr lang="en-GB" sz="4000" b="1" u="sng" dirty="0">
                <a:latin typeface="Bookman Old Style" panose="02050604050505020204" pitchFamily="18" charset="0"/>
              </a:rPr>
              <a:t>Quattro electrical four wheel drive</a:t>
            </a:r>
          </a:p>
        </p:txBody>
      </p:sp>
      <p:sp>
        <p:nvSpPr>
          <p:cNvPr id="3" name="Content Placeholder 2">
            <a:extLst>
              <a:ext uri="{FF2B5EF4-FFF2-40B4-BE49-F238E27FC236}">
                <a16:creationId xmlns:a16="http://schemas.microsoft.com/office/drawing/2014/main" id="{53FF2E13-FFE2-452F-8EF3-BB02AA9E137F}"/>
              </a:ext>
            </a:extLst>
          </p:cNvPr>
          <p:cNvSpPr>
            <a:spLocks noGrp="1"/>
          </p:cNvSpPr>
          <p:nvPr>
            <p:ph idx="1"/>
          </p:nvPr>
        </p:nvSpPr>
        <p:spPr>
          <a:xfrm>
            <a:off x="514644" y="1253331"/>
            <a:ext cx="10515600" cy="4351338"/>
          </a:xfrm>
        </p:spPr>
        <p:txBody>
          <a:bodyPr>
            <a:noAutofit/>
          </a:bodyPr>
          <a:lstStyle/>
          <a:p>
            <a:r>
              <a:rPr lang="en-GB" sz="2200" dirty="0">
                <a:latin typeface="Bookman Old Style" panose="02050604050505020204" pitchFamily="18" charset="0"/>
              </a:rPr>
              <a:t>There is now an electrical all-wheel drive, recently introduced by Audi. This is very similar to the 4 wheel apart from it has no mechanical clutch and is simply powered by electricity but its performance is just as good and most importantly making it environment friendly.</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Electric Quattro is also known as E-Tron, they are becoming more and more popular each day not only are they safe, they are also cheap and easy to run.</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As you may know electric cars are very powerful so for it to be Quattro this is very important and safe because these powerful cars can pick up a lot of speed without knowing as they are known to be very silent.</a:t>
            </a:r>
          </a:p>
          <a:p>
            <a:pPr marL="0" indent="0">
              <a:buNone/>
            </a:pPr>
            <a:r>
              <a:rPr lang="en-GB" sz="2200" dirty="0">
                <a:latin typeface="Bookman Old Style" panose="02050604050505020204" pitchFamily="18" charset="0"/>
              </a:rPr>
              <a:t> (</a:t>
            </a:r>
            <a:r>
              <a:rPr lang="en-GB" sz="2200" i="1" dirty="0">
                <a:latin typeface="Bookman Old Style" panose="02050604050505020204" pitchFamily="18" charset="0"/>
              </a:rPr>
              <a:t>Audi UK, 2021)</a:t>
            </a:r>
          </a:p>
        </p:txBody>
      </p:sp>
    </p:spTree>
    <p:extLst>
      <p:ext uri="{BB962C8B-B14F-4D97-AF65-F5344CB8AC3E}">
        <p14:creationId xmlns:p14="http://schemas.microsoft.com/office/powerpoint/2010/main" val="2778555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694EFD9F-9C9F-4133-97BC-B9DFB4F297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04" r="2835"/>
          <a:stretch/>
        </p:blipFill>
        <p:spPr bwMode="auto">
          <a:xfrm>
            <a:off x="10297551" y="5686339"/>
            <a:ext cx="1894449" cy="111045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FDD7106-C4A1-49D6-8E74-B7C8C4D31CE9}"/>
              </a:ext>
            </a:extLst>
          </p:cNvPr>
          <p:cNvSpPr>
            <a:spLocks noGrp="1"/>
          </p:cNvSpPr>
          <p:nvPr>
            <p:ph type="title"/>
          </p:nvPr>
        </p:nvSpPr>
        <p:spPr>
          <a:xfrm>
            <a:off x="729175" y="-123712"/>
            <a:ext cx="10515600" cy="1110452"/>
          </a:xfrm>
        </p:spPr>
        <p:txBody>
          <a:bodyPr>
            <a:normAutofit/>
          </a:bodyPr>
          <a:lstStyle/>
          <a:p>
            <a:pPr algn="ctr"/>
            <a:r>
              <a:rPr lang="en-GB" sz="3600" b="1" u="sng" dirty="0">
                <a:latin typeface="Bookman Old Style" panose="02050604050505020204" pitchFamily="18" charset="0"/>
              </a:rPr>
              <a:t>Audi Technology with Ultra-Technology</a:t>
            </a:r>
          </a:p>
        </p:txBody>
      </p:sp>
      <p:sp>
        <p:nvSpPr>
          <p:cNvPr id="3" name="Content Placeholder 2">
            <a:extLst>
              <a:ext uri="{FF2B5EF4-FFF2-40B4-BE49-F238E27FC236}">
                <a16:creationId xmlns:a16="http://schemas.microsoft.com/office/drawing/2014/main" id="{5AD7743A-3EC6-4629-B4D1-F001792256CE}"/>
              </a:ext>
            </a:extLst>
          </p:cNvPr>
          <p:cNvSpPr>
            <a:spLocks noGrp="1"/>
          </p:cNvSpPr>
          <p:nvPr>
            <p:ph idx="1"/>
          </p:nvPr>
        </p:nvSpPr>
        <p:spPr>
          <a:xfrm>
            <a:off x="0" y="984719"/>
            <a:ext cx="10643870" cy="4703642"/>
          </a:xfrm>
        </p:spPr>
        <p:txBody>
          <a:bodyPr>
            <a:noAutofit/>
          </a:bodyPr>
          <a:lstStyle/>
          <a:p>
            <a:pPr marL="0" indent="0">
              <a:buNone/>
            </a:pPr>
            <a:r>
              <a:rPr lang="en-GB" sz="2200" dirty="0">
                <a:latin typeface="Bookman Old Style" panose="02050604050505020204" pitchFamily="18" charset="0"/>
              </a:rPr>
              <a:t>• Ultra-technology acknowledges the simple fact that the typical vehicle is more fuel efficient, operating in front drive mode than it is in A.W.D therefore they have recently created a new technology that can allow the car to be two wheel drive for normal roads and then four wheel drive for different road conditions. (</a:t>
            </a:r>
            <a:r>
              <a:rPr lang="en-GB" sz="2200" i="1" dirty="0">
                <a:latin typeface="Bookman Old Style" panose="02050604050505020204" pitchFamily="18" charset="0"/>
              </a:rPr>
              <a:t>J.D.Power, 2021</a:t>
            </a:r>
            <a:r>
              <a:rPr lang="en-GB" sz="2200" dirty="0">
                <a:latin typeface="Bookman Old Style" panose="02050604050505020204" pitchFamily="18" charset="0"/>
              </a:rPr>
              <a:t>)</a:t>
            </a:r>
          </a:p>
          <a:p>
            <a:pPr marL="0" indent="0">
              <a:buNone/>
            </a:pPr>
            <a:endParaRPr lang="en-GB" sz="2200" dirty="0">
              <a:latin typeface="Bookman Old Style" panose="02050604050505020204" pitchFamily="18" charset="0"/>
            </a:endParaRPr>
          </a:p>
          <a:p>
            <a:r>
              <a:rPr lang="en-GB" sz="2200" dirty="0">
                <a:latin typeface="Bookman Old Style" panose="02050604050505020204" pitchFamily="18" charset="0"/>
              </a:rPr>
              <a:t>A variety of car manufacturers have followed in Audi’s footsteps by adding All Wheel Drive variants to a majority of their vehicles. </a:t>
            </a:r>
            <a:r>
              <a:rPr lang="en-GB" sz="2200" i="1" dirty="0">
                <a:latin typeface="Bookman Old Style" panose="02050604050505020204" pitchFamily="18" charset="0"/>
              </a:rPr>
              <a:t>(</a:t>
            </a:r>
            <a:r>
              <a:rPr lang="it-IT" sz="1600" b="0" i="1" dirty="0">
                <a:effectLst/>
                <a:latin typeface="verdana" panose="020B0604030504040204" pitchFamily="34" charset="0"/>
              </a:rPr>
              <a:t>AUDI QUATTRO. 2012. Racer, (241), pp. 51.)</a:t>
            </a:r>
          </a:p>
          <a:p>
            <a:endParaRPr lang="en-GB" sz="2200" i="1" dirty="0">
              <a:latin typeface="Bookman Old Style" panose="02050604050505020204" pitchFamily="18" charset="0"/>
            </a:endParaRPr>
          </a:p>
          <a:p>
            <a:pPr marL="0" indent="0">
              <a:buNone/>
            </a:pPr>
            <a:r>
              <a:rPr lang="en-GB" sz="2200" dirty="0">
                <a:latin typeface="Bookman Old Style" panose="02050604050505020204" pitchFamily="18" charset="0"/>
              </a:rPr>
              <a:t>• Audi users now have access to a button which is like a dual switch allowing you to operate it by yourself, simply from the click of a button, making you feel comfortable and only using Quattro when it needs to be used </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The new ultra-technology is designed to set the standard in its class for fuel consumptions and C02 emissions.</a:t>
            </a:r>
          </a:p>
          <a:p>
            <a:pPr marL="0" indent="0">
              <a:buNone/>
            </a:pPr>
            <a:endParaRPr lang="en-GB" sz="2200" dirty="0">
              <a:latin typeface="Bookman Old Style" panose="02050604050505020204" pitchFamily="18" charset="0"/>
            </a:endParaRPr>
          </a:p>
          <a:p>
            <a:pPr marL="0" indent="0">
              <a:buNone/>
            </a:pPr>
            <a:endParaRPr lang="en-GB" sz="2200" dirty="0">
              <a:latin typeface="Bookman Old Style" panose="02050604050505020204" pitchFamily="18" charset="0"/>
            </a:endParaRP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a:t>
            </a:r>
          </a:p>
        </p:txBody>
      </p:sp>
    </p:spTree>
    <p:extLst>
      <p:ext uri="{BB962C8B-B14F-4D97-AF65-F5344CB8AC3E}">
        <p14:creationId xmlns:p14="http://schemas.microsoft.com/office/powerpoint/2010/main" val="1408455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4504-6699-4CEE-8ADA-C0C26FBCB4B7}"/>
              </a:ext>
            </a:extLst>
          </p:cNvPr>
          <p:cNvSpPr>
            <a:spLocks noGrp="1"/>
          </p:cNvSpPr>
          <p:nvPr>
            <p:ph type="title"/>
          </p:nvPr>
        </p:nvSpPr>
        <p:spPr>
          <a:xfrm>
            <a:off x="1021080" y="140042"/>
            <a:ext cx="10515600" cy="1325563"/>
          </a:xfrm>
        </p:spPr>
        <p:txBody>
          <a:bodyPr>
            <a:normAutofit/>
          </a:bodyPr>
          <a:lstStyle/>
          <a:p>
            <a:pPr algn="ctr"/>
            <a:r>
              <a:rPr lang="en-GB" sz="4000" b="1" u="sng" dirty="0">
                <a:latin typeface="Bookman Old Style" panose="02050604050505020204" pitchFamily="18" charset="0"/>
              </a:rPr>
              <a:t>Is It Worth Buying A Quattro?</a:t>
            </a:r>
          </a:p>
        </p:txBody>
      </p:sp>
      <p:sp>
        <p:nvSpPr>
          <p:cNvPr id="3" name="Content Placeholder 2">
            <a:extLst>
              <a:ext uri="{FF2B5EF4-FFF2-40B4-BE49-F238E27FC236}">
                <a16:creationId xmlns:a16="http://schemas.microsoft.com/office/drawing/2014/main" id="{A67BD0F2-4A3D-445E-9F34-C9EDD65413D7}"/>
              </a:ext>
            </a:extLst>
          </p:cNvPr>
          <p:cNvSpPr>
            <a:spLocks noGrp="1"/>
          </p:cNvSpPr>
          <p:nvPr>
            <p:ph idx="1"/>
          </p:nvPr>
        </p:nvSpPr>
        <p:spPr>
          <a:xfrm>
            <a:off x="0" y="1465605"/>
            <a:ext cx="10515600" cy="4351338"/>
          </a:xfrm>
        </p:spPr>
        <p:txBody>
          <a:bodyPr>
            <a:noAutofit/>
          </a:bodyPr>
          <a:lstStyle/>
          <a:p>
            <a:r>
              <a:rPr lang="en-GB" sz="2200" dirty="0">
                <a:latin typeface="Bookman Old Style" panose="02050604050505020204" pitchFamily="18" charset="0"/>
              </a:rPr>
              <a:t>If you are going to select Quattro when purchasing an Audi, the simple answer is yes, especially if you are going to come across any of these driving conditions frequently; snowy and icy winter roads or if you like to feel your car gripping the road.</a:t>
            </a:r>
          </a:p>
          <a:p>
            <a:pPr marL="0" indent="0">
              <a:buNone/>
            </a:pPr>
            <a:r>
              <a:rPr lang="en-GB" sz="2200" dirty="0">
                <a:latin typeface="Bookman Old Style" panose="02050604050505020204" pitchFamily="18" charset="0"/>
              </a:rPr>
              <a:t>• Not only is it perfect for winter, but you are much safer in a four wheel drive.</a:t>
            </a:r>
          </a:p>
          <a:p>
            <a:pPr marL="0" indent="0">
              <a:buNone/>
            </a:pPr>
            <a:r>
              <a:rPr lang="en-GB" sz="2200" dirty="0">
                <a:latin typeface="Bookman Old Style" panose="02050604050505020204" pitchFamily="18" charset="0"/>
              </a:rPr>
              <a:t> • With Quattro it is very unlikely for the vehicle to spin out or lose control. A lot of people crash, especially if they have accelerated too quickly because they are in a two wheel drive and it has let them down. It is very rare for Quattro to let the driver down in this situation. </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(Tips, T,. 2021 – </a:t>
            </a:r>
            <a:r>
              <a:rPr lang="en-GB" sz="2200" i="1" dirty="0">
                <a:latin typeface="Bookman Old Style" panose="02050604050505020204" pitchFamily="18" charset="0"/>
              </a:rPr>
              <a:t>what is Audi Quattro | Do I Need Audi Quattro</a:t>
            </a:r>
            <a:r>
              <a:rPr lang="en-GB" sz="2200" dirty="0">
                <a:latin typeface="Bookman Old Style" panose="02050604050505020204" pitchFamily="18" charset="0"/>
              </a:rPr>
              <a:t>) </a:t>
            </a:r>
          </a:p>
        </p:txBody>
      </p:sp>
      <p:pic>
        <p:nvPicPr>
          <p:cNvPr id="4100" name="Picture 4" descr="See the source image">
            <a:extLst>
              <a:ext uri="{FF2B5EF4-FFF2-40B4-BE49-F238E27FC236}">
                <a16:creationId xmlns:a16="http://schemas.microsoft.com/office/drawing/2014/main" id="{76432F84-29F1-498D-88B1-9FC570A2C1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5247" y="5311188"/>
            <a:ext cx="1406770" cy="140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739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C04C-DA33-4A6C-A0B0-97E9FC589E0D}"/>
              </a:ext>
            </a:extLst>
          </p:cNvPr>
          <p:cNvSpPr>
            <a:spLocks noGrp="1"/>
          </p:cNvSpPr>
          <p:nvPr>
            <p:ph type="title"/>
          </p:nvPr>
        </p:nvSpPr>
        <p:spPr/>
        <p:txBody>
          <a:bodyPr>
            <a:normAutofit/>
          </a:bodyPr>
          <a:lstStyle/>
          <a:p>
            <a:pPr algn="ctr"/>
            <a:r>
              <a:rPr lang="en-GB" sz="4000" b="1" u="sng" dirty="0">
                <a:latin typeface="Bookman Old Style" panose="02050604050505020204" pitchFamily="18" charset="0"/>
              </a:rPr>
              <a:t>How does Quattro technology work?</a:t>
            </a:r>
          </a:p>
        </p:txBody>
      </p:sp>
      <p:sp>
        <p:nvSpPr>
          <p:cNvPr id="3" name="Content Placeholder 2">
            <a:extLst>
              <a:ext uri="{FF2B5EF4-FFF2-40B4-BE49-F238E27FC236}">
                <a16:creationId xmlns:a16="http://schemas.microsoft.com/office/drawing/2014/main" id="{1E6C8669-3108-4872-92A2-DA1E7C7C487E}"/>
              </a:ext>
            </a:extLst>
          </p:cNvPr>
          <p:cNvSpPr>
            <a:spLocks noGrp="1"/>
          </p:cNvSpPr>
          <p:nvPr>
            <p:ph idx="1"/>
          </p:nvPr>
        </p:nvSpPr>
        <p:spPr>
          <a:xfrm>
            <a:off x="838200" y="1825625"/>
            <a:ext cx="10515600" cy="4667250"/>
          </a:xfrm>
        </p:spPr>
        <p:txBody>
          <a:bodyPr>
            <a:normAutofit lnSpcReduction="10000"/>
          </a:bodyPr>
          <a:lstStyle/>
          <a:p>
            <a:pPr marL="0" indent="0">
              <a:buNone/>
            </a:pPr>
            <a:r>
              <a:rPr lang="en-GB" dirty="0">
                <a:latin typeface="Bookman Old Style" panose="02050604050505020204" pitchFamily="18" charset="0"/>
              </a:rPr>
              <a:t>• </a:t>
            </a:r>
            <a:r>
              <a:rPr lang="en-GB" sz="2400" dirty="0">
                <a:latin typeface="Bookman Old Style" panose="02050604050505020204" pitchFamily="18" charset="0"/>
              </a:rPr>
              <a:t>Four wheel drive system works by the engine sending power to the four axels giving it enough power to stay grounded on the floor. </a:t>
            </a:r>
          </a:p>
          <a:p>
            <a:pPr marL="0" indent="0">
              <a:buNone/>
            </a:pPr>
            <a:r>
              <a:rPr lang="en-GB" sz="2400" dirty="0">
                <a:latin typeface="Bookman Old Style" panose="02050604050505020204" pitchFamily="18" charset="0"/>
              </a:rPr>
              <a:t>• Quattro is great for wet and slippery surfaces it can stay in control at all times making it much more safer than an average vehicle.</a:t>
            </a:r>
          </a:p>
          <a:p>
            <a:pPr marL="0" indent="0">
              <a:buNone/>
            </a:pPr>
            <a:r>
              <a:rPr lang="en-GB" sz="2400" dirty="0">
                <a:latin typeface="Bookman Old Style" panose="02050604050505020204" pitchFamily="18" charset="0"/>
              </a:rPr>
              <a:t> • When the vehicles wheels spin or brakes lock, the technology chip senses that there is a problem and assists the driver by transferring power to all four wheels ready for any situation.</a:t>
            </a:r>
          </a:p>
          <a:p>
            <a:pPr marL="0" indent="0">
              <a:buNone/>
            </a:pPr>
            <a:r>
              <a:rPr lang="en-GB" sz="2400" dirty="0">
                <a:latin typeface="Bookman Old Style" panose="02050604050505020204" pitchFamily="18" charset="0"/>
              </a:rPr>
              <a:t>• The sensor is the main part for Quattro. Without this, the car cannot detect if the wheels are losing traction, it simply works by detecting if the wheels are losing control. The sensor chip will alert and the four wheel drive will automatically kick in to action, not only that but also if the roads are wet or icy. It works in all and extreme weather conditions.</a:t>
            </a:r>
          </a:p>
        </p:txBody>
      </p:sp>
    </p:spTree>
    <p:extLst>
      <p:ext uri="{BB962C8B-B14F-4D97-AF65-F5344CB8AC3E}">
        <p14:creationId xmlns:p14="http://schemas.microsoft.com/office/powerpoint/2010/main" val="1734226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B9062-F92D-4F64-8589-CE68084C1827}"/>
              </a:ext>
            </a:extLst>
          </p:cNvPr>
          <p:cNvSpPr>
            <a:spLocks noGrp="1"/>
          </p:cNvSpPr>
          <p:nvPr>
            <p:ph type="title"/>
          </p:nvPr>
        </p:nvSpPr>
        <p:spPr>
          <a:xfrm>
            <a:off x="1344636" y="0"/>
            <a:ext cx="10515600" cy="1325563"/>
          </a:xfrm>
        </p:spPr>
        <p:txBody>
          <a:bodyPr>
            <a:normAutofit/>
          </a:bodyPr>
          <a:lstStyle/>
          <a:p>
            <a:pPr algn="ctr"/>
            <a:r>
              <a:rPr lang="en-GB" sz="4000" b="1" u="sng" dirty="0">
                <a:latin typeface="Bookman Old Style" panose="02050604050505020204" pitchFamily="18" charset="0"/>
              </a:rPr>
              <a:t>Quattro electrical four wheel drive</a:t>
            </a:r>
          </a:p>
        </p:txBody>
      </p:sp>
      <p:sp>
        <p:nvSpPr>
          <p:cNvPr id="3" name="Content Placeholder 2">
            <a:extLst>
              <a:ext uri="{FF2B5EF4-FFF2-40B4-BE49-F238E27FC236}">
                <a16:creationId xmlns:a16="http://schemas.microsoft.com/office/drawing/2014/main" id="{53FF2E13-FFE2-452F-8EF3-BB02AA9E137F}"/>
              </a:ext>
            </a:extLst>
          </p:cNvPr>
          <p:cNvSpPr>
            <a:spLocks noGrp="1"/>
          </p:cNvSpPr>
          <p:nvPr>
            <p:ph idx="1"/>
          </p:nvPr>
        </p:nvSpPr>
        <p:spPr>
          <a:xfrm>
            <a:off x="514644" y="1253331"/>
            <a:ext cx="10515600" cy="4351338"/>
          </a:xfrm>
        </p:spPr>
        <p:txBody>
          <a:bodyPr>
            <a:noAutofit/>
          </a:bodyPr>
          <a:lstStyle/>
          <a:p>
            <a:r>
              <a:rPr lang="en-GB" sz="2200" dirty="0">
                <a:latin typeface="Bookman Old Style" panose="02050604050505020204" pitchFamily="18" charset="0"/>
              </a:rPr>
              <a:t>There is now an electrical all-wheel drive, recently introduced by Audi. This is very similar to the 4 wheel apart from it has no mechanical clutch and is simply powered by electricity but its performance is just as good and most importantly making it environment friendly.</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Electric Quattro is also known as E-Tron, they are becoming more and more popular each day not only are they safe, they are also cheap and easy to run.</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As you may know electric cars are very powerful so for it to be Quattro this is very important and safe because these powerful cars can pick up a lot of speed without knowing as they are known to be very silent.</a:t>
            </a:r>
          </a:p>
          <a:p>
            <a:pPr marL="0" indent="0">
              <a:buNone/>
            </a:pPr>
            <a:r>
              <a:rPr lang="en-GB" sz="2200" dirty="0">
                <a:latin typeface="Bookman Old Style" panose="02050604050505020204" pitchFamily="18" charset="0"/>
              </a:rPr>
              <a:t> (</a:t>
            </a:r>
            <a:r>
              <a:rPr lang="en-GB" sz="2200" i="1" dirty="0">
                <a:latin typeface="Bookman Old Style" panose="02050604050505020204" pitchFamily="18" charset="0"/>
              </a:rPr>
              <a:t>Audi UK, 2021)</a:t>
            </a:r>
          </a:p>
        </p:txBody>
      </p:sp>
    </p:spTree>
    <p:extLst>
      <p:ext uri="{BB962C8B-B14F-4D97-AF65-F5344CB8AC3E}">
        <p14:creationId xmlns:p14="http://schemas.microsoft.com/office/powerpoint/2010/main" val="2358449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694EFD9F-9C9F-4133-97BC-B9DFB4F297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04" r="2835"/>
          <a:stretch/>
        </p:blipFill>
        <p:spPr bwMode="auto">
          <a:xfrm>
            <a:off x="10297551" y="5686339"/>
            <a:ext cx="1894449" cy="111045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FDD7106-C4A1-49D6-8E74-B7C8C4D31CE9}"/>
              </a:ext>
            </a:extLst>
          </p:cNvPr>
          <p:cNvSpPr>
            <a:spLocks noGrp="1"/>
          </p:cNvSpPr>
          <p:nvPr>
            <p:ph type="title"/>
          </p:nvPr>
        </p:nvSpPr>
        <p:spPr>
          <a:xfrm>
            <a:off x="729175" y="-123712"/>
            <a:ext cx="10515600" cy="1110452"/>
          </a:xfrm>
        </p:spPr>
        <p:txBody>
          <a:bodyPr>
            <a:normAutofit/>
          </a:bodyPr>
          <a:lstStyle/>
          <a:p>
            <a:pPr algn="ctr"/>
            <a:r>
              <a:rPr lang="en-GB" sz="3600" b="1" u="sng" dirty="0">
                <a:latin typeface="Bookman Old Style" panose="02050604050505020204" pitchFamily="18" charset="0"/>
              </a:rPr>
              <a:t>Audi Technology with Ultra-Technology</a:t>
            </a:r>
          </a:p>
        </p:txBody>
      </p:sp>
      <p:sp>
        <p:nvSpPr>
          <p:cNvPr id="3" name="Content Placeholder 2">
            <a:extLst>
              <a:ext uri="{FF2B5EF4-FFF2-40B4-BE49-F238E27FC236}">
                <a16:creationId xmlns:a16="http://schemas.microsoft.com/office/drawing/2014/main" id="{5AD7743A-3EC6-4629-B4D1-F001792256CE}"/>
              </a:ext>
            </a:extLst>
          </p:cNvPr>
          <p:cNvSpPr>
            <a:spLocks noGrp="1"/>
          </p:cNvSpPr>
          <p:nvPr>
            <p:ph idx="1"/>
          </p:nvPr>
        </p:nvSpPr>
        <p:spPr>
          <a:xfrm>
            <a:off x="0" y="984719"/>
            <a:ext cx="10643870" cy="4703642"/>
          </a:xfrm>
        </p:spPr>
        <p:txBody>
          <a:bodyPr>
            <a:noAutofit/>
          </a:bodyPr>
          <a:lstStyle/>
          <a:p>
            <a:pPr marL="0" indent="0">
              <a:buNone/>
            </a:pPr>
            <a:r>
              <a:rPr lang="en-GB" sz="2200" dirty="0">
                <a:latin typeface="Bookman Old Style" panose="02050604050505020204" pitchFamily="18" charset="0"/>
              </a:rPr>
              <a:t>• Ultra-technology acknowledges the simple fact that the typical vehicle is more fuel efficient, operating in front drive mode than it is in A.W.D therefore they have recently created a new technology that can allow the car to be two wheel drive for normal roads and then four wheel drive for different road conditions. (</a:t>
            </a:r>
            <a:r>
              <a:rPr lang="en-GB" sz="2200" i="1" dirty="0">
                <a:latin typeface="Bookman Old Style" panose="02050604050505020204" pitchFamily="18" charset="0"/>
              </a:rPr>
              <a:t>J.D.Power, 2021</a:t>
            </a:r>
            <a:r>
              <a:rPr lang="en-GB" sz="2200" dirty="0">
                <a:latin typeface="Bookman Old Style" panose="02050604050505020204" pitchFamily="18" charset="0"/>
              </a:rPr>
              <a:t>)</a:t>
            </a:r>
          </a:p>
          <a:p>
            <a:pPr marL="0" indent="0">
              <a:buNone/>
            </a:pPr>
            <a:endParaRPr lang="en-GB" sz="2200" dirty="0">
              <a:latin typeface="Bookman Old Style" panose="02050604050505020204" pitchFamily="18" charset="0"/>
            </a:endParaRPr>
          </a:p>
          <a:p>
            <a:r>
              <a:rPr lang="en-GB" sz="2200" dirty="0">
                <a:latin typeface="Bookman Old Style" panose="02050604050505020204" pitchFamily="18" charset="0"/>
              </a:rPr>
              <a:t>A variety of car manufacturers have followed in Audi’s footsteps by adding All Wheel Drive variants to a majority of their vehicles. </a:t>
            </a:r>
            <a:r>
              <a:rPr lang="en-GB" sz="2200" i="1" dirty="0">
                <a:latin typeface="Bookman Old Style" panose="02050604050505020204" pitchFamily="18" charset="0"/>
              </a:rPr>
              <a:t>(</a:t>
            </a:r>
            <a:r>
              <a:rPr lang="it-IT" sz="1600" b="0" i="1" dirty="0">
                <a:effectLst/>
                <a:latin typeface="verdana" panose="020B0604030504040204" pitchFamily="34" charset="0"/>
              </a:rPr>
              <a:t>AUDI QUATTRO. 2012. Racer, (241), pp. 51.)</a:t>
            </a:r>
          </a:p>
          <a:p>
            <a:endParaRPr lang="en-GB" sz="2200" i="1" dirty="0">
              <a:latin typeface="Bookman Old Style" panose="02050604050505020204" pitchFamily="18" charset="0"/>
            </a:endParaRPr>
          </a:p>
          <a:p>
            <a:pPr marL="0" indent="0">
              <a:buNone/>
            </a:pPr>
            <a:r>
              <a:rPr lang="en-GB" sz="2200" dirty="0">
                <a:latin typeface="Bookman Old Style" panose="02050604050505020204" pitchFamily="18" charset="0"/>
              </a:rPr>
              <a:t>• Audi users now have access to a button which is like a dual switch allowing you to operate it by yourself, simply from the click of a button, making you feel comfortable and only using Quattro when it needs to be used </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 The new ultra-technology is designed to set the standard in its class for fuel consumptions and C02 emissions.</a:t>
            </a:r>
          </a:p>
          <a:p>
            <a:pPr marL="0" indent="0">
              <a:buNone/>
            </a:pPr>
            <a:endParaRPr lang="en-GB" sz="2200" dirty="0">
              <a:latin typeface="Bookman Old Style" panose="02050604050505020204" pitchFamily="18" charset="0"/>
            </a:endParaRPr>
          </a:p>
          <a:p>
            <a:pPr marL="0" indent="0">
              <a:buNone/>
            </a:pPr>
            <a:endParaRPr lang="en-GB" sz="2200" dirty="0">
              <a:latin typeface="Bookman Old Style" panose="02050604050505020204" pitchFamily="18" charset="0"/>
            </a:endParaRP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 </a:t>
            </a:r>
          </a:p>
        </p:txBody>
      </p:sp>
    </p:spTree>
    <p:extLst>
      <p:ext uri="{BB962C8B-B14F-4D97-AF65-F5344CB8AC3E}">
        <p14:creationId xmlns:p14="http://schemas.microsoft.com/office/powerpoint/2010/main" val="37212658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4504-6699-4CEE-8ADA-C0C26FBCB4B7}"/>
              </a:ext>
            </a:extLst>
          </p:cNvPr>
          <p:cNvSpPr>
            <a:spLocks noGrp="1"/>
          </p:cNvSpPr>
          <p:nvPr>
            <p:ph type="title"/>
          </p:nvPr>
        </p:nvSpPr>
        <p:spPr>
          <a:xfrm>
            <a:off x="1021080" y="140042"/>
            <a:ext cx="10515600" cy="1325563"/>
          </a:xfrm>
        </p:spPr>
        <p:txBody>
          <a:bodyPr>
            <a:normAutofit/>
          </a:bodyPr>
          <a:lstStyle/>
          <a:p>
            <a:pPr algn="ctr"/>
            <a:r>
              <a:rPr lang="en-GB" sz="4000" b="1" u="sng" dirty="0">
                <a:latin typeface="Bookman Old Style" panose="02050604050505020204" pitchFamily="18" charset="0"/>
              </a:rPr>
              <a:t>Is It Worth Buying A Quattro?</a:t>
            </a:r>
          </a:p>
        </p:txBody>
      </p:sp>
      <p:sp>
        <p:nvSpPr>
          <p:cNvPr id="3" name="Content Placeholder 2">
            <a:extLst>
              <a:ext uri="{FF2B5EF4-FFF2-40B4-BE49-F238E27FC236}">
                <a16:creationId xmlns:a16="http://schemas.microsoft.com/office/drawing/2014/main" id="{A67BD0F2-4A3D-445E-9F34-C9EDD65413D7}"/>
              </a:ext>
            </a:extLst>
          </p:cNvPr>
          <p:cNvSpPr>
            <a:spLocks noGrp="1"/>
          </p:cNvSpPr>
          <p:nvPr>
            <p:ph idx="1"/>
          </p:nvPr>
        </p:nvSpPr>
        <p:spPr>
          <a:xfrm>
            <a:off x="0" y="1465605"/>
            <a:ext cx="10515600" cy="4351338"/>
          </a:xfrm>
        </p:spPr>
        <p:txBody>
          <a:bodyPr>
            <a:noAutofit/>
          </a:bodyPr>
          <a:lstStyle/>
          <a:p>
            <a:r>
              <a:rPr lang="en-GB" sz="2200" dirty="0">
                <a:latin typeface="Bookman Old Style" panose="02050604050505020204" pitchFamily="18" charset="0"/>
              </a:rPr>
              <a:t>If you are going to select Quattro when purchasing an Audi, the simple answer is yes, especially if you are going to come across any of these driving conditions frequently; snowy and icy winter roads or if you like to feel your car gripping the road.</a:t>
            </a:r>
          </a:p>
          <a:p>
            <a:pPr marL="0" indent="0">
              <a:buNone/>
            </a:pPr>
            <a:r>
              <a:rPr lang="en-GB" sz="2200" dirty="0">
                <a:latin typeface="Bookman Old Style" panose="02050604050505020204" pitchFamily="18" charset="0"/>
              </a:rPr>
              <a:t>• Not only is it perfect for winter, but you are much safer in a four wheel drive.</a:t>
            </a:r>
          </a:p>
          <a:p>
            <a:pPr marL="0" indent="0">
              <a:buNone/>
            </a:pPr>
            <a:r>
              <a:rPr lang="en-GB" sz="2200" dirty="0">
                <a:latin typeface="Bookman Old Style" panose="02050604050505020204" pitchFamily="18" charset="0"/>
              </a:rPr>
              <a:t> • With Quattro it is very unlikely for the vehicle to spin out or lose control. A lot of people crash, especially if they have accelerated too quickly because they are in a two wheel drive and it has let them down. It is very rare for Quattro to let the driver down in this situation. </a:t>
            </a:r>
          </a:p>
          <a:p>
            <a:pPr marL="0" indent="0">
              <a:buNone/>
            </a:pPr>
            <a:endParaRPr lang="en-GB" sz="2200" dirty="0">
              <a:latin typeface="Bookman Old Style" panose="02050604050505020204" pitchFamily="18" charset="0"/>
            </a:endParaRPr>
          </a:p>
          <a:p>
            <a:pPr marL="0" indent="0">
              <a:buNone/>
            </a:pPr>
            <a:r>
              <a:rPr lang="en-GB" sz="2200" dirty="0">
                <a:latin typeface="Bookman Old Style" panose="02050604050505020204" pitchFamily="18" charset="0"/>
              </a:rPr>
              <a:t>(Tips, T,. 2021 – </a:t>
            </a:r>
            <a:r>
              <a:rPr lang="en-GB" sz="2200" i="1" dirty="0">
                <a:latin typeface="Bookman Old Style" panose="02050604050505020204" pitchFamily="18" charset="0"/>
              </a:rPr>
              <a:t>what is Audi Quattro | Do I Need Audi Quattro</a:t>
            </a:r>
            <a:r>
              <a:rPr lang="en-GB" sz="2200" dirty="0">
                <a:latin typeface="Bookman Old Style" panose="02050604050505020204" pitchFamily="18" charset="0"/>
              </a:rPr>
              <a:t>) </a:t>
            </a:r>
          </a:p>
        </p:txBody>
      </p:sp>
      <p:pic>
        <p:nvPicPr>
          <p:cNvPr id="4100" name="Picture 4" descr="See the source image">
            <a:extLst>
              <a:ext uri="{FF2B5EF4-FFF2-40B4-BE49-F238E27FC236}">
                <a16:creationId xmlns:a16="http://schemas.microsoft.com/office/drawing/2014/main" id="{76432F84-29F1-498D-88B1-9FC570A2C1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5247" y="5311188"/>
            <a:ext cx="1406770" cy="140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1578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8BF82-53B0-4691-94EC-727E85F8BDC6}"/>
              </a:ext>
            </a:extLst>
          </p:cNvPr>
          <p:cNvSpPr>
            <a:spLocks noGrp="1"/>
          </p:cNvSpPr>
          <p:nvPr>
            <p:ph type="title"/>
          </p:nvPr>
        </p:nvSpPr>
        <p:spPr/>
        <p:txBody>
          <a:bodyPr/>
          <a:lstStyle/>
          <a:p>
            <a:r>
              <a:rPr lang="en-GB" dirty="0"/>
              <a:t>The impact of the technology</a:t>
            </a:r>
          </a:p>
        </p:txBody>
      </p:sp>
      <p:sp>
        <p:nvSpPr>
          <p:cNvPr id="3" name="Content Placeholder 2">
            <a:extLst>
              <a:ext uri="{FF2B5EF4-FFF2-40B4-BE49-F238E27FC236}">
                <a16:creationId xmlns:a16="http://schemas.microsoft.com/office/drawing/2014/main" id="{D3ADC170-BCA7-48EA-94F6-4618B16F55A9}"/>
              </a:ext>
            </a:extLst>
          </p:cNvPr>
          <p:cNvSpPr>
            <a:spLocks noGrp="1"/>
          </p:cNvSpPr>
          <p:nvPr>
            <p:ph idx="1"/>
          </p:nvPr>
        </p:nvSpPr>
        <p:spPr/>
        <p:txBody>
          <a:bodyPr>
            <a:normAutofit/>
          </a:bodyPr>
          <a:lstStyle/>
          <a:p>
            <a:pPr marL="0" indent="0">
              <a:lnSpc>
                <a:spcPct val="150000"/>
              </a:lnSpc>
              <a:buNone/>
            </a:pPr>
            <a:r>
              <a:rPr lang="en-GB" sz="2000" dirty="0"/>
              <a:t>We often think about the impact of technology and increased screen time on the individual, but what about communities? Of course physical devices separate us physically, and this excerpt The Future of Feeling: Building Empathy in a Tech-Obsessed World asserts that they’re actually harming children’s ability to talk to one another. Let’s make staying connected – in all ways – a top priority.</a:t>
            </a:r>
          </a:p>
        </p:txBody>
      </p:sp>
    </p:spTree>
    <p:extLst>
      <p:ext uri="{BB962C8B-B14F-4D97-AF65-F5344CB8AC3E}">
        <p14:creationId xmlns:p14="http://schemas.microsoft.com/office/powerpoint/2010/main" val="2438680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6E0A-E8AD-4AD5-9980-6246F1E174A0}"/>
              </a:ext>
            </a:extLst>
          </p:cNvPr>
          <p:cNvSpPr>
            <a:spLocks noGrp="1"/>
          </p:cNvSpPr>
          <p:nvPr>
            <p:ph type="title"/>
          </p:nvPr>
        </p:nvSpPr>
        <p:spPr/>
        <p:txBody>
          <a:bodyPr>
            <a:normAutofit fontScale="90000"/>
          </a:bodyPr>
          <a:lstStyle/>
          <a:p>
            <a:r>
              <a:rPr lang="en-GB" sz="4000" dirty="0"/>
              <a:t>How has Technology Affected Human Life?</a:t>
            </a:r>
            <a:br>
              <a:rPr lang="en-GB" sz="4000" dirty="0"/>
            </a:br>
            <a:br>
              <a:rPr lang="en-GB" sz="4000" dirty="0"/>
            </a:br>
            <a:endParaRPr lang="en-GB" sz="4000" dirty="0">
              <a:latin typeface="Bookman Old Style" panose="02050604050505020204" pitchFamily="18" charset="0"/>
            </a:endParaRPr>
          </a:p>
        </p:txBody>
      </p:sp>
      <p:sp>
        <p:nvSpPr>
          <p:cNvPr id="3" name="Content Placeholder 2">
            <a:extLst>
              <a:ext uri="{FF2B5EF4-FFF2-40B4-BE49-F238E27FC236}">
                <a16:creationId xmlns:a16="http://schemas.microsoft.com/office/drawing/2014/main" id="{D6D44235-AA9C-4E58-9630-9D354E7E7B8C}"/>
              </a:ext>
            </a:extLst>
          </p:cNvPr>
          <p:cNvSpPr>
            <a:spLocks noGrp="1"/>
          </p:cNvSpPr>
          <p:nvPr>
            <p:ph idx="1"/>
          </p:nvPr>
        </p:nvSpPr>
        <p:spPr/>
        <p:txBody>
          <a:bodyPr>
            <a:normAutofit/>
          </a:bodyPr>
          <a:lstStyle/>
          <a:p>
            <a:pPr marL="0" indent="0">
              <a:buNone/>
            </a:pPr>
            <a:r>
              <a:rPr lang="en-GB" dirty="0"/>
              <a:t>Ultimately, technology has positively affected human life from antiquity until now by solving problems associated with everyday life, and making it easier for different tasks to be completed. Technology has made it easier to farm, more feasible to build cities, and more convenient to travel, among many other things, effectively linking together all countries on earth, helping to create globalization, and making it easier for economies to grow and for companies to do business. Virtually every facet of human life can be carried out in an easier, more effective, and quicker fashion via technological solutions, resulting in less problems in one way, and more problems in another.</a:t>
            </a:r>
          </a:p>
        </p:txBody>
      </p:sp>
    </p:spTree>
    <p:extLst>
      <p:ext uri="{BB962C8B-B14F-4D97-AF65-F5344CB8AC3E}">
        <p14:creationId xmlns:p14="http://schemas.microsoft.com/office/powerpoint/2010/main" val="2353908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7AA8E-CCDF-4EAC-ACF1-13AF9504ABD5}"/>
              </a:ext>
            </a:extLst>
          </p:cNvPr>
          <p:cNvSpPr>
            <a:spLocks noGrp="1"/>
          </p:cNvSpPr>
          <p:nvPr>
            <p:ph type="title"/>
          </p:nvPr>
        </p:nvSpPr>
        <p:spPr/>
        <p:txBody>
          <a:bodyPr>
            <a:normAutofit fontScale="90000"/>
          </a:bodyPr>
          <a:lstStyle/>
          <a:p>
            <a:br>
              <a:rPr lang="en-GB" dirty="0"/>
            </a:br>
            <a:br>
              <a:rPr lang="en-GB" dirty="0"/>
            </a:br>
            <a:r>
              <a:rPr lang="en-GB" dirty="0"/>
              <a:t>Positive Impact of technology on Society</a:t>
            </a:r>
            <a:br>
              <a:rPr lang="en-GB" dirty="0"/>
            </a:br>
            <a:br>
              <a:rPr lang="en-GB" dirty="0"/>
            </a:br>
            <a:endParaRPr lang="en-GB" dirty="0"/>
          </a:p>
        </p:txBody>
      </p:sp>
      <p:sp>
        <p:nvSpPr>
          <p:cNvPr id="3" name="Content Placeholder 2">
            <a:extLst>
              <a:ext uri="{FF2B5EF4-FFF2-40B4-BE49-F238E27FC236}">
                <a16:creationId xmlns:a16="http://schemas.microsoft.com/office/drawing/2014/main" id="{D40AF1D1-694B-469D-8192-7AC19168A779}"/>
              </a:ext>
            </a:extLst>
          </p:cNvPr>
          <p:cNvSpPr>
            <a:spLocks noGrp="1"/>
          </p:cNvSpPr>
          <p:nvPr>
            <p:ph idx="1"/>
          </p:nvPr>
        </p:nvSpPr>
        <p:spPr/>
        <p:txBody>
          <a:bodyPr>
            <a:normAutofit/>
          </a:bodyPr>
          <a:lstStyle/>
          <a:p>
            <a:pPr marL="0" indent="0">
              <a:lnSpc>
                <a:spcPct val="150000"/>
              </a:lnSpc>
              <a:buNone/>
            </a:pPr>
            <a:r>
              <a:rPr lang="en-GB" sz="2400" dirty="0"/>
              <a:t>While technology has had several less-than-desired impacts on society as a whole, there are potentially more  positive impacts on society than negative impacts. Such impacts have made life easier for multitudes, and have gifted many with the resources, education and tools needed to live a better life. Such impacts have greatly affected agriculture, transportation, communication, and the education sectors within societies globally.</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583447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3F787-E455-4772-B0C7-E65E3A914594}"/>
              </a:ext>
            </a:extLst>
          </p:cNvPr>
          <p:cNvSpPr>
            <a:spLocks noGrp="1"/>
          </p:cNvSpPr>
          <p:nvPr>
            <p:ph type="title"/>
          </p:nvPr>
        </p:nvSpPr>
        <p:spPr/>
        <p:txBody>
          <a:bodyPr>
            <a:normAutofit fontScale="90000"/>
          </a:bodyPr>
          <a:lstStyle/>
          <a:p>
            <a:br>
              <a:rPr lang="en-GB" dirty="0"/>
            </a:br>
            <a:r>
              <a:rPr lang="en-GB" dirty="0"/>
              <a:t>Negative Impact of Technology on Society</a:t>
            </a:r>
            <a:br>
              <a:rPr lang="en-GB" dirty="0"/>
            </a:br>
            <a:endParaRPr lang="en-GB" dirty="0"/>
          </a:p>
        </p:txBody>
      </p:sp>
      <p:sp>
        <p:nvSpPr>
          <p:cNvPr id="3" name="Content Placeholder 2">
            <a:extLst>
              <a:ext uri="{FF2B5EF4-FFF2-40B4-BE49-F238E27FC236}">
                <a16:creationId xmlns:a16="http://schemas.microsoft.com/office/drawing/2014/main" id="{020FE661-1D3D-4812-8F73-D0031B799020}"/>
              </a:ext>
            </a:extLst>
          </p:cNvPr>
          <p:cNvSpPr>
            <a:spLocks noGrp="1"/>
          </p:cNvSpPr>
          <p:nvPr>
            <p:ph idx="1"/>
          </p:nvPr>
        </p:nvSpPr>
        <p:spPr/>
        <p:txBody>
          <a:bodyPr>
            <a:normAutofit lnSpcReduction="10000"/>
          </a:bodyPr>
          <a:lstStyle/>
          <a:p>
            <a:endParaRPr lang="en-GB" dirty="0"/>
          </a:p>
          <a:p>
            <a:pPr marL="0" indent="0">
              <a:lnSpc>
                <a:spcPct val="150000"/>
              </a:lnSpc>
              <a:buNone/>
            </a:pPr>
            <a:r>
              <a:rPr lang="en-GB" dirty="0"/>
              <a:t>The depletion of fossil fuels, the need for more rare-earth elements, the use of rare elements such as gold, coltan and tantalum (as is required for modern electronics) - which have often helped fuel wars in mineral rich continents and countries - and the burning of fuels potentially impacting Global Warming are all very real issues created by an increasing use of technology.</a:t>
            </a:r>
          </a:p>
        </p:txBody>
      </p:sp>
    </p:spTree>
    <p:extLst>
      <p:ext uri="{BB962C8B-B14F-4D97-AF65-F5344CB8AC3E}">
        <p14:creationId xmlns:p14="http://schemas.microsoft.com/office/powerpoint/2010/main" val="3686825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84C08-8B4D-48A2-8736-B24D42DCD619}"/>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DB31A2A0-B3BC-47BD-8358-7BE9E136C43B}"/>
              </a:ext>
            </a:extLst>
          </p:cNvPr>
          <p:cNvSpPr>
            <a:spLocks noGrp="1"/>
          </p:cNvSpPr>
          <p:nvPr>
            <p:ph idx="1"/>
          </p:nvPr>
        </p:nvSpPr>
        <p:spPr/>
        <p:txBody>
          <a:bodyPr>
            <a:normAutofit/>
          </a:bodyPr>
          <a:lstStyle/>
          <a:p>
            <a:pPr>
              <a:lnSpc>
                <a:spcPct val="150000"/>
              </a:lnSpc>
              <a:buFont typeface="Wingdings" panose="05000000000000000000" pitchFamily="2" charset="2"/>
              <a:buChar char="§"/>
            </a:pPr>
            <a:r>
              <a:rPr lang="en-GB" sz="2400" dirty="0"/>
              <a:t>A case study on learning basic logical competencies when utilising technologies and real-world objects</a:t>
            </a:r>
          </a:p>
          <a:p>
            <a:pPr>
              <a:lnSpc>
                <a:spcPct val="150000"/>
              </a:lnSpc>
              <a:buFont typeface="Wingdings" panose="05000000000000000000" pitchFamily="2" charset="2"/>
              <a:buChar char="§"/>
            </a:pPr>
            <a:endParaRPr lang="en-GB" sz="2400" dirty="0"/>
          </a:p>
        </p:txBody>
      </p:sp>
    </p:spTree>
    <p:extLst>
      <p:ext uri="{BB962C8B-B14F-4D97-AF65-F5344CB8AC3E}">
        <p14:creationId xmlns:p14="http://schemas.microsoft.com/office/powerpoint/2010/main" val="2787729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7695F-1F6F-4466-95B6-EE4BCED323CC}"/>
              </a:ext>
            </a:extLst>
          </p:cNvPr>
          <p:cNvSpPr>
            <a:spLocks noGrp="1"/>
          </p:cNvSpPr>
          <p:nvPr>
            <p:ph type="title"/>
          </p:nvPr>
        </p:nvSpPr>
        <p:spPr/>
        <p:txBody>
          <a:bodyPr>
            <a:normAutofit/>
          </a:bodyPr>
          <a:lstStyle/>
          <a:p>
            <a:r>
              <a:rPr lang="en-GB" sz="4000" dirty="0">
                <a:latin typeface="Bookman Old Style" panose="02050604050505020204" pitchFamily="18" charset="0"/>
              </a:rPr>
              <a:t>Implications</a:t>
            </a:r>
          </a:p>
        </p:txBody>
      </p:sp>
      <p:sp>
        <p:nvSpPr>
          <p:cNvPr id="3" name="Content Placeholder 2">
            <a:extLst>
              <a:ext uri="{FF2B5EF4-FFF2-40B4-BE49-F238E27FC236}">
                <a16:creationId xmlns:a16="http://schemas.microsoft.com/office/drawing/2014/main" id="{74EAE827-25D7-48FB-8AEE-340BED169788}"/>
              </a:ext>
            </a:extLst>
          </p:cNvPr>
          <p:cNvSpPr>
            <a:spLocks noGrp="1"/>
          </p:cNvSpPr>
          <p:nvPr>
            <p:ph idx="1"/>
          </p:nvPr>
        </p:nvSpPr>
        <p:spPr/>
        <p:txBody>
          <a:bodyPr>
            <a:normAutofit/>
          </a:bodyPr>
          <a:lstStyle/>
          <a:p>
            <a:pPr marL="0" indent="0">
              <a:lnSpc>
                <a:spcPct val="150000"/>
              </a:lnSpc>
              <a:buNone/>
            </a:pPr>
            <a:r>
              <a:rPr lang="en-GB" sz="2400" dirty="0">
                <a:latin typeface="Bookman Old Style" panose="02050604050505020204" pitchFamily="18" charset="0"/>
              </a:rPr>
              <a:t>To find out which design elements are essential for students to learn basic logical skills in a learning environment where real-world objects and technologies are linked, we conducted an exploratory educational study. </a:t>
            </a:r>
          </a:p>
          <a:p>
            <a:pPr marL="0" indent="0">
              <a:lnSpc>
                <a:spcPct val="150000"/>
              </a:lnSpc>
              <a:buNone/>
            </a:pPr>
            <a:endParaRPr lang="en-GB" sz="2400" dirty="0">
              <a:latin typeface="Bookman Old Style" panose="02050604050505020204" pitchFamily="18" charset="0"/>
            </a:endParaRPr>
          </a:p>
        </p:txBody>
      </p:sp>
    </p:spTree>
    <p:extLst>
      <p:ext uri="{BB962C8B-B14F-4D97-AF65-F5344CB8AC3E}">
        <p14:creationId xmlns:p14="http://schemas.microsoft.com/office/powerpoint/2010/main" val="661647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B5FAF-5AFB-4629-AB65-62CCEAB5E3EF}"/>
              </a:ext>
            </a:extLst>
          </p:cNvPr>
          <p:cNvSpPr>
            <a:spLocks noGrp="1"/>
          </p:cNvSpPr>
          <p:nvPr>
            <p:ph type="title"/>
          </p:nvPr>
        </p:nvSpPr>
        <p:spPr/>
        <p:txBody>
          <a:bodyPr/>
          <a:lstStyle/>
          <a:p>
            <a:r>
              <a:rPr lang="en-GB" dirty="0"/>
              <a:t>Education</a:t>
            </a:r>
          </a:p>
        </p:txBody>
      </p:sp>
      <p:sp>
        <p:nvSpPr>
          <p:cNvPr id="3" name="Content Placeholder 2">
            <a:extLst>
              <a:ext uri="{FF2B5EF4-FFF2-40B4-BE49-F238E27FC236}">
                <a16:creationId xmlns:a16="http://schemas.microsoft.com/office/drawing/2014/main" id="{FECF9F19-A901-46CA-93EF-71A8AF8D7880}"/>
              </a:ext>
            </a:extLst>
          </p:cNvPr>
          <p:cNvSpPr>
            <a:spLocks noGrp="1"/>
          </p:cNvSpPr>
          <p:nvPr>
            <p:ph idx="1"/>
          </p:nvPr>
        </p:nvSpPr>
        <p:spPr/>
        <p:txBody>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Bookman Old Style" panose="02050604050505020204" pitchFamily="18" charset="0"/>
                <a:ea typeface="+mn-ea"/>
                <a:cs typeface="+mn-cs"/>
              </a:rPr>
              <a:t>This possibility of using technologies could also be helpful in other mathematics learning settings and could increase students’ confidence in mathematics learning, as well as accessible to a wider or different skill set of teachers, for example by moving the feedback task further from teacher to technology.</a:t>
            </a:r>
          </a:p>
          <a:p>
            <a:pPr marL="0" indent="0">
              <a:buNone/>
            </a:pPr>
            <a:endParaRPr lang="en-GB" dirty="0"/>
          </a:p>
        </p:txBody>
      </p:sp>
    </p:spTree>
    <p:extLst>
      <p:ext uri="{BB962C8B-B14F-4D97-AF65-F5344CB8AC3E}">
        <p14:creationId xmlns:p14="http://schemas.microsoft.com/office/powerpoint/2010/main" val="700321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1737-BDE0-4DA7-B593-68569F49B9E5}"/>
              </a:ext>
            </a:extLst>
          </p:cNvPr>
          <p:cNvSpPr>
            <a:spLocks noGrp="1"/>
          </p:cNvSpPr>
          <p:nvPr>
            <p:ph type="title"/>
          </p:nvPr>
        </p:nvSpPr>
        <p:spPr/>
        <p:txBody>
          <a:bodyPr/>
          <a:lstStyle/>
          <a:p>
            <a:r>
              <a:rPr lang="en-GB" dirty="0">
                <a:latin typeface="Bookman Old Style" panose="02050604050505020204" pitchFamily="18" charset="0"/>
              </a:rPr>
              <a:t>Conclusion </a:t>
            </a:r>
          </a:p>
        </p:txBody>
      </p:sp>
      <p:sp>
        <p:nvSpPr>
          <p:cNvPr id="3" name="Content Placeholder 2">
            <a:extLst>
              <a:ext uri="{FF2B5EF4-FFF2-40B4-BE49-F238E27FC236}">
                <a16:creationId xmlns:a16="http://schemas.microsoft.com/office/drawing/2014/main" id="{03654856-741D-4C6A-8818-3A70B1258CDB}"/>
              </a:ext>
            </a:extLst>
          </p:cNvPr>
          <p:cNvSpPr>
            <a:spLocks noGrp="1"/>
          </p:cNvSpPr>
          <p:nvPr>
            <p:ph idx="1"/>
          </p:nvPr>
        </p:nvSpPr>
        <p:spPr/>
        <p:txBody>
          <a:bodyPr/>
          <a:lstStyle/>
          <a:p>
            <a:pPr marL="0" indent="0">
              <a:buNone/>
            </a:pPr>
            <a:r>
              <a:rPr lang="en-GB" dirty="0"/>
              <a:t>In our technological age, many technologies and real-world objects communicate with each other or partly merge. However, this combination of technologies and real-world objects has not yet found its way into everyday teaching practices in schools to any great extent. </a:t>
            </a:r>
          </a:p>
        </p:txBody>
      </p:sp>
    </p:spTree>
    <p:extLst>
      <p:ext uri="{BB962C8B-B14F-4D97-AF65-F5344CB8AC3E}">
        <p14:creationId xmlns:p14="http://schemas.microsoft.com/office/powerpoint/2010/main" val="1656752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09249-E340-4ACA-93BB-1EE23C257D63}"/>
              </a:ext>
            </a:extLst>
          </p:cNvPr>
          <p:cNvSpPr>
            <a:spLocks noGrp="1"/>
          </p:cNvSpPr>
          <p:nvPr>
            <p:ph type="title"/>
          </p:nvPr>
        </p:nvSpPr>
        <p:spPr/>
        <p:txBody>
          <a:bodyPr/>
          <a:lstStyle/>
          <a:p>
            <a:pPr algn="ctr"/>
            <a:r>
              <a:rPr lang="en-GB" b="1" u="sng" dirty="0">
                <a:latin typeface="Bookman Old Style" panose="02050604050505020204" pitchFamily="18" charset="0"/>
              </a:rPr>
              <a:t>References</a:t>
            </a:r>
          </a:p>
        </p:txBody>
      </p:sp>
      <p:sp>
        <p:nvSpPr>
          <p:cNvPr id="3" name="Content Placeholder 2">
            <a:extLst>
              <a:ext uri="{FF2B5EF4-FFF2-40B4-BE49-F238E27FC236}">
                <a16:creationId xmlns:a16="http://schemas.microsoft.com/office/drawing/2014/main" id="{56B97D45-C6FB-440F-8EC5-E37FC71A3584}"/>
              </a:ext>
            </a:extLst>
          </p:cNvPr>
          <p:cNvSpPr>
            <a:spLocks noGrp="1"/>
          </p:cNvSpPr>
          <p:nvPr>
            <p:ph idx="1"/>
          </p:nvPr>
        </p:nvSpPr>
        <p:spPr/>
        <p:txBody>
          <a:bodyPr>
            <a:normAutofit fontScale="55000" lnSpcReduction="20000"/>
          </a:bodyPr>
          <a:lstStyle/>
          <a:p>
            <a:pPr marL="0" indent="0">
              <a:buNone/>
            </a:pPr>
            <a:r>
              <a:rPr lang="it-IT" b="0" i="0" dirty="0">
                <a:effectLst/>
                <a:latin typeface="Bookman Old Style" panose="02050604050505020204" pitchFamily="18" charset="0"/>
              </a:rPr>
              <a:t>AUDI QUATTRO. 2012. </a:t>
            </a:r>
            <a:r>
              <a:rPr lang="it-IT" b="0" i="1" dirty="0">
                <a:effectLst/>
                <a:latin typeface="Bookman Old Style" panose="02050604050505020204" pitchFamily="18" charset="0"/>
              </a:rPr>
              <a:t>Racer, </a:t>
            </a:r>
            <a:r>
              <a:rPr lang="it-IT" b="0" i="0" dirty="0">
                <a:effectLst/>
                <a:latin typeface="Bookman Old Style" panose="02050604050505020204" pitchFamily="18" charset="0"/>
              </a:rPr>
              <a:t>(241), pp. 51. </a:t>
            </a:r>
            <a:r>
              <a:rPr lang="it-IT" dirty="0">
                <a:latin typeface="Bookman Old Style" panose="02050604050505020204" pitchFamily="18" charset="0"/>
              </a:rPr>
              <a:t>Haymarket Media, Inc. 2012</a:t>
            </a:r>
            <a:endParaRPr lang="en-GB" dirty="0">
              <a:latin typeface="Bookman Old Style" panose="02050604050505020204" pitchFamily="18" charset="0"/>
            </a:endParaRPr>
          </a:p>
          <a:p>
            <a:pPr marL="0" indent="0">
              <a:buNone/>
            </a:pPr>
            <a:endParaRPr lang="en-GB" dirty="0">
              <a:latin typeface="Bookman Old Style" panose="02050604050505020204" pitchFamily="18" charset="0"/>
            </a:endParaRPr>
          </a:p>
          <a:p>
            <a:pPr marL="0" indent="0">
              <a:buNone/>
            </a:pPr>
            <a:r>
              <a:rPr lang="en-GB" dirty="0">
                <a:latin typeface="Bookman Old Style" panose="02050604050505020204" pitchFamily="18" charset="0"/>
              </a:rPr>
              <a:t>Audi Uk, (2021) </a:t>
            </a:r>
            <a:r>
              <a:rPr lang="en-GB" i="1" dirty="0">
                <a:latin typeface="Bookman Old Style" panose="02050604050505020204" pitchFamily="18" charset="0"/>
              </a:rPr>
              <a:t>Quattro All Wheel Drive. </a:t>
            </a:r>
            <a:r>
              <a:rPr lang="en-GB" dirty="0">
                <a:latin typeface="Bookman Old Style" panose="02050604050505020204" pitchFamily="18" charset="0"/>
              </a:rPr>
              <a:t>Available: </a:t>
            </a:r>
            <a:r>
              <a:rPr lang="en-GB" b="0" i="0" dirty="0">
                <a:solidFill>
                  <a:srgbClr val="000000"/>
                </a:solidFill>
                <a:effectLst/>
                <a:latin typeface="verdana" panose="020B0604030504040204" pitchFamily="34" charset="0"/>
              </a:rPr>
              <a:t>https://www.audi.co.uk/uk/web/en/models/q4/q4-e-tron.html , </a:t>
            </a:r>
            <a:r>
              <a:rPr lang="en-GB" dirty="0">
                <a:latin typeface="Bookman Old Style" panose="02050604050505020204" pitchFamily="18" charset="0"/>
              </a:rPr>
              <a:t>Last accessed 9th December 2021.</a:t>
            </a:r>
          </a:p>
          <a:p>
            <a:pPr marL="0" indent="0">
              <a:buNone/>
            </a:pPr>
            <a:endParaRPr lang="en-GB" dirty="0">
              <a:latin typeface="Bookman Old Style" panose="02050604050505020204" pitchFamily="18" charset="0"/>
            </a:endParaRPr>
          </a:p>
          <a:p>
            <a:pPr marL="0" indent="0">
              <a:buNone/>
            </a:pPr>
            <a:r>
              <a:rPr lang="en-GB" dirty="0">
                <a:latin typeface="Bookman Old Style" panose="02050604050505020204" pitchFamily="18" charset="0"/>
              </a:rPr>
              <a:t>Audi Uk. (2021). </a:t>
            </a:r>
            <a:r>
              <a:rPr lang="en-GB" i="1" dirty="0">
                <a:latin typeface="Bookman Old Style" panose="02050604050505020204" pitchFamily="18" charset="0"/>
              </a:rPr>
              <a:t>What is Quattro?. </a:t>
            </a:r>
            <a:r>
              <a:rPr lang="en-GB" dirty="0">
                <a:latin typeface="Bookman Old Style" panose="02050604050505020204" pitchFamily="18" charset="0"/>
              </a:rPr>
              <a:t>Available: https://www.audi.co.uk/uk/web/en/technology/quattro.html. Last accessed 09th December 2021. </a:t>
            </a:r>
          </a:p>
          <a:p>
            <a:pPr marL="0" indent="0">
              <a:buNone/>
            </a:pPr>
            <a:endParaRPr lang="en-GB" dirty="0">
              <a:latin typeface="Bookman Old Style" panose="02050604050505020204" pitchFamily="18" charset="0"/>
            </a:endParaRPr>
          </a:p>
          <a:p>
            <a:pPr marL="0" indent="0">
              <a:buNone/>
            </a:pPr>
            <a:r>
              <a:rPr lang="en-GB" dirty="0">
                <a:latin typeface="Bookman Old Style" panose="02050604050505020204" pitchFamily="18" charset="0"/>
              </a:rPr>
              <a:t>J.D.Power. (2021). </a:t>
            </a:r>
            <a:r>
              <a:rPr lang="en-GB" i="1" dirty="0">
                <a:latin typeface="Bookman Old Style" panose="02050604050505020204" pitchFamily="18" charset="0"/>
              </a:rPr>
              <a:t>What Is Audi Quattro with Ultra Technology?. </a:t>
            </a:r>
            <a:r>
              <a:rPr lang="en-GB" dirty="0">
                <a:latin typeface="Bookman Old Style" panose="02050604050505020204" pitchFamily="18" charset="0"/>
              </a:rPr>
              <a:t>Available: https://www.jdpower.com/cars/shopping-guides/what-is-audi-Quattrowith-ultra-technology. Last accessed 6th December 2021.</a:t>
            </a:r>
          </a:p>
          <a:p>
            <a:pPr marL="0" indent="0">
              <a:buNone/>
            </a:pPr>
            <a:endParaRPr lang="en-GB" dirty="0">
              <a:latin typeface="Bookman Old Style" panose="02050604050505020204" pitchFamily="18" charset="0"/>
            </a:endParaRPr>
          </a:p>
          <a:p>
            <a:pPr marL="0" indent="0">
              <a:buNone/>
            </a:pPr>
            <a:r>
              <a:rPr lang="en-GB" dirty="0">
                <a:latin typeface="Bookman Old Style" panose="02050604050505020204" pitchFamily="18" charset="0"/>
              </a:rPr>
              <a:t>Tips., (2021). </a:t>
            </a:r>
            <a:r>
              <a:rPr lang="en-GB" i="1" dirty="0">
                <a:latin typeface="Bookman Old Style" panose="02050604050505020204" pitchFamily="18" charset="0"/>
              </a:rPr>
              <a:t>What is Audi Quattro | Do I need Audi Quattro </a:t>
            </a:r>
            <a:r>
              <a:rPr lang="en-GB" dirty="0">
                <a:latin typeface="Bookman Old Style" panose="02050604050505020204" pitchFamily="18" charset="0"/>
              </a:rPr>
              <a:t>| Torque Tips. [online] Torque Tips. Available at: https://blog.swanswaygarages.com/what-is-audi-quattro. Last accessed 8th December 2021</a:t>
            </a:r>
          </a:p>
        </p:txBody>
      </p:sp>
    </p:spTree>
    <p:extLst>
      <p:ext uri="{BB962C8B-B14F-4D97-AF65-F5344CB8AC3E}">
        <p14:creationId xmlns:p14="http://schemas.microsoft.com/office/powerpoint/2010/main" val="16688471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790</TotalTime>
  <Words>2533</Words>
  <Application>Microsoft Office PowerPoint</Application>
  <PresentationFormat>Widescreen</PresentationFormat>
  <Paragraphs>161</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Bookman Old Style</vt:lpstr>
      <vt:lpstr>Calibri</vt:lpstr>
      <vt:lpstr>Calibri Light</vt:lpstr>
      <vt:lpstr>verdana</vt:lpstr>
      <vt:lpstr>Wingdings</vt:lpstr>
      <vt:lpstr>Office Theme</vt:lpstr>
      <vt:lpstr>PowerPoint Presentation</vt:lpstr>
      <vt:lpstr>Introduction </vt:lpstr>
      <vt:lpstr>Intro </vt:lpstr>
      <vt:lpstr>Background</vt:lpstr>
      <vt:lpstr>Audi Organisation </vt:lpstr>
      <vt:lpstr>Audi's challenges in the 70s</vt:lpstr>
      <vt:lpstr>Audi's challenges in the 80s</vt:lpstr>
      <vt:lpstr>Audi Challenges in the 90s.</vt:lpstr>
      <vt:lpstr>Entry into the new technology.</vt:lpstr>
      <vt:lpstr>What is Quattro?</vt:lpstr>
      <vt:lpstr>How does Quattro technology work?</vt:lpstr>
      <vt:lpstr>Quattro electrical four wheel drive</vt:lpstr>
      <vt:lpstr>Audi Technology with Ultra-Technology</vt:lpstr>
      <vt:lpstr>Is It Worth Buying A Quattro?</vt:lpstr>
      <vt:lpstr>How does Quattro technology work?</vt:lpstr>
      <vt:lpstr>Quattro electrical four wheel drive</vt:lpstr>
      <vt:lpstr>Audi Technology with Ultra-Technology</vt:lpstr>
      <vt:lpstr>Is It Worth Buying A Quattro?</vt:lpstr>
      <vt:lpstr>The impact of the technology</vt:lpstr>
      <vt:lpstr>How has Technology Affected Human Life?  </vt:lpstr>
      <vt:lpstr>  Positive Impact of technology on Society  </vt:lpstr>
      <vt:lpstr> Negative Impact of Technology on Society </vt:lpstr>
      <vt:lpstr>case study</vt:lpstr>
      <vt:lpstr>Implications</vt:lpstr>
      <vt:lpstr>Education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Hakeem Akhtar</dc:creator>
  <cp:lastModifiedBy>BULOBA MUKWAKANI BULOBA MUKWAKANI</cp:lastModifiedBy>
  <cp:revision>3</cp:revision>
  <dcterms:created xsi:type="dcterms:W3CDTF">2021-12-12T20:36:08Z</dcterms:created>
  <dcterms:modified xsi:type="dcterms:W3CDTF">2021-12-17T21:52:03Z</dcterms:modified>
</cp:coreProperties>
</file>