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7"/>
  </p:notesMasterIdLst>
  <p:handoutMasterIdLst>
    <p:handoutMasterId r:id="rId18"/>
  </p:handoutMasterIdLst>
  <p:sldIdLst>
    <p:sldId id="257" r:id="rId5"/>
    <p:sldId id="261" r:id="rId6"/>
    <p:sldId id="272" r:id="rId7"/>
    <p:sldId id="266" r:id="rId8"/>
    <p:sldId id="273" r:id="rId9"/>
    <p:sldId id="274" r:id="rId10"/>
    <p:sldId id="275" r:id="rId11"/>
    <p:sldId id="276" r:id="rId12"/>
    <p:sldId id="277" r:id="rId13"/>
    <p:sldId id="278" r:id="rId14"/>
    <p:sldId id="279" r:id="rId15"/>
    <p:sldId id="28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33759D-BE9F-6B4C-2574-155149FC697C}" v="287" dt="2020-03-13T10:06:33.102"/>
    <p1510:client id="{4B3FF74F-B89C-7BC2-0678-B2EE3CAB7160}" v="1341" dt="2020-03-13T13:29:02.937"/>
    <p1510:client id="{240F9942-3DFD-2AEB-DCEA-7361BAA06EA1}" v="722" dt="2020-03-14T21:59:39.150"/>
    <p1510:client id="{2C5DF9EE-A3FE-218D-7A99-7EB69992D7E8}" v="540" dt="2020-03-13T21:55:52.924"/>
    <p1510:client id="{9842E13C-3C93-4085-3F86-E3D2C6D08CD8}" v="40" dt="2020-03-13T13:41:04.480"/>
    <p1510:client id="{6A6E3FBF-EFC6-C203-C3CF-DC4CF0A4F5DE}" v="1130" dt="2020-03-15T21:36:21.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22"/>
    <p:restoredTop sz="94628"/>
  </p:normalViewPr>
  <p:slideViewPr>
    <p:cSldViewPr snapToGrid="0" snapToObjects="1">
      <p:cViewPr varScale="1">
        <p:scale>
          <a:sx n="86" d="100"/>
          <a:sy n="86" d="100"/>
        </p:scale>
        <p:origin x="254" y="72"/>
      </p:cViewPr>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7939FE9-0B2E-4997-BA24-44FF9669BA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0AE1028-7A43-40A3-A2EC-124FFB073D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3D3C9-ED3E-4430-A8CA-03711A676035}" type="datetimeFigureOut">
              <a:rPr lang="en-US" smtClean="0"/>
              <a:t>3/23/2020</a:t>
            </a:fld>
            <a:endParaRPr lang="en-US" dirty="0"/>
          </a:p>
        </p:txBody>
      </p:sp>
      <p:sp>
        <p:nvSpPr>
          <p:cNvPr id="4" name="Footer Placeholder 3">
            <a:extLst>
              <a:ext uri="{FF2B5EF4-FFF2-40B4-BE49-F238E27FC236}">
                <a16:creationId xmlns:a16="http://schemas.microsoft.com/office/drawing/2014/main" id="{8ACACB66-3B0A-415A-9449-9278044DA54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9B7EC22-6F70-469D-B720-84BF796C51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4CC5C-2831-4FAC-8076-6410B257E0B7}" type="slidenum">
              <a:rPr lang="en-US" smtClean="0"/>
              <a:t>‹#›</a:t>
            </a:fld>
            <a:endParaRPr lang="en-US" dirty="0"/>
          </a:p>
        </p:txBody>
      </p:sp>
    </p:spTree>
    <p:extLst>
      <p:ext uri="{BB962C8B-B14F-4D97-AF65-F5344CB8AC3E}">
        <p14:creationId xmlns:p14="http://schemas.microsoft.com/office/powerpoint/2010/main" val="9509838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E67E2B-6215-4DB6-B113-75ACD1123374}" type="datetimeFigureOut">
              <a:rPr lang="en-US" smtClean="0"/>
              <a:t>3/23/2020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BC8106-034A-47C1-ADA6-0A1F9E0E7474}" type="slidenum">
              <a:rPr lang="en-US" smtClean="0"/>
              <a:t>‹#›</a:t>
            </a:fld>
            <a:endParaRPr lang="en-US" dirty="0"/>
          </a:p>
        </p:txBody>
      </p:sp>
    </p:spTree>
    <p:extLst>
      <p:ext uri="{BB962C8B-B14F-4D97-AF65-F5344CB8AC3E}">
        <p14:creationId xmlns:p14="http://schemas.microsoft.com/office/powerpoint/2010/main" val="2880787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1</a:t>
            </a:fld>
            <a:endParaRPr lang="en-US" dirty="0"/>
          </a:p>
        </p:txBody>
      </p:sp>
    </p:spTree>
    <p:extLst>
      <p:ext uri="{BB962C8B-B14F-4D97-AF65-F5344CB8AC3E}">
        <p14:creationId xmlns:p14="http://schemas.microsoft.com/office/powerpoint/2010/main" val="309585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2</a:t>
            </a:fld>
            <a:endParaRPr lang="en-US" dirty="0"/>
          </a:p>
        </p:txBody>
      </p:sp>
    </p:spTree>
    <p:extLst>
      <p:ext uri="{BB962C8B-B14F-4D97-AF65-F5344CB8AC3E}">
        <p14:creationId xmlns:p14="http://schemas.microsoft.com/office/powerpoint/2010/main" val="3329823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3</a:t>
            </a:fld>
            <a:endParaRPr lang="en-US" dirty="0"/>
          </a:p>
        </p:txBody>
      </p:sp>
    </p:spTree>
    <p:extLst>
      <p:ext uri="{BB962C8B-B14F-4D97-AF65-F5344CB8AC3E}">
        <p14:creationId xmlns:p14="http://schemas.microsoft.com/office/powerpoint/2010/main" val="3673068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4</a:t>
            </a:fld>
            <a:endParaRPr lang="en-US" dirty="0"/>
          </a:p>
        </p:txBody>
      </p:sp>
    </p:spTree>
    <p:extLst>
      <p:ext uri="{BB962C8B-B14F-4D97-AF65-F5344CB8AC3E}">
        <p14:creationId xmlns:p14="http://schemas.microsoft.com/office/powerpoint/2010/main" val="2805886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5</a:t>
            </a:fld>
            <a:endParaRPr lang="en-US" dirty="0"/>
          </a:p>
        </p:txBody>
      </p:sp>
    </p:spTree>
    <p:extLst>
      <p:ext uri="{BB962C8B-B14F-4D97-AF65-F5344CB8AC3E}">
        <p14:creationId xmlns:p14="http://schemas.microsoft.com/office/powerpoint/2010/main" val="49740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2746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4772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8618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449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4598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1506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371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5761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2944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44481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351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3/23/2020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6999124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file:///\\home\chronos\u-d3829caa0cc64dceccdec6fa4fffa5e40a25d595\MyFiles\Downloads\FOOD%20%20BEVERAGE%20SERVICE%5b1%5d%20(1).pdf" TargetMode="External"/><Relationship Id="rId2" Type="http://schemas.openxmlformats.org/officeDocument/2006/relationships/hyperlink" Target="https://www.marriott.co.uk/hotels/travel/cvtgs-forest-of-arden-marriott-hotel-and-country-club/" TargetMode="Externa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hyperlink" Target="https://www.marriott.co.uk/about/culture-and-values/history.m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descr="A large brick building with a clock tower in front of a house&#10;&#10;Description generated with high confidence">
            <a:extLst>
              <a:ext uri="{FF2B5EF4-FFF2-40B4-BE49-F238E27FC236}">
                <a16:creationId xmlns:a16="http://schemas.microsoft.com/office/drawing/2014/main" id="{0461DC49-1338-C24E-A3BB-5919AD12F596}"/>
              </a:ext>
            </a:extLst>
          </p:cNvPr>
          <p:cNvPicPr>
            <a:picLocks noChangeAspect="1"/>
          </p:cNvPicPr>
          <p:nvPr/>
        </p:nvPicPr>
        <p:blipFill rotWithShape="1">
          <a:blip r:embed="rId3"/>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17030" y="1888088"/>
            <a:ext cx="4822479" cy="1158124"/>
          </a:xfrm>
        </p:spPr>
        <p:txBody>
          <a:bodyPr>
            <a:normAutofit/>
          </a:bodyPr>
          <a:lstStyle/>
          <a:p>
            <a:pPr algn="l"/>
            <a:r>
              <a:rPr lang="en-US" sz="3600" dirty="0">
                <a:solidFill>
                  <a:srgbClr val="FF0000"/>
                </a:solidFill>
              </a:rPr>
              <a:t>Forest Arden </a:t>
            </a:r>
            <a:r>
              <a:rPr lang="en-US" sz="3600" dirty="0">
                <a:solidFill>
                  <a:srgbClr val="FF0000"/>
                </a:solidFill>
                <a:latin typeface="Abadi"/>
              </a:rPr>
              <a:t>of</a:t>
            </a:r>
            <a:r>
              <a:rPr lang="en-US" sz="3600" dirty="0">
                <a:solidFill>
                  <a:srgbClr val="FF0000"/>
                </a:solidFill>
              </a:rPr>
              <a:t> MARRIOTT </a:t>
            </a:r>
            <a:endParaRPr lang="en-US" sz="3600">
              <a:solidFill>
                <a:srgbClr val="FF0000"/>
              </a:solidFill>
              <a:cs typeface="Calibri Light"/>
            </a:endParaRP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097" y="3039280"/>
            <a:ext cx="5268177" cy="1252016"/>
          </a:xfrm>
        </p:spPr>
        <p:txBody>
          <a:bodyPr vert="horz" lIns="91440" tIns="45720" rIns="91440" bIns="45720" rtlCol="0" anchor="t">
            <a:noAutofit/>
          </a:bodyPr>
          <a:lstStyle/>
          <a:p>
            <a:pPr algn="l">
              <a:lnSpc>
                <a:spcPct val="102000"/>
              </a:lnSpc>
              <a:spcAft>
                <a:spcPts val="600"/>
              </a:spcAft>
            </a:pPr>
            <a:r>
              <a:rPr lang="en-US" sz="3200" dirty="0">
                <a:solidFill>
                  <a:srgbClr val="FFFFFF"/>
                </a:solidFill>
              </a:rPr>
              <a:t>DORINA IONELA MIREA</a:t>
            </a:r>
            <a:endParaRPr lang="en-US" sz="3600" dirty="0">
              <a:solidFill>
                <a:srgbClr val="FFFFFF"/>
              </a:solidFill>
            </a:endParaRPr>
          </a:p>
          <a:p>
            <a:pPr algn="l">
              <a:lnSpc>
                <a:spcPct val="102000"/>
              </a:lnSpc>
              <a:spcAft>
                <a:spcPts val="600"/>
              </a:spcAft>
            </a:pPr>
            <a:r>
              <a:rPr lang="en-US" sz="3200" dirty="0">
                <a:solidFill>
                  <a:srgbClr val="C00000"/>
                </a:solidFill>
              </a:rPr>
              <a:t>1815458</a:t>
            </a:r>
          </a:p>
          <a:p>
            <a:pPr algn="l">
              <a:lnSpc>
                <a:spcPct val="102000"/>
              </a:lnSpc>
              <a:spcAft>
                <a:spcPts val="600"/>
              </a:spcAft>
            </a:pPr>
            <a:endParaRPr lang="en-US" sz="3600">
              <a:solidFill>
                <a:srgbClr val="FFFFFF"/>
              </a:solidFill>
            </a:endParaRPr>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9" descr="A hotel room&#10;&#10;Description generated with very high confidence">
            <a:extLst>
              <a:ext uri="{FF2B5EF4-FFF2-40B4-BE49-F238E27FC236}">
                <a16:creationId xmlns:a16="http://schemas.microsoft.com/office/drawing/2014/main" id="{A1C3550C-43AB-4AF0-BF78-011582793E37}"/>
              </a:ext>
            </a:extLst>
          </p:cNvPr>
          <p:cNvPicPr>
            <a:picLocks noGrp="1" noChangeAspect="1"/>
          </p:cNvPicPr>
          <p:nvPr>
            <p:ph sz="half" idx="1"/>
          </p:nvPr>
        </p:nvPicPr>
        <p:blipFill rotWithShape="1">
          <a:blip r:embed="rId3">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3700">
                <a:solidFill>
                  <a:srgbClr val="FFFFFF"/>
                </a:solidFill>
              </a:rPr>
              <a:t>INTRODUCTION</a:t>
            </a:r>
          </a:p>
        </p:txBody>
      </p:sp>
      <p:cxnSp>
        <p:nvCxnSpPr>
          <p:cNvPr id="32"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0F0C6909-8C25-465B-9A14-46BCDF9BDB18}"/>
              </a:ext>
            </a:extLst>
          </p:cNvPr>
          <p:cNvSpPr>
            <a:spLocks noGrp="1"/>
          </p:cNvSpPr>
          <p:nvPr>
            <p:ph sz="half" idx="2"/>
          </p:nvPr>
        </p:nvSpPr>
        <p:spPr>
          <a:xfrm>
            <a:off x="4795946" y="289485"/>
            <a:ext cx="6966759" cy="6264653"/>
          </a:xfrm>
        </p:spPr>
        <p:txBody>
          <a:bodyPr vert="horz" lIns="91440" tIns="45720" rIns="91440" bIns="45720" rtlCol="0" anchor="ctr">
            <a:noAutofit/>
          </a:bodyPr>
          <a:lstStyle/>
          <a:p>
            <a:pPr marL="383540"/>
            <a:r>
              <a:rPr lang="en-US" sz="2000" dirty="0">
                <a:solidFill>
                  <a:srgbClr val="FFFFFF"/>
                </a:solidFill>
              </a:rPr>
              <a:t>Hotel means the structure of reception and accommodation that offers tourists rooms, studios or        apartments properly equipped to allow the provision of specific services and which has adequate           reception and food on the premises.</a:t>
            </a:r>
            <a:endParaRPr lang="en-US" sz="2000" dirty="0">
              <a:solidFill>
                <a:srgbClr val="FFFFFF"/>
              </a:solidFill>
              <a:cs typeface="Calibri"/>
            </a:endParaRPr>
          </a:p>
          <a:p>
            <a:pPr marL="383540"/>
            <a:r>
              <a:rPr lang="en-US" sz="2000" dirty="0">
                <a:solidFill>
                  <a:srgbClr val="FFFFFF"/>
                </a:solidFill>
              </a:rPr>
              <a:t>Based on the trip, I will talk about Food and Beverage of Forest Arden of MARRIOTT and consists of:</a:t>
            </a:r>
            <a:endParaRPr lang="en-US" sz="2000" dirty="0">
              <a:solidFill>
                <a:srgbClr val="FFFFFF"/>
              </a:solidFill>
              <a:cs typeface="Calibri"/>
            </a:endParaRPr>
          </a:p>
          <a:p>
            <a:pPr marL="383540"/>
            <a:r>
              <a:rPr lang="en-US" sz="2000" dirty="0">
                <a:solidFill>
                  <a:srgbClr val="FFFFFF"/>
                </a:solidFill>
              </a:rPr>
              <a:t>History of Marriott</a:t>
            </a:r>
            <a:endParaRPr lang="en-US" sz="2000" dirty="0">
              <a:solidFill>
                <a:srgbClr val="FFFFFF"/>
              </a:solidFill>
              <a:cs typeface="Calibri"/>
            </a:endParaRPr>
          </a:p>
          <a:p>
            <a:pPr marL="383540"/>
            <a:r>
              <a:rPr lang="en-US" sz="2000" dirty="0">
                <a:solidFill>
                  <a:srgbClr val="FFFFFF"/>
                </a:solidFill>
              </a:rPr>
              <a:t>History of Forest Arden of Marriot</a:t>
            </a:r>
            <a:endParaRPr lang="en-US" sz="2000" dirty="0">
              <a:solidFill>
                <a:srgbClr val="FFFFFF"/>
              </a:solidFill>
              <a:cs typeface="Calibri"/>
            </a:endParaRPr>
          </a:p>
          <a:p>
            <a:pPr marL="383540"/>
            <a:r>
              <a:rPr lang="en-US" sz="2000" dirty="0">
                <a:solidFill>
                  <a:srgbClr val="FFFFFF"/>
                </a:solidFill>
              </a:rPr>
              <a:t>Operation</a:t>
            </a:r>
            <a:endParaRPr lang="en-US" sz="2000" dirty="0">
              <a:solidFill>
                <a:srgbClr val="FFFFFF"/>
              </a:solidFill>
              <a:cs typeface="Calibri"/>
            </a:endParaRPr>
          </a:p>
          <a:p>
            <a:pPr marL="383540"/>
            <a:r>
              <a:rPr lang="en-US" sz="2000" dirty="0">
                <a:solidFill>
                  <a:srgbClr val="FFFFFF"/>
                </a:solidFill>
              </a:rPr>
              <a:t>F&amp;B</a:t>
            </a:r>
            <a:endParaRPr lang="en-US" sz="2000" dirty="0">
              <a:solidFill>
                <a:srgbClr val="FFFFFF"/>
              </a:solidFill>
              <a:cs typeface="Calibri"/>
            </a:endParaRPr>
          </a:p>
          <a:p>
            <a:pPr marL="383540"/>
            <a:r>
              <a:rPr lang="en-US" sz="2000" dirty="0">
                <a:solidFill>
                  <a:srgbClr val="FFFFFF"/>
                </a:solidFill>
              </a:rPr>
              <a:t>Types of restaurant</a:t>
            </a:r>
            <a:endParaRPr lang="en-US" sz="2000" dirty="0">
              <a:solidFill>
                <a:srgbClr val="FFFFFF"/>
              </a:solidFill>
              <a:cs typeface="Calibri"/>
            </a:endParaRPr>
          </a:p>
          <a:p>
            <a:pPr marL="383540"/>
            <a:r>
              <a:rPr lang="en-US" sz="2000" dirty="0">
                <a:solidFill>
                  <a:srgbClr val="FFFFFF"/>
                </a:solidFill>
              </a:rPr>
              <a:t> Types of bar</a:t>
            </a:r>
            <a:endParaRPr lang="en-US" sz="2000" dirty="0">
              <a:solidFill>
                <a:srgbClr val="FFFFFF"/>
              </a:solidFill>
              <a:cs typeface="Calibri"/>
            </a:endParaRPr>
          </a:p>
          <a:p>
            <a:pPr marL="383540"/>
            <a:r>
              <a:rPr lang="en-US" sz="2000" dirty="0">
                <a:solidFill>
                  <a:srgbClr val="FFFFFF"/>
                </a:solidFill>
              </a:rPr>
              <a:t>Marketing</a:t>
            </a:r>
            <a:endParaRPr lang="en-US" sz="2000" dirty="0">
              <a:solidFill>
                <a:srgbClr val="FFFFFF"/>
              </a:solidFill>
              <a:cs typeface="Calibri"/>
            </a:endParaRPr>
          </a:p>
          <a:p>
            <a:pPr marL="383540"/>
            <a:r>
              <a:rPr lang="en-US" sz="2000" dirty="0">
                <a:solidFill>
                  <a:srgbClr val="FFFFFF"/>
                </a:solidFill>
              </a:rPr>
              <a:t>Health and Safety</a:t>
            </a:r>
            <a:endParaRPr lang="en-US" sz="2000" dirty="0">
              <a:solidFill>
                <a:srgbClr val="FFFFFF"/>
              </a:solidFill>
              <a:cs typeface="Calibri"/>
            </a:endParaRPr>
          </a:p>
          <a:p>
            <a:pPr marL="383540"/>
            <a:r>
              <a:rPr lang="en-US" sz="2000" dirty="0">
                <a:solidFill>
                  <a:srgbClr val="FFFFFF"/>
                </a:solidFill>
              </a:rPr>
              <a:t>Conclusion</a:t>
            </a:r>
            <a:endParaRPr lang="en-US" sz="2000" dirty="0">
              <a:solidFill>
                <a:srgbClr val="FFFFFF"/>
              </a:solidFill>
              <a:cs typeface="Calibri"/>
            </a:endParaRPr>
          </a:p>
          <a:p>
            <a:pPr marL="383540"/>
            <a:r>
              <a:rPr lang="en-US" sz="2000" dirty="0">
                <a:solidFill>
                  <a:srgbClr val="FFFFFF"/>
                </a:solidFill>
              </a:rPr>
              <a:t>References      </a:t>
            </a:r>
            <a:endParaRPr lang="en-US" sz="2000" dirty="0">
              <a:solidFill>
                <a:srgbClr val="FFFFFF"/>
              </a:solidFill>
              <a:cs typeface="Calibri"/>
            </a:endParaRPr>
          </a:p>
        </p:txBody>
      </p:sp>
    </p:spTree>
    <p:extLst>
      <p:ext uri="{BB962C8B-B14F-4D97-AF65-F5344CB8AC3E}">
        <p14:creationId xmlns:p14="http://schemas.microsoft.com/office/powerpoint/2010/main" val="10767982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descr="A black and white photo of a city street&#10;&#10;Description generated with very high confidence">
            <a:extLst>
              <a:ext uri="{FF2B5EF4-FFF2-40B4-BE49-F238E27FC236}">
                <a16:creationId xmlns:a16="http://schemas.microsoft.com/office/drawing/2014/main" id="{3015E885-D3D1-4FE8-A236-A26402276D75}"/>
              </a:ext>
            </a:extLst>
          </p:cNvPr>
          <p:cNvPicPr>
            <a:picLocks noChangeAspect="1"/>
          </p:cNvPicPr>
          <p:nvPr/>
        </p:nvPicPr>
        <p:blipFill rotWithShape="1">
          <a:blip r:embed="rId3">
            <a:alphaModFix amt="35000"/>
          </a:blip>
          <a:srcRect/>
          <a:stretch/>
        </p:blipFill>
        <p:spPr>
          <a:xfrm>
            <a:off x="20" y="1"/>
            <a:ext cx="12191980" cy="6857999"/>
          </a:xfrm>
          <a:prstGeom prst="rect">
            <a:avLst/>
          </a:prstGeom>
        </p:spPr>
      </p:pic>
      <p:cxnSp>
        <p:nvCxnSpPr>
          <p:cNvPr id="32" name="Straight Connector 3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5947673-0F71-4F94-B3B2-5A9901982527}"/>
              </a:ext>
            </a:extLst>
          </p:cNvPr>
          <p:cNvSpPr>
            <a:spLocks noGrp="1"/>
          </p:cNvSpPr>
          <p:nvPr>
            <p:ph idx="1"/>
          </p:nvPr>
        </p:nvSpPr>
        <p:spPr>
          <a:xfrm>
            <a:off x="5155379" y="1065862"/>
            <a:ext cx="5744685" cy="4726276"/>
          </a:xfrm>
        </p:spPr>
        <p:txBody>
          <a:bodyPr vert="horz" lIns="91440" tIns="45720" rIns="91440" bIns="45720" rtlCol="0" anchor="ctr">
            <a:normAutofit/>
          </a:bodyPr>
          <a:lstStyle/>
          <a:p>
            <a:pPr marL="0" indent="0">
              <a:buNone/>
            </a:pPr>
            <a:r>
              <a:rPr lang="en-US" sz="1600">
                <a:solidFill>
                  <a:srgbClr val="FFFFFF"/>
                </a:solidFill>
              </a:rPr>
              <a:t>          </a:t>
            </a:r>
            <a:r>
              <a:rPr lang="en-US" sz="1600" b="1">
                <a:solidFill>
                  <a:srgbClr val="FFFFFF"/>
                </a:solidFill>
              </a:rPr>
              <a:t>History of Marriott</a:t>
            </a:r>
          </a:p>
          <a:p>
            <a:pPr marL="0" indent="0">
              <a:buNone/>
            </a:pPr>
            <a:r>
              <a:rPr lang="en-US" sz="1600" b="1">
                <a:solidFill>
                  <a:srgbClr val="FFFFFF"/>
                </a:solidFill>
              </a:rPr>
              <a:t>    </a:t>
            </a:r>
            <a:r>
              <a:rPr lang="en-US" sz="1600">
                <a:solidFill>
                  <a:srgbClr val="FFFFFF"/>
                </a:solidFill>
                <a:ea typeface="+mn-lt"/>
                <a:cs typeface="+mn-lt"/>
              </a:rPr>
              <a:t>In 1927, young married J. Willard and Alice Marriott obtained the exclusive A&amp;W franchise for Washington D.C., Baltimore, Md., And Richmond, Va. Together with another young couple and only $ 6,000, the Marriott family left Utah farms and opened a small, half-baked bar on the busy 14th Street in the US capital.</a:t>
            </a:r>
          </a:p>
          <a:p>
            <a:pPr marL="0" indent="0">
              <a:buNone/>
            </a:pPr>
            <a:r>
              <a:rPr lang="en-US" sz="1600">
                <a:solidFill>
                  <a:srgbClr val="FFFFFF"/>
                </a:solidFill>
                <a:ea typeface="+mn-lt"/>
                <a:cs typeface="+mn-lt"/>
              </a:rPr>
              <a:t>The Marriott family began to study the busiest streets, looking for locations for new restaurants and in a year they opened two more in D.C., one of them being the first drive-in on the East Coast. Several restaurants followed because Hot Shoppes gained fame among families, students, businessmen and tourists, the chain being officially registered in 1929.</a:t>
            </a:r>
          </a:p>
          <a:p>
            <a:pPr marL="0" indent="0">
              <a:buNone/>
            </a:pPr>
            <a:r>
              <a:rPr lang="en-US" sz="1600">
                <a:solidFill>
                  <a:srgbClr val="FFFFFF"/>
                </a:solidFill>
              </a:rPr>
              <a:t>In 1930, Hot Shoppes continued to grow and the Marriot "In-Flite Catering" was developed, later to become the world's largest airline catering business.</a:t>
            </a:r>
          </a:p>
          <a:p>
            <a:pPr marL="0" indent="0">
              <a:buNone/>
            </a:pPr>
            <a:r>
              <a:rPr lang="en-US" sz="1600">
                <a:solidFill>
                  <a:srgbClr val="FFFFFF"/>
                </a:solidFill>
              </a:rPr>
              <a:t>In 1957, the first hotel was unveiled. The 365 room Twin Bridges Motor Hotel opened in Alington, Virginia.</a:t>
            </a:r>
          </a:p>
          <a:p>
            <a:pPr marL="0" indent="0">
              <a:buNone/>
            </a:pPr>
            <a:r>
              <a:rPr lang="en-US" sz="1600">
                <a:solidFill>
                  <a:srgbClr val="FFFFFF"/>
                </a:solidFill>
              </a:rPr>
              <a:t>In 2000, Marriott opened its 2000th hotel,and  continued growth.</a:t>
            </a:r>
          </a:p>
        </p:txBody>
      </p:sp>
    </p:spTree>
    <p:extLst>
      <p:ext uri="{BB962C8B-B14F-4D97-AF65-F5344CB8AC3E}">
        <p14:creationId xmlns:p14="http://schemas.microsoft.com/office/powerpoint/2010/main" val="37451365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784743" y="685800"/>
            <a:ext cx="5793475" cy="1485900"/>
          </a:xfrm>
        </p:spPr>
        <p:txBody>
          <a:bodyPr vert="horz" lIns="91440" tIns="45720" rIns="91440" bIns="45720" rtlCol="0">
            <a:normAutofit/>
          </a:bodyPr>
          <a:lstStyle/>
          <a:p>
            <a:r>
              <a:rPr lang="en-US" dirty="0"/>
              <a:t>Forest Arden of </a:t>
            </a:r>
            <a:r>
              <a:rPr lang="en-US"/>
              <a:t>Marriott</a:t>
            </a:r>
            <a:br>
              <a:rPr lang="en-US" dirty="0"/>
            </a:br>
            <a:r>
              <a:rPr lang="en-US"/>
              <a:t> History</a:t>
            </a:r>
            <a:endParaRPr lang="en-US" dirty="0"/>
          </a:p>
        </p:txBody>
      </p:sp>
      <p:sp>
        <p:nvSpPr>
          <p:cNvPr id="63" name="Content Placeholder 62">
            <a:extLst>
              <a:ext uri="{FF2B5EF4-FFF2-40B4-BE49-F238E27FC236}">
                <a16:creationId xmlns:a16="http://schemas.microsoft.com/office/drawing/2014/main" id="{2B00867A-FA05-45A4-9BF9-EC0CDFF717A7}"/>
              </a:ext>
            </a:extLst>
          </p:cNvPr>
          <p:cNvSpPr>
            <a:spLocks noGrp="1"/>
          </p:cNvSpPr>
          <p:nvPr>
            <p:ph idx="1"/>
          </p:nvPr>
        </p:nvSpPr>
        <p:spPr>
          <a:xfrm>
            <a:off x="784743" y="2286000"/>
            <a:ext cx="5793475" cy="3581400"/>
          </a:xfrm>
        </p:spPr>
        <p:txBody>
          <a:bodyPr vert="horz" lIns="91440" tIns="45720" rIns="91440" bIns="45720" rtlCol="0" anchor="t">
            <a:normAutofit/>
          </a:bodyPr>
          <a:lstStyle/>
          <a:p>
            <a:pPr marL="0" indent="0">
              <a:buNone/>
            </a:pPr>
            <a:r>
              <a:rPr lang="en-US" sz="1700" dirty="0">
                <a:ea typeface="+mn-lt"/>
                <a:cs typeface="+mn-lt"/>
              </a:rPr>
              <a:t>   In the heart of the Midlands, in the province of </a:t>
            </a:r>
            <a:r>
              <a:rPr lang="en-US" sz="1700">
                <a:ea typeface="+mn-lt"/>
                <a:cs typeface="+mn-lt"/>
              </a:rPr>
              <a:t>Warwickshire, just 4 km from  Birmingham airport  Arden </a:t>
            </a:r>
            <a:r>
              <a:rPr lang="en-US" sz="1700" dirty="0">
                <a:ea typeface="+mn-lt"/>
                <a:cs typeface="+mn-lt"/>
              </a:rPr>
              <a:t>Forest, a Marriott &amp; Country Club hotel.</a:t>
            </a:r>
          </a:p>
          <a:p>
            <a:pPr marL="0" indent="0">
              <a:buNone/>
            </a:pPr>
            <a:r>
              <a:rPr lang="en-US" sz="1700" dirty="0"/>
              <a:t>Was built up on August 1989, it was claimed by white bread Hotel and company Marriott took over this property in 1995 after that again it has sold to royal bank of Scotland on 2006.</a:t>
            </a:r>
          </a:p>
          <a:p>
            <a:pPr marL="0" indent="0">
              <a:buNone/>
            </a:pPr>
            <a:r>
              <a:rPr lang="en-US" sz="1700" dirty="0">
                <a:ea typeface="+mn-lt"/>
                <a:cs typeface="+mn-lt"/>
              </a:rPr>
              <a:t>The hotel has been renovated, so it now has all the newly decorated bedding, including fancy underwear and fast web. It has meeting rooms and very large events, the golf destination of champions. It has 214 rooms, 2 Zest restaurants and Oak Bar and grill and an Oak Bar home bar.</a:t>
            </a:r>
            <a:endParaRPr lang="en-US" sz="1700" dirty="0"/>
          </a:p>
        </p:txBody>
      </p:sp>
      <p:pic>
        <p:nvPicPr>
          <p:cNvPr id="8" name="Picture 7" descr="A large white building&#10;&#10;Description generated with high confidence">
            <a:extLst>
              <a:ext uri="{FF2B5EF4-FFF2-40B4-BE49-F238E27FC236}">
                <a16:creationId xmlns:a16="http://schemas.microsoft.com/office/drawing/2014/main" id="{3E07AA5F-8072-9541-85CB-0C9A4C1EBCD5}"/>
              </a:ext>
            </a:extLst>
          </p:cNvPr>
          <p:cNvPicPr>
            <a:picLocks noChangeAspect="1"/>
          </p:cNvPicPr>
          <p:nvPr/>
        </p:nvPicPr>
        <p:blipFill rotWithShape="1">
          <a:blip r:embed="rId3"/>
          <a:srcRect l="26598" r="25154"/>
          <a:stretch/>
        </p:blipFill>
        <p:spPr>
          <a:xfrm>
            <a:off x="7612260" y="10"/>
            <a:ext cx="4579739" cy="6857990"/>
          </a:xfrm>
          <a:prstGeom prst="rect">
            <a:avLst/>
          </a:prstGeom>
        </p:spPr>
      </p:pic>
    </p:spTree>
    <p:extLst>
      <p:ext uri="{BB962C8B-B14F-4D97-AF65-F5344CB8AC3E}">
        <p14:creationId xmlns:p14="http://schemas.microsoft.com/office/powerpoint/2010/main" val="844128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dining room table&#10;&#10;Description generated with very high confidence">
            <a:extLst>
              <a:ext uri="{FF2B5EF4-FFF2-40B4-BE49-F238E27FC236}">
                <a16:creationId xmlns:a16="http://schemas.microsoft.com/office/drawing/2014/main" id="{6BE62510-A175-9D47-9EDF-D9FB6C162CE7}"/>
              </a:ext>
            </a:extLst>
          </p:cNvPr>
          <p:cNvPicPr>
            <a:picLocks noChangeAspect="1"/>
          </p:cNvPicPr>
          <p:nvPr/>
        </p:nvPicPr>
        <p:blipFill rotWithShape="1">
          <a:blip r:embed="rId3"/>
          <a:srcRect l="13882" r="45384"/>
          <a:stretch/>
        </p:blipFill>
        <p:spPr>
          <a:xfrm>
            <a:off x="20" y="10"/>
            <a:ext cx="4966232" cy="685799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5778571" y="1078365"/>
            <a:ext cx="5967341" cy="1212736"/>
          </a:xfrm>
        </p:spPr>
        <p:txBody>
          <a:bodyPr>
            <a:normAutofit/>
          </a:bodyPr>
          <a:lstStyle/>
          <a:p>
            <a:pPr algn="l"/>
            <a:r>
              <a:rPr lang="en-US" sz="4000"/>
              <a:t>Forest Arden of marriott operation</a:t>
            </a:r>
          </a:p>
        </p:txBody>
      </p:sp>
      <p:sp>
        <p:nvSpPr>
          <p:cNvPr id="3" name="Subtitle 2">
            <a:extLst>
              <a:ext uri="{FF2B5EF4-FFF2-40B4-BE49-F238E27FC236}">
                <a16:creationId xmlns:a16="http://schemas.microsoft.com/office/drawing/2014/main" id="{D698B4E1-5F4F-8E4F-97D2-0176CBCC4A51}"/>
              </a:ext>
            </a:extLst>
          </p:cNvPr>
          <p:cNvSpPr>
            <a:spLocks noGrp="1"/>
          </p:cNvSpPr>
          <p:nvPr>
            <p:ph type="subTitle" idx="1"/>
          </p:nvPr>
        </p:nvSpPr>
        <p:spPr>
          <a:xfrm>
            <a:off x="5864838" y="2288813"/>
            <a:ext cx="5881074" cy="4565557"/>
          </a:xfrm>
        </p:spPr>
        <p:txBody>
          <a:bodyPr vert="horz" lIns="91440" tIns="45720" rIns="91440" bIns="45720" rtlCol="0" anchor="t">
            <a:normAutofit fontScale="85000" lnSpcReduction="10000"/>
          </a:bodyPr>
          <a:lstStyle/>
          <a:p>
            <a:pPr marL="457200" indent="-457200" algn="l">
              <a:buFont typeface="Wingdings" panose="020B0503020102020204" pitchFamily="34" charset="0"/>
              <a:buChar char="v"/>
            </a:pPr>
            <a:r>
              <a:rPr lang="en-US" sz="3200" b="1"/>
              <a:t>Rooms Divisions</a:t>
            </a:r>
            <a:r>
              <a:rPr lang="en-US" sz="3200"/>
              <a:t>: Front Desk, Reservation, Uniform Services, Housekeeping</a:t>
            </a:r>
          </a:p>
          <a:p>
            <a:pPr marL="457200" indent="-457200" algn="l">
              <a:buFont typeface="Wingdings" panose="020B0503020102020204" pitchFamily="34" charset="0"/>
              <a:buChar char="v"/>
            </a:pPr>
            <a:r>
              <a:rPr lang="en-US" sz="3200" b="1"/>
              <a:t>Food Beverage</a:t>
            </a:r>
            <a:r>
              <a:rPr lang="en-US" sz="3200"/>
              <a:t>: Restaurants, Bars, Banquets and Room service</a:t>
            </a:r>
            <a:endParaRPr lang="en-US" sz="3200" dirty="0"/>
          </a:p>
          <a:p>
            <a:pPr marL="457200" indent="-457200" algn="l">
              <a:buFont typeface="Wingdings" panose="020B0503020102020204" pitchFamily="34" charset="0"/>
              <a:buChar char="v"/>
            </a:pPr>
            <a:r>
              <a:rPr lang="en-US" sz="3200" b="1"/>
              <a:t>Staff and Support Departaments:</a:t>
            </a:r>
            <a:r>
              <a:rPr lang="en-US" sz="3200"/>
              <a:t> Accounting, Engineering, Marketing, Human Resources and Contracted Areas</a:t>
            </a:r>
            <a:endParaRPr lang="en-US" sz="3200" dirty="0"/>
          </a:p>
          <a:p>
            <a:pPr marL="457200" indent="-457200" algn="l">
              <a:buFont typeface="Wingdings" panose="020B0503020102020204" pitchFamily="34" charset="0"/>
              <a:buChar char="v"/>
            </a:pPr>
            <a:endParaRPr lang="en-US" sz="3200" dirty="0"/>
          </a:p>
          <a:p>
            <a:pPr marL="457200" indent="-457200" algn="l">
              <a:buFont typeface="Wingdings" panose="020B0503020102020204" pitchFamily="34" charset="0"/>
              <a:buChar char="v"/>
            </a:pPr>
            <a:endParaRPr lang="en-US" sz="3200" dirty="0"/>
          </a:p>
        </p:txBody>
      </p:sp>
    </p:spTree>
    <p:extLst>
      <p:ext uri="{BB962C8B-B14F-4D97-AF65-F5344CB8AC3E}">
        <p14:creationId xmlns:p14="http://schemas.microsoft.com/office/powerpoint/2010/main" val="1799120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l="-10000" r="-10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4DBD98-897C-4A44-8184-3BFCB246560C}"/>
              </a:ext>
            </a:extLst>
          </p:cNvPr>
          <p:cNvSpPr txBox="1"/>
          <p:nvPr/>
        </p:nvSpPr>
        <p:spPr>
          <a:xfrm rot="60000">
            <a:off x="620948" y="1769339"/>
            <a:ext cx="656757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cs typeface="Calibri"/>
              </a:rPr>
              <a:t>Food &amp; Beverage of Marriott</a:t>
            </a:r>
          </a:p>
        </p:txBody>
      </p:sp>
      <p:sp>
        <p:nvSpPr>
          <p:cNvPr id="3" name="TextBox 2">
            <a:extLst>
              <a:ext uri="{FF2B5EF4-FFF2-40B4-BE49-F238E27FC236}">
                <a16:creationId xmlns:a16="http://schemas.microsoft.com/office/drawing/2014/main" id="{5BD844BA-F7BA-4674-A710-93E2382D1ECD}"/>
              </a:ext>
            </a:extLst>
          </p:cNvPr>
          <p:cNvSpPr txBox="1"/>
          <p:nvPr/>
        </p:nvSpPr>
        <p:spPr>
          <a:xfrm>
            <a:off x="328652" y="4243399"/>
            <a:ext cx="73008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Ø"/>
            </a:pPr>
            <a:r>
              <a:rPr lang="en-US" sz="3200" dirty="0">
                <a:solidFill>
                  <a:schemeClr val="bg1">
                    <a:lumMod val="95000"/>
                  </a:schemeClr>
                </a:solidFill>
                <a:cs typeface="Calibri"/>
              </a:rPr>
              <a:t>Bar / Lounge</a:t>
            </a:r>
          </a:p>
          <a:p>
            <a:pPr marL="457200" indent="-457200">
              <a:buFont typeface="Wingdings"/>
              <a:buChar char="Ø"/>
            </a:pPr>
            <a:r>
              <a:rPr lang="en-US" sz="3200" dirty="0">
                <a:solidFill>
                  <a:schemeClr val="bg1">
                    <a:lumMod val="95000"/>
                  </a:schemeClr>
                </a:solidFill>
                <a:cs typeface="Calibri"/>
              </a:rPr>
              <a:t>Restaurant</a:t>
            </a:r>
          </a:p>
          <a:p>
            <a:pPr marL="457200" indent="-457200">
              <a:buFont typeface="Wingdings"/>
              <a:buChar char="Ø"/>
            </a:pPr>
            <a:r>
              <a:rPr lang="en-US" sz="3200" dirty="0">
                <a:solidFill>
                  <a:schemeClr val="bg1">
                    <a:lumMod val="95000"/>
                  </a:schemeClr>
                </a:solidFill>
                <a:cs typeface="Calibri"/>
              </a:rPr>
              <a:t>Breakfast available </a:t>
            </a:r>
          </a:p>
          <a:p>
            <a:pPr marL="457200" indent="-457200">
              <a:buFont typeface="Wingdings"/>
              <a:buChar char="Ø"/>
            </a:pPr>
            <a:r>
              <a:rPr lang="en-US" sz="3200" dirty="0">
                <a:solidFill>
                  <a:schemeClr val="bg1">
                    <a:lumMod val="95000"/>
                  </a:schemeClr>
                </a:solidFill>
                <a:cs typeface="Calibri"/>
              </a:rPr>
              <a:t>Breakfast buffet</a:t>
            </a:r>
          </a:p>
          <a:p>
            <a:pPr marL="457200" indent="-457200">
              <a:buFont typeface="Wingdings"/>
              <a:buChar char="Ø"/>
            </a:pPr>
            <a:r>
              <a:rPr lang="en-US" sz="3200" dirty="0">
                <a:solidFill>
                  <a:schemeClr val="bg1">
                    <a:lumMod val="95000"/>
                  </a:schemeClr>
                </a:solidFill>
                <a:cs typeface="Calibri"/>
              </a:rPr>
              <a:t>Banquet room</a:t>
            </a:r>
          </a:p>
        </p:txBody>
      </p:sp>
      <p:sp>
        <p:nvSpPr>
          <p:cNvPr id="4" name="TextBox 3">
            <a:extLst>
              <a:ext uri="{FF2B5EF4-FFF2-40B4-BE49-F238E27FC236}">
                <a16:creationId xmlns:a16="http://schemas.microsoft.com/office/drawing/2014/main" id="{0A1EE1F0-FEBA-4C9A-8DBC-D3FBA873C691}"/>
              </a:ext>
            </a:extLst>
          </p:cNvPr>
          <p:cNvSpPr txBox="1"/>
          <p:nvPr/>
        </p:nvSpPr>
        <p:spPr>
          <a:xfrm>
            <a:off x="492580" y="2737757"/>
            <a:ext cx="670287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ea typeface="+mn-lt"/>
                <a:cs typeface="+mn-lt"/>
              </a:rPr>
              <a:t>Food &amp; beverage industry is usually defined by it output of products, to satisfy the various demands of food &amp; drinks of people. </a:t>
            </a:r>
            <a:endParaRPr lang="en-US" sz="2800" dirty="0">
              <a:solidFill>
                <a:schemeClr val="bg1"/>
              </a:solidFill>
              <a:cs typeface="Calibri"/>
            </a:endParaRPr>
          </a:p>
        </p:txBody>
      </p:sp>
    </p:spTree>
    <p:extLst>
      <p:ext uri="{BB962C8B-B14F-4D97-AF65-F5344CB8AC3E}">
        <p14:creationId xmlns:p14="http://schemas.microsoft.com/office/powerpoint/2010/main" val="2576269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98135EBA-B3A3-4F88-BCB1-D0C8E63F4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551406E-05CC-4445-9609-3E253925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4" name="TextBox 13">
            <a:extLst>
              <a:ext uri="{FF2B5EF4-FFF2-40B4-BE49-F238E27FC236}">
                <a16:creationId xmlns:a16="http://schemas.microsoft.com/office/drawing/2014/main" id="{FCE6FF1B-3F8A-4355-BBFE-FAC71D9A2783}"/>
              </a:ext>
            </a:extLst>
          </p:cNvPr>
          <p:cNvSpPr txBox="1"/>
          <p:nvPr/>
        </p:nvSpPr>
        <p:spPr>
          <a:xfrm>
            <a:off x="199615" y="4820153"/>
            <a:ext cx="3767328" cy="13258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3600" dirty="0">
                <a:solidFill>
                  <a:schemeClr val="bg1"/>
                </a:solidFill>
                <a:latin typeface="+mj-lt"/>
                <a:ea typeface="+mj-ea"/>
                <a:cs typeface="+mj-cs"/>
              </a:rPr>
              <a:t>Types of Restaurants</a:t>
            </a:r>
            <a:endParaRPr lang="en-US" sz="3600" kern="1200" dirty="0">
              <a:solidFill>
                <a:schemeClr val="bg1"/>
              </a:solidFill>
              <a:latin typeface="+mj-lt"/>
              <a:ea typeface="+mj-ea"/>
              <a:cs typeface="Calibri Light"/>
            </a:endParaRPr>
          </a:p>
        </p:txBody>
      </p:sp>
      <p:pic>
        <p:nvPicPr>
          <p:cNvPr id="10" name="Picture 10" descr="A room filled with furniture and a table&#10;&#10;Description generated with very high confidence">
            <a:extLst>
              <a:ext uri="{FF2B5EF4-FFF2-40B4-BE49-F238E27FC236}">
                <a16:creationId xmlns:a16="http://schemas.microsoft.com/office/drawing/2014/main" id="{7A9AEBD7-3CFB-478F-9A68-B2EFFBCC327D}"/>
              </a:ext>
            </a:extLst>
          </p:cNvPr>
          <p:cNvPicPr>
            <a:picLocks noChangeAspect="1"/>
          </p:cNvPicPr>
          <p:nvPr/>
        </p:nvPicPr>
        <p:blipFill rotWithShape="1">
          <a:blip r:embed="rId2"/>
          <a:srcRect t="4162" r="1" b="2156"/>
          <a:stretch/>
        </p:blipFill>
        <p:spPr>
          <a:xfrm>
            <a:off x="439050" y="645396"/>
            <a:ext cx="2569464" cy="3209544"/>
          </a:xfrm>
          <a:prstGeom prst="rect">
            <a:avLst/>
          </a:prstGeom>
        </p:spPr>
      </p:pic>
      <p:cxnSp>
        <p:nvCxnSpPr>
          <p:cNvPr id="32" name="Straight Connector 31">
            <a:extLst>
              <a:ext uri="{FF2B5EF4-FFF2-40B4-BE49-F238E27FC236}">
                <a16:creationId xmlns:a16="http://schemas.microsoft.com/office/drawing/2014/main" id="{FB9683CF-0DA1-46CF-ACAC-D8EE1B15B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7177" y="1347782"/>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8" name="Picture 8" descr="A bunch of food sitting on top of a wooden cutting board&#10;&#10;Description generated with very high confidence">
            <a:extLst>
              <a:ext uri="{FF2B5EF4-FFF2-40B4-BE49-F238E27FC236}">
                <a16:creationId xmlns:a16="http://schemas.microsoft.com/office/drawing/2014/main" id="{E6E977F1-52CF-4989-9B87-9E9F5AEEBFDE}"/>
              </a:ext>
            </a:extLst>
          </p:cNvPr>
          <p:cNvPicPr>
            <a:picLocks noChangeAspect="1"/>
          </p:cNvPicPr>
          <p:nvPr/>
        </p:nvPicPr>
        <p:blipFill rotWithShape="1">
          <a:blip r:embed="rId3"/>
          <a:srcRect l="18154" r="28409" b="2"/>
          <a:stretch/>
        </p:blipFill>
        <p:spPr>
          <a:xfrm>
            <a:off x="3357407" y="645396"/>
            <a:ext cx="2569464" cy="3209544"/>
          </a:xfrm>
          <a:prstGeom prst="rect">
            <a:avLst/>
          </a:prstGeom>
        </p:spPr>
      </p:pic>
      <p:cxnSp>
        <p:nvCxnSpPr>
          <p:cNvPr id="34" name="Straight Connector 33">
            <a:extLst>
              <a:ext uri="{FF2B5EF4-FFF2-40B4-BE49-F238E27FC236}">
                <a16:creationId xmlns:a16="http://schemas.microsoft.com/office/drawing/2014/main" id="{C2AE770B-9BD5-45F7-9DD4-D3FFD62FE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A plate of food and a cup of coffee&#10;&#10;Description generated with very high confidence">
            <a:extLst>
              <a:ext uri="{FF2B5EF4-FFF2-40B4-BE49-F238E27FC236}">
                <a16:creationId xmlns:a16="http://schemas.microsoft.com/office/drawing/2014/main" id="{DBF1CB50-13B1-48AB-83BA-61AA6925574F}"/>
              </a:ext>
            </a:extLst>
          </p:cNvPr>
          <p:cNvPicPr>
            <a:picLocks noChangeAspect="1"/>
          </p:cNvPicPr>
          <p:nvPr/>
        </p:nvPicPr>
        <p:blipFill rotWithShape="1">
          <a:blip r:embed="rId4"/>
          <a:srcRect l="27076" r="19487" b="2"/>
          <a:stretch/>
        </p:blipFill>
        <p:spPr>
          <a:xfrm>
            <a:off x="6265129" y="645396"/>
            <a:ext cx="2569464" cy="3209544"/>
          </a:xfrm>
          <a:prstGeom prst="rect">
            <a:avLst/>
          </a:prstGeom>
        </p:spPr>
      </p:pic>
      <p:cxnSp>
        <p:nvCxnSpPr>
          <p:cNvPr id="36" name="Straight Connector 35">
            <a:extLst>
              <a:ext uri="{FF2B5EF4-FFF2-40B4-BE49-F238E27FC236}">
                <a16:creationId xmlns:a16="http://schemas.microsoft.com/office/drawing/2014/main" id="{24A55763-CE5D-4A9B-A9F7-982C80007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13824"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12" name="Picture 12" descr="A dining room table&#10;&#10;Description generated with very high confidence">
            <a:extLst>
              <a:ext uri="{FF2B5EF4-FFF2-40B4-BE49-F238E27FC236}">
                <a16:creationId xmlns:a16="http://schemas.microsoft.com/office/drawing/2014/main" id="{7A842E7D-D791-45CE-9503-73C651D0993E}"/>
              </a:ext>
            </a:extLst>
          </p:cNvPr>
          <p:cNvPicPr>
            <a:picLocks noChangeAspect="1"/>
          </p:cNvPicPr>
          <p:nvPr/>
        </p:nvPicPr>
        <p:blipFill rotWithShape="1">
          <a:blip r:embed="rId5"/>
          <a:srcRect l="26584" r="13572" b="-2"/>
          <a:stretch/>
        </p:blipFill>
        <p:spPr>
          <a:xfrm>
            <a:off x="9183486" y="645396"/>
            <a:ext cx="2569464" cy="3209544"/>
          </a:xfrm>
          <a:prstGeom prst="rect">
            <a:avLst/>
          </a:prstGeom>
        </p:spPr>
      </p:pic>
      <p:cxnSp>
        <p:nvCxnSpPr>
          <p:cNvPr id="38" name="Straight Connector 37">
            <a:extLst>
              <a:ext uri="{FF2B5EF4-FFF2-40B4-BE49-F238E27FC236}">
                <a16:creationId xmlns:a16="http://schemas.microsoft.com/office/drawing/2014/main" id="{4E4DDBE7-307B-40B1-B6B5-5B376C16D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9517091-1823-44E4-AC96-1FFD4EBD59E7}"/>
              </a:ext>
            </a:extLst>
          </p:cNvPr>
          <p:cNvSpPr txBox="1"/>
          <p:nvPr/>
        </p:nvSpPr>
        <p:spPr>
          <a:xfrm>
            <a:off x="4149651" y="4569240"/>
            <a:ext cx="7796553" cy="22250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2400" b="1" dirty="0">
                <a:solidFill>
                  <a:schemeClr val="bg1"/>
                </a:solidFill>
              </a:rPr>
              <a:t>Cast Iron Bar &amp; Grill-</a:t>
            </a:r>
            <a:r>
              <a:rPr lang="en-US" sz="2400" dirty="0">
                <a:solidFill>
                  <a:schemeClr val="bg1"/>
                </a:solidFill>
              </a:rPr>
              <a:t>enjoy best of British, fresh, locally sourced on-site restaurant. You can order a succulent steak, try new Sunday lunch menu and a traditional afternoon  tea.</a:t>
            </a:r>
            <a:endParaRPr lang="en-US" sz="2400" dirty="0">
              <a:solidFill>
                <a:schemeClr val="bg1"/>
              </a:solidFill>
              <a:cs typeface="Calibri"/>
            </a:endParaRPr>
          </a:p>
          <a:p>
            <a:pPr indent="-228600" defTabSz="914400">
              <a:lnSpc>
                <a:spcPct val="90000"/>
              </a:lnSpc>
              <a:spcAft>
                <a:spcPts val="600"/>
              </a:spcAft>
              <a:buFont typeface="Arial" panose="020B0604020202020204" pitchFamily="34" charset="0"/>
              <a:buChar char="•"/>
            </a:pPr>
            <a:r>
              <a:rPr lang="en-US" sz="2400" b="1" dirty="0">
                <a:solidFill>
                  <a:schemeClr val="bg1"/>
                </a:solidFill>
              </a:rPr>
              <a:t>Zest Restaurant</a:t>
            </a:r>
            <a:r>
              <a:rPr lang="en-US" sz="2400" dirty="0">
                <a:solidFill>
                  <a:schemeClr val="bg1"/>
                </a:solidFill>
              </a:rPr>
              <a:t>-Sample light bites and snack from international inspired menu at Zest Restaurant, offers  an outdoors terrace where you can eat and drink.</a:t>
            </a:r>
            <a:endParaRPr lang="en-US" sz="2400" dirty="0">
              <a:solidFill>
                <a:schemeClr val="bg1"/>
              </a:solidFill>
              <a:cs typeface="Calibri"/>
            </a:endParaRPr>
          </a:p>
        </p:txBody>
      </p:sp>
    </p:spTree>
    <p:extLst>
      <p:ext uri="{BB962C8B-B14F-4D97-AF65-F5344CB8AC3E}">
        <p14:creationId xmlns:p14="http://schemas.microsoft.com/office/powerpoint/2010/main" val="378397213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close up of a glass of red wine&#10;&#10;Description generated with very high confidence">
            <a:extLst>
              <a:ext uri="{FF2B5EF4-FFF2-40B4-BE49-F238E27FC236}">
                <a16:creationId xmlns:a16="http://schemas.microsoft.com/office/drawing/2014/main" id="{2EC07822-E411-47C2-ABF5-258C854C61B8}"/>
              </a:ext>
            </a:extLst>
          </p:cNvPr>
          <p:cNvPicPr>
            <a:picLocks noChangeAspect="1"/>
          </p:cNvPicPr>
          <p:nvPr/>
        </p:nvPicPr>
        <p:blipFill rotWithShape="1">
          <a:blip r:embed="rId2"/>
          <a:srcRect t="17279"/>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0C82618B-F799-4FD7-ACA8-875B3BBECEA9}"/>
              </a:ext>
            </a:extLst>
          </p:cNvPr>
          <p:cNvSpPr txBox="1"/>
          <p:nvPr/>
        </p:nvSpPr>
        <p:spPr>
          <a:xfrm>
            <a:off x="8022021" y="3231931"/>
            <a:ext cx="3852041" cy="82764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90000"/>
              </a:lnSpc>
              <a:spcBef>
                <a:spcPct val="0"/>
              </a:spcBef>
              <a:spcAft>
                <a:spcPts val="600"/>
              </a:spcAft>
            </a:pPr>
            <a:r>
              <a:rPr lang="en-US" sz="4400" dirty="0">
                <a:latin typeface="+mj-lt"/>
                <a:ea typeface="+mj-ea"/>
                <a:cs typeface="Calibri Light"/>
              </a:rPr>
              <a:t>Types of Bars</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9E99419-0C54-4D6B-A3D6-A756B0D2574C}"/>
              </a:ext>
            </a:extLst>
          </p:cNvPr>
          <p:cNvSpPr txBox="1"/>
          <p:nvPr/>
        </p:nvSpPr>
        <p:spPr>
          <a:xfrm>
            <a:off x="7894864" y="4152900"/>
            <a:ext cx="406309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Provides non-alcoholic and alcoholic drinks like wine, beer and cocktails.</a:t>
            </a:r>
            <a:endParaRPr lang="en-US" dirty="0">
              <a:cs typeface="Calibri"/>
            </a:endParaRPr>
          </a:p>
        </p:txBody>
      </p:sp>
    </p:spTree>
    <p:extLst>
      <p:ext uri="{BB962C8B-B14F-4D97-AF65-F5344CB8AC3E}">
        <p14:creationId xmlns:p14="http://schemas.microsoft.com/office/powerpoint/2010/main" val="2805252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bridge over a body of water&#10;&#10;Description generated with high confidence">
            <a:extLst>
              <a:ext uri="{FF2B5EF4-FFF2-40B4-BE49-F238E27FC236}">
                <a16:creationId xmlns:a16="http://schemas.microsoft.com/office/drawing/2014/main" id="{842C3F3F-58E1-421B-998B-F54E134FC6F9}"/>
              </a:ext>
            </a:extLst>
          </p:cNvPr>
          <p:cNvPicPr>
            <a:picLocks noChangeAspect="1"/>
          </p:cNvPicPr>
          <p:nvPr/>
        </p:nvPicPr>
        <p:blipFill rotWithShape="1">
          <a:blip r:embed="rId2"/>
          <a:srcRect t="2449" b="12964"/>
          <a:stretch/>
        </p:blipFill>
        <p:spPr>
          <a:xfrm>
            <a:off x="71886" y="10"/>
            <a:ext cx="12192000" cy="6857990"/>
          </a:xfrm>
          <a:prstGeom prst="rect">
            <a:avLst/>
          </a:prstGeom>
        </p:spPr>
      </p:pic>
      <p:sp>
        <p:nvSpPr>
          <p:cNvPr id="2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DA3C175F-90B4-426B-8281-12502B7F6E59}"/>
              </a:ext>
            </a:extLst>
          </p:cNvPr>
          <p:cNvSpPr txBox="1"/>
          <p:nvPr/>
        </p:nvSpPr>
        <p:spPr>
          <a:xfrm>
            <a:off x="709448" y="1913950"/>
            <a:ext cx="4204137" cy="13427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600">
                <a:latin typeface="+mj-lt"/>
                <a:ea typeface="+mj-ea"/>
                <a:cs typeface="+mj-cs"/>
              </a:rPr>
              <a:t>Marketing of Forest Arden of Marriott</a:t>
            </a:r>
          </a:p>
        </p:txBody>
      </p:sp>
      <p:cxnSp>
        <p:nvCxnSpPr>
          <p:cNvPr id="24" name="Straight Connector 2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C52B3AD-0AE4-4DB7-9D52-5DA6DA897E2D}"/>
              </a:ext>
            </a:extLst>
          </p:cNvPr>
          <p:cNvSpPr txBox="1"/>
          <p:nvPr/>
        </p:nvSpPr>
        <p:spPr>
          <a:xfrm>
            <a:off x="122950" y="3403195"/>
            <a:ext cx="5786341" cy="30655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2000" dirty="0"/>
              <a:t>One of the most important marketing skills is its ability to create, maintain, protect and improve brands. In the hospitality industry, each company has several options regarding the presentation of its brands. Companies whose brands are well positioned in the real world (</a:t>
            </a:r>
            <a:r>
              <a:rPr lang="en-US" sz="2000" dirty="0" err="1"/>
              <a:t>eg</a:t>
            </a:r>
            <a:r>
              <a:rPr lang="en-US" sz="2000" dirty="0"/>
              <a:t> Marriott) are constantly building the brand by reproducing it online. Every strong business in the hospitality industry is present on the Internet because entering the market through this path is cheap and easy to do.</a:t>
            </a:r>
            <a:endParaRPr lang="en-US" sz="2000" dirty="0">
              <a:cs typeface="Calibri"/>
            </a:endParaRPr>
          </a:p>
        </p:txBody>
      </p:sp>
    </p:spTree>
    <p:extLst>
      <p:ext uri="{BB962C8B-B14F-4D97-AF65-F5344CB8AC3E}">
        <p14:creationId xmlns:p14="http://schemas.microsoft.com/office/powerpoint/2010/main" val="419651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n empty road with grass and trees&#10;&#10;Description generated with very high confidence">
            <a:extLst>
              <a:ext uri="{FF2B5EF4-FFF2-40B4-BE49-F238E27FC236}">
                <a16:creationId xmlns:a16="http://schemas.microsoft.com/office/drawing/2014/main" id="{9CA39AC4-7742-4697-9926-9C5179957803}"/>
              </a:ext>
            </a:extLst>
          </p:cNvPr>
          <p:cNvPicPr>
            <a:picLocks noChangeAspect="1"/>
          </p:cNvPicPr>
          <p:nvPr/>
        </p:nvPicPr>
        <p:blipFill rotWithShape="1">
          <a:blip r:embed="rId2"/>
          <a:srcRect t="2417" r="1" b="1"/>
          <a:stretch/>
        </p:blipFill>
        <p:spPr>
          <a:xfrm>
            <a:off x="4476307" y="595421"/>
            <a:ext cx="7715693" cy="5658438"/>
          </a:xfrm>
          <a:prstGeom prst="rect">
            <a:avLst/>
          </a:prstGeom>
        </p:spPr>
      </p:pic>
      <p:pic>
        <p:nvPicPr>
          <p:cNvPr id="10" name="Picture 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extBox 1">
            <a:extLst>
              <a:ext uri="{FF2B5EF4-FFF2-40B4-BE49-F238E27FC236}">
                <a16:creationId xmlns:a16="http://schemas.microsoft.com/office/drawing/2014/main" id="{1B9242DC-8892-40C2-AE7A-C4DF204F8B4F}"/>
              </a:ext>
            </a:extLst>
          </p:cNvPr>
          <p:cNvSpPr txBox="1"/>
          <p:nvPr/>
        </p:nvSpPr>
        <p:spPr>
          <a:xfrm>
            <a:off x="231187" y="870320"/>
            <a:ext cx="3948269" cy="12336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914400">
              <a:lnSpc>
                <a:spcPct val="90000"/>
              </a:lnSpc>
              <a:spcBef>
                <a:spcPct val="0"/>
              </a:spcBef>
              <a:spcAft>
                <a:spcPts val="600"/>
              </a:spcAft>
            </a:pPr>
            <a:r>
              <a:rPr lang="en-US" sz="4400" dirty="0">
                <a:solidFill>
                  <a:srgbClr val="000000"/>
                </a:solidFill>
                <a:latin typeface="+mj-lt"/>
                <a:ea typeface="+mj-ea"/>
                <a:cs typeface="Calibri Light"/>
              </a:rPr>
              <a:t>Health and Safety</a:t>
            </a:r>
          </a:p>
        </p:txBody>
      </p:sp>
      <p:sp>
        <p:nvSpPr>
          <p:cNvPr id="5" name="TextBox 4">
            <a:extLst>
              <a:ext uri="{FF2B5EF4-FFF2-40B4-BE49-F238E27FC236}">
                <a16:creationId xmlns:a16="http://schemas.microsoft.com/office/drawing/2014/main" id="{F72F39B3-4506-4810-A20D-F57066E3F171}"/>
              </a:ext>
            </a:extLst>
          </p:cNvPr>
          <p:cNvSpPr txBox="1"/>
          <p:nvPr/>
        </p:nvSpPr>
        <p:spPr>
          <a:xfrm>
            <a:off x="131989" y="2554061"/>
            <a:ext cx="4729842"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Hospitality industry is a high  risk work environment where are many hazards and risks which we need to be aware of when working. </a:t>
            </a:r>
          </a:p>
          <a:p>
            <a:pPr marL="285750" indent="-285750">
              <a:buFont typeface="Arial"/>
              <a:buChar char="•"/>
            </a:pPr>
            <a:r>
              <a:rPr lang="en-US" sz="2400" dirty="0">
                <a:cs typeface="Calibri"/>
              </a:rPr>
              <a:t>Uniform and personal hygiene</a:t>
            </a:r>
          </a:p>
          <a:p>
            <a:pPr marL="285750" indent="-285750">
              <a:buFont typeface="Arial"/>
              <a:buChar char="•"/>
            </a:pPr>
            <a:r>
              <a:rPr lang="en-US" sz="2400" dirty="0">
                <a:cs typeface="Calibri"/>
              </a:rPr>
              <a:t>Safety and Emergency Procedures</a:t>
            </a:r>
          </a:p>
          <a:p>
            <a:pPr marL="285750" indent="-285750">
              <a:buFont typeface="Arial"/>
              <a:buChar char="•"/>
            </a:pPr>
            <a:r>
              <a:rPr lang="en-US" sz="2400" dirty="0">
                <a:cs typeface="Calibri"/>
              </a:rPr>
              <a:t>Manual handling </a:t>
            </a:r>
          </a:p>
          <a:p>
            <a:pPr marL="285750" indent="-285750">
              <a:buFont typeface="Arial"/>
              <a:buChar char="•"/>
            </a:pPr>
            <a:r>
              <a:rPr lang="en-US" sz="2400" dirty="0">
                <a:cs typeface="Calibri"/>
              </a:rPr>
              <a:t>Risks and hazards</a:t>
            </a:r>
          </a:p>
          <a:p>
            <a:endParaRPr lang="en-US" dirty="0">
              <a:cs typeface="Calibri"/>
            </a:endParaRPr>
          </a:p>
        </p:txBody>
      </p:sp>
    </p:spTree>
    <p:extLst>
      <p:ext uri="{BB962C8B-B14F-4D97-AF65-F5344CB8AC3E}">
        <p14:creationId xmlns:p14="http://schemas.microsoft.com/office/powerpoint/2010/main" val="2782441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C9472F4-DD2A-4393-8279-F2F762DCAC01}"/>
              </a:ext>
            </a:extLst>
          </p:cNvPr>
          <p:cNvSpPr txBox="1"/>
          <p:nvPr/>
        </p:nvSpPr>
        <p:spPr>
          <a:xfrm>
            <a:off x="651307" y="640081"/>
            <a:ext cx="3377183" cy="662732"/>
          </a:xfrm>
          <a:prstGeom prst="rect">
            <a:avLst/>
          </a:prstGeom>
          <a:noFill/>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defTabSz="914400">
              <a:lnSpc>
                <a:spcPct val="90000"/>
              </a:lnSpc>
              <a:spcBef>
                <a:spcPct val="0"/>
              </a:spcBef>
              <a:spcAft>
                <a:spcPts val="600"/>
              </a:spcAft>
            </a:pPr>
            <a:r>
              <a:rPr lang="en-US" sz="4400" dirty="0">
                <a:solidFill>
                  <a:schemeClr val="bg1"/>
                </a:solidFill>
                <a:latin typeface="+mj-lt"/>
                <a:ea typeface="+mj-ea"/>
                <a:cs typeface="+mj-cs"/>
              </a:rPr>
              <a:t>Conclusion</a:t>
            </a:r>
            <a:endParaRPr lang="en-US" sz="4400" dirty="0" err="1">
              <a:solidFill>
                <a:schemeClr val="bg1"/>
              </a:solidFill>
              <a:latin typeface="+mj-lt"/>
              <a:ea typeface="+mj-ea"/>
              <a:cs typeface="Calibri Light"/>
            </a:endParaRPr>
          </a:p>
        </p:txBody>
      </p:sp>
      <p:pic>
        <p:nvPicPr>
          <p:cNvPr id="2" name="Picture 2" descr="A chair sitting in front of a building&#10;&#10;Description generated with high confidence">
            <a:extLst>
              <a:ext uri="{FF2B5EF4-FFF2-40B4-BE49-F238E27FC236}">
                <a16:creationId xmlns:a16="http://schemas.microsoft.com/office/drawing/2014/main" id="{DF8FB851-E2AA-4DC4-A472-650FCEDEE9AB}"/>
              </a:ext>
            </a:extLst>
          </p:cNvPr>
          <p:cNvPicPr>
            <a:picLocks noChangeAspect="1"/>
          </p:cNvPicPr>
          <p:nvPr/>
        </p:nvPicPr>
        <p:blipFill rotWithShape="1">
          <a:blip r:embed="rId2"/>
          <a:srcRect l="10225" r="12012" b="-1"/>
          <a:stretch/>
        </p:blipFill>
        <p:spPr>
          <a:xfrm>
            <a:off x="4654297" y="10"/>
            <a:ext cx="7537704" cy="6857990"/>
          </a:xfrm>
          <a:prstGeom prst="rect">
            <a:avLst/>
          </a:prstGeom>
        </p:spPr>
      </p:pic>
      <p:sp>
        <p:nvSpPr>
          <p:cNvPr id="5" name="TextBox 4">
            <a:extLst>
              <a:ext uri="{FF2B5EF4-FFF2-40B4-BE49-F238E27FC236}">
                <a16:creationId xmlns:a16="http://schemas.microsoft.com/office/drawing/2014/main" id="{7767CE69-14AD-4426-9FE6-50979DADD394}"/>
              </a:ext>
            </a:extLst>
          </p:cNvPr>
          <p:cNvSpPr txBox="1"/>
          <p:nvPr/>
        </p:nvSpPr>
        <p:spPr>
          <a:xfrm>
            <a:off x="2722" y="1404257"/>
            <a:ext cx="449852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ea typeface="+mn-lt"/>
                <a:cs typeface="+mn-lt"/>
              </a:rPr>
              <a:t>A successful brand of a company sends to consumers a message from which the concept of quality cannot be lacking because it is positioned as a value-added supplier. Consumers loyal to a successful brand always find the same high quality level of the products / services purchased under the respective brand name. A successful brand allows the company to gain a competitive advantage in a market where competition is getting tougher.</a:t>
            </a:r>
            <a:endParaRPr lang="en-US" dirty="0">
              <a:solidFill>
                <a:schemeClr val="bg1"/>
              </a:solidFill>
              <a:cs typeface="Calibri"/>
            </a:endParaRPr>
          </a:p>
          <a:p>
            <a:r>
              <a:rPr lang="en-US" dirty="0">
                <a:solidFill>
                  <a:schemeClr val="bg1"/>
                </a:solidFill>
                <a:ea typeface="+mn-lt"/>
                <a:cs typeface="+mn-lt"/>
              </a:rPr>
              <a:t>In the hospitality industry, the brand plays an essential role in attracting and retaining the customer, being the most visible facet of a hotel company. The branding of a hotel does not only mean the flag of the hotel, the uniform of the entrance porter or the behavior of the waiters, but also the customer loyalty programs or the online reservation of rooms.</a:t>
            </a:r>
            <a:endParaRPr lang="en-US" dirty="0">
              <a:solidFill>
                <a:schemeClr val="bg1"/>
              </a:solidFill>
              <a:cs typeface="Calibri"/>
            </a:endParaRPr>
          </a:p>
        </p:txBody>
      </p:sp>
    </p:spTree>
    <p:extLst>
      <p:ext uri="{BB962C8B-B14F-4D97-AF65-F5344CB8AC3E}">
        <p14:creationId xmlns:p14="http://schemas.microsoft.com/office/powerpoint/2010/main" val="1454521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0B2AB-A825-42DF-B5D1-04E035D4F3C6}"/>
              </a:ext>
            </a:extLst>
          </p:cNvPr>
          <p:cNvSpPr>
            <a:spLocks noGrp="1"/>
          </p:cNvSpPr>
          <p:nvPr>
            <p:ph type="title"/>
          </p:nvPr>
        </p:nvSpPr>
        <p:spPr>
          <a:xfrm>
            <a:off x="838200" y="365125"/>
            <a:ext cx="10515600" cy="1325563"/>
          </a:xfrm>
        </p:spPr>
        <p:txBody>
          <a:bodyPr>
            <a:normAutofit/>
          </a:bodyPr>
          <a:lstStyle/>
          <a:p>
            <a:r>
              <a:rPr lang="en-US" dirty="0">
                <a:cs typeface="Calibri Light"/>
              </a:rPr>
              <a:t>References</a:t>
            </a:r>
            <a:endParaRPr lang="en-US" dirty="0"/>
          </a:p>
        </p:txBody>
      </p:sp>
      <p:sp>
        <p:nvSpPr>
          <p:cNvPr id="8" name="Content Placeholder 7">
            <a:extLst>
              <a:ext uri="{FF2B5EF4-FFF2-40B4-BE49-F238E27FC236}">
                <a16:creationId xmlns:a16="http://schemas.microsoft.com/office/drawing/2014/main" id="{F7B5F0E1-C027-4082-B8F3-654B459DDD40}"/>
              </a:ext>
            </a:extLst>
          </p:cNvPr>
          <p:cNvSpPr>
            <a:spLocks noGrp="1"/>
          </p:cNvSpPr>
          <p:nvPr>
            <p:ph idx="1"/>
          </p:nvPr>
        </p:nvSpPr>
        <p:spPr>
          <a:xfrm>
            <a:off x="-240101" y="1480569"/>
            <a:ext cx="5235541" cy="4696394"/>
          </a:xfrm>
        </p:spPr>
        <p:txBody>
          <a:bodyPr vert="horz" lIns="91440" tIns="45720" rIns="91440" bIns="45720" rtlCol="0" anchor="t">
            <a:normAutofit/>
          </a:bodyPr>
          <a:lstStyle/>
          <a:p>
            <a:r>
              <a:rPr lang="en-US" sz="2000" dirty="0">
                <a:cs typeface="Calibri"/>
              </a:rPr>
              <a:t>Forest Arden of Marriot Hotel &amp; Country  </a:t>
            </a:r>
            <a:r>
              <a:rPr lang="en-US" sz="2000" dirty="0" err="1">
                <a:cs typeface="Calibri"/>
              </a:rPr>
              <a:t>CLub</a:t>
            </a:r>
            <a:r>
              <a:rPr lang="en-US" sz="2000" dirty="0">
                <a:cs typeface="Calibri"/>
              </a:rPr>
              <a:t>.  Retrieved from </a:t>
            </a:r>
            <a:r>
              <a:rPr lang="en-US" sz="2000" dirty="0">
                <a:ea typeface="+mn-lt"/>
                <a:cs typeface="+mn-lt"/>
                <a:hlinkClick r:id="rId2"/>
              </a:rPr>
              <a:t>https://www.marriott.co.uk/hotels/travel/cvtgs-forest-of-arden-marriott-hotel-and-country-club/</a:t>
            </a:r>
            <a:endParaRPr lang="en-US" sz="2000">
              <a:ea typeface="+mn-lt"/>
              <a:cs typeface="+mn-lt"/>
            </a:endParaRPr>
          </a:p>
          <a:p>
            <a:r>
              <a:rPr lang="en-US" sz="2000" dirty="0">
                <a:cs typeface="Calibri"/>
              </a:rPr>
              <a:t>Food and Beverage service notes. Retrieved from </a:t>
            </a:r>
            <a:r>
              <a:rPr lang="en-US" sz="2000" dirty="0">
                <a:ea typeface="+mn-lt"/>
                <a:cs typeface="+mn-lt"/>
                <a:hlinkClick r:id="rId3"/>
              </a:rPr>
              <a:t>file:///home/chronos/u-d3829caa0cc64dceccdec6fa4fffa5e40a25d595/MyFiles/Downloads/FOOD%20%20BEVERAGE%20SERVICE[1]%20(1).pdf</a:t>
            </a:r>
            <a:endParaRPr lang="en-US" sz="2000">
              <a:ea typeface="+mn-lt"/>
              <a:cs typeface="+mn-lt"/>
            </a:endParaRPr>
          </a:p>
          <a:p>
            <a:r>
              <a:rPr lang="en-US" sz="2400" dirty="0">
                <a:cs typeface="Calibri"/>
              </a:rPr>
              <a:t>Marriott International. Retrieved from </a:t>
            </a:r>
            <a:r>
              <a:rPr lang="en-US" sz="2400" dirty="0">
                <a:ea typeface="+mn-lt"/>
                <a:cs typeface="+mn-lt"/>
                <a:hlinkClick r:id="rId4"/>
              </a:rPr>
              <a:t>https://www.marriott.co.uk/about/culture-and-values/history.mi</a:t>
            </a:r>
            <a:r>
              <a:rPr lang="en-US" sz="2400" dirty="0">
                <a:cs typeface="Calibri"/>
              </a:rPr>
              <a:t> </a:t>
            </a:r>
          </a:p>
        </p:txBody>
      </p:sp>
      <p:pic>
        <p:nvPicPr>
          <p:cNvPr id="4" name="Picture 4" descr="A house with trees in the background&#10;&#10;Description generated with very high confidence">
            <a:extLst>
              <a:ext uri="{FF2B5EF4-FFF2-40B4-BE49-F238E27FC236}">
                <a16:creationId xmlns:a16="http://schemas.microsoft.com/office/drawing/2014/main" id="{11B66A37-A3F3-4AE8-B82C-8377C94F8121}"/>
              </a:ext>
            </a:extLst>
          </p:cNvPr>
          <p:cNvPicPr>
            <a:picLocks noChangeAspect="1"/>
          </p:cNvPicPr>
          <p:nvPr/>
        </p:nvPicPr>
        <p:blipFill rotWithShape="1">
          <a:blip r:embed="rId5"/>
          <a:srcRect l="23734" r="20957" b="-1"/>
          <a:stretch/>
        </p:blipFill>
        <p:spPr>
          <a:xfrm>
            <a:off x="5120640" y="1904281"/>
            <a:ext cx="6233160" cy="4272681"/>
          </a:xfrm>
          <a:prstGeom prst="rect">
            <a:avLst/>
          </a:prstGeom>
        </p:spPr>
      </p:pic>
    </p:spTree>
    <p:extLst>
      <p:ext uri="{BB962C8B-B14F-4D97-AF65-F5344CB8AC3E}">
        <p14:creationId xmlns:p14="http://schemas.microsoft.com/office/powerpoint/2010/main" val="4194076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1B446B-D1E8-42DD-BEED-8DA7E15E683B}">
  <ds:schemaRefs>
    <ds:schemaRef ds:uri="http://schemas.microsoft.com/sharepoint/v3/contenttype/forms"/>
  </ds:schemaRefs>
</ds:datastoreItem>
</file>

<file path=customXml/itemProps2.xml><?xml version="1.0" encoding="utf-8"?>
<ds:datastoreItem xmlns:ds="http://schemas.openxmlformats.org/officeDocument/2006/customXml" ds:itemID="{65845F41-51A1-4C7F-91AC-E0528F69338E}">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s>
</ds:datastoreItem>
</file>

<file path=customXml/itemProps3.xml><?xml version="1.0" encoding="utf-8"?>
<ds:datastoreItem xmlns:ds="http://schemas.openxmlformats.org/officeDocument/2006/customXml" ds:itemID="{F9C029D5-DBC9-4C2B-8210-3AA71186A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1013</Words>
  <Application>Microsoft Office PowerPoint</Application>
  <PresentationFormat>Widescreen</PresentationFormat>
  <Paragraphs>62</Paragraphs>
  <Slides>12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Abadi</vt:lpstr>
      <vt:lpstr>Arial</vt:lpstr>
      <vt:lpstr>Calibri</vt:lpstr>
      <vt:lpstr>Calibri Light</vt:lpstr>
      <vt:lpstr>Tw Cen MT</vt:lpstr>
      <vt:lpstr>Wingdings</vt:lpstr>
      <vt:lpstr>Office Theme</vt:lpstr>
      <vt:lpstr>Forest Arden of MARRIOTT </vt:lpstr>
      <vt:lpstr>INTRODUCTION</vt:lpstr>
      <vt:lpstr>PowerPoint Presentation</vt:lpstr>
      <vt:lpstr>Forest Arden of Marriott  History</vt:lpstr>
      <vt:lpstr>Forest Arden of marriott operation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Travel Design</dc:title>
  <dc:creator/>
  <cp:lastModifiedBy/>
  <cp:revision>1268</cp:revision>
  <dcterms:created xsi:type="dcterms:W3CDTF">2020-03-13T08:47:30Z</dcterms:created>
  <dcterms:modified xsi:type="dcterms:W3CDTF">2020-03-23T09:17:31Z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