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18"/>
  </p:notesMasterIdLst>
  <p:sldIdLst>
    <p:sldId id="257" r:id="rId3"/>
    <p:sldId id="258" r:id="rId4"/>
    <p:sldId id="284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>
          <a:srgbClr val="00000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339" autoAdjust="0"/>
  </p:normalViewPr>
  <p:slideViewPr>
    <p:cSldViewPr snapToGrid="0">
      <p:cViewPr varScale="1">
        <p:scale>
          <a:sx n="69" d="100"/>
          <a:sy n="69" d="100"/>
        </p:scale>
        <p:origin x="1205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D76800-7C37-4169-ADD2-77C1755D8126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45E0B44-D74C-43C6-9565-A599FF4DD37C}">
      <dgm:prSet/>
      <dgm:spPr/>
      <dgm:t>
        <a:bodyPr/>
        <a:lstStyle/>
        <a:p>
          <a:r>
            <a:rPr lang="en-US"/>
            <a:t>Aviva is</a:t>
          </a:r>
          <a:r>
            <a:rPr lang="en-SG"/>
            <a:t>a British insurance provider</a:t>
          </a:r>
          <a:endParaRPr lang="en-US"/>
        </a:p>
      </dgm:t>
    </dgm:pt>
    <dgm:pt modelId="{8F9357EF-B4C8-4814-9A55-29DF9B0AED00}" type="parTrans" cxnId="{28FB151E-85A4-4DED-9B0E-714833420CAE}">
      <dgm:prSet/>
      <dgm:spPr/>
      <dgm:t>
        <a:bodyPr/>
        <a:lstStyle/>
        <a:p>
          <a:endParaRPr lang="en-US"/>
        </a:p>
      </dgm:t>
    </dgm:pt>
    <dgm:pt modelId="{1BE30EBB-652B-456C-93FC-E81405C47628}" type="sibTrans" cxnId="{28FB151E-85A4-4DED-9B0E-714833420CAE}">
      <dgm:prSet/>
      <dgm:spPr/>
      <dgm:t>
        <a:bodyPr/>
        <a:lstStyle/>
        <a:p>
          <a:endParaRPr lang="en-US"/>
        </a:p>
      </dgm:t>
    </dgm:pt>
    <dgm:pt modelId="{DAF16F31-A064-450A-9930-C933DA655C1A}">
      <dgm:prSet/>
      <dgm:spPr/>
      <dgm:t>
        <a:bodyPr/>
        <a:lstStyle/>
        <a:p>
          <a:r>
            <a:rPr lang="en-US"/>
            <a:t>It headquarters in London, England</a:t>
          </a:r>
        </a:p>
      </dgm:t>
    </dgm:pt>
    <dgm:pt modelId="{23CB989D-3CCE-48CC-A3C7-385001E7E746}" type="parTrans" cxnId="{9D4A8A51-C949-4AA4-B3DA-E0533F6977A9}">
      <dgm:prSet/>
      <dgm:spPr/>
      <dgm:t>
        <a:bodyPr/>
        <a:lstStyle/>
        <a:p>
          <a:endParaRPr lang="en-US"/>
        </a:p>
      </dgm:t>
    </dgm:pt>
    <dgm:pt modelId="{5057B104-D19B-42ED-9156-279EF1F12A12}" type="sibTrans" cxnId="{9D4A8A51-C949-4AA4-B3DA-E0533F6977A9}">
      <dgm:prSet/>
      <dgm:spPr/>
      <dgm:t>
        <a:bodyPr/>
        <a:lstStyle/>
        <a:p>
          <a:endParaRPr lang="en-US"/>
        </a:p>
      </dgm:t>
    </dgm:pt>
    <dgm:pt modelId="{A4468111-C562-4BB3-9669-BA3A8E4D0B2B}">
      <dgm:prSet/>
      <dgm:spPr/>
      <dgm:t>
        <a:bodyPr/>
        <a:lstStyle/>
        <a:p>
          <a:r>
            <a:rPr lang="en-US"/>
            <a:t>It was founded in 1696.</a:t>
          </a:r>
        </a:p>
      </dgm:t>
    </dgm:pt>
    <dgm:pt modelId="{4FDD9A56-DC75-47A2-A168-D23E993408E6}" type="parTrans" cxnId="{63372D9E-2508-4703-90DF-BCAE456487A4}">
      <dgm:prSet/>
      <dgm:spPr/>
      <dgm:t>
        <a:bodyPr/>
        <a:lstStyle/>
        <a:p>
          <a:endParaRPr lang="en-US"/>
        </a:p>
      </dgm:t>
    </dgm:pt>
    <dgm:pt modelId="{A2154EF4-DBAD-4067-9397-F0A8D72DB6C6}" type="sibTrans" cxnId="{63372D9E-2508-4703-90DF-BCAE456487A4}">
      <dgm:prSet/>
      <dgm:spPr/>
      <dgm:t>
        <a:bodyPr/>
        <a:lstStyle/>
        <a:p>
          <a:endParaRPr lang="en-US"/>
        </a:p>
      </dgm:t>
    </dgm:pt>
    <dgm:pt modelId="{6D88A58B-4B63-4241-9D40-236307AB6F45}">
      <dgm:prSet/>
      <dgm:spPr/>
      <dgm:t>
        <a:bodyPr/>
        <a:lstStyle/>
        <a:p>
          <a:r>
            <a:rPr lang="en-SG"/>
            <a:t>Number of employees: 22,000</a:t>
          </a:r>
          <a:endParaRPr lang="en-US"/>
        </a:p>
      </dgm:t>
    </dgm:pt>
    <dgm:pt modelId="{26936739-B834-4655-A139-3A56B8B91E32}" type="parTrans" cxnId="{21C0A2B4-B57F-4B5A-AD31-1F506EAC9285}">
      <dgm:prSet/>
      <dgm:spPr/>
      <dgm:t>
        <a:bodyPr/>
        <a:lstStyle/>
        <a:p>
          <a:endParaRPr lang="en-US"/>
        </a:p>
      </dgm:t>
    </dgm:pt>
    <dgm:pt modelId="{C721F9C2-39CF-4179-B5BA-E9AE126D6128}" type="sibTrans" cxnId="{21C0A2B4-B57F-4B5A-AD31-1F506EAC9285}">
      <dgm:prSet/>
      <dgm:spPr/>
      <dgm:t>
        <a:bodyPr/>
        <a:lstStyle/>
        <a:p>
          <a:endParaRPr lang="en-US"/>
        </a:p>
      </dgm:t>
    </dgm:pt>
    <dgm:pt modelId="{D4C0D5D8-9B82-429F-9C60-177615BDD914}">
      <dgm:prSet/>
      <dgm:spPr/>
      <dgm:t>
        <a:bodyPr/>
        <a:lstStyle/>
        <a:p>
          <a:r>
            <a:rPr lang="en-US"/>
            <a:t>It serves around 18 million users</a:t>
          </a:r>
        </a:p>
      </dgm:t>
    </dgm:pt>
    <dgm:pt modelId="{61D9D73B-F3C9-40DD-B927-1B5EAF9B0C09}" type="parTrans" cxnId="{63D26378-5772-4FFB-AE23-26EE0CB32248}">
      <dgm:prSet/>
      <dgm:spPr/>
      <dgm:t>
        <a:bodyPr/>
        <a:lstStyle/>
        <a:p>
          <a:endParaRPr lang="en-US"/>
        </a:p>
      </dgm:t>
    </dgm:pt>
    <dgm:pt modelId="{C13C4766-D2C8-4177-A4A0-14B2DAFD968D}" type="sibTrans" cxnId="{63D26378-5772-4FFB-AE23-26EE0CB32248}">
      <dgm:prSet/>
      <dgm:spPr/>
      <dgm:t>
        <a:bodyPr/>
        <a:lstStyle/>
        <a:p>
          <a:endParaRPr lang="en-US"/>
        </a:p>
      </dgm:t>
    </dgm:pt>
    <dgm:pt modelId="{719DA414-315F-4A09-A232-C64C14B3BBA3}" type="pres">
      <dgm:prSet presAssocID="{99D76800-7C37-4169-ADD2-77C1755D8126}" presName="vert0" presStyleCnt="0">
        <dgm:presLayoutVars>
          <dgm:dir/>
          <dgm:animOne val="branch"/>
          <dgm:animLvl val="lvl"/>
        </dgm:presLayoutVars>
      </dgm:prSet>
      <dgm:spPr/>
    </dgm:pt>
    <dgm:pt modelId="{0167CFEF-5E27-449B-93D2-869A92DA08A6}" type="pres">
      <dgm:prSet presAssocID="{E45E0B44-D74C-43C6-9565-A599FF4DD37C}" presName="thickLine" presStyleLbl="alignNode1" presStyleIdx="0" presStyleCnt="5"/>
      <dgm:spPr/>
    </dgm:pt>
    <dgm:pt modelId="{964EA841-61BB-4337-9537-C0384EFA9BBC}" type="pres">
      <dgm:prSet presAssocID="{E45E0B44-D74C-43C6-9565-A599FF4DD37C}" presName="horz1" presStyleCnt="0"/>
      <dgm:spPr/>
    </dgm:pt>
    <dgm:pt modelId="{20005861-7047-49A7-8999-B9A0C33EC051}" type="pres">
      <dgm:prSet presAssocID="{E45E0B44-D74C-43C6-9565-A599FF4DD37C}" presName="tx1" presStyleLbl="revTx" presStyleIdx="0" presStyleCnt="5"/>
      <dgm:spPr/>
    </dgm:pt>
    <dgm:pt modelId="{75C5EB3B-42E8-47F3-A308-B4EA4ABE6C7E}" type="pres">
      <dgm:prSet presAssocID="{E45E0B44-D74C-43C6-9565-A599FF4DD37C}" presName="vert1" presStyleCnt="0"/>
      <dgm:spPr/>
    </dgm:pt>
    <dgm:pt modelId="{79FE81E7-2D19-4117-AF2F-A3ABCB669E76}" type="pres">
      <dgm:prSet presAssocID="{DAF16F31-A064-450A-9930-C933DA655C1A}" presName="thickLine" presStyleLbl="alignNode1" presStyleIdx="1" presStyleCnt="5"/>
      <dgm:spPr/>
    </dgm:pt>
    <dgm:pt modelId="{E2352DCD-CCBE-4FA1-AAAD-472E55E3B841}" type="pres">
      <dgm:prSet presAssocID="{DAF16F31-A064-450A-9930-C933DA655C1A}" presName="horz1" presStyleCnt="0"/>
      <dgm:spPr/>
    </dgm:pt>
    <dgm:pt modelId="{895014FD-0C18-4DD9-B0FC-AECC08F4172B}" type="pres">
      <dgm:prSet presAssocID="{DAF16F31-A064-450A-9930-C933DA655C1A}" presName="tx1" presStyleLbl="revTx" presStyleIdx="1" presStyleCnt="5"/>
      <dgm:spPr/>
    </dgm:pt>
    <dgm:pt modelId="{FA3011E3-C114-450C-B137-C5C148DF29D1}" type="pres">
      <dgm:prSet presAssocID="{DAF16F31-A064-450A-9930-C933DA655C1A}" presName="vert1" presStyleCnt="0"/>
      <dgm:spPr/>
    </dgm:pt>
    <dgm:pt modelId="{C303AB6D-1C2D-4A17-B0C1-CA6296153487}" type="pres">
      <dgm:prSet presAssocID="{A4468111-C562-4BB3-9669-BA3A8E4D0B2B}" presName="thickLine" presStyleLbl="alignNode1" presStyleIdx="2" presStyleCnt="5"/>
      <dgm:spPr/>
    </dgm:pt>
    <dgm:pt modelId="{A246361C-AED5-4491-820F-3DF8577EE337}" type="pres">
      <dgm:prSet presAssocID="{A4468111-C562-4BB3-9669-BA3A8E4D0B2B}" presName="horz1" presStyleCnt="0"/>
      <dgm:spPr/>
    </dgm:pt>
    <dgm:pt modelId="{8CB6816C-9B1E-4140-86D0-FB9ED81456A6}" type="pres">
      <dgm:prSet presAssocID="{A4468111-C562-4BB3-9669-BA3A8E4D0B2B}" presName="tx1" presStyleLbl="revTx" presStyleIdx="2" presStyleCnt="5"/>
      <dgm:spPr/>
    </dgm:pt>
    <dgm:pt modelId="{345A24AD-E90B-4170-9F3C-A4BC8A0761A7}" type="pres">
      <dgm:prSet presAssocID="{A4468111-C562-4BB3-9669-BA3A8E4D0B2B}" presName="vert1" presStyleCnt="0"/>
      <dgm:spPr/>
    </dgm:pt>
    <dgm:pt modelId="{39294563-ECC7-4ABD-9DF1-98AABAE5006B}" type="pres">
      <dgm:prSet presAssocID="{6D88A58B-4B63-4241-9D40-236307AB6F45}" presName="thickLine" presStyleLbl="alignNode1" presStyleIdx="3" presStyleCnt="5"/>
      <dgm:spPr/>
    </dgm:pt>
    <dgm:pt modelId="{1E8F908C-0CE2-4618-BFFE-3ED8813024D2}" type="pres">
      <dgm:prSet presAssocID="{6D88A58B-4B63-4241-9D40-236307AB6F45}" presName="horz1" presStyleCnt="0"/>
      <dgm:spPr/>
    </dgm:pt>
    <dgm:pt modelId="{B633ED2A-C16E-46B1-A16C-90A0D8C25AC7}" type="pres">
      <dgm:prSet presAssocID="{6D88A58B-4B63-4241-9D40-236307AB6F45}" presName="tx1" presStyleLbl="revTx" presStyleIdx="3" presStyleCnt="5"/>
      <dgm:spPr/>
    </dgm:pt>
    <dgm:pt modelId="{BC18D198-2905-4EB6-AE88-FA8302266843}" type="pres">
      <dgm:prSet presAssocID="{6D88A58B-4B63-4241-9D40-236307AB6F45}" presName="vert1" presStyleCnt="0"/>
      <dgm:spPr/>
    </dgm:pt>
    <dgm:pt modelId="{1A9D75C7-8C7D-4D53-80E0-0C71927815D0}" type="pres">
      <dgm:prSet presAssocID="{D4C0D5D8-9B82-429F-9C60-177615BDD914}" presName="thickLine" presStyleLbl="alignNode1" presStyleIdx="4" presStyleCnt="5"/>
      <dgm:spPr/>
    </dgm:pt>
    <dgm:pt modelId="{DE1D3AA3-F47A-43D9-9024-504D68417093}" type="pres">
      <dgm:prSet presAssocID="{D4C0D5D8-9B82-429F-9C60-177615BDD914}" presName="horz1" presStyleCnt="0"/>
      <dgm:spPr/>
    </dgm:pt>
    <dgm:pt modelId="{98B4ABDD-2FC8-4959-9E46-D86DCB650194}" type="pres">
      <dgm:prSet presAssocID="{D4C0D5D8-9B82-429F-9C60-177615BDD914}" presName="tx1" presStyleLbl="revTx" presStyleIdx="4" presStyleCnt="5"/>
      <dgm:spPr/>
    </dgm:pt>
    <dgm:pt modelId="{AA7945FA-4E83-490C-9B21-DA295AF0EA9D}" type="pres">
      <dgm:prSet presAssocID="{D4C0D5D8-9B82-429F-9C60-177615BDD914}" presName="vert1" presStyleCnt="0"/>
      <dgm:spPr/>
    </dgm:pt>
  </dgm:ptLst>
  <dgm:cxnLst>
    <dgm:cxn modelId="{0643DE09-59B6-41CC-BA95-546C22B42448}" type="presOf" srcId="{99D76800-7C37-4169-ADD2-77C1755D8126}" destId="{719DA414-315F-4A09-A232-C64C14B3BBA3}" srcOrd="0" destOrd="0" presId="urn:microsoft.com/office/officeart/2008/layout/LinedList"/>
    <dgm:cxn modelId="{28FB151E-85A4-4DED-9B0E-714833420CAE}" srcId="{99D76800-7C37-4169-ADD2-77C1755D8126}" destId="{E45E0B44-D74C-43C6-9565-A599FF4DD37C}" srcOrd="0" destOrd="0" parTransId="{8F9357EF-B4C8-4814-9A55-29DF9B0AED00}" sibTransId="{1BE30EBB-652B-456C-93FC-E81405C47628}"/>
    <dgm:cxn modelId="{E8C78B1F-0C64-4C43-80D3-B150C968B05A}" type="presOf" srcId="{A4468111-C562-4BB3-9669-BA3A8E4D0B2B}" destId="{8CB6816C-9B1E-4140-86D0-FB9ED81456A6}" srcOrd="0" destOrd="0" presId="urn:microsoft.com/office/officeart/2008/layout/LinedList"/>
    <dgm:cxn modelId="{385E4C48-ADF6-477B-9B05-D51E991BBCA5}" type="presOf" srcId="{6D88A58B-4B63-4241-9D40-236307AB6F45}" destId="{B633ED2A-C16E-46B1-A16C-90A0D8C25AC7}" srcOrd="0" destOrd="0" presId="urn:microsoft.com/office/officeart/2008/layout/LinedList"/>
    <dgm:cxn modelId="{9D4A8A51-C949-4AA4-B3DA-E0533F6977A9}" srcId="{99D76800-7C37-4169-ADD2-77C1755D8126}" destId="{DAF16F31-A064-450A-9930-C933DA655C1A}" srcOrd="1" destOrd="0" parTransId="{23CB989D-3CCE-48CC-A3C7-385001E7E746}" sibTransId="{5057B104-D19B-42ED-9156-279EF1F12A12}"/>
    <dgm:cxn modelId="{63D26378-5772-4FFB-AE23-26EE0CB32248}" srcId="{99D76800-7C37-4169-ADD2-77C1755D8126}" destId="{D4C0D5D8-9B82-429F-9C60-177615BDD914}" srcOrd="4" destOrd="0" parTransId="{61D9D73B-F3C9-40DD-B927-1B5EAF9B0C09}" sibTransId="{C13C4766-D2C8-4177-A4A0-14B2DAFD968D}"/>
    <dgm:cxn modelId="{63372D9E-2508-4703-90DF-BCAE456487A4}" srcId="{99D76800-7C37-4169-ADD2-77C1755D8126}" destId="{A4468111-C562-4BB3-9669-BA3A8E4D0B2B}" srcOrd="2" destOrd="0" parTransId="{4FDD9A56-DC75-47A2-A168-D23E993408E6}" sibTransId="{A2154EF4-DBAD-4067-9397-F0A8D72DB6C6}"/>
    <dgm:cxn modelId="{DF9A9CA8-B904-4652-A7C6-F16407B10912}" type="presOf" srcId="{DAF16F31-A064-450A-9930-C933DA655C1A}" destId="{895014FD-0C18-4DD9-B0FC-AECC08F4172B}" srcOrd="0" destOrd="0" presId="urn:microsoft.com/office/officeart/2008/layout/LinedList"/>
    <dgm:cxn modelId="{21C0A2B4-B57F-4B5A-AD31-1F506EAC9285}" srcId="{99D76800-7C37-4169-ADD2-77C1755D8126}" destId="{6D88A58B-4B63-4241-9D40-236307AB6F45}" srcOrd="3" destOrd="0" parTransId="{26936739-B834-4655-A139-3A56B8B91E32}" sibTransId="{C721F9C2-39CF-4179-B5BA-E9AE126D6128}"/>
    <dgm:cxn modelId="{C1DD96DB-68AF-48C0-8EA6-705F5664C53B}" type="presOf" srcId="{D4C0D5D8-9B82-429F-9C60-177615BDD914}" destId="{98B4ABDD-2FC8-4959-9E46-D86DCB650194}" srcOrd="0" destOrd="0" presId="urn:microsoft.com/office/officeart/2008/layout/LinedList"/>
    <dgm:cxn modelId="{8E7B3BFD-F81E-4D11-8F05-FB9DE68E0A9A}" type="presOf" srcId="{E45E0B44-D74C-43C6-9565-A599FF4DD37C}" destId="{20005861-7047-49A7-8999-B9A0C33EC051}" srcOrd="0" destOrd="0" presId="urn:microsoft.com/office/officeart/2008/layout/LinedList"/>
    <dgm:cxn modelId="{9FC83749-EA35-4533-966F-56DD833A5D8E}" type="presParOf" srcId="{719DA414-315F-4A09-A232-C64C14B3BBA3}" destId="{0167CFEF-5E27-449B-93D2-869A92DA08A6}" srcOrd="0" destOrd="0" presId="urn:microsoft.com/office/officeart/2008/layout/LinedList"/>
    <dgm:cxn modelId="{F2E122CE-3DA0-452E-BF5E-CA8406F4C59F}" type="presParOf" srcId="{719DA414-315F-4A09-A232-C64C14B3BBA3}" destId="{964EA841-61BB-4337-9537-C0384EFA9BBC}" srcOrd="1" destOrd="0" presId="urn:microsoft.com/office/officeart/2008/layout/LinedList"/>
    <dgm:cxn modelId="{E19D2DEE-0975-4724-AD37-A9F5DFADC146}" type="presParOf" srcId="{964EA841-61BB-4337-9537-C0384EFA9BBC}" destId="{20005861-7047-49A7-8999-B9A0C33EC051}" srcOrd="0" destOrd="0" presId="urn:microsoft.com/office/officeart/2008/layout/LinedList"/>
    <dgm:cxn modelId="{933D2CBE-65A1-4C40-9E4E-021BE9614D48}" type="presParOf" srcId="{964EA841-61BB-4337-9537-C0384EFA9BBC}" destId="{75C5EB3B-42E8-47F3-A308-B4EA4ABE6C7E}" srcOrd="1" destOrd="0" presId="urn:microsoft.com/office/officeart/2008/layout/LinedList"/>
    <dgm:cxn modelId="{A9861813-5F6A-4D70-8789-EBD93D1FA271}" type="presParOf" srcId="{719DA414-315F-4A09-A232-C64C14B3BBA3}" destId="{79FE81E7-2D19-4117-AF2F-A3ABCB669E76}" srcOrd="2" destOrd="0" presId="urn:microsoft.com/office/officeart/2008/layout/LinedList"/>
    <dgm:cxn modelId="{B12C9C99-FF60-4D6A-9095-D8B6C2E8DAE7}" type="presParOf" srcId="{719DA414-315F-4A09-A232-C64C14B3BBA3}" destId="{E2352DCD-CCBE-4FA1-AAAD-472E55E3B841}" srcOrd="3" destOrd="0" presId="urn:microsoft.com/office/officeart/2008/layout/LinedList"/>
    <dgm:cxn modelId="{ADCE3AC9-3831-4FE3-ABF8-40852C42284F}" type="presParOf" srcId="{E2352DCD-CCBE-4FA1-AAAD-472E55E3B841}" destId="{895014FD-0C18-4DD9-B0FC-AECC08F4172B}" srcOrd="0" destOrd="0" presId="urn:microsoft.com/office/officeart/2008/layout/LinedList"/>
    <dgm:cxn modelId="{016D29B1-BABA-46D1-9386-C6D886B4F960}" type="presParOf" srcId="{E2352DCD-CCBE-4FA1-AAAD-472E55E3B841}" destId="{FA3011E3-C114-450C-B137-C5C148DF29D1}" srcOrd="1" destOrd="0" presId="urn:microsoft.com/office/officeart/2008/layout/LinedList"/>
    <dgm:cxn modelId="{5C03632D-C3CD-464C-ADDC-3C7AB430238A}" type="presParOf" srcId="{719DA414-315F-4A09-A232-C64C14B3BBA3}" destId="{C303AB6D-1C2D-4A17-B0C1-CA6296153487}" srcOrd="4" destOrd="0" presId="urn:microsoft.com/office/officeart/2008/layout/LinedList"/>
    <dgm:cxn modelId="{9D37BC7F-2083-4A24-9BA2-1B804619D55B}" type="presParOf" srcId="{719DA414-315F-4A09-A232-C64C14B3BBA3}" destId="{A246361C-AED5-4491-820F-3DF8577EE337}" srcOrd="5" destOrd="0" presId="urn:microsoft.com/office/officeart/2008/layout/LinedList"/>
    <dgm:cxn modelId="{0697593E-C80D-4A88-BF99-492EE31E2CA2}" type="presParOf" srcId="{A246361C-AED5-4491-820F-3DF8577EE337}" destId="{8CB6816C-9B1E-4140-86D0-FB9ED81456A6}" srcOrd="0" destOrd="0" presId="urn:microsoft.com/office/officeart/2008/layout/LinedList"/>
    <dgm:cxn modelId="{82B3E26C-BBE9-4811-8F3B-F7011A6E636A}" type="presParOf" srcId="{A246361C-AED5-4491-820F-3DF8577EE337}" destId="{345A24AD-E90B-4170-9F3C-A4BC8A0761A7}" srcOrd="1" destOrd="0" presId="urn:microsoft.com/office/officeart/2008/layout/LinedList"/>
    <dgm:cxn modelId="{23914276-549F-4A1C-801F-A67C8AFCA1DE}" type="presParOf" srcId="{719DA414-315F-4A09-A232-C64C14B3BBA3}" destId="{39294563-ECC7-4ABD-9DF1-98AABAE5006B}" srcOrd="6" destOrd="0" presId="urn:microsoft.com/office/officeart/2008/layout/LinedList"/>
    <dgm:cxn modelId="{3477AF84-B080-46FA-B8F3-8EFE834AABD0}" type="presParOf" srcId="{719DA414-315F-4A09-A232-C64C14B3BBA3}" destId="{1E8F908C-0CE2-4618-BFFE-3ED8813024D2}" srcOrd="7" destOrd="0" presId="urn:microsoft.com/office/officeart/2008/layout/LinedList"/>
    <dgm:cxn modelId="{0E5A7473-AEC6-4BC0-8338-D70051EC626B}" type="presParOf" srcId="{1E8F908C-0CE2-4618-BFFE-3ED8813024D2}" destId="{B633ED2A-C16E-46B1-A16C-90A0D8C25AC7}" srcOrd="0" destOrd="0" presId="urn:microsoft.com/office/officeart/2008/layout/LinedList"/>
    <dgm:cxn modelId="{3F1EE0E6-62B3-41B9-8D54-7E8FBDEB7567}" type="presParOf" srcId="{1E8F908C-0CE2-4618-BFFE-3ED8813024D2}" destId="{BC18D198-2905-4EB6-AE88-FA8302266843}" srcOrd="1" destOrd="0" presId="urn:microsoft.com/office/officeart/2008/layout/LinedList"/>
    <dgm:cxn modelId="{CFFDB054-7C4E-4A34-A263-C12321F5FD73}" type="presParOf" srcId="{719DA414-315F-4A09-A232-C64C14B3BBA3}" destId="{1A9D75C7-8C7D-4D53-80E0-0C71927815D0}" srcOrd="8" destOrd="0" presId="urn:microsoft.com/office/officeart/2008/layout/LinedList"/>
    <dgm:cxn modelId="{86118FBD-B9AC-4BE6-B169-E868DBAA31DB}" type="presParOf" srcId="{719DA414-315F-4A09-A232-C64C14B3BBA3}" destId="{DE1D3AA3-F47A-43D9-9024-504D68417093}" srcOrd="9" destOrd="0" presId="urn:microsoft.com/office/officeart/2008/layout/LinedList"/>
    <dgm:cxn modelId="{FC86A6DB-466E-4A86-A502-80029F7148E7}" type="presParOf" srcId="{DE1D3AA3-F47A-43D9-9024-504D68417093}" destId="{98B4ABDD-2FC8-4959-9E46-D86DCB650194}" srcOrd="0" destOrd="0" presId="urn:microsoft.com/office/officeart/2008/layout/LinedList"/>
    <dgm:cxn modelId="{0395231D-F421-4357-A68F-B8994E86D968}" type="presParOf" srcId="{DE1D3AA3-F47A-43D9-9024-504D68417093}" destId="{AA7945FA-4E83-490C-9B21-DA295AF0EA9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5004B7-FEA2-4AAA-BB07-583A1D059630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3A95207-DFD2-4C96-BA5D-85FBBE7DEE57}">
      <dgm:prSet/>
      <dgm:spPr/>
      <dgm:t>
        <a:bodyPr/>
        <a:lstStyle/>
        <a:p>
          <a:r>
            <a:rPr lang="en-US" b="0" i="0"/>
            <a:t>Kulkarni, P.P., 2013. A literature review on training &amp;amp; development and quality of work life. </a:t>
          </a:r>
          <a:r>
            <a:rPr lang="en-US" b="0" i="1"/>
            <a:t>Researchers World</a:t>
          </a:r>
          <a:r>
            <a:rPr lang="en-US" b="0" i="0"/>
            <a:t>, </a:t>
          </a:r>
          <a:r>
            <a:rPr lang="en-US" b="0" i="1"/>
            <a:t>4</a:t>
          </a:r>
          <a:r>
            <a:rPr lang="en-US" b="0" i="0"/>
            <a:t>(2), p.136.</a:t>
          </a:r>
          <a:endParaRPr lang="en-US"/>
        </a:p>
      </dgm:t>
    </dgm:pt>
    <dgm:pt modelId="{321BEC36-DD1A-4162-9AD7-DCDBD51E13A5}" type="parTrans" cxnId="{F451C285-F69C-4EEE-A8EB-DDF01BDC3351}">
      <dgm:prSet/>
      <dgm:spPr/>
      <dgm:t>
        <a:bodyPr/>
        <a:lstStyle/>
        <a:p>
          <a:endParaRPr lang="en-US"/>
        </a:p>
      </dgm:t>
    </dgm:pt>
    <dgm:pt modelId="{6F40CA76-76CF-4A89-A229-515DAC5311E7}" type="sibTrans" cxnId="{F451C285-F69C-4EEE-A8EB-DDF01BDC3351}">
      <dgm:prSet/>
      <dgm:spPr/>
      <dgm:t>
        <a:bodyPr/>
        <a:lstStyle/>
        <a:p>
          <a:endParaRPr lang="en-US"/>
        </a:p>
      </dgm:t>
    </dgm:pt>
    <dgm:pt modelId="{AFD07543-D3B9-4321-B4F6-BCD10D9E61EF}">
      <dgm:prSet/>
      <dgm:spPr/>
      <dgm:t>
        <a:bodyPr/>
        <a:lstStyle/>
        <a:p>
          <a:r>
            <a:rPr lang="en-US" b="0" i="0"/>
            <a:t>Bhatta, K., Ohe, Y. and Ciani, A., 2020. Which human resources are important for turning agritourism potential into reality? SWOT analysis in rural Nepal. </a:t>
          </a:r>
          <a:r>
            <a:rPr lang="en-US" b="0" i="1"/>
            <a:t>Agriculture</a:t>
          </a:r>
          <a:r>
            <a:rPr lang="en-US" b="0" i="0"/>
            <a:t>, </a:t>
          </a:r>
          <a:r>
            <a:rPr lang="en-US" b="0" i="1"/>
            <a:t>10</a:t>
          </a:r>
          <a:r>
            <a:rPr lang="en-US" b="0" i="0"/>
            <a:t>(6), p.197.</a:t>
          </a:r>
          <a:endParaRPr lang="en-US"/>
        </a:p>
      </dgm:t>
    </dgm:pt>
    <dgm:pt modelId="{DEDB217F-B1EA-47F3-A759-1E058D4F4566}" type="parTrans" cxnId="{718D9485-4BD5-4E79-9BC4-9AE508A7439C}">
      <dgm:prSet/>
      <dgm:spPr/>
      <dgm:t>
        <a:bodyPr/>
        <a:lstStyle/>
        <a:p>
          <a:endParaRPr lang="en-US"/>
        </a:p>
      </dgm:t>
    </dgm:pt>
    <dgm:pt modelId="{0F9EFD3D-F538-4F22-BDD8-CFEAE4EC4CFE}" type="sibTrans" cxnId="{718D9485-4BD5-4E79-9BC4-9AE508A7439C}">
      <dgm:prSet/>
      <dgm:spPr/>
      <dgm:t>
        <a:bodyPr/>
        <a:lstStyle/>
        <a:p>
          <a:endParaRPr lang="en-US"/>
        </a:p>
      </dgm:t>
    </dgm:pt>
    <dgm:pt modelId="{8C30707C-435C-44C3-A599-44F7F59F7943}">
      <dgm:prSet/>
      <dgm:spPr/>
      <dgm:t>
        <a:bodyPr/>
        <a:lstStyle/>
        <a:p>
          <a:r>
            <a:rPr lang="en-US" b="0" i="0"/>
            <a:t>Paillé, P., Chen, Y., Boiral, O. and Jin, J., 2014. The impact of human resource management on environmental performance: An employee-level study. </a:t>
          </a:r>
          <a:r>
            <a:rPr lang="en-US" b="0" i="1"/>
            <a:t>Journal of Business ethics</a:t>
          </a:r>
          <a:r>
            <a:rPr lang="en-US" b="0" i="0"/>
            <a:t>, </a:t>
          </a:r>
          <a:r>
            <a:rPr lang="en-US" b="0" i="1"/>
            <a:t>121</a:t>
          </a:r>
          <a:r>
            <a:rPr lang="en-US" b="0" i="0"/>
            <a:t>, pp.451-466.</a:t>
          </a:r>
          <a:endParaRPr lang="en-US"/>
        </a:p>
      </dgm:t>
    </dgm:pt>
    <dgm:pt modelId="{11CAA617-03D9-457B-B1B2-57CA36A5B8B9}" type="parTrans" cxnId="{6F4DC67E-A18C-4F9C-B25F-D095A9F99FC9}">
      <dgm:prSet/>
      <dgm:spPr/>
      <dgm:t>
        <a:bodyPr/>
        <a:lstStyle/>
        <a:p>
          <a:endParaRPr lang="en-US"/>
        </a:p>
      </dgm:t>
    </dgm:pt>
    <dgm:pt modelId="{8DE954AD-B764-4FC8-888E-44B2EC03787E}" type="sibTrans" cxnId="{6F4DC67E-A18C-4F9C-B25F-D095A9F99FC9}">
      <dgm:prSet/>
      <dgm:spPr/>
      <dgm:t>
        <a:bodyPr/>
        <a:lstStyle/>
        <a:p>
          <a:endParaRPr lang="en-US"/>
        </a:p>
      </dgm:t>
    </dgm:pt>
    <dgm:pt modelId="{BACE2528-CBDF-41F1-A812-90D251533B18}">
      <dgm:prSet/>
      <dgm:spPr/>
      <dgm:t>
        <a:bodyPr/>
        <a:lstStyle/>
        <a:p>
          <a:r>
            <a:rPr lang="en-US" b="0" i="0"/>
            <a:t>Ulrich, D., Younger, J., Brockbank, W. and Ulrich, M.D., 2013. The state of the HR profession. </a:t>
          </a:r>
          <a:r>
            <a:rPr lang="en-US" b="0" i="1"/>
            <a:t>Human Resource Management</a:t>
          </a:r>
          <a:r>
            <a:rPr lang="en-US" b="0" i="0"/>
            <a:t>, </a:t>
          </a:r>
          <a:r>
            <a:rPr lang="en-US" b="0" i="1"/>
            <a:t>52</a:t>
          </a:r>
          <a:r>
            <a:rPr lang="en-US" b="0" i="0"/>
            <a:t>(3), pp.457-471.</a:t>
          </a:r>
          <a:endParaRPr lang="en-US"/>
        </a:p>
      </dgm:t>
    </dgm:pt>
    <dgm:pt modelId="{25836243-FAC5-419E-943A-3626F619AD21}" type="parTrans" cxnId="{C725018B-8AF1-4507-A2DE-9C007DF005C1}">
      <dgm:prSet/>
      <dgm:spPr/>
      <dgm:t>
        <a:bodyPr/>
        <a:lstStyle/>
        <a:p>
          <a:endParaRPr lang="en-US"/>
        </a:p>
      </dgm:t>
    </dgm:pt>
    <dgm:pt modelId="{D6EE3C5C-D6A1-494F-8D7F-836A44793819}" type="sibTrans" cxnId="{C725018B-8AF1-4507-A2DE-9C007DF005C1}">
      <dgm:prSet/>
      <dgm:spPr/>
      <dgm:t>
        <a:bodyPr/>
        <a:lstStyle/>
        <a:p>
          <a:endParaRPr lang="en-US"/>
        </a:p>
      </dgm:t>
    </dgm:pt>
    <dgm:pt modelId="{A184E919-CD2A-48D1-A1A7-B7618F9CAD3D}">
      <dgm:prSet/>
      <dgm:spPr/>
      <dgm:t>
        <a:bodyPr/>
        <a:lstStyle/>
        <a:p>
          <a:r>
            <a:rPr lang="en-US"/>
            <a:t>Paramasivan, C., 2015. AN OVERVIEW OF MICRO INSURANCE INDUSTRIES IN INDIA. Editorial Board, 4(6), p.115.</a:t>
          </a:r>
        </a:p>
      </dgm:t>
    </dgm:pt>
    <dgm:pt modelId="{47DA1B7A-7CF6-4D2C-99F3-B2031D1A6061}" type="parTrans" cxnId="{E479F35B-BBA9-4E9A-8BD3-CB5C4D9978EE}">
      <dgm:prSet/>
      <dgm:spPr/>
      <dgm:t>
        <a:bodyPr/>
        <a:lstStyle/>
        <a:p>
          <a:endParaRPr lang="en-US"/>
        </a:p>
      </dgm:t>
    </dgm:pt>
    <dgm:pt modelId="{4D029713-1BB9-4CEF-A53B-BA795E051CFE}" type="sibTrans" cxnId="{E479F35B-BBA9-4E9A-8BD3-CB5C4D9978EE}">
      <dgm:prSet/>
      <dgm:spPr/>
      <dgm:t>
        <a:bodyPr/>
        <a:lstStyle/>
        <a:p>
          <a:endParaRPr lang="en-US"/>
        </a:p>
      </dgm:t>
    </dgm:pt>
    <dgm:pt modelId="{46D591DE-C0CC-429B-9196-77D4962CF1B9}" type="pres">
      <dgm:prSet presAssocID="{D75004B7-FEA2-4AAA-BB07-583A1D059630}" presName="vert0" presStyleCnt="0">
        <dgm:presLayoutVars>
          <dgm:dir/>
          <dgm:animOne val="branch"/>
          <dgm:animLvl val="lvl"/>
        </dgm:presLayoutVars>
      </dgm:prSet>
      <dgm:spPr/>
    </dgm:pt>
    <dgm:pt modelId="{2C10F92C-BA87-48FF-AA5A-E4C8AED6165F}" type="pres">
      <dgm:prSet presAssocID="{13A95207-DFD2-4C96-BA5D-85FBBE7DEE57}" presName="thickLine" presStyleLbl="alignNode1" presStyleIdx="0" presStyleCnt="5"/>
      <dgm:spPr/>
    </dgm:pt>
    <dgm:pt modelId="{7EEE5D79-47A3-4AA9-98F7-EB2320C21D4E}" type="pres">
      <dgm:prSet presAssocID="{13A95207-DFD2-4C96-BA5D-85FBBE7DEE57}" presName="horz1" presStyleCnt="0"/>
      <dgm:spPr/>
    </dgm:pt>
    <dgm:pt modelId="{AC961C2C-8BEB-4CD7-ACD7-93EED194A466}" type="pres">
      <dgm:prSet presAssocID="{13A95207-DFD2-4C96-BA5D-85FBBE7DEE57}" presName="tx1" presStyleLbl="revTx" presStyleIdx="0" presStyleCnt="5"/>
      <dgm:spPr/>
    </dgm:pt>
    <dgm:pt modelId="{C4DD836D-64CE-4364-9145-1810FF6E132E}" type="pres">
      <dgm:prSet presAssocID="{13A95207-DFD2-4C96-BA5D-85FBBE7DEE57}" presName="vert1" presStyleCnt="0"/>
      <dgm:spPr/>
    </dgm:pt>
    <dgm:pt modelId="{1EB200CC-AFCA-4EE2-BBAB-BDFB00ECC26B}" type="pres">
      <dgm:prSet presAssocID="{AFD07543-D3B9-4321-B4F6-BCD10D9E61EF}" presName="thickLine" presStyleLbl="alignNode1" presStyleIdx="1" presStyleCnt="5"/>
      <dgm:spPr/>
    </dgm:pt>
    <dgm:pt modelId="{58E4248D-8E07-43FB-A23E-C9F67738F3F3}" type="pres">
      <dgm:prSet presAssocID="{AFD07543-D3B9-4321-B4F6-BCD10D9E61EF}" presName="horz1" presStyleCnt="0"/>
      <dgm:spPr/>
    </dgm:pt>
    <dgm:pt modelId="{25B64572-1FF8-4D6B-9BB6-102A58024861}" type="pres">
      <dgm:prSet presAssocID="{AFD07543-D3B9-4321-B4F6-BCD10D9E61EF}" presName="tx1" presStyleLbl="revTx" presStyleIdx="1" presStyleCnt="5"/>
      <dgm:spPr/>
    </dgm:pt>
    <dgm:pt modelId="{3936838A-C6A9-470C-B26A-B942A3CB3C43}" type="pres">
      <dgm:prSet presAssocID="{AFD07543-D3B9-4321-B4F6-BCD10D9E61EF}" presName="vert1" presStyleCnt="0"/>
      <dgm:spPr/>
    </dgm:pt>
    <dgm:pt modelId="{E0C0C45C-4DD8-4673-9F87-F470B81C6E36}" type="pres">
      <dgm:prSet presAssocID="{8C30707C-435C-44C3-A599-44F7F59F7943}" presName="thickLine" presStyleLbl="alignNode1" presStyleIdx="2" presStyleCnt="5"/>
      <dgm:spPr/>
    </dgm:pt>
    <dgm:pt modelId="{1ECEAFD7-6AF5-4DD4-B03D-2FE4294A3355}" type="pres">
      <dgm:prSet presAssocID="{8C30707C-435C-44C3-A599-44F7F59F7943}" presName="horz1" presStyleCnt="0"/>
      <dgm:spPr/>
    </dgm:pt>
    <dgm:pt modelId="{570B3144-2A85-4CC6-8506-67E7567BFA6C}" type="pres">
      <dgm:prSet presAssocID="{8C30707C-435C-44C3-A599-44F7F59F7943}" presName="tx1" presStyleLbl="revTx" presStyleIdx="2" presStyleCnt="5"/>
      <dgm:spPr/>
    </dgm:pt>
    <dgm:pt modelId="{43930FE0-CC57-41B3-8B2C-842140A21926}" type="pres">
      <dgm:prSet presAssocID="{8C30707C-435C-44C3-A599-44F7F59F7943}" presName="vert1" presStyleCnt="0"/>
      <dgm:spPr/>
    </dgm:pt>
    <dgm:pt modelId="{3DE0B2D4-F5B4-4B7F-94A0-A3FBE9F9FD79}" type="pres">
      <dgm:prSet presAssocID="{BACE2528-CBDF-41F1-A812-90D251533B18}" presName="thickLine" presStyleLbl="alignNode1" presStyleIdx="3" presStyleCnt="5"/>
      <dgm:spPr/>
    </dgm:pt>
    <dgm:pt modelId="{32C4B328-8377-44FE-9BB5-08F7E40F61A8}" type="pres">
      <dgm:prSet presAssocID="{BACE2528-CBDF-41F1-A812-90D251533B18}" presName="horz1" presStyleCnt="0"/>
      <dgm:spPr/>
    </dgm:pt>
    <dgm:pt modelId="{A1FFAE65-CDBB-40F3-9016-AACBA2CD8AA9}" type="pres">
      <dgm:prSet presAssocID="{BACE2528-CBDF-41F1-A812-90D251533B18}" presName="tx1" presStyleLbl="revTx" presStyleIdx="3" presStyleCnt="5"/>
      <dgm:spPr/>
    </dgm:pt>
    <dgm:pt modelId="{575551C2-9648-4643-9394-4B29FEB05732}" type="pres">
      <dgm:prSet presAssocID="{BACE2528-CBDF-41F1-A812-90D251533B18}" presName="vert1" presStyleCnt="0"/>
      <dgm:spPr/>
    </dgm:pt>
    <dgm:pt modelId="{71240CDE-F7FF-49BB-B8A7-0DFAF9485F33}" type="pres">
      <dgm:prSet presAssocID="{A184E919-CD2A-48D1-A1A7-B7618F9CAD3D}" presName="thickLine" presStyleLbl="alignNode1" presStyleIdx="4" presStyleCnt="5"/>
      <dgm:spPr/>
    </dgm:pt>
    <dgm:pt modelId="{2E8CD031-448D-4AEA-9821-E9FF8FB23315}" type="pres">
      <dgm:prSet presAssocID="{A184E919-CD2A-48D1-A1A7-B7618F9CAD3D}" presName="horz1" presStyleCnt="0"/>
      <dgm:spPr/>
    </dgm:pt>
    <dgm:pt modelId="{86646DDB-CCA8-43A2-A663-36431E2D1C93}" type="pres">
      <dgm:prSet presAssocID="{A184E919-CD2A-48D1-A1A7-B7618F9CAD3D}" presName="tx1" presStyleLbl="revTx" presStyleIdx="4" presStyleCnt="5"/>
      <dgm:spPr/>
    </dgm:pt>
    <dgm:pt modelId="{8D8AA54B-E225-4E86-9CAF-792264020802}" type="pres">
      <dgm:prSet presAssocID="{A184E919-CD2A-48D1-A1A7-B7618F9CAD3D}" presName="vert1" presStyleCnt="0"/>
      <dgm:spPr/>
    </dgm:pt>
  </dgm:ptLst>
  <dgm:cxnLst>
    <dgm:cxn modelId="{E479F35B-BBA9-4E9A-8BD3-CB5C4D9978EE}" srcId="{D75004B7-FEA2-4AAA-BB07-583A1D059630}" destId="{A184E919-CD2A-48D1-A1A7-B7618F9CAD3D}" srcOrd="4" destOrd="0" parTransId="{47DA1B7A-7CF6-4D2C-99F3-B2031D1A6061}" sibTransId="{4D029713-1BB9-4CEF-A53B-BA795E051CFE}"/>
    <dgm:cxn modelId="{65A8305E-13C5-4AEB-8888-3AB75FE6CFB8}" type="presOf" srcId="{AFD07543-D3B9-4321-B4F6-BCD10D9E61EF}" destId="{25B64572-1FF8-4D6B-9BB6-102A58024861}" srcOrd="0" destOrd="0" presId="urn:microsoft.com/office/officeart/2008/layout/LinedList"/>
    <dgm:cxn modelId="{56EEF044-32ED-4166-9F4E-E6E3D1B12349}" type="presOf" srcId="{D75004B7-FEA2-4AAA-BB07-583A1D059630}" destId="{46D591DE-C0CC-429B-9196-77D4962CF1B9}" srcOrd="0" destOrd="0" presId="urn:microsoft.com/office/officeart/2008/layout/LinedList"/>
    <dgm:cxn modelId="{BABC4B75-C73E-4262-B72A-EDED1317BF50}" type="presOf" srcId="{8C30707C-435C-44C3-A599-44F7F59F7943}" destId="{570B3144-2A85-4CC6-8506-67E7567BFA6C}" srcOrd="0" destOrd="0" presId="urn:microsoft.com/office/officeart/2008/layout/LinedList"/>
    <dgm:cxn modelId="{D7D5C37D-C472-472B-94E3-7A1E7FB1DE0B}" type="presOf" srcId="{BACE2528-CBDF-41F1-A812-90D251533B18}" destId="{A1FFAE65-CDBB-40F3-9016-AACBA2CD8AA9}" srcOrd="0" destOrd="0" presId="urn:microsoft.com/office/officeart/2008/layout/LinedList"/>
    <dgm:cxn modelId="{6F4DC67E-A18C-4F9C-B25F-D095A9F99FC9}" srcId="{D75004B7-FEA2-4AAA-BB07-583A1D059630}" destId="{8C30707C-435C-44C3-A599-44F7F59F7943}" srcOrd="2" destOrd="0" parTransId="{11CAA617-03D9-457B-B1B2-57CA36A5B8B9}" sibTransId="{8DE954AD-B764-4FC8-888E-44B2EC03787E}"/>
    <dgm:cxn modelId="{718D9485-4BD5-4E79-9BC4-9AE508A7439C}" srcId="{D75004B7-FEA2-4AAA-BB07-583A1D059630}" destId="{AFD07543-D3B9-4321-B4F6-BCD10D9E61EF}" srcOrd="1" destOrd="0" parTransId="{DEDB217F-B1EA-47F3-A759-1E058D4F4566}" sibTransId="{0F9EFD3D-F538-4F22-BDD8-CFEAE4EC4CFE}"/>
    <dgm:cxn modelId="{F451C285-F69C-4EEE-A8EB-DDF01BDC3351}" srcId="{D75004B7-FEA2-4AAA-BB07-583A1D059630}" destId="{13A95207-DFD2-4C96-BA5D-85FBBE7DEE57}" srcOrd="0" destOrd="0" parTransId="{321BEC36-DD1A-4162-9AD7-DCDBD51E13A5}" sibTransId="{6F40CA76-76CF-4A89-A229-515DAC5311E7}"/>
    <dgm:cxn modelId="{C725018B-8AF1-4507-A2DE-9C007DF005C1}" srcId="{D75004B7-FEA2-4AAA-BB07-583A1D059630}" destId="{BACE2528-CBDF-41F1-A812-90D251533B18}" srcOrd="3" destOrd="0" parTransId="{25836243-FAC5-419E-943A-3626F619AD21}" sibTransId="{D6EE3C5C-D6A1-494F-8D7F-836A44793819}"/>
    <dgm:cxn modelId="{584DD0B3-74CD-48B1-B4BA-72C17782554D}" type="presOf" srcId="{A184E919-CD2A-48D1-A1A7-B7618F9CAD3D}" destId="{86646DDB-CCA8-43A2-A663-36431E2D1C93}" srcOrd="0" destOrd="0" presId="urn:microsoft.com/office/officeart/2008/layout/LinedList"/>
    <dgm:cxn modelId="{3F7777C8-26BD-4478-A805-BDE857E1E1F4}" type="presOf" srcId="{13A95207-DFD2-4C96-BA5D-85FBBE7DEE57}" destId="{AC961C2C-8BEB-4CD7-ACD7-93EED194A466}" srcOrd="0" destOrd="0" presId="urn:microsoft.com/office/officeart/2008/layout/LinedList"/>
    <dgm:cxn modelId="{F87A2D5F-CC29-4BAD-A336-B08FBA6A41EE}" type="presParOf" srcId="{46D591DE-C0CC-429B-9196-77D4962CF1B9}" destId="{2C10F92C-BA87-48FF-AA5A-E4C8AED6165F}" srcOrd="0" destOrd="0" presId="urn:microsoft.com/office/officeart/2008/layout/LinedList"/>
    <dgm:cxn modelId="{7E4C094D-9A9E-4771-96AD-7EC09B5421F3}" type="presParOf" srcId="{46D591DE-C0CC-429B-9196-77D4962CF1B9}" destId="{7EEE5D79-47A3-4AA9-98F7-EB2320C21D4E}" srcOrd="1" destOrd="0" presId="urn:microsoft.com/office/officeart/2008/layout/LinedList"/>
    <dgm:cxn modelId="{32F6E42E-FF61-47C6-AD35-B8B7F8EF16D3}" type="presParOf" srcId="{7EEE5D79-47A3-4AA9-98F7-EB2320C21D4E}" destId="{AC961C2C-8BEB-4CD7-ACD7-93EED194A466}" srcOrd="0" destOrd="0" presId="urn:microsoft.com/office/officeart/2008/layout/LinedList"/>
    <dgm:cxn modelId="{007A4307-9C89-476D-853E-C0A2AE965303}" type="presParOf" srcId="{7EEE5D79-47A3-4AA9-98F7-EB2320C21D4E}" destId="{C4DD836D-64CE-4364-9145-1810FF6E132E}" srcOrd="1" destOrd="0" presId="urn:microsoft.com/office/officeart/2008/layout/LinedList"/>
    <dgm:cxn modelId="{6EF04CC0-8B7A-4C94-849B-48F15A94159E}" type="presParOf" srcId="{46D591DE-C0CC-429B-9196-77D4962CF1B9}" destId="{1EB200CC-AFCA-4EE2-BBAB-BDFB00ECC26B}" srcOrd="2" destOrd="0" presId="urn:microsoft.com/office/officeart/2008/layout/LinedList"/>
    <dgm:cxn modelId="{752579B3-1B47-498E-85B0-E5715074977A}" type="presParOf" srcId="{46D591DE-C0CC-429B-9196-77D4962CF1B9}" destId="{58E4248D-8E07-43FB-A23E-C9F67738F3F3}" srcOrd="3" destOrd="0" presId="urn:microsoft.com/office/officeart/2008/layout/LinedList"/>
    <dgm:cxn modelId="{003BE45E-3113-4CFD-B620-7C8FFA83D14C}" type="presParOf" srcId="{58E4248D-8E07-43FB-A23E-C9F67738F3F3}" destId="{25B64572-1FF8-4D6B-9BB6-102A58024861}" srcOrd="0" destOrd="0" presId="urn:microsoft.com/office/officeart/2008/layout/LinedList"/>
    <dgm:cxn modelId="{B32A0C2C-0A60-428F-8CD6-F761E4B80AD7}" type="presParOf" srcId="{58E4248D-8E07-43FB-A23E-C9F67738F3F3}" destId="{3936838A-C6A9-470C-B26A-B942A3CB3C43}" srcOrd="1" destOrd="0" presId="urn:microsoft.com/office/officeart/2008/layout/LinedList"/>
    <dgm:cxn modelId="{7AB06648-B85A-40B5-89F9-E301630BFCA8}" type="presParOf" srcId="{46D591DE-C0CC-429B-9196-77D4962CF1B9}" destId="{E0C0C45C-4DD8-4673-9F87-F470B81C6E36}" srcOrd="4" destOrd="0" presId="urn:microsoft.com/office/officeart/2008/layout/LinedList"/>
    <dgm:cxn modelId="{C913D14F-10BC-4B46-A87E-7EB5C2093259}" type="presParOf" srcId="{46D591DE-C0CC-429B-9196-77D4962CF1B9}" destId="{1ECEAFD7-6AF5-4DD4-B03D-2FE4294A3355}" srcOrd="5" destOrd="0" presId="urn:microsoft.com/office/officeart/2008/layout/LinedList"/>
    <dgm:cxn modelId="{F5CC26FD-1A78-4B15-8B95-A63F2120EA57}" type="presParOf" srcId="{1ECEAFD7-6AF5-4DD4-B03D-2FE4294A3355}" destId="{570B3144-2A85-4CC6-8506-67E7567BFA6C}" srcOrd="0" destOrd="0" presId="urn:microsoft.com/office/officeart/2008/layout/LinedList"/>
    <dgm:cxn modelId="{A6540068-8721-48C2-AE0E-65E27C18372E}" type="presParOf" srcId="{1ECEAFD7-6AF5-4DD4-B03D-2FE4294A3355}" destId="{43930FE0-CC57-41B3-8B2C-842140A21926}" srcOrd="1" destOrd="0" presId="urn:microsoft.com/office/officeart/2008/layout/LinedList"/>
    <dgm:cxn modelId="{31D83EF7-F126-431F-82F5-861C3C7F8E94}" type="presParOf" srcId="{46D591DE-C0CC-429B-9196-77D4962CF1B9}" destId="{3DE0B2D4-F5B4-4B7F-94A0-A3FBE9F9FD79}" srcOrd="6" destOrd="0" presId="urn:microsoft.com/office/officeart/2008/layout/LinedList"/>
    <dgm:cxn modelId="{C53E80FE-0F16-4682-A671-E59F90E43B0A}" type="presParOf" srcId="{46D591DE-C0CC-429B-9196-77D4962CF1B9}" destId="{32C4B328-8377-44FE-9BB5-08F7E40F61A8}" srcOrd="7" destOrd="0" presId="urn:microsoft.com/office/officeart/2008/layout/LinedList"/>
    <dgm:cxn modelId="{8F54975A-6727-48DA-870A-5D4FABF42CD6}" type="presParOf" srcId="{32C4B328-8377-44FE-9BB5-08F7E40F61A8}" destId="{A1FFAE65-CDBB-40F3-9016-AACBA2CD8AA9}" srcOrd="0" destOrd="0" presId="urn:microsoft.com/office/officeart/2008/layout/LinedList"/>
    <dgm:cxn modelId="{85A50D84-4EBF-420A-B4F7-AFBA5672EBBD}" type="presParOf" srcId="{32C4B328-8377-44FE-9BB5-08F7E40F61A8}" destId="{575551C2-9648-4643-9394-4B29FEB05732}" srcOrd="1" destOrd="0" presId="urn:microsoft.com/office/officeart/2008/layout/LinedList"/>
    <dgm:cxn modelId="{34F67787-82B7-48F4-AD00-587C7C0B1CD4}" type="presParOf" srcId="{46D591DE-C0CC-429B-9196-77D4962CF1B9}" destId="{71240CDE-F7FF-49BB-B8A7-0DFAF9485F33}" srcOrd="8" destOrd="0" presId="urn:microsoft.com/office/officeart/2008/layout/LinedList"/>
    <dgm:cxn modelId="{433D766F-7806-4A4B-965E-1C8804ED2A66}" type="presParOf" srcId="{46D591DE-C0CC-429B-9196-77D4962CF1B9}" destId="{2E8CD031-448D-4AEA-9821-E9FF8FB23315}" srcOrd="9" destOrd="0" presId="urn:microsoft.com/office/officeart/2008/layout/LinedList"/>
    <dgm:cxn modelId="{870313AF-5D9F-4D98-BCF7-F67474DB0F7A}" type="presParOf" srcId="{2E8CD031-448D-4AEA-9821-E9FF8FB23315}" destId="{86646DDB-CCA8-43A2-A663-36431E2D1C93}" srcOrd="0" destOrd="0" presId="urn:microsoft.com/office/officeart/2008/layout/LinedList"/>
    <dgm:cxn modelId="{03EEB860-71E3-4365-BE83-B87B99F30046}" type="presParOf" srcId="{2E8CD031-448D-4AEA-9821-E9FF8FB23315}" destId="{8D8AA54B-E225-4E86-9CAF-79226402080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7CFEF-5E27-449B-93D2-869A92DA08A6}">
      <dsp:nvSpPr>
        <dsp:cNvPr id="0" name=""/>
        <dsp:cNvSpPr/>
      </dsp:nvSpPr>
      <dsp:spPr>
        <a:xfrm>
          <a:off x="0" y="381"/>
          <a:ext cx="526068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005861-7047-49A7-8999-B9A0C33EC051}">
      <dsp:nvSpPr>
        <dsp:cNvPr id="0" name=""/>
        <dsp:cNvSpPr/>
      </dsp:nvSpPr>
      <dsp:spPr>
        <a:xfrm>
          <a:off x="0" y="381"/>
          <a:ext cx="5260680" cy="62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Aviva is</a:t>
          </a:r>
          <a:r>
            <a:rPr lang="en-SG" sz="2700" kern="1200"/>
            <a:t>a British insurance provider</a:t>
          </a:r>
          <a:endParaRPr lang="en-US" sz="2700" kern="1200"/>
        </a:p>
      </dsp:txBody>
      <dsp:txXfrm>
        <a:off x="0" y="381"/>
        <a:ext cx="5260680" cy="624687"/>
      </dsp:txXfrm>
    </dsp:sp>
    <dsp:sp modelId="{79FE81E7-2D19-4117-AF2F-A3ABCB669E76}">
      <dsp:nvSpPr>
        <dsp:cNvPr id="0" name=""/>
        <dsp:cNvSpPr/>
      </dsp:nvSpPr>
      <dsp:spPr>
        <a:xfrm>
          <a:off x="0" y="625069"/>
          <a:ext cx="526068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5014FD-0C18-4DD9-B0FC-AECC08F4172B}">
      <dsp:nvSpPr>
        <dsp:cNvPr id="0" name=""/>
        <dsp:cNvSpPr/>
      </dsp:nvSpPr>
      <dsp:spPr>
        <a:xfrm>
          <a:off x="0" y="625069"/>
          <a:ext cx="5260680" cy="62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It headquarters in London, England</a:t>
          </a:r>
        </a:p>
      </dsp:txBody>
      <dsp:txXfrm>
        <a:off x="0" y="625069"/>
        <a:ext cx="5260680" cy="624687"/>
      </dsp:txXfrm>
    </dsp:sp>
    <dsp:sp modelId="{C303AB6D-1C2D-4A17-B0C1-CA6296153487}">
      <dsp:nvSpPr>
        <dsp:cNvPr id="0" name=""/>
        <dsp:cNvSpPr/>
      </dsp:nvSpPr>
      <dsp:spPr>
        <a:xfrm>
          <a:off x="0" y="1249756"/>
          <a:ext cx="526068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6816C-9B1E-4140-86D0-FB9ED81456A6}">
      <dsp:nvSpPr>
        <dsp:cNvPr id="0" name=""/>
        <dsp:cNvSpPr/>
      </dsp:nvSpPr>
      <dsp:spPr>
        <a:xfrm>
          <a:off x="0" y="1249756"/>
          <a:ext cx="5260680" cy="62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It was founded in 1696.</a:t>
          </a:r>
        </a:p>
      </dsp:txBody>
      <dsp:txXfrm>
        <a:off x="0" y="1249756"/>
        <a:ext cx="5260680" cy="624687"/>
      </dsp:txXfrm>
    </dsp:sp>
    <dsp:sp modelId="{39294563-ECC7-4ABD-9DF1-98AABAE5006B}">
      <dsp:nvSpPr>
        <dsp:cNvPr id="0" name=""/>
        <dsp:cNvSpPr/>
      </dsp:nvSpPr>
      <dsp:spPr>
        <a:xfrm>
          <a:off x="0" y="1874444"/>
          <a:ext cx="526068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3ED2A-C16E-46B1-A16C-90A0D8C25AC7}">
      <dsp:nvSpPr>
        <dsp:cNvPr id="0" name=""/>
        <dsp:cNvSpPr/>
      </dsp:nvSpPr>
      <dsp:spPr>
        <a:xfrm>
          <a:off x="0" y="1874444"/>
          <a:ext cx="5260680" cy="62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SG" sz="2700" kern="1200"/>
            <a:t>Number of employees: 22,000</a:t>
          </a:r>
          <a:endParaRPr lang="en-US" sz="2700" kern="1200"/>
        </a:p>
      </dsp:txBody>
      <dsp:txXfrm>
        <a:off x="0" y="1874444"/>
        <a:ext cx="5260680" cy="624687"/>
      </dsp:txXfrm>
    </dsp:sp>
    <dsp:sp modelId="{1A9D75C7-8C7D-4D53-80E0-0C71927815D0}">
      <dsp:nvSpPr>
        <dsp:cNvPr id="0" name=""/>
        <dsp:cNvSpPr/>
      </dsp:nvSpPr>
      <dsp:spPr>
        <a:xfrm>
          <a:off x="0" y="2499131"/>
          <a:ext cx="526068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4ABDD-2FC8-4959-9E46-D86DCB650194}">
      <dsp:nvSpPr>
        <dsp:cNvPr id="0" name=""/>
        <dsp:cNvSpPr/>
      </dsp:nvSpPr>
      <dsp:spPr>
        <a:xfrm>
          <a:off x="0" y="2499131"/>
          <a:ext cx="5260680" cy="624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It serves around 18 million users</a:t>
          </a:r>
        </a:p>
      </dsp:txBody>
      <dsp:txXfrm>
        <a:off x="0" y="2499131"/>
        <a:ext cx="5260680" cy="6246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0F92C-BA87-48FF-AA5A-E4C8AED6165F}">
      <dsp:nvSpPr>
        <dsp:cNvPr id="0" name=""/>
        <dsp:cNvSpPr/>
      </dsp:nvSpPr>
      <dsp:spPr>
        <a:xfrm>
          <a:off x="0" y="623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61C2C-8BEB-4CD7-ACD7-93EED194A466}">
      <dsp:nvSpPr>
        <dsp:cNvPr id="0" name=""/>
        <dsp:cNvSpPr/>
      </dsp:nvSpPr>
      <dsp:spPr>
        <a:xfrm>
          <a:off x="0" y="62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/>
            <a:t>Kulkarni, P.P., 2013. A literature review on training &amp;amp; development and quality of work life. </a:t>
          </a:r>
          <a:r>
            <a:rPr lang="en-US" sz="1800" b="0" i="1" kern="1200"/>
            <a:t>Researchers World</a:t>
          </a:r>
          <a:r>
            <a:rPr lang="en-US" sz="1800" b="0" i="0" kern="1200"/>
            <a:t>, </a:t>
          </a:r>
          <a:r>
            <a:rPr lang="en-US" sz="1800" b="0" i="1" kern="1200"/>
            <a:t>4</a:t>
          </a:r>
          <a:r>
            <a:rPr lang="en-US" sz="1800" b="0" i="0" kern="1200"/>
            <a:t>(2), p.136.</a:t>
          </a:r>
          <a:endParaRPr lang="en-US" sz="1800" kern="1200"/>
        </a:p>
      </dsp:txBody>
      <dsp:txXfrm>
        <a:off x="0" y="623"/>
        <a:ext cx="6492875" cy="1020830"/>
      </dsp:txXfrm>
    </dsp:sp>
    <dsp:sp modelId="{1EB200CC-AFCA-4EE2-BBAB-BDFB00ECC26B}">
      <dsp:nvSpPr>
        <dsp:cNvPr id="0" name=""/>
        <dsp:cNvSpPr/>
      </dsp:nvSpPr>
      <dsp:spPr>
        <a:xfrm>
          <a:off x="0" y="1021453"/>
          <a:ext cx="6492875" cy="0"/>
        </a:xfrm>
        <a:prstGeom prst="line">
          <a:avLst/>
        </a:prstGeom>
        <a:solidFill>
          <a:schemeClr val="accent2">
            <a:hueOff val="-898490"/>
            <a:satOff val="6181"/>
            <a:lumOff val="686"/>
            <a:alphaOff val="0"/>
          </a:schemeClr>
        </a:solidFill>
        <a:ln w="15875" cap="rnd" cmpd="sng" algn="ctr">
          <a:solidFill>
            <a:schemeClr val="accent2">
              <a:hueOff val="-898490"/>
              <a:satOff val="6181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64572-1FF8-4D6B-9BB6-102A58024861}">
      <dsp:nvSpPr>
        <dsp:cNvPr id="0" name=""/>
        <dsp:cNvSpPr/>
      </dsp:nvSpPr>
      <dsp:spPr>
        <a:xfrm>
          <a:off x="0" y="102145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/>
            <a:t>Bhatta, K., Ohe, Y. and Ciani, A., 2020. Which human resources are important for turning agritourism potential into reality? SWOT analysis in rural Nepal. </a:t>
          </a:r>
          <a:r>
            <a:rPr lang="en-US" sz="1800" b="0" i="1" kern="1200"/>
            <a:t>Agriculture</a:t>
          </a:r>
          <a:r>
            <a:rPr lang="en-US" sz="1800" b="0" i="0" kern="1200"/>
            <a:t>, </a:t>
          </a:r>
          <a:r>
            <a:rPr lang="en-US" sz="1800" b="0" i="1" kern="1200"/>
            <a:t>10</a:t>
          </a:r>
          <a:r>
            <a:rPr lang="en-US" sz="1800" b="0" i="0" kern="1200"/>
            <a:t>(6), p.197.</a:t>
          </a:r>
          <a:endParaRPr lang="en-US" sz="1800" kern="1200"/>
        </a:p>
      </dsp:txBody>
      <dsp:txXfrm>
        <a:off x="0" y="1021453"/>
        <a:ext cx="6492875" cy="1020830"/>
      </dsp:txXfrm>
    </dsp:sp>
    <dsp:sp modelId="{E0C0C45C-4DD8-4673-9F87-F470B81C6E36}">
      <dsp:nvSpPr>
        <dsp:cNvPr id="0" name=""/>
        <dsp:cNvSpPr/>
      </dsp:nvSpPr>
      <dsp:spPr>
        <a:xfrm>
          <a:off x="0" y="2042284"/>
          <a:ext cx="6492875" cy="0"/>
        </a:xfrm>
        <a:prstGeom prst="line">
          <a:avLst/>
        </a:prstGeom>
        <a:solidFill>
          <a:schemeClr val="accent2">
            <a:hueOff val="-1796981"/>
            <a:satOff val="12361"/>
            <a:lumOff val="1372"/>
            <a:alphaOff val="0"/>
          </a:schemeClr>
        </a:solidFill>
        <a:ln w="15875" cap="rnd" cmpd="sng" algn="ctr">
          <a:solidFill>
            <a:schemeClr val="accent2">
              <a:hueOff val="-1796981"/>
              <a:satOff val="12361"/>
              <a:lumOff val="13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0B3144-2A85-4CC6-8506-67E7567BFA6C}">
      <dsp:nvSpPr>
        <dsp:cNvPr id="0" name=""/>
        <dsp:cNvSpPr/>
      </dsp:nvSpPr>
      <dsp:spPr>
        <a:xfrm>
          <a:off x="0" y="2042284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/>
            <a:t>Paillé, P., Chen, Y., Boiral, O. and Jin, J., 2014. The impact of human resource management on environmental performance: An employee-level study. </a:t>
          </a:r>
          <a:r>
            <a:rPr lang="en-US" sz="1800" b="0" i="1" kern="1200"/>
            <a:t>Journal of Business ethics</a:t>
          </a:r>
          <a:r>
            <a:rPr lang="en-US" sz="1800" b="0" i="0" kern="1200"/>
            <a:t>, </a:t>
          </a:r>
          <a:r>
            <a:rPr lang="en-US" sz="1800" b="0" i="1" kern="1200"/>
            <a:t>121</a:t>
          </a:r>
          <a:r>
            <a:rPr lang="en-US" sz="1800" b="0" i="0" kern="1200"/>
            <a:t>, pp.451-466.</a:t>
          </a:r>
          <a:endParaRPr lang="en-US" sz="1800" kern="1200"/>
        </a:p>
      </dsp:txBody>
      <dsp:txXfrm>
        <a:off x="0" y="2042284"/>
        <a:ext cx="6492875" cy="1020830"/>
      </dsp:txXfrm>
    </dsp:sp>
    <dsp:sp modelId="{3DE0B2D4-F5B4-4B7F-94A0-A3FBE9F9FD79}">
      <dsp:nvSpPr>
        <dsp:cNvPr id="0" name=""/>
        <dsp:cNvSpPr/>
      </dsp:nvSpPr>
      <dsp:spPr>
        <a:xfrm>
          <a:off x="0" y="3063115"/>
          <a:ext cx="6492875" cy="0"/>
        </a:xfrm>
        <a:prstGeom prst="line">
          <a:avLst/>
        </a:prstGeom>
        <a:solidFill>
          <a:schemeClr val="accent2">
            <a:hueOff val="-2695471"/>
            <a:satOff val="18542"/>
            <a:lumOff val="2058"/>
            <a:alphaOff val="0"/>
          </a:schemeClr>
        </a:solidFill>
        <a:ln w="15875" cap="rnd" cmpd="sng" algn="ctr">
          <a:solidFill>
            <a:schemeClr val="accent2">
              <a:hueOff val="-2695471"/>
              <a:satOff val="18542"/>
              <a:lumOff val="20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FFAE65-CDBB-40F3-9016-AACBA2CD8AA9}">
      <dsp:nvSpPr>
        <dsp:cNvPr id="0" name=""/>
        <dsp:cNvSpPr/>
      </dsp:nvSpPr>
      <dsp:spPr>
        <a:xfrm>
          <a:off x="0" y="3063115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/>
            <a:t>Ulrich, D., Younger, J., Brockbank, W. and Ulrich, M.D., 2013. The state of the HR profession. </a:t>
          </a:r>
          <a:r>
            <a:rPr lang="en-US" sz="1800" b="0" i="1" kern="1200"/>
            <a:t>Human Resource Management</a:t>
          </a:r>
          <a:r>
            <a:rPr lang="en-US" sz="1800" b="0" i="0" kern="1200"/>
            <a:t>, </a:t>
          </a:r>
          <a:r>
            <a:rPr lang="en-US" sz="1800" b="0" i="1" kern="1200"/>
            <a:t>52</a:t>
          </a:r>
          <a:r>
            <a:rPr lang="en-US" sz="1800" b="0" i="0" kern="1200"/>
            <a:t>(3), pp.457-471.</a:t>
          </a:r>
          <a:endParaRPr lang="en-US" sz="1800" kern="1200"/>
        </a:p>
      </dsp:txBody>
      <dsp:txXfrm>
        <a:off x="0" y="3063115"/>
        <a:ext cx="6492875" cy="1020830"/>
      </dsp:txXfrm>
    </dsp:sp>
    <dsp:sp modelId="{71240CDE-F7FF-49BB-B8A7-0DFAF9485F33}">
      <dsp:nvSpPr>
        <dsp:cNvPr id="0" name=""/>
        <dsp:cNvSpPr/>
      </dsp:nvSpPr>
      <dsp:spPr>
        <a:xfrm>
          <a:off x="0" y="4083946"/>
          <a:ext cx="6492875" cy="0"/>
        </a:xfrm>
        <a:prstGeom prst="line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46DDB-CCA8-43A2-A663-36431E2D1C93}">
      <dsp:nvSpPr>
        <dsp:cNvPr id="0" name=""/>
        <dsp:cNvSpPr/>
      </dsp:nvSpPr>
      <dsp:spPr>
        <a:xfrm>
          <a:off x="0" y="4083946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Paramasivan, C., 2015. AN OVERVIEW OF MICRO INSURANCE INDUSTRIES IN INDIA. Editorial Board, 4(6), p.115.</a:t>
          </a:r>
        </a:p>
      </dsp:txBody>
      <dsp:txXfrm>
        <a:off x="0" y="4083946"/>
        <a:ext cx="6492875" cy="10208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3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1048804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788C9-1E38-4B1A-B7ED-929FF15DF106}" type="datetimeFigureOut">
              <a:rPr lang="en-SG" smtClean="0"/>
              <a:t>22/3/2023</a:t>
            </a:fld>
            <a:endParaRPr lang="en-SG"/>
          </a:p>
        </p:txBody>
      </p:sp>
      <p:sp>
        <p:nvSpPr>
          <p:cNvPr id="1048805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G"/>
          </a:p>
        </p:txBody>
      </p:sp>
      <p:sp>
        <p:nvSpPr>
          <p:cNvPr id="1048806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1048807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1048808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9CECC-E739-4BC1-868D-355D3D1ABE78}" type="slidenum">
              <a:rPr lang="en-SG" smtClean="0"/>
              <a:t>‹#›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SG" dirty="0"/>
          </a:p>
        </p:txBody>
      </p:sp>
      <p:sp>
        <p:nvSpPr>
          <p:cNvPr id="104860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1</a:t>
            </a:fld>
            <a:endParaRPr lang="en-SG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SG" dirty="0"/>
          </a:p>
          <a:p>
            <a:endParaRPr lang="en-SG" dirty="0"/>
          </a:p>
        </p:txBody>
      </p:sp>
      <p:sp>
        <p:nvSpPr>
          <p:cNvPr id="104861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2</a:t>
            </a:fld>
            <a:endParaRPr lang="en-SG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3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83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1048835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3</a:t>
            </a:fld>
            <a:endParaRPr lang="en-SG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3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1048635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4</a:t>
            </a:fld>
            <a:endParaRPr lang="en-S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39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104864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5</a:t>
            </a:fld>
            <a:endParaRPr lang="en-S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5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104865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6</a:t>
            </a:fld>
            <a:endParaRPr lang="en-S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6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SG" dirty="0"/>
          </a:p>
        </p:txBody>
      </p:sp>
      <p:sp>
        <p:nvSpPr>
          <p:cNvPr id="104866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7</a:t>
            </a:fld>
            <a:endParaRPr lang="en-S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6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/>
              <a:t> </a:t>
            </a:r>
            <a:endParaRPr lang="en-SG" dirty="0"/>
          </a:p>
        </p:txBody>
      </p:sp>
      <p:sp>
        <p:nvSpPr>
          <p:cNvPr id="104866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8</a:t>
            </a:fld>
            <a:endParaRPr lang="en-S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7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SG" dirty="0"/>
          </a:p>
        </p:txBody>
      </p:sp>
      <p:sp>
        <p:nvSpPr>
          <p:cNvPr id="104867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9</a:t>
            </a:fld>
            <a:endParaRPr lang="en-S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78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  <a:p>
            <a:pPr algn="just"/>
            <a:endParaRPr lang="en-SG" dirty="0"/>
          </a:p>
        </p:txBody>
      </p:sp>
      <p:sp>
        <p:nvSpPr>
          <p:cNvPr id="1048679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12</a:t>
            </a:fld>
            <a:endParaRPr lang="en-S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90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1048691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13</a:t>
            </a:fld>
            <a:endParaRPr lang="en-S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70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1048703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89CECC-E739-4BC1-868D-355D3D1ABE78}" type="slidenum">
              <a:rPr lang="en-SG" smtClean="0"/>
              <a:t>14</a:t>
            </a:fld>
            <a:endParaRPr lang="en-S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048587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588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589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590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591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592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593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594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4859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59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4859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04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0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60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0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3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44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4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4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4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79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80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8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8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8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49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50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5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52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5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5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5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2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2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2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5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5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9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9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9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9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9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1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32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733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3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3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3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7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77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7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7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7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05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0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0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76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048766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6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</a:lvl2pPr>
            <a:lvl3pPr marL="914400" indent="0">
              <a:buFontTx/>
              <a:buNone/>
            </a:lvl3pPr>
            <a:lvl4pPr marL="1371600" indent="0">
              <a:buFontTx/>
              <a:buNone/>
            </a:lvl4pPr>
            <a:lvl5pPr marL="1828800" indent="0">
              <a:buFontTx/>
              <a:buNone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68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6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7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7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6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27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2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2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78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048786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8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48788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8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9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9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7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3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48739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4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4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9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0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0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0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9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60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6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76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6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0489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9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9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9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9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9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928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929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4893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93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489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21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6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37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3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6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77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78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7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8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8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915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16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91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18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91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92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92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7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7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7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9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9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1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42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43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4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4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4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5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96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897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9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9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90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7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48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849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5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5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5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7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88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8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9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9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3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854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048855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5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</a:lvl2pPr>
            <a:lvl3pPr marL="914400" indent="0">
              <a:buFontTx/>
              <a:buNone/>
            </a:lvl3pPr>
            <a:lvl4pPr marL="1371600" indent="0">
              <a:buFontTx/>
              <a:buNone/>
            </a:lvl4pPr>
            <a:lvl5pPr marL="1828800" indent="0">
              <a:buFontTx/>
              <a:buNone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57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5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910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9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9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1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902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048903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904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48905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0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90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9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6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6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48868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6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7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7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8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8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8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8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1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6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6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6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6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48576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577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578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579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580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581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58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58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58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58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4858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48809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810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811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812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813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814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815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16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17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t>3/22/2023</a:t>
            </a:fld>
            <a:endParaRPr lang="en-US" dirty="0"/>
          </a:p>
        </p:txBody>
      </p:sp>
      <p:sp>
        <p:nvSpPr>
          <p:cNvPr id="10488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488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jpe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ctrTitle"/>
          </p:nvPr>
        </p:nvSpPr>
        <p:spPr>
          <a:xfrm>
            <a:off x="5448299" y="1380068"/>
            <a:ext cx="6054723" cy="26161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/>
              <a:t>Training and Development needs for a HR officer</a:t>
            </a:r>
            <a:br>
              <a:rPr lang="en-US" sz="4200"/>
            </a:br>
            <a:endParaRPr lang="en-SG" sz="4200"/>
          </a:p>
        </p:txBody>
      </p:sp>
      <p:sp>
        <p:nvSpPr>
          <p:cNvPr id="1048599" name="Subtitle 2"/>
          <p:cNvSpPr>
            <a:spLocks noGrp="1"/>
          </p:cNvSpPr>
          <p:nvPr>
            <p:ph type="subTitle" idx="1"/>
          </p:nvPr>
        </p:nvSpPr>
        <p:spPr>
          <a:xfrm>
            <a:off x="5448299" y="3702205"/>
            <a:ext cx="5166768" cy="1293541"/>
          </a:xfrm>
        </p:spPr>
        <p:txBody>
          <a:bodyPr>
            <a:normAutofit/>
          </a:bodyPr>
          <a:lstStyle/>
          <a:p>
            <a:r>
              <a:rPr lang="en-SG" dirty="0"/>
              <a:t>Alexandra Mintoiu(2111131)</a:t>
            </a:r>
          </a:p>
          <a:p>
            <a:r>
              <a:rPr lang="en-SG" dirty="0" err="1"/>
              <a:t>Lecturer:Nishi</a:t>
            </a:r>
            <a:r>
              <a:rPr lang="en-SG" dirty="0"/>
              <a:t> </a:t>
            </a:r>
            <a:r>
              <a:rPr lang="en-SG" dirty="0" err="1"/>
              <a:t>Ramsurrun</a:t>
            </a:r>
            <a:br>
              <a:rPr lang="en-SG" dirty="0"/>
            </a:br>
            <a:endParaRPr lang="en-SG" dirty="0"/>
          </a:p>
        </p:txBody>
      </p:sp>
      <p:pic>
        <p:nvPicPr>
          <p:cNvPr id="2097152" name="Picture 19"/>
          <p:cNvPicPr>
            <a:picLocks noChangeAspect="1"/>
          </p:cNvPicPr>
          <p:nvPr/>
        </p:nvPicPr>
        <p:blipFill rotWithShape="1">
          <a:blip r:embed="rId4"/>
          <a:srcRect l="32994" r="19339"/>
          <a:stretch>
            <a:fillRect/>
          </a:stretch>
        </p:blipFill>
        <p:spPr>
          <a:xfrm>
            <a:off x="20" y="10"/>
            <a:ext cx="5448280" cy="6857990"/>
          </a:xfrm>
          <a:custGeom>
            <a:avLst/>
            <a:gdLst/>
            <a:ahLst/>
            <a:cxnLst/>
            <a:rect l="l" t="t" r="r" b="b"/>
            <a:pathLst>
              <a:path w="5448300" h="6858000">
                <a:moveTo>
                  <a:pt x="0" y="0"/>
                </a:moveTo>
                <a:lnTo>
                  <a:pt x="3513666" y="0"/>
                </a:lnTo>
                <a:lnTo>
                  <a:pt x="2861733" y="2548466"/>
                </a:lnTo>
                <a:lnTo>
                  <a:pt x="5448300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>
          <a:xfrm>
            <a:off x="3962399" y="685800"/>
            <a:ext cx="7345891" cy="1413933"/>
          </a:xfrm>
        </p:spPr>
        <p:txBody>
          <a:bodyPr>
            <a:normAutofit/>
          </a:bodyPr>
          <a:lstStyle/>
          <a:p>
            <a:r>
              <a:rPr lang="en-US"/>
              <a:t>Introduction </a:t>
            </a:r>
            <a:endParaRPr lang="en-SG" dirty="0"/>
          </a:p>
        </p:txBody>
      </p:sp>
      <p:sp>
        <p:nvSpPr>
          <p:cNvPr id="1048609" name="Content Placeholder 2"/>
          <p:cNvSpPr>
            <a:spLocks noGrp="1"/>
          </p:cNvSpPr>
          <p:nvPr>
            <p:ph idx="1"/>
          </p:nvPr>
        </p:nvSpPr>
        <p:spPr>
          <a:xfrm>
            <a:off x="3843867" y="2048933"/>
            <a:ext cx="7659156" cy="3742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This presentation will do the following: </a:t>
            </a:r>
          </a:p>
          <a:p>
            <a:r>
              <a:rPr lang="en-US"/>
              <a:t>Company overview</a:t>
            </a:r>
          </a:p>
          <a:p>
            <a:r>
              <a:rPr lang="en-US"/>
              <a:t>Knowledge, skills and behaviors  HR officer should have.</a:t>
            </a:r>
          </a:p>
          <a:p>
            <a:r>
              <a:rPr lang="en-US"/>
              <a:t>Personal SWOT analysis as a HR officer.</a:t>
            </a:r>
          </a:p>
          <a:p>
            <a:r>
              <a:rPr lang="en-US"/>
              <a:t>Finally, importance of training and development as a HR officer. </a:t>
            </a:r>
            <a:endParaRPr lang="en-SG" dirty="0"/>
          </a:p>
        </p:txBody>
      </p:sp>
      <p:pic>
        <p:nvPicPr>
          <p:cNvPr id="2097153" name="Picture 2" descr="Training and Development: Training Methods, Benefits of Training"/>
          <p:cNvPicPr>
            <a:picLocks noChangeAspect="1" noChangeArrowheads="1"/>
          </p:cNvPicPr>
          <p:nvPr/>
        </p:nvPicPr>
        <p:blipFill rotWithShape="1">
          <a:blip r:embed="rId4"/>
          <a:srcRect l="29726" r="32444"/>
          <a:stretch>
            <a:fillRect/>
          </a:stretch>
        </p:blipFill>
        <p:spPr bwMode="auto">
          <a:xfrm>
            <a:off x="20" y="10"/>
            <a:ext cx="3459143" cy="6857990"/>
          </a:xfrm>
          <a:custGeom>
            <a:avLst/>
            <a:gdLst/>
            <a:ahLst/>
            <a:cxnLst/>
            <a:rect l="l" t="t" r="r" b="b"/>
            <a:pathLst>
              <a:path w="3458633" h="6858000">
                <a:moveTo>
                  <a:pt x="0" y="0"/>
                </a:moveTo>
                <a:lnTo>
                  <a:pt x="3174999" y="0"/>
                </a:lnTo>
                <a:lnTo>
                  <a:pt x="2294466" y="5223932"/>
                </a:lnTo>
                <a:lnTo>
                  <a:pt x="3458633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shade val="85000"/>
            </a:srgbClr>
          </a:solidFill>
          <a:ln w="38100">
            <a:noFill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8825" name="Rectangle 205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60" name="Picture 2" descr="Aviva Life Insurance - Policy Details, Premium, Benefits, Features"/>
          <p:cNvPicPr>
            <a:picLocks noChangeAspect="1" noChangeArrowheads="1"/>
          </p:cNvPicPr>
          <p:nvPr/>
        </p:nvPicPr>
        <p:blipFill rotWithShape="1">
          <a:blip r:embed="rId4"/>
          <a:srcRect l="24873" r="30311" b="-1"/>
          <a:stretch>
            <a:fillRect/>
          </a:stretch>
        </p:blipFill>
        <p:spPr bwMode="auto">
          <a:xfrm>
            <a:off x="6892924" y="10"/>
            <a:ext cx="5299077" cy="6857990"/>
          </a:xfrm>
          <a:custGeom>
            <a:avLst/>
            <a:gdLst/>
            <a:ahLst/>
            <a:cxnLst/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25" name="Group 2058"/>
          <p:cNvGrpSpPr>
            <a:grpSpLocks noGrp="1" noRot="1" noChangeAspect="1" noMove="1" noResize="1"/>
          </p:cNvGrpSpPr>
          <p:nvPr/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048826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827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828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829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830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831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832" name="Title 1"/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en-SG"/>
              <a:t>Company overview</a:t>
            </a:r>
          </a:p>
        </p:txBody>
      </p:sp>
      <p:graphicFrame>
        <p:nvGraphicFramePr>
          <p:cNvPr id="4194314" name="Content Placeholder 2"/>
          <p:cNvGraphicFramePr>
            <a:graphicFrameLocks noGrp="1"/>
          </p:cNvGraphicFramePr>
          <p:nvPr>
            <p:ph idx="1"/>
          </p:nvPr>
        </p:nvGraphicFramePr>
        <p:xfrm>
          <a:off x="643468" y="2666999"/>
          <a:ext cx="5260680" cy="3124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3097"/>
          <p:cNvGrpSpPr>
            <a:grpSpLocks noGrp="1" noRot="1" noChangeAspect="1" noMove="1" noResize="1"/>
          </p:cNvGrpSpPr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48624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625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626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627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628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629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630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4278928" cy="1752599"/>
          </a:xfrm>
        </p:spPr>
        <p:txBody>
          <a:bodyPr>
            <a:normAutofit fontScale="90000"/>
          </a:bodyPr>
          <a:lstStyle/>
          <a:p>
            <a:r>
              <a:rPr lang="en-US"/>
              <a:t>Knowledge a HR officer should have</a:t>
            </a:r>
            <a:endParaRPr lang="en-SG" dirty="0"/>
          </a:p>
        </p:txBody>
      </p:sp>
      <p:sp>
        <p:nvSpPr>
          <p:cNvPr id="1048631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4278929" cy="3124201"/>
          </a:xfrm>
        </p:spPr>
        <p:txBody>
          <a:bodyPr>
            <a:normAutofit/>
          </a:bodyPr>
          <a:lstStyle/>
          <a:p>
            <a:r>
              <a:rPr lang="en-SG"/>
              <a:t>Recruitment &amp; selection</a:t>
            </a:r>
          </a:p>
          <a:p>
            <a:r>
              <a:rPr lang="en-SG"/>
              <a:t>Learning &amp; development</a:t>
            </a:r>
          </a:p>
          <a:p>
            <a:r>
              <a:rPr lang="en-SG"/>
              <a:t>Succession planning</a:t>
            </a:r>
          </a:p>
          <a:p>
            <a:endParaRPr lang="en-SG" dirty="0"/>
          </a:p>
        </p:txBody>
      </p:sp>
      <p:sp>
        <p:nvSpPr>
          <p:cNvPr id="1048632" name="Rounded 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096000" y="648931"/>
            <a:ext cx="540702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5" name="Picture 2" descr="18 HR Skills Every HR Generalist Needs [with Infographic] - AIHR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34407" y="1709912"/>
            <a:ext cx="4744154" cy="3150414"/>
          </a:xfrm>
          <a:prstGeom prst="rect">
            <a:avLst/>
          </a:pr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itle 1"/>
          <p:cNvSpPr>
            <a:spLocks noGrp="1"/>
          </p:cNvSpPr>
          <p:nvPr>
            <p:ph type="title"/>
          </p:nvPr>
        </p:nvSpPr>
        <p:spPr>
          <a:xfrm>
            <a:off x="1213104" y="163766"/>
            <a:ext cx="9692640" cy="1325562"/>
          </a:xfrm>
        </p:spPr>
        <p:txBody>
          <a:bodyPr/>
          <a:lstStyle/>
          <a:p>
            <a:r>
              <a:rPr lang="en-US" dirty="0"/>
              <a:t>Skills should have for a HR officer</a:t>
            </a:r>
            <a:endParaRPr lang="en-SG" dirty="0"/>
          </a:p>
        </p:txBody>
      </p:sp>
      <p:sp>
        <p:nvSpPr>
          <p:cNvPr id="1048637" name="Content Placeholder 2"/>
          <p:cNvSpPr>
            <a:spLocks noGrp="1"/>
          </p:cNvSpPr>
          <p:nvPr>
            <p:ph idx="1"/>
          </p:nvPr>
        </p:nvSpPr>
        <p:spPr>
          <a:xfrm>
            <a:off x="1261872" y="1938528"/>
            <a:ext cx="8595360" cy="4351337"/>
          </a:xfrm>
        </p:spPr>
        <p:txBody>
          <a:bodyPr/>
          <a:lstStyle/>
          <a:p>
            <a:r>
              <a:rPr lang="en-SG" dirty="0"/>
              <a:t>Communication skills</a:t>
            </a:r>
          </a:p>
          <a:p>
            <a:r>
              <a:rPr lang="en-SG" dirty="0"/>
              <a:t>Administrative expert</a:t>
            </a:r>
          </a:p>
          <a:p>
            <a:r>
              <a:rPr lang="en-SG" dirty="0"/>
              <a:t>Proactivity</a:t>
            </a:r>
          </a:p>
        </p:txBody>
      </p:sp>
      <p:pic>
        <p:nvPicPr>
          <p:cNvPr id="2097156" name="Picture 2" descr="10 essential skills to work in human resourc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0640" y="2944368"/>
            <a:ext cx="5858256" cy="37498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139"/>
          <p:cNvGrpSpPr>
            <a:grpSpLocks noGrp="1" noRot="1" noChangeAspect="1" noMove="1" noResize="1"/>
          </p:cNvGrpSpPr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48641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642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643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644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645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646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647" name="Title 1"/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000"/>
              <a:t>Behaviors should have for a HR officer</a:t>
            </a:r>
            <a:endParaRPr lang="en-SG" sz="3000"/>
          </a:p>
        </p:txBody>
      </p:sp>
      <p:sp>
        <p:nvSpPr>
          <p:cNvPr id="1048648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r>
              <a:rPr lang="en-SG" sz="1800"/>
              <a:t>Transparency and trustworthiness</a:t>
            </a:r>
          </a:p>
          <a:p>
            <a:r>
              <a:rPr lang="en-SG" sz="1800"/>
              <a:t>Purpose oriented</a:t>
            </a:r>
          </a:p>
          <a:p>
            <a:r>
              <a:rPr lang="en-SG" sz="1800"/>
              <a:t>Technology savvy</a:t>
            </a:r>
          </a:p>
        </p:txBody>
      </p:sp>
      <p:sp>
        <p:nvSpPr>
          <p:cNvPr id="1048649" name="Rounded 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7" name="Picture 2" descr="Human Resources Manager Job Description [Updated for 2023]"/>
          <p:cNvPicPr>
            <a:picLocks noChangeAspect="1" noChangeArrowheads="1"/>
          </p:cNvPicPr>
          <p:nvPr/>
        </p:nvPicPr>
        <p:blipFill rotWithShape="1">
          <a:blip r:embed="rId4" cstate="print"/>
          <a:srcRect l="12135" r="13787" b="2"/>
          <a:stretch>
            <a:fillRect/>
          </a:stretch>
        </p:blipFill>
        <p:spPr bwMode="auto">
          <a:xfrm>
            <a:off x="4941202" y="1011765"/>
            <a:ext cx="6237359" cy="4546708"/>
          </a:xfrm>
          <a:prstGeom prst="rect">
            <a:avLst/>
          </a:prstGeom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8653" name="Rectangle 5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54" name="Freeform: Shape 5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48655" name="Title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SWOT analysis of a HR officer</a:t>
            </a:r>
            <a:endParaRPr lang="en-SG">
              <a:solidFill>
                <a:srgbClr val="FFFFFF"/>
              </a:solidFill>
            </a:endParaRPr>
          </a:p>
        </p:txBody>
      </p:sp>
      <p:grpSp>
        <p:nvGrpSpPr>
          <p:cNvPr id="61" name="Group 55"/>
          <p:cNvGrpSpPr>
            <a:grpSpLocks noGrp="1" noRot="1" noChangeAspect="1" noMove="1" noResize="1"/>
          </p:cNvGrpSpPr>
          <p:nvPr/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048656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657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658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659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660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661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aphicFrame>
        <p:nvGraphicFramePr>
          <p:cNvPr id="4194305" name="Table 6"/>
          <p:cNvGraphicFramePr>
            <a:graphicFrameLocks noGrp="1"/>
          </p:cNvGraphicFramePr>
          <p:nvPr>
            <p:ph idx="1"/>
          </p:nvPr>
        </p:nvGraphicFramePr>
        <p:xfrm>
          <a:off x="4938729" y="1079274"/>
          <a:ext cx="6564297" cy="4711925"/>
        </p:xfrm>
        <a:graphic>
          <a:graphicData uri="http://schemas.openxmlformats.org/drawingml/2006/table">
            <a:tbl>
              <a:tblPr firstRow="1" bandRow="1">
                <a:solidFill>
                  <a:srgbClr val="F2F2F2">
                    <a:alpha val="45098"/>
                  </a:srgbClr>
                </a:solidFill>
                <a:tableStyleId>{5C22544A-7EE6-4342-B048-85BDC9FD1C3A}</a:tableStyleId>
              </a:tblPr>
              <a:tblGrid>
                <a:gridCol w="3138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5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6443">
                <a:tc>
                  <a:txBody>
                    <a:bodyPr/>
                    <a:lstStyle/>
                    <a:p>
                      <a:pPr algn="ctr"/>
                      <a:r>
                        <a:rPr lang="en-US" sz="1700" b="0" cap="none" spc="0">
                          <a:solidFill>
                            <a:schemeClr val="bg1"/>
                          </a:solidFill>
                        </a:rPr>
                        <a:t>Strengths </a:t>
                      </a:r>
                      <a:endParaRPr lang="en-SG" sz="1700" b="0" cap="none" spc="0">
                        <a:solidFill>
                          <a:schemeClr val="bg1"/>
                        </a:solidFill>
                      </a:endParaRPr>
                    </a:p>
                  </a:txBody>
                  <a:tcPr marL="114396" marR="114396" marT="114396" marB="5719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cap="none" spc="0">
                          <a:solidFill>
                            <a:schemeClr val="bg1"/>
                          </a:solidFill>
                        </a:rPr>
                        <a:t>Weaknesses </a:t>
                      </a:r>
                      <a:endParaRPr lang="en-SG" sz="1700" b="0" cap="none" spc="0">
                        <a:solidFill>
                          <a:schemeClr val="bg1"/>
                        </a:solidFill>
                      </a:endParaRPr>
                    </a:p>
                  </a:txBody>
                  <a:tcPr marL="114396" marR="114396" marT="114396" marB="5719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4306">
                <a:tc>
                  <a:txBody>
                    <a:bodyPr/>
                    <a:lstStyle/>
                    <a:p>
                      <a:pPr algn="just"/>
                      <a:r>
                        <a:rPr lang="en-US" sz="1500" cap="none" spc="0">
                          <a:solidFill>
                            <a:schemeClr val="tx1"/>
                          </a:solidFill>
                        </a:rPr>
                        <a:t> The ability to make good decisions and frankness and honesty as well. The ability to listen others. As a HR an officer I have good communication skills that will help  communicate effectively.</a:t>
                      </a:r>
                      <a:endParaRPr lang="en-SG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500" cap="none" spc="0">
                          <a:solidFill>
                            <a:schemeClr val="tx1"/>
                          </a:solidFill>
                        </a:rPr>
                        <a:t>Though being  a good listener, biggest weakness is  public speaking . Another weakness is being very critical of my own work and seldom turn in anything I am not happy with. I becomes anxious when knowing won't be able to reach a deadline.</a:t>
                      </a:r>
                      <a:endParaRPr lang="en-SG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4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076">
                <a:tc>
                  <a:txBody>
                    <a:bodyPr/>
                    <a:lstStyle/>
                    <a:p>
                      <a:pPr algn="ctr"/>
                      <a:r>
                        <a:rPr lang="en-US" sz="1500" cap="none" spc="0">
                          <a:solidFill>
                            <a:schemeClr val="tx1"/>
                          </a:solidFill>
                        </a:rPr>
                        <a:t>Opportunities </a:t>
                      </a:r>
                      <a:endParaRPr lang="en-SG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FBFBF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cap="none" spc="0">
                          <a:solidFill>
                            <a:schemeClr val="tx1"/>
                          </a:solidFill>
                        </a:rPr>
                        <a:t>Threats </a:t>
                      </a:r>
                      <a:endParaRPr lang="en-SG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BFBFBF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26100">
                <a:tc>
                  <a:txBody>
                    <a:bodyPr/>
                    <a:lstStyle/>
                    <a:p>
                      <a:pPr algn="just"/>
                      <a:r>
                        <a:rPr lang="en-US" sz="1500" cap="none" spc="0" dirty="0">
                          <a:solidFill>
                            <a:schemeClr val="tx1"/>
                          </a:solidFill>
                        </a:rPr>
                        <a:t>Will apply new technologies to improve recruitment efforts. Utilizing skills in different ways. Leadership stability.</a:t>
                      </a:r>
                      <a:endParaRPr lang="en-SG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2F2F2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500" cap="none" spc="0" dirty="0">
                          <a:solidFill>
                            <a:schemeClr val="tx1"/>
                          </a:solidFill>
                        </a:rPr>
                        <a:t>An HR officer is frequently threatened by things like litigious employees and tougher employment rules. Also, HR teams might need to combat preconceived notions about the HR role.</a:t>
                      </a:r>
                      <a:endParaRPr lang="en-SG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14396" marR="114396" marT="114396" marB="5719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F2F2F2">
                        <a:alpha val="4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 Audit</a:t>
            </a:r>
          </a:p>
        </p:txBody>
      </p:sp>
      <p:graphicFrame>
        <p:nvGraphicFramePr>
          <p:cNvPr id="4194306" name="Content Placeholder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7899344"/>
              </p:ext>
            </p:extLst>
          </p:nvPr>
        </p:nvGraphicFramePr>
        <p:xfrm>
          <a:off x="2051838" y="2107580"/>
          <a:ext cx="8540844" cy="115972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5408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749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</a:p>
                    <a:p>
                      <a:pPr marL="698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spc="-20" dirty="0">
                          <a:effectLst/>
                        </a:rPr>
                        <a:t>Name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237">
                <a:tc>
                  <a:txBody>
                    <a:bodyPr/>
                    <a:lstStyle/>
                    <a:p>
                      <a:pPr marL="6985" marR="4899025" indent="34925">
                        <a:lnSpc>
                          <a:spcPct val="108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Job</a:t>
                      </a:r>
                      <a:r>
                        <a:rPr lang="en-US" sz="1000" spc="-55" dirty="0">
                          <a:effectLst/>
                        </a:rPr>
                        <a:t> </a:t>
                      </a:r>
                      <a:r>
                        <a:rPr lang="en-US" sz="1000" dirty="0">
                          <a:effectLst/>
                        </a:rPr>
                        <a:t>role:</a:t>
                      </a:r>
                      <a:r>
                        <a:rPr lang="en-US" sz="1000" spc="-55" dirty="0">
                          <a:effectLst/>
                        </a:rPr>
                        <a:t> </a:t>
                      </a:r>
                      <a:r>
                        <a:rPr lang="en-US" sz="1000" dirty="0">
                          <a:effectLst/>
                        </a:rPr>
                        <a:t>Human</a:t>
                      </a:r>
                      <a:r>
                        <a:rPr lang="en-US" sz="1000" spc="-65" dirty="0">
                          <a:effectLst/>
                        </a:rPr>
                        <a:t> </a:t>
                      </a:r>
                      <a:r>
                        <a:rPr lang="en-US" sz="1000" dirty="0">
                          <a:effectLst/>
                        </a:rPr>
                        <a:t>Resource </a:t>
                      </a:r>
                      <a:r>
                        <a:rPr lang="en-US" sz="1000" spc="-10" dirty="0">
                          <a:effectLst/>
                        </a:rPr>
                        <a:t>Officer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94307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126846"/>
              </p:ext>
            </p:extLst>
          </p:nvPr>
        </p:nvGraphicFramePr>
        <p:xfrm>
          <a:off x="2130888" y="3429000"/>
          <a:ext cx="8461793" cy="299837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94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0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2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2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22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628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Very</a:t>
                      </a:r>
                      <a:r>
                        <a:rPr lang="en-US" sz="1400" spc="-35">
                          <a:effectLst/>
                        </a:rPr>
                        <a:t> </a:t>
                      </a:r>
                      <a:r>
                        <a:rPr lang="en-US" sz="1400" spc="-20">
                          <a:effectLst/>
                        </a:rPr>
                        <a:t>good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 spc="-20">
                          <a:effectLst/>
                        </a:rPr>
                        <a:t>Good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 spc="-10">
                          <a:effectLst/>
                        </a:rPr>
                        <a:t>Adequate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Little</a:t>
                      </a:r>
                      <a:r>
                        <a:rPr lang="en-US" sz="1400" spc="-2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or</a:t>
                      </a:r>
                      <a:r>
                        <a:rPr lang="en-US" sz="1400" spc="-25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no</a:t>
                      </a:r>
                      <a:r>
                        <a:rPr lang="en-US" sz="1400" spc="-15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experience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180">
                <a:tc gridSpan="5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Information</a:t>
                      </a:r>
                      <a:r>
                        <a:rPr lang="en-US" sz="1400" spc="-55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Technology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143">
                <a:tc>
                  <a:txBody>
                    <a:bodyPr/>
                    <a:lstStyle/>
                    <a:p>
                      <a:pPr marL="2540" marR="0">
                        <a:lnSpc>
                          <a:spcPct val="106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Microsoft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Office </a:t>
                      </a:r>
                      <a:r>
                        <a:rPr lang="en-US" sz="1400" spc="-20">
                          <a:effectLst/>
                        </a:rPr>
                        <a:t>Word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200"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3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Excel</a:t>
                      </a:r>
                      <a:r>
                        <a:rPr lang="en-US" sz="1400" spc="-30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spreadsheet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1945"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15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spc="-20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Database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2540" marR="580390">
                        <a:lnSpc>
                          <a:spcPts val="12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Use</a:t>
                      </a:r>
                      <a:r>
                        <a:rPr lang="en-US" sz="1400" spc="-70" dirty="0">
                          <a:effectLst/>
                        </a:rPr>
                        <a:t> </a:t>
                      </a:r>
                      <a:r>
                        <a:rPr lang="en-US" sz="1400" dirty="0">
                          <a:effectLst/>
                        </a:rPr>
                        <a:t>specialist HR software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5081"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25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the</a:t>
                      </a:r>
                      <a:r>
                        <a:rPr lang="en-US" sz="1400" spc="-20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internet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1160"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35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e-</a:t>
                      </a:r>
                      <a:r>
                        <a:rPr lang="en-US" sz="1400" spc="-20">
                          <a:effectLst/>
                        </a:rPr>
                        <a:t>mail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81"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Use</a:t>
                      </a:r>
                      <a:r>
                        <a:rPr lang="en-US" sz="1400" spc="-20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PowerPoint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 Audit</a:t>
            </a:r>
            <a:endParaRPr lang="en-SG" dirty="0"/>
          </a:p>
        </p:txBody>
      </p:sp>
      <p:graphicFrame>
        <p:nvGraphicFramePr>
          <p:cNvPr id="419430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7732190"/>
              </p:ext>
            </p:extLst>
          </p:nvPr>
        </p:nvGraphicFramePr>
        <p:xfrm>
          <a:off x="1700464" y="2885056"/>
          <a:ext cx="8222522" cy="314775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46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2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4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43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27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Very</a:t>
                      </a:r>
                      <a:r>
                        <a:rPr lang="en-US" sz="1200" spc="-35">
                          <a:effectLst/>
                        </a:rPr>
                        <a:t> </a:t>
                      </a:r>
                      <a:r>
                        <a:rPr lang="en-US" sz="1200" spc="-20">
                          <a:effectLst/>
                        </a:rPr>
                        <a:t>good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spc="-20">
                          <a:effectLst/>
                        </a:rPr>
                        <a:t>Good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Adequate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0795" algn="r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Little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or</a:t>
                      </a:r>
                      <a:r>
                        <a:rPr lang="en-US" sz="1200" spc="-2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no</a:t>
                      </a:r>
                      <a:r>
                        <a:rPr lang="en-US" sz="1200" spc="-1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experience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293">
                <a:tc gridSpan="5"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Communication</a:t>
                      </a:r>
                      <a:r>
                        <a:rPr lang="en-US" sz="1200" spc="50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Skills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950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Drafting</a:t>
                      </a:r>
                      <a:r>
                        <a:rPr lang="en-US" sz="1200" spc="-5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contracts</a:t>
                      </a:r>
                      <a:r>
                        <a:rPr lang="en-US" sz="1200" spc="-50">
                          <a:effectLst/>
                        </a:rPr>
                        <a:t> </a:t>
                      </a:r>
                      <a:r>
                        <a:rPr lang="en-US" sz="1200" spc="-25">
                          <a:effectLst/>
                        </a:rPr>
                        <a:t>of</a:t>
                      </a:r>
                      <a:endParaRPr lang="en-US" sz="1600">
                        <a:effectLst/>
                      </a:endParaRPr>
                    </a:p>
                    <a:p>
                      <a:pPr marL="4445" marR="0">
                        <a:lnSpc>
                          <a:spcPct val="10700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employment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950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  <a:tabLst>
                          <a:tab pos="661670" algn="l"/>
                          <a:tab pos="1249680" algn="l"/>
                        </a:tabLst>
                      </a:pPr>
                      <a:r>
                        <a:rPr lang="en-US" sz="1200" spc="-10">
                          <a:effectLst/>
                        </a:rPr>
                        <a:t>Taking</a:t>
                      </a:r>
                      <a:r>
                        <a:rPr lang="en-US" sz="1200">
                          <a:effectLst/>
                        </a:rPr>
                        <a:t>	</a:t>
                      </a:r>
                      <a:r>
                        <a:rPr lang="en-US" sz="1200" spc="-20">
                          <a:effectLst/>
                        </a:rPr>
                        <a:t>notes</a:t>
                      </a:r>
                      <a:r>
                        <a:rPr lang="en-US" sz="1200">
                          <a:effectLst/>
                        </a:rPr>
                        <a:t>	</a:t>
                      </a:r>
                      <a:r>
                        <a:rPr lang="en-US" sz="1200" spc="-25">
                          <a:effectLst/>
                        </a:rPr>
                        <a:t>of</a:t>
                      </a:r>
                      <a:endParaRPr lang="en-US" sz="1600">
                        <a:effectLst/>
                      </a:endParaRPr>
                    </a:p>
                    <a:p>
                      <a:pPr marL="4445" marR="0">
                        <a:lnSpc>
                          <a:spcPct val="10700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disciplinary</a:t>
                      </a:r>
                      <a:r>
                        <a:rPr lang="en-US" sz="1200" spc="19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hearings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785"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Write</a:t>
                      </a:r>
                      <a:r>
                        <a:rPr lang="en-US" sz="1200" spc="-3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reports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8521"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tabLst>
                          <a:tab pos="638175" algn="l"/>
                          <a:tab pos="1250950" algn="l"/>
                        </a:tabLst>
                      </a:pPr>
                      <a:r>
                        <a:rPr lang="en-US" sz="1200" spc="-10">
                          <a:effectLst/>
                        </a:rPr>
                        <a:t>Produce</a:t>
                      </a:r>
                      <a:r>
                        <a:rPr lang="en-US" sz="1200">
                          <a:effectLst/>
                        </a:rPr>
                        <a:t>	</a:t>
                      </a:r>
                      <a:r>
                        <a:rPr lang="en-US" sz="1200" spc="-10">
                          <a:effectLst/>
                        </a:rPr>
                        <a:t>material</a:t>
                      </a:r>
                      <a:r>
                        <a:rPr lang="en-US" sz="1200">
                          <a:effectLst/>
                        </a:rPr>
                        <a:t>	</a:t>
                      </a:r>
                      <a:r>
                        <a:rPr lang="en-US" sz="1200" spc="-25">
                          <a:effectLst/>
                        </a:rPr>
                        <a:t>to</a:t>
                      </a:r>
                      <a:endParaRPr lang="en-US" sz="1600">
                        <a:effectLst/>
                      </a:endParaRPr>
                    </a:p>
                    <a:p>
                      <a:pPr marL="4445" marR="0">
                        <a:lnSpc>
                          <a:spcPts val="113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support</a:t>
                      </a:r>
                      <a:r>
                        <a:rPr lang="en-US" sz="1200" spc="-5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presentations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950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Delivering</a:t>
                      </a:r>
                      <a:r>
                        <a:rPr lang="en-US" sz="1200" spc="-5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a</a:t>
                      </a:r>
                      <a:r>
                        <a:rPr lang="en-US" sz="1200" spc="-35" dirty="0">
                          <a:effectLst/>
                        </a:rPr>
                        <a:t> </a:t>
                      </a:r>
                      <a:r>
                        <a:rPr lang="en-US" sz="1200" spc="-10" dirty="0">
                          <a:effectLst/>
                        </a:rPr>
                        <a:t>training</a:t>
                      </a:r>
                      <a:endParaRPr lang="en-US" sz="1600" dirty="0">
                        <a:effectLst/>
                      </a:endParaRPr>
                    </a:p>
                    <a:p>
                      <a:pPr marL="4445" marR="0">
                        <a:lnSpc>
                          <a:spcPct val="10700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 dirty="0">
                          <a:effectLst/>
                        </a:rPr>
                        <a:t>session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8950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Resolving</a:t>
                      </a:r>
                      <a:endParaRPr lang="en-US" sz="1600">
                        <a:effectLst/>
                      </a:endParaRPr>
                    </a:p>
                    <a:p>
                      <a:pPr marL="4445" marR="0">
                        <a:lnSpc>
                          <a:spcPct val="10700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disputes/complaints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785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Interviewing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785">
                <a:tc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Advising</a:t>
                      </a:r>
                      <a:r>
                        <a:rPr lang="en-US" sz="1200" spc="-3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on</a:t>
                      </a:r>
                      <a:r>
                        <a:rPr lang="en-US" sz="1200" spc="-3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HR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issues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 Audit</a:t>
            </a:r>
          </a:p>
        </p:txBody>
      </p:sp>
      <p:graphicFrame>
        <p:nvGraphicFramePr>
          <p:cNvPr id="4194309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1813929"/>
              </p:ext>
            </p:extLst>
          </p:nvPr>
        </p:nvGraphicFramePr>
        <p:xfrm>
          <a:off x="1484311" y="3034415"/>
          <a:ext cx="8654301" cy="187447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733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9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0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0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0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77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Very</a:t>
                      </a:r>
                      <a:r>
                        <a:rPr lang="en-US" sz="1200" spc="-35">
                          <a:effectLst/>
                        </a:rPr>
                        <a:t> </a:t>
                      </a:r>
                      <a:r>
                        <a:rPr lang="en-US" sz="1200" spc="-20">
                          <a:effectLst/>
                        </a:rPr>
                        <a:t>good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 spc="-20">
                          <a:effectLst/>
                        </a:rPr>
                        <a:t>Good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 spc="-10">
                          <a:effectLst/>
                        </a:rPr>
                        <a:t>Adequate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2700" algn="r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Little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or</a:t>
                      </a:r>
                      <a:r>
                        <a:rPr lang="en-US" sz="1200" spc="-2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no</a:t>
                      </a:r>
                      <a:r>
                        <a:rPr lang="en-US" sz="1200" spc="-1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experience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887">
                <a:tc gridSpan="5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Problem</a:t>
                      </a:r>
                      <a:r>
                        <a:rPr lang="en-US" sz="1200" spc="-5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solving</a:t>
                      </a:r>
                      <a:r>
                        <a:rPr lang="en-US" sz="1200" spc="-40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skills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8833">
                <a:tc>
                  <a:txBody>
                    <a:bodyPr/>
                    <a:lstStyle/>
                    <a:p>
                      <a:pPr marL="2540" marR="8382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Make good use of verbal</a:t>
                      </a:r>
                      <a:r>
                        <a:rPr lang="en-US" sz="1200" spc="-7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reasoning</a:t>
                      </a:r>
                      <a:r>
                        <a:rPr lang="en-US" sz="1200" spc="-7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skills, able to handle</a:t>
                      </a:r>
                      <a:r>
                        <a:rPr lang="en-US" sz="1200" spc="200" dirty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complex data and make selective use of</a:t>
                      </a:r>
                      <a:endParaRPr lang="en-US" sz="1600" dirty="0">
                        <a:effectLst/>
                      </a:endParaRPr>
                    </a:p>
                    <a:p>
                      <a:pPr marL="2540" marR="0">
                        <a:lnSpc>
                          <a:spcPts val="11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spc="-10" dirty="0">
                          <a:effectLst/>
                        </a:rPr>
                        <a:t>information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0" marR="0" indent="-1714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194310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448789"/>
              </p:ext>
            </p:extLst>
          </p:nvPr>
        </p:nvGraphicFramePr>
        <p:xfrm>
          <a:off x="1484311" y="4940969"/>
          <a:ext cx="8638256" cy="134753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729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5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4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74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47536">
                <a:tc>
                  <a:txBody>
                    <a:bodyPr/>
                    <a:lstStyle/>
                    <a:p>
                      <a:pPr marL="2540" marR="233045">
                        <a:lnSpc>
                          <a:spcPct val="106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Consider</a:t>
                      </a:r>
                      <a:r>
                        <a:rPr lang="en-US" sz="1800" spc="-70" dirty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the</a:t>
                      </a:r>
                      <a:r>
                        <a:rPr lang="en-US" sz="1800" spc="-70" dirty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ideas of others to help</a:t>
                      </a:r>
                      <a:endParaRPr lang="en-US" sz="2400" dirty="0">
                        <a:effectLst/>
                      </a:endParaRPr>
                    </a:p>
                    <a:p>
                      <a:pPr marL="2540" marR="0">
                        <a:lnSpc>
                          <a:spcPct val="107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solve</a:t>
                      </a:r>
                      <a:r>
                        <a:rPr lang="en-US" sz="1800" spc="-35" dirty="0">
                          <a:effectLst/>
                        </a:rPr>
                        <a:t> </a:t>
                      </a:r>
                      <a:r>
                        <a:rPr lang="en-US" sz="1800" spc="-10" dirty="0">
                          <a:effectLst/>
                        </a:rPr>
                        <a:t>problems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47BDCCA-D6F7-3C10-FA17-901EAA41F20F}"/>
              </a:ext>
            </a:extLst>
          </p:cNvPr>
          <p:cNvSpPr/>
          <p:nvPr/>
        </p:nvSpPr>
        <p:spPr>
          <a:xfrm>
            <a:off x="8987883" y="3971650"/>
            <a:ext cx="524108" cy="423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X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Title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870284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194311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9295371"/>
              </p:ext>
            </p:extLst>
          </p:nvPr>
        </p:nvGraphicFramePr>
        <p:xfrm>
          <a:off x="1997657" y="1748589"/>
          <a:ext cx="8438675" cy="29357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87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14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8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81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2678">
                <a:tc gridSpan="4">
                  <a:txBody>
                    <a:bodyPr/>
                    <a:lstStyle/>
                    <a:p>
                      <a:pPr marL="4445" marR="0">
                        <a:lnSpc>
                          <a:spcPct val="107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 spc="-10" dirty="0">
                          <a:effectLst/>
                        </a:rPr>
                        <a:t>Supervisory</a:t>
                      </a:r>
                      <a:r>
                        <a:rPr lang="en-US" sz="1400" spc="35" dirty="0">
                          <a:effectLst/>
                        </a:rPr>
                        <a:t> </a:t>
                      </a:r>
                      <a:r>
                        <a:rPr lang="en-US" sz="1400" spc="-10" dirty="0">
                          <a:effectLst/>
                        </a:rPr>
                        <a:t>Management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7863">
                <a:tc>
                  <a:txBody>
                    <a:bodyPr/>
                    <a:lstStyle/>
                    <a:p>
                      <a:pPr marL="4445" marR="154940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How much experience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have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you had in your role?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2875" marR="0">
                        <a:lnSpc>
                          <a:spcPct val="107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&lt;</a:t>
                      </a:r>
                      <a:r>
                        <a:rPr lang="en-US" sz="1400" spc="-10" dirty="0">
                          <a:effectLst/>
                        </a:rPr>
                        <a:t> </a:t>
                      </a:r>
                      <a:r>
                        <a:rPr lang="en-US" sz="1400" dirty="0">
                          <a:effectLst/>
                        </a:rPr>
                        <a:t>1</a:t>
                      </a:r>
                      <a:r>
                        <a:rPr lang="en-US" sz="1400" spc="-10" dirty="0">
                          <a:effectLst/>
                        </a:rPr>
                        <a:t> month  </a:t>
                      </a:r>
                    </a:p>
                    <a:p>
                      <a:pPr marL="142875" marR="0">
                        <a:lnSpc>
                          <a:spcPct val="107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 spc="-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 month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" marR="0">
                        <a:lnSpc>
                          <a:spcPct val="107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1-3</a:t>
                      </a:r>
                      <a:r>
                        <a:rPr lang="en-US" sz="1400" spc="-25">
                          <a:effectLst/>
                        </a:rPr>
                        <a:t> </a:t>
                      </a:r>
                      <a:r>
                        <a:rPr lang="en-US" sz="1400" spc="-10">
                          <a:effectLst/>
                        </a:rPr>
                        <a:t>months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" marR="0">
                        <a:lnSpc>
                          <a:spcPct val="107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&gt;</a:t>
                      </a:r>
                      <a:r>
                        <a:rPr lang="en-US" sz="1400" spc="-1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3</a:t>
                      </a:r>
                      <a:r>
                        <a:rPr lang="en-US" sz="1400" spc="-10">
                          <a:effectLst/>
                        </a:rPr>
                        <a:t> months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5164">
                <a:tc>
                  <a:txBody>
                    <a:bodyPr/>
                    <a:lstStyle/>
                    <a:p>
                      <a:pPr marL="4445" marR="84455">
                        <a:lnSpc>
                          <a:spcPct val="106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How many people have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you</a:t>
                      </a:r>
                      <a:r>
                        <a:rPr lang="en-US" sz="1400" spc="-65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managed</a:t>
                      </a:r>
                      <a:r>
                        <a:rPr lang="en-US" sz="1400" spc="-70">
                          <a:effectLst/>
                        </a:rPr>
                        <a:t> </a:t>
                      </a:r>
                      <a:r>
                        <a:rPr lang="en-US" sz="1400">
                          <a:effectLst/>
                        </a:rPr>
                        <a:t>at any one time?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8775" marR="0" indent="-285750">
                        <a:lnSpc>
                          <a:spcPct val="107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400" spc="-20" dirty="0">
                          <a:effectLst/>
                        </a:rPr>
                        <a:t>None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" marR="0">
                        <a:lnSpc>
                          <a:spcPct val="107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1400" spc="-10">
                          <a:effectLst/>
                        </a:rPr>
                        <a:t>1-</a:t>
                      </a:r>
                      <a:r>
                        <a:rPr lang="en-US" sz="1400" spc="-50">
                          <a:effectLst/>
                        </a:rPr>
                        <a:t>5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" marR="0">
                        <a:lnSpc>
                          <a:spcPct val="107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Above</a:t>
                      </a:r>
                      <a:r>
                        <a:rPr lang="en-US" sz="1400" spc="-35" dirty="0">
                          <a:effectLst/>
                        </a:rPr>
                        <a:t> </a:t>
                      </a:r>
                      <a:r>
                        <a:rPr lang="en-US" sz="1400" spc="-5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194312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460385"/>
              </p:ext>
            </p:extLst>
          </p:nvPr>
        </p:nvGraphicFramePr>
        <p:xfrm>
          <a:off x="1949531" y="4860759"/>
          <a:ext cx="8461795" cy="13716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44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156">
                <a:tc gridSpan="2"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</a:t>
                      </a:r>
                      <a:r>
                        <a:rPr lang="en-US" sz="2400" spc="-30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declare</a:t>
                      </a:r>
                      <a:r>
                        <a:rPr lang="en-US" sz="2400" spc="-20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that</a:t>
                      </a:r>
                      <a:r>
                        <a:rPr lang="en-US" sz="2400" spc="-2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the</a:t>
                      </a:r>
                      <a:r>
                        <a:rPr lang="en-US" sz="2400" spc="-1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information</a:t>
                      </a:r>
                      <a:r>
                        <a:rPr lang="en-US" sz="2400" spc="-1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given</a:t>
                      </a:r>
                      <a:r>
                        <a:rPr lang="en-US" sz="2400" spc="-2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in</a:t>
                      </a:r>
                      <a:r>
                        <a:rPr lang="en-US" sz="2400" spc="-20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this</a:t>
                      </a:r>
                      <a:r>
                        <a:rPr lang="en-US" sz="2400" spc="-2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form</a:t>
                      </a:r>
                      <a:r>
                        <a:rPr lang="en-US" sz="2400" spc="-25">
                          <a:effectLst/>
                        </a:rPr>
                        <a:t> </a:t>
                      </a:r>
                      <a:r>
                        <a:rPr lang="en-US" sz="2400">
                          <a:effectLst/>
                        </a:rPr>
                        <a:t>is</a:t>
                      </a:r>
                      <a:r>
                        <a:rPr lang="en-US" sz="2400" spc="-25">
                          <a:effectLst/>
                        </a:rPr>
                        <a:t> </a:t>
                      </a:r>
                      <a:r>
                        <a:rPr lang="en-US" sz="2400" spc="-20">
                          <a:effectLst/>
                        </a:rPr>
                        <a:t>true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630"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spc="-10">
                          <a:effectLst/>
                        </a:rPr>
                        <a:t>Signed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 ALEXANDRA MINTOIU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814"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US" sz="2400" spc="-20">
                          <a:effectLst/>
                        </a:rPr>
                        <a:t>Date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22.03.2022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Importance of training and development as a HR officer </a:t>
            </a:r>
            <a:endParaRPr lang="en-SG" dirty="0"/>
          </a:p>
        </p:txBody>
      </p:sp>
      <p:sp>
        <p:nvSpPr>
          <p:cNvPr id="1048676" name="Content Placeholder 2"/>
          <p:cNvSpPr>
            <a:spLocks noGrp="1"/>
          </p:cNvSpPr>
          <p:nvPr>
            <p:ph idx="1"/>
          </p:nvPr>
        </p:nvSpPr>
        <p:spPr>
          <a:xfrm>
            <a:off x="1605776" y="2438399"/>
            <a:ext cx="2801632" cy="3496280"/>
          </a:xfrm>
        </p:spPr>
        <p:txBody>
          <a:bodyPr/>
          <a:lstStyle/>
          <a:p>
            <a:r>
              <a:rPr lang="en-SG" dirty="0"/>
              <a:t>Retains Employees</a:t>
            </a:r>
          </a:p>
          <a:p>
            <a:r>
              <a:rPr lang="en-SG" dirty="0"/>
              <a:t>Develops Future Leaders</a:t>
            </a:r>
          </a:p>
          <a:p>
            <a:r>
              <a:rPr lang="en-SG" dirty="0"/>
              <a:t>Empowers Employees</a:t>
            </a:r>
          </a:p>
          <a:p>
            <a:endParaRPr lang="en-SG" dirty="0"/>
          </a:p>
          <a:p>
            <a:endParaRPr lang="en-SG" dirty="0"/>
          </a:p>
        </p:txBody>
      </p:sp>
      <p:pic>
        <p:nvPicPr>
          <p:cNvPr id="2097158" name="Picture 2" descr="Training and Development: Training Methods, Benefits of Train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7394" y="2545082"/>
            <a:ext cx="5833872" cy="37490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8680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6" name="Group 9"/>
          <p:cNvGrpSpPr>
            <a:grpSpLocks noGrp="1" noRot="1" noChangeAspect="1" noMove="1" noResize="1"/>
          </p:cNvGrpSpPr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48681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</p:spPr>
        </p:sp>
        <p:sp>
          <p:nvSpPr>
            <p:cNvPr id="1048682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</p:sp>
        <p:sp>
          <p:nvSpPr>
            <p:cNvPr id="1048683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684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  <p:sp>
          <p:nvSpPr>
            <p:cNvPr id="1048685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</p:spPr>
        </p:sp>
        <p:sp>
          <p:nvSpPr>
            <p:cNvPr id="1048686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48687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>
            <a:normAutofit/>
          </a:bodyPr>
          <a:lstStyle/>
          <a:p>
            <a:r>
              <a:rPr lang="en-US"/>
              <a:t>Conclusion </a:t>
            </a:r>
            <a:endParaRPr lang="en-SG" dirty="0"/>
          </a:p>
        </p:txBody>
      </p:sp>
      <p:sp>
        <p:nvSpPr>
          <p:cNvPr id="1048688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10018713" cy="31242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/>
              <a:t>Location of Aviva plc's London, England, headquarters; the company provides insurance to around 18 million Britons.</a:t>
            </a:r>
          </a:p>
          <a:p>
            <a:pPr>
              <a:lnSpc>
                <a:spcPct val="90000"/>
              </a:lnSpc>
            </a:pPr>
            <a:r>
              <a:rPr lang="en-US" sz="1500"/>
              <a:t>Aviva's HR manager will be able to choose the best candidate more easily if the company has a solid recruitment and selection procedure in place. If a company has done adequate succession planning, they will have a larger pool of candidates from which to choose.</a:t>
            </a:r>
          </a:p>
          <a:p>
            <a:pPr>
              <a:lnSpc>
                <a:spcPct val="90000"/>
              </a:lnSpc>
            </a:pPr>
            <a:r>
              <a:rPr lang="en-US" sz="1500"/>
              <a:t>As a HR officer the author has several strengths as opportunities. He has also some weaknesses and threats as well. His strengths and opportunities will help him to overcome this threats and weaknesses. </a:t>
            </a:r>
          </a:p>
          <a:p>
            <a:pPr>
              <a:lnSpc>
                <a:spcPct val="90000"/>
              </a:lnSpc>
            </a:pPr>
            <a:r>
              <a:rPr lang="en-US" sz="1500"/>
              <a:t>Consistently cited as a requirement for human resources roles is strong verbal and written communication skills. Proactivity is sometimes seen as more of a character fault than a skill, yet this is a common misconception.</a:t>
            </a:r>
          </a:p>
          <a:p>
            <a:pPr>
              <a:lnSpc>
                <a:spcPct val="90000"/>
              </a:lnSpc>
            </a:pPr>
            <a:r>
              <a:rPr lang="en-US" sz="1500"/>
              <a:t>Human Resources employees at Aviva are required to handle the problem with professionalism and a firm but fair hand. HR managers also need to be aware of the ways in which technology might affect human resources.</a:t>
            </a:r>
            <a:endParaRPr lang="en-SG" sz="15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8692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93" name="Freeform: Shap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48694" name="Title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SG">
                <a:solidFill>
                  <a:srgbClr val="FFFFFF"/>
                </a:solidFill>
              </a:rPr>
              <a:t>Refference list</a:t>
            </a:r>
          </a:p>
        </p:txBody>
      </p:sp>
      <p:grpSp>
        <p:nvGrpSpPr>
          <p:cNvPr id="80" name="Group 19"/>
          <p:cNvGrpSpPr>
            <a:grpSpLocks noGrp="1" noRot="1" noChangeAspect="1" noMove="1" noResize="1"/>
          </p:cNvGrpSpPr>
          <p:nvPr/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048695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696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697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698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699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700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aphicFrame>
        <p:nvGraphicFramePr>
          <p:cNvPr id="4194313" name="Content Placeholder 2"/>
          <p:cNvGraphicFramePr>
            <a:graphicFrameLocks noGrp="1"/>
          </p:cNvGraphicFramePr>
          <p:nvPr>
            <p:ph idx="1"/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roup 8"/>
          <p:cNvGrpSpPr>
            <a:grpSpLocks noGrp="1" noRot="1" noChangeAspect="1" noMove="1" noResize="1"/>
          </p:cNvGrpSpPr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048709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48710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48711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048712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48713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48714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pic>
        <p:nvPicPr>
          <p:cNvPr id="2097159" name="Picture 4" descr="Domino effect white cut-outs and one blue cutout"/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48715" name="Title 1"/>
          <p:cNvSpPr>
            <a:spLocks noGrp="1"/>
          </p:cNvSpPr>
          <p:nvPr>
            <p:ph type="title"/>
          </p:nvPr>
        </p:nvSpPr>
        <p:spPr>
          <a:xfrm>
            <a:off x="2928401" y="1380068"/>
            <a:ext cx="8574622" cy="261619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200"/>
              <a:t>Leadership is not being in charge.Leadership is about </a:t>
            </a:r>
            <a:br>
              <a:rPr lang="en-US" sz="4200"/>
            </a:br>
            <a:r>
              <a:rPr lang="en-US" sz="4200"/>
              <a:t>taking care of those in your charge.</a:t>
            </a:r>
          </a:p>
        </p:txBody>
      </p:sp>
      <p:grpSp>
        <p:nvGrpSpPr>
          <p:cNvPr id="86" name="Group 16"/>
          <p:cNvGrpSpPr>
            <a:grpSpLocks noGrp="1" noRot="1" noChangeAspect="1" noMove="1" noResize="1"/>
          </p:cNvGrpSpPr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048716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rgbClr val="30ACEC"/>
            </a:solidFill>
            <a:ln>
              <a:noFill/>
            </a:ln>
          </p:spPr>
        </p:sp>
        <p:sp>
          <p:nvSpPr>
            <p:cNvPr id="1048717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</p:sp>
        <p:sp>
          <p:nvSpPr>
            <p:cNvPr id="1048718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Text" lastClr="000000">
                <a:lumMod val="85000"/>
                <a:lumOff val="15000"/>
              </a:sysClr>
            </a:solidFill>
            <a:ln>
              <a:noFill/>
            </a:ln>
          </p:spPr>
        </p:sp>
        <p:sp>
          <p:nvSpPr>
            <p:cNvPr id="1048719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rgbClr val="30ACEC">
                <a:lumMod val="50000"/>
              </a:srgbClr>
            </a:solidFill>
            <a:ln>
              <a:noFill/>
            </a:ln>
          </p:spPr>
        </p:sp>
        <p:sp>
          <p:nvSpPr>
            <p:cNvPr id="1048720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ACEC">
                <a:lumMod val="75000"/>
              </a:srgbClr>
            </a:solidFill>
            <a:ln>
              <a:noFill/>
            </a:ln>
          </p:spPr>
        </p:sp>
        <p:sp>
          <p:nvSpPr>
            <p:cNvPr id="1048721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935</Words>
  <Application>Microsoft Office PowerPoint</Application>
  <PresentationFormat>Widescreen</PresentationFormat>
  <Paragraphs>198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Corbel</vt:lpstr>
      <vt:lpstr>Wingdings</vt:lpstr>
      <vt:lpstr>Parallax</vt:lpstr>
      <vt:lpstr>Parallax</vt:lpstr>
      <vt:lpstr>Training and Development needs for a HR officer </vt:lpstr>
      <vt:lpstr>Introduction </vt:lpstr>
      <vt:lpstr>Company overview</vt:lpstr>
      <vt:lpstr>Knowledge a HR officer should have</vt:lpstr>
      <vt:lpstr>Skills should have for a HR officer</vt:lpstr>
      <vt:lpstr>Behaviors should have for a HR officer</vt:lpstr>
      <vt:lpstr>SWOT analysis of a HR officer</vt:lpstr>
      <vt:lpstr>Skills Audit</vt:lpstr>
      <vt:lpstr>Skills Audit</vt:lpstr>
      <vt:lpstr>Skills Audit</vt:lpstr>
      <vt:lpstr>PowerPoint Presentation</vt:lpstr>
      <vt:lpstr>Importance of training and development as a HR officer </vt:lpstr>
      <vt:lpstr>Conclusion </vt:lpstr>
      <vt:lpstr>Refference list</vt:lpstr>
      <vt:lpstr>Leadership is not being in charge.Leadership is about  taking care of those in your charge.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and Development needs for a HR officer </dc:title>
  <dc:creator>RMX3081</dc:creator>
  <cp:lastModifiedBy>Alexandra-Elena Mintoiu (2111131)</cp:lastModifiedBy>
  <cp:revision>1</cp:revision>
  <dcterms:created xsi:type="dcterms:W3CDTF">2023-03-06T17:03:22Z</dcterms:created>
  <dcterms:modified xsi:type="dcterms:W3CDTF">2023-03-22T21:03:49Z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2801fafab31b4874bd82be949d706543</vt:lpwstr>
  </property>
</Properties>
</file>