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4/7/22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74837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96508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4/7/22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42326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79220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19424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31358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4/7/22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65470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40632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41351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16726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4/7/22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625997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4/7/22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030079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4/7/22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82957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510414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74397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222532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4/7/22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90151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4/7/22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329568247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4F600-474B-3F4B-9B41-FDF29A07F34C}"/>
              </a:ext>
            </a:extLst>
          </p:cNvPr>
          <p:cNvSpPr>
            <a:spLocks noGrp="1"/>
          </p:cNvSpPr>
          <p:nvPr>
            <p:ph type="ctrTitle"/>
          </p:nvPr>
        </p:nvSpPr>
        <p:spPr>
          <a:xfrm>
            <a:off x="4687410" y="1803405"/>
            <a:ext cx="6132990" cy="1825096"/>
          </a:xfrm>
        </p:spPr>
        <p:txBody>
          <a:bodyPr>
            <a:normAutofit/>
          </a:bodyPr>
          <a:lstStyle/>
          <a:p>
            <a:r>
              <a:rPr lang="en-GB" sz="4700"/>
              <a:t>Analysis of Coaching Session</a:t>
            </a:r>
            <a:endParaRPr lang="en-US" sz="4700"/>
          </a:p>
        </p:txBody>
      </p:sp>
      <p:pic>
        <p:nvPicPr>
          <p:cNvPr id="7" name="Graphic 6" descr="Head with Gears">
            <a:extLst>
              <a:ext uri="{FF2B5EF4-FFF2-40B4-BE49-F238E27FC236}">
                <a16:creationId xmlns:a16="http://schemas.microsoft.com/office/drawing/2014/main" id="{1EF722DE-6815-E7BE-10D3-62DA2A90B4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44752" y="1801368"/>
            <a:ext cx="2660904" cy="2660904"/>
          </a:xfrm>
          <a:prstGeom prst="rect">
            <a:avLst/>
          </a:prstGeom>
        </p:spPr>
      </p:pic>
    </p:spTree>
    <p:extLst>
      <p:ext uri="{BB962C8B-B14F-4D97-AF65-F5344CB8AC3E}">
        <p14:creationId xmlns:p14="http://schemas.microsoft.com/office/powerpoint/2010/main" val="3414188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08438-CA90-5842-B14A-8DC2416FF244}"/>
              </a:ext>
            </a:extLst>
          </p:cNvPr>
          <p:cNvSpPr>
            <a:spLocks noGrp="1"/>
          </p:cNvSpPr>
          <p:nvPr>
            <p:ph type="title"/>
          </p:nvPr>
        </p:nvSpPr>
        <p:spPr>
          <a:xfrm>
            <a:off x="6940295" y="1396289"/>
            <a:ext cx="4668257" cy="1325563"/>
          </a:xfrm>
        </p:spPr>
        <p:txBody>
          <a:bodyPr>
            <a:normAutofit/>
          </a:bodyPr>
          <a:lstStyle/>
          <a:p>
            <a:r>
              <a:rPr lang="en-GB" dirty="0"/>
              <a:t>Session Plan</a:t>
            </a:r>
            <a:endParaRPr lang="en-US" dirty="0"/>
          </a:p>
        </p:txBody>
      </p:sp>
      <p:sp>
        <p:nvSpPr>
          <p:cNvPr id="19" name="Content Placeholder 18">
            <a:extLst>
              <a:ext uri="{FF2B5EF4-FFF2-40B4-BE49-F238E27FC236}">
                <a16:creationId xmlns:a16="http://schemas.microsoft.com/office/drawing/2014/main" id="{98B99BBC-A61E-3432-554A-4FCFC363DAB1}"/>
              </a:ext>
            </a:extLst>
          </p:cNvPr>
          <p:cNvSpPr>
            <a:spLocks noGrp="1"/>
          </p:cNvSpPr>
          <p:nvPr>
            <p:ph idx="1"/>
          </p:nvPr>
        </p:nvSpPr>
        <p:spPr>
          <a:xfrm>
            <a:off x="6940296" y="2871982"/>
            <a:ext cx="4668256" cy="3181684"/>
          </a:xfrm>
        </p:spPr>
        <p:txBody>
          <a:bodyPr anchor="t">
            <a:normAutofit/>
          </a:bodyPr>
          <a:lstStyle/>
          <a:p>
            <a:r>
              <a:rPr lang="en-GB" sz="1800" dirty="0">
                <a:latin typeface="Calibri" panose="020F0502020204030204" pitchFamily="34" charset="0"/>
                <a:cs typeface="Arial" panose="020B0604020202020204" pitchFamily="34" charset="0"/>
              </a:rPr>
              <a:t>Demonstrate a handstand.</a:t>
            </a:r>
          </a:p>
          <a:p>
            <a:r>
              <a:rPr lang="en-GB" sz="1800" dirty="0">
                <a:latin typeface="Calibri" panose="020F0502020204030204" pitchFamily="34" charset="0"/>
                <a:cs typeface="Arial" panose="020B0604020202020204" pitchFamily="34" charset="0"/>
              </a:rPr>
              <a:t>Participants attempt a handstand.</a:t>
            </a:r>
          </a:p>
          <a:p>
            <a:r>
              <a:rPr lang="en-GB" sz="1800" dirty="0">
                <a:latin typeface="Calibri" panose="020F0502020204030204" pitchFamily="34" charset="0"/>
                <a:cs typeface="Arial" panose="020B0604020202020204" pitchFamily="34" charset="0"/>
              </a:rPr>
              <a:t>Tuck handstand drill against wall in pairs.</a:t>
            </a:r>
          </a:p>
          <a:p>
            <a:r>
              <a:rPr lang="en-GB" sz="1800" dirty="0">
                <a:latin typeface="Calibri" panose="020F0502020204030204" pitchFamily="34" charset="0"/>
                <a:cs typeface="Arial" panose="020B0604020202020204" pitchFamily="34" charset="0"/>
              </a:rPr>
              <a:t>Pike handstand with leg lifts on block drill in pairs.</a:t>
            </a:r>
          </a:p>
          <a:p>
            <a:r>
              <a:rPr lang="en-GB" sz="1800" dirty="0">
                <a:latin typeface="Calibri" panose="020F0502020204030204" pitchFamily="34" charset="0"/>
                <a:cs typeface="Arial" panose="020B0604020202020204" pitchFamily="34" charset="0"/>
              </a:rPr>
              <a:t>Perform a handstand in pairs.</a:t>
            </a:r>
          </a:p>
          <a:p>
            <a:r>
              <a:rPr lang="en-GB" sz="1800" dirty="0">
                <a:latin typeface="Calibri" panose="020F0502020204030204" pitchFamily="34" charset="0"/>
                <a:cs typeface="Arial" panose="020B0604020202020204" pitchFamily="34" charset="0"/>
              </a:rPr>
              <a:t>Perform and show a handstand individually.</a:t>
            </a:r>
            <a:endParaRPr lang="en-US" sz="1800" dirty="0">
              <a:latin typeface="Calibri" panose="020F050202020403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23F3CFAF-ECB7-1545-AB64-0383D73A5BE7}"/>
              </a:ext>
            </a:extLst>
          </p:cNvPr>
          <p:cNvPicPr>
            <a:picLocks noChangeAspect="1"/>
          </p:cNvPicPr>
          <p:nvPr/>
        </p:nvPicPr>
        <p:blipFill rotWithShape="1">
          <a:blip r:embed="rId2"/>
          <a:srcRect l="11163" r="13834" b="-4"/>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5" name="Picture 14">
            <a:extLst>
              <a:ext uri="{FF2B5EF4-FFF2-40B4-BE49-F238E27FC236}">
                <a16:creationId xmlns:a16="http://schemas.microsoft.com/office/drawing/2014/main" id="{DFC44344-53A8-724D-B5D5-5038D7A5AE4D}"/>
              </a:ext>
            </a:extLst>
          </p:cNvPr>
          <p:cNvPicPr>
            <a:picLocks noChangeAspect="1"/>
          </p:cNvPicPr>
          <p:nvPr/>
        </p:nvPicPr>
        <p:blipFill rotWithShape="1">
          <a:blip r:embed="rId3"/>
          <a:srcRect l="21811" r="144" b="1"/>
          <a:stretch/>
        </p:blipFill>
        <p:spPr>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7" name="Picture 6">
            <a:extLst>
              <a:ext uri="{FF2B5EF4-FFF2-40B4-BE49-F238E27FC236}">
                <a16:creationId xmlns:a16="http://schemas.microsoft.com/office/drawing/2014/main" id="{C90C134C-C22F-BF43-B0C3-7F3FF91673E5}"/>
              </a:ext>
            </a:extLst>
          </p:cNvPr>
          <p:cNvPicPr>
            <a:picLocks noChangeAspect="1"/>
          </p:cNvPicPr>
          <p:nvPr/>
        </p:nvPicPr>
        <p:blipFill rotWithShape="1">
          <a:blip r:embed="rId4"/>
          <a:srcRect l="15400" r="22415" b="2"/>
          <a:stretch/>
        </p:blipFill>
        <p:spPr>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Tree>
    <p:extLst>
      <p:ext uri="{BB962C8B-B14F-4D97-AF65-F5344CB8AC3E}">
        <p14:creationId xmlns:p14="http://schemas.microsoft.com/office/powerpoint/2010/main" val="400711459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EFECDA1F-977F-40AF-840D-D05BB091D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BB9FECD2-89B7-4AC3-8D54-9733D60AF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1">
            <a:extLst>
              <a:ext uri="{FF2B5EF4-FFF2-40B4-BE49-F238E27FC236}">
                <a16:creationId xmlns:a16="http://schemas.microsoft.com/office/drawing/2014/main" id="{2F54C189-4A4C-4899-9585-5281DA208D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0329B906-14D3-BF4A-A943-24D320F5B48F}"/>
              </a:ext>
            </a:extLst>
          </p:cNvPr>
          <p:cNvSpPr>
            <a:spLocks noGrp="1"/>
          </p:cNvSpPr>
          <p:nvPr>
            <p:ph type="title"/>
          </p:nvPr>
        </p:nvSpPr>
        <p:spPr>
          <a:xfrm>
            <a:off x="2186153" y="764373"/>
            <a:ext cx="9320048" cy="1293028"/>
          </a:xfrm>
        </p:spPr>
        <p:txBody>
          <a:bodyPr>
            <a:normAutofit/>
          </a:bodyPr>
          <a:lstStyle/>
          <a:p>
            <a:r>
              <a:rPr lang="en-GB">
                <a:solidFill>
                  <a:schemeClr val="bg1"/>
                </a:solidFill>
              </a:rPr>
              <a:t>Video Analysis</a:t>
            </a:r>
            <a:endParaRPr lang="en-US">
              <a:solidFill>
                <a:schemeClr val="bg1"/>
              </a:solidFill>
            </a:endParaRPr>
          </a:p>
        </p:txBody>
      </p:sp>
      <p:sp>
        <p:nvSpPr>
          <p:cNvPr id="3" name="Content Placeholder 2">
            <a:extLst>
              <a:ext uri="{FF2B5EF4-FFF2-40B4-BE49-F238E27FC236}">
                <a16:creationId xmlns:a16="http://schemas.microsoft.com/office/drawing/2014/main" id="{0CF9CF97-0274-9948-8F38-3658229B9215}"/>
              </a:ext>
            </a:extLst>
          </p:cNvPr>
          <p:cNvSpPr>
            <a:spLocks noGrp="1"/>
          </p:cNvSpPr>
          <p:nvPr>
            <p:ph idx="1"/>
          </p:nvPr>
        </p:nvSpPr>
        <p:spPr>
          <a:xfrm>
            <a:off x="685800" y="2743200"/>
            <a:ext cx="10820400" cy="3475485"/>
          </a:xfrm>
        </p:spPr>
        <p:txBody>
          <a:bodyPr>
            <a:normAutofit/>
          </a:bodyPr>
          <a:lstStyle/>
          <a:p>
            <a:r>
              <a:rPr lang="en-GB" sz="2000"/>
              <a:t>Has been used for many years.</a:t>
            </a:r>
          </a:p>
          <a:p>
            <a:r>
              <a:rPr lang="en-GB" sz="2000"/>
              <a:t>Used to consist of camcorders and digital video linked to a computer.</a:t>
            </a:r>
          </a:p>
          <a:p>
            <a:r>
              <a:rPr lang="en-GB" sz="2000"/>
              <a:t>Can now be done by using iPads or tablets and phones and can now record slow motion videos.</a:t>
            </a:r>
          </a:p>
          <a:p>
            <a:endParaRPr lang="en-GB" sz="2000"/>
          </a:p>
          <a:p>
            <a:r>
              <a:rPr lang="en-GB" sz="2000"/>
              <a:t>The rationale for the use of video in coaching is to enhance coach and participant’s performance through a better understanding of all aspects of the participant’s performance.</a:t>
            </a:r>
          </a:p>
          <a:p>
            <a:r>
              <a:rPr lang="en-GB" sz="2000"/>
              <a:t>It allows the coach to focus on the coaching task with the video providing additional tools for performance review.</a:t>
            </a:r>
          </a:p>
        </p:txBody>
      </p:sp>
    </p:spTree>
    <p:extLst>
      <p:ext uri="{BB962C8B-B14F-4D97-AF65-F5344CB8AC3E}">
        <p14:creationId xmlns:p14="http://schemas.microsoft.com/office/powerpoint/2010/main" val="290667849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ECDA1F-977F-40AF-840D-D05BB091D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B9FECD2-89B7-4AC3-8D54-9733D60AF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F54C189-4A4C-4899-9585-5281DA208D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C4E75481-9569-B24C-A999-912F5F4333C7}"/>
              </a:ext>
            </a:extLst>
          </p:cNvPr>
          <p:cNvSpPr>
            <a:spLocks noGrp="1"/>
          </p:cNvSpPr>
          <p:nvPr>
            <p:ph type="title"/>
          </p:nvPr>
        </p:nvSpPr>
        <p:spPr>
          <a:xfrm>
            <a:off x="2186153" y="764373"/>
            <a:ext cx="9320048" cy="1293028"/>
          </a:xfrm>
        </p:spPr>
        <p:txBody>
          <a:bodyPr>
            <a:normAutofit/>
          </a:bodyPr>
          <a:lstStyle/>
          <a:p>
            <a:r>
              <a:rPr lang="en-GB">
                <a:solidFill>
                  <a:schemeClr val="bg1"/>
                </a:solidFill>
              </a:rPr>
              <a:t>Video analysis</a:t>
            </a:r>
            <a:endParaRPr lang="en-US">
              <a:solidFill>
                <a:schemeClr val="bg1"/>
              </a:solidFill>
            </a:endParaRPr>
          </a:p>
        </p:txBody>
      </p:sp>
      <p:sp>
        <p:nvSpPr>
          <p:cNvPr id="3" name="Content Placeholder 2">
            <a:extLst>
              <a:ext uri="{FF2B5EF4-FFF2-40B4-BE49-F238E27FC236}">
                <a16:creationId xmlns:a16="http://schemas.microsoft.com/office/drawing/2014/main" id="{96CB4709-05D6-0840-8C51-5F30A5CEBD11}"/>
              </a:ext>
            </a:extLst>
          </p:cNvPr>
          <p:cNvSpPr>
            <a:spLocks noGrp="1"/>
          </p:cNvSpPr>
          <p:nvPr>
            <p:ph idx="1"/>
          </p:nvPr>
        </p:nvSpPr>
        <p:spPr>
          <a:xfrm>
            <a:off x="685800" y="2743200"/>
            <a:ext cx="10820400" cy="3475485"/>
          </a:xfrm>
        </p:spPr>
        <p:txBody>
          <a:bodyPr>
            <a:normAutofit/>
          </a:bodyPr>
          <a:lstStyle/>
          <a:p>
            <a:pPr marL="0" indent="0">
              <a:buNone/>
            </a:pPr>
            <a:r>
              <a:rPr lang="en-GB" dirty="0"/>
              <a:t>Good uses of video analysis include:</a:t>
            </a:r>
          </a:p>
          <a:p>
            <a:endParaRPr lang="en-GB" dirty="0"/>
          </a:p>
          <a:p>
            <a:r>
              <a:rPr lang="en-GB" dirty="0"/>
              <a:t>Game analysis.</a:t>
            </a:r>
          </a:p>
          <a:p>
            <a:endParaRPr lang="en-GB" dirty="0"/>
          </a:p>
          <a:p>
            <a:r>
              <a:rPr lang="en-GB" dirty="0"/>
              <a:t>Assessing and monitoring technical skills.</a:t>
            </a:r>
          </a:p>
          <a:p>
            <a:endParaRPr lang="en-GB" dirty="0"/>
          </a:p>
          <a:p>
            <a:r>
              <a:rPr lang="en-GB" dirty="0"/>
              <a:t>Feedback in training.</a:t>
            </a:r>
            <a:endParaRPr lang="en-US" dirty="0"/>
          </a:p>
        </p:txBody>
      </p:sp>
    </p:spTree>
    <p:extLst>
      <p:ext uri="{BB962C8B-B14F-4D97-AF65-F5344CB8AC3E}">
        <p14:creationId xmlns:p14="http://schemas.microsoft.com/office/powerpoint/2010/main" val="428130838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ECDA1F-977F-40AF-840D-D05BB091D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B9FECD2-89B7-4AC3-8D54-9733D60AF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F54C189-4A4C-4899-9585-5281DA208D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6646BA8C-326E-D946-8005-2C66BECAD90B}"/>
              </a:ext>
            </a:extLst>
          </p:cNvPr>
          <p:cNvSpPr>
            <a:spLocks noGrp="1"/>
          </p:cNvSpPr>
          <p:nvPr>
            <p:ph type="title"/>
          </p:nvPr>
        </p:nvSpPr>
        <p:spPr>
          <a:xfrm>
            <a:off x="2186153" y="764373"/>
            <a:ext cx="9320048" cy="1293028"/>
          </a:xfrm>
        </p:spPr>
        <p:txBody>
          <a:bodyPr>
            <a:normAutofit/>
          </a:bodyPr>
          <a:lstStyle/>
          <a:p>
            <a:r>
              <a:rPr lang="en-GB">
                <a:solidFill>
                  <a:schemeClr val="bg1"/>
                </a:solidFill>
              </a:rPr>
              <a:t>Video analysis</a:t>
            </a:r>
            <a:endParaRPr lang="en-US">
              <a:solidFill>
                <a:schemeClr val="bg1"/>
              </a:solidFill>
            </a:endParaRPr>
          </a:p>
        </p:txBody>
      </p:sp>
      <p:sp>
        <p:nvSpPr>
          <p:cNvPr id="3" name="Content Placeholder 2">
            <a:extLst>
              <a:ext uri="{FF2B5EF4-FFF2-40B4-BE49-F238E27FC236}">
                <a16:creationId xmlns:a16="http://schemas.microsoft.com/office/drawing/2014/main" id="{10B6C377-0A99-9E48-B454-469D346DED6D}"/>
              </a:ext>
            </a:extLst>
          </p:cNvPr>
          <p:cNvSpPr>
            <a:spLocks noGrp="1"/>
          </p:cNvSpPr>
          <p:nvPr>
            <p:ph idx="1"/>
          </p:nvPr>
        </p:nvSpPr>
        <p:spPr>
          <a:xfrm>
            <a:off x="685800" y="2743200"/>
            <a:ext cx="10820400" cy="3475485"/>
          </a:xfrm>
        </p:spPr>
        <p:txBody>
          <a:bodyPr>
            <a:normAutofit/>
          </a:bodyPr>
          <a:lstStyle/>
          <a:p>
            <a:pPr marL="0" indent="0">
              <a:buNone/>
            </a:pPr>
            <a:r>
              <a:rPr lang="en-GB" dirty="0"/>
              <a:t>I used video analysis to assess technique and provide feedback. I recorded the participants attempting a handstand before they completed the drills, and recorded them attempting another handstand at the end once they had completed all of the drills.</a:t>
            </a:r>
          </a:p>
          <a:p>
            <a:pPr marL="0" indent="0">
              <a:buNone/>
            </a:pPr>
            <a:endParaRPr lang="en-GB" dirty="0"/>
          </a:p>
          <a:p>
            <a:pPr marL="0" indent="0">
              <a:buNone/>
            </a:pPr>
            <a:r>
              <a:rPr lang="en-GB" dirty="0"/>
              <a:t>I then shown the participants their videos and compared their before and after videos. This was done to allow the participants to see how much they had improved.</a:t>
            </a:r>
          </a:p>
        </p:txBody>
      </p:sp>
    </p:spTree>
    <p:extLst>
      <p:ext uri="{BB962C8B-B14F-4D97-AF65-F5344CB8AC3E}">
        <p14:creationId xmlns:p14="http://schemas.microsoft.com/office/powerpoint/2010/main" val="221270760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ECDA1F-977F-40AF-840D-D05BB091D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B9FECD2-89B7-4AC3-8D54-9733D60AF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F54C189-4A4C-4899-9585-5281DA208D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FE49D1B1-C2C2-6948-AA25-D2714829736A}"/>
              </a:ext>
            </a:extLst>
          </p:cNvPr>
          <p:cNvSpPr>
            <a:spLocks noGrp="1"/>
          </p:cNvSpPr>
          <p:nvPr>
            <p:ph type="title"/>
          </p:nvPr>
        </p:nvSpPr>
        <p:spPr>
          <a:xfrm>
            <a:off x="2186153" y="764373"/>
            <a:ext cx="9320048" cy="1293028"/>
          </a:xfrm>
        </p:spPr>
        <p:txBody>
          <a:bodyPr>
            <a:normAutofit/>
          </a:bodyPr>
          <a:lstStyle/>
          <a:p>
            <a:r>
              <a:rPr lang="en-GB">
                <a:solidFill>
                  <a:schemeClr val="bg1"/>
                </a:solidFill>
              </a:rPr>
              <a:t>Video analysis</a:t>
            </a:r>
            <a:endParaRPr lang="en-US">
              <a:solidFill>
                <a:schemeClr val="bg1"/>
              </a:solidFill>
            </a:endParaRPr>
          </a:p>
        </p:txBody>
      </p:sp>
      <p:sp>
        <p:nvSpPr>
          <p:cNvPr id="3" name="Content Placeholder 2">
            <a:extLst>
              <a:ext uri="{FF2B5EF4-FFF2-40B4-BE49-F238E27FC236}">
                <a16:creationId xmlns:a16="http://schemas.microsoft.com/office/drawing/2014/main" id="{F3B46F89-2999-9C41-9E25-2AEC95208F29}"/>
              </a:ext>
            </a:extLst>
          </p:cNvPr>
          <p:cNvSpPr>
            <a:spLocks noGrp="1"/>
          </p:cNvSpPr>
          <p:nvPr>
            <p:ph idx="1"/>
          </p:nvPr>
        </p:nvSpPr>
        <p:spPr>
          <a:xfrm>
            <a:off x="685800" y="2743200"/>
            <a:ext cx="10820400" cy="3475485"/>
          </a:xfrm>
        </p:spPr>
        <p:txBody>
          <a:bodyPr>
            <a:normAutofit/>
          </a:bodyPr>
          <a:lstStyle/>
          <a:p>
            <a:pPr marL="0" indent="0">
              <a:buNone/>
            </a:pPr>
            <a:r>
              <a:rPr lang="en-GB" dirty="0"/>
              <a:t>I believe the video analysis worked well because when the participants seen how much they had improved, it built their confidence. In addition to this, it allowed them to see how they improved and what they done differently.</a:t>
            </a:r>
          </a:p>
          <a:p>
            <a:pPr marL="0" indent="0">
              <a:buNone/>
            </a:pPr>
            <a:endParaRPr lang="en-GB" dirty="0"/>
          </a:p>
          <a:p>
            <a:pPr marL="0" indent="0">
              <a:buNone/>
            </a:pPr>
            <a:r>
              <a:rPr lang="en-GB" dirty="0"/>
              <a:t>However, I believe this could improve if I kept the participants in pairs and had an iPad for each pair because it would take less time.</a:t>
            </a:r>
            <a:endParaRPr lang="en-US" dirty="0"/>
          </a:p>
        </p:txBody>
      </p:sp>
    </p:spTree>
    <p:extLst>
      <p:ext uri="{BB962C8B-B14F-4D97-AF65-F5344CB8AC3E}">
        <p14:creationId xmlns:p14="http://schemas.microsoft.com/office/powerpoint/2010/main" val="1130400689"/>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23" name="Rectangle 22">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5" name="Picture 24">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58152EA-0A9A-CA40-96C8-DD658581BED9}"/>
              </a:ext>
            </a:extLst>
          </p:cNvPr>
          <p:cNvSpPr>
            <a:spLocks noGrp="1"/>
          </p:cNvSpPr>
          <p:nvPr>
            <p:ph type="title"/>
          </p:nvPr>
        </p:nvSpPr>
        <p:spPr>
          <a:xfrm>
            <a:off x="665922" y="987287"/>
            <a:ext cx="3548269" cy="4697896"/>
          </a:xfrm>
        </p:spPr>
        <p:txBody>
          <a:bodyPr>
            <a:normAutofit/>
          </a:bodyPr>
          <a:lstStyle/>
          <a:p>
            <a:r>
              <a:rPr lang="en-GB" sz="3600"/>
              <a:t>The reciprocal style</a:t>
            </a:r>
            <a:endParaRPr lang="en-US" sz="3600"/>
          </a:p>
        </p:txBody>
      </p:sp>
      <p:sp>
        <p:nvSpPr>
          <p:cNvPr id="3" name="Content Placeholder 2">
            <a:extLst>
              <a:ext uri="{FF2B5EF4-FFF2-40B4-BE49-F238E27FC236}">
                <a16:creationId xmlns:a16="http://schemas.microsoft.com/office/drawing/2014/main" id="{23CCEFBB-BDDA-DC42-8EFD-BB302E6D4BC1}"/>
              </a:ext>
            </a:extLst>
          </p:cNvPr>
          <p:cNvSpPr>
            <a:spLocks noGrp="1"/>
          </p:cNvSpPr>
          <p:nvPr>
            <p:ph idx="1"/>
          </p:nvPr>
        </p:nvSpPr>
        <p:spPr>
          <a:xfrm>
            <a:off x="5057825" y="987287"/>
            <a:ext cx="5755949" cy="4697895"/>
          </a:xfrm>
        </p:spPr>
        <p:txBody>
          <a:bodyPr anchor="ctr">
            <a:normAutofit/>
          </a:bodyPr>
          <a:lstStyle/>
          <a:p>
            <a:r>
              <a:rPr lang="en-GB" sz="1500"/>
              <a:t>The reciprocal style is social interactions, reciprocation, receiving and giving immediate feedback.</a:t>
            </a:r>
          </a:p>
          <a:p>
            <a:r>
              <a:rPr lang="en-GB" sz="1500"/>
              <a:t>The participants are guided by specific criteria or coaching points that is provided by the teacher or coach.</a:t>
            </a:r>
          </a:p>
          <a:p>
            <a:endParaRPr lang="en-GB" sz="1500"/>
          </a:p>
          <a:p>
            <a:r>
              <a:rPr lang="en-GB" sz="1500"/>
              <a:t>The role of the teacher is to create the criteria, make all logical decisions and provide feedback to the observer.</a:t>
            </a:r>
          </a:p>
          <a:p>
            <a:r>
              <a:rPr lang="en-GB" sz="1500"/>
              <a:t>The roles of the participants are to work in pairs, one being the performer and one being the observer.</a:t>
            </a:r>
          </a:p>
          <a:p>
            <a:r>
              <a:rPr lang="en-GB" sz="1500"/>
              <a:t>One participant will perform while the other observe and gives immediate and ongoing feedback to the performer.</a:t>
            </a:r>
          </a:p>
          <a:p>
            <a:r>
              <a:rPr lang="en-GB" sz="1500"/>
              <a:t>This is done by using the criteria sheets or reciprocal cards provided by the teacher or coach.</a:t>
            </a:r>
            <a:endParaRPr lang="en-US" sz="1500"/>
          </a:p>
        </p:txBody>
      </p:sp>
    </p:spTree>
    <p:extLst>
      <p:ext uri="{BB962C8B-B14F-4D97-AF65-F5344CB8AC3E}">
        <p14:creationId xmlns:p14="http://schemas.microsoft.com/office/powerpoint/2010/main" val="1717732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9" name="Rectangle 18">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20">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DC507923-8DA4-5745-AFEC-757535E5C8E9}"/>
              </a:ext>
            </a:extLst>
          </p:cNvPr>
          <p:cNvSpPr>
            <a:spLocks noGrp="1"/>
          </p:cNvSpPr>
          <p:nvPr>
            <p:ph type="title"/>
          </p:nvPr>
        </p:nvSpPr>
        <p:spPr>
          <a:xfrm>
            <a:off x="665922" y="987287"/>
            <a:ext cx="3548269" cy="4697896"/>
          </a:xfrm>
        </p:spPr>
        <p:txBody>
          <a:bodyPr>
            <a:normAutofit/>
          </a:bodyPr>
          <a:lstStyle/>
          <a:p>
            <a:r>
              <a:rPr lang="en-GB" sz="3600"/>
              <a:t>The reciprocal style</a:t>
            </a:r>
            <a:endParaRPr lang="en-US" sz="3600"/>
          </a:p>
        </p:txBody>
      </p:sp>
      <p:sp>
        <p:nvSpPr>
          <p:cNvPr id="3" name="Content Placeholder 2">
            <a:extLst>
              <a:ext uri="{FF2B5EF4-FFF2-40B4-BE49-F238E27FC236}">
                <a16:creationId xmlns:a16="http://schemas.microsoft.com/office/drawing/2014/main" id="{49AD8961-118A-BD42-9FA0-0B7724EDDC38}"/>
              </a:ext>
            </a:extLst>
          </p:cNvPr>
          <p:cNvSpPr>
            <a:spLocks noGrp="1"/>
          </p:cNvSpPr>
          <p:nvPr>
            <p:ph idx="1"/>
          </p:nvPr>
        </p:nvSpPr>
        <p:spPr>
          <a:xfrm>
            <a:off x="5057825" y="987287"/>
            <a:ext cx="5755949" cy="4697895"/>
          </a:xfrm>
        </p:spPr>
        <p:txBody>
          <a:bodyPr anchor="ctr">
            <a:normAutofit/>
          </a:bodyPr>
          <a:lstStyle/>
          <a:p>
            <a:pPr marL="0" indent="0">
              <a:buNone/>
            </a:pPr>
            <a:r>
              <a:rPr lang="en-GB" sz="1800"/>
              <a:t>I chose to include the reciprocal style in my session plan because research suggests it:</a:t>
            </a:r>
          </a:p>
          <a:p>
            <a:pPr>
              <a:buFont typeface="Wingdings" pitchFamily="2" charset="2"/>
              <a:buChar char="ü"/>
            </a:pPr>
            <a:r>
              <a:rPr lang="en-GB" sz="1800"/>
              <a:t>Practices communication skills.</a:t>
            </a:r>
          </a:p>
          <a:p>
            <a:pPr>
              <a:buFont typeface="Wingdings" pitchFamily="2" charset="2"/>
              <a:buChar char="ü"/>
            </a:pPr>
            <a:r>
              <a:rPr lang="en-GB" sz="1800"/>
              <a:t>Develops empathy.</a:t>
            </a:r>
          </a:p>
          <a:p>
            <a:pPr>
              <a:buFont typeface="Wingdings" pitchFamily="2" charset="2"/>
              <a:buChar char="ü"/>
            </a:pPr>
            <a:r>
              <a:rPr lang="en-GB" sz="1800"/>
              <a:t>Develops social bonds that go beyond the task.</a:t>
            </a:r>
          </a:p>
          <a:p>
            <a:pPr>
              <a:buFont typeface="Wingdings" pitchFamily="2" charset="2"/>
              <a:buChar char="ü"/>
            </a:pPr>
            <a:r>
              <a:rPr lang="en-GB" sz="1800"/>
              <a:t>Expands socialisation and interaction skills.</a:t>
            </a:r>
          </a:p>
          <a:p>
            <a:pPr>
              <a:buFont typeface="Wingdings" pitchFamily="2" charset="2"/>
              <a:buChar char="ü"/>
            </a:pPr>
            <a:r>
              <a:rPr lang="en-GB" sz="1800"/>
              <a:t>Allows participants to learn how to give and receive feedback from peers.</a:t>
            </a:r>
          </a:p>
          <a:p>
            <a:pPr>
              <a:buFont typeface="Wingdings" pitchFamily="2" charset="2"/>
              <a:buChar char="ü"/>
            </a:pPr>
            <a:r>
              <a:rPr lang="en-GB" sz="1800"/>
              <a:t>Develops patience, tolerance and acceptance of others’ differences in performance.</a:t>
            </a:r>
            <a:endParaRPr lang="en-US" sz="1800"/>
          </a:p>
        </p:txBody>
      </p:sp>
    </p:spTree>
    <p:extLst>
      <p:ext uri="{BB962C8B-B14F-4D97-AF65-F5344CB8AC3E}">
        <p14:creationId xmlns:p14="http://schemas.microsoft.com/office/powerpoint/2010/main" val="2276473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1275E-F2B6-5042-B8B1-77BEFBE196EA}"/>
              </a:ext>
            </a:extLst>
          </p:cNvPr>
          <p:cNvSpPr>
            <a:spLocks noGrp="1"/>
          </p:cNvSpPr>
          <p:nvPr>
            <p:ph type="title"/>
          </p:nvPr>
        </p:nvSpPr>
        <p:spPr>
          <a:xfrm>
            <a:off x="-893072" y="639315"/>
            <a:ext cx="6832600" cy="1293028"/>
          </a:xfrm>
        </p:spPr>
        <p:txBody>
          <a:bodyPr>
            <a:normAutofit/>
          </a:bodyPr>
          <a:lstStyle/>
          <a:p>
            <a:r>
              <a:rPr lang="en-GB" dirty="0"/>
              <a:t>The reciprocal style</a:t>
            </a:r>
            <a:endParaRPr lang="en-US" dirty="0"/>
          </a:p>
        </p:txBody>
      </p:sp>
      <p:sp>
        <p:nvSpPr>
          <p:cNvPr id="15" name="Content Placeholder 12">
            <a:extLst>
              <a:ext uri="{FF2B5EF4-FFF2-40B4-BE49-F238E27FC236}">
                <a16:creationId xmlns:a16="http://schemas.microsoft.com/office/drawing/2014/main" id="{88D414EF-4E45-5C4B-C457-804A323E2D55}"/>
              </a:ext>
            </a:extLst>
          </p:cNvPr>
          <p:cNvSpPr>
            <a:spLocks noGrp="1"/>
          </p:cNvSpPr>
          <p:nvPr>
            <p:ph idx="1"/>
          </p:nvPr>
        </p:nvSpPr>
        <p:spPr>
          <a:xfrm>
            <a:off x="280390" y="2194560"/>
            <a:ext cx="5476240" cy="4024125"/>
          </a:xfrm>
        </p:spPr>
        <p:txBody>
          <a:bodyPr>
            <a:normAutofit/>
          </a:bodyPr>
          <a:lstStyle/>
          <a:p>
            <a:r>
              <a:rPr lang="en-GB" dirty="0"/>
              <a:t>Not too many coaching points.</a:t>
            </a:r>
          </a:p>
          <a:p>
            <a:endParaRPr lang="en-GB" dirty="0"/>
          </a:p>
          <a:p>
            <a:r>
              <a:rPr lang="en-GB" dirty="0"/>
              <a:t>Easy to understand.</a:t>
            </a:r>
          </a:p>
          <a:p>
            <a:endParaRPr lang="en-GB" dirty="0"/>
          </a:p>
          <a:p>
            <a:r>
              <a:rPr lang="en-GB" dirty="0"/>
              <a:t>Not overwhelmed with information.</a:t>
            </a:r>
          </a:p>
          <a:p>
            <a:endParaRPr lang="en-GB" dirty="0"/>
          </a:p>
          <a:p>
            <a:r>
              <a:rPr lang="en-GB" dirty="0"/>
              <a:t>Includes images so the participants know what it should look like.</a:t>
            </a:r>
            <a:endParaRPr lang="en-US" dirty="0"/>
          </a:p>
        </p:txBody>
      </p:sp>
      <p:pic>
        <p:nvPicPr>
          <p:cNvPr id="6" name="Content Placeholder 5">
            <a:extLst>
              <a:ext uri="{FF2B5EF4-FFF2-40B4-BE49-F238E27FC236}">
                <a16:creationId xmlns:a16="http://schemas.microsoft.com/office/drawing/2014/main" id="{8EA0E789-5F5C-BA4C-9EB4-190690D441A7}"/>
              </a:ext>
            </a:extLst>
          </p:cNvPr>
          <p:cNvPicPr>
            <a:picLocks noChangeAspect="1"/>
          </p:cNvPicPr>
          <p:nvPr/>
        </p:nvPicPr>
        <p:blipFill rotWithShape="1">
          <a:blip r:embed="rId2"/>
          <a:srcRect t="7123" r="-4" b="8197"/>
          <a:stretch/>
        </p:blipFill>
        <p:spPr>
          <a:xfrm>
            <a:off x="6252473" y="0"/>
            <a:ext cx="5939527" cy="3374605"/>
          </a:xfrm>
          <a:prstGeom prst="rect">
            <a:avLst/>
          </a:prstGeom>
        </p:spPr>
      </p:pic>
      <p:pic>
        <p:nvPicPr>
          <p:cNvPr id="9" name="Picture 8">
            <a:extLst>
              <a:ext uri="{FF2B5EF4-FFF2-40B4-BE49-F238E27FC236}">
                <a16:creationId xmlns:a16="http://schemas.microsoft.com/office/drawing/2014/main" id="{67050AA1-FA9E-1A4C-B265-BFD7BAE779B2}"/>
              </a:ext>
            </a:extLst>
          </p:cNvPr>
          <p:cNvPicPr>
            <a:picLocks noChangeAspect="1"/>
          </p:cNvPicPr>
          <p:nvPr/>
        </p:nvPicPr>
        <p:blipFill rotWithShape="1">
          <a:blip r:embed="rId3"/>
          <a:srcRect t="7809" r="-4" b="-4"/>
          <a:stretch/>
        </p:blipFill>
        <p:spPr>
          <a:xfrm>
            <a:off x="6252474" y="3483395"/>
            <a:ext cx="5939526" cy="3374605"/>
          </a:xfrm>
          <a:prstGeom prst="rect">
            <a:avLst/>
          </a:prstGeom>
        </p:spPr>
      </p:pic>
    </p:spTree>
    <p:extLst>
      <p:ext uri="{BB962C8B-B14F-4D97-AF65-F5344CB8AC3E}">
        <p14:creationId xmlns:p14="http://schemas.microsoft.com/office/powerpoint/2010/main" val="1851961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C9B9D013-301C-D144-9FA2-C8CF55E05409}"/>
              </a:ext>
            </a:extLst>
          </p:cNvPr>
          <p:cNvSpPr>
            <a:spLocks noGrp="1"/>
          </p:cNvSpPr>
          <p:nvPr>
            <p:ph type="title"/>
          </p:nvPr>
        </p:nvSpPr>
        <p:spPr>
          <a:xfrm>
            <a:off x="665922" y="987287"/>
            <a:ext cx="3548269" cy="4697896"/>
          </a:xfrm>
        </p:spPr>
        <p:txBody>
          <a:bodyPr>
            <a:normAutofit/>
          </a:bodyPr>
          <a:lstStyle/>
          <a:p>
            <a:r>
              <a:rPr lang="en-GB" sz="3600"/>
              <a:t>The reciprocal style</a:t>
            </a:r>
            <a:endParaRPr lang="en-US" sz="3600"/>
          </a:p>
        </p:txBody>
      </p:sp>
      <p:sp>
        <p:nvSpPr>
          <p:cNvPr id="3" name="Content Placeholder 2">
            <a:extLst>
              <a:ext uri="{FF2B5EF4-FFF2-40B4-BE49-F238E27FC236}">
                <a16:creationId xmlns:a16="http://schemas.microsoft.com/office/drawing/2014/main" id="{5AD0F43A-F046-F240-ABCF-68F314312F9A}"/>
              </a:ext>
            </a:extLst>
          </p:cNvPr>
          <p:cNvSpPr>
            <a:spLocks noGrp="1"/>
          </p:cNvSpPr>
          <p:nvPr>
            <p:ph idx="1"/>
          </p:nvPr>
        </p:nvSpPr>
        <p:spPr>
          <a:xfrm>
            <a:off x="5057825" y="987287"/>
            <a:ext cx="5755949" cy="4697895"/>
          </a:xfrm>
        </p:spPr>
        <p:txBody>
          <a:bodyPr anchor="ctr">
            <a:normAutofit/>
          </a:bodyPr>
          <a:lstStyle/>
          <a:p>
            <a:pPr marL="0" indent="0">
              <a:buNone/>
            </a:pPr>
            <a:r>
              <a:rPr lang="en-GB" sz="1800"/>
              <a:t>I believe the reciprocal cards worked well because:</a:t>
            </a:r>
          </a:p>
          <a:p>
            <a:pPr>
              <a:buFont typeface="Wingdings" pitchFamily="2" charset="2"/>
              <a:buChar char="Ø"/>
            </a:pPr>
            <a:r>
              <a:rPr lang="en-GB" sz="1800"/>
              <a:t>It allowed the participants to look for certain coaching points.</a:t>
            </a:r>
          </a:p>
          <a:p>
            <a:pPr>
              <a:buFont typeface="Wingdings" pitchFamily="2" charset="2"/>
              <a:buChar char="Ø"/>
            </a:pPr>
            <a:r>
              <a:rPr lang="en-GB" sz="1800"/>
              <a:t>Created opportunities for the participants to learn from each other.</a:t>
            </a:r>
          </a:p>
          <a:p>
            <a:pPr>
              <a:buFont typeface="Wingdings" pitchFamily="2" charset="2"/>
              <a:buChar char="Ø"/>
            </a:pPr>
            <a:r>
              <a:rPr lang="en-GB" sz="1800"/>
              <a:t>Allowed them to apply the coaching points to their handstands.</a:t>
            </a:r>
          </a:p>
          <a:p>
            <a:pPr>
              <a:buFont typeface="Wingdings" pitchFamily="2" charset="2"/>
              <a:buChar char="Ø"/>
            </a:pPr>
            <a:r>
              <a:rPr lang="en-GB" sz="1800"/>
              <a:t>I didn’t include too much information so the participants knew exactly what to look for and were not overwhelmed with information.</a:t>
            </a:r>
          </a:p>
          <a:p>
            <a:pPr>
              <a:buFont typeface="Wingdings" pitchFamily="2" charset="2"/>
              <a:buChar char="Ø"/>
            </a:pPr>
            <a:endParaRPr lang="en-GB" sz="1800"/>
          </a:p>
          <a:p>
            <a:pPr marL="0" indent="0">
              <a:buNone/>
            </a:pPr>
            <a:r>
              <a:rPr lang="en-GB" sz="1800"/>
              <a:t>I believe my reciprocal cards could have improved by:</a:t>
            </a:r>
          </a:p>
          <a:p>
            <a:pPr>
              <a:buFont typeface="Wingdings" pitchFamily="2" charset="2"/>
              <a:buChar char="Ø"/>
            </a:pPr>
            <a:r>
              <a:rPr lang="en-GB" sz="1800"/>
              <a:t>Making the photos more visible.</a:t>
            </a:r>
          </a:p>
        </p:txBody>
      </p:sp>
    </p:spTree>
    <p:extLst>
      <p:ext uri="{BB962C8B-B14F-4D97-AF65-F5344CB8AC3E}">
        <p14:creationId xmlns:p14="http://schemas.microsoft.com/office/powerpoint/2010/main" val="2542019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DF9D18-7CA9-9548-9CE0-0DEC039FB9F5}"/>
              </a:ext>
            </a:extLst>
          </p:cNvPr>
          <p:cNvSpPr>
            <a:spLocks noGrp="1"/>
          </p:cNvSpPr>
          <p:nvPr>
            <p:ph idx="1"/>
          </p:nvPr>
        </p:nvSpPr>
        <p:spPr>
          <a:xfrm>
            <a:off x="804334" y="630827"/>
            <a:ext cx="9222535" cy="3845311"/>
          </a:xfrm>
        </p:spPr>
        <p:txBody>
          <a:bodyPr anchor="ctr">
            <a:normAutofit/>
          </a:bodyPr>
          <a:lstStyle/>
          <a:p>
            <a:pPr marL="0" indent="0">
              <a:buNone/>
            </a:pPr>
            <a:r>
              <a:rPr lang="en-GB" sz="2000" b="1" u="sng"/>
              <a:t>Blocked Practice:</a:t>
            </a:r>
          </a:p>
          <a:p>
            <a:pPr marL="0" indent="0">
              <a:buNone/>
            </a:pPr>
            <a:endParaRPr lang="en-GB" sz="2000" b="1" u="sng"/>
          </a:p>
          <a:p>
            <a:r>
              <a:rPr lang="en-GB" sz="2000"/>
              <a:t>Blocked practice is when a session plan is made up of some drills in which a skill is repeated.</a:t>
            </a:r>
          </a:p>
          <a:p>
            <a:endParaRPr lang="en-GB" sz="2000"/>
          </a:p>
          <a:p>
            <a:pPr marL="0" indent="0">
              <a:buNone/>
            </a:pPr>
            <a:r>
              <a:rPr lang="en-GB" sz="2000"/>
              <a:t>This was used for my session plan as the drills used for the session plan built and worked towards a handstand which was the whole skill. I chose to use this for my session plan as it allows the participants to concentrate on one task or skill at a time and refine and correct it.</a:t>
            </a:r>
          </a:p>
        </p:txBody>
      </p:sp>
      <p:pic>
        <p:nvPicPr>
          <p:cNvPr id="10" name="Picture 9">
            <a:extLst>
              <a:ext uri="{FF2B5EF4-FFF2-40B4-BE49-F238E27FC236}">
                <a16:creationId xmlns:a16="http://schemas.microsoft.com/office/drawing/2014/main" id="{287356FD-82C7-4E0B-9494-355CAE397D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alphaModFix amt="75000"/>
            <a:extLst>
              <a:ext uri="{28A0092B-C50C-407E-A947-70E740481C1C}">
                <a14:useLocalDpi xmlns:a14="http://schemas.microsoft.com/office/drawing/2010/main" val="0"/>
              </a:ext>
            </a:extLst>
          </a:blip>
          <a:srcRect r="62946" b="15805"/>
          <a:stretch/>
        </p:blipFill>
        <p:spPr>
          <a:xfrm rot="5400000" flipH="1" flipV="1">
            <a:off x="8887991" y="3553991"/>
            <a:ext cx="4517571" cy="2090448"/>
          </a:xfrm>
          <a:prstGeom prst="rect">
            <a:avLst/>
          </a:prstGeom>
          <a:noFill/>
        </p:spPr>
      </p:pic>
      <p:sp>
        <p:nvSpPr>
          <p:cNvPr id="2" name="Title 1">
            <a:extLst>
              <a:ext uri="{FF2B5EF4-FFF2-40B4-BE49-F238E27FC236}">
                <a16:creationId xmlns:a16="http://schemas.microsoft.com/office/drawing/2014/main" id="{F9C46C7B-364F-3049-924A-210CCB00430E}"/>
              </a:ext>
            </a:extLst>
          </p:cNvPr>
          <p:cNvSpPr>
            <a:spLocks noGrp="1"/>
          </p:cNvSpPr>
          <p:nvPr>
            <p:ph type="title"/>
          </p:nvPr>
        </p:nvSpPr>
        <p:spPr>
          <a:xfrm>
            <a:off x="1001486" y="4771908"/>
            <a:ext cx="9845190" cy="1293028"/>
          </a:xfrm>
        </p:spPr>
        <p:txBody>
          <a:bodyPr>
            <a:normAutofit/>
          </a:bodyPr>
          <a:lstStyle/>
          <a:p>
            <a:pPr algn="l"/>
            <a:r>
              <a:rPr lang="en-GB" dirty="0"/>
              <a:t>Blocked practice</a:t>
            </a:r>
            <a:endParaRPr lang="en-US"/>
          </a:p>
        </p:txBody>
      </p:sp>
    </p:spTree>
    <p:extLst>
      <p:ext uri="{BB962C8B-B14F-4D97-AF65-F5344CB8AC3E}">
        <p14:creationId xmlns:p14="http://schemas.microsoft.com/office/powerpoint/2010/main" val="3062589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03EB52-FCA0-AA41-9D6D-52B0455CF2AF}"/>
              </a:ext>
            </a:extLst>
          </p:cNvPr>
          <p:cNvSpPr>
            <a:spLocks noGrp="1"/>
          </p:cNvSpPr>
          <p:nvPr>
            <p:ph idx="1"/>
          </p:nvPr>
        </p:nvSpPr>
        <p:spPr>
          <a:xfrm>
            <a:off x="804334" y="630827"/>
            <a:ext cx="9222535" cy="3845311"/>
          </a:xfrm>
        </p:spPr>
        <p:txBody>
          <a:bodyPr anchor="ctr">
            <a:normAutofit/>
          </a:bodyPr>
          <a:lstStyle/>
          <a:p>
            <a:pPr marL="0" indent="0">
              <a:buNone/>
            </a:pPr>
            <a:r>
              <a:rPr lang="en-GB" sz="2000" b="1" u="sng"/>
              <a:t>Constant Practice:</a:t>
            </a:r>
          </a:p>
          <a:p>
            <a:pPr marL="0" indent="0">
              <a:buNone/>
            </a:pPr>
            <a:endParaRPr lang="en-GB" sz="2000" b="1" u="sng"/>
          </a:p>
          <a:p>
            <a:r>
              <a:rPr lang="en-GB" sz="2000"/>
              <a:t>Constant practice is practicing a skill by repeating the same version of the skill continuously.</a:t>
            </a:r>
          </a:p>
          <a:p>
            <a:endParaRPr lang="en-GB" sz="2000"/>
          </a:p>
          <a:p>
            <a:pPr marL="0" indent="0">
              <a:buNone/>
            </a:pPr>
            <a:r>
              <a:rPr lang="en-GB" sz="2000"/>
              <a:t>Constant practice was used during my session as the drills and skill was constant and stayed the same. I gave coaching points and on how to correct and improve the skill, however, the drills and skill did not change.</a:t>
            </a:r>
            <a:endParaRPr lang="en-US" sz="2000"/>
          </a:p>
        </p:txBody>
      </p:sp>
      <p:pic>
        <p:nvPicPr>
          <p:cNvPr id="10" name="Picture 9">
            <a:extLst>
              <a:ext uri="{FF2B5EF4-FFF2-40B4-BE49-F238E27FC236}">
                <a16:creationId xmlns:a16="http://schemas.microsoft.com/office/drawing/2014/main" id="{287356FD-82C7-4E0B-9494-355CAE397D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alphaModFix amt="75000"/>
            <a:extLst>
              <a:ext uri="{28A0092B-C50C-407E-A947-70E740481C1C}">
                <a14:useLocalDpi xmlns:a14="http://schemas.microsoft.com/office/drawing/2010/main" val="0"/>
              </a:ext>
            </a:extLst>
          </a:blip>
          <a:srcRect r="62946" b="15805"/>
          <a:stretch/>
        </p:blipFill>
        <p:spPr>
          <a:xfrm rot="5400000" flipH="1" flipV="1">
            <a:off x="8887991" y="3553991"/>
            <a:ext cx="4517571" cy="2090448"/>
          </a:xfrm>
          <a:prstGeom prst="rect">
            <a:avLst/>
          </a:prstGeom>
          <a:noFill/>
        </p:spPr>
      </p:pic>
      <p:sp>
        <p:nvSpPr>
          <p:cNvPr id="2" name="Title 1">
            <a:extLst>
              <a:ext uri="{FF2B5EF4-FFF2-40B4-BE49-F238E27FC236}">
                <a16:creationId xmlns:a16="http://schemas.microsoft.com/office/drawing/2014/main" id="{0B4EA74A-6B77-A545-BA3B-3E8EB97C42C1}"/>
              </a:ext>
            </a:extLst>
          </p:cNvPr>
          <p:cNvSpPr>
            <a:spLocks noGrp="1"/>
          </p:cNvSpPr>
          <p:nvPr>
            <p:ph type="title"/>
          </p:nvPr>
        </p:nvSpPr>
        <p:spPr>
          <a:xfrm>
            <a:off x="1001486" y="4771908"/>
            <a:ext cx="9845190" cy="1293028"/>
          </a:xfrm>
        </p:spPr>
        <p:txBody>
          <a:bodyPr>
            <a:normAutofit/>
          </a:bodyPr>
          <a:lstStyle/>
          <a:p>
            <a:pPr algn="l"/>
            <a:r>
              <a:rPr lang="en-GB" dirty="0"/>
              <a:t>Constant practice</a:t>
            </a:r>
            <a:endParaRPr lang="en-US"/>
          </a:p>
        </p:txBody>
      </p:sp>
    </p:spTree>
    <p:extLst>
      <p:ext uri="{BB962C8B-B14F-4D97-AF65-F5344CB8AC3E}">
        <p14:creationId xmlns:p14="http://schemas.microsoft.com/office/powerpoint/2010/main" val="3064092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A8212-59A0-E745-B2D6-7191BE0867C2}"/>
              </a:ext>
            </a:extLst>
          </p:cNvPr>
          <p:cNvSpPr>
            <a:spLocks noGrp="1"/>
          </p:cNvSpPr>
          <p:nvPr>
            <p:ph type="title"/>
          </p:nvPr>
        </p:nvSpPr>
        <p:spPr>
          <a:xfrm>
            <a:off x="4090507" y="764372"/>
            <a:ext cx="7434070" cy="1432289"/>
          </a:xfrm>
        </p:spPr>
        <p:txBody>
          <a:bodyPr>
            <a:normAutofit/>
          </a:bodyPr>
          <a:lstStyle/>
          <a:p>
            <a:r>
              <a:rPr lang="en-GB" dirty="0"/>
              <a:t>Feedback</a:t>
            </a:r>
            <a:endParaRPr lang="en-US" dirty="0"/>
          </a:p>
        </p:txBody>
      </p:sp>
      <p:sp>
        <p:nvSpPr>
          <p:cNvPr id="19" name="Rectangle 18">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20">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0AC33CA2-D5D5-1544-933A-6D9E7F5B3617}"/>
              </a:ext>
            </a:extLst>
          </p:cNvPr>
          <p:cNvSpPr>
            <a:spLocks noGrp="1"/>
          </p:cNvSpPr>
          <p:nvPr>
            <p:ph idx="1"/>
          </p:nvPr>
        </p:nvSpPr>
        <p:spPr>
          <a:xfrm>
            <a:off x="4090507" y="2628900"/>
            <a:ext cx="7454077" cy="3589785"/>
          </a:xfrm>
        </p:spPr>
        <p:txBody>
          <a:bodyPr>
            <a:normAutofit/>
          </a:bodyPr>
          <a:lstStyle/>
          <a:p>
            <a:pPr marL="0" indent="0">
              <a:buNone/>
            </a:pPr>
            <a:r>
              <a:rPr lang="en-GB" sz="1900"/>
              <a:t>Feedback is important when coaching as it tells the participant how they can improve and can be given in many ways.</a:t>
            </a:r>
          </a:p>
          <a:p>
            <a:pPr marL="0" indent="0">
              <a:buNone/>
            </a:pPr>
            <a:endParaRPr lang="en-GB" sz="1900"/>
          </a:p>
          <a:p>
            <a:pPr marL="0" indent="0">
              <a:buNone/>
            </a:pPr>
            <a:r>
              <a:rPr lang="en-GB" sz="1900" b="1" u="sng"/>
              <a:t>Symbols:</a:t>
            </a:r>
          </a:p>
          <a:p>
            <a:r>
              <a:rPr lang="en-GB" sz="1900"/>
              <a:t>Letter grading (A,B,C).</a:t>
            </a:r>
          </a:p>
          <a:p>
            <a:r>
              <a:rPr lang="en-GB" sz="1900"/>
              <a:t>Numbers (1-10).</a:t>
            </a:r>
          </a:p>
          <a:p>
            <a:r>
              <a:rPr lang="en-GB" sz="1900"/>
              <a:t>Percentages (0-100%).</a:t>
            </a:r>
          </a:p>
          <a:p>
            <a:r>
              <a:rPr lang="en-GB" sz="1900"/>
              <a:t>Awards (1</a:t>
            </a:r>
            <a:r>
              <a:rPr lang="en-GB" sz="1900" baseline="30000"/>
              <a:t>st</a:t>
            </a:r>
            <a:r>
              <a:rPr lang="en-GB" sz="1900"/>
              <a:t>, 2</a:t>
            </a:r>
            <a:r>
              <a:rPr lang="en-GB" sz="1900" baseline="30000"/>
              <a:t>nd</a:t>
            </a:r>
            <a:r>
              <a:rPr lang="en-GB" sz="1900"/>
              <a:t>, 3</a:t>
            </a:r>
            <a:r>
              <a:rPr lang="en-GB" sz="1900" baseline="30000"/>
              <a:t>rd</a:t>
            </a:r>
            <a:r>
              <a:rPr lang="en-GB" sz="1900"/>
              <a:t>).</a:t>
            </a:r>
          </a:p>
          <a:p>
            <a:r>
              <a:rPr lang="en-GB" sz="1900"/>
              <a:t>Pictures (</a:t>
            </a:r>
            <a:r>
              <a:rPr lang="en-GB" sz="1900">
                <a:sym typeface="Wingdings" pitchFamily="2" charset="2"/>
              </a:rPr>
              <a:t>, ).</a:t>
            </a:r>
            <a:endParaRPr lang="en-US" sz="1900"/>
          </a:p>
        </p:txBody>
      </p:sp>
    </p:spTree>
    <p:extLst>
      <p:ext uri="{BB962C8B-B14F-4D97-AF65-F5344CB8AC3E}">
        <p14:creationId xmlns:p14="http://schemas.microsoft.com/office/powerpoint/2010/main" val="5372545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C95DC-E717-3A4A-86A1-B15806F11B32}"/>
              </a:ext>
            </a:extLst>
          </p:cNvPr>
          <p:cNvSpPr>
            <a:spLocks noGrp="1"/>
          </p:cNvSpPr>
          <p:nvPr>
            <p:ph type="title"/>
          </p:nvPr>
        </p:nvSpPr>
        <p:spPr>
          <a:xfrm>
            <a:off x="4090507" y="764372"/>
            <a:ext cx="7434070" cy="1432289"/>
          </a:xfrm>
        </p:spPr>
        <p:txBody>
          <a:bodyPr>
            <a:normAutofit/>
          </a:bodyPr>
          <a:lstStyle/>
          <a:p>
            <a:r>
              <a:rPr lang="en-GB" dirty="0"/>
              <a:t>Feedback</a:t>
            </a:r>
            <a:endParaRPr lang="en-US" dirty="0"/>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3DDF1FC3-4CE7-1E41-B254-79A0DE5DA03B}"/>
              </a:ext>
            </a:extLst>
          </p:cNvPr>
          <p:cNvSpPr>
            <a:spLocks noGrp="1"/>
          </p:cNvSpPr>
          <p:nvPr>
            <p:ph idx="1"/>
          </p:nvPr>
        </p:nvSpPr>
        <p:spPr>
          <a:xfrm>
            <a:off x="4090507" y="2628900"/>
            <a:ext cx="7454077" cy="3589785"/>
          </a:xfrm>
        </p:spPr>
        <p:txBody>
          <a:bodyPr>
            <a:normAutofit/>
          </a:bodyPr>
          <a:lstStyle/>
          <a:p>
            <a:pPr marL="0" indent="0">
              <a:buNone/>
            </a:pPr>
            <a:r>
              <a:rPr lang="en-GB" sz="2000" b="1" u="sng" dirty="0"/>
              <a:t>Gestures (Body Language):</a:t>
            </a:r>
          </a:p>
          <a:p>
            <a:r>
              <a:rPr lang="en-GB" sz="2000" dirty="0"/>
              <a:t>Facial expressions.</a:t>
            </a:r>
          </a:p>
          <a:p>
            <a:r>
              <a:rPr lang="en-GB" sz="2000" dirty="0"/>
              <a:t>Hand movements.</a:t>
            </a:r>
          </a:p>
          <a:p>
            <a:r>
              <a:rPr lang="en-GB" sz="2000" dirty="0"/>
              <a:t>Head movements.</a:t>
            </a:r>
          </a:p>
          <a:p>
            <a:endParaRPr lang="en-GB" sz="2000" dirty="0"/>
          </a:p>
          <a:p>
            <a:pPr marL="0" indent="0">
              <a:buNone/>
            </a:pPr>
            <a:r>
              <a:rPr lang="en-GB" sz="2000" b="1" u="sng" dirty="0"/>
              <a:t>Verbal:</a:t>
            </a:r>
          </a:p>
          <a:p>
            <a:r>
              <a:rPr lang="en-GB" sz="2000" dirty="0"/>
              <a:t>Written words or phrases.</a:t>
            </a:r>
          </a:p>
          <a:p>
            <a:r>
              <a:rPr lang="en-GB" sz="2000" dirty="0"/>
              <a:t>Spoken words or phrases.</a:t>
            </a:r>
            <a:endParaRPr lang="en-US" sz="2000" dirty="0"/>
          </a:p>
        </p:txBody>
      </p:sp>
    </p:spTree>
    <p:extLst>
      <p:ext uri="{BB962C8B-B14F-4D97-AF65-F5344CB8AC3E}">
        <p14:creationId xmlns:p14="http://schemas.microsoft.com/office/powerpoint/2010/main" val="1439952736"/>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7A74F7-B92F-AC4A-A568-8BBC24D3FF63}"/>
              </a:ext>
            </a:extLst>
          </p:cNvPr>
          <p:cNvSpPr>
            <a:spLocks noGrp="1"/>
          </p:cNvSpPr>
          <p:nvPr>
            <p:ph type="title"/>
          </p:nvPr>
        </p:nvSpPr>
        <p:spPr>
          <a:xfrm>
            <a:off x="4090507" y="764372"/>
            <a:ext cx="7434070" cy="1432289"/>
          </a:xfrm>
        </p:spPr>
        <p:txBody>
          <a:bodyPr>
            <a:normAutofit/>
          </a:bodyPr>
          <a:lstStyle/>
          <a:p>
            <a:r>
              <a:rPr lang="en-GB" dirty="0"/>
              <a:t>Feedback</a:t>
            </a:r>
            <a:endParaRPr lang="en-US" dirty="0"/>
          </a:p>
        </p:txBody>
      </p:sp>
      <p:sp>
        <p:nvSpPr>
          <p:cNvPr id="6"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Picture 1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2044543E-8483-2344-866E-230FC8FBE49B}"/>
              </a:ext>
            </a:extLst>
          </p:cNvPr>
          <p:cNvSpPr>
            <a:spLocks noGrp="1"/>
          </p:cNvSpPr>
          <p:nvPr>
            <p:ph idx="1"/>
          </p:nvPr>
        </p:nvSpPr>
        <p:spPr>
          <a:xfrm>
            <a:off x="4090507" y="1903351"/>
            <a:ext cx="7454077" cy="4954649"/>
          </a:xfrm>
        </p:spPr>
        <p:txBody>
          <a:bodyPr>
            <a:noAutofit/>
          </a:bodyPr>
          <a:lstStyle/>
          <a:p>
            <a:r>
              <a:rPr lang="en-GB" sz="2000" dirty="0"/>
              <a:t>Positive and informal feedback improves confidence and motivation, as well as provides information on how to improve.</a:t>
            </a:r>
          </a:p>
          <a:p>
            <a:pPr marL="0" indent="0">
              <a:buNone/>
            </a:pPr>
            <a:r>
              <a:rPr lang="en-GB" sz="2000" dirty="0"/>
              <a:t>Research suggests that feedback can:</a:t>
            </a:r>
          </a:p>
          <a:p>
            <a:r>
              <a:rPr lang="en-GB" sz="2000" dirty="0"/>
              <a:t>Affect behaviour and learning skills.</a:t>
            </a:r>
          </a:p>
          <a:p>
            <a:r>
              <a:rPr lang="en-GB" sz="2000" dirty="0"/>
              <a:t>Motivate.</a:t>
            </a:r>
          </a:p>
          <a:p>
            <a:r>
              <a:rPr lang="en-GB" sz="2000" dirty="0"/>
              <a:t>Challenge.</a:t>
            </a:r>
          </a:p>
          <a:p>
            <a:r>
              <a:rPr lang="en-GB" sz="2000" dirty="0"/>
              <a:t>Inspire.</a:t>
            </a:r>
          </a:p>
          <a:p>
            <a:r>
              <a:rPr lang="en-GB" sz="2000" dirty="0"/>
              <a:t>Encourage.</a:t>
            </a:r>
          </a:p>
          <a:p>
            <a:pPr marL="0" indent="0">
              <a:buNone/>
            </a:pPr>
            <a:r>
              <a:rPr lang="en-GB" sz="2000" dirty="0"/>
              <a:t>If feedback is not given correctly it can:</a:t>
            </a:r>
          </a:p>
          <a:p>
            <a:r>
              <a:rPr lang="en-GB" sz="2000" dirty="0"/>
              <a:t>Frustrate.</a:t>
            </a:r>
          </a:p>
          <a:p>
            <a:r>
              <a:rPr lang="en-GB" sz="2000" dirty="0"/>
              <a:t>Confuse.</a:t>
            </a:r>
          </a:p>
          <a:p>
            <a:r>
              <a:rPr lang="en-GB" sz="2000" dirty="0"/>
              <a:t>Humiliate.</a:t>
            </a:r>
          </a:p>
        </p:txBody>
      </p:sp>
    </p:spTree>
    <p:extLst>
      <p:ext uri="{BB962C8B-B14F-4D97-AF65-F5344CB8AC3E}">
        <p14:creationId xmlns:p14="http://schemas.microsoft.com/office/powerpoint/2010/main" val="2339249491"/>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318C13-8D0A-814D-88C2-711A3FB8986C}"/>
              </a:ext>
            </a:extLst>
          </p:cNvPr>
          <p:cNvSpPr>
            <a:spLocks noGrp="1"/>
          </p:cNvSpPr>
          <p:nvPr>
            <p:ph type="title"/>
          </p:nvPr>
        </p:nvSpPr>
        <p:spPr>
          <a:xfrm>
            <a:off x="4090507" y="764372"/>
            <a:ext cx="7434070" cy="1432289"/>
          </a:xfrm>
        </p:spPr>
        <p:txBody>
          <a:bodyPr>
            <a:normAutofit/>
          </a:bodyPr>
          <a:lstStyle/>
          <a:p>
            <a:r>
              <a:rPr lang="en-GB" dirty="0"/>
              <a:t>Feedback</a:t>
            </a:r>
            <a:endParaRPr lang="en-US" dirty="0"/>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7963311E-F8C5-214E-8DCD-3D7103096E9C}"/>
              </a:ext>
            </a:extLst>
          </p:cNvPr>
          <p:cNvSpPr>
            <a:spLocks noGrp="1"/>
          </p:cNvSpPr>
          <p:nvPr>
            <p:ph idx="1"/>
          </p:nvPr>
        </p:nvSpPr>
        <p:spPr>
          <a:xfrm>
            <a:off x="4090507" y="2628900"/>
            <a:ext cx="7454077" cy="3589785"/>
          </a:xfrm>
        </p:spPr>
        <p:txBody>
          <a:bodyPr>
            <a:normAutofit/>
          </a:bodyPr>
          <a:lstStyle/>
          <a:p>
            <a:pPr marL="0" indent="0">
              <a:buNone/>
            </a:pPr>
            <a:r>
              <a:rPr lang="en-GB" sz="2000"/>
              <a:t>These are the reasons why I chose to use positive and informal feedback, as well as to not constantly give feedback so they did not become overwhelmed with information.</a:t>
            </a:r>
          </a:p>
          <a:p>
            <a:pPr marL="0" indent="0">
              <a:buNone/>
            </a:pPr>
            <a:r>
              <a:rPr lang="en-GB" sz="2000"/>
              <a:t>I done this by giving one coaching point for each participant at a time, then provided feedback on how they improved and why. Once they had improved, I would give them another coaching point to allow them to progress more. This allowed them to continuously improve without being overwhelmed with information.</a:t>
            </a:r>
          </a:p>
          <a:p>
            <a:endParaRPr lang="en-US" sz="2000"/>
          </a:p>
        </p:txBody>
      </p:sp>
    </p:spTree>
    <p:extLst>
      <p:ext uri="{BB962C8B-B14F-4D97-AF65-F5344CB8AC3E}">
        <p14:creationId xmlns:p14="http://schemas.microsoft.com/office/powerpoint/2010/main" val="263004112"/>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32162F0F-A9B7-409A-AD12-ADD441861C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697" r="55278"/>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7E78F73-2648-D542-99CF-B5EE2F1E9FB7}"/>
              </a:ext>
            </a:extLst>
          </p:cNvPr>
          <p:cNvSpPr>
            <a:spLocks noGrp="1"/>
          </p:cNvSpPr>
          <p:nvPr>
            <p:ph type="title"/>
          </p:nvPr>
        </p:nvSpPr>
        <p:spPr>
          <a:xfrm>
            <a:off x="643466" y="804334"/>
            <a:ext cx="3471333" cy="5249333"/>
          </a:xfrm>
        </p:spPr>
        <p:txBody>
          <a:bodyPr>
            <a:normAutofit/>
          </a:bodyPr>
          <a:lstStyle/>
          <a:p>
            <a:r>
              <a:rPr lang="en-GB">
                <a:solidFill>
                  <a:srgbClr val="FFFFFF"/>
                </a:solidFill>
              </a:rPr>
              <a:t>Whole and part practice</a:t>
            </a:r>
            <a:endParaRPr lang="en-US">
              <a:solidFill>
                <a:srgbClr val="FFFFFF"/>
              </a:solidFill>
            </a:endParaRPr>
          </a:p>
        </p:txBody>
      </p:sp>
      <p:sp>
        <p:nvSpPr>
          <p:cNvPr id="3" name="Content Placeholder 2">
            <a:extLst>
              <a:ext uri="{FF2B5EF4-FFF2-40B4-BE49-F238E27FC236}">
                <a16:creationId xmlns:a16="http://schemas.microsoft.com/office/drawing/2014/main" id="{09E4F52B-BD28-DF48-9514-3AC80DD1845B}"/>
              </a:ext>
            </a:extLst>
          </p:cNvPr>
          <p:cNvSpPr>
            <a:spLocks noGrp="1"/>
          </p:cNvSpPr>
          <p:nvPr>
            <p:ph idx="1"/>
          </p:nvPr>
        </p:nvSpPr>
        <p:spPr>
          <a:xfrm>
            <a:off x="5234722" y="804334"/>
            <a:ext cx="6271477" cy="5249333"/>
          </a:xfrm>
        </p:spPr>
        <p:txBody>
          <a:bodyPr anchor="ctr">
            <a:normAutofit/>
          </a:bodyPr>
          <a:lstStyle/>
          <a:p>
            <a:pPr marL="0" indent="0">
              <a:buNone/>
            </a:pPr>
            <a:r>
              <a:rPr lang="en-GB" b="1" u="sng">
                <a:solidFill>
                  <a:schemeClr val="tx2"/>
                </a:solidFill>
              </a:rPr>
              <a:t>Whole practice:</a:t>
            </a:r>
          </a:p>
          <a:p>
            <a:r>
              <a:rPr lang="en-GB">
                <a:solidFill>
                  <a:schemeClr val="tx2"/>
                </a:solidFill>
              </a:rPr>
              <a:t>Entire skill is practiced.</a:t>
            </a:r>
          </a:p>
          <a:p>
            <a:r>
              <a:rPr lang="en-GB">
                <a:solidFill>
                  <a:schemeClr val="tx2"/>
                </a:solidFill>
              </a:rPr>
              <a:t>Beneficial for continuous skills (e.g. running and cycling).</a:t>
            </a:r>
          </a:p>
          <a:p>
            <a:endParaRPr lang="en-GB">
              <a:solidFill>
                <a:schemeClr val="tx2"/>
              </a:solidFill>
            </a:endParaRPr>
          </a:p>
          <a:p>
            <a:pPr marL="0" indent="0">
              <a:buNone/>
            </a:pPr>
            <a:r>
              <a:rPr lang="en-GB" b="1" u="sng">
                <a:solidFill>
                  <a:schemeClr val="tx2"/>
                </a:solidFill>
              </a:rPr>
              <a:t>Part skill:</a:t>
            </a:r>
          </a:p>
          <a:p>
            <a:r>
              <a:rPr lang="en-GB">
                <a:solidFill>
                  <a:schemeClr val="tx2"/>
                </a:solidFill>
              </a:rPr>
              <a:t>When skills get broken down into parts.</a:t>
            </a:r>
          </a:p>
          <a:p>
            <a:r>
              <a:rPr lang="en-GB">
                <a:solidFill>
                  <a:schemeClr val="tx2"/>
                </a:solidFill>
              </a:rPr>
              <a:t>Allows the participant to master each section of the skill.</a:t>
            </a:r>
          </a:p>
          <a:p>
            <a:r>
              <a:rPr lang="en-GB">
                <a:solidFill>
                  <a:schemeClr val="tx2"/>
                </a:solidFill>
              </a:rPr>
              <a:t>When part practice is done on its own, it can lead to disjointed skills.</a:t>
            </a:r>
          </a:p>
          <a:p>
            <a:pPr marL="0" indent="0">
              <a:buNone/>
            </a:pPr>
            <a:r>
              <a:rPr lang="en-GB">
                <a:solidFill>
                  <a:schemeClr val="tx2"/>
                </a:solidFill>
              </a:rPr>
              <a:t>This is why I decided to whole practice before and after the part practice section.</a:t>
            </a:r>
            <a:endParaRPr lang="en-US">
              <a:solidFill>
                <a:schemeClr val="tx2"/>
              </a:solidFill>
            </a:endParaRPr>
          </a:p>
        </p:txBody>
      </p:sp>
    </p:spTree>
    <p:extLst>
      <p:ext uri="{BB962C8B-B14F-4D97-AF65-F5344CB8AC3E}">
        <p14:creationId xmlns:p14="http://schemas.microsoft.com/office/powerpoint/2010/main" val="1938017888"/>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4" name="Picture 23">
            <a:extLst>
              <a:ext uri="{FF2B5EF4-FFF2-40B4-BE49-F238E27FC236}">
                <a16:creationId xmlns:a16="http://schemas.microsoft.com/office/drawing/2014/main" id="{32162F0F-A9B7-409A-AD12-ADD441861C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697" r="55278"/>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3AAAE2D-EF3B-2F46-9D75-FEF132D2D408}"/>
              </a:ext>
            </a:extLst>
          </p:cNvPr>
          <p:cNvSpPr>
            <a:spLocks noGrp="1"/>
          </p:cNvSpPr>
          <p:nvPr>
            <p:ph type="title"/>
          </p:nvPr>
        </p:nvSpPr>
        <p:spPr>
          <a:xfrm>
            <a:off x="643466" y="804334"/>
            <a:ext cx="3471333" cy="5249333"/>
          </a:xfrm>
        </p:spPr>
        <p:txBody>
          <a:bodyPr>
            <a:normAutofit/>
          </a:bodyPr>
          <a:lstStyle/>
          <a:p>
            <a:r>
              <a:rPr lang="en-GB">
                <a:solidFill>
                  <a:srgbClr val="FFFFFF"/>
                </a:solidFill>
              </a:rPr>
              <a:t>Whole and part practice</a:t>
            </a:r>
            <a:endParaRPr lang="en-US">
              <a:solidFill>
                <a:srgbClr val="FFFFFF"/>
              </a:solidFill>
            </a:endParaRPr>
          </a:p>
        </p:txBody>
      </p:sp>
      <p:sp>
        <p:nvSpPr>
          <p:cNvPr id="3" name="Content Placeholder 2">
            <a:extLst>
              <a:ext uri="{FF2B5EF4-FFF2-40B4-BE49-F238E27FC236}">
                <a16:creationId xmlns:a16="http://schemas.microsoft.com/office/drawing/2014/main" id="{27675FF8-BCC1-EE43-A131-CCE373750A7A}"/>
              </a:ext>
            </a:extLst>
          </p:cNvPr>
          <p:cNvSpPr>
            <a:spLocks noGrp="1"/>
          </p:cNvSpPr>
          <p:nvPr>
            <p:ph idx="1"/>
          </p:nvPr>
        </p:nvSpPr>
        <p:spPr>
          <a:xfrm>
            <a:off x="5234722" y="804334"/>
            <a:ext cx="6271477" cy="5249333"/>
          </a:xfrm>
        </p:spPr>
        <p:txBody>
          <a:bodyPr anchor="ctr">
            <a:normAutofit/>
          </a:bodyPr>
          <a:lstStyle/>
          <a:p>
            <a:pPr marL="0" indent="0">
              <a:buNone/>
            </a:pPr>
            <a:r>
              <a:rPr lang="en-GB">
                <a:solidFill>
                  <a:schemeClr val="tx2"/>
                </a:solidFill>
              </a:rPr>
              <a:t>The methods of practicing and developing a skill that were used throughout my session plan were whole practice, part practice, and whole practice again.</a:t>
            </a:r>
          </a:p>
          <a:p>
            <a:pPr marL="0" indent="0">
              <a:buNone/>
            </a:pPr>
            <a:r>
              <a:rPr lang="en-GB">
                <a:solidFill>
                  <a:schemeClr val="tx2"/>
                </a:solidFill>
              </a:rPr>
              <a:t>I decided to use whole practice as I recorded the participants attempts of a handstand (the whole skill) at the beginning and end of the session so they can see how they progressed. </a:t>
            </a:r>
          </a:p>
          <a:p>
            <a:pPr marL="0" indent="0">
              <a:buNone/>
            </a:pPr>
            <a:r>
              <a:rPr lang="en-GB">
                <a:solidFill>
                  <a:schemeClr val="tx2"/>
                </a:solidFill>
              </a:rPr>
              <a:t>I included part practice in the middle of the session so the participants can see, feel and understand the different techniques and sections of a handstand, so they know how to improve their handstands.</a:t>
            </a:r>
            <a:endParaRPr lang="en-US">
              <a:solidFill>
                <a:schemeClr val="tx2"/>
              </a:solidFill>
            </a:endParaRPr>
          </a:p>
        </p:txBody>
      </p:sp>
    </p:spTree>
    <p:extLst>
      <p:ext uri="{BB962C8B-B14F-4D97-AF65-F5344CB8AC3E}">
        <p14:creationId xmlns:p14="http://schemas.microsoft.com/office/powerpoint/2010/main" val="3624025128"/>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C78BEA3D-7798-A541-BA75-BEAAB4510D0B}"/>
              </a:ext>
            </a:extLst>
          </p:cNvPr>
          <p:cNvSpPr>
            <a:spLocks noGrp="1"/>
          </p:cNvSpPr>
          <p:nvPr>
            <p:ph type="title"/>
          </p:nvPr>
        </p:nvSpPr>
        <p:spPr>
          <a:xfrm>
            <a:off x="683609" y="764372"/>
            <a:ext cx="3173688" cy="5216013"/>
          </a:xfrm>
        </p:spPr>
        <p:txBody>
          <a:bodyPr>
            <a:normAutofit/>
          </a:bodyPr>
          <a:lstStyle/>
          <a:p>
            <a:r>
              <a:rPr lang="en-GB" sz="3400"/>
              <a:t>Conclusion</a:t>
            </a:r>
            <a:endParaRPr lang="en-US" sz="3400"/>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A9CF61-E789-1945-B7DD-052C8EBC4529}"/>
              </a:ext>
            </a:extLst>
          </p:cNvPr>
          <p:cNvSpPr>
            <a:spLocks noGrp="1"/>
          </p:cNvSpPr>
          <p:nvPr>
            <p:ph idx="1"/>
          </p:nvPr>
        </p:nvSpPr>
        <p:spPr>
          <a:xfrm>
            <a:off x="4370138" y="764372"/>
            <a:ext cx="7086600" cy="5216013"/>
          </a:xfrm>
        </p:spPr>
        <p:txBody>
          <a:bodyPr anchor="ctr">
            <a:normAutofit/>
          </a:bodyPr>
          <a:lstStyle/>
          <a:p>
            <a:pPr marL="0" indent="0">
              <a:buNone/>
            </a:pPr>
            <a:r>
              <a:rPr lang="en-GB" sz="2000"/>
              <a:t>To conclude, many of the theories of coaching were included within my session plan to ensure that the participants could learn a new skill and how to break down a skill to improve technique and have a better understanding of how it should look and feel to do the skill. I believe the session ran smoothly and had some strong points, although there was some areas for improvement.</a:t>
            </a:r>
          </a:p>
          <a:p>
            <a:pPr marL="0" indent="0">
              <a:buNone/>
            </a:pPr>
            <a:endParaRPr lang="en-GB" sz="2000"/>
          </a:p>
          <a:p>
            <a:pPr marL="0" indent="0">
              <a:buNone/>
            </a:pPr>
            <a:endParaRPr lang="en-US" sz="2000"/>
          </a:p>
        </p:txBody>
      </p:sp>
    </p:spTree>
    <p:extLst>
      <p:ext uri="{BB962C8B-B14F-4D97-AF65-F5344CB8AC3E}">
        <p14:creationId xmlns:p14="http://schemas.microsoft.com/office/powerpoint/2010/main" val="6605764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ECDA1F-977F-40AF-840D-D05BB091D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B9FECD2-89B7-4AC3-8D54-9733D60AF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F54C189-4A4C-4899-9585-5281DA208D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CED32506-1304-AE44-B326-CB9913E6B231}"/>
              </a:ext>
            </a:extLst>
          </p:cNvPr>
          <p:cNvSpPr>
            <a:spLocks noGrp="1"/>
          </p:cNvSpPr>
          <p:nvPr>
            <p:ph type="title"/>
          </p:nvPr>
        </p:nvSpPr>
        <p:spPr>
          <a:xfrm>
            <a:off x="2186153" y="764373"/>
            <a:ext cx="9320048" cy="1293028"/>
          </a:xfrm>
        </p:spPr>
        <p:txBody>
          <a:bodyPr>
            <a:normAutofit/>
          </a:bodyPr>
          <a:lstStyle/>
          <a:p>
            <a:r>
              <a:rPr lang="en-GB">
                <a:solidFill>
                  <a:schemeClr val="bg1"/>
                </a:solidFill>
              </a:rPr>
              <a:t>Reference list</a:t>
            </a:r>
            <a:endParaRPr lang="en-US">
              <a:solidFill>
                <a:schemeClr val="bg1"/>
              </a:solidFill>
            </a:endParaRPr>
          </a:p>
        </p:txBody>
      </p:sp>
      <p:sp>
        <p:nvSpPr>
          <p:cNvPr id="3" name="Content Placeholder 2">
            <a:extLst>
              <a:ext uri="{FF2B5EF4-FFF2-40B4-BE49-F238E27FC236}">
                <a16:creationId xmlns:a16="http://schemas.microsoft.com/office/drawing/2014/main" id="{4380B5F2-A2D0-8445-A58F-81F4B4CD6075}"/>
              </a:ext>
            </a:extLst>
          </p:cNvPr>
          <p:cNvSpPr>
            <a:spLocks noGrp="1"/>
          </p:cNvSpPr>
          <p:nvPr>
            <p:ph idx="1"/>
          </p:nvPr>
        </p:nvSpPr>
        <p:spPr>
          <a:xfrm>
            <a:off x="685800" y="2743200"/>
            <a:ext cx="10820400" cy="3475485"/>
          </a:xfrm>
        </p:spPr>
        <p:txBody>
          <a:bodyPr>
            <a:normAutofit fontScale="92500"/>
          </a:bodyPr>
          <a:lstStyle/>
          <a:p>
            <a:r>
              <a:rPr lang="en-US" dirty="0" err="1"/>
              <a:t>Mosston</a:t>
            </a:r>
            <a:r>
              <a:rPr lang="en-US" dirty="0"/>
              <a:t>, M. and </a:t>
            </a:r>
            <a:r>
              <a:rPr lang="en-US" dirty="0" err="1"/>
              <a:t>Ashworth</a:t>
            </a:r>
            <a:r>
              <a:rPr lang="en-US" dirty="0"/>
              <a:t>, S., 1986. Teaching physical education.</a:t>
            </a:r>
            <a:endParaRPr lang="en-GB" dirty="0"/>
          </a:p>
          <a:p>
            <a:r>
              <a:rPr lang="en-US" dirty="0">
                <a:solidFill>
                  <a:srgbClr val="222222"/>
                </a:solidFill>
              </a:rPr>
              <a:t>Lawrence, G. and Kingston, K., 2007. Skill acquisition for coaches. In </a:t>
            </a:r>
            <a:r>
              <a:rPr lang="en-US" i="1" dirty="0">
                <a:solidFill>
                  <a:srgbClr val="222222"/>
                </a:solidFill>
              </a:rPr>
              <a:t>An Introduction to Sports Coaching</a:t>
            </a:r>
            <a:r>
              <a:rPr lang="en-US" i="0" dirty="0">
                <a:solidFill>
                  <a:srgbClr val="222222"/>
                </a:solidFill>
              </a:rPr>
              <a:t> (pp. 34-45). </a:t>
            </a:r>
            <a:r>
              <a:rPr lang="en-US" i="0" dirty="0" err="1">
                <a:solidFill>
                  <a:srgbClr val="222222"/>
                </a:solidFill>
              </a:rPr>
              <a:t>Routledge</a:t>
            </a:r>
            <a:r>
              <a:rPr lang="en-US" i="0" dirty="0">
                <a:solidFill>
                  <a:srgbClr val="222222"/>
                </a:solidFill>
              </a:rPr>
              <a:t>.</a:t>
            </a:r>
            <a:endParaRPr lang="en-GB" i="0" dirty="0">
              <a:solidFill>
                <a:srgbClr val="222222"/>
              </a:solidFill>
            </a:endParaRPr>
          </a:p>
          <a:p>
            <a:r>
              <a:rPr lang="en-US" dirty="0" err="1">
                <a:solidFill>
                  <a:srgbClr val="222222"/>
                </a:solidFill>
              </a:rPr>
              <a:t>Coffield</a:t>
            </a:r>
            <a:r>
              <a:rPr lang="en-US" dirty="0">
                <a:solidFill>
                  <a:srgbClr val="222222"/>
                </a:solidFill>
              </a:rPr>
              <a:t>, F., Ecclestone, K., Hall, E. and Moseley, D., 2004. Learning styles and pedagogy in post-16 learning: A systematic and critical review.</a:t>
            </a:r>
            <a:endParaRPr lang="en-GB" dirty="0">
              <a:solidFill>
                <a:srgbClr val="222222"/>
              </a:solidFill>
            </a:endParaRPr>
          </a:p>
          <a:p>
            <a:r>
              <a:rPr lang="en-US" dirty="0">
                <a:solidFill>
                  <a:srgbClr val="222222"/>
                </a:solidFill>
              </a:rPr>
              <a:t>Fleming, N. and </a:t>
            </a:r>
            <a:r>
              <a:rPr lang="en-US" dirty="0" err="1">
                <a:solidFill>
                  <a:srgbClr val="222222"/>
                </a:solidFill>
              </a:rPr>
              <a:t>Baume</a:t>
            </a:r>
            <a:r>
              <a:rPr lang="en-US" dirty="0">
                <a:solidFill>
                  <a:srgbClr val="222222"/>
                </a:solidFill>
              </a:rPr>
              <a:t>, D., 2006. Learning Styles Again: VARKing up the right tree!. </a:t>
            </a:r>
            <a:r>
              <a:rPr lang="en-US" i="1" dirty="0">
                <a:solidFill>
                  <a:srgbClr val="222222"/>
                </a:solidFill>
              </a:rPr>
              <a:t>Educational developments</a:t>
            </a:r>
            <a:r>
              <a:rPr lang="en-US" i="0" dirty="0">
                <a:solidFill>
                  <a:srgbClr val="222222"/>
                </a:solidFill>
              </a:rPr>
              <a:t>, </a:t>
            </a:r>
            <a:r>
              <a:rPr lang="en-US" i="1" dirty="0">
                <a:solidFill>
                  <a:srgbClr val="222222"/>
                </a:solidFill>
              </a:rPr>
              <a:t>7</a:t>
            </a:r>
            <a:r>
              <a:rPr lang="en-US" i="0" dirty="0">
                <a:solidFill>
                  <a:srgbClr val="222222"/>
                </a:solidFill>
              </a:rPr>
              <a:t>(4), p.4.</a:t>
            </a:r>
            <a:endParaRPr lang="en-GB" i="0" dirty="0">
              <a:solidFill>
                <a:srgbClr val="222222"/>
              </a:solidFill>
            </a:endParaRPr>
          </a:p>
          <a:p>
            <a:r>
              <a:rPr lang="en-US" dirty="0" err="1">
                <a:solidFill>
                  <a:srgbClr val="222222"/>
                </a:solidFill>
              </a:rPr>
              <a:t>Mouratidis</a:t>
            </a:r>
            <a:r>
              <a:rPr lang="en-US" dirty="0">
                <a:solidFill>
                  <a:srgbClr val="222222"/>
                </a:solidFill>
              </a:rPr>
              <a:t>, A., </a:t>
            </a:r>
            <a:r>
              <a:rPr lang="en-US" dirty="0" err="1">
                <a:solidFill>
                  <a:srgbClr val="222222"/>
                </a:solidFill>
              </a:rPr>
              <a:t>Vansteenkiste</a:t>
            </a:r>
            <a:r>
              <a:rPr lang="en-US" dirty="0">
                <a:solidFill>
                  <a:srgbClr val="222222"/>
                </a:solidFill>
              </a:rPr>
              <a:t>, M., Lens, W. and </a:t>
            </a:r>
            <a:r>
              <a:rPr lang="en-US" dirty="0" err="1">
                <a:solidFill>
                  <a:srgbClr val="222222"/>
                </a:solidFill>
              </a:rPr>
              <a:t>Sideridis</a:t>
            </a:r>
            <a:r>
              <a:rPr lang="en-US" dirty="0">
                <a:solidFill>
                  <a:srgbClr val="222222"/>
                </a:solidFill>
              </a:rPr>
              <a:t>, G., 2008. The motivating role of positive feedback in sport and physical education: evidence for a motivational model. </a:t>
            </a:r>
            <a:r>
              <a:rPr lang="en-US" i="1" dirty="0">
                <a:solidFill>
                  <a:srgbClr val="222222"/>
                </a:solidFill>
              </a:rPr>
              <a:t>Journal of sport &amp; exercise psychology</a:t>
            </a:r>
            <a:r>
              <a:rPr lang="en-US" i="0" dirty="0">
                <a:solidFill>
                  <a:srgbClr val="222222"/>
                </a:solidFill>
              </a:rPr>
              <a:t>, </a:t>
            </a:r>
            <a:r>
              <a:rPr lang="en-US" i="1" dirty="0">
                <a:solidFill>
                  <a:srgbClr val="222222"/>
                </a:solidFill>
              </a:rPr>
              <a:t>30</a:t>
            </a:r>
            <a:r>
              <a:rPr lang="en-US" i="0" dirty="0">
                <a:solidFill>
                  <a:srgbClr val="222222"/>
                </a:solidFill>
              </a:rPr>
              <a:t>(2).</a:t>
            </a:r>
            <a:endParaRPr lang="en-US" dirty="0"/>
          </a:p>
        </p:txBody>
      </p:sp>
    </p:spTree>
    <p:extLst>
      <p:ext uri="{BB962C8B-B14F-4D97-AF65-F5344CB8AC3E}">
        <p14:creationId xmlns:p14="http://schemas.microsoft.com/office/powerpoint/2010/main" val="1780322283"/>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Vapor Trail</vt:lpstr>
      <vt:lpstr>Analysis of Coaching Session</vt:lpstr>
      <vt:lpstr>Session Plan</vt:lpstr>
      <vt:lpstr>Video Analysis</vt:lpstr>
      <vt:lpstr>Video analysis</vt:lpstr>
      <vt:lpstr>Video analysis</vt:lpstr>
      <vt:lpstr>Video analysis</vt:lpstr>
      <vt:lpstr>The reciprocal style</vt:lpstr>
      <vt:lpstr>The reciprocal style</vt:lpstr>
      <vt:lpstr>The reciprocal style</vt:lpstr>
      <vt:lpstr>The reciprocal style</vt:lpstr>
      <vt:lpstr>Blocked practice</vt:lpstr>
      <vt:lpstr>Constant practice</vt:lpstr>
      <vt:lpstr>Feedback</vt:lpstr>
      <vt:lpstr>Feedback</vt:lpstr>
      <vt:lpstr>Feedback</vt:lpstr>
      <vt:lpstr>Feedback</vt:lpstr>
      <vt:lpstr>Whole and part practice</vt:lpstr>
      <vt:lpstr>Whole and part practice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Coaching Session</dc:title>
  <dc:creator>Lauren Smith (1902567)</dc:creator>
  <cp:lastModifiedBy>Lauren Smith (1902567)</cp:lastModifiedBy>
  <cp:revision>1</cp:revision>
  <dcterms:created xsi:type="dcterms:W3CDTF">2022-04-07T17:19:08Z</dcterms:created>
  <dcterms:modified xsi:type="dcterms:W3CDTF">2022-04-07T20:39:31Z</dcterms:modified>
</cp:coreProperties>
</file>