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1"/>
  </p:notesMasterIdLst>
  <p:sldIdLst>
    <p:sldId id="256" r:id="rId2"/>
    <p:sldId id="257" r:id="rId3"/>
    <p:sldId id="258" r:id="rId4"/>
    <p:sldId id="286" r:id="rId5"/>
    <p:sldId id="289" r:id="rId6"/>
    <p:sldId id="290" r:id="rId7"/>
    <p:sldId id="262" r:id="rId8"/>
    <p:sldId id="263" r:id="rId9"/>
    <p:sldId id="264" r:id="rId10"/>
  </p:sldIdLst>
  <p:sldSz cx="9144000" cy="5143500" type="screen16x9"/>
  <p:notesSz cx="6858000" cy="9144000"/>
  <p:embeddedFontLst>
    <p:embeddedFont>
      <p:font typeface="Oswald" pitchFamily="2" charset="77"/>
      <p:regular r:id="rId12"/>
      <p:bold r:id="rId13"/>
    </p:embeddedFont>
    <p:embeddedFont>
      <p:font typeface="Roboto Condensed" panose="02000000000000000000" pitchFamily="2"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A8DBD-7874-4E4B-9102-D33D8E23724F}" v="59" dt="2026-03-22T16:06:41.443"/>
  </p1510:revLst>
</p1510:revInfo>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160" d="100"/>
          <a:sy n="160" d="100"/>
        </p:scale>
        <p:origin x="7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1. Introduction</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My name is [your name], and I am a presenter of the self-awareness session, as part of the Workplace programme of the Higher Education Skills Certificate (Health and Social Care). This presentation will feature Teamwork Skills. Health and social care require demonstrating an act of caring to the patient through effective teamwork that enhances their wellbeing and advancements in the quality of the service provided (Carden et al., 2021). It is also necessary in building professional skills, teamwork as well as self-confidence. This presentation would display how I would use this competency within a healthcare environment and why it can be significant within personal and professional growth. 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2. Selected Skill</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last competence that I have selected is the one of teamwork. It is rather a necessary skill in the field of health and social care because it should coordinate various professionals to provide full care to a patient or a service recipient (Shaker et al., 2024). When we work as a team, we will be able to leverage on the strengths and experience of other individuals, and we will be able to exchange information accurately and solve problems in a short period. This is not only enhancing the quality of care provided but also enhancing collaboration, trust, and accountability among the employees, which leads to the establishment of a safe, efficient and professionally advanced healthcare environment.</a:t>
            </a:r>
            <a:endParaRPr lang="en-US" sz="18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3. The importance of teamwork skills </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professional development of the professionals not only enhances the quality of the provided services, but it also contributes to the growth of the professionals in terms of teamwork skills in health and social care. Collaborating in a team, the employees will be able to get to know how another person has experienced the work, exchange new ideas on how to address the issues, and distribute the workload (Spaulding et al., 2019). This will keep every member accountable and actively involved in the accomplishment of the team objectives. More importantly, the collaboration leads to a higher level of relationship and collaboration, hence, continuity of patient care and connections of services. Whether it is in the hospital or an emergency, the doctors, the nurses and the support staff that is present therein will react promptly when it comes to examining the status of the patient, the dosage of the drugs to be administered, and any sort of treatment to be undertaken so that the patient receives the appropriate treatment and in time. Thus, in health and social care, a professional environment presupposes the ability of teamwork as a method of effective service delivery, and enhancing collaboration, trust, and professional quality among the employees.</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2159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4. Relevance of teamwork skills in professional practice </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skills of teamwork are quite applicable to practice in the sphere of health and social care because all the decisions and actions taken in this sphere directly concern the life and well-being of the people (Laari et al., 2022). The workers are compelled to adhere to certain policies, moral standards, as well as professional ethics under the influence of the professional environment, in which collaboration is a highly significant element. As an example, when creating and executing a care plan, it is essential to align the perceptions and data of various specialists, in this way, to make the service recipient as useful as possible. Being a team, an individual can exchange information using the right method, distribute tasks and structure the process of making decisions that will be used to uphold professional standards. Besides this, it also enhances respect and responsibility towards each other among the workers and the longevity of service. Thus, professional practice should be able to collaborate in a team that provides quality and efficient health and social care.</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1565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5. Practical application of teamwork skills</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skills of teamwork will be relevant in my practice of health and social care in the setting of a care home, hospital or clinic where a patient has fallen or fallen suddenly or in need of emergency care. In the given instance, the value of efficient cooperation cannot be overestimated, and the life of the patient can be endangered at the given moment. To begin with, I am brought into the situation and can easily access the required information, which includes the change in the physical state of the patient, past medication and other health history (Grant, 2025). Then I will prepare myself as a team: I will be required to have direct contact with nurses and doctors, I will have to share the responsibility with the rest of the workers (e.g., to stabilise a patient, prepare medication, make some records), and provide a patient with safety.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Being part of the team ensures that the communication inside the team is effective because I provide opinions and assist in making decisions within a short period. In his example of a patient who has accidentally lost his breath, I can address the matter to the support staff so that oxygen supply would have been provided, the right amount of medicine would have been utilised, and the patient could be observed based on the recommendation of a doctor. By this, errors or dangerous conditions are minimised, and safe and timely treatment for the patient can be provided. Moreover, this partnership has enabled me to organise the efforts of other individuals, apply my skills to decide in challenging situations, and the art of leadership. It has empowered me in the long run to be more professional, confident and employable. This power to cooperate in a team is useful not only in the quality of care provided to the patients, but also the working environment in general becomes more efficient and structured, and safe.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14639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6. Conclusion</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 have discussed in this presentation the relevance and usefulness of teamwork skills in the health and social care sector. The implementation of teamwork can be used to improve patient care, minimise errors, and create a safe working environment. Moreover, it also enhances professional competency, confidence and employability. In a real-life scenario, when it turns out that the patient in a care setup or a clinic has fallen ill, these are applied in order to allow a decent experience of coordinating, decision-making, and the right treatment. Consequently, health and social care require the application of teamwork skills.</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Carden, J., Jones, R.J. and Passmore, J. (2021) ‘Defining self-awareness in the context of adult development: A systematic literature review’, </a:t>
            </a:r>
            <a:r>
              <a:rPr lang="en-US" sz="1800" i="1" dirty="0">
                <a:effectLst/>
                <a:latin typeface="Times New Roman" panose="02020603050405020304" pitchFamily="18" charset="0"/>
                <a:ea typeface="Times New Roman" panose="02020603050405020304" pitchFamily="18" charset="0"/>
              </a:rPr>
              <a:t>Journal of Management Education</a:t>
            </a:r>
            <a:r>
              <a:rPr lang="en-US" sz="1800" dirty="0">
                <a:effectLst/>
                <a:latin typeface="Times New Roman" panose="02020603050405020304" pitchFamily="18" charset="0"/>
                <a:ea typeface="Times New Roman" panose="02020603050405020304" pitchFamily="18" charset="0"/>
              </a:rPr>
              <a:t>, 46(1), pp. 140–177. doi:10.1177/1052562921990065.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Grant, K.A. (2025) ‘Developing MBA students’ management consulting skills through experiential learning’, </a:t>
            </a:r>
            <a:r>
              <a:rPr lang="en-US" sz="1800" i="1" dirty="0">
                <a:effectLst/>
                <a:latin typeface="Times New Roman" panose="02020603050405020304" pitchFamily="18" charset="0"/>
                <a:ea typeface="Times New Roman" panose="02020603050405020304" pitchFamily="18" charset="0"/>
              </a:rPr>
              <a:t>Practical Applications of Experiential and Community-Engaged Learning Methods in Business</a:t>
            </a:r>
            <a:r>
              <a:rPr lang="en-US" sz="1800" dirty="0">
                <a:effectLst/>
                <a:latin typeface="Times New Roman" panose="02020603050405020304" pitchFamily="18" charset="0"/>
                <a:ea typeface="Times New Roman" panose="02020603050405020304" pitchFamily="18" charset="0"/>
              </a:rPr>
              <a:t>, pp. 91–110. doi:10.4337/9781035315079.00015.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Laari, L., Anim-Boamah, O. and </a:t>
            </a:r>
            <a:r>
              <a:rPr lang="en-US" sz="1800" dirty="0" err="1">
                <a:effectLst/>
                <a:latin typeface="Times New Roman" panose="02020603050405020304" pitchFamily="18" charset="0"/>
                <a:ea typeface="Times New Roman" panose="02020603050405020304" pitchFamily="18" charset="0"/>
              </a:rPr>
              <a:t>Boso</a:t>
            </a:r>
            <a:r>
              <a:rPr lang="en-US" sz="1800" dirty="0">
                <a:effectLst/>
                <a:latin typeface="Times New Roman" panose="02020603050405020304" pitchFamily="18" charset="0"/>
                <a:ea typeface="Times New Roman" panose="02020603050405020304" pitchFamily="18" charset="0"/>
              </a:rPr>
              <a:t>, C.M. (2022) ‘Soft skills the matchless traits and skills in nursing practice: An integrative review’, </a:t>
            </a:r>
            <a:r>
              <a:rPr lang="en-US" sz="1800" i="1" dirty="0">
                <a:effectLst/>
                <a:latin typeface="Times New Roman" panose="02020603050405020304" pitchFamily="18" charset="0"/>
                <a:ea typeface="Times New Roman" panose="02020603050405020304" pitchFamily="18" charset="0"/>
              </a:rPr>
              <a:t>Nursing Practice Today</a:t>
            </a:r>
            <a:r>
              <a:rPr lang="en-US" sz="1800" dirty="0">
                <a:effectLst/>
                <a:latin typeface="Times New Roman" panose="02020603050405020304" pitchFamily="18" charset="0"/>
                <a:ea typeface="Times New Roman" panose="02020603050405020304" pitchFamily="18" charset="0"/>
              </a:rPr>
              <a:t> [Preprint]. doi:10.18502/npt.v9i4.11199.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Shaker, M.S.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(2024) ‘Teamwork in clinical medicine’, </a:t>
            </a:r>
            <a:r>
              <a:rPr lang="en-US" sz="1800" i="1" dirty="0">
                <a:effectLst/>
                <a:latin typeface="Times New Roman" panose="02020603050405020304" pitchFamily="18" charset="0"/>
                <a:ea typeface="Times New Roman" panose="02020603050405020304" pitchFamily="18" charset="0"/>
              </a:rPr>
              <a:t>The Journal of Allergy and Clinical Immunology: In Practice</a:t>
            </a:r>
            <a:r>
              <a:rPr lang="en-US" sz="1800" dirty="0">
                <a:effectLst/>
                <a:latin typeface="Times New Roman" panose="02020603050405020304" pitchFamily="18" charset="0"/>
                <a:ea typeface="Times New Roman" panose="02020603050405020304" pitchFamily="18" charset="0"/>
              </a:rPr>
              <a:t>, 12(12), pp. 3261–3268. doi:10.1016/j.jaip.2024.09.030.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Spaulding, E.M.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(2019) ‘Interprofessional Education and collaboration among healthcare students and professionals: A systematic review and call for action’, </a:t>
            </a:r>
            <a:r>
              <a:rPr lang="en-US" sz="1800" i="1" dirty="0">
                <a:effectLst/>
                <a:latin typeface="Times New Roman" panose="02020603050405020304" pitchFamily="18" charset="0"/>
                <a:ea typeface="Times New Roman" panose="02020603050405020304" pitchFamily="18" charset="0"/>
              </a:rPr>
              <a:t>Journal of Interprofessional Care</a:t>
            </a:r>
            <a:r>
              <a:rPr lang="en-US" sz="1800" dirty="0">
                <a:effectLst/>
                <a:latin typeface="Times New Roman" panose="02020603050405020304" pitchFamily="18" charset="0"/>
                <a:ea typeface="Times New Roman" panose="02020603050405020304" pitchFamily="18" charset="0"/>
              </a:rPr>
              <a:t>, 35(4), pp. 612–621. doi:10.1080/13561820.2019.1697214.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4BB5D9"/>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09666" y="2185857"/>
            <a:ext cx="3534604" cy="3432788"/>
            <a:chOff x="6172200" y="2656118"/>
            <a:chExt cx="2971754" cy="2886151"/>
          </a:xfrm>
        </p:grpSpPr>
        <p:sp>
          <p:nvSpPr>
            <p:cNvPr id="11" name="Google Shape;11;p2"/>
            <p:cNvSpPr/>
            <p:nvPr/>
          </p:nvSpPr>
          <p:spPr>
            <a:xfrm rot="9208626" flipH="1">
              <a:off x="6704904" y="4110434"/>
              <a:ext cx="484232" cy="120400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208633" flipH="1">
              <a:off x="7804300" y="3279013"/>
              <a:ext cx="877624" cy="2182136"/>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208678" flipH="1">
              <a:off x="6287617" y="4657701"/>
              <a:ext cx="229660" cy="571018"/>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FFFFFF"/>
            </a:solidFill>
            <a:ln>
              <a:noFill/>
            </a:ln>
          </p:spPr>
          <p:txBody>
            <a:bodyPr/>
            <a:lstStyle/>
            <a:p>
              <a:endParaRPr lang="en-US"/>
            </a:p>
          </p:txBody>
        </p:sp>
      </p:grpSp>
      <p:grpSp>
        <p:nvGrpSpPr>
          <p:cNvPr id="16" name="Google Shape;16;p2"/>
          <p:cNvGrpSpPr/>
          <p:nvPr/>
        </p:nvGrpSpPr>
        <p:grpSpPr>
          <a:xfrm>
            <a:off x="-22" y="-324543"/>
            <a:ext cx="3068579" cy="1910876"/>
            <a:chOff x="-32" y="-215963"/>
            <a:chExt cx="2163561" cy="1347300"/>
          </a:xfrm>
        </p:grpSpPr>
        <p:sp>
          <p:nvSpPr>
            <p:cNvPr id="17" name="Google Shape;17;p2"/>
            <p:cNvSpPr/>
            <p:nvPr/>
          </p:nvSpPr>
          <p:spPr>
            <a:xfrm rot="-1591408" flipH="1">
              <a:off x="1362169" y="-63166"/>
              <a:ext cx="205103" cy="509980"/>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91339" flipH="1">
              <a:off x="892401" y="-169347"/>
              <a:ext cx="504374" cy="1254067"/>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91322" flipH="1">
              <a:off x="1818452" y="-76292"/>
              <a:ext cx="229660" cy="571018"/>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81D1EC"/>
            </a:solidFill>
            <a:ln>
              <a:noFill/>
            </a:ln>
          </p:spPr>
          <p:txBody>
            <a:bodyPr/>
            <a:lstStyle/>
            <a:p>
              <a:endParaRPr lang="en-US"/>
            </a:p>
          </p:txBody>
        </p:sp>
      </p:grpSp>
      <p:sp>
        <p:nvSpPr>
          <p:cNvPr id="22" name="Google Shape;22;p2"/>
          <p:cNvSpPr txBox="1">
            <a:spLocks noGrp="1"/>
          </p:cNvSpPr>
          <p:nvPr>
            <p:ph type="ctrTitle"/>
          </p:nvPr>
        </p:nvSpPr>
        <p:spPr>
          <a:xfrm>
            <a:off x="685800" y="2753825"/>
            <a:ext cx="5671500" cy="1159800"/>
          </a:xfrm>
          <a:prstGeom prst="rect">
            <a:avLst/>
          </a:prstGeom>
        </p:spPr>
        <p:txBody>
          <a:bodyPr spcFirstLastPara="1" wrap="square" lIns="91425" tIns="91425" rIns="91425" bIns="91425" anchor="b" anchorCtr="0">
            <a:noAutofit/>
          </a:bodyPr>
          <a:lstStyle>
            <a:lvl1pPr lvl="0">
              <a:spcBef>
                <a:spcPts val="0"/>
              </a:spcBef>
              <a:spcAft>
                <a:spcPts val="0"/>
              </a:spcAft>
              <a:buClr>
                <a:srgbClr val="FFFFFF"/>
              </a:buClr>
              <a:buSzPts val="5000"/>
              <a:buNone/>
              <a:defRPr sz="5000">
                <a:solidFill>
                  <a:srgbClr val="FFFFFF"/>
                </a:solidFill>
              </a:defRPr>
            </a:lvl1pPr>
            <a:lvl2pPr lvl="1">
              <a:spcBef>
                <a:spcPts val="0"/>
              </a:spcBef>
              <a:spcAft>
                <a:spcPts val="0"/>
              </a:spcAft>
              <a:buClr>
                <a:srgbClr val="FFFFFF"/>
              </a:buClr>
              <a:buSzPts val="5000"/>
              <a:buNone/>
              <a:defRPr sz="5000">
                <a:solidFill>
                  <a:srgbClr val="FFFFFF"/>
                </a:solidFill>
              </a:defRPr>
            </a:lvl2pPr>
            <a:lvl3pPr lvl="2">
              <a:spcBef>
                <a:spcPts val="0"/>
              </a:spcBef>
              <a:spcAft>
                <a:spcPts val="0"/>
              </a:spcAft>
              <a:buClr>
                <a:srgbClr val="FFFFFF"/>
              </a:buClr>
              <a:buSzPts val="5000"/>
              <a:buNone/>
              <a:defRPr sz="5000">
                <a:solidFill>
                  <a:srgbClr val="FFFFFF"/>
                </a:solidFill>
              </a:defRPr>
            </a:lvl3pPr>
            <a:lvl4pPr lvl="3">
              <a:spcBef>
                <a:spcPts val="0"/>
              </a:spcBef>
              <a:spcAft>
                <a:spcPts val="0"/>
              </a:spcAft>
              <a:buClr>
                <a:srgbClr val="FFFFFF"/>
              </a:buClr>
              <a:buSzPts val="5000"/>
              <a:buNone/>
              <a:defRPr sz="5000">
                <a:solidFill>
                  <a:srgbClr val="FFFFFF"/>
                </a:solidFill>
              </a:defRPr>
            </a:lvl4pPr>
            <a:lvl5pPr lvl="4">
              <a:spcBef>
                <a:spcPts val="0"/>
              </a:spcBef>
              <a:spcAft>
                <a:spcPts val="0"/>
              </a:spcAft>
              <a:buClr>
                <a:srgbClr val="FFFFFF"/>
              </a:buClr>
              <a:buSzPts val="5000"/>
              <a:buNone/>
              <a:defRPr sz="5000">
                <a:solidFill>
                  <a:srgbClr val="FFFFFF"/>
                </a:solidFill>
              </a:defRPr>
            </a:lvl5pPr>
            <a:lvl6pPr lvl="5">
              <a:spcBef>
                <a:spcPts val="0"/>
              </a:spcBef>
              <a:spcAft>
                <a:spcPts val="0"/>
              </a:spcAft>
              <a:buClr>
                <a:srgbClr val="FFFFFF"/>
              </a:buClr>
              <a:buSzPts val="5000"/>
              <a:buNone/>
              <a:defRPr sz="5000">
                <a:solidFill>
                  <a:srgbClr val="FFFFFF"/>
                </a:solidFill>
              </a:defRPr>
            </a:lvl6pPr>
            <a:lvl7pPr lvl="6">
              <a:spcBef>
                <a:spcPts val="0"/>
              </a:spcBef>
              <a:spcAft>
                <a:spcPts val="0"/>
              </a:spcAft>
              <a:buClr>
                <a:srgbClr val="FFFFFF"/>
              </a:buClr>
              <a:buSzPts val="5000"/>
              <a:buNone/>
              <a:defRPr sz="5000">
                <a:solidFill>
                  <a:srgbClr val="FFFFFF"/>
                </a:solidFill>
              </a:defRPr>
            </a:lvl7pPr>
            <a:lvl8pPr lvl="7">
              <a:spcBef>
                <a:spcPts val="0"/>
              </a:spcBef>
              <a:spcAft>
                <a:spcPts val="0"/>
              </a:spcAft>
              <a:buClr>
                <a:srgbClr val="FFFFFF"/>
              </a:buClr>
              <a:buSzPts val="5000"/>
              <a:buNone/>
              <a:defRPr sz="5000">
                <a:solidFill>
                  <a:srgbClr val="FFFFFF"/>
                </a:solidFill>
              </a:defRPr>
            </a:lvl8pPr>
            <a:lvl9pPr lvl="8">
              <a:spcBef>
                <a:spcPts val="0"/>
              </a:spcBef>
              <a:spcAft>
                <a:spcPts val="0"/>
              </a:spcAft>
              <a:buClr>
                <a:srgbClr val="FFFFFF"/>
              </a:buClr>
              <a:buSzPts val="5000"/>
              <a:buNone/>
              <a:defRPr sz="5000">
                <a:solidFill>
                  <a:srgbClr val="FFFFFF"/>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70"/>
        <p:cNvGrpSpPr/>
        <p:nvPr/>
      </p:nvGrpSpPr>
      <p:grpSpPr>
        <a:xfrm>
          <a:off x="0" y="0"/>
          <a:ext cx="0" cy="0"/>
          <a:chOff x="0" y="0"/>
          <a:chExt cx="0" cy="0"/>
        </a:xfrm>
      </p:grpSpPr>
      <p:grpSp>
        <p:nvGrpSpPr>
          <p:cNvPr id="71" name="Google Shape;71;p6"/>
          <p:cNvGrpSpPr/>
          <p:nvPr/>
        </p:nvGrpSpPr>
        <p:grpSpPr>
          <a:xfrm>
            <a:off x="6172200" y="2656118"/>
            <a:ext cx="2971754" cy="2886151"/>
            <a:chOff x="6172200" y="2656118"/>
            <a:chExt cx="2971754" cy="2886151"/>
          </a:xfrm>
        </p:grpSpPr>
        <p:sp>
          <p:nvSpPr>
            <p:cNvPr id="72" name="Google Shape;72;p6"/>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77" name="Google Shape;77;p6"/>
          <p:cNvGrpSpPr/>
          <p:nvPr/>
        </p:nvGrpSpPr>
        <p:grpSpPr>
          <a:xfrm>
            <a:off x="-32" y="-228027"/>
            <a:ext cx="2163561" cy="1347300"/>
            <a:chOff x="-32" y="-215963"/>
            <a:chExt cx="2163561" cy="1347300"/>
          </a:xfrm>
        </p:grpSpPr>
        <p:sp>
          <p:nvSpPr>
            <p:cNvPr id="78" name="Google Shape;78;p6"/>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87"/>
        <p:cNvGrpSpPr/>
        <p:nvPr/>
      </p:nvGrpSpPr>
      <p:grpSpPr>
        <a:xfrm>
          <a:off x="0" y="0"/>
          <a:ext cx="0" cy="0"/>
          <a:chOff x="0" y="0"/>
          <a:chExt cx="0" cy="0"/>
        </a:xfrm>
      </p:grpSpPr>
      <p:grpSp>
        <p:nvGrpSpPr>
          <p:cNvPr id="88" name="Google Shape;88;p7"/>
          <p:cNvGrpSpPr/>
          <p:nvPr/>
        </p:nvGrpSpPr>
        <p:grpSpPr>
          <a:xfrm>
            <a:off x="6791633" y="3181575"/>
            <a:ext cx="2352143" cy="2284388"/>
            <a:chOff x="6172200" y="2656118"/>
            <a:chExt cx="2971754" cy="2886151"/>
          </a:xfrm>
        </p:grpSpPr>
        <p:sp>
          <p:nvSpPr>
            <p:cNvPr id="89" name="Google Shape;89;p7"/>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94" name="Google Shape;94;p7"/>
          <p:cNvGrpSpPr/>
          <p:nvPr/>
        </p:nvGrpSpPr>
        <p:grpSpPr>
          <a:xfrm>
            <a:off x="-32" y="-228027"/>
            <a:ext cx="2163561" cy="1347300"/>
            <a:chOff x="-32" y="-215963"/>
            <a:chExt cx="2163561" cy="1347300"/>
          </a:xfrm>
        </p:grpSpPr>
        <p:sp>
          <p:nvSpPr>
            <p:cNvPr id="95" name="Google Shape;95;p7"/>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00" name="Google Shape;100;p7"/>
          <p:cNvSpPr txBox="1">
            <a:spLocks noGrp="1"/>
          </p:cNvSpPr>
          <p:nvPr>
            <p:ph type="title"/>
          </p:nvPr>
        </p:nvSpPr>
        <p:spPr>
          <a:xfrm>
            <a:off x="1031425" y="1149725"/>
            <a:ext cx="6321000" cy="680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1" name="Google Shape;101;p7"/>
          <p:cNvSpPr txBox="1">
            <a:spLocks noGrp="1"/>
          </p:cNvSpPr>
          <p:nvPr>
            <p:ph type="body" idx="1"/>
          </p:nvPr>
        </p:nvSpPr>
        <p:spPr>
          <a:xfrm>
            <a:off x="103142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2" name="Google Shape;102;p7"/>
          <p:cNvSpPr txBox="1">
            <a:spLocks noGrp="1"/>
          </p:cNvSpPr>
          <p:nvPr>
            <p:ph type="body" idx="2"/>
          </p:nvPr>
        </p:nvSpPr>
        <p:spPr>
          <a:xfrm>
            <a:off x="317327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3" name="Google Shape;103;p7"/>
          <p:cNvSpPr txBox="1">
            <a:spLocks noGrp="1"/>
          </p:cNvSpPr>
          <p:nvPr>
            <p:ph type="body" idx="3"/>
          </p:nvPr>
        </p:nvSpPr>
        <p:spPr>
          <a:xfrm>
            <a:off x="531512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4" name="Google Shape;104;p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5"/>
        <p:cNvGrpSpPr/>
        <p:nvPr/>
      </p:nvGrpSpPr>
      <p:grpSpPr>
        <a:xfrm>
          <a:off x="0" y="0"/>
          <a:ext cx="0" cy="0"/>
          <a:chOff x="0" y="0"/>
          <a:chExt cx="0" cy="0"/>
        </a:xfrm>
      </p:grpSpPr>
      <p:grpSp>
        <p:nvGrpSpPr>
          <p:cNvPr id="136" name="Google Shape;136;p10"/>
          <p:cNvGrpSpPr/>
          <p:nvPr/>
        </p:nvGrpSpPr>
        <p:grpSpPr>
          <a:xfrm>
            <a:off x="6172200" y="2656118"/>
            <a:ext cx="2971754" cy="2886151"/>
            <a:chOff x="6172200" y="2656118"/>
            <a:chExt cx="2971754" cy="2886151"/>
          </a:xfrm>
        </p:grpSpPr>
        <p:sp>
          <p:nvSpPr>
            <p:cNvPr id="137" name="Google Shape;137;p10"/>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0"/>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142" name="Google Shape;142;p10"/>
          <p:cNvGrpSpPr/>
          <p:nvPr/>
        </p:nvGrpSpPr>
        <p:grpSpPr>
          <a:xfrm>
            <a:off x="-32" y="-228027"/>
            <a:ext cx="2163561" cy="1347300"/>
            <a:chOff x="-32" y="-215963"/>
            <a:chExt cx="2163561" cy="1347300"/>
          </a:xfrm>
        </p:grpSpPr>
        <p:sp>
          <p:nvSpPr>
            <p:cNvPr id="143" name="Google Shape;143;p10"/>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48" name="Google Shape;148;p1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1425" y="1149725"/>
            <a:ext cx="5760300" cy="6807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1pPr>
            <a:lvl2pPr lvl="1">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2pPr>
            <a:lvl3pPr lvl="2">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3pPr>
            <a:lvl4pPr lvl="3">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4pPr>
            <a:lvl5pPr lvl="4">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5pPr>
            <a:lvl6pPr lvl="5">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6pPr>
            <a:lvl7pPr lvl="6">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7pPr>
            <a:lvl8pPr lvl="7">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8pPr>
            <a:lvl9pPr lvl="8">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1031425" y="1777125"/>
            <a:ext cx="5760300" cy="25212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1pPr>
            <a:lvl2pPr marL="914400" lvl="1" indent="-355600">
              <a:spcBef>
                <a:spcPts val="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2pPr>
            <a:lvl3pPr marL="1371600" lvl="2"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3pPr>
            <a:lvl4pPr marL="1828800" lvl="3"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4pPr>
            <a:lvl5pPr marL="2286000" lvl="4"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5pPr>
            <a:lvl6pPr marL="2743200" lvl="5"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6pPr>
            <a:lvl7pPr marL="3200400" lvl="6"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7pPr>
            <a:lvl8pPr marL="3657600" lvl="7"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8pPr>
            <a:lvl9pPr marL="4114800" lvl="8"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9pPr>
          </a:lstStyle>
          <a:p>
            <a:endParaRPr/>
          </a:p>
        </p:txBody>
      </p:sp>
      <p:sp>
        <p:nvSpPr>
          <p:cNvPr id="8" name="Google Shape;8;p1"/>
          <p:cNvSpPr txBox="1">
            <a:spLocks noGrp="1"/>
          </p:cNvSpPr>
          <p:nvPr>
            <p:ph type="sldNum" idx="12"/>
          </p:nvPr>
        </p:nvSpPr>
        <p:spPr>
          <a:xfrm>
            <a:off x="8556784" y="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4BB5D9"/>
                </a:solidFill>
                <a:latin typeface="Roboto Condensed"/>
                <a:ea typeface="Roboto Condensed"/>
                <a:cs typeface="Roboto Condensed"/>
                <a:sym typeface="Roboto Condensed"/>
              </a:defRPr>
            </a:lvl1pPr>
            <a:lvl2pPr lvl="1" algn="r">
              <a:buNone/>
              <a:defRPr sz="1300">
                <a:solidFill>
                  <a:srgbClr val="4BB5D9"/>
                </a:solidFill>
                <a:latin typeface="Roboto Condensed"/>
                <a:ea typeface="Roboto Condensed"/>
                <a:cs typeface="Roboto Condensed"/>
                <a:sym typeface="Roboto Condensed"/>
              </a:defRPr>
            </a:lvl2pPr>
            <a:lvl3pPr lvl="2" algn="r">
              <a:buNone/>
              <a:defRPr sz="1300">
                <a:solidFill>
                  <a:srgbClr val="4BB5D9"/>
                </a:solidFill>
                <a:latin typeface="Roboto Condensed"/>
                <a:ea typeface="Roboto Condensed"/>
                <a:cs typeface="Roboto Condensed"/>
                <a:sym typeface="Roboto Condensed"/>
              </a:defRPr>
            </a:lvl3pPr>
            <a:lvl4pPr lvl="3" algn="r">
              <a:buNone/>
              <a:defRPr sz="1300">
                <a:solidFill>
                  <a:srgbClr val="4BB5D9"/>
                </a:solidFill>
                <a:latin typeface="Roboto Condensed"/>
                <a:ea typeface="Roboto Condensed"/>
                <a:cs typeface="Roboto Condensed"/>
                <a:sym typeface="Roboto Condensed"/>
              </a:defRPr>
            </a:lvl4pPr>
            <a:lvl5pPr lvl="4" algn="r">
              <a:buNone/>
              <a:defRPr sz="1300">
                <a:solidFill>
                  <a:srgbClr val="4BB5D9"/>
                </a:solidFill>
                <a:latin typeface="Roboto Condensed"/>
                <a:ea typeface="Roboto Condensed"/>
                <a:cs typeface="Roboto Condensed"/>
                <a:sym typeface="Roboto Condensed"/>
              </a:defRPr>
            </a:lvl5pPr>
            <a:lvl6pPr lvl="5" algn="r">
              <a:buNone/>
              <a:defRPr sz="1300">
                <a:solidFill>
                  <a:srgbClr val="4BB5D9"/>
                </a:solidFill>
                <a:latin typeface="Roboto Condensed"/>
                <a:ea typeface="Roboto Condensed"/>
                <a:cs typeface="Roboto Condensed"/>
                <a:sym typeface="Roboto Condensed"/>
              </a:defRPr>
            </a:lvl6pPr>
            <a:lvl7pPr lvl="6" algn="r">
              <a:buNone/>
              <a:defRPr sz="1300">
                <a:solidFill>
                  <a:srgbClr val="4BB5D9"/>
                </a:solidFill>
                <a:latin typeface="Roboto Condensed"/>
                <a:ea typeface="Roboto Condensed"/>
                <a:cs typeface="Roboto Condensed"/>
                <a:sym typeface="Roboto Condensed"/>
              </a:defRPr>
            </a:lvl7pPr>
            <a:lvl8pPr lvl="7" algn="r">
              <a:buNone/>
              <a:defRPr sz="1300">
                <a:solidFill>
                  <a:srgbClr val="4BB5D9"/>
                </a:solidFill>
                <a:latin typeface="Roboto Condensed"/>
                <a:ea typeface="Roboto Condensed"/>
                <a:cs typeface="Roboto Condensed"/>
                <a:sym typeface="Roboto Condensed"/>
              </a:defRPr>
            </a:lvl8pPr>
            <a:lvl9pPr lvl="8" algn="r">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ctrTitle"/>
          </p:nvPr>
        </p:nvSpPr>
        <p:spPr>
          <a:xfrm>
            <a:off x="1736250" y="825189"/>
            <a:ext cx="5671500" cy="1661079"/>
          </a:xfrm>
          <a:prstGeom prst="rect">
            <a:avLst/>
          </a:prstGeom>
        </p:spPr>
        <p:txBody>
          <a:bodyPr spcFirstLastPara="1" wrap="square" lIns="91425" tIns="91425" rIns="91425" bIns="91425" anchor="b" anchorCtr="0">
            <a:noAutofit/>
          </a:bodyPr>
          <a:lstStyle/>
          <a:p>
            <a:pPr marL="0" marR="0" algn="ctr">
              <a:lnSpc>
                <a:spcPct val="107000"/>
              </a:lnSpc>
              <a:spcBef>
                <a:spcPts val="0"/>
              </a:spcBef>
              <a:spcAft>
                <a:spcPts val="800"/>
              </a:spcAft>
            </a:pPr>
            <a:r>
              <a:rPr lang="en-GB" sz="3200" b="1" dirty="0">
                <a:effectLst/>
                <a:latin typeface="Times New Roman" panose="02020603050405020304" pitchFamily="18" charset="0"/>
                <a:ea typeface="Times New Roman" panose="02020603050405020304" pitchFamily="18" charset="0"/>
              </a:rPr>
              <a:t>LCHS4009</a:t>
            </a:r>
            <a:br>
              <a:rPr lang="en-GB" sz="3200" b="1" dirty="0">
                <a:effectLst/>
                <a:latin typeface="Times New Roman" panose="02020603050405020304" pitchFamily="18" charset="0"/>
                <a:ea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rPr>
              <a:t>Self-Awareness Presentation</a:t>
            </a:r>
          </a:p>
        </p:txBody>
      </p:sp>
      <p:sp>
        <p:nvSpPr>
          <p:cNvPr id="3" name="TextBox 2">
            <a:extLst>
              <a:ext uri="{FF2B5EF4-FFF2-40B4-BE49-F238E27FC236}">
                <a16:creationId xmlns:a16="http://schemas.microsoft.com/office/drawing/2014/main" id="{9C941329-C42A-269D-5D9F-0167367D9E18}"/>
              </a:ext>
            </a:extLst>
          </p:cNvPr>
          <p:cNvSpPr txBox="1"/>
          <p:nvPr/>
        </p:nvSpPr>
        <p:spPr>
          <a:xfrm>
            <a:off x="271346" y="4039687"/>
            <a:ext cx="5397934" cy="768287"/>
          </a:xfrm>
          <a:prstGeom prst="rect">
            <a:avLst/>
          </a:prstGeom>
          <a:noFill/>
        </p:spPr>
        <p:txBody>
          <a:bodyPr wrap="square">
            <a:spAutoFit/>
          </a:bodyPr>
          <a:lstStyle/>
          <a:p>
            <a:pPr>
              <a:lnSpc>
                <a:spcPct val="107000"/>
              </a:lnSpc>
              <a:spcAft>
                <a:spcPts val="800"/>
              </a:spcAft>
            </a:pPr>
            <a:r>
              <a:rPr lang="en-GB" sz="1800" b="1" dirty="0">
                <a:latin typeface="Times New Roman" panose="02020603050405020304" pitchFamily="18" charset="0"/>
                <a:ea typeface="Times New Roman" panose="02020603050405020304" pitchFamily="18" charset="0"/>
              </a:rPr>
              <a:t>Student Name: Alexandra Georgiana </a:t>
            </a:r>
            <a:r>
              <a:rPr lang="en-GB" sz="1800" b="1" dirty="0" err="1">
                <a:latin typeface="Times New Roman" panose="02020603050405020304" pitchFamily="18" charset="0"/>
                <a:ea typeface="Times New Roman" panose="02020603050405020304" pitchFamily="18" charset="0"/>
              </a:rPr>
              <a:t>Dronea</a:t>
            </a:r>
            <a:endParaRPr lang="en-US" sz="1800" b="1" dirty="0">
              <a:latin typeface="Times New Roman" panose="02020603050405020304" pitchFamily="18" charset="0"/>
              <a:ea typeface="Times New Roman" panose="02020603050405020304" pitchFamily="18" charset="0"/>
            </a:endParaRPr>
          </a:p>
          <a:p>
            <a:r>
              <a:rPr lang="en-GB" sz="1800" b="1" dirty="0">
                <a:latin typeface="Times New Roman" panose="02020603050405020304" pitchFamily="18" charset="0"/>
                <a:ea typeface="Times New Roman" panose="02020603050405020304" pitchFamily="18" charset="0"/>
              </a:rPr>
              <a:t>Student ID: 2442131</a:t>
            </a:r>
            <a:endParaRPr lang="en-US" sz="1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3"/>
          <p:cNvSpPr txBox="1">
            <a:spLocks noGrp="1"/>
          </p:cNvSpPr>
          <p:nvPr>
            <p:ph type="title"/>
          </p:nvPr>
        </p:nvSpPr>
        <p:spPr>
          <a:xfrm>
            <a:off x="2852791" y="174603"/>
            <a:ext cx="3272945"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1. Introduction</a:t>
            </a:r>
            <a:endParaRPr lang="en-US" sz="3200" b="1" kern="0" dirty="0">
              <a:effectLst/>
              <a:latin typeface="Times New Roman" panose="02020603050405020304" pitchFamily="18" charset="0"/>
            </a:endParaRPr>
          </a:p>
        </p:txBody>
      </p:sp>
      <p:sp>
        <p:nvSpPr>
          <p:cNvPr id="176" name="Google Shape;176;p1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9" name="TextBox 8">
            <a:extLst>
              <a:ext uri="{FF2B5EF4-FFF2-40B4-BE49-F238E27FC236}">
                <a16:creationId xmlns:a16="http://schemas.microsoft.com/office/drawing/2014/main" id="{32079A2A-5FAE-A188-84DF-EB5532C5F002}"/>
              </a:ext>
            </a:extLst>
          </p:cNvPr>
          <p:cNvSpPr txBox="1"/>
          <p:nvPr/>
        </p:nvSpPr>
        <p:spPr>
          <a:xfrm>
            <a:off x="323384" y="714839"/>
            <a:ext cx="8664497" cy="1155829"/>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My name is [your name], and I am a presenter of the self-awareness session, as part of the Workplace programme of the Higher Education Skills Certificate (Health and Social Care). This presentation will feature Teamwork Skills. </a:t>
            </a:r>
            <a:endParaRPr lang="en-US" sz="1600" dirty="0"/>
          </a:p>
        </p:txBody>
      </p:sp>
      <p:sp>
        <p:nvSpPr>
          <p:cNvPr id="4" name="TextBox 3">
            <a:extLst>
              <a:ext uri="{FF2B5EF4-FFF2-40B4-BE49-F238E27FC236}">
                <a16:creationId xmlns:a16="http://schemas.microsoft.com/office/drawing/2014/main" id="{2E0DAE64-093E-86F8-DDD3-913685AF96B7}"/>
              </a:ext>
            </a:extLst>
          </p:cNvPr>
          <p:cNvSpPr txBox="1"/>
          <p:nvPr/>
        </p:nvSpPr>
        <p:spPr>
          <a:xfrm>
            <a:off x="323384" y="1812198"/>
            <a:ext cx="4895387" cy="1525161"/>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Health and social care require demonstrating an act of caring to the patient through effective teamwork that enhances their wellbeing and advancements in the quality of the service provided (Carden et al., 2021). </a:t>
            </a:r>
            <a:endParaRPr lang="en-US" sz="1600" dirty="0"/>
          </a:p>
        </p:txBody>
      </p:sp>
      <p:pic>
        <p:nvPicPr>
          <p:cNvPr id="1026" name="Picture 2" descr="The Power of Self-Awareness - Higher Mind">
            <a:extLst>
              <a:ext uri="{FF2B5EF4-FFF2-40B4-BE49-F238E27FC236}">
                <a16:creationId xmlns:a16="http://schemas.microsoft.com/office/drawing/2014/main" id="{15CC7C31-B0AB-1835-6396-072E55FCE6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5573" y="1927717"/>
            <a:ext cx="3559911" cy="24374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ealth &amp; Social Care - St Thomas More College">
            <a:extLst>
              <a:ext uri="{FF2B5EF4-FFF2-40B4-BE49-F238E27FC236}">
                <a16:creationId xmlns:a16="http://schemas.microsoft.com/office/drawing/2014/main" id="{95258F1C-7EED-9FA9-CA36-1B1C54A198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493" y="3444221"/>
            <a:ext cx="4177990" cy="15246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3250621" y="196801"/>
            <a:ext cx="5010614" cy="603847"/>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2. Selected Skill</a:t>
            </a:r>
            <a:endParaRPr lang="en-US" sz="3200" b="1" kern="0" dirty="0">
              <a:effectLst/>
              <a:latin typeface="Times New Roman" panose="02020603050405020304" pitchFamily="18" charset="0"/>
            </a:endParaRP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3</a:t>
            </a:fld>
            <a:endParaRPr>
              <a:solidFill>
                <a:srgbClr val="FFFFFF"/>
              </a:solidFill>
            </a:endParaRPr>
          </a:p>
        </p:txBody>
      </p:sp>
      <p:sp>
        <p:nvSpPr>
          <p:cNvPr id="5" name="TextBox 4">
            <a:extLst>
              <a:ext uri="{FF2B5EF4-FFF2-40B4-BE49-F238E27FC236}">
                <a16:creationId xmlns:a16="http://schemas.microsoft.com/office/drawing/2014/main" id="{7A72FC06-C825-ED01-55CD-BFAE7CE0820D}"/>
              </a:ext>
            </a:extLst>
          </p:cNvPr>
          <p:cNvSpPr txBox="1"/>
          <p:nvPr/>
        </p:nvSpPr>
        <p:spPr>
          <a:xfrm>
            <a:off x="118946" y="867554"/>
            <a:ext cx="8913542" cy="1156086"/>
          </a:xfrm>
          <a:prstGeom prst="rect">
            <a:avLst/>
          </a:prstGeom>
          <a:noFill/>
        </p:spPr>
        <p:txBody>
          <a:bodyPr wrap="square">
            <a:spAutoFit/>
          </a:bodyPr>
          <a:lstStyle/>
          <a:p>
            <a:pPr marL="285750" indent="-285750" algn="just">
              <a:lnSpc>
                <a:spcPct val="150000"/>
              </a:lnSpc>
              <a:buFont typeface="Wingdings" panose="05000000000000000000" pitchFamily="2" charset="2"/>
              <a:buChar char="ü"/>
            </a:pPr>
            <a:r>
              <a:rPr lang="en-GB" sz="1600" dirty="0">
                <a:effectLst/>
                <a:latin typeface="Times New Roman" panose="02020603050405020304" pitchFamily="18" charset="0"/>
                <a:ea typeface="Times New Roman" panose="02020603050405020304" pitchFamily="18" charset="0"/>
              </a:rPr>
              <a:t>The last competence that I have selected is that of teamwork. </a:t>
            </a:r>
          </a:p>
          <a:p>
            <a:pPr marL="285750" indent="-285750" algn="just">
              <a:lnSpc>
                <a:spcPct val="150000"/>
              </a:lnSpc>
              <a:buFont typeface="Wingdings" panose="05000000000000000000" pitchFamily="2" charset="2"/>
              <a:buChar char="ü"/>
            </a:pPr>
            <a:r>
              <a:rPr lang="en-GB" sz="1600" dirty="0">
                <a:effectLst/>
                <a:latin typeface="Times New Roman" panose="02020603050405020304" pitchFamily="18" charset="0"/>
                <a:ea typeface="Times New Roman" panose="02020603050405020304" pitchFamily="18" charset="0"/>
              </a:rPr>
              <a:t>Teamwork is rather a necessary skill in the field of health and social care because it should coordinate various professionals to provide full care to a patient or a service recipient (Shaker et al., 2024). </a:t>
            </a:r>
          </a:p>
        </p:txBody>
      </p:sp>
      <p:pic>
        <p:nvPicPr>
          <p:cNvPr id="2050" name="Picture 2" descr="6 Benefits of Teamwork in the Workplace">
            <a:extLst>
              <a:ext uri="{FF2B5EF4-FFF2-40B4-BE49-F238E27FC236}">
                <a16:creationId xmlns:a16="http://schemas.microsoft.com/office/drawing/2014/main" id="{E4C91572-3EE0-8EC1-302E-44ADC783C3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366" y="2246026"/>
            <a:ext cx="3742285" cy="270067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7.6 Teams and Teamwork – Nursing Management and Professional Concepts 2e">
            <a:extLst>
              <a:ext uri="{FF2B5EF4-FFF2-40B4-BE49-F238E27FC236}">
                <a16:creationId xmlns:a16="http://schemas.microsoft.com/office/drawing/2014/main" id="{1E7F4EBB-30A7-8A44-02A9-B14719260E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8617" y="2220658"/>
            <a:ext cx="3382618" cy="27260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2111299" y="94553"/>
            <a:ext cx="6828263"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3200" b="1" kern="0" dirty="0">
                <a:effectLst/>
                <a:latin typeface="Times New Roman" panose="02020603050405020304" pitchFamily="18" charset="0"/>
              </a:rPr>
              <a:t>3. The importance of teamwork skills </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4</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204438" y="813653"/>
            <a:ext cx="4315523" cy="1894493"/>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The professional development of the professionals not only enhances the quality of the provided services, but it also contributes to the growth of the professionals in terms of teamwork skills in health and social care. </a:t>
            </a:r>
            <a:endParaRPr lang="en-US" sz="1600" dirty="0"/>
          </a:p>
        </p:txBody>
      </p:sp>
      <p:sp>
        <p:nvSpPr>
          <p:cNvPr id="5" name="TextBox 4">
            <a:extLst>
              <a:ext uri="{FF2B5EF4-FFF2-40B4-BE49-F238E27FC236}">
                <a16:creationId xmlns:a16="http://schemas.microsoft.com/office/drawing/2014/main" id="{3A0F9269-8E5A-50FE-9373-A824EFCFB873}"/>
              </a:ext>
            </a:extLst>
          </p:cNvPr>
          <p:cNvSpPr txBox="1"/>
          <p:nvPr/>
        </p:nvSpPr>
        <p:spPr>
          <a:xfrm>
            <a:off x="243151" y="2633947"/>
            <a:ext cx="4238096" cy="2263825"/>
          </a:xfrm>
          <a:prstGeom prst="rect">
            <a:avLst/>
          </a:prstGeom>
          <a:noFill/>
        </p:spPr>
        <p:txBody>
          <a:bodyPr wrap="square">
            <a:spAutoFit/>
          </a:bodyPr>
          <a:lstStyle/>
          <a:p>
            <a:pPr marL="285750" indent="-285750" algn="just">
              <a:lnSpc>
                <a:spcPct val="150000"/>
              </a:lnSpc>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Collaborating in a team, the employees will be able to get to know how another person has experienced the work, exchange new ideas on how to address the issues, and distribute the workload (Spaulding et al., 2019).</a:t>
            </a:r>
            <a:endParaRPr lang="en-US" sz="1600" dirty="0"/>
          </a:p>
        </p:txBody>
      </p:sp>
      <p:pic>
        <p:nvPicPr>
          <p:cNvPr id="3074" name="Picture 2" descr="Why Teamwork in the Workplace is Important?">
            <a:extLst>
              <a:ext uri="{FF2B5EF4-FFF2-40B4-BE49-F238E27FC236}">
                <a16:creationId xmlns:a16="http://schemas.microsoft.com/office/drawing/2014/main" id="{0A60FAB5-8DB2-3159-EA87-5526C27AC5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218771" y="1112803"/>
            <a:ext cx="3682078" cy="353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577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1750739" y="189105"/>
            <a:ext cx="7393261"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2400" b="1" kern="0" dirty="0">
                <a:effectLst/>
                <a:latin typeface="Times New Roman" panose="02020603050405020304" pitchFamily="18" charset="0"/>
              </a:rPr>
              <a:t>4. Relevance of teamwork skills in professional practice </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5</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174701" y="908205"/>
            <a:ext cx="8872655" cy="1155829"/>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Ø"/>
            </a:pPr>
            <a:r>
              <a:rPr lang="en-GB" sz="1600" dirty="0">
                <a:effectLst/>
                <a:latin typeface="Times New Roman" panose="02020603050405020304" pitchFamily="18" charset="0"/>
                <a:ea typeface="Times New Roman" panose="02020603050405020304" pitchFamily="18" charset="0"/>
              </a:rPr>
              <a:t>The skills of teamwork are quite applicable to practice in the sphere of health and social care because all the decisions and actions taken in this sphere directly concern the life and well-being of the people (Laari et al., 2022). </a:t>
            </a:r>
            <a:endParaRPr lang="en-US" dirty="0"/>
          </a:p>
        </p:txBody>
      </p:sp>
      <p:sp>
        <p:nvSpPr>
          <p:cNvPr id="3" name="TextBox 2">
            <a:extLst>
              <a:ext uri="{FF2B5EF4-FFF2-40B4-BE49-F238E27FC236}">
                <a16:creationId xmlns:a16="http://schemas.microsoft.com/office/drawing/2014/main" id="{4217D368-ECE2-5BD2-CE1F-6329C55CCAEE}"/>
              </a:ext>
            </a:extLst>
          </p:cNvPr>
          <p:cNvSpPr txBox="1"/>
          <p:nvPr/>
        </p:nvSpPr>
        <p:spPr>
          <a:xfrm>
            <a:off x="174700" y="1979932"/>
            <a:ext cx="5646237" cy="1525161"/>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GB" sz="1600" dirty="0">
                <a:effectLst/>
                <a:latin typeface="Times New Roman" panose="02020603050405020304" pitchFamily="18" charset="0"/>
                <a:ea typeface="Times New Roman" panose="02020603050405020304" pitchFamily="18" charset="0"/>
              </a:rPr>
              <a:t>The workers are compelled to adhere to certain policies, moral standards, as well as professional ethics under the influence of the professional environment, in which collaboration is a highly significant element.</a:t>
            </a:r>
            <a:endParaRPr lang="en-US" sz="1600" dirty="0"/>
          </a:p>
        </p:txBody>
      </p:sp>
      <p:pic>
        <p:nvPicPr>
          <p:cNvPr id="4098" name="Picture 2" descr="PPT - Teamwork Approach and Multidisciplinary Care PowerPoint Presentation  - ID:1807131">
            <a:extLst>
              <a:ext uri="{FF2B5EF4-FFF2-40B4-BE49-F238E27FC236}">
                <a16:creationId xmlns:a16="http://schemas.microsoft.com/office/drawing/2014/main" id="{62774F70-5950-6172-D9F7-C7F5236C4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9805" y="2064034"/>
            <a:ext cx="2752044" cy="206403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Role of Teamwork in Effective Health Services">
            <a:extLst>
              <a:ext uri="{FF2B5EF4-FFF2-40B4-BE49-F238E27FC236}">
                <a16:creationId xmlns:a16="http://schemas.microsoft.com/office/drawing/2014/main" id="{B3F1128A-35B6-7346-C33B-7460098E8C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188" y="3595340"/>
            <a:ext cx="4782015" cy="1359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106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2297151" y="34051"/>
            <a:ext cx="6846849"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2400" b="1" kern="0" dirty="0">
                <a:effectLst/>
                <a:latin typeface="Times New Roman" panose="02020603050405020304" pitchFamily="18" charset="0"/>
              </a:rPr>
              <a:t>5. Practical application of teamwork skills</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6</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174701" y="908205"/>
            <a:ext cx="8872655" cy="786497"/>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skills of teamwork will be relevant in my practice of health and social care in the setting of a care home, hospital or clinic where a patient has fallen or fallen suddenly or in need of emergency care. </a:t>
            </a:r>
            <a:endParaRPr lang="en-US" sz="1200" dirty="0"/>
          </a:p>
        </p:txBody>
      </p:sp>
      <p:sp>
        <p:nvSpPr>
          <p:cNvPr id="3" name="TextBox 2">
            <a:extLst>
              <a:ext uri="{FF2B5EF4-FFF2-40B4-BE49-F238E27FC236}">
                <a16:creationId xmlns:a16="http://schemas.microsoft.com/office/drawing/2014/main" id="{4217D368-ECE2-5BD2-CE1F-6329C55CCAEE}"/>
              </a:ext>
            </a:extLst>
          </p:cNvPr>
          <p:cNvSpPr txBox="1"/>
          <p:nvPr/>
        </p:nvSpPr>
        <p:spPr>
          <a:xfrm>
            <a:off x="174701" y="1694702"/>
            <a:ext cx="5542158" cy="15251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To begin with, I am brought into the situation and can easily access the required information, which includes the change in the physical state of the patient, past medication and other health history (Grant, 2025).</a:t>
            </a:r>
            <a:endParaRPr lang="en-US" sz="1600" dirty="0"/>
          </a:p>
        </p:txBody>
      </p:sp>
      <p:pic>
        <p:nvPicPr>
          <p:cNvPr id="5122" name="Picture 2" descr="Assess Job Candidates' Teamwork Skills | Hire Success®">
            <a:extLst>
              <a:ext uri="{FF2B5EF4-FFF2-40B4-BE49-F238E27FC236}">
                <a16:creationId xmlns:a16="http://schemas.microsoft.com/office/drawing/2014/main" id="{C73B2F71-C5C0-0B14-57CC-F4B0E0D1F5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962" y="1945939"/>
            <a:ext cx="2941678" cy="26623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My experience with TEAM-work and why I thrive in a collaborative  environment | by Dhwani Mehta | Medium">
            <a:extLst>
              <a:ext uri="{FF2B5EF4-FFF2-40B4-BE49-F238E27FC236}">
                <a16:creationId xmlns:a16="http://schemas.microsoft.com/office/drawing/2014/main" id="{9B2E9DA3-05FF-F8F9-7901-EC9989EF43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2877" y="3219863"/>
            <a:ext cx="4652324" cy="1845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392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8"/>
          <p:cNvSpPr txBox="1">
            <a:spLocks noGrp="1"/>
          </p:cNvSpPr>
          <p:nvPr>
            <p:ph type="ctrTitle" idx="4294967295"/>
          </p:nvPr>
        </p:nvSpPr>
        <p:spPr>
          <a:xfrm>
            <a:off x="3508917" y="212208"/>
            <a:ext cx="3850181" cy="65973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6. Conclusion</a:t>
            </a:r>
            <a:endParaRPr lang="en-US" sz="1800" b="1" kern="0" dirty="0">
              <a:effectLst/>
              <a:latin typeface="Times New Roman" panose="02020603050405020304" pitchFamily="18" charset="0"/>
            </a:endParaRPr>
          </a:p>
        </p:txBody>
      </p:sp>
      <p:sp>
        <p:nvSpPr>
          <p:cNvPr id="224" name="Google Shape;224;p18"/>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3" name="TextBox 2">
            <a:extLst>
              <a:ext uri="{FF2B5EF4-FFF2-40B4-BE49-F238E27FC236}">
                <a16:creationId xmlns:a16="http://schemas.microsoft.com/office/drawing/2014/main" id="{8CF3D733-8D15-C839-1FCC-59E6EF75849C}"/>
              </a:ext>
            </a:extLst>
          </p:cNvPr>
          <p:cNvSpPr txBox="1"/>
          <p:nvPr/>
        </p:nvSpPr>
        <p:spPr>
          <a:xfrm>
            <a:off x="137531" y="871938"/>
            <a:ext cx="4256049" cy="3002489"/>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I have discussed in this presentation the relevance and usefulness of teamwork skills in the health and social care sector. </a:t>
            </a:r>
          </a:p>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The implementation of teamwork can be used to improve patient care, minimise errors, and create a safe working environment. </a:t>
            </a:r>
          </a:p>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Moreover, it also enhances professional competency, confidence and employability.</a:t>
            </a:r>
            <a:endParaRPr lang="en-US" sz="1600" dirty="0"/>
          </a:p>
        </p:txBody>
      </p:sp>
      <p:pic>
        <p:nvPicPr>
          <p:cNvPr id="6146" name="Picture 2" descr="What Is Health and Social Care exactly? | Stonebridge Associated Colleges  Blog">
            <a:extLst>
              <a:ext uri="{FF2B5EF4-FFF2-40B4-BE49-F238E27FC236}">
                <a16:creationId xmlns:a16="http://schemas.microsoft.com/office/drawing/2014/main" id="{8E452691-E590-8AB0-8570-5EC7A4904D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452" y="878908"/>
            <a:ext cx="4119664" cy="231731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w Can You Achieve a Big Impact with Your Team?">
            <a:extLst>
              <a:ext uri="{FF2B5EF4-FFF2-40B4-BE49-F238E27FC236}">
                <a16:creationId xmlns:a16="http://schemas.microsoft.com/office/drawing/2014/main" id="{BB9D8CC4-BF06-343C-7ABD-2714AF9515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452" y="3284500"/>
            <a:ext cx="4119664" cy="17103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19"/>
          <p:cNvSpPr txBox="1">
            <a:spLocks noGrp="1"/>
          </p:cNvSpPr>
          <p:nvPr>
            <p:ph type="title"/>
          </p:nvPr>
        </p:nvSpPr>
        <p:spPr>
          <a:xfrm>
            <a:off x="2146547" y="165206"/>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Reference List</a:t>
            </a:r>
            <a:endParaRPr lang="en-US" sz="3200" b="1" kern="0" dirty="0">
              <a:effectLst/>
              <a:latin typeface="Times New Roman" panose="02020603050405020304" pitchFamily="18" charset="0"/>
            </a:endParaRPr>
          </a:p>
        </p:txBody>
      </p:sp>
      <p:sp>
        <p:nvSpPr>
          <p:cNvPr id="232" name="Google Shape;232;p1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
        <p:nvSpPr>
          <p:cNvPr id="3" name="TextBox 2">
            <a:extLst>
              <a:ext uri="{FF2B5EF4-FFF2-40B4-BE49-F238E27FC236}">
                <a16:creationId xmlns:a16="http://schemas.microsoft.com/office/drawing/2014/main" id="{EC3DB6C4-752C-293B-53DA-A780EAD2F860}"/>
              </a:ext>
            </a:extLst>
          </p:cNvPr>
          <p:cNvSpPr txBox="1"/>
          <p:nvPr/>
        </p:nvSpPr>
        <p:spPr>
          <a:xfrm>
            <a:off x="527825" y="880197"/>
            <a:ext cx="7947102" cy="3383106"/>
          </a:xfrm>
          <a:prstGeom prst="rect">
            <a:avLst/>
          </a:prstGeom>
          <a:noFill/>
        </p:spPr>
        <p:txBody>
          <a:bodyPr wrap="square">
            <a:spAutoFit/>
          </a:bodyPr>
          <a:lstStyle/>
          <a:p>
            <a:pPr marL="342900" marR="0" lvl="0" indent="-342900" algn="just" rtl="0">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Carden, J., Jones, R.J. and Passmore, J. (2021) ‘Defining self-awareness in the context of adult development: A systematic literature review’, </a:t>
            </a:r>
            <a:r>
              <a:rPr lang="en-US" sz="1200" i="1" dirty="0">
                <a:effectLst/>
                <a:latin typeface="Times New Roman" panose="02020603050405020304" pitchFamily="18" charset="0"/>
                <a:ea typeface="Times New Roman" panose="02020603050405020304" pitchFamily="18" charset="0"/>
              </a:rPr>
              <a:t>Journal of Management Education</a:t>
            </a:r>
            <a:r>
              <a:rPr lang="en-US" sz="1200" dirty="0">
                <a:effectLst/>
                <a:latin typeface="Times New Roman" panose="02020603050405020304" pitchFamily="18" charset="0"/>
                <a:ea typeface="Times New Roman" panose="02020603050405020304" pitchFamily="18" charset="0"/>
              </a:rPr>
              <a:t>, 46(1), pp. 140–177. doi:10.1177/1052562921990065.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Grant, K.A. (2025) ‘Developing MBA students’ management consulting skills through experiential learning’, </a:t>
            </a:r>
            <a:r>
              <a:rPr lang="en-US" sz="1200" i="1" dirty="0">
                <a:effectLst/>
                <a:latin typeface="Times New Roman" panose="02020603050405020304" pitchFamily="18" charset="0"/>
                <a:ea typeface="Times New Roman" panose="02020603050405020304" pitchFamily="18" charset="0"/>
              </a:rPr>
              <a:t>Practical Applications of Experiential and Community-Engaged Learning Methods in Business</a:t>
            </a:r>
            <a:r>
              <a:rPr lang="en-US" sz="1200" dirty="0">
                <a:effectLst/>
                <a:latin typeface="Times New Roman" panose="02020603050405020304" pitchFamily="18" charset="0"/>
                <a:ea typeface="Times New Roman" panose="02020603050405020304" pitchFamily="18" charset="0"/>
              </a:rPr>
              <a:t>, pp. 91–110. doi:10.4337/9781035315079.00015.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Laari, L., Anim-Boamah, O. and </a:t>
            </a:r>
            <a:r>
              <a:rPr lang="en-US" sz="1200" dirty="0" err="1">
                <a:effectLst/>
                <a:latin typeface="Times New Roman" panose="02020603050405020304" pitchFamily="18" charset="0"/>
                <a:ea typeface="Times New Roman" panose="02020603050405020304" pitchFamily="18" charset="0"/>
              </a:rPr>
              <a:t>Boso</a:t>
            </a:r>
            <a:r>
              <a:rPr lang="en-US" sz="1200" dirty="0">
                <a:effectLst/>
                <a:latin typeface="Times New Roman" panose="02020603050405020304" pitchFamily="18" charset="0"/>
                <a:ea typeface="Times New Roman" panose="02020603050405020304" pitchFamily="18" charset="0"/>
              </a:rPr>
              <a:t>, C.M. (2022) ‘Soft skills the matchless traits and skills in nursing practice: An integrative review’, </a:t>
            </a:r>
            <a:r>
              <a:rPr lang="en-US" sz="1200" i="1" dirty="0">
                <a:effectLst/>
                <a:latin typeface="Times New Roman" panose="02020603050405020304" pitchFamily="18" charset="0"/>
                <a:ea typeface="Times New Roman" panose="02020603050405020304" pitchFamily="18" charset="0"/>
              </a:rPr>
              <a:t>Nursing Practice Today</a:t>
            </a:r>
            <a:r>
              <a:rPr lang="en-US" sz="1200" dirty="0">
                <a:effectLst/>
                <a:latin typeface="Times New Roman" panose="02020603050405020304" pitchFamily="18" charset="0"/>
                <a:ea typeface="Times New Roman" panose="02020603050405020304" pitchFamily="18" charset="0"/>
              </a:rPr>
              <a:t> [Preprint]. doi:10.18502/npt.v9i4.11199.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Shaker, M.S.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(2024) ‘Teamwork in clinical medicine’, </a:t>
            </a:r>
            <a:r>
              <a:rPr lang="en-US" sz="1200" i="1" dirty="0">
                <a:effectLst/>
                <a:latin typeface="Times New Roman" panose="02020603050405020304" pitchFamily="18" charset="0"/>
                <a:ea typeface="Times New Roman" panose="02020603050405020304" pitchFamily="18" charset="0"/>
              </a:rPr>
              <a:t>The Journal of Allergy and Clinical Immunology: In Practice</a:t>
            </a:r>
            <a:r>
              <a:rPr lang="en-US" sz="1200" dirty="0">
                <a:effectLst/>
                <a:latin typeface="Times New Roman" panose="02020603050405020304" pitchFamily="18" charset="0"/>
                <a:ea typeface="Times New Roman" panose="02020603050405020304" pitchFamily="18" charset="0"/>
              </a:rPr>
              <a:t>, 12(12), pp. 3261–3268. doi:10.1016/j.jaip.2024.09.030.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Spaulding, E.M.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(2019) ‘Interprofessional Education and collaboration among healthcare students and professionals: A systematic review and call for action’, </a:t>
            </a:r>
            <a:r>
              <a:rPr lang="en-US" sz="1200" i="1" dirty="0">
                <a:effectLst/>
                <a:latin typeface="Times New Roman" panose="02020603050405020304" pitchFamily="18" charset="0"/>
                <a:ea typeface="Times New Roman" panose="02020603050405020304" pitchFamily="18" charset="0"/>
              </a:rPr>
              <a:t>Journal of Interprofessional Care</a:t>
            </a:r>
            <a:r>
              <a:rPr lang="en-US" sz="1200" dirty="0">
                <a:effectLst/>
                <a:latin typeface="Times New Roman" panose="02020603050405020304" pitchFamily="18" charset="0"/>
                <a:ea typeface="Times New Roman" panose="02020603050405020304" pitchFamily="18" charset="0"/>
              </a:rPr>
              <a:t>, 35(4), pp. 612–621. doi:10.1080/13561820.2019.1697214.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0"/>
          <p:cNvSpPr txBox="1">
            <a:spLocks noGrp="1"/>
          </p:cNvSpPr>
          <p:nvPr>
            <p:ph type="title"/>
          </p:nvPr>
        </p:nvSpPr>
        <p:spPr>
          <a:xfrm>
            <a:off x="1774840" y="393601"/>
            <a:ext cx="6321000" cy="680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200" dirty="0">
                <a:latin typeface="Times New Roman" panose="02020603050405020304" pitchFamily="18" charset="0"/>
                <a:cs typeface="Times New Roman" panose="02020603050405020304" pitchFamily="18" charset="0"/>
              </a:rPr>
              <a:t>Thank you</a:t>
            </a:r>
            <a:endParaRPr sz="3200" dirty="0">
              <a:latin typeface="Times New Roman" panose="02020603050405020304" pitchFamily="18" charset="0"/>
              <a:cs typeface="Times New Roman" panose="02020603050405020304" pitchFamily="18" charset="0"/>
            </a:endParaRPr>
          </a:p>
        </p:txBody>
      </p:sp>
      <p:sp>
        <p:nvSpPr>
          <p:cNvPr id="241" name="Google Shape;241;p2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pic>
        <p:nvPicPr>
          <p:cNvPr id="2050" name="Picture 2" descr="Thank You Images - Free Download on Freepik">
            <a:extLst>
              <a:ext uri="{FF2B5EF4-FFF2-40B4-BE49-F238E27FC236}">
                <a16:creationId xmlns:a16="http://schemas.microsoft.com/office/drawing/2014/main" id="{1CA1DBF5-9E04-A226-7B75-E86EB989E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4572" y="1486830"/>
            <a:ext cx="3881268" cy="27483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423DCA-3F4C-D8BF-8631-2BE43624834A}"/>
              </a:ext>
            </a:extLst>
          </p:cNvPr>
          <p:cNvSpPr txBox="1"/>
          <p:nvPr/>
        </p:nvSpPr>
        <p:spPr>
          <a:xfrm>
            <a:off x="412595" y="2626018"/>
            <a:ext cx="3036849" cy="584775"/>
          </a:xfrm>
          <a:prstGeom prst="rect">
            <a:avLst/>
          </a:prstGeom>
          <a:noFill/>
        </p:spPr>
        <p:txBody>
          <a:bodyPr wrap="square">
            <a:spAutoFit/>
          </a:bodyPr>
          <a:lstStyle/>
          <a:p>
            <a:r>
              <a:rPr lang="en" sz="3200" b="1" dirty="0">
                <a:solidFill>
                  <a:srgbClr val="00B0F0"/>
                </a:solidFill>
                <a:latin typeface="Times New Roman" panose="02020603050405020304" pitchFamily="18" charset="0"/>
                <a:cs typeface="Times New Roman" panose="02020603050405020304" pitchFamily="18" charset="0"/>
              </a:rPr>
              <a:t>Any Questions?</a:t>
            </a:r>
            <a:endParaRPr lang="en-US" sz="3200" b="1" dirty="0">
              <a:solidFill>
                <a:srgbClr val="00B0F0"/>
              </a:solidFill>
            </a:endParaRPr>
          </a:p>
        </p:txBody>
      </p:sp>
    </p:spTree>
  </p:cSld>
  <p:clrMapOvr>
    <a:masterClrMapping/>
  </p:clrMapOvr>
</p:sld>
</file>

<file path=ppt/theme/theme1.xml><?xml version="1.0" encoding="utf-8"?>
<a:theme xmlns:a="http://schemas.openxmlformats.org/drawingml/2006/main" name="Wolsey template">
  <a:themeElements>
    <a:clrScheme name="Custom 347">
      <a:dk1>
        <a:srgbClr val="252729"/>
      </a:dk1>
      <a:lt1>
        <a:srgbClr val="FFFFFF"/>
      </a:lt1>
      <a:dk2>
        <a:srgbClr val="607896"/>
      </a:dk2>
      <a:lt2>
        <a:srgbClr val="DFE4E9"/>
      </a:lt2>
      <a:accent1>
        <a:srgbClr val="3796BF"/>
      </a:accent1>
      <a:accent2>
        <a:srgbClr val="4BB5D9"/>
      </a:accent2>
      <a:accent3>
        <a:srgbClr val="81D1EC"/>
      </a:accent3>
      <a:accent4>
        <a:srgbClr val="FF9900"/>
      </a:accent4>
      <a:accent5>
        <a:srgbClr val="FFCB50"/>
      </a:accent5>
      <a:accent6>
        <a:srgbClr val="A9C747"/>
      </a:accent6>
      <a:hlink>
        <a:srgbClr val="60789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2115</Words>
  <Application>Microsoft Macintosh PowerPoint</Application>
  <PresentationFormat>On-screen Show (16:9)</PresentationFormat>
  <Paragraphs>63</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Oswald</vt:lpstr>
      <vt:lpstr>Times New Roman</vt:lpstr>
      <vt:lpstr>Wingdings</vt:lpstr>
      <vt:lpstr>Arial</vt:lpstr>
      <vt:lpstr>Symbol</vt:lpstr>
      <vt:lpstr>Roboto Condensed</vt:lpstr>
      <vt:lpstr>Wolsey template</vt:lpstr>
      <vt:lpstr>LCHS4009 Self-Awareness Presentation</vt:lpstr>
      <vt:lpstr>1. Introduction</vt:lpstr>
      <vt:lpstr>2. Selected Skill</vt:lpstr>
      <vt:lpstr>3. The importance of teamwork skills </vt:lpstr>
      <vt:lpstr>4. Relevance of teamwork skills in professional practice </vt:lpstr>
      <vt:lpstr>5. Practical application of teamwork skills</vt:lpstr>
      <vt:lpstr>6. 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2026-03-23T16:46:06Z</dcterms:modified>
</cp:coreProperties>
</file>