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2" r:id="rId2"/>
    <p:sldMasterId id="2147483680" r:id="rId3"/>
    <p:sldMasterId id="2147483692" r:id="rId4"/>
  </p:sldMasterIdLst>
  <p:notesMasterIdLst>
    <p:notesMasterId r:id="rId37"/>
  </p:notesMasterIdLst>
  <p:sldIdLst>
    <p:sldId id="447" r:id="rId5"/>
    <p:sldId id="448" r:id="rId6"/>
    <p:sldId id="452" r:id="rId7"/>
    <p:sldId id="474" r:id="rId8"/>
    <p:sldId id="485" r:id="rId9"/>
    <p:sldId id="486" r:id="rId10"/>
    <p:sldId id="487" r:id="rId11"/>
    <p:sldId id="449" r:id="rId12"/>
    <p:sldId id="257" r:id="rId13"/>
    <p:sldId id="294" r:id="rId14"/>
    <p:sldId id="454" r:id="rId15"/>
    <p:sldId id="455" r:id="rId16"/>
    <p:sldId id="313" r:id="rId17"/>
    <p:sldId id="320" r:id="rId18"/>
    <p:sldId id="314" r:id="rId19"/>
    <p:sldId id="268" r:id="rId20"/>
    <p:sldId id="456" r:id="rId21"/>
    <p:sldId id="265" r:id="rId22"/>
    <p:sldId id="316" r:id="rId23"/>
    <p:sldId id="296" r:id="rId24"/>
    <p:sldId id="310" r:id="rId25"/>
    <p:sldId id="306" r:id="rId26"/>
    <p:sldId id="308" r:id="rId27"/>
    <p:sldId id="318" r:id="rId28"/>
    <p:sldId id="476" r:id="rId29"/>
    <p:sldId id="477" r:id="rId30"/>
    <p:sldId id="479" r:id="rId31"/>
    <p:sldId id="480" r:id="rId32"/>
    <p:sldId id="481" r:id="rId33"/>
    <p:sldId id="275" r:id="rId34"/>
    <p:sldId id="475" r:id="rId35"/>
    <p:sldId id="457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4B9D9"/>
    <a:srgbClr val="023B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svg"/><Relationship Id="rId1" Type="http://schemas.openxmlformats.org/officeDocument/2006/relationships/image" Target="../media/image23.svg"/><Relationship Id="rId5" Type="http://schemas.openxmlformats.org/officeDocument/2006/relationships/image" Target="../media/image39.svg"/><Relationship Id="rId4" Type="http://schemas.openxmlformats.org/officeDocument/2006/relationships/image" Target="../media/image38.sv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svg"/><Relationship Id="rId1" Type="http://schemas.openxmlformats.org/officeDocument/2006/relationships/image" Target="../media/image4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svg"/><Relationship Id="rId1" Type="http://schemas.openxmlformats.org/officeDocument/2006/relationships/image" Target="../media/image23.svg"/><Relationship Id="rId5" Type="http://schemas.openxmlformats.org/officeDocument/2006/relationships/image" Target="../media/image39.svg"/><Relationship Id="rId4" Type="http://schemas.openxmlformats.org/officeDocument/2006/relationships/image" Target="../media/image38.sv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svg"/><Relationship Id="rId1" Type="http://schemas.openxmlformats.org/officeDocument/2006/relationships/image" Target="../media/image4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#2">
  <dgm:title val=""/>
  <dgm:desc val=""/>
  <dgm:catLst>
    <dgm:cat type="colorful" pri="10500"/>
  </dgm:catLst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8E7FDA-6658-4C0A-A48F-8C757F60D437}" type="doc">
      <dgm:prSet loTypeId="urn:microsoft.com/office/officeart/2018/2/layout/IconVerticalSolidList" loCatId="icon" qsTypeId="urn:microsoft.com/office/officeart/2005/8/quickstyle/simple1#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6A9CF58-473C-42A1-90DB-62FF73B43B3F}">
      <dgm:prSet/>
      <dgm:spPr/>
      <dgm:t>
        <a:bodyPr/>
        <a:lstStyle/>
        <a:p>
          <a:r>
            <a:rPr lang="en-GB" b="1" i="0"/>
            <a:t>In groups of 2 identify the main difference between groups &amp; Teams from a credible source. </a:t>
          </a:r>
          <a:endParaRPr lang="en-US"/>
        </a:p>
      </dgm:t>
    </dgm:pt>
    <dgm:pt modelId="{044DCFF1-5043-4AC8-ADBE-F1BAEF17800F}" type="parTrans" cxnId="{567B2056-2A19-40DF-89C7-06310BC291BF}">
      <dgm:prSet/>
      <dgm:spPr/>
      <dgm:t>
        <a:bodyPr/>
        <a:lstStyle/>
        <a:p>
          <a:endParaRPr lang="en-US"/>
        </a:p>
      </dgm:t>
    </dgm:pt>
    <dgm:pt modelId="{A4B0331F-D917-4C26-90A8-203E06FF4204}" type="sibTrans" cxnId="{567B2056-2A19-40DF-89C7-06310BC291BF}">
      <dgm:prSet/>
      <dgm:spPr/>
      <dgm:t>
        <a:bodyPr/>
        <a:lstStyle/>
        <a:p>
          <a:endParaRPr lang="en-US"/>
        </a:p>
      </dgm:t>
    </dgm:pt>
    <dgm:pt modelId="{931DBDFF-A974-487F-A1FB-393232147572}">
      <dgm:prSet/>
      <dgm:spPr/>
      <dgm:t>
        <a:bodyPr/>
        <a:lstStyle/>
        <a:p>
          <a:r>
            <a:rPr lang="en-GB" b="1" i="0"/>
            <a:t>Share your answers</a:t>
          </a:r>
          <a:endParaRPr lang="en-US"/>
        </a:p>
      </dgm:t>
    </dgm:pt>
    <dgm:pt modelId="{17C3ECD7-2955-434F-A66B-671376CD9558}" type="parTrans" cxnId="{54115AD0-3D54-433C-A9C2-4B4DE6CE369B}">
      <dgm:prSet/>
      <dgm:spPr/>
      <dgm:t>
        <a:bodyPr/>
        <a:lstStyle/>
        <a:p>
          <a:endParaRPr lang="en-US"/>
        </a:p>
      </dgm:t>
    </dgm:pt>
    <dgm:pt modelId="{B850C4E9-C771-4702-99FE-83843B5E7789}" type="sibTrans" cxnId="{54115AD0-3D54-433C-A9C2-4B4DE6CE369B}">
      <dgm:prSet/>
      <dgm:spPr/>
      <dgm:t>
        <a:bodyPr/>
        <a:lstStyle/>
        <a:p>
          <a:endParaRPr lang="en-US"/>
        </a:p>
      </dgm:t>
    </dgm:pt>
    <dgm:pt modelId="{D0251642-201C-4A2C-AF96-F07DB5504F7A}">
      <dgm:prSet/>
      <dgm:spPr/>
      <dgm:t>
        <a:bodyPr/>
        <a:lstStyle/>
        <a:p>
          <a:r>
            <a:rPr lang="en-GB" b="1" i="0"/>
            <a:t>Share the name of the source</a:t>
          </a:r>
          <a:endParaRPr lang="en-US"/>
        </a:p>
      </dgm:t>
    </dgm:pt>
    <dgm:pt modelId="{61F35C34-62E3-4686-B374-4E9451554BA4}" type="parTrans" cxnId="{66AF4283-2ADD-4950-9681-D319848C241A}">
      <dgm:prSet/>
      <dgm:spPr/>
      <dgm:t>
        <a:bodyPr/>
        <a:lstStyle/>
        <a:p>
          <a:endParaRPr lang="en-US"/>
        </a:p>
      </dgm:t>
    </dgm:pt>
    <dgm:pt modelId="{B598E7AA-0026-4BFD-8A08-6E34B8F0ADD6}" type="sibTrans" cxnId="{66AF4283-2ADD-4950-9681-D319848C241A}">
      <dgm:prSet/>
      <dgm:spPr/>
      <dgm:t>
        <a:bodyPr/>
        <a:lstStyle/>
        <a:p>
          <a:endParaRPr lang="en-US"/>
        </a:p>
      </dgm:t>
    </dgm:pt>
    <dgm:pt modelId="{C24FD425-2FBA-464C-BA8C-CB7CF4544E4C}" type="pres">
      <dgm:prSet presAssocID="{788E7FDA-6658-4C0A-A48F-8C757F60D437}" presName="root" presStyleCnt="0">
        <dgm:presLayoutVars>
          <dgm:dir/>
          <dgm:resizeHandles val="exact"/>
        </dgm:presLayoutVars>
      </dgm:prSet>
      <dgm:spPr/>
    </dgm:pt>
    <dgm:pt modelId="{D8924660-FB5C-4FC8-9A37-277806BED396}" type="pres">
      <dgm:prSet presAssocID="{36A9CF58-473C-42A1-90DB-62FF73B43B3F}" presName="compNode" presStyleCnt="0"/>
      <dgm:spPr/>
    </dgm:pt>
    <dgm:pt modelId="{91922D2D-6CCB-43E2-AA7E-36917D2651F7}" type="pres">
      <dgm:prSet presAssocID="{36A9CF58-473C-42A1-90DB-62FF73B43B3F}" presName="bgRect" presStyleLbl="bgShp" presStyleIdx="0" presStyleCnt="3"/>
      <dgm:spPr/>
    </dgm:pt>
    <dgm:pt modelId="{09E77729-D793-4B0B-B6E9-AE5E4B1FC2B8}" type="pres">
      <dgm:prSet presAssocID="{36A9CF58-473C-42A1-90DB-62FF73B43B3F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</dgm:pt>
    <dgm:pt modelId="{EE6163E4-0F20-49D8-BF2D-677B97B1442F}" type="pres">
      <dgm:prSet presAssocID="{36A9CF58-473C-42A1-90DB-62FF73B43B3F}" presName="spaceRect" presStyleCnt="0"/>
      <dgm:spPr/>
    </dgm:pt>
    <dgm:pt modelId="{88B389E6-ACBB-45E9-8B01-DA6BD9B6A30B}" type="pres">
      <dgm:prSet presAssocID="{36A9CF58-473C-42A1-90DB-62FF73B43B3F}" presName="parTx" presStyleLbl="revTx" presStyleIdx="0" presStyleCnt="3">
        <dgm:presLayoutVars>
          <dgm:chMax val="0"/>
          <dgm:chPref val="0"/>
        </dgm:presLayoutVars>
      </dgm:prSet>
      <dgm:spPr/>
    </dgm:pt>
    <dgm:pt modelId="{80EC1740-D317-4D48-88EF-A7781F9CA64C}" type="pres">
      <dgm:prSet presAssocID="{A4B0331F-D917-4C26-90A8-203E06FF4204}" presName="sibTrans" presStyleCnt="0"/>
      <dgm:spPr/>
    </dgm:pt>
    <dgm:pt modelId="{AF6EA12D-1801-4E26-BE3C-974325CA7215}" type="pres">
      <dgm:prSet presAssocID="{931DBDFF-A974-487F-A1FB-393232147572}" presName="compNode" presStyleCnt="0"/>
      <dgm:spPr/>
    </dgm:pt>
    <dgm:pt modelId="{84414E0B-0C0E-43B2-A0DF-8F7EED8A1FA5}" type="pres">
      <dgm:prSet presAssocID="{931DBDFF-A974-487F-A1FB-393232147572}" presName="bgRect" presStyleLbl="bgShp" presStyleIdx="1" presStyleCnt="3"/>
      <dgm:spPr/>
    </dgm:pt>
    <dgm:pt modelId="{CEC98549-4D54-44E6-B8D2-D4828587C994}" type="pres">
      <dgm:prSet presAssocID="{931DBDFF-A974-487F-A1FB-393232147572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</dgm:pt>
    <dgm:pt modelId="{0CB5A0C6-37D4-412B-8CFA-978432459278}" type="pres">
      <dgm:prSet presAssocID="{931DBDFF-A974-487F-A1FB-393232147572}" presName="spaceRect" presStyleCnt="0"/>
      <dgm:spPr/>
    </dgm:pt>
    <dgm:pt modelId="{8DBC7A22-02CB-47CB-974A-7AA8FA334C25}" type="pres">
      <dgm:prSet presAssocID="{931DBDFF-A974-487F-A1FB-393232147572}" presName="parTx" presStyleLbl="revTx" presStyleIdx="1" presStyleCnt="3">
        <dgm:presLayoutVars>
          <dgm:chMax val="0"/>
          <dgm:chPref val="0"/>
        </dgm:presLayoutVars>
      </dgm:prSet>
      <dgm:spPr/>
    </dgm:pt>
    <dgm:pt modelId="{C1D9B5D3-4C11-4473-809D-0E062F738AF1}" type="pres">
      <dgm:prSet presAssocID="{B850C4E9-C771-4702-99FE-83843B5E7789}" presName="sibTrans" presStyleCnt="0"/>
      <dgm:spPr/>
    </dgm:pt>
    <dgm:pt modelId="{4FC9B996-3891-4399-AF9A-63C339304BF0}" type="pres">
      <dgm:prSet presAssocID="{D0251642-201C-4A2C-AF96-F07DB5504F7A}" presName="compNode" presStyleCnt="0"/>
      <dgm:spPr/>
    </dgm:pt>
    <dgm:pt modelId="{41E29C56-ADBD-4A2D-BEED-80FE4B3B7FD4}" type="pres">
      <dgm:prSet presAssocID="{D0251642-201C-4A2C-AF96-F07DB5504F7A}" presName="bgRect" presStyleLbl="bgShp" presStyleIdx="2" presStyleCnt="3"/>
      <dgm:spPr/>
    </dgm:pt>
    <dgm:pt modelId="{2BA2B1A9-38AC-494D-92D6-B01B06911AE7}" type="pres">
      <dgm:prSet presAssocID="{D0251642-201C-4A2C-AF96-F07DB5504F7A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</dgm:pt>
    <dgm:pt modelId="{379E309B-7FAB-4380-9215-98998E83A469}" type="pres">
      <dgm:prSet presAssocID="{D0251642-201C-4A2C-AF96-F07DB5504F7A}" presName="spaceRect" presStyleCnt="0"/>
      <dgm:spPr/>
    </dgm:pt>
    <dgm:pt modelId="{67D6CEE5-6DB7-4336-9449-7721B801BDAB}" type="pres">
      <dgm:prSet presAssocID="{D0251642-201C-4A2C-AF96-F07DB5504F7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3774D07-7EF6-4B1E-9D56-3DADE31A3D4F}" type="presOf" srcId="{931DBDFF-A974-487F-A1FB-393232147572}" destId="{8DBC7A22-02CB-47CB-974A-7AA8FA334C25}" srcOrd="0" destOrd="0" presId="urn:microsoft.com/office/officeart/2018/2/layout/IconVerticalSolidList"/>
    <dgm:cxn modelId="{1CEA443F-CFFE-4FE5-A559-87E384DE3D06}" type="presOf" srcId="{36A9CF58-473C-42A1-90DB-62FF73B43B3F}" destId="{88B389E6-ACBB-45E9-8B01-DA6BD9B6A30B}" srcOrd="0" destOrd="0" presId="urn:microsoft.com/office/officeart/2018/2/layout/IconVerticalSolidList"/>
    <dgm:cxn modelId="{567B2056-2A19-40DF-89C7-06310BC291BF}" srcId="{788E7FDA-6658-4C0A-A48F-8C757F60D437}" destId="{36A9CF58-473C-42A1-90DB-62FF73B43B3F}" srcOrd="0" destOrd="0" parTransId="{044DCFF1-5043-4AC8-ADBE-F1BAEF17800F}" sibTransId="{A4B0331F-D917-4C26-90A8-203E06FF4204}"/>
    <dgm:cxn modelId="{66AF4283-2ADD-4950-9681-D319848C241A}" srcId="{788E7FDA-6658-4C0A-A48F-8C757F60D437}" destId="{D0251642-201C-4A2C-AF96-F07DB5504F7A}" srcOrd="2" destOrd="0" parTransId="{61F35C34-62E3-4686-B374-4E9451554BA4}" sibTransId="{B598E7AA-0026-4BFD-8A08-6E34B8F0ADD6}"/>
    <dgm:cxn modelId="{B6551AC7-CE7E-406B-80D2-7394A9C9CF14}" type="presOf" srcId="{D0251642-201C-4A2C-AF96-F07DB5504F7A}" destId="{67D6CEE5-6DB7-4336-9449-7721B801BDAB}" srcOrd="0" destOrd="0" presId="urn:microsoft.com/office/officeart/2018/2/layout/IconVerticalSolidList"/>
    <dgm:cxn modelId="{54115AD0-3D54-433C-A9C2-4B4DE6CE369B}" srcId="{788E7FDA-6658-4C0A-A48F-8C757F60D437}" destId="{931DBDFF-A974-487F-A1FB-393232147572}" srcOrd="1" destOrd="0" parTransId="{17C3ECD7-2955-434F-A66B-671376CD9558}" sibTransId="{B850C4E9-C771-4702-99FE-83843B5E7789}"/>
    <dgm:cxn modelId="{45EFE6EE-EE04-48EA-AA70-8396E64AB927}" type="presOf" srcId="{788E7FDA-6658-4C0A-A48F-8C757F60D437}" destId="{C24FD425-2FBA-464C-BA8C-CB7CF4544E4C}" srcOrd="0" destOrd="0" presId="urn:microsoft.com/office/officeart/2018/2/layout/IconVerticalSolidList"/>
    <dgm:cxn modelId="{D369349A-DE68-4AAB-B464-9F8BBC6EFA26}" type="presParOf" srcId="{C24FD425-2FBA-464C-BA8C-CB7CF4544E4C}" destId="{D8924660-FB5C-4FC8-9A37-277806BED396}" srcOrd="0" destOrd="0" presId="urn:microsoft.com/office/officeart/2018/2/layout/IconVerticalSolidList"/>
    <dgm:cxn modelId="{C3812599-5A58-4619-9B62-941B63F2BC1E}" type="presParOf" srcId="{D8924660-FB5C-4FC8-9A37-277806BED396}" destId="{91922D2D-6CCB-43E2-AA7E-36917D2651F7}" srcOrd="0" destOrd="0" presId="urn:microsoft.com/office/officeart/2018/2/layout/IconVerticalSolidList"/>
    <dgm:cxn modelId="{D95FCC8E-E3D9-4EF3-B38D-F1D28D29540D}" type="presParOf" srcId="{D8924660-FB5C-4FC8-9A37-277806BED396}" destId="{09E77729-D793-4B0B-B6E9-AE5E4B1FC2B8}" srcOrd="1" destOrd="0" presId="urn:microsoft.com/office/officeart/2018/2/layout/IconVerticalSolidList"/>
    <dgm:cxn modelId="{16E4F897-BF05-423B-A40F-3664A02161DE}" type="presParOf" srcId="{D8924660-FB5C-4FC8-9A37-277806BED396}" destId="{EE6163E4-0F20-49D8-BF2D-677B97B1442F}" srcOrd="2" destOrd="0" presId="urn:microsoft.com/office/officeart/2018/2/layout/IconVerticalSolidList"/>
    <dgm:cxn modelId="{B5558F65-8340-41A0-B614-CB732B4174D0}" type="presParOf" srcId="{D8924660-FB5C-4FC8-9A37-277806BED396}" destId="{88B389E6-ACBB-45E9-8B01-DA6BD9B6A30B}" srcOrd="3" destOrd="0" presId="urn:microsoft.com/office/officeart/2018/2/layout/IconVerticalSolidList"/>
    <dgm:cxn modelId="{54DF60C2-3D75-419D-80CF-4A73689DF87F}" type="presParOf" srcId="{C24FD425-2FBA-464C-BA8C-CB7CF4544E4C}" destId="{80EC1740-D317-4D48-88EF-A7781F9CA64C}" srcOrd="1" destOrd="0" presId="urn:microsoft.com/office/officeart/2018/2/layout/IconVerticalSolidList"/>
    <dgm:cxn modelId="{82854320-736B-4841-A711-4B2DD79E45BC}" type="presParOf" srcId="{C24FD425-2FBA-464C-BA8C-CB7CF4544E4C}" destId="{AF6EA12D-1801-4E26-BE3C-974325CA7215}" srcOrd="2" destOrd="0" presId="urn:microsoft.com/office/officeart/2018/2/layout/IconVerticalSolidList"/>
    <dgm:cxn modelId="{7190556E-8A9B-40E5-9801-8B58AEBDE1FD}" type="presParOf" srcId="{AF6EA12D-1801-4E26-BE3C-974325CA7215}" destId="{84414E0B-0C0E-43B2-A0DF-8F7EED8A1FA5}" srcOrd="0" destOrd="0" presId="urn:microsoft.com/office/officeart/2018/2/layout/IconVerticalSolidList"/>
    <dgm:cxn modelId="{4D4D2D29-1990-43CF-8422-6F4D4E8F2901}" type="presParOf" srcId="{AF6EA12D-1801-4E26-BE3C-974325CA7215}" destId="{CEC98549-4D54-44E6-B8D2-D4828587C994}" srcOrd="1" destOrd="0" presId="urn:microsoft.com/office/officeart/2018/2/layout/IconVerticalSolidList"/>
    <dgm:cxn modelId="{6CD8B2A1-A105-4DAA-8157-1CB16E38D73A}" type="presParOf" srcId="{AF6EA12D-1801-4E26-BE3C-974325CA7215}" destId="{0CB5A0C6-37D4-412B-8CFA-978432459278}" srcOrd="2" destOrd="0" presId="urn:microsoft.com/office/officeart/2018/2/layout/IconVerticalSolidList"/>
    <dgm:cxn modelId="{F07A0A77-308E-43CF-942F-3DE16095DD90}" type="presParOf" srcId="{AF6EA12D-1801-4E26-BE3C-974325CA7215}" destId="{8DBC7A22-02CB-47CB-974A-7AA8FA334C25}" srcOrd="3" destOrd="0" presId="urn:microsoft.com/office/officeart/2018/2/layout/IconVerticalSolidList"/>
    <dgm:cxn modelId="{4812B479-21B4-4CF9-99B6-3B1200D376AB}" type="presParOf" srcId="{C24FD425-2FBA-464C-BA8C-CB7CF4544E4C}" destId="{C1D9B5D3-4C11-4473-809D-0E062F738AF1}" srcOrd="3" destOrd="0" presId="urn:microsoft.com/office/officeart/2018/2/layout/IconVerticalSolidList"/>
    <dgm:cxn modelId="{C0444DF0-C830-41E2-B568-1D64304793AD}" type="presParOf" srcId="{C24FD425-2FBA-464C-BA8C-CB7CF4544E4C}" destId="{4FC9B996-3891-4399-AF9A-63C339304BF0}" srcOrd="4" destOrd="0" presId="urn:microsoft.com/office/officeart/2018/2/layout/IconVerticalSolidList"/>
    <dgm:cxn modelId="{0EC13708-7C21-4411-877E-DE0F5103BCBC}" type="presParOf" srcId="{4FC9B996-3891-4399-AF9A-63C339304BF0}" destId="{41E29C56-ADBD-4A2D-BEED-80FE4B3B7FD4}" srcOrd="0" destOrd="0" presId="urn:microsoft.com/office/officeart/2018/2/layout/IconVerticalSolidList"/>
    <dgm:cxn modelId="{721A3DB3-CC12-49F5-9A87-40021DE09D9F}" type="presParOf" srcId="{4FC9B996-3891-4399-AF9A-63C339304BF0}" destId="{2BA2B1A9-38AC-494D-92D6-B01B06911AE7}" srcOrd="1" destOrd="0" presId="urn:microsoft.com/office/officeart/2018/2/layout/IconVerticalSolidList"/>
    <dgm:cxn modelId="{85BE48E4-346C-4D28-9413-A32A0731D86D}" type="presParOf" srcId="{4FC9B996-3891-4399-AF9A-63C339304BF0}" destId="{379E309B-7FAB-4380-9215-98998E83A469}" srcOrd="2" destOrd="0" presId="urn:microsoft.com/office/officeart/2018/2/layout/IconVerticalSolidList"/>
    <dgm:cxn modelId="{163566E5-2D26-48F4-AFD4-84EB0A1231FB}" type="presParOf" srcId="{4FC9B996-3891-4399-AF9A-63C339304BF0}" destId="{67D6CEE5-6DB7-4336-9449-7721B801BDA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214C8C-8A79-44DF-A271-1BD92C1563E2}" type="doc">
      <dgm:prSet loTypeId="urn:microsoft.com/office/officeart/2005/8/layout/hierarchy1#1" loCatId="hierarchy" qsTypeId="urn:microsoft.com/office/officeart/2005/8/quickstyle/simple1#9" qsCatId="simple" csTypeId="urn:microsoft.com/office/officeart/2005/8/colors/colorful2#1" csCatId="colorful" phldr="1"/>
      <dgm:spPr/>
      <dgm:t>
        <a:bodyPr/>
        <a:lstStyle/>
        <a:p>
          <a:endParaRPr lang="en-US"/>
        </a:p>
      </dgm:t>
    </dgm:pt>
    <dgm:pt modelId="{68F44B01-F3EC-4293-AB70-3F0847C2738E}">
      <dgm:prSet custT="1"/>
      <dgm:spPr/>
      <dgm:t>
        <a:bodyPr/>
        <a:lstStyle/>
        <a:p>
          <a:r>
            <a:rPr lang="en-GB" sz="2000" dirty="0"/>
            <a:t>Today, we will learn some simple but powerful techniques to help you present with confidence.</a:t>
          </a:r>
          <a:endParaRPr lang="en-US" sz="2000" dirty="0"/>
        </a:p>
      </dgm:t>
    </dgm:pt>
    <dgm:pt modelId="{8827C8CE-E434-4E60-81A5-CBD6D4FAAADA}" type="parTrans" cxnId="{5552D4DB-146E-4483-A49E-94D0C11F868A}">
      <dgm:prSet/>
      <dgm:spPr/>
      <dgm:t>
        <a:bodyPr/>
        <a:lstStyle/>
        <a:p>
          <a:endParaRPr lang="en-US"/>
        </a:p>
      </dgm:t>
    </dgm:pt>
    <dgm:pt modelId="{FD4FB291-93F1-480A-8E46-442950ADB380}" type="sibTrans" cxnId="{5552D4DB-146E-4483-A49E-94D0C11F868A}">
      <dgm:prSet/>
      <dgm:spPr/>
      <dgm:t>
        <a:bodyPr/>
        <a:lstStyle/>
        <a:p>
          <a:endParaRPr lang="en-US"/>
        </a:p>
      </dgm:t>
    </dgm:pt>
    <dgm:pt modelId="{4A79EA59-89DE-4110-9E64-16924CF08D71}">
      <dgm:prSet custT="1"/>
      <dgm:spPr/>
      <dgm:t>
        <a:bodyPr/>
        <a:lstStyle/>
        <a:p>
          <a:r>
            <a:rPr lang="en-GB" sz="1600" dirty="0"/>
            <a:t>Presentation skills refer to the ability to communicate information clearly, confidently, and effectively to an audience using verbal, non-verbal, and visual communication techniques (van Emden &amp; Becker, 2020). </a:t>
          </a:r>
          <a:endParaRPr lang="en-US" sz="1600" dirty="0"/>
        </a:p>
      </dgm:t>
    </dgm:pt>
    <dgm:pt modelId="{87C10FF2-84A3-4B5B-AD8E-45C8ACB2BA5C}" type="parTrans" cxnId="{30C4BB75-7F14-42AA-AE2C-2EAB6FE26303}">
      <dgm:prSet/>
      <dgm:spPr/>
      <dgm:t>
        <a:bodyPr/>
        <a:lstStyle/>
        <a:p>
          <a:endParaRPr lang="en-US"/>
        </a:p>
      </dgm:t>
    </dgm:pt>
    <dgm:pt modelId="{7CC5E4E8-BA85-4322-9D90-BC2AE2D26A01}" type="sibTrans" cxnId="{30C4BB75-7F14-42AA-AE2C-2EAB6FE26303}">
      <dgm:prSet/>
      <dgm:spPr/>
      <dgm:t>
        <a:bodyPr/>
        <a:lstStyle/>
        <a:p>
          <a:endParaRPr lang="en-US"/>
        </a:p>
      </dgm:t>
    </dgm:pt>
    <dgm:pt modelId="{24E60BB1-9780-48B0-B007-E9D7CD4BDB6E}">
      <dgm:prSet custT="1"/>
      <dgm:spPr/>
      <dgm:t>
        <a:bodyPr/>
        <a:lstStyle/>
        <a:p>
          <a:r>
            <a:rPr lang="en-GB" sz="1600" dirty="0"/>
            <a:t>In educational and professional contexts, presentation skills are increasingly recognised as a core component of employability and communication competence (Cottrell, 2024).</a:t>
          </a:r>
          <a:endParaRPr lang="en-US" sz="1600" dirty="0"/>
        </a:p>
      </dgm:t>
    </dgm:pt>
    <dgm:pt modelId="{058E4959-8979-41C0-B3CD-2202877BAC77}" type="parTrans" cxnId="{03177ED2-6C56-4613-942F-7D2FBDAE1B55}">
      <dgm:prSet/>
      <dgm:spPr/>
      <dgm:t>
        <a:bodyPr/>
        <a:lstStyle/>
        <a:p>
          <a:endParaRPr lang="en-US"/>
        </a:p>
      </dgm:t>
    </dgm:pt>
    <dgm:pt modelId="{E346B41C-FCB7-4653-BB68-F170D6AE69DE}" type="sibTrans" cxnId="{03177ED2-6C56-4613-942F-7D2FBDAE1B55}">
      <dgm:prSet/>
      <dgm:spPr/>
      <dgm:t>
        <a:bodyPr/>
        <a:lstStyle/>
        <a:p>
          <a:endParaRPr lang="en-US"/>
        </a:p>
      </dgm:t>
    </dgm:pt>
    <dgm:pt modelId="{44FF8FE5-5C50-4785-8182-2A7715C7925C}" type="pres">
      <dgm:prSet presAssocID="{48214C8C-8A79-44DF-A271-1BD92C1563E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ACFB675-439B-4382-B3B4-6BF442D3A18E}" type="pres">
      <dgm:prSet presAssocID="{68F44B01-F3EC-4293-AB70-3F0847C2738E}" presName="hierRoot1" presStyleCnt="0"/>
      <dgm:spPr/>
    </dgm:pt>
    <dgm:pt modelId="{C2FE57AD-5EFF-4ABC-9432-7C980F678396}" type="pres">
      <dgm:prSet presAssocID="{68F44B01-F3EC-4293-AB70-3F0847C2738E}" presName="composite" presStyleCnt="0"/>
      <dgm:spPr/>
    </dgm:pt>
    <dgm:pt modelId="{2CC9C472-14B8-4BAB-8D59-CFD760FB4EA8}" type="pres">
      <dgm:prSet presAssocID="{68F44B01-F3EC-4293-AB70-3F0847C2738E}" presName="background" presStyleLbl="node0" presStyleIdx="0" presStyleCnt="3"/>
      <dgm:spPr/>
    </dgm:pt>
    <dgm:pt modelId="{265AE601-318F-4FF3-8541-02D965F2C50F}" type="pres">
      <dgm:prSet presAssocID="{68F44B01-F3EC-4293-AB70-3F0847C2738E}" presName="text" presStyleLbl="fgAcc0" presStyleIdx="0" presStyleCnt="3" custScaleY="104380" custLinFactNeighborX="2020" custLinFactNeighborY="-9548">
        <dgm:presLayoutVars>
          <dgm:chPref val="3"/>
        </dgm:presLayoutVars>
      </dgm:prSet>
      <dgm:spPr/>
    </dgm:pt>
    <dgm:pt modelId="{1E37E2A3-4376-4667-9EA2-AC08D19DAF3D}" type="pres">
      <dgm:prSet presAssocID="{68F44B01-F3EC-4293-AB70-3F0847C2738E}" presName="hierChild2" presStyleCnt="0"/>
      <dgm:spPr/>
    </dgm:pt>
    <dgm:pt modelId="{97B82F45-B85F-4D2F-ADA3-FE8E6EA485F8}" type="pres">
      <dgm:prSet presAssocID="{4A79EA59-89DE-4110-9E64-16924CF08D71}" presName="hierRoot1" presStyleCnt="0"/>
      <dgm:spPr/>
    </dgm:pt>
    <dgm:pt modelId="{DB5014B4-3626-4D8F-81B7-9FDE2C0FC363}" type="pres">
      <dgm:prSet presAssocID="{4A79EA59-89DE-4110-9E64-16924CF08D71}" presName="composite" presStyleCnt="0"/>
      <dgm:spPr/>
    </dgm:pt>
    <dgm:pt modelId="{4015D5C0-60D6-40D8-8F8F-0986FBD8EC31}" type="pres">
      <dgm:prSet presAssocID="{4A79EA59-89DE-4110-9E64-16924CF08D71}" presName="background" presStyleLbl="node0" presStyleIdx="1" presStyleCnt="3"/>
      <dgm:spPr/>
    </dgm:pt>
    <dgm:pt modelId="{359A18C9-20A0-4E21-B52A-EEEE88BC9E27}" type="pres">
      <dgm:prSet presAssocID="{4A79EA59-89DE-4110-9E64-16924CF08D71}" presName="text" presStyleLbl="fgAcc0" presStyleIdx="1" presStyleCnt="3" custScaleY="117107" custLinFactNeighborX="674" custLinFactNeighborY="-11140">
        <dgm:presLayoutVars>
          <dgm:chPref val="3"/>
        </dgm:presLayoutVars>
      </dgm:prSet>
      <dgm:spPr/>
    </dgm:pt>
    <dgm:pt modelId="{2FAC2D93-B5E4-47E7-9FB5-0EABD76E0B66}" type="pres">
      <dgm:prSet presAssocID="{4A79EA59-89DE-4110-9E64-16924CF08D71}" presName="hierChild2" presStyleCnt="0"/>
      <dgm:spPr/>
    </dgm:pt>
    <dgm:pt modelId="{AB7CF637-0E07-4EC3-BED9-442C871505B1}" type="pres">
      <dgm:prSet presAssocID="{24E60BB1-9780-48B0-B007-E9D7CD4BDB6E}" presName="hierRoot1" presStyleCnt="0"/>
      <dgm:spPr/>
    </dgm:pt>
    <dgm:pt modelId="{7CC0D7E3-9FA3-4459-BC6E-E57F22EF1D01}" type="pres">
      <dgm:prSet presAssocID="{24E60BB1-9780-48B0-B007-E9D7CD4BDB6E}" presName="composite" presStyleCnt="0"/>
      <dgm:spPr/>
    </dgm:pt>
    <dgm:pt modelId="{65FB3917-92D3-4FC4-882D-2D87C2E07CF7}" type="pres">
      <dgm:prSet presAssocID="{24E60BB1-9780-48B0-B007-E9D7CD4BDB6E}" presName="background" presStyleLbl="node0" presStyleIdx="2" presStyleCnt="3"/>
      <dgm:spPr/>
    </dgm:pt>
    <dgm:pt modelId="{C3E8A621-2C38-4E4C-9F52-63E2F85E52BC}" type="pres">
      <dgm:prSet presAssocID="{24E60BB1-9780-48B0-B007-E9D7CD4BDB6E}" presName="text" presStyleLbl="fgAcc0" presStyleIdx="2" presStyleCnt="3" custScaleY="112465" custLinFactNeighborX="-5053" custLinFactNeighborY="-10609">
        <dgm:presLayoutVars>
          <dgm:chPref val="3"/>
        </dgm:presLayoutVars>
      </dgm:prSet>
      <dgm:spPr/>
    </dgm:pt>
    <dgm:pt modelId="{8E23AFA3-6FED-423E-AE72-1778D6F4692F}" type="pres">
      <dgm:prSet presAssocID="{24E60BB1-9780-48B0-B007-E9D7CD4BDB6E}" presName="hierChild2" presStyleCnt="0"/>
      <dgm:spPr/>
    </dgm:pt>
  </dgm:ptLst>
  <dgm:cxnLst>
    <dgm:cxn modelId="{E8B5F501-456A-4BF6-92AD-D261B9B3673B}" type="presOf" srcId="{48214C8C-8A79-44DF-A271-1BD92C1563E2}" destId="{44FF8FE5-5C50-4785-8182-2A7715C7925C}" srcOrd="0" destOrd="0" presId="urn:microsoft.com/office/officeart/2005/8/layout/hierarchy1#1"/>
    <dgm:cxn modelId="{BF07DD4B-E018-4E3A-97D4-C246F3D927B8}" type="presOf" srcId="{24E60BB1-9780-48B0-B007-E9D7CD4BDB6E}" destId="{C3E8A621-2C38-4E4C-9F52-63E2F85E52BC}" srcOrd="0" destOrd="0" presId="urn:microsoft.com/office/officeart/2005/8/layout/hierarchy1#1"/>
    <dgm:cxn modelId="{AB92CB51-D03D-4DB4-B532-57BFC8C0682A}" type="presOf" srcId="{68F44B01-F3EC-4293-AB70-3F0847C2738E}" destId="{265AE601-318F-4FF3-8541-02D965F2C50F}" srcOrd="0" destOrd="0" presId="urn:microsoft.com/office/officeart/2005/8/layout/hierarchy1#1"/>
    <dgm:cxn modelId="{30C4BB75-7F14-42AA-AE2C-2EAB6FE26303}" srcId="{48214C8C-8A79-44DF-A271-1BD92C1563E2}" destId="{4A79EA59-89DE-4110-9E64-16924CF08D71}" srcOrd="1" destOrd="0" parTransId="{87C10FF2-84A3-4B5B-AD8E-45C8ACB2BA5C}" sibTransId="{7CC5E4E8-BA85-4322-9D90-BC2AE2D26A01}"/>
    <dgm:cxn modelId="{03177ED2-6C56-4613-942F-7D2FBDAE1B55}" srcId="{48214C8C-8A79-44DF-A271-1BD92C1563E2}" destId="{24E60BB1-9780-48B0-B007-E9D7CD4BDB6E}" srcOrd="2" destOrd="0" parTransId="{058E4959-8979-41C0-B3CD-2202877BAC77}" sibTransId="{E346B41C-FCB7-4653-BB68-F170D6AE69DE}"/>
    <dgm:cxn modelId="{8077BDD8-8451-4DFB-9690-A1B2EAEF69C9}" type="presOf" srcId="{4A79EA59-89DE-4110-9E64-16924CF08D71}" destId="{359A18C9-20A0-4E21-B52A-EEEE88BC9E27}" srcOrd="0" destOrd="0" presId="urn:microsoft.com/office/officeart/2005/8/layout/hierarchy1#1"/>
    <dgm:cxn modelId="{5552D4DB-146E-4483-A49E-94D0C11F868A}" srcId="{48214C8C-8A79-44DF-A271-1BD92C1563E2}" destId="{68F44B01-F3EC-4293-AB70-3F0847C2738E}" srcOrd="0" destOrd="0" parTransId="{8827C8CE-E434-4E60-81A5-CBD6D4FAAADA}" sibTransId="{FD4FB291-93F1-480A-8E46-442950ADB380}"/>
    <dgm:cxn modelId="{76FFD59C-122E-482E-8F7F-4E9EF25FB186}" type="presParOf" srcId="{44FF8FE5-5C50-4785-8182-2A7715C7925C}" destId="{2ACFB675-439B-4382-B3B4-6BF442D3A18E}" srcOrd="0" destOrd="0" presId="urn:microsoft.com/office/officeart/2005/8/layout/hierarchy1#1"/>
    <dgm:cxn modelId="{CB60030C-6561-45BB-9796-9FF4BC65F00F}" type="presParOf" srcId="{2ACFB675-439B-4382-B3B4-6BF442D3A18E}" destId="{C2FE57AD-5EFF-4ABC-9432-7C980F678396}" srcOrd="0" destOrd="0" presId="urn:microsoft.com/office/officeart/2005/8/layout/hierarchy1#1"/>
    <dgm:cxn modelId="{CCEA05EA-F070-4EA6-960E-E0EDD2050638}" type="presParOf" srcId="{C2FE57AD-5EFF-4ABC-9432-7C980F678396}" destId="{2CC9C472-14B8-4BAB-8D59-CFD760FB4EA8}" srcOrd="0" destOrd="0" presId="urn:microsoft.com/office/officeart/2005/8/layout/hierarchy1#1"/>
    <dgm:cxn modelId="{A85E7183-A816-4CD4-9833-30BB7E885B26}" type="presParOf" srcId="{C2FE57AD-5EFF-4ABC-9432-7C980F678396}" destId="{265AE601-318F-4FF3-8541-02D965F2C50F}" srcOrd="1" destOrd="0" presId="urn:microsoft.com/office/officeart/2005/8/layout/hierarchy1#1"/>
    <dgm:cxn modelId="{4F7296B7-AE1C-4E0C-8D47-515A255AA290}" type="presParOf" srcId="{2ACFB675-439B-4382-B3B4-6BF442D3A18E}" destId="{1E37E2A3-4376-4667-9EA2-AC08D19DAF3D}" srcOrd="1" destOrd="0" presId="urn:microsoft.com/office/officeart/2005/8/layout/hierarchy1#1"/>
    <dgm:cxn modelId="{C1819D9E-ED96-454E-A611-51977C79C70D}" type="presParOf" srcId="{44FF8FE5-5C50-4785-8182-2A7715C7925C}" destId="{97B82F45-B85F-4D2F-ADA3-FE8E6EA485F8}" srcOrd="1" destOrd="0" presId="urn:microsoft.com/office/officeart/2005/8/layout/hierarchy1#1"/>
    <dgm:cxn modelId="{7B39DB8A-8044-41D5-9984-4F99ABF45689}" type="presParOf" srcId="{97B82F45-B85F-4D2F-ADA3-FE8E6EA485F8}" destId="{DB5014B4-3626-4D8F-81B7-9FDE2C0FC363}" srcOrd="0" destOrd="0" presId="urn:microsoft.com/office/officeart/2005/8/layout/hierarchy1#1"/>
    <dgm:cxn modelId="{3CC5E0C8-59DB-4357-B568-F295253B754E}" type="presParOf" srcId="{DB5014B4-3626-4D8F-81B7-9FDE2C0FC363}" destId="{4015D5C0-60D6-40D8-8F8F-0986FBD8EC31}" srcOrd="0" destOrd="0" presId="urn:microsoft.com/office/officeart/2005/8/layout/hierarchy1#1"/>
    <dgm:cxn modelId="{61FA215C-29C4-4ECF-8B35-C6E84A2CC953}" type="presParOf" srcId="{DB5014B4-3626-4D8F-81B7-9FDE2C0FC363}" destId="{359A18C9-20A0-4E21-B52A-EEEE88BC9E27}" srcOrd="1" destOrd="0" presId="urn:microsoft.com/office/officeart/2005/8/layout/hierarchy1#1"/>
    <dgm:cxn modelId="{A0A0916A-CFE0-4010-8A00-2BBAF66838F1}" type="presParOf" srcId="{97B82F45-B85F-4D2F-ADA3-FE8E6EA485F8}" destId="{2FAC2D93-B5E4-47E7-9FB5-0EABD76E0B66}" srcOrd="1" destOrd="0" presId="urn:microsoft.com/office/officeart/2005/8/layout/hierarchy1#1"/>
    <dgm:cxn modelId="{B09EF288-EF3E-4009-BC6A-8923F5C21A09}" type="presParOf" srcId="{44FF8FE5-5C50-4785-8182-2A7715C7925C}" destId="{AB7CF637-0E07-4EC3-BED9-442C871505B1}" srcOrd="2" destOrd="0" presId="urn:microsoft.com/office/officeart/2005/8/layout/hierarchy1#1"/>
    <dgm:cxn modelId="{44D56893-511D-48E6-A17A-6609189EB003}" type="presParOf" srcId="{AB7CF637-0E07-4EC3-BED9-442C871505B1}" destId="{7CC0D7E3-9FA3-4459-BC6E-E57F22EF1D01}" srcOrd="0" destOrd="0" presId="urn:microsoft.com/office/officeart/2005/8/layout/hierarchy1#1"/>
    <dgm:cxn modelId="{03A51D37-7338-4B45-A3B9-214578A70E9E}" type="presParOf" srcId="{7CC0D7E3-9FA3-4459-BC6E-E57F22EF1D01}" destId="{65FB3917-92D3-4FC4-882D-2D87C2E07CF7}" srcOrd="0" destOrd="0" presId="urn:microsoft.com/office/officeart/2005/8/layout/hierarchy1#1"/>
    <dgm:cxn modelId="{08CB95F2-F809-4711-A9E7-CB66AFCC64B3}" type="presParOf" srcId="{7CC0D7E3-9FA3-4459-BC6E-E57F22EF1D01}" destId="{C3E8A621-2C38-4E4C-9F52-63E2F85E52BC}" srcOrd="1" destOrd="0" presId="urn:microsoft.com/office/officeart/2005/8/layout/hierarchy1#1"/>
    <dgm:cxn modelId="{D2C7F666-ECE2-4598-A461-02618B330FE6}" type="presParOf" srcId="{AB7CF637-0E07-4EC3-BED9-442C871505B1}" destId="{8E23AFA3-6FED-423E-AE72-1778D6F4692F}" srcOrd="1" destOrd="0" presId="urn:microsoft.com/office/officeart/2005/8/layout/hierarchy1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BAD55D3-7AB4-4AA7-A63F-546AA67F0822}" type="doc">
      <dgm:prSet loTypeId="urn:microsoft.com/office/officeart/2018/2/layout/IconCircleList" loCatId="icon" qsTypeId="urn:microsoft.com/office/officeart/2005/8/quickstyle/simple1#13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1EE385B-6356-45A6-ACE1-8C78F49F1C6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Enhancing professional communication</a:t>
          </a:r>
          <a:endParaRPr lang="en-US"/>
        </a:p>
      </dgm:t>
    </dgm:pt>
    <dgm:pt modelId="{EF8B94FC-B8E5-4208-AA64-D7B2BC61C71B}" type="parTrans" cxnId="{2284973C-D039-40F2-A30F-A6DA490918CE}">
      <dgm:prSet/>
      <dgm:spPr/>
      <dgm:t>
        <a:bodyPr/>
        <a:lstStyle/>
        <a:p>
          <a:endParaRPr lang="en-US"/>
        </a:p>
      </dgm:t>
    </dgm:pt>
    <dgm:pt modelId="{02A4ABCE-2EC5-444D-97B8-7EE8A0141E8E}" type="sibTrans" cxnId="{2284973C-D039-40F2-A30F-A6DA490918C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B6823C8-EF34-482C-A927-2060287735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Educating service users and promoting health literacy</a:t>
          </a:r>
          <a:endParaRPr lang="en-US"/>
        </a:p>
      </dgm:t>
    </dgm:pt>
    <dgm:pt modelId="{8E2CE82F-B01F-4492-98A6-616A90FD5EB2}" type="parTrans" cxnId="{04881E3B-53C3-4460-9514-6FC6936229F9}">
      <dgm:prSet/>
      <dgm:spPr/>
      <dgm:t>
        <a:bodyPr/>
        <a:lstStyle/>
        <a:p>
          <a:endParaRPr lang="en-US"/>
        </a:p>
      </dgm:t>
    </dgm:pt>
    <dgm:pt modelId="{0E07AB81-76EC-4301-80A2-FAA2B0717716}" type="sibTrans" cxnId="{04881E3B-53C3-4460-9514-6FC6936229F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73452C6-01E8-4FED-976C-9232602B843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Supporting professional development and training</a:t>
          </a:r>
          <a:endParaRPr lang="en-US"/>
        </a:p>
      </dgm:t>
    </dgm:pt>
    <dgm:pt modelId="{8494476A-D251-4C43-9A1B-CBEAF36D62C8}" type="parTrans" cxnId="{68DB749D-8545-4442-8846-459E4258EB1A}">
      <dgm:prSet/>
      <dgm:spPr/>
      <dgm:t>
        <a:bodyPr/>
        <a:lstStyle/>
        <a:p>
          <a:endParaRPr lang="en-US"/>
        </a:p>
      </dgm:t>
    </dgm:pt>
    <dgm:pt modelId="{4493BB7B-E0A1-4955-A27C-6B0768977C41}" type="sibTrans" cxnId="{68DB749D-8545-4442-8846-459E4258EB1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69404AF-5491-4D26-B693-F1D9B692670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Enhance leadership skills</a:t>
          </a:r>
          <a:endParaRPr lang="en-US"/>
        </a:p>
      </dgm:t>
    </dgm:pt>
    <dgm:pt modelId="{0D67B699-82BA-4542-BA3B-5BFF590E5A94}" type="parTrans" cxnId="{97CB1D62-E045-4232-BF09-28007E32E091}">
      <dgm:prSet/>
      <dgm:spPr/>
      <dgm:t>
        <a:bodyPr/>
        <a:lstStyle/>
        <a:p>
          <a:endParaRPr lang="en-US"/>
        </a:p>
      </dgm:t>
    </dgm:pt>
    <dgm:pt modelId="{02E5AD3B-B303-479B-918E-1A4EB643E205}" type="sibTrans" cxnId="{97CB1D62-E045-4232-BF09-28007E32E09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E945FEA-2023-43DB-B7CA-5E4B83BAAA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Employability &amp; career readiness </a:t>
          </a:r>
          <a:endParaRPr lang="en-US"/>
        </a:p>
      </dgm:t>
    </dgm:pt>
    <dgm:pt modelId="{35A0119E-608A-4DBA-ABEA-C1CCAE68E5DD}" type="parTrans" cxnId="{69457440-B957-4537-B2F7-21D143898737}">
      <dgm:prSet/>
      <dgm:spPr/>
      <dgm:t>
        <a:bodyPr/>
        <a:lstStyle/>
        <a:p>
          <a:endParaRPr lang="en-US"/>
        </a:p>
      </dgm:t>
    </dgm:pt>
    <dgm:pt modelId="{7D00A8D5-AE1C-461E-93E1-0BEF3E62BCAF}" type="sibTrans" cxnId="{69457440-B957-4537-B2F7-21D143898737}">
      <dgm:prSet/>
      <dgm:spPr/>
      <dgm:t>
        <a:bodyPr/>
        <a:lstStyle/>
        <a:p>
          <a:endParaRPr lang="en-US"/>
        </a:p>
      </dgm:t>
    </dgm:pt>
    <dgm:pt modelId="{81A2DC9C-3237-4612-A8E7-7015B72E6034}" type="pres">
      <dgm:prSet presAssocID="{8BAD55D3-7AB4-4AA7-A63F-546AA67F0822}" presName="root" presStyleCnt="0">
        <dgm:presLayoutVars>
          <dgm:dir/>
          <dgm:resizeHandles val="exact"/>
        </dgm:presLayoutVars>
      </dgm:prSet>
      <dgm:spPr/>
    </dgm:pt>
    <dgm:pt modelId="{18A53765-4745-4B26-8568-680F834676A8}" type="pres">
      <dgm:prSet presAssocID="{8BAD55D3-7AB4-4AA7-A63F-546AA67F0822}" presName="container" presStyleCnt="0">
        <dgm:presLayoutVars>
          <dgm:dir/>
          <dgm:resizeHandles val="exact"/>
        </dgm:presLayoutVars>
      </dgm:prSet>
      <dgm:spPr/>
    </dgm:pt>
    <dgm:pt modelId="{F13522E6-5171-4624-ACCE-B6A5D33B0330}" type="pres">
      <dgm:prSet presAssocID="{E1EE385B-6356-45A6-ACE1-8C78F49F1C6A}" presName="compNode" presStyleCnt="0"/>
      <dgm:spPr/>
    </dgm:pt>
    <dgm:pt modelId="{DAAB559F-DD9D-427F-85CE-2864ABA22F54}" type="pres">
      <dgm:prSet presAssocID="{E1EE385B-6356-45A6-ACE1-8C78F49F1C6A}" presName="iconBgRect" presStyleLbl="bgShp" presStyleIdx="0" presStyleCnt="5"/>
      <dgm:spPr/>
    </dgm:pt>
    <dgm:pt modelId="{790B111A-F2C5-452F-B7E3-5C6A4C6FF897}" type="pres">
      <dgm:prSet presAssocID="{E1EE385B-6356-45A6-ACE1-8C78F49F1C6A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</dgm:pt>
    <dgm:pt modelId="{9C82D113-46A8-4C08-BE6B-4368CFC690E3}" type="pres">
      <dgm:prSet presAssocID="{E1EE385B-6356-45A6-ACE1-8C78F49F1C6A}" presName="spaceRect" presStyleCnt="0"/>
      <dgm:spPr/>
    </dgm:pt>
    <dgm:pt modelId="{5A897AB0-6CBA-471A-A834-B4F62AE3DAD7}" type="pres">
      <dgm:prSet presAssocID="{E1EE385B-6356-45A6-ACE1-8C78F49F1C6A}" presName="textRect" presStyleLbl="revTx" presStyleIdx="0" presStyleCnt="5">
        <dgm:presLayoutVars>
          <dgm:chMax val="1"/>
          <dgm:chPref val="1"/>
        </dgm:presLayoutVars>
      </dgm:prSet>
      <dgm:spPr/>
    </dgm:pt>
    <dgm:pt modelId="{97BDABEE-DBD8-457D-9168-5E424E13A92D}" type="pres">
      <dgm:prSet presAssocID="{02A4ABCE-2EC5-444D-97B8-7EE8A0141E8E}" presName="sibTrans" presStyleLbl="sibTrans2D1" presStyleIdx="0" presStyleCnt="0"/>
      <dgm:spPr/>
    </dgm:pt>
    <dgm:pt modelId="{318A868D-F426-4E7A-9E6C-FCA1294157F6}" type="pres">
      <dgm:prSet presAssocID="{7B6823C8-EF34-482C-A927-206028773563}" presName="compNode" presStyleCnt="0"/>
      <dgm:spPr/>
    </dgm:pt>
    <dgm:pt modelId="{EC0C4B79-1812-4590-84A6-C97F55CCD89F}" type="pres">
      <dgm:prSet presAssocID="{7B6823C8-EF34-482C-A927-206028773563}" presName="iconBgRect" presStyleLbl="bgShp" presStyleIdx="1" presStyleCnt="5"/>
      <dgm:spPr/>
    </dgm:pt>
    <dgm:pt modelId="{270748FC-F162-4786-8A1D-1252B33185BF}" type="pres">
      <dgm:prSet presAssocID="{7B6823C8-EF34-482C-A927-206028773563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</dgm:pt>
    <dgm:pt modelId="{87C711FE-45F2-4989-A9F4-7A52E738F90A}" type="pres">
      <dgm:prSet presAssocID="{7B6823C8-EF34-482C-A927-206028773563}" presName="spaceRect" presStyleCnt="0"/>
      <dgm:spPr/>
    </dgm:pt>
    <dgm:pt modelId="{64B7BD30-D654-4E94-A318-409914B83B03}" type="pres">
      <dgm:prSet presAssocID="{7B6823C8-EF34-482C-A927-206028773563}" presName="textRect" presStyleLbl="revTx" presStyleIdx="1" presStyleCnt="5">
        <dgm:presLayoutVars>
          <dgm:chMax val="1"/>
          <dgm:chPref val="1"/>
        </dgm:presLayoutVars>
      </dgm:prSet>
      <dgm:spPr/>
    </dgm:pt>
    <dgm:pt modelId="{F5F17815-0941-487C-8FE4-EA18A04B18E8}" type="pres">
      <dgm:prSet presAssocID="{0E07AB81-76EC-4301-80A2-FAA2B0717716}" presName="sibTrans" presStyleLbl="sibTrans2D1" presStyleIdx="0" presStyleCnt="0"/>
      <dgm:spPr/>
    </dgm:pt>
    <dgm:pt modelId="{005AF64F-8E74-445F-B245-5B76B38D2BAB}" type="pres">
      <dgm:prSet presAssocID="{F73452C6-01E8-4FED-976C-9232602B843F}" presName="compNode" presStyleCnt="0"/>
      <dgm:spPr/>
    </dgm:pt>
    <dgm:pt modelId="{0982C700-78A1-4594-B4CE-B6522F69F448}" type="pres">
      <dgm:prSet presAssocID="{F73452C6-01E8-4FED-976C-9232602B843F}" presName="iconBgRect" presStyleLbl="bgShp" presStyleIdx="2" presStyleCnt="5"/>
      <dgm:spPr/>
    </dgm:pt>
    <dgm:pt modelId="{4385047C-9D21-4A6C-8277-90D61A1C171F}" type="pres">
      <dgm:prSet presAssocID="{F73452C6-01E8-4FED-976C-9232602B843F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</dgm:pt>
    <dgm:pt modelId="{D02E5628-7B2A-4E5E-A81C-A99EED8BACA3}" type="pres">
      <dgm:prSet presAssocID="{F73452C6-01E8-4FED-976C-9232602B843F}" presName="spaceRect" presStyleCnt="0"/>
      <dgm:spPr/>
    </dgm:pt>
    <dgm:pt modelId="{4913FC01-D3FB-4C6E-9A19-E72C79CBD8E1}" type="pres">
      <dgm:prSet presAssocID="{F73452C6-01E8-4FED-976C-9232602B843F}" presName="textRect" presStyleLbl="revTx" presStyleIdx="2" presStyleCnt="5">
        <dgm:presLayoutVars>
          <dgm:chMax val="1"/>
          <dgm:chPref val="1"/>
        </dgm:presLayoutVars>
      </dgm:prSet>
      <dgm:spPr/>
    </dgm:pt>
    <dgm:pt modelId="{7551E8E4-00B1-4757-B447-ECA5CBE785D1}" type="pres">
      <dgm:prSet presAssocID="{4493BB7B-E0A1-4955-A27C-6B0768977C41}" presName="sibTrans" presStyleLbl="sibTrans2D1" presStyleIdx="0" presStyleCnt="0"/>
      <dgm:spPr/>
    </dgm:pt>
    <dgm:pt modelId="{A010C2B4-7085-477C-9603-122EB3EB55EA}" type="pres">
      <dgm:prSet presAssocID="{E69404AF-5491-4D26-B693-F1D9B6926702}" presName="compNode" presStyleCnt="0"/>
      <dgm:spPr/>
    </dgm:pt>
    <dgm:pt modelId="{3A51F12E-3C1C-4261-AF61-53ACD1542C08}" type="pres">
      <dgm:prSet presAssocID="{E69404AF-5491-4D26-B693-F1D9B6926702}" presName="iconBgRect" presStyleLbl="bgShp" presStyleIdx="3" presStyleCnt="5"/>
      <dgm:spPr/>
    </dgm:pt>
    <dgm:pt modelId="{E09F055A-3ADA-43D2-ADF8-16BCF532787A}" type="pres">
      <dgm:prSet presAssocID="{E69404AF-5491-4D26-B693-F1D9B6926702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</dgm:pt>
    <dgm:pt modelId="{4B70D3DA-3919-4258-A5FA-4E89EA9BDD77}" type="pres">
      <dgm:prSet presAssocID="{E69404AF-5491-4D26-B693-F1D9B6926702}" presName="spaceRect" presStyleCnt="0"/>
      <dgm:spPr/>
    </dgm:pt>
    <dgm:pt modelId="{6E3D5F43-7456-4A5E-8C72-D50F17A572F0}" type="pres">
      <dgm:prSet presAssocID="{E69404AF-5491-4D26-B693-F1D9B6926702}" presName="textRect" presStyleLbl="revTx" presStyleIdx="3" presStyleCnt="5">
        <dgm:presLayoutVars>
          <dgm:chMax val="1"/>
          <dgm:chPref val="1"/>
        </dgm:presLayoutVars>
      </dgm:prSet>
      <dgm:spPr/>
    </dgm:pt>
    <dgm:pt modelId="{20D1CF47-67A2-4B14-857A-00E89C1D6B8A}" type="pres">
      <dgm:prSet presAssocID="{02E5AD3B-B303-479B-918E-1A4EB643E205}" presName="sibTrans" presStyleLbl="sibTrans2D1" presStyleIdx="0" presStyleCnt="0"/>
      <dgm:spPr/>
    </dgm:pt>
    <dgm:pt modelId="{B7915F31-4E7A-4050-BFF5-EE071DB3995D}" type="pres">
      <dgm:prSet presAssocID="{EE945FEA-2023-43DB-B7CA-5E4B83BAAA36}" presName="compNode" presStyleCnt="0"/>
      <dgm:spPr/>
    </dgm:pt>
    <dgm:pt modelId="{01496989-745A-4E78-9E4B-275D1BCEFBF2}" type="pres">
      <dgm:prSet presAssocID="{EE945FEA-2023-43DB-B7CA-5E4B83BAAA36}" presName="iconBgRect" presStyleLbl="bgShp" presStyleIdx="4" presStyleCnt="5"/>
      <dgm:spPr/>
    </dgm:pt>
    <dgm:pt modelId="{BBC9F56B-67F1-442C-BD09-07A94FA9D427}" type="pres">
      <dgm:prSet presAssocID="{EE945FEA-2023-43DB-B7CA-5E4B83BAAA36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</dgm:pt>
    <dgm:pt modelId="{FEA4DD82-0279-49E5-B9DA-465F9C06D402}" type="pres">
      <dgm:prSet presAssocID="{EE945FEA-2023-43DB-B7CA-5E4B83BAAA36}" presName="spaceRect" presStyleCnt="0"/>
      <dgm:spPr/>
    </dgm:pt>
    <dgm:pt modelId="{30012E6D-7053-46E9-90EE-A552761A2E2F}" type="pres">
      <dgm:prSet presAssocID="{EE945FEA-2023-43DB-B7CA-5E4B83BAAA36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0DA6D1C-2033-4AC3-BB7B-A53660678467}" type="presOf" srcId="{02A4ABCE-2EC5-444D-97B8-7EE8A0141E8E}" destId="{97BDABEE-DBD8-457D-9168-5E424E13A92D}" srcOrd="0" destOrd="0" presId="urn:microsoft.com/office/officeart/2018/2/layout/IconCircleList"/>
    <dgm:cxn modelId="{F2B9391D-CA22-4D4D-94DE-76E70A47227C}" type="presOf" srcId="{4493BB7B-E0A1-4955-A27C-6B0768977C41}" destId="{7551E8E4-00B1-4757-B447-ECA5CBE785D1}" srcOrd="0" destOrd="0" presId="urn:microsoft.com/office/officeart/2018/2/layout/IconCircleList"/>
    <dgm:cxn modelId="{04881E3B-53C3-4460-9514-6FC6936229F9}" srcId="{8BAD55D3-7AB4-4AA7-A63F-546AA67F0822}" destId="{7B6823C8-EF34-482C-A927-206028773563}" srcOrd="1" destOrd="0" parTransId="{8E2CE82F-B01F-4492-98A6-616A90FD5EB2}" sibTransId="{0E07AB81-76EC-4301-80A2-FAA2B0717716}"/>
    <dgm:cxn modelId="{2284973C-D039-40F2-A30F-A6DA490918CE}" srcId="{8BAD55D3-7AB4-4AA7-A63F-546AA67F0822}" destId="{E1EE385B-6356-45A6-ACE1-8C78F49F1C6A}" srcOrd="0" destOrd="0" parTransId="{EF8B94FC-B8E5-4208-AA64-D7B2BC61C71B}" sibTransId="{02A4ABCE-2EC5-444D-97B8-7EE8A0141E8E}"/>
    <dgm:cxn modelId="{69457440-B957-4537-B2F7-21D143898737}" srcId="{8BAD55D3-7AB4-4AA7-A63F-546AA67F0822}" destId="{EE945FEA-2023-43DB-B7CA-5E4B83BAAA36}" srcOrd="4" destOrd="0" parTransId="{35A0119E-608A-4DBA-ABEA-C1CCAE68E5DD}" sibTransId="{7D00A8D5-AE1C-461E-93E1-0BEF3E62BCAF}"/>
    <dgm:cxn modelId="{97CB1D62-E045-4232-BF09-28007E32E091}" srcId="{8BAD55D3-7AB4-4AA7-A63F-546AA67F0822}" destId="{E69404AF-5491-4D26-B693-F1D9B6926702}" srcOrd="3" destOrd="0" parTransId="{0D67B699-82BA-4542-BA3B-5BFF590E5A94}" sibTransId="{02E5AD3B-B303-479B-918E-1A4EB643E205}"/>
    <dgm:cxn modelId="{F4C9C96D-D6B1-4F83-9846-133556533F85}" type="presOf" srcId="{F73452C6-01E8-4FED-976C-9232602B843F}" destId="{4913FC01-D3FB-4C6E-9A19-E72C79CBD8E1}" srcOrd="0" destOrd="0" presId="urn:microsoft.com/office/officeart/2018/2/layout/IconCircleList"/>
    <dgm:cxn modelId="{127F1B6E-02E0-45BD-BD64-DE94894E2F3E}" type="presOf" srcId="{7B6823C8-EF34-482C-A927-206028773563}" destId="{64B7BD30-D654-4E94-A318-409914B83B03}" srcOrd="0" destOrd="0" presId="urn:microsoft.com/office/officeart/2018/2/layout/IconCircleList"/>
    <dgm:cxn modelId="{F2FDA86F-9C76-41DD-8AF8-E2F30A474944}" type="presOf" srcId="{0E07AB81-76EC-4301-80A2-FAA2B0717716}" destId="{F5F17815-0941-487C-8FE4-EA18A04B18E8}" srcOrd="0" destOrd="0" presId="urn:microsoft.com/office/officeart/2018/2/layout/IconCircleList"/>
    <dgm:cxn modelId="{68DB749D-8545-4442-8846-459E4258EB1A}" srcId="{8BAD55D3-7AB4-4AA7-A63F-546AA67F0822}" destId="{F73452C6-01E8-4FED-976C-9232602B843F}" srcOrd="2" destOrd="0" parTransId="{8494476A-D251-4C43-9A1B-CBEAF36D62C8}" sibTransId="{4493BB7B-E0A1-4955-A27C-6B0768977C41}"/>
    <dgm:cxn modelId="{CB5847B7-0807-48F4-BF3A-B216A9052C7C}" type="presOf" srcId="{E69404AF-5491-4D26-B693-F1D9B6926702}" destId="{6E3D5F43-7456-4A5E-8C72-D50F17A572F0}" srcOrd="0" destOrd="0" presId="urn:microsoft.com/office/officeart/2018/2/layout/IconCircleList"/>
    <dgm:cxn modelId="{38ED56C4-18F4-4BA0-8CAD-A63066797D38}" type="presOf" srcId="{EE945FEA-2023-43DB-B7CA-5E4B83BAAA36}" destId="{30012E6D-7053-46E9-90EE-A552761A2E2F}" srcOrd="0" destOrd="0" presId="urn:microsoft.com/office/officeart/2018/2/layout/IconCircleList"/>
    <dgm:cxn modelId="{D921C5C6-129E-49B8-BED7-4016F9522E7E}" type="presOf" srcId="{02E5AD3B-B303-479B-918E-1A4EB643E205}" destId="{20D1CF47-67A2-4B14-857A-00E89C1D6B8A}" srcOrd="0" destOrd="0" presId="urn:microsoft.com/office/officeart/2018/2/layout/IconCircleList"/>
    <dgm:cxn modelId="{5773ABF9-0E86-4E9A-84F2-2B984A1CB1E7}" type="presOf" srcId="{8BAD55D3-7AB4-4AA7-A63F-546AA67F0822}" destId="{81A2DC9C-3237-4612-A8E7-7015B72E6034}" srcOrd="0" destOrd="0" presId="urn:microsoft.com/office/officeart/2018/2/layout/IconCircleList"/>
    <dgm:cxn modelId="{0854ECFC-5EC5-4BB7-96C8-027F0883AAA0}" type="presOf" srcId="{E1EE385B-6356-45A6-ACE1-8C78F49F1C6A}" destId="{5A897AB0-6CBA-471A-A834-B4F62AE3DAD7}" srcOrd="0" destOrd="0" presId="urn:microsoft.com/office/officeart/2018/2/layout/IconCircleList"/>
    <dgm:cxn modelId="{1BF0EDDA-93E4-4C6C-843C-828856ADA88E}" type="presParOf" srcId="{81A2DC9C-3237-4612-A8E7-7015B72E6034}" destId="{18A53765-4745-4B26-8568-680F834676A8}" srcOrd="0" destOrd="0" presId="urn:microsoft.com/office/officeart/2018/2/layout/IconCircleList"/>
    <dgm:cxn modelId="{5A017417-5F22-486C-9C11-088A46623434}" type="presParOf" srcId="{18A53765-4745-4B26-8568-680F834676A8}" destId="{F13522E6-5171-4624-ACCE-B6A5D33B0330}" srcOrd="0" destOrd="0" presId="urn:microsoft.com/office/officeart/2018/2/layout/IconCircleList"/>
    <dgm:cxn modelId="{776FD8FC-3B73-4B79-B839-E07B139C7181}" type="presParOf" srcId="{F13522E6-5171-4624-ACCE-B6A5D33B0330}" destId="{DAAB559F-DD9D-427F-85CE-2864ABA22F54}" srcOrd="0" destOrd="0" presId="urn:microsoft.com/office/officeart/2018/2/layout/IconCircleList"/>
    <dgm:cxn modelId="{553D6541-BA17-4E2C-9176-B001CBF20A42}" type="presParOf" srcId="{F13522E6-5171-4624-ACCE-B6A5D33B0330}" destId="{790B111A-F2C5-452F-B7E3-5C6A4C6FF897}" srcOrd="1" destOrd="0" presId="urn:microsoft.com/office/officeart/2018/2/layout/IconCircleList"/>
    <dgm:cxn modelId="{421F491B-E6C9-4E30-B034-C1C8F6E7C322}" type="presParOf" srcId="{F13522E6-5171-4624-ACCE-B6A5D33B0330}" destId="{9C82D113-46A8-4C08-BE6B-4368CFC690E3}" srcOrd="2" destOrd="0" presId="urn:microsoft.com/office/officeart/2018/2/layout/IconCircleList"/>
    <dgm:cxn modelId="{9011CE59-EC88-4D17-BB4E-42182199AF52}" type="presParOf" srcId="{F13522E6-5171-4624-ACCE-B6A5D33B0330}" destId="{5A897AB0-6CBA-471A-A834-B4F62AE3DAD7}" srcOrd="3" destOrd="0" presId="urn:microsoft.com/office/officeart/2018/2/layout/IconCircleList"/>
    <dgm:cxn modelId="{DFFB7A90-4175-4C8B-A37D-017EBFB6BF27}" type="presParOf" srcId="{18A53765-4745-4B26-8568-680F834676A8}" destId="{97BDABEE-DBD8-457D-9168-5E424E13A92D}" srcOrd="1" destOrd="0" presId="urn:microsoft.com/office/officeart/2018/2/layout/IconCircleList"/>
    <dgm:cxn modelId="{6D76ADBD-E130-42E9-A0F7-8827D28A4DF7}" type="presParOf" srcId="{18A53765-4745-4B26-8568-680F834676A8}" destId="{318A868D-F426-4E7A-9E6C-FCA1294157F6}" srcOrd="2" destOrd="0" presId="urn:microsoft.com/office/officeart/2018/2/layout/IconCircleList"/>
    <dgm:cxn modelId="{8E1BD5AD-F5A7-4C02-984C-88AE9730DDE3}" type="presParOf" srcId="{318A868D-F426-4E7A-9E6C-FCA1294157F6}" destId="{EC0C4B79-1812-4590-84A6-C97F55CCD89F}" srcOrd="0" destOrd="0" presId="urn:microsoft.com/office/officeart/2018/2/layout/IconCircleList"/>
    <dgm:cxn modelId="{FEE43576-FF70-48EC-855C-7CDE744A9932}" type="presParOf" srcId="{318A868D-F426-4E7A-9E6C-FCA1294157F6}" destId="{270748FC-F162-4786-8A1D-1252B33185BF}" srcOrd="1" destOrd="0" presId="urn:microsoft.com/office/officeart/2018/2/layout/IconCircleList"/>
    <dgm:cxn modelId="{4B2B3740-EDEB-44F1-B9A4-6E7D206B4086}" type="presParOf" srcId="{318A868D-F426-4E7A-9E6C-FCA1294157F6}" destId="{87C711FE-45F2-4989-A9F4-7A52E738F90A}" srcOrd="2" destOrd="0" presId="urn:microsoft.com/office/officeart/2018/2/layout/IconCircleList"/>
    <dgm:cxn modelId="{E2F80DF5-8E9B-4438-9E12-1A73A4979E27}" type="presParOf" srcId="{318A868D-F426-4E7A-9E6C-FCA1294157F6}" destId="{64B7BD30-D654-4E94-A318-409914B83B03}" srcOrd="3" destOrd="0" presId="urn:microsoft.com/office/officeart/2018/2/layout/IconCircleList"/>
    <dgm:cxn modelId="{65F4F4D4-BC59-4070-AE1A-4AD727284FAC}" type="presParOf" srcId="{18A53765-4745-4B26-8568-680F834676A8}" destId="{F5F17815-0941-487C-8FE4-EA18A04B18E8}" srcOrd="3" destOrd="0" presId="urn:microsoft.com/office/officeart/2018/2/layout/IconCircleList"/>
    <dgm:cxn modelId="{82FD914A-0519-45CD-9EFA-56B2A1CB6953}" type="presParOf" srcId="{18A53765-4745-4B26-8568-680F834676A8}" destId="{005AF64F-8E74-445F-B245-5B76B38D2BAB}" srcOrd="4" destOrd="0" presId="urn:microsoft.com/office/officeart/2018/2/layout/IconCircleList"/>
    <dgm:cxn modelId="{B6CF9B09-2D11-4203-8C81-9BAC2C26A360}" type="presParOf" srcId="{005AF64F-8E74-445F-B245-5B76B38D2BAB}" destId="{0982C700-78A1-4594-B4CE-B6522F69F448}" srcOrd="0" destOrd="0" presId="urn:microsoft.com/office/officeart/2018/2/layout/IconCircleList"/>
    <dgm:cxn modelId="{6FB07B2B-7203-4309-9963-DC718856EA47}" type="presParOf" srcId="{005AF64F-8E74-445F-B245-5B76B38D2BAB}" destId="{4385047C-9D21-4A6C-8277-90D61A1C171F}" srcOrd="1" destOrd="0" presId="urn:microsoft.com/office/officeart/2018/2/layout/IconCircleList"/>
    <dgm:cxn modelId="{ACBBDEEE-79A8-40D0-A17B-86FE566B3B6B}" type="presParOf" srcId="{005AF64F-8E74-445F-B245-5B76B38D2BAB}" destId="{D02E5628-7B2A-4E5E-A81C-A99EED8BACA3}" srcOrd="2" destOrd="0" presId="urn:microsoft.com/office/officeart/2018/2/layout/IconCircleList"/>
    <dgm:cxn modelId="{E1AC637A-0792-45CE-ADC9-8A60F5D5D6DE}" type="presParOf" srcId="{005AF64F-8E74-445F-B245-5B76B38D2BAB}" destId="{4913FC01-D3FB-4C6E-9A19-E72C79CBD8E1}" srcOrd="3" destOrd="0" presId="urn:microsoft.com/office/officeart/2018/2/layout/IconCircleList"/>
    <dgm:cxn modelId="{202A8E40-CC2D-466D-B0EC-1C5D61FE6EC1}" type="presParOf" srcId="{18A53765-4745-4B26-8568-680F834676A8}" destId="{7551E8E4-00B1-4757-B447-ECA5CBE785D1}" srcOrd="5" destOrd="0" presId="urn:microsoft.com/office/officeart/2018/2/layout/IconCircleList"/>
    <dgm:cxn modelId="{D35067B9-186F-4F71-9A0C-7ED877590588}" type="presParOf" srcId="{18A53765-4745-4B26-8568-680F834676A8}" destId="{A010C2B4-7085-477C-9603-122EB3EB55EA}" srcOrd="6" destOrd="0" presId="urn:microsoft.com/office/officeart/2018/2/layout/IconCircleList"/>
    <dgm:cxn modelId="{0638B160-FF9E-4BFF-8E06-39253831E0E4}" type="presParOf" srcId="{A010C2B4-7085-477C-9603-122EB3EB55EA}" destId="{3A51F12E-3C1C-4261-AF61-53ACD1542C08}" srcOrd="0" destOrd="0" presId="urn:microsoft.com/office/officeart/2018/2/layout/IconCircleList"/>
    <dgm:cxn modelId="{ACB46280-3A6A-41C8-803B-1D166FEF8593}" type="presParOf" srcId="{A010C2B4-7085-477C-9603-122EB3EB55EA}" destId="{E09F055A-3ADA-43D2-ADF8-16BCF532787A}" srcOrd="1" destOrd="0" presId="urn:microsoft.com/office/officeart/2018/2/layout/IconCircleList"/>
    <dgm:cxn modelId="{71F784E5-DE98-4D31-978C-4194931E4F1F}" type="presParOf" srcId="{A010C2B4-7085-477C-9603-122EB3EB55EA}" destId="{4B70D3DA-3919-4258-A5FA-4E89EA9BDD77}" srcOrd="2" destOrd="0" presId="urn:microsoft.com/office/officeart/2018/2/layout/IconCircleList"/>
    <dgm:cxn modelId="{AE175681-AB0C-4B3B-AF55-A77F0059C8C8}" type="presParOf" srcId="{A010C2B4-7085-477C-9603-122EB3EB55EA}" destId="{6E3D5F43-7456-4A5E-8C72-D50F17A572F0}" srcOrd="3" destOrd="0" presId="urn:microsoft.com/office/officeart/2018/2/layout/IconCircleList"/>
    <dgm:cxn modelId="{63B03D5E-52BA-427F-8F0F-6E4C1A7EB5F8}" type="presParOf" srcId="{18A53765-4745-4B26-8568-680F834676A8}" destId="{20D1CF47-67A2-4B14-857A-00E89C1D6B8A}" srcOrd="7" destOrd="0" presId="urn:microsoft.com/office/officeart/2018/2/layout/IconCircleList"/>
    <dgm:cxn modelId="{F4FC01AF-39EC-456A-9A3A-6B9F8CA88A37}" type="presParOf" srcId="{18A53765-4745-4B26-8568-680F834676A8}" destId="{B7915F31-4E7A-4050-BFF5-EE071DB3995D}" srcOrd="8" destOrd="0" presId="urn:microsoft.com/office/officeart/2018/2/layout/IconCircleList"/>
    <dgm:cxn modelId="{40C059C6-606C-4CE9-8A76-A70AF47B33E8}" type="presParOf" srcId="{B7915F31-4E7A-4050-BFF5-EE071DB3995D}" destId="{01496989-745A-4E78-9E4B-275D1BCEFBF2}" srcOrd="0" destOrd="0" presId="urn:microsoft.com/office/officeart/2018/2/layout/IconCircleList"/>
    <dgm:cxn modelId="{EC2BCC83-410B-476B-82C5-4D7A680B878A}" type="presParOf" srcId="{B7915F31-4E7A-4050-BFF5-EE071DB3995D}" destId="{BBC9F56B-67F1-442C-BD09-07A94FA9D427}" srcOrd="1" destOrd="0" presId="urn:microsoft.com/office/officeart/2018/2/layout/IconCircleList"/>
    <dgm:cxn modelId="{3E3A21FB-AFA0-49EE-A8AD-C4FF457C46B5}" type="presParOf" srcId="{B7915F31-4E7A-4050-BFF5-EE071DB3995D}" destId="{FEA4DD82-0279-49E5-B9DA-465F9C06D402}" srcOrd="2" destOrd="0" presId="urn:microsoft.com/office/officeart/2018/2/layout/IconCircleList"/>
    <dgm:cxn modelId="{F92BF779-FB3A-4418-9D66-2FDBD3241C28}" type="presParOf" srcId="{B7915F31-4E7A-4050-BFF5-EE071DB3995D}" destId="{30012E6D-7053-46E9-90EE-A552761A2E2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654EAEA-90FD-45AF-B663-FFC219CC59E8}" type="doc">
      <dgm:prSet loTypeId="urn:microsoft.com/office/officeart/2018/2/layout/IconVerticalSolidList#5" loCatId="icon" qsTypeId="urn:microsoft.com/office/officeart/2005/8/quickstyle/simple1#14" qsCatId="simple" csTypeId="urn:microsoft.com/office/officeart/2005/8/colors/accent1_2#3" csCatId="accent1" phldr="1"/>
      <dgm:spPr/>
      <dgm:t>
        <a:bodyPr/>
        <a:lstStyle/>
        <a:p>
          <a:endParaRPr lang="en-US"/>
        </a:p>
      </dgm:t>
    </dgm:pt>
    <dgm:pt modelId="{BF634535-5EE7-430E-81E3-C6F6010D7F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 effective presentation is underpinned by three critical elements often referred to as the </a:t>
          </a:r>
          <a:r>
            <a:rPr lang="en-GB" b="1"/>
            <a:t>‘3 Ps’</a:t>
          </a:r>
          <a:r>
            <a:rPr lang="en-GB"/>
            <a:t>: </a:t>
          </a:r>
          <a:r>
            <a:rPr lang="en-GB" b="1"/>
            <a:t>Preparation, Practice, and Performance</a:t>
          </a:r>
          <a:r>
            <a:rPr lang="en-GB"/>
            <a:t> (van Emden &amp; Becker, 2020).</a:t>
          </a:r>
          <a:endParaRPr lang="en-US"/>
        </a:p>
      </dgm:t>
    </dgm:pt>
    <dgm:pt modelId="{1BFF36AE-06B9-40CB-A3A2-A752C5F3E572}" type="parTrans" cxnId="{B4122F34-9312-49EF-8562-C5A7A17563AC}">
      <dgm:prSet/>
      <dgm:spPr/>
      <dgm:t>
        <a:bodyPr/>
        <a:lstStyle/>
        <a:p>
          <a:endParaRPr lang="en-US"/>
        </a:p>
      </dgm:t>
    </dgm:pt>
    <dgm:pt modelId="{6383197B-247F-4E99-A7DE-A393FF79D308}" type="sibTrans" cxnId="{B4122F34-9312-49EF-8562-C5A7A17563AC}">
      <dgm:prSet/>
      <dgm:spPr/>
      <dgm:t>
        <a:bodyPr/>
        <a:lstStyle/>
        <a:p>
          <a:endParaRPr lang="en-US"/>
        </a:p>
      </dgm:t>
    </dgm:pt>
    <dgm:pt modelId="{E7120581-BC7D-4E27-9773-086EF9A6AB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Preparation</a:t>
          </a:r>
          <a:endParaRPr lang="en-US"/>
        </a:p>
      </dgm:t>
    </dgm:pt>
    <dgm:pt modelId="{903B5050-20D7-412D-9311-0648822A9CE4}" type="parTrans" cxnId="{F69AE162-B526-4238-9C7E-8C1E3D378573}">
      <dgm:prSet/>
      <dgm:spPr/>
      <dgm:t>
        <a:bodyPr/>
        <a:lstStyle/>
        <a:p>
          <a:endParaRPr lang="en-US"/>
        </a:p>
      </dgm:t>
    </dgm:pt>
    <dgm:pt modelId="{C56EEF07-CF9B-443E-BE05-14B12B3529E4}" type="sibTrans" cxnId="{F69AE162-B526-4238-9C7E-8C1E3D378573}">
      <dgm:prSet/>
      <dgm:spPr/>
      <dgm:t>
        <a:bodyPr/>
        <a:lstStyle/>
        <a:p>
          <a:endParaRPr lang="en-US"/>
        </a:p>
      </dgm:t>
    </dgm:pt>
    <dgm:pt modelId="{AAD3E428-0246-4C78-A2C0-536EC8FD4650}">
      <dgm:prSet custT="1"/>
      <dgm:spPr/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None/>
          </a:pPr>
          <a:r>
            <a:rPr lang="en-GB" sz="1600" dirty="0"/>
            <a:t>Involves understanding the purpose of the presentation</a:t>
          </a:r>
          <a:endParaRPr lang="en-US" sz="1600" dirty="0"/>
        </a:p>
      </dgm:t>
    </dgm:pt>
    <dgm:pt modelId="{12B4FBC1-4BDE-40C2-9504-E6685459CAC7}" type="parTrans" cxnId="{5AAAB268-F1FE-4831-94E0-2E971974B569}">
      <dgm:prSet/>
      <dgm:spPr/>
      <dgm:t>
        <a:bodyPr/>
        <a:lstStyle/>
        <a:p>
          <a:endParaRPr lang="en-US"/>
        </a:p>
      </dgm:t>
    </dgm:pt>
    <dgm:pt modelId="{E2CD1F37-1EB3-4A21-AA81-1B154E29B6C1}" type="sibTrans" cxnId="{5AAAB268-F1FE-4831-94E0-2E971974B569}">
      <dgm:prSet/>
      <dgm:spPr/>
      <dgm:t>
        <a:bodyPr/>
        <a:lstStyle/>
        <a:p>
          <a:endParaRPr lang="en-US"/>
        </a:p>
      </dgm:t>
    </dgm:pt>
    <dgm:pt modelId="{5E431A60-F0F7-450A-B987-B0B64B71B313}">
      <dgm:prSet custT="1"/>
      <dgm:spPr/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None/>
          </a:pPr>
          <a:r>
            <a:rPr lang="en-GB" sz="1600" dirty="0"/>
            <a:t>Researching the topic thoroughly</a:t>
          </a:r>
          <a:endParaRPr lang="en-US" sz="1600" dirty="0"/>
        </a:p>
      </dgm:t>
    </dgm:pt>
    <dgm:pt modelId="{EDF82F85-4E01-4840-AD1E-8A80F874200A}" type="parTrans" cxnId="{6D8FAD8D-CEF9-42FD-AE6A-61C57E7CD2B0}">
      <dgm:prSet/>
      <dgm:spPr/>
      <dgm:t>
        <a:bodyPr/>
        <a:lstStyle/>
        <a:p>
          <a:endParaRPr lang="en-US"/>
        </a:p>
      </dgm:t>
    </dgm:pt>
    <dgm:pt modelId="{5521F3DE-FE48-444C-8CF7-E0F25B65B963}" type="sibTrans" cxnId="{6D8FAD8D-CEF9-42FD-AE6A-61C57E7CD2B0}">
      <dgm:prSet/>
      <dgm:spPr/>
      <dgm:t>
        <a:bodyPr/>
        <a:lstStyle/>
        <a:p>
          <a:endParaRPr lang="en-US"/>
        </a:p>
      </dgm:t>
    </dgm:pt>
    <dgm:pt modelId="{A6A1668B-996E-447A-AD34-E34F06F6E6F3}">
      <dgm:prSet custT="1"/>
      <dgm:spPr/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None/>
          </a:pPr>
          <a:r>
            <a:rPr lang="en-GB" sz="1600"/>
            <a:t>Audience awareness</a:t>
          </a:r>
          <a:endParaRPr lang="en-US" sz="1600"/>
        </a:p>
      </dgm:t>
    </dgm:pt>
    <dgm:pt modelId="{EBB9AC33-D28D-4FA3-90E8-04E08BB025C1}" type="parTrans" cxnId="{B6D2F410-C5B6-4533-9800-15BC0E3AC3FD}">
      <dgm:prSet/>
      <dgm:spPr/>
      <dgm:t>
        <a:bodyPr/>
        <a:lstStyle/>
        <a:p>
          <a:endParaRPr lang="en-US"/>
        </a:p>
      </dgm:t>
    </dgm:pt>
    <dgm:pt modelId="{DB69A293-26D9-46F4-A0F8-19AE79166C77}" type="sibTrans" cxnId="{B6D2F410-C5B6-4533-9800-15BC0E3AC3FD}">
      <dgm:prSet/>
      <dgm:spPr/>
      <dgm:t>
        <a:bodyPr/>
        <a:lstStyle/>
        <a:p>
          <a:endParaRPr lang="en-US"/>
        </a:p>
      </dgm:t>
    </dgm:pt>
    <dgm:pt modelId="{6AFE4217-9BA4-4750-AB25-D541EF99A406}">
      <dgm:prSet custT="1"/>
      <dgm:spPr/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None/>
          </a:pPr>
          <a:r>
            <a:rPr lang="en-GB" sz="1600" dirty="0"/>
            <a:t>Message clarity </a:t>
          </a:r>
          <a:endParaRPr lang="en-US" sz="1100" dirty="0"/>
        </a:p>
      </dgm:t>
    </dgm:pt>
    <dgm:pt modelId="{4C8A73F9-7A2B-41BB-917E-D4086FF8BA73}" type="parTrans" cxnId="{C751A662-C87A-4738-B970-E930D50DCC35}">
      <dgm:prSet/>
      <dgm:spPr/>
      <dgm:t>
        <a:bodyPr/>
        <a:lstStyle/>
        <a:p>
          <a:endParaRPr lang="en-US"/>
        </a:p>
      </dgm:t>
    </dgm:pt>
    <dgm:pt modelId="{27B3048D-1524-4D6E-835A-343DD3D6D7F2}" type="sibTrans" cxnId="{C751A662-C87A-4738-B970-E930D50DCC35}">
      <dgm:prSet/>
      <dgm:spPr/>
      <dgm:t>
        <a:bodyPr/>
        <a:lstStyle/>
        <a:p>
          <a:endParaRPr lang="en-US"/>
        </a:p>
      </dgm:t>
    </dgm:pt>
    <dgm:pt modelId="{4965FA75-6D63-4136-8C1B-C66AB4A14063}" type="pres">
      <dgm:prSet presAssocID="{A654EAEA-90FD-45AF-B663-FFC219CC59E8}" presName="root" presStyleCnt="0">
        <dgm:presLayoutVars>
          <dgm:dir/>
          <dgm:resizeHandles val="exact"/>
        </dgm:presLayoutVars>
      </dgm:prSet>
      <dgm:spPr/>
    </dgm:pt>
    <dgm:pt modelId="{7759092A-1963-46AA-8BD4-224874A94621}" type="pres">
      <dgm:prSet presAssocID="{BF634535-5EE7-430E-81E3-C6F6010D7FBD}" presName="compNode" presStyleCnt="0"/>
      <dgm:spPr/>
    </dgm:pt>
    <dgm:pt modelId="{E867F82D-18E3-41AF-B1D6-60A3ABF7EA4E}" type="pres">
      <dgm:prSet presAssocID="{BF634535-5EE7-430E-81E3-C6F6010D7FBD}" presName="bgRect" presStyleLbl="bgShp" presStyleIdx="0" presStyleCnt="2"/>
      <dgm:spPr/>
    </dgm:pt>
    <dgm:pt modelId="{5597B37B-A50C-49A3-88E7-6869FDBA91A8}" type="pres">
      <dgm:prSet presAssocID="{BF634535-5EE7-430E-81E3-C6F6010D7FBD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</dgm:pt>
    <dgm:pt modelId="{37202736-D469-4DFD-A6A6-0C89187BA8EB}" type="pres">
      <dgm:prSet presAssocID="{BF634535-5EE7-430E-81E3-C6F6010D7FBD}" presName="spaceRect" presStyleCnt="0"/>
      <dgm:spPr/>
    </dgm:pt>
    <dgm:pt modelId="{757BC4D0-3C7D-4546-8EB8-4C5AEE59BA87}" type="pres">
      <dgm:prSet presAssocID="{BF634535-5EE7-430E-81E3-C6F6010D7FBD}" presName="parTx" presStyleLbl="revTx" presStyleIdx="0" presStyleCnt="3">
        <dgm:presLayoutVars>
          <dgm:chMax val="0"/>
          <dgm:chPref val="0"/>
        </dgm:presLayoutVars>
      </dgm:prSet>
      <dgm:spPr/>
    </dgm:pt>
    <dgm:pt modelId="{6E85F751-6F95-430C-9037-109B2F8A8775}" type="pres">
      <dgm:prSet presAssocID="{6383197B-247F-4E99-A7DE-A393FF79D308}" presName="sibTrans" presStyleCnt="0"/>
      <dgm:spPr/>
    </dgm:pt>
    <dgm:pt modelId="{42C64307-AD40-4707-ADE6-2443ADDA5F6C}" type="pres">
      <dgm:prSet presAssocID="{E7120581-BC7D-4E27-9773-086EF9A6AB56}" presName="compNode" presStyleCnt="0"/>
      <dgm:spPr/>
    </dgm:pt>
    <dgm:pt modelId="{1501F7BE-4DED-457A-91A3-D7354C25893B}" type="pres">
      <dgm:prSet presAssocID="{E7120581-BC7D-4E27-9773-086EF9A6AB56}" presName="bgRect" presStyleLbl="bgShp" presStyleIdx="1" presStyleCnt="2" custScaleY="131262"/>
      <dgm:spPr/>
    </dgm:pt>
    <dgm:pt modelId="{7CA20139-03C3-4C5C-B7E2-70325497BF90}" type="pres">
      <dgm:prSet presAssocID="{E7120581-BC7D-4E27-9773-086EF9A6AB56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</dgm:pt>
    <dgm:pt modelId="{A97C6A24-DE71-435A-8660-6122A74E0430}" type="pres">
      <dgm:prSet presAssocID="{E7120581-BC7D-4E27-9773-086EF9A6AB56}" presName="spaceRect" presStyleCnt="0"/>
      <dgm:spPr/>
    </dgm:pt>
    <dgm:pt modelId="{079E6D6B-685A-4A9C-94FD-48804BC9F360}" type="pres">
      <dgm:prSet presAssocID="{E7120581-BC7D-4E27-9773-086EF9A6AB56}" presName="parTx" presStyleLbl="revTx" presStyleIdx="1" presStyleCnt="3">
        <dgm:presLayoutVars>
          <dgm:chMax val="0"/>
          <dgm:chPref val="0"/>
        </dgm:presLayoutVars>
      </dgm:prSet>
      <dgm:spPr/>
    </dgm:pt>
    <dgm:pt modelId="{D6416CA6-3837-4DAF-A262-82726B6AB612}" type="pres">
      <dgm:prSet presAssocID="{E7120581-BC7D-4E27-9773-086EF9A6AB56}" presName="desTx" presStyleLbl="revTx" presStyleIdx="2" presStyleCnt="3">
        <dgm:presLayoutVars/>
      </dgm:prSet>
      <dgm:spPr/>
    </dgm:pt>
  </dgm:ptLst>
  <dgm:cxnLst>
    <dgm:cxn modelId="{B6D2F410-C5B6-4533-9800-15BC0E3AC3FD}" srcId="{E7120581-BC7D-4E27-9773-086EF9A6AB56}" destId="{A6A1668B-996E-447A-AD34-E34F06F6E6F3}" srcOrd="2" destOrd="0" parTransId="{EBB9AC33-D28D-4FA3-90E8-04E08BB025C1}" sibTransId="{DB69A293-26D9-46F4-A0F8-19AE79166C77}"/>
    <dgm:cxn modelId="{0B232F2B-6D71-4B2D-969D-D6E730C06715}" type="presOf" srcId="{5E431A60-F0F7-450A-B987-B0B64B71B313}" destId="{D6416CA6-3837-4DAF-A262-82726B6AB612}" srcOrd="0" destOrd="1" presId="urn:microsoft.com/office/officeart/2018/2/layout/IconVerticalSolidList#5"/>
    <dgm:cxn modelId="{B4122F34-9312-49EF-8562-C5A7A17563AC}" srcId="{A654EAEA-90FD-45AF-B663-FFC219CC59E8}" destId="{BF634535-5EE7-430E-81E3-C6F6010D7FBD}" srcOrd="0" destOrd="0" parTransId="{1BFF36AE-06B9-40CB-A3A2-A752C5F3E572}" sibTransId="{6383197B-247F-4E99-A7DE-A393FF79D308}"/>
    <dgm:cxn modelId="{5B791437-DA1C-4F29-94DD-67DAB991F0FB}" type="presOf" srcId="{A654EAEA-90FD-45AF-B663-FFC219CC59E8}" destId="{4965FA75-6D63-4136-8C1B-C66AB4A14063}" srcOrd="0" destOrd="0" presId="urn:microsoft.com/office/officeart/2018/2/layout/IconVerticalSolidList#5"/>
    <dgm:cxn modelId="{4A8C5E60-7F64-4970-A5AE-6EEC6F5C4468}" type="presOf" srcId="{AAD3E428-0246-4C78-A2C0-536EC8FD4650}" destId="{D6416CA6-3837-4DAF-A262-82726B6AB612}" srcOrd="0" destOrd="0" presId="urn:microsoft.com/office/officeart/2018/2/layout/IconVerticalSolidList#5"/>
    <dgm:cxn modelId="{C751A662-C87A-4738-B970-E930D50DCC35}" srcId="{E7120581-BC7D-4E27-9773-086EF9A6AB56}" destId="{6AFE4217-9BA4-4750-AB25-D541EF99A406}" srcOrd="3" destOrd="0" parTransId="{4C8A73F9-7A2B-41BB-917E-D4086FF8BA73}" sibTransId="{27B3048D-1524-4D6E-835A-343DD3D6D7F2}"/>
    <dgm:cxn modelId="{F554AB62-D6F7-4683-A92F-58860E666FDE}" type="presOf" srcId="{A6A1668B-996E-447A-AD34-E34F06F6E6F3}" destId="{D6416CA6-3837-4DAF-A262-82726B6AB612}" srcOrd="0" destOrd="2" presId="urn:microsoft.com/office/officeart/2018/2/layout/IconVerticalSolidList#5"/>
    <dgm:cxn modelId="{F69AE162-B526-4238-9C7E-8C1E3D378573}" srcId="{A654EAEA-90FD-45AF-B663-FFC219CC59E8}" destId="{E7120581-BC7D-4E27-9773-086EF9A6AB56}" srcOrd="1" destOrd="0" parTransId="{903B5050-20D7-412D-9311-0648822A9CE4}" sibTransId="{C56EEF07-CF9B-443E-BE05-14B12B3529E4}"/>
    <dgm:cxn modelId="{5AAAB268-F1FE-4831-94E0-2E971974B569}" srcId="{E7120581-BC7D-4E27-9773-086EF9A6AB56}" destId="{AAD3E428-0246-4C78-A2C0-536EC8FD4650}" srcOrd="0" destOrd="0" parTransId="{12B4FBC1-4BDE-40C2-9504-E6685459CAC7}" sibTransId="{E2CD1F37-1EB3-4A21-AA81-1B154E29B6C1}"/>
    <dgm:cxn modelId="{0A13A258-9285-43A6-94F4-DE5D6608D0EC}" type="presOf" srcId="{BF634535-5EE7-430E-81E3-C6F6010D7FBD}" destId="{757BC4D0-3C7D-4546-8EB8-4C5AEE59BA87}" srcOrd="0" destOrd="0" presId="urn:microsoft.com/office/officeart/2018/2/layout/IconVerticalSolidList#5"/>
    <dgm:cxn modelId="{6D8FAD8D-CEF9-42FD-AE6A-61C57E7CD2B0}" srcId="{E7120581-BC7D-4E27-9773-086EF9A6AB56}" destId="{5E431A60-F0F7-450A-B987-B0B64B71B313}" srcOrd="1" destOrd="0" parTransId="{EDF82F85-4E01-4840-AD1E-8A80F874200A}" sibTransId="{5521F3DE-FE48-444C-8CF7-E0F25B65B963}"/>
    <dgm:cxn modelId="{30D1D39E-A0B3-45EC-96EB-0791C98D8D0B}" type="presOf" srcId="{6AFE4217-9BA4-4750-AB25-D541EF99A406}" destId="{D6416CA6-3837-4DAF-A262-82726B6AB612}" srcOrd="0" destOrd="3" presId="urn:microsoft.com/office/officeart/2018/2/layout/IconVerticalSolidList#5"/>
    <dgm:cxn modelId="{1A6922A5-AF3D-40BA-9474-34F9A2A518AA}" type="presOf" srcId="{E7120581-BC7D-4E27-9773-086EF9A6AB56}" destId="{079E6D6B-685A-4A9C-94FD-48804BC9F360}" srcOrd="0" destOrd="0" presId="urn:microsoft.com/office/officeart/2018/2/layout/IconVerticalSolidList#5"/>
    <dgm:cxn modelId="{2DC7A61F-A447-4CB8-81BE-95D1E7421795}" type="presParOf" srcId="{4965FA75-6D63-4136-8C1B-C66AB4A14063}" destId="{7759092A-1963-46AA-8BD4-224874A94621}" srcOrd="0" destOrd="0" presId="urn:microsoft.com/office/officeart/2018/2/layout/IconVerticalSolidList#5"/>
    <dgm:cxn modelId="{35ED5575-ECD3-43B0-8B81-5DE8CDAD32F3}" type="presParOf" srcId="{7759092A-1963-46AA-8BD4-224874A94621}" destId="{E867F82D-18E3-41AF-B1D6-60A3ABF7EA4E}" srcOrd="0" destOrd="0" presId="urn:microsoft.com/office/officeart/2018/2/layout/IconVerticalSolidList#5"/>
    <dgm:cxn modelId="{E04089DD-2F5C-49DA-AE45-AEA0C64C5491}" type="presParOf" srcId="{7759092A-1963-46AA-8BD4-224874A94621}" destId="{5597B37B-A50C-49A3-88E7-6869FDBA91A8}" srcOrd="1" destOrd="0" presId="urn:microsoft.com/office/officeart/2018/2/layout/IconVerticalSolidList#5"/>
    <dgm:cxn modelId="{699C3AE8-9458-49F3-92E7-DD462A4024A5}" type="presParOf" srcId="{7759092A-1963-46AA-8BD4-224874A94621}" destId="{37202736-D469-4DFD-A6A6-0C89187BA8EB}" srcOrd="2" destOrd="0" presId="urn:microsoft.com/office/officeart/2018/2/layout/IconVerticalSolidList#5"/>
    <dgm:cxn modelId="{9AE02D0A-19EC-4124-B239-371D487B4F10}" type="presParOf" srcId="{7759092A-1963-46AA-8BD4-224874A94621}" destId="{757BC4D0-3C7D-4546-8EB8-4C5AEE59BA87}" srcOrd="3" destOrd="0" presId="urn:microsoft.com/office/officeart/2018/2/layout/IconVerticalSolidList#5"/>
    <dgm:cxn modelId="{3C3D5349-38CB-4170-95BD-5E6854158F26}" type="presParOf" srcId="{4965FA75-6D63-4136-8C1B-C66AB4A14063}" destId="{6E85F751-6F95-430C-9037-109B2F8A8775}" srcOrd="1" destOrd="0" presId="urn:microsoft.com/office/officeart/2018/2/layout/IconVerticalSolidList#5"/>
    <dgm:cxn modelId="{368F3154-6E3F-4FFC-859F-9FB72EDAD83C}" type="presParOf" srcId="{4965FA75-6D63-4136-8C1B-C66AB4A14063}" destId="{42C64307-AD40-4707-ADE6-2443ADDA5F6C}" srcOrd="2" destOrd="0" presId="urn:microsoft.com/office/officeart/2018/2/layout/IconVerticalSolidList#5"/>
    <dgm:cxn modelId="{B20824D2-81A5-4C96-926E-13A8629A9343}" type="presParOf" srcId="{42C64307-AD40-4707-ADE6-2443ADDA5F6C}" destId="{1501F7BE-4DED-457A-91A3-D7354C25893B}" srcOrd="0" destOrd="0" presId="urn:microsoft.com/office/officeart/2018/2/layout/IconVerticalSolidList#5"/>
    <dgm:cxn modelId="{AB3558FD-B187-44F7-8D1B-39D2D7D6773A}" type="presParOf" srcId="{42C64307-AD40-4707-ADE6-2443ADDA5F6C}" destId="{7CA20139-03C3-4C5C-B7E2-70325497BF90}" srcOrd="1" destOrd="0" presId="urn:microsoft.com/office/officeart/2018/2/layout/IconVerticalSolidList#5"/>
    <dgm:cxn modelId="{0E39B053-A724-4CC7-8BDA-E882F82AF940}" type="presParOf" srcId="{42C64307-AD40-4707-ADE6-2443ADDA5F6C}" destId="{A97C6A24-DE71-435A-8660-6122A74E0430}" srcOrd="2" destOrd="0" presId="urn:microsoft.com/office/officeart/2018/2/layout/IconVerticalSolidList#5"/>
    <dgm:cxn modelId="{74B2E720-1EDA-400D-BC1E-16EC96DF8E99}" type="presParOf" srcId="{42C64307-AD40-4707-ADE6-2443ADDA5F6C}" destId="{079E6D6B-685A-4A9C-94FD-48804BC9F360}" srcOrd="3" destOrd="0" presId="urn:microsoft.com/office/officeart/2018/2/layout/IconVerticalSolidList#5"/>
    <dgm:cxn modelId="{EE83AB89-BCA7-4DE6-A952-C8AF19599862}" type="presParOf" srcId="{42C64307-AD40-4707-ADE6-2443ADDA5F6C}" destId="{D6416CA6-3837-4DAF-A262-82726B6AB612}" srcOrd="4" destOrd="0" presId="urn:microsoft.com/office/officeart/2018/2/layout/IconVerticalSolidList#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50D9CDA-4A8F-4E19-B158-9317AC25C7DB}" type="doc">
      <dgm:prSet loTypeId="urn:microsoft.com/office/officeart/2005/8/layout/vList2#2" loCatId="list" qsTypeId="urn:microsoft.com/office/officeart/2005/8/quickstyle/simple4#1" qsCatId="simple" csTypeId="urn:microsoft.com/office/officeart/2005/8/colors/colorful5#2" csCatId="colorful"/>
      <dgm:spPr/>
      <dgm:t>
        <a:bodyPr/>
        <a:lstStyle/>
        <a:p>
          <a:endParaRPr lang="en-US"/>
        </a:p>
      </dgm:t>
    </dgm:pt>
    <dgm:pt modelId="{16A2A282-5796-47EF-BBE8-D4CECBA491A2}">
      <dgm:prSet/>
      <dgm:spPr/>
      <dgm:t>
        <a:bodyPr/>
        <a:lstStyle/>
        <a:p>
          <a:r>
            <a:rPr lang="en-GB"/>
            <a:t>Practice</a:t>
          </a:r>
          <a:endParaRPr lang="en-US"/>
        </a:p>
      </dgm:t>
    </dgm:pt>
    <dgm:pt modelId="{97C524E3-DFCF-4B62-AC41-C3F7FAA12410}" type="parTrans" cxnId="{0C2AD8F7-8E80-4096-923D-00258AFF9D27}">
      <dgm:prSet/>
      <dgm:spPr/>
      <dgm:t>
        <a:bodyPr/>
        <a:lstStyle/>
        <a:p>
          <a:endParaRPr lang="en-US"/>
        </a:p>
      </dgm:t>
    </dgm:pt>
    <dgm:pt modelId="{3CAA1D4D-5CE8-4F3B-B04D-CEAAB0729459}" type="sibTrans" cxnId="{0C2AD8F7-8E80-4096-923D-00258AFF9D27}">
      <dgm:prSet/>
      <dgm:spPr/>
      <dgm:t>
        <a:bodyPr/>
        <a:lstStyle/>
        <a:p>
          <a:endParaRPr lang="en-US"/>
        </a:p>
      </dgm:t>
    </dgm:pt>
    <dgm:pt modelId="{42447272-3EE9-4664-81D5-7F6F6AFEF41E}">
      <dgm:prSet/>
      <dgm:spPr/>
      <dgm:t>
        <a:bodyPr/>
        <a:lstStyle/>
        <a:p>
          <a:r>
            <a:rPr lang="en-GB"/>
            <a:t>Rehearsing </a:t>
          </a:r>
          <a:endParaRPr lang="en-US"/>
        </a:p>
      </dgm:t>
    </dgm:pt>
    <dgm:pt modelId="{6E0CCE3C-5549-4F87-84DC-532520F311DB}" type="parTrans" cxnId="{332A13FD-3112-4B33-B87C-B8A687531FA0}">
      <dgm:prSet/>
      <dgm:spPr/>
      <dgm:t>
        <a:bodyPr/>
        <a:lstStyle/>
        <a:p>
          <a:endParaRPr lang="en-US"/>
        </a:p>
      </dgm:t>
    </dgm:pt>
    <dgm:pt modelId="{EC767246-ED3B-45B3-8D45-2255387F79E1}" type="sibTrans" cxnId="{332A13FD-3112-4B33-B87C-B8A687531FA0}">
      <dgm:prSet/>
      <dgm:spPr/>
      <dgm:t>
        <a:bodyPr/>
        <a:lstStyle/>
        <a:p>
          <a:endParaRPr lang="en-US"/>
        </a:p>
      </dgm:t>
    </dgm:pt>
    <dgm:pt modelId="{852E734D-642A-4A20-912F-954246A228CF}">
      <dgm:prSet/>
      <dgm:spPr/>
      <dgm:t>
        <a:bodyPr/>
        <a:lstStyle/>
        <a:p>
          <a:r>
            <a:rPr lang="en-GB"/>
            <a:t>Build fluency and confidence</a:t>
          </a:r>
          <a:endParaRPr lang="en-US"/>
        </a:p>
      </dgm:t>
    </dgm:pt>
    <dgm:pt modelId="{A5EFEAC3-C9CF-4D53-956C-D592B4DA5A70}" type="parTrans" cxnId="{56CEECD9-C64E-47E4-B432-138342FFACDE}">
      <dgm:prSet/>
      <dgm:spPr/>
      <dgm:t>
        <a:bodyPr/>
        <a:lstStyle/>
        <a:p>
          <a:endParaRPr lang="en-US"/>
        </a:p>
      </dgm:t>
    </dgm:pt>
    <dgm:pt modelId="{CE636DB8-EDE2-4195-8FE7-08E52D469E48}" type="sibTrans" cxnId="{56CEECD9-C64E-47E4-B432-138342FFACDE}">
      <dgm:prSet/>
      <dgm:spPr/>
      <dgm:t>
        <a:bodyPr/>
        <a:lstStyle/>
        <a:p>
          <a:endParaRPr lang="en-US"/>
        </a:p>
      </dgm:t>
    </dgm:pt>
    <dgm:pt modelId="{E6A98342-8AD2-40BA-A0FD-2B00AD561B0E}">
      <dgm:prSet/>
      <dgm:spPr/>
      <dgm:t>
        <a:bodyPr/>
        <a:lstStyle/>
        <a:p>
          <a:r>
            <a:rPr lang="en-GB"/>
            <a:t>Refining timing</a:t>
          </a:r>
          <a:endParaRPr lang="en-US"/>
        </a:p>
      </dgm:t>
    </dgm:pt>
    <dgm:pt modelId="{E0443C00-DCDF-4A4C-BCBA-231F73A97937}" type="parTrans" cxnId="{E80D52D8-130E-41F8-A573-DD3CBCB8BDCE}">
      <dgm:prSet/>
      <dgm:spPr/>
      <dgm:t>
        <a:bodyPr/>
        <a:lstStyle/>
        <a:p>
          <a:endParaRPr lang="en-US"/>
        </a:p>
      </dgm:t>
    </dgm:pt>
    <dgm:pt modelId="{A9D8E292-C15F-471B-BF95-AD855C9D337B}" type="sibTrans" cxnId="{E80D52D8-130E-41F8-A573-DD3CBCB8BDCE}">
      <dgm:prSet/>
      <dgm:spPr/>
      <dgm:t>
        <a:bodyPr/>
        <a:lstStyle/>
        <a:p>
          <a:endParaRPr lang="en-US"/>
        </a:p>
      </dgm:t>
    </dgm:pt>
    <dgm:pt modelId="{E228E646-78FE-467B-A959-A65353B92B72}">
      <dgm:prSet/>
      <dgm:spPr/>
      <dgm:t>
        <a:bodyPr/>
        <a:lstStyle/>
        <a:p>
          <a:r>
            <a:rPr lang="en-GB"/>
            <a:t>Develop a natural speaking rhythm</a:t>
          </a:r>
          <a:endParaRPr lang="en-US"/>
        </a:p>
      </dgm:t>
    </dgm:pt>
    <dgm:pt modelId="{80668D19-7837-4C67-BA34-F4E19833EEA5}" type="parTrans" cxnId="{F1C32BBA-BDAF-4898-B412-B15C059C9AAD}">
      <dgm:prSet/>
      <dgm:spPr/>
      <dgm:t>
        <a:bodyPr/>
        <a:lstStyle/>
        <a:p>
          <a:endParaRPr lang="en-US"/>
        </a:p>
      </dgm:t>
    </dgm:pt>
    <dgm:pt modelId="{6A9E4FD5-C79B-4919-A69A-B9800CCA41B8}" type="sibTrans" cxnId="{F1C32BBA-BDAF-4898-B412-B15C059C9AAD}">
      <dgm:prSet/>
      <dgm:spPr/>
      <dgm:t>
        <a:bodyPr/>
        <a:lstStyle/>
        <a:p>
          <a:endParaRPr lang="en-US"/>
        </a:p>
      </dgm:t>
    </dgm:pt>
    <dgm:pt modelId="{D8D201E4-6B15-44D1-8B3B-6A157B2A1597}">
      <dgm:prSet/>
      <dgm:spPr/>
      <dgm:t>
        <a:bodyPr/>
        <a:lstStyle/>
        <a:p>
          <a:r>
            <a:rPr lang="en-GB"/>
            <a:t>Performance</a:t>
          </a:r>
          <a:endParaRPr lang="en-US"/>
        </a:p>
      </dgm:t>
    </dgm:pt>
    <dgm:pt modelId="{5DF7DDC7-9C67-4892-A7F9-E4514327F67D}" type="parTrans" cxnId="{317A191F-79A5-457C-B8B6-9AB79FB78097}">
      <dgm:prSet/>
      <dgm:spPr/>
      <dgm:t>
        <a:bodyPr/>
        <a:lstStyle/>
        <a:p>
          <a:endParaRPr lang="en-US"/>
        </a:p>
      </dgm:t>
    </dgm:pt>
    <dgm:pt modelId="{06FD700F-FC3F-445A-99EA-774D5DBFD213}" type="sibTrans" cxnId="{317A191F-79A5-457C-B8B6-9AB79FB78097}">
      <dgm:prSet/>
      <dgm:spPr/>
      <dgm:t>
        <a:bodyPr/>
        <a:lstStyle/>
        <a:p>
          <a:endParaRPr lang="en-US"/>
        </a:p>
      </dgm:t>
    </dgm:pt>
    <dgm:pt modelId="{CEFA9517-48B4-4FD2-B19C-E4F349EA0C20}">
      <dgm:prSet/>
      <dgm:spPr/>
      <dgm:t>
        <a:bodyPr/>
        <a:lstStyle/>
        <a:p>
          <a:r>
            <a:rPr lang="en-GB"/>
            <a:t>the delivery aspect, including voice projection </a:t>
          </a:r>
          <a:endParaRPr lang="en-US"/>
        </a:p>
      </dgm:t>
    </dgm:pt>
    <dgm:pt modelId="{4A183509-AD81-48A6-A1FB-F9D88BED322D}" type="parTrans" cxnId="{D7D35918-D324-4F5E-A4DC-E55DA9A801E0}">
      <dgm:prSet/>
      <dgm:spPr/>
      <dgm:t>
        <a:bodyPr/>
        <a:lstStyle/>
        <a:p>
          <a:endParaRPr lang="en-US"/>
        </a:p>
      </dgm:t>
    </dgm:pt>
    <dgm:pt modelId="{C7300517-6993-4ED1-B527-F12A8A8DA297}" type="sibTrans" cxnId="{D7D35918-D324-4F5E-A4DC-E55DA9A801E0}">
      <dgm:prSet/>
      <dgm:spPr/>
      <dgm:t>
        <a:bodyPr/>
        <a:lstStyle/>
        <a:p>
          <a:endParaRPr lang="en-US"/>
        </a:p>
      </dgm:t>
    </dgm:pt>
    <dgm:pt modelId="{BAD051C9-557C-41B7-A6E7-4AA765E63C39}">
      <dgm:prSet/>
      <dgm:spPr/>
      <dgm:t>
        <a:bodyPr/>
        <a:lstStyle/>
        <a:p>
          <a:r>
            <a:rPr lang="en-GB"/>
            <a:t>body language</a:t>
          </a:r>
          <a:endParaRPr lang="en-US"/>
        </a:p>
      </dgm:t>
    </dgm:pt>
    <dgm:pt modelId="{B88CCACB-23EA-47D4-9B17-3F17EA3B65C0}" type="parTrans" cxnId="{E021AE48-2387-4CAD-85E3-87230067F4DE}">
      <dgm:prSet/>
      <dgm:spPr/>
      <dgm:t>
        <a:bodyPr/>
        <a:lstStyle/>
        <a:p>
          <a:endParaRPr lang="en-US"/>
        </a:p>
      </dgm:t>
    </dgm:pt>
    <dgm:pt modelId="{FE970FC8-7C65-4C65-8B4F-C562B63CC158}" type="sibTrans" cxnId="{E021AE48-2387-4CAD-85E3-87230067F4DE}">
      <dgm:prSet/>
      <dgm:spPr/>
      <dgm:t>
        <a:bodyPr/>
        <a:lstStyle/>
        <a:p>
          <a:endParaRPr lang="en-US"/>
        </a:p>
      </dgm:t>
    </dgm:pt>
    <dgm:pt modelId="{6D68788F-F32E-457F-9BE1-D83FA3C0A505}">
      <dgm:prSet/>
      <dgm:spPr/>
      <dgm:t>
        <a:bodyPr/>
        <a:lstStyle/>
        <a:p>
          <a:r>
            <a:rPr lang="en-GB"/>
            <a:t>eye contact</a:t>
          </a:r>
          <a:endParaRPr lang="en-US"/>
        </a:p>
      </dgm:t>
    </dgm:pt>
    <dgm:pt modelId="{5E489221-6675-4AE4-9E48-C81F98B31D47}" type="parTrans" cxnId="{E46DD8D6-3F18-4966-AE49-FB6A641981C4}">
      <dgm:prSet/>
      <dgm:spPr/>
      <dgm:t>
        <a:bodyPr/>
        <a:lstStyle/>
        <a:p>
          <a:endParaRPr lang="en-US"/>
        </a:p>
      </dgm:t>
    </dgm:pt>
    <dgm:pt modelId="{5E13E9E7-C9FF-49FC-9603-085FCAED51A2}" type="sibTrans" cxnId="{E46DD8D6-3F18-4966-AE49-FB6A641981C4}">
      <dgm:prSet/>
      <dgm:spPr/>
      <dgm:t>
        <a:bodyPr/>
        <a:lstStyle/>
        <a:p>
          <a:endParaRPr lang="en-US"/>
        </a:p>
      </dgm:t>
    </dgm:pt>
    <dgm:pt modelId="{5F1D2088-51E9-4754-87A8-6D7C5B047129}">
      <dgm:prSet/>
      <dgm:spPr/>
      <dgm:t>
        <a:bodyPr/>
        <a:lstStyle/>
        <a:p>
          <a:r>
            <a:rPr lang="en-GB"/>
            <a:t>and interaction with the audience.</a:t>
          </a:r>
          <a:endParaRPr lang="en-US"/>
        </a:p>
      </dgm:t>
    </dgm:pt>
    <dgm:pt modelId="{D356E08E-E3BF-4860-9916-95767EFEC4BB}" type="parTrans" cxnId="{81C06928-82DB-46A3-833F-2B2347A5BDCD}">
      <dgm:prSet/>
      <dgm:spPr/>
      <dgm:t>
        <a:bodyPr/>
        <a:lstStyle/>
        <a:p>
          <a:endParaRPr lang="en-US"/>
        </a:p>
      </dgm:t>
    </dgm:pt>
    <dgm:pt modelId="{79635A5D-58A7-48BF-886B-9DB402F2B0A6}" type="sibTrans" cxnId="{81C06928-82DB-46A3-833F-2B2347A5BDCD}">
      <dgm:prSet/>
      <dgm:spPr/>
      <dgm:t>
        <a:bodyPr/>
        <a:lstStyle/>
        <a:p>
          <a:endParaRPr lang="en-US"/>
        </a:p>
      </dgm:t>
    </dgm:pt>
    <dgm:pt modelId="{B8CD9FBC-1EAB-4921-9427-58B2C92E4F22}" type="pres">
      <dgm:prSet presAssocID="{650D9CDA-4A8F-4E19-B158-9317AC25C7DB}" presName="linear" presStyleCnt="0">
        <dgm:presLayoutVars>
          <dgm:animLvl val="lvl"/>
          <dgm:resizeHandles val="exact"/>
        </dgm:presLayoutVars>
      </dgm:prSet>
      <dgm:spPr/>
    </dgm:pt>
    <dgm:pt modelId="{54C76D15-5A24-4B7A-B6DF-E006B29CD6F6}" type="pres">
      <dgm:prSet presAssocID="{16A2A282-5796-47EF-BBE8-D4CECBA491A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4F0D1F7-421D-43B6-9702-29D59EBB1FF8}" type="pres">
      <dgm:prSet presAssocID="{16A2A282-5796-47EF-BBE8-D4CECBA491A2}" presName="childText" presStyleLbl="revTx" presStyleIdx="0" presStyleCnt="2">
        <dgm:presLayoutVars>
          <dgm:bulletEnabled val="1"/>
        </dgm:presLayoutVars>
      </dgm:prSet>
      <dgm:spPr/>
    </dgm:pt>
    <dgm:pt modelId="{A3D8EDFE-5098-4F65-B74D-9B85B728CC88}" type="pres">
      <dgm:prSet presAssocID="{D8D201E4-6B15-44D1-8B3B-6A157B2A1597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FD024C78-3162-4FD6-9AD2-594220428A34}" type="pres">
      <dgm:prSet presAssocID="{D8D201E4-6B15-44D1-8B3B-6A157B2A1597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91EA1703-B5C7-4AE8-AB87-33291BCBE992}" type="presOf" srcId="{42447272-3EE9-4664-81D5-7F6F6AFEF41E}" destId="{44F0D1F7-421D-43B6-9702-29D59EBB1FF8}" srcOrd="0" destOrd="0" presId="urn:microsoft.com/office/officeart/2005/8/layout/vList2#2"/>
    <dgm:cxn modelId="{D7D35918-D324-4F5E-A4DC-E55DA9A801E0}" srcId="{D8D201E4-6B15-44D1-8B3B-6A157B2A1597}" destId="{CEFA9517-48B4-4FD2-B19C-E4F349EA0C20}" srcOrd="0" destOrd="0" parTransId="{4A183509-AD81-48A6-A1FB-F9D88BED322D}" sibTransId="{C7300517-6993-4ED1-B527-F12A8A8DA297}"/>
    <dgm:cxn modelId="{317A191F-79A5-457C-B8B6-9AB79FB78097}" srcId="{650D9CDA-4A8F-4E19-B158-9317AC25C7DB}" destId="{D8D201E4-6B15-44D1-8B3B-6A157B2A1597}" srcOrd="1" destOrd="0" parTransId="{5DF7DDC7-9C67-4892-A7F9-E4514327F67D}" sibTransId="{06FD700F-FC3F-445A-99EA-774D5DBFD213}"/>
    <dgm:cxn modelId="{81C06928-82DB-46A3-833F-2B2347A5BDCD}" srcId="{D8D201E4-6B15-44D1-8B3B-6A157B2A1597}" destId="{5F1D2088-51E9-4754-87A8-6D7C5B047129}" srcOrd="3" destOrd="0" parTransId="{D356E08E-E3BF-4860-9916-95767EFEC4BB}" sibTransId="{79635A5D-58A7-48BF-886B-9DB402F2B0A6}"/>
    <dgm:cxn modelId="{F8BB6C2B-8C17-4E40-B336-E03D9A962EA8}" type="presOf" srcId="{16A2A282-5796-47EF-BBE8-D4CECBA491A2}" destId="{54C76D15-5A24-4B7A-B6DF-E006B29CD6F6}" srcOrd="0" destOrd="0" presId="urn:microsoft.com/office/officeart/2005/8/layout/vList2#2"/>
    <dgm:cxn modelId="{C1F29A3C-A187-418B-9E07-FE876C5028DC}" type="presOf" srcId="{852E734D-642A-4A20-912F-954246A228CF}" destId="{44F0D1F7-421D-43B6-9702-29D59EBB1FF8}" srcOrd="0" destOrd="1" presId="urn:microsoft.com/office/officeart/2005/8/layout/vList2#2"/>
    <dgm:cxn modelId="{E021AE48-2387-4CAD-85E3-87230067F4DE}" srcId="{D8D201E4-6B15-44D1-8B3B-6A157B2A1597}" destId="{BAD051C9-557C-41B7-A6E7-4AA765E63C39}" srcOrd="1" destOrd="0" parTransId="{B88CCACB-23EA-47D4-9B17-3F17EA3B65C0}" sibTransId="{FE970FC8-7C65-4C65-8B4F-C562B63CC158}"/>
    <dgm:cxn modelId="{2C541A71-E72C-40C2-A897-20D68086BBEC}" type="presOf" srcId="{CEFA9517-48B4-4FD2-B19C-E4F349EA0C20}" destId="{FD024C78-3162-4FD6-9AD2-594220428A34}" srcOrd="0" destOrd="0" presId="urn:microsoft.com/office/officeart/2005/8/layout/vList2#2"/>
    <dgm:cxn modelId="{EBF91181-0FFC-4D89-A235-534916B7A11C}" type="presOf" srcId="{650D9CDA-4A8F-4E19-B158-9317AC25C7DB}" destId="{B8CD9FBC-1EAB-4921-9427-58B2C92E4F22}" srcOrd="0" destOrd="0" presId="urn:microsoft.com/office/officeart/2005/8/layout/vList2#2"/>
    <dgm:cxn modelId="{A1037390-F2D2-4917-9B51-9181665A6E45}" type="presOf" srcId="{BAD051C9-557C-41B7-A6E7-4AA765E63C39}" destId="{FD024C78-3162-4FD6-9AD2-594220428A34}" srcOrd="0" destOrd="1" presId="urn:microsoft.com/office/officeart/2005/8/layout/vList2#2"/>
    <dgm:cxn modelId="{70B4F89D-8D32-4448-A8FE-E904EC418F4D}" type="presOf" srcId="{5F1D2088-51E9-4754-87A8-6D7C5B047129}" destId="{FD024C78-3162-4FD6-9AD2-594220428A34}" srcOrd="0" destOrd="3" presId="urn:microsoft.com/office/officeart/2005/8/layout/vList2#2"/>
    <dgm:cxn modelId="{F1C32BBA-BDAF-4898-B412-B15C059C9AAD}" srcId="{16A2A282-5796-47EF-BBE8-D4CECBA491A2}" destId="{E228E646-78FE-467B-A959-A65353B92B72}" srcOrd="3" destOrd="0" parTransId="{80668D19-7837-4C67-BA34-F4E19833EEA5}" sibTransId="{6A9E4FD5-C79B-4919-A69A-B9800CCA41B8}"/>
    <dgm:cxn modelId="{E46DD8D6-3F18-4966-AE49-FB6A641981C4}" srcId="{D8D201E4-6B15-44D1-8B3B-6A157B2A1597}" destId="{6D68788F-F32E-457F-9BE1-D83FA3C0A505}" srcOrd="2" destOrd="0" parTransId="{5E489221-6675-4AE4-9E48-C81F98B31D47}" sibTransId="{5E13E9E7-C9FF-49FC-9603-085FCAED51A2}"/>
    <dgm:cxn modelId="{E80D52D8-130E-41F8-A573-DD3CBCB8BDCE}" srcId="{16A2A282-5796-47EF-BBE8-D4CECBA491A2}" destId="{E6A98342-8AD2-40BA-A0FD-2B00AD561B0E}" srcOrd="2" destOrd="0" parTransId="{E0443C00-DCDF-4A4C-BCBA-231F73A97937}" sibTransId="{A9D8E292-C15F-471B-BF95-AD855C9D337B}"/>
    <dgm:cxn modelId="{56CEECD9-C64E-47E4-B432-138342FFACDE}" srcId="{16A2A282-5796-47EF-BBE8-D4CECBA491A2}" destId="{852E734D-642A-4A20-912F-954246A228CF}" srcOrd="1" destOrd="0" parTransId="{A5EFEAC3-C9CF-4D53-956C-D592B4DA5A70}" sibTransId="{CE636DB8-EDE2-4195-8FE7-08E52D469E48}"/>
    <dgm:cxn modelId="{C06F09DC-5543-4273-AC5E-74CDB88A8DF7}" type="presOf" srcId="{6D68788F-F32E-457F-9BE1-D83FA3C0A505}" destId="{FD024C78-3162-4FD6-9AD2-594220428A34}" srcOrd="0" destOrd="2" presId="urn:microsoft.com/office/officeart/2005/8/layout/vList2#2"/>
    <dgm:cxn modelId="{B0ADBAE9-83CA-4D39-BC5A-7BB837881595}" type="presOf" srcId="{E228E646-78FE-467B-A959-A65353B92B72}" destId="{44F0D1F7-421D-43B6-9702-29D59EBB1FF8}" srcOrd="0" destOrd="3" presId="urn:microsoft.com/office/officeart/2005/8/layout/vList2#2"/>
    <dgm:cxn modelId="{F2D448F2-C35D-4F82-8C44-305A01C1389D}" type="presOf" srcId="{E6A98342-8AD2-40BA-A0FD-2B00AD561B0E}" destId="{44F0D1F7-421D-43B6-9702-29D59EBB1FF8}" srcOrd="0" destOrd="2" presId="urn:microsoft.com/office/officeart/2005/8/layout/vList2#2"/>
    <dgm:cxn modelId="{0C2AD8F7-8E80-4096-923D-00258AFF9D27}" srcId="{650D9CDA-4A8F-4E19-B158-9317AC25C7DB}" destId="{16A2A282-5796-47EF-BBE8-D4CECBA491A2}" srcOrd="0" destOrd="0" parTransId="{97C524E3-DFCF-4B62-AC41-C3F7FAA12410}" sibTransId="{3CAA1D4D-5CE8-4F3B-B04D-CEAAB0729459}"/>
    <dgm:cxn modelId="{8BFD37FB-70D0-4120-963D-C40DE5D9A2C5}" type="presOf" srcId="{D8D201E4-6B15-44D1-8B3B-6A157B2A1597}" destId="{A3D8EDFE-5098-4F65-B74D-9B85B728CC88}" srcOrd="0" destOrd="0" presId="urn:microsoft.com/office/officeart/2005/8/layout/vList2#2"/>
    <dgm:cxn modelId="{332A13FD-3112-4B33-B87C-B8A687531FA0}" srcId="{16A2A282-5796-47EF-BBE8-D4CECBA491A2}" destId="{42447272-3EE9-4664-81D5-7F6F6AFEF41E}" srcOrd="0" destOrd="0" parTransId="{6E0CCE3C-5549-4F87-84DC-532520F311DB}" sibTransId="{EC767246-ED3B-45B3-8D45-2255387F79E1}"/>
    <dgm:cxn modelId="{C292C0F2-ED67-4037-905E-F01E8F85B803}" type="presParOf" srcId="{B8CD9FBC-1EAB-4921-9427-58B2C92E4F22}" destId="{54C76D15-5A24-4B7A-B6DF-E006B29CD6F6}" srcOrd="0" destOrd="0" presId="urn:microsoft.com/office/officeart/2005/8/layout/vList2#2"/>
    <dgm:cxn modelId="{5031567B-843E-4B4C-AC7E-7652B39C4567}" type="presParOf" srcId="{B8CD9FBC-1EAB-4921-9427-58B2C92E4F22}" destId="{44F0D1F7-421D-43B6-9702-29D59EBB1FF8}" srcOrd="1" destOrd="0" presId="urn:microsoft.com/office/officeart/2005/8/layout/vList2#2"/>
    <dgm:cxn modelId="{C64D535B-3E3A-4759-8D68-364DFD2ED46D}" type="presParOf" srcId="{B8CD9FBC-1EAB-4921-9427-58B2C92E4F22}" destId="{A3D8EDFE-5098-4F65-B74D-9B85B728CC88}" srcOrd="2" destOrd="0" presId="urn:microsoft.com/office/officeart/2005/8/layout/vList2#2"/>
    <dgm:cxn modelId="{CEBF3BFD-ED7A-472E-AC6A-90E57ECB3CAE}" type="presParOf" srcId="{B8CD9FBC-1EAB-4921-9427-58B2C92E4F22}" destId="{FD024C78-3162-4FD6-9AD2-594220428A34}" srcOrd="3" destOrd="0" presId="urn:microsoft.com/office/officeart/2005/8/layout/vList2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922D2D-6CCB-43E2-AA7E-36917D2651F7}">
      <dsp:nvSpPr>
        <dsp:cNvPr id="0" name=""/>
        <dsp:cNvSpPr/>
      </dsp:nvSpPr>
      <dsp:spPr bwMode="white">
        <a:xfrm>
          <a:off x="0" y="0"/>
          <a:ext cx="6391275" cy="149905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hemeClr val="lt1">
            <a:alpha val="0"/>
          </a:schemeClr>
        </a:lnRef>
        <a:fillRef idx="1">
          <a:schemeClr val="accent2"/>
        </a:fillRef>
        <a:effectRef idx="0">
          <a:scrgbClr r="0" g="0" b="0"/>
        </a:effectRef>
        <a:fontRef idx="minor"/>
      </dsp:style>
    </dsp:sp>
    <dsp:sp modelId="{09E77729-D793-4B0B-B6E9-AE5E4B1FC2B8}">
      <dsp:nvSpPr>
        <dsp:cNvPr id="0" name=""/>
        <dsp:cNvSpPr/>
      </dsp:nvSpPr>
      <dsp:spPr bwMode="white">
        <a:xfrm>
          <a:off x="453464" y="337287"/>
          <a:ext cx="824479" cy="8244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hemeClr val="lt1">
            <a:alpha val="0"/>
          </a:schemeClr>
        </a:lnRef>
        <a:fillRef idx="1">
          <a:schemeClr val="bg1"/>
        </a:fillRef>
        <a:effectRef idx="0">
          <a:scrgbClr r="0" g="0" b="0"/>
        </a:effectRef>
        <a:fontRef idx="minor">
          <a:schemeClr val="lt1"/>
        </a:fontRef>
      </dsp:style>
    </dsp:sp>
    <dsp:sp modelId="{88B389E6-ACBB-45E9-8B01-DA6BD9B6A30B}">
      <dsp:nvSpPr>
        <dsp:cNvPr id="0" name=""/>
        <dsp:cNvSpPr/>
      </dsp:nvSpPr>
      <dsp:spPr bwMode="white">
        <a:xfrm>
          <a:off x="1731407" y="0"/>
          <a:ext cx="4659868" cy="1499053"/>
        </a:xfrm>
        <a:prstGeom prst="rect">
          <a:avLst/>
        </a:prstGeom>
        <a:noFill/>
        <a:ln>
          <a:noFill/>
        </a:ln>
        <a:effectLst/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spcFirstLastPara="0" vert="horz" wrap="square" lIns="158649" tIns="158649" rIns="158649" bIns="158649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i="0" kern="1200">
              <a:solidFill>
                <a:schemeClr val="bg1"/>
              </a:solidFill>
            </a:rPr>
            <a:t>In groups of 2 identify the main difference between groups &amp; Teams from a credible source. </a:t>
          </a:r>
          <a:endParaRPr lang="en-US" sz="3600" kern="1200">
            <a:solidFill>
              <a:schemeClr val="bg1"/>
            </a:solidFill>
          </a:endParaRPr>
        </a:p>
      </dsp:txBody>
      <dsp:txXfrm>
        <a:off x="1731407" y="0"/>
        <a:ext cx="4659868" cy="1499053"/>
      </dsp:txXfrm>
    </dsp:sp>
    <dsp:sp modelId="{84414E0B-0C0E-43B2-A0DF-8F7EED8A1FA5}">
      <dsp:nvSpPr>
        <dsp:cNvPr id="0" name=""/>
        <dsp:cNvSpPr/>
      </dsp:nvSpPr>
      <dsp:spPr bwMode="white">
        <a:xfrm>
          <a:off x="0" y="1873817"/>
          <a:ext cx="6391275" cy="149905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hemeClr val="lt1">
            <a:alpha val="0"/>
          </a:schemeClr>
        </a:lnRef>
        <a:fillRef idx="1">
          <a:schemeClr val="accent3"/>
        </a:fillRef>
        <a:effectRef idx="0">
          <a:scrgbClr r="0" g="0" b="0"/>
        </a:effectRef>
        <a:fontRef idx="minor"/>
      </dsp:style>
    </dsp:sp>
    <dsp:sp modelId="{CEC98549-4D54-44E6-B8D2-D4828587C994}">
      <dsp:nvSpPr>
        <dsp:cNvPr id="0" name=""/>
        <dsp:cNvSpPr/>
      </dsp:nvSpPr>
      <dsp:spPr bwMode="white">
        <a:xfrm>
          <a:off x="453464" y="2211104"/>
          <a:ext cx="824479" cy="8244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hemeClr val="lt1">
            <a:alpha val="0"/>
          </a:schemeClr>
        </a:lnRef>
        <a:fillRef idx="1">
          <a:schemeClr val="bg1"/>
        </a:fillRef>
        <a:effectRef idx="0">
          <a:scrgbClr r="0" g="0" b="0"/>
        </a:effectRef>
        <a:fontRef idx="minor">
          <a:schemeClr val="lt1"/>
        </a:fontRef>
      </dsp:style>
    </dsp:sp>
    <dsp:sp modelId="{8DBC7A22-02CB-47CB-974A-7AA8FA334C25}">
      <dsp:nvSpPr>
        <dsp:cNvPr id="0" name=""/>
        <dsp:cNvSpPr/>
      </dsp:nvSpPr>
      <dsp:spPr bwMode="white">
        <a:xfrm>
          <a:off x="1731407" y="1873817"/>
          <a:ext cx="4659868" cy="1499053"/>
        </a:xfrm>
        <a:prstGeom prst="rect">
          <a:avLst/>
        </a:prstGeom>
        <a:noFill/>
        <a:ln>
          <a:noFill/>
        </a:ln>
        <a:effectLst/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spcFirstLastPara="0" vert="horz" wrap="square" lIns="158649" tIns="158649" rIns="158649" bIns="158649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i="0" kern="1200">
              <a:solidFill>
                <a:schemeClr val="bg1"/>
              </a:solidFill>
            </a:rPr>
            <a:t>Share your answers</a:t>
          </a:r>
          <a:endParaRPr lang="en-US" sz="3600" kern="1200">
            <a:solidFill>
              <a:schemeClr val="bg1"/>
            </a:solidFill>
          </a:endParaRPr>
        </a:p>
      </dsp:txBody>
      <dsp:txXfrm>
        <a:off x="1731407" y="1873817"/>
        <a:ext cx="4659868" cy="1499053"/>
      </dsp:txXfrm>
    </dsp:sp>
    <dsp:sp modelId="{41E29C56-ADBD-4A2D-BEED-80FE4B3B7FD4}">
      <dsp:nvSpPr>
        <dsp:cNvPr id="0" name=""/>
        <dsp:cNvSpPr/>
      </dsp:nvSpPr>
      <dsp:spPr bwMode="white">
        <a:xfrm>
          <a:off x="0" y="3747634"/>
          <a:ext cx="6391275" cy="149905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hemeClr val="lt1">
            <a:alpha val="0"/>
          </a:schemeClr>
        </a:lnRef>
        <a:fillRef idx="1">
          <a:schemeClr val="accent4"/>
        </a:fillRef>
        <a:effectRef idx="0">
          <a:scrgbClr r="0" g="0" b="0"/>
        </a:effectRef>
        <a:fontRef idx="minor"/>
      </dsp:style>
    </dsp:sp>
    <dsp:sp modelId="{2BA2B1A9-38AC-494D-92D6-B01B06911AE7}">
      <dsp:nvSpPr>
        <dsp:cNvPr id="0" name=""/>
        <dsp:cNvSpPr/>
      </dsp:nvSpPr>
      <dsp:spPr bwMode="white">
        <a:xfrm>
          <a:off x="453464" y="4084921"/>
          <a:ext cx="824479" cy="8244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hemeClr val="lt1">
            <a:alpha val="0"/>
          </a:schemeClr>
        </a:lnRef>
        <a:fillRef idx="1">
          <a:schemeClr val="bg1"/>
        </a:fillRef>
        <a:effectRef idx="0">
          <a:scrgbClr r="0" g="0" b="0"/>
        </a:effectRef>
        <a:fontRef idx="minor">
          <a:schemeClr val="lt1"/>
        </a:fontRef>
      </dsp:style>
    </dsp:sp>
    <dsp:sp modelId="{67D6CEE5-6DB7-4336-9449-7721B801BDAB}">
      <dsp:nvSpPr>
        <dsp:cNvPr id="0" name=""/>
        <dsp:cNvSpPr/>
      </dsp:nvSpPr>
      <dsp:spPr bwMode="white">
        <a:xfrm>
          <a:off x="1731407" y="3747634"/>
          <a:ext cx="4659868" cy="1499053"/>
        </a:xfrm>
        <a:prstGeom prst="rect">
          <a:avLst/>
        </a:prstGeom>
        <a:noFill/>
        <a:ln>
          <a:noFill/>
        </a:ln>
        <a:effectLst/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spcFirstLastPara="0" vert="horz" wrap="square" lIns="158649" tIns="158649" rIns="158649" bIns="158649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i="0" kern="1200">
              <a:solidFill>
                <a:schemeClr val="bg1"/>
              </a:solidFill>
            </a:rPr>
            <a:t>Share the name of the source</a:t>
          </a:r>
          <a:endParaRPr lang="en-US" sz="3600" kern="1200">
            <a:solidFill>
              <a:schemeClr val="bg1"/>
            </a:solidFill>
          </a:endParaRPr>
        </a:p>
      </dsp:txBody>
      <dsp:txXfrm>
        <a:off x="1731407" y="3747634"/>
        <a:ext cx="4659868" cy="1499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C9C472-14B8-4BAB-8D59-CFD760FB4EA8}">
      <dsp:nvSpPr>
        <dsp:cNvPr id="0" name=""/>
        <dsp:cNvSpPr/>
      </dsp:nvSpPr>
      <dsp:spPr bwMode="white">
        <a:xfrm>
          <a:off x="58963" y="708722"/>
          <a:ext cx="2918936" cy="19347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</dsp:sp>
    <dsp:sp modelId="{265AE601-318F-4FF3-8541-02D965F2C50F}">
      <dsp:nvSpPr>
        <dsp:cNvPr id="0" name=""/>
        <dsp:cNvSpPr/>
      </dsp:nvSpPr>
      <dsp:spPr bwMode="white">
        <a:xfrm>
          <a:off x="383289" y="1016831"/>
          <a:ext cx="2918936" cy="193470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hemeClr val="accent1">
            <a:hueOff val="0"/>
            <a:satOff val="0"/>
            <a:lumOff val="0"/>
            <a:alpha val="100000"/>
          </a:schemeClr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dk1"/>
              </a:solidFill>
            </a:rPr>
            <a:t>Today, we will learn some simple but powerful techniques to help you present with confidence.</a:t>
          </a:r>
          <a:endParaRPr lang="en-US" sz="2000" kern="1200" dirty="0">
            <a:solidFill>
              <a:schemeClr val="dk1"/>
            </a:solidFill>
          </a:endParaRPr>
        </a:p>
      </dsp:txBody>
      <dsp:txXfrm>
        <a:off x="383289" y="1016831"/>
        <a:ext cx="2918936" cy="1934709"/>
      </dsp:txXfrm>
    </dsp:sp>
    <dsp:sp modelId="{4015D5C0-60D6-40D8-8F8F-0986FBD8EC31}">
      <dsp:nvSpPr>
        <dsp:cNvPr id="0" name=""/>
        <dsp:cNvSpPr/>
      </dsp:nvSpPr>
      <dsp:spPr bwMode="white">
        <a:xfrm>
          <a:off x="3587262" y="679213"/>
          <a:ext cx="2918936" cy="21706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</dsp:sp>
    <dsp:sp modelId="{359A18C9-20A0-4E21-B52A-EEEE88BC9E27}">
      <dsp:nvSpPr>
        <dsp:cNvPr id="0" name=""/>
        <dsp:cNvSpPr/>
      </dsp:nvSpPr>
      <dsp:spPr bwMode="white">
        <a:xfrm>
          <a:off x="3911589" y="987323"/>
          <a:ext cx="2918936" cy="21706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hemeClr val="accent1">
            <a:hueOff val="0"/>
            <a:satOff val="0"/>
            <a:lumOff val="0"/>
            <a:alpha val="100000"/>
          </a:schemeClr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dk1"/>
              </a:solidFill>
            </a:rPr>
            <a:t>Presentation skills refer to the ability to communicate information clearly, confidently, and effectively to an audience using verbal, non-verbal, and visual communication techniques (van Emden &amp; Becker, 2020). </a:t>
          </a:r>
          <a:endParaRPr lang="en-US" sz="1600" kern="1200" dirty="0">
            <a:solidFill>
              <a:schemeClr val="dk1"/>
            </a:solidFill>
          </a:endParaRPr>
        </a:p>
      </dsp:txBody>
      <dsp:txXfrm>
        <a:off x="3911589" y="987323"/>
        <a:ext cx="2918936" cy="2170607"/>
      </dsp:txXfrm>
    </dsp:sp>
    <dsp:sp modelId="{65FB3917-92D3-4FC4-882D-2D87C2E07CF7}">
      <dsp:nvSpPr>
        <dsp:cNvPr id="0" name=""/>
        <dsp:cNvSpPr/>
      </dsp:nvSpPr>
      <dsp:spPr bwMode="white">
        <a:xfrm>
          <a:off x="6987684" y="689056"/>
          <a:ext cx="2918936" cy="20845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</dsp:sp>
    <dsp:sp modelId="{C3E8A621-2C38-4E4C-9F52-63E2F85E52BC}">
      <dsp:nvSpPr>
        <dsp:cNvPr id="0" name=""/>
        <dsp:cNvSpPr/>
      </dsp:nvSpPr>
      <dsp:spPr bwMode="white">
        <a:xfrm>
          <a:off x="7312010" y="997166"/>
          <a:ext cx="2918936" cy="20845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hemeClr val="accent1">
            <a:hueOff val="0"/>
            <a:satOff val="0"/>
            <a:lumOff val="0"/>
            <a:alpha val="100000"/>
          </a:schemeClr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dk1"/>
              </a:solidFill>
            </a:rPr>
            <a:t>In educational and professional contexts, presentation skills are increasingly recognised as a core component of employability and communication competence (Cottrell, 2024).</a:t>
          </a:r>
          <a:endParaRPr lang="en-US" sz="1600" kern="1200" dirty="0">
            <a:solidFill>
              <a:schemeClr val="dk1"/>
            </a:solidFill>
          </a:endParaRPr>
        </a:p>
      </dsp:txBody>
      <dsp:txXfrm>
        <a:off x="7312010" y="997166"/>
        <a:ext cx="2918936" cy="20845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AB559F-DD9D-427F-85CE-2864ABA22F54}">
      <dsp:nvSpPr>
        <dsp:cNvPr id="0" name=""/>
        <dsp:cNvSpPr/>
      </dsp:nvSpPr>
      <dsp:spPr bwMode="white">
        <a:xfrm>
          <a:off x="1598700" y="-566"/>
          <a:ext cx="952100" cy="9521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hemeClr val="lt1">
            <a:alpha val="0"/>
          </a:schemeClr>
        </a:lnRef>
        <a:fillRef idx="1">
          <a:schemeClr val="accent2"/>
        </a:fillRef>
        <a:effectRef idx="0">
          <a:scrgbClr r="0" g="0" b="0"/>
        </a:effectRef>
        <a:fontRef idx="minor"/>
      </dsp:style>
    </dsp:sp>
    <dsp:sp modelId="{790B111A-F2C5-452F-B7E3-5C6A4C6FF897}">
      <dsp:nvSpPr>
        <dsp:cNvPr id="0" name=""/>
        <dsp:cNvSpPr/>
      </dsp:nvSpPr>
      <dsp:spPr bwMode="white">
        <a:xfrm>
          <a:off x="1798641" y="199375"/>
          <a:ext cx="552218" cy="5522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hemeClr val="lt1">
            <a:alpha val="0"/>
          </a:schemeClr>
        </a:lnRef>
        <a:fillRef idx="1">
          <a:schemeClr val="bg1"/>
        </a:fillRef>
        <a:effectRef idx="0">
          <a:scrgbClr r="0" g="0" b="0"/>
        </a:effectRef>
        <a:fontRef idx="minor">
          <a:schemeClr val="lt1"/>
        </a:fontRef>
      </dsp:style>
    </dsp:sp>
    <dsp:sp modelId="{5A897AB0-6CBA-471A-A834-B4F62AE3DAD7}">
      <dsp:nvSpPr>
        <dsp:cNvPr id="0" name=""/>
        <dsp:cNvSpPr/>
      </dsp:nvSpPr>
      <dsp:spPr bwMode="white">
        <a:xfrm>
          <a:off x="2754822" y="-566"/>
          <a:ext cx="2244236" cy="952100"/>
        </a:xfrm>
        <a:prstGeom prst="rect">
          <a:avLst/>
        </a:prstGeom>
        <a:noFill/>
        <a:ln>
          <a:noFill/>
        </a:ln>
        <a:effectLst/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>
              <a:solidFill>
                <a:schemeClr val="tx1"/>
              </a:solidFill>
            </a:rPr>
            <a:t>Enhancing professional communication</a:t>
          </a:r>
          <a:endParaRPr lang="en-US" sz="3600" kern="1200">
            <a:solidFill>
              <a:schemeClr val="tx1"/>
            </a:solidFill>
          </a:endParaRPr>
        </a:p>
      </dsp:txBody>
      <dsp:txXfrm>
        <a:off x="2754822" y="-566"/>
        <a:ext cx="2244236" cy="952100"/>
      </dsp:txXfrm>
    </dsp:sp>
    <dsp:sp modelId="{EC0C4B79-1812-4590-84A6-C97F55CCD89F}">
      <dsp:nvSpPr>
        <dsp:cNvPr id="0" name=""/>
        <dsp:cNvSpPr/>
      </dsp:nvSpPr>
      <dsp:spPr bwMode="white">
        <a:xfrm>
          <a:off x="5390100" y="-566"/>
          <a:ext cx="952100" cy="9521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hemeClr val="lt1">
            <a:alpha val="0"/>
          </a:schemeClr>
        </a:lnRef>
        <a:fillRef idx="1">
          <a:schemeClr val="accent3"/>
        </a:fillRef>
        <a:effectRef idx="0">
          <a:scrgbClr r="0" g="0" b="0"/>
        </a:effectRef>
        <a:fontRef idx="minor"/>
      </dsp:style>
    </dsp:sp>
    <dsp:sp modelId="{270748FC-F162-4786-8A1D-1252B33185BF}">
      <dsp:nvSpPr>
        <dsp:cNvPr id="0" name=""/>
        <dsp:cNvSpPr/>
      </dsp:nvSpPr>
      <dsp:spPr bwMode="white">
        <a:xfrm>
          <a:off x="5590041" y="199375"/>
          <a:ext cx="552218" cy="5522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hemeClr val="lt1">
            <a:alpha val="0"/>
          </a:schemeClr>
        </a:lnRef>
        <a:fillRef idx="1">
          <a:schemeClr val="bg1"/>
        </a:fillRef>
        <a:effectRef idx="0">
          <a:scrgbClr r="0" g="0" b="0"/>
        </a:effectRef>
        <a:fontRef idx="minor">
          <a:schemeClr val="lt1"/>
        </a:fontRef>
      </dsp:style>
    </dsp:sp>
    <dsp:sp modelId="{64B7BD30-D654-4E94-A318-409914B83B03}">
      <dsp:nvSpPr>
        <dsp:cNvPr id="0" name=""/>
        <dsp:cNvSpPr/>
      </dsp:nvSpPr>
      <dsp:spPr bwMode="white">
        <a:xfrm>
          <a:off x="6546221" y="-566"/>
          <a:ext cx="2244236" cy="952100"/>
        </a:xfrm>
        <a:prstGeom prst="rect">
          <a:avLst/>
        </a:prstGeom>
        <a:noFill/>
        <a:ln>
          <a:noFill/>
        </a:ln>
        <a:effectLst/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>
              <a:solidFill>
                <a:schemeClr val="tx1"/>
              </a:solidFill>
            </a:rPr>
            <a:t>Educating service users and promoting health literacy</a:t>
          </a:r>
          <a:endParaRPr lang="en-US" sz="3600" kern="1200">
            <a:solidFill>
              <a:schemeClr val="tx1"/>
            </a:solidFill>
          </a:endParaRPr>
        </a:p>
      </dsp:txBody>
      <dsp:txXfrm>
        <a:off x="6546221" y="-566"/>
        <a:ext cx="2244236" cy="952100"/>
      </dsp:txXfrm>
    </dsp:sp>
    <dsp:sp modelId="{0982C700-78A1-4594-B4CE-B6522F69F448}">
      <dsp:nvSpPr>
        <dsp:cNvPr id="0" name=""/>
        <dsp:cNvSpPr/>
      </dsp:nvSpPr>
      <dsp:spPr bwMode="white">
        <a:xfrm>
          <a:off x="1598700" y="1128901"/>
          <a:ext cx="952100" cy="9521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hemeClr val="lt1">
            <a:alpha val="0"/>
          </a:schemeClr>
        </a:lnRef>
        <a:fillRef idx="1">
          <a:schemeClr val="accent4"/>
        </a:fillRef>
        <a:effectRef idx="0">
          <a:scrgbClr r="0" g="0" b="0"/>
        </a:effectRef>
        <a:fontRef idx="minor"/>
      </dsp:style>
    </dsp:sp>
    <dsp:sp modelId="{4385047C-9D21-4A6C-8277-90D61A1C171F}">
      <dsp:nvSpPr>
        <dsp:cNvPr id="0" name=""/>
        <dsp:cNvSpPr/>
      </dsp:nvSpPr>
      <dsp:spPr bwMode="white">
        <a:xfrm>
          <a:off x="1798641" y="1328842"/>
          <a:ext cx="552218" cy="5522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hemeClr val="lt1">
            <a:alpha val="0"/>
          </a:schemeClr>
        </a:lnRef>
        <a:fillRef idx="1">
          <a:schemeClr val="bg1"/>
        </a:fillRef>
        <a:effectRef idx="0">
          <a:scrgbClr r="0" g="0" b="0"/>
        </a:effectRef>
        <a:fontRef idx="minor">
          <a:schemeClr val="lt1"/>
        </a:fontRef>
      </dsp:style>
    </dsp:sp>
    <dsp:sp modelId="{4913FC01-D3FB-4C6E-9A19-E72C79CBD8E1}">
      <dsp:nvSpPr>
        <dsp:cNvPr id="0" name=""/>
        <dsp:cNvSpPr/>
      </dsp:nvSpPr>
      <dsp:spPr bwMode="white">
        <a:xfrm>
          <a:off x="2754822" y="1128901"/>
          <a:ext cx="2244236" cy="952100"/>
        </a:xfrm>
        <a:prstGeom prst="rect">
          <a:avLst/>
        </a:prstGeom>
        <a:noFill/>
        <a:ln>
          <a:noFill/>
        </a:ln>
        <a:effectLst/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>
              <a:solidFill>
                <a:schemeClr val="tx1"/>
              </a:solidFill>
            </a:rPr>
            <a:t>Supporting professional development and training</a:t>
          </a:r>
          <a:endParaRPr lang="en-US" sz="3600" kern="1200">
            <a:solidFill>
              <a:schemeClr val="tx1"/>
            </a:solidFill>
          </a:endParaRPr>
        </a:p>
      </dsp:txBody>
      <dsp:txXfrm>
        <a:off x="2754822" y="1128901"/>
        <a:ext cx="2244236" cy="952100"/>
      </dsp:txXfrm>
    </dsp:sp>
    <dsp:sp modelId="{3A51F12E-3C1C-4261-AF61-53ACD1542C08}">
      <dsp:nvSpPr>
        <dsp:cNvPr id="0" name=""/>
        <dsp:cNvSpPr/>
      </dsp:nvSpPr>
      <dsp:spPr bwMode="white">
        <a:xfrm>
          <a:off x="5390100" y="1128901"/>
          <a:ext cx="952100" cy="9521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hemeClr val="lt1">
            <a:alpha val="0"/>
          </a:schemeClr>
        </a:lnRef>
        <a:fillRef idx="1">
          <a:schemeClr val="accent5"/>
        </a:fillRef>
        <a:effectRef idx="0">
          <a:scrgbClr r="0" g="0" b="0"/>
        </a:effectRef>
        <a:fontRef idx="minor"/>
      </dsp:style>
    </dsp:sp>
    <dsp:sp modelId="{E09F055A-3ADA-43D2-ADF8-16BCF532787A}">
      <dsp:nvSpPr>
        <dsp:cNvPr id="0" name=""/>
        <dsp:cNvSpPr/>
      </dsp:nvSpPr>
      <dsp:spPr bwMode="white">
        <a:xfrm>
          <a:off x="5590041" y="1328842"/>
          <a:ext cx="552218" cy="5522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hemeClr val="lt1">
            <a:alpha val="0"/>
          </a:schemeClr>
        </a:lnRef>
        <a:fillRef idx="1">
          <a:schemeClr val="bg1"/>
        </a:fillRef>
        <a:effectRef idx="0">
          <a:scrgbClr r="0" g="0" b="0"/>
        </a:effectRef>
        <a:fontRef idx="minor">
          <a:schemeClr val="lt1"/>
        </a:fontRef>
      </dsp:style>
    </dsp:sp>
    <dsp:sp modelId="{6E3D5F43-7456-4A5E-8C72-D50F17A572F0}">
      <dsp:nvSpPr>
        <dsp:cNvPr id="0" name=""/>
        <dsp:cNvSpPr/>
      </dsp:nvSpPr>
      <dsp:spPr bwMode="white">
        <a:xfrm>
          <a:off x="6546221" y="1128901"/>
          <a:ext cx="2244236" cy="952100"/>
        </a:xfrm>
        <a:prstGeom prst="rect">
          <a:avLst/>
        </a:prstGeom>
        <a:noFill/>
        <a:ln>
          <a:noFill/>
        </a:ln>
        <a:effectLst/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>
              <a:solidFill>
                <a:schemeClr val="tx1"/>
              </a:solidFill>
            </a:rPr>
            <a:t>Enhance leadership skills</a:t>
          </a:r>
          <a:endParaRPr lang="en-US" sz="3600" kern="1200">
            <a:solidFill>
              <a:schemeClr val="tx1"/>
            </a:solidFill>
          </a:endParaRPr>
        </a:p>
      </dsp:txBody>
      <dsp:txXfrm>
        <a:off x="6546221" y="1128901"/>
        <a:ext cx="2244236" cy="952100"/>
      </dsp:txXfrm>
    </dsp:sp>
    <dsp:sp modelId="{01496989-745A-4E78-9E4B-275D1BCEFBF2}">
      <dsp:nvSpPr>
        <dsp:cNvPr id="0" name=""/>
        <dsp:cNvSpPr/>
      </dsp:nvSpPr>
      <dsp:spPr bwMode="white">
        <a:xfrm>
          <a:off x="1598700" y="2258368"/>
          <a:ext cx="952100" cy="9521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hemeClr val="lt1">
            <a:alpha val="0"/>
          </a:schemeClr>
        </a:lnRef>
        <a:fillRef idx="1">
          <a:schemeClr val="accent6"/>
        </a:fillRef>
        <a:effectRef idx="0">
          <a:scrgbClr r="0" g="0" b="0"/>
        </a:effectRef>
        <a:fontRef idx="minor"/>
      </dsp:style>
    </dsp:sp>
    <dsp:sp modelId="{BBC9F56B-67F1-442C-BD09-07A94FA9D427}">
      <dsp:nvSpPr>
        <dsp:cNvPr id="0" name=""/>
        <dsp:cNvSpPr/>
      </dsp:nvSpPr>
      <dsp:spPr bwMode="white">
        <a:xfrm>
          <a:off x="1798641" y="2458309"/>
          <a:ext cx="552218" cy="55221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hemeClr val="lt1">
            <a:alpha val="0"/>
          </a:schemeClr>
        </a:lnRef>
        <a:fillRef idx="1">
          <a:schemeClr val="bg1"/>
        </a:fillRef>
        <a:effectRef idx="0">
          <a:scrgbClr r="0" g="0" b="0"/>
        </a:effectRef>
        <a:fontRef idx="minor">
          <a:schemeClr val="lt1"/>
        </a:fontRef>
      </dsp:style>
    </dsp:sp>
    <dsp:sp modelId="{30012E6D-7053-46E9-90EE-A552761A2E2F}">
      <dsp:nvSpPr>
        <dsp:cNvPr id="0" name=""/>
        <dsp:cNvSpPr/>
      </dsp:nvSpPr>
      <dsp:spPr bwMode="white">
        <a:xfrm>
          <a:off x="2754822" y="2258368"/>
          <a:ext cx="2244236" cy="952100"/>
        </a:xfrm>
        <a:prstGeom prst="rect">
          <a:avLst/>
        </a:prstGeom>
        <a:noFill/>
        <a:ln>
          <a:noFill/>
        </a:ln>
        <a:effectLst/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>
              <a:solidFill>
                <a:schemeClr val="tx1"/>
              </a:solidFill>
            </a:rPr>
            <a:t>Employability &amp; career readiness </a:t>
          </a:r>
          <a:endParaRPr lang="en-US" sz="3600" kern="1200">
            <a:solidFill>
              <a:schemeClr val="tx1"/>
            </a:solidFill>
          </a:endParaRPr>
        </a:p>
      </dsp:txBody>
      <dsp:txXfrm>
        <a:off x="2754822" y="2258368"/>
        <a:ext cx="2244236" cy="9521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67F82D-18E3-41AF-B1D6-60A3ABF7EA4E}">
      <dsp:nvSpPr>
        <dsp:cNvPr id="0" name=""/>
        <dsp:cNvSpPr/>
      </dsp:nvSpPr>
      <dsp:spPr bwMode="white">
        <a:xfrm>
          <a:off x="0" y="666184"/>
          <a:ext cx="10972800" cy="122987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hemeClr val="accent1"/>
        </a:lnRef>
        <a:fillRef idx="1">
          <a:schemeClr val="accent1">
            <a:tint val="40000"/>
          </a:schemeClr>
        </a:fillRef>
        <a:effectRef idx="0">
          <a:scrgbClr r="0" g="0" b="0"/>
        </a:effectRef>
        <a:fontRef idx="minor"/>
      </dsp:style>
    </dsp:sp>
    <dsp:sp modelId="{5597B37B-A50C-49A3-88E7-6869FDBA91A8}">
      <dsp:nvSpPr>
        <dsp:cNvPr id="0" name=""/>
        <dsp:cNvSpPr/>
      </dsp:nvSpPr>
      <dsp:spPr bwMode="white">
        <a:xfrm>
          <a:off x="372038" y="942907"/>
          <a:ext cx="676433" cy="6764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</dsp:sp>
    <dsp:sp modelId="{757BC4D0-3C7D-4546-8EB8-4C5AEE59BA87}">
      <dsp:nvSpPr>
        <dsp:cNvPr id="0" name=""/>
        <dsp:cNvSpPr/>
      </dsp:nvSpPr>
      <dsp:spPr bwMode="white">
        <a:xfrm>
          <a:off x="1420510" y="666184"/>
          <a:ext cx="9552290" cy="1229879"/>
        </a:xfrm>
        <a:prstGeom prst="rect">
          <a:avLst/>
        </a:prstGeom>
        <a:noFill/>
        <a:ln>
          <a:noFill/>
        </a:ln>
        <a:effectLst/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spcFirstLastPara="0" vert="horz" wrap="square" lIns="130162" tIns="130162" rIns="130162" bIns="130162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>
              <a:solidFill>
                <a:schemeClr val="tx1"/>
              </a:solidFill>
            </a:rPr>
            <a:t>An effective presentation is underpinned by three critical elements often referred to as the </a:t>
          </a:r>
          <a:r>
            <a:rPr lang="en-GB" sz="3600" b="1" kern="1200">
              <a:solidFill>
                <a:schemeClr val="tx1"/>
              </a:solidFill>
            </a:rPr>
            <a:t>‘3 Ps’</a:t>
          </a:r>
          <a:r>
            <a:rPr lang="en-GB" sz="3600" kern="1200">
              <a:solidFill>
                <a:schemeClr val="tx1"/>
              </a:solidFill>
            </a:rPr>
            <a:t>: </a:t>
          </a:r>
          <a:r>
            <a:rPr lang="en-GB" sz="3600" b="1" kern="1200">
              <a:solidFill>
                <a:schemeClr val="tx1"/>
              </a:solidFill>
            </a:rPr>
            <a:t>Preparation, Practice, and Performance</a:t>
          </a:r>
          <a:r>
            <a:rPr lang="en-GB" sz="3600" kern="1200">
              <a:solidFill>
                <a:schemeClr val="tx1"/>
              </a:solidFill>
            </a:rPr>
            <a:t> (van Emden &amp; Becker, 2020).</a:t>
          </a:r>
          <a:endParaRPr lang="en-US" sz="3600" kern="1200">
            <a:solidFill>
              <a:schemeClr val="tx1"/>
            </a:solidFill>
          </a:endParaRPr>
        </a:p>
      </dsp:txBody>
      <dsp:txXfrm>
        <a:off x="1420510" y="666184"/>
        <a:ext cx="9552290" cy="1229879"/>
      </dsp:txXfrm>
    </dsp:sp>
    <dsp:sp modelId="{1501F7BE-4DED-457A-91A3-D7354C25893B}">
      <dsp:nvSpPr>
        <dsp:cNvPr id="0" name=""/>
        <dsp:cNvSpPr/>
      </dsp:nvSpPr>
      <dsp:spPr bwMode="white">
        <a:xfrm>
          <a:off x="0" y="2203532"/>
          <a:ext cx="10972800" cy="122987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hemeClr val="accent1"/>
        </a:lnRef>
        <a:fillRef idx="1">
          <a:schemeClr val="accent1">
            <a:tint val="40000"/>
          </a:schemeClr>
        </a:fillRef>
        <a:effectRef idx="0">
          <a:scrgbClr r="0" g="0" b="0"/>
        </a:effectRef>
        <a:fontRef idx="minor"/>
      </dsp:style>
    </dsp:sp>
    <dsp:sp modelId="{7CA20139-03C3-4C5C-B7E2-70325497BF90}">
      <dsp:nvSpPr>
        <dsp:cNvPr id="0" name=""/>
        <dsp:cNvSpPr/>
      </dsp:nvSpPr>
      <dsp:spPr bwMode="white">
        <a:xfrm>
          <a:off x="372038" y="2480255"/>
          <a:ext cx="676433" cy="6764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</dsp:sp>
    <dsp:sp modelId="{079E6D6B-685A-4A9C-94FD-48804BC9F360}">
      <dsp:nvSpPr>
        <dsp:cNvPr id="0" name=""/>
        <dsp:cNvSpPr/>
      </dsp:nvSpPr>
      <dsp:spPr bwMode="white">
        <a:xfrm>
          <a:off x="1420510" y="2203532"/>
          <a:ext cx="4937760" cy="1229879"/>
        </a:xfrm>
        <a:prstGeom prst="rect">
          <a:avLst/>
        </a:prstGeom>
        <a:noFill/>
        <a:ln>
          <a:noFill/>
        </a:ln>
        <a:effectLst/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spcFirstLastPara="0" vert="horz" wrap="square" lIns="130162" tIns="130162" rIns="130162" bIns="130162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>
              <a:solidFill>
                <a:schemeClr val="tx1"/>
              </a:solidFill>
            </a:rPr>
            <a:t>Preparation</a:t>
          </a:r>
          <a:endParaRPr lang="en-US" sz="3600" kern="1200">
            <a:solidFill>
              <a:schemeClr val="tx1"/>
            </a:solidFill>
          </a:endParaRPr>
        </a:p>
      </dsp:txBody>
      <dsp:txXfrm>
        <a:off x="1420510" y="2203532"/>
        <a:ext cx="4937760" cy="1229879"/>
      </dsp:txXfrm>
    </dsp:sp>
    <dsp:sp modelId="{D6416CA6-3837-4DAF-A262-82726B6AB612}">
      <dsp:nvSpPr>
        <dsp:cNvPr id="0" name=""/>
        <dsp:cNvSpPr/>
      </dsp:nvSpPr>
      <dsp:spPr bwMode="white">
        <a:xfrm>
          <a:off x="6358270" y="2203532"/>
          <a:ext cx="4614530" cy="1229879"/>
        </a:xfrm>
        <a:prstGeom prst="rect">
          <a:avLst/>
        </a:prstGeom>
        <a:noFill/>
        <a:ln>
          <a:noFill/>
        </a:ln>
        <a:effectLst/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spcFirstLastPara="0" vert="horz" wrap="square" lIns="130162" tIns="130162" rIns="130162" bIns="13016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kern="1200" dirty="0">
              <a:solidFill>
                <a:schemeClr val="tx1"/>
              </a:solidFill>
            </a:rPr>
            <a:t>Involves understanding the purpose of the presentation</a:t>
          </a:r>
          <a:endParaRPr lang="en-US" sz="1600" kern="1200" dirty="0">
            <a:solidFill>
              <a:schemeClr val="tx1"/>
            </a:solidFill>
          </a:endParaRP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kern="1200" dirty="0">
              <a:solidFill>
                <a:schemeClr val="tx1"/>
              </a:solidFill>
            </a:rPr>
            <a:t>Researching the topic thoroughly</a:t>
          </a:r>
          <a:endParaRPr lang="en-US" sz="1600" kern="1200" dirty="0">
            <a:solidFill>
              <a:schemeClr val="tx1"/>
            </a:solidFill>
          </a:endParaRP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kern="1200">
              <a:solidFill>
                <a:schemeClr val="tx1"/>
              </a:solidFill>
            </a:rPr>
            <a:t>Audience awareness</a:t>
          </a:r>
          <a:endParaRPr lang="en-US" sz="1600" kern="1200">
            <a:solidFill>
              <a:schemeClr val="tx1"/>
            </a:solidFill>
          </a:endParaRP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kern="1200" dirty="0">
              <a:solidFill>
                <a:schemeClr val="tx1"/>
              </a:solidFill>
            </a:rPr>
            <a:t>Message clarity </a:t>
          </a:r>
          <a:endParaRPr lang="en-US" sz="1100" kern="1200" dirty="0">
            <a:solidFill>
              <a:schemeClr val="tx1"/>
            </a:solidFill>
          </a:endParaRPr>
        </a:p>
      </dsp:txBody>
      <dsp:txXfrm>
        <a:off x="6358270" y="2203532"/>
        <a:ext cx="4614530" cy="122987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C76D15-5A24-4B7A-B6DF-E006B29CD6F6}">
      <dsp:nvSpPr>
        <dsp:cNvPr id="0" name=""/>
        <dsp:cNvSpPr/>
      </dsp:nvSpPr>
      <dsp:spPr bwMode="white">
        <a:xfrm>
          <a:off x="0" y="33925"/>
          <a:ext cx="6666833" cy="77089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hemeClr val="lt1"/>
        </a:lnRef>
        <a:fillRef idx="3">
          <a:schemeClr val="accent5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Practice</a:t>
          </a:r>
          <a:endParaRPr lang="en-US" sz="3600" kern="1200"/>
        </a:p>
      </dsp:txBody>
      <dsp:txXfrm>
        <a:off x="0" y="33925"/>
        <a:ext cx="6666833" cy="770890"/>
      </dsp:txXfrm>
    </dsp:sp>
    <dsp:sp modelId="{44F0D1F7-421D-43B6-9702-29D59EBB1FF8}">
      <dsp:nvSpPr>
        <dsp:cNvPr id="0" name=""/>
        <dsp:cNvSpPr/>
      </dsp:nvSpPr>
      <dsp:spPr bwMode="white">
        <a:xfrm>
          <a:off x="0" y="804815"/>
          <a:ext cx="6666833" cy="1746885"/>
        </a:xfrm>
        <a:prstGeom prst="rect">
          <a:avLst/>
        </a:prstGeom>
        <a:noFill/>
        <a:ln>
          <a:noFill/>
        </a:ln>
        <a:effectLst/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spcFirstLastPara="0" vert="horz" wrap="square" lIns="211671" tIns="38100" rIns="213360" bIns="3810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600" kern="1200">
              <a:solidFill>
                <a:schemeClr val="tx1"/>
              </a:solidFill>
            </a:rPr>
            <a:t>Rehearsing </a:t>
          </a:r>
          <a:endParaRPr lang="en-US" sz="3600" kern="1200">
            <a:solidFill>
              <a:schemeClr val="tx1"/>
            </a:solidFill>
          </a:endParaRP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600" kern="1200">
              <a:solidFill>
                <a:schemeClr val="tx1"/>
              </a:solidFill>
            </a:rPr>
            <a:t>Build fluency and confidence</a:t>
          </a:r>
          <a:endParaRPr lang="en-US" sz="3600" kern="1200">
            <a:solidFill>
              <a:schemeClr val="tx1"/>
            </a:solidFill>
          </a:endParaRP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600" kern="1200">
              <a:solidFill>
                <a:schemeClr val="tx1"/>
              </a:solidFill>
            </a:rPr>
            <a:t>Refining timing</a:t>
          </a:r>
          <a:endParaRPr lang="en-US" sz="3600" kern="1200">
            <a:solidFill>
              <a:schemeClr val="tx1"/>
            </a:solidFill>
          </a:endParaRP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600" kern="1200">
              <a:solidFill>
                <a:schemeClr val="tx1"/>
              </a:solidFill>
            </a:rPr>
            <a:t>Develop a natural speaking rhythm</a:t>
          </a:r>
          <a:endParaRPr lang="en-US" sz="3600" kern="1200">
            <a:solidFill>
              <a:schemeClr val="tx1"/>
            </a:solidFill>
          </a:endParaRPr>
        </a:p>
      </dsp:txBody>
      <dsp:txXfrm>
        <a:off x="0" y="804815"/>
        <a:ext cx="6666833" cy="1746885"/>
      </dsp:txXfrm>
    </dsp:sp>
    <dsp:sp modelId="{A3D8EDFE-5098-4F65-B74D-9B85B728CC88}">
      <dsp:nvSpPr>
        <dsp:cNvPr id="0" name=""/>
        <dsp:cNvSpPr/>
      </dsp:nvSpPr>
      <dsp:spPr bwMode="white">
        <a:xfrm>
          <a:off x="0" y="2551700"/>
          <a:ext cx="6666833" cy="77089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hemeClr val="lt1"/>
        </a:lnRef>
        <a:fillRef idx="3">
          <a:schemeClr val="accent5">
            <a:hueOff val="-9900000"/>
            <a:satOff val="40000"/>
            <a:lumOff val="8627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Performance</a:t>
          </a:r>
          <a:endParaRPr lang="en-US" sz="3600" kern="1200"/>
        </a:p>
      </dsp:txBody>
      <dsp:txXfrm>
        <a:off x="0" y="2551700"/>
        <a:ext cx="6666833" cy="770890"/>
      </dsp:txXfrm>
    </dsp:sp>
    <dsp:sp modelId="{FD024C78-3162-4FD6-9AD2-594220428A34}">
      <dsp:nvSpPr>
        <dsp:cNvPr id="0" name=""/>
        <dsp:cNvSpPr/>
      </dsp:nvSpPr>
      <dsp:spPr bwMode="white">
        <a:xfrm>
          <a:off x="0" y="3322590"/>
          <a:ext cx="6666833" cy="2097405"/>
        </a:xfrm>
        <a:prstGeom prst="rect">
          <a:avLst/>
        </a:prstGeom>
        <a:noFill/>
        <a:ln>
          <a:noFill/>
        </a:ln>
        <a:effectLst/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spcFirstLastPara="0" vert="horz" wrap="square" lIns="211671" tIns="38100" rIns="213360" bIns="3810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600" kern="1200">
              <a:solidFill>
                <a:schemeClr val="tx1"/>
              </a:solidFill>
            </a:rPr>
            <a:t>the delivery aspect, including voice projection </a:t>
          </a:r>
          <a:endParaRPr lang="en-US" sz="3600" kern="1200">
            <a:solidFill>
              <a:schemeClr val="tx1"/>
            </a:solidFill>
          </a:endParaRP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600" kern="1200">
              <a:solidFill>
                <a:schemeClr val="tx1"/>
              </a:solidFill>
            </a:rPr>
            <a:t>body language</a:t>
          </a:r>
          <a:endParaRPr lang="en-US" sz="3600" kern="1200">
            <a:solidFill>
              <a:schemeClr val="tx1"/>
            </a:solidFill>
          </a:endParaRP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600" kern="1200">
              <a:solidFill>
                <a:schemeClr val="tx1"/>
              </a:solidFill>
            </a:rPr>
            <a:t>eye contact</a:t>
          </a:r>
          <a:endParaRPr lang="en-US" sz="3600" kern="1200">
            <a:solidFill>
              <a:schemeClr val="tx1"/>
            </a:solidFill>
          </a:endParaRP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600" kern="1200">
              <a:solidFill>
                <a:schemeClr val="tx1"/>
              </a:solidFill>
            </a:rPr>
            <a:t>and interaction with the audience.</a:t>
          </a:r>
          <a:endParaRPr lang="en-US" sz="3600" kern="1200">
            <a:solidFill>
              <a:schemeClr val="tx1"/>
            </a:solidFill>
          </a:endParaRPr>
        </a:p>
      </dsp:txBody>
      <dsp:txXfrm>
        <a:off x="0" y="3322590"/>
        <a:ext cx="6666833" cy="20974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parTxLTRAlign" val="l"/>
            <dgm:param type="parTxRTLAlign" val="r"/>
            <dgm:param type="shpTxLTRAlignCh" val="l"/>
            <dgm:param type="shpTxRTLAlignCh" val="r"/>
            <dgm:param type="txAnchorVert" val="mid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parTxLTRAlign" val="l"/>
                <dgm:param type="parTxRTLAlign" val="r"/>
                <dgm:param type="shpTxLTRAlignCh" val="l"/>
                <dgm:param type="shpTxRTLAlignCh" val="r"/>
                <dgm:param type="stBulletLvl" val="0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#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srcNode" val="background"/>
                    <dgm:param type="dstNode" val="background2"/>
                    <dgm:param type="dim" val="1D"/>
                    <dgm:param type="endSty" val="noArr"/>
                    <dgm:param type="connRout" val="bend"/>
                    <dgm:param type="begPts" val="bCtr"/>
                    <dgm:param type="endPts" val="tCtr"/>
                    <dgm:param type="bendPt" val="end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srcNode" val="background2"/>
                            <dgm:param type="dstNode" val="background3"/>
                            <dgm:param type="dim" val="1D"/>
                            <dgm:param type="endSty" val="noArr"/>
                            <dgm:param type="connRout" val="bend"/>
                            <dgm:param type="begPts" val="bCtr"/>
                            <dgm:param type="endPts" val="tCtr"/>
                            <dgm:param type="bendPt" val="end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srcNode" val="background3"/>
                                        <dgm:param type="dstNode" val="background4"/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gPts" val="bCtr"/>
                                        <dgm:param type="endPts" val="tCtr"/>
                                        <dgm:param type="bendPt" val="end"/>
                                      </dgm:alg>
                                    </dgm:if>
                                    <dgm:else name="Name26">
                                      <dgm:alg type="conn">
                                        <dgm:param type="srcNode" val="background4"/>
                                        <dgm:param type="dstNode" val="background4"/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gPts" val="bCtr"/>
                                        <dgm:param type="endPts" val="tCtr"/>
                                        <dgm:param type="bendPt" val="end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contDir" val="sameDir"/>
            <dgm:param type="grDir" val="tL"/>
            <dgm:param type="flowDir" val="row"/>
          </dgm:alg>
        </dgm:if>
        <dgm:else name="Name5">
          <dgm:alg type="snake">
            <dgm:param type="contDir" val="sameDir"/>
            <dgm:param type="grDir" val="tR"/>
            <dgm:param type="flowDir" val="row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parTxLTRAlign" val="l"/>
                  <dgm:param type="parTxRTLAlign" val="l"/>
                  <dgm:param type="shpTxLTRAlignCh" val="l"/>
                  <dgm:param type="shpTxRTLAlignCh" val="l"/>
                  <dgm:param type="txAnchorVert" val="mid"/>
                </dgm:alg>
              </dgm:if>
              <dgm:else name="Name9">
                <dgm:alg type="tx">
                  <dgm:param type="parTxLTRAlign" val="r"/>
                  <dgm:param type="parTxRTLAlign" val="r"/>
                  <dgm:param type="shpTxLTRAlignCh" val="r"/>
                  <dgm:param type="shpTxRTLAlignCh" val="r"/>
                  <dgm:param type="txAnchorVert" val="mid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#5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parTxLTRAlign" val="l"/>
            <dgm:param type="parTxRTLAlign" val="r"/>
            <dgm:param type="shpTxLTRAlignCh" val="l"/>
            <dgm:param type="shpTxRTLAlignCh" val="r"/>
            <dgm:param type="txAnchorVert" val="mid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parTxLTRAlign" val="l"/>
                <dgm:param type="parTxRTLAlign" val="r"/>
                <dgm:param type="shpTxLTRAlignCh" val="l"/>
                <dgm:param type="shpTxRTLAlignCh" val="r"/>
                <dgm:param type="stBulletLvl" val="0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#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lnSpAfChP" val="20"/>
              <dgm:param type="stBulletLvl" val="1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9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3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14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A592BF-6055-442B-AF0C-138FB5A34C9A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59545D-BB1E-4660-B98E-A8A1E6D70EF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hamcommunity.nhs.uk/patients-public/a-z-services/?p=1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GB" dirty="0"/>
              <a:t>Students should be informed that the class is being recorded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GB" dirty="0"/>
              <a:t>Lecturer should explain how students can access the class recordings on Teams.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6EAE61F4-82D9-493B-80B1-F7233F7A10C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en-GB" altLang="en-US">
                <a:sym typeface="+mn-ea"/>
              </a:rPr>
              <a:t>Lecturer should take time to check with students the outcome of their homework.</a:t>
            </a:r>
            <a:endParaRPr lang="en-GB" altLang="en-US"/>
          </a:p>
          <a:p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9A7CCC-6A93-4C01-8DFA-6A536C771D96}" type="slidenum">
              <a:rPr lang="en-GB" smtClean="0"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https://www.bhamcommunity.nhs.uk/patients-public/a-z-services/?p=1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pPr lvl="1"/>
            <a:r>
              <a:rPr lang="en-GB" b="1" dirty="0">
                <a:sym typeface="+mn-ea"/>
              </a:rPr>
              <a:t>D – </a:t>
            </a:r>
            <a:r>
              <a:rPr lang="en-GB" b="1" dirty="0">
                <a:effectLst/>
                <a:highlight>
                  <a:srgbClr val="FFFFFF"/>
                </a:highlight>
                <a:latin typeface="BlinkMacSystemFont"/>
                <a:sym typeface="+mn-ea"/>
              </a:rPr>
              <a:t>Dominance-</a:t>
            </a:r>
            <a:r>
              <a:rPr lang="en-US" altLang="en-GB" b="1" dirty="0">
                <a:effectLst/>
                <a:highlight>
                  <a:srgbClr val="FFFFFF"/>
                </a:highlight>
                <a:latin typeface="BlinkMacSystemFont"/>
                <a:sym typeface="+mn-ea"/>
              </a:rPr>
              <a:t>tend to be confident and place an emphasis on accomplishing bottom-line results.</a:t>
            </a:r>
            <a:endParaRPr lang="en-US" altLang="en-GB" b="1" i="0" dirty="0">
              <a:solidFill>
                <a:schemeClr val="tx1"/>
              </a:solidFill>
              <a:effectLst/>
              <a:highlight>
                <a:srgbClr val="FFFFFF"/>
              </a:highlight>
              <a:latin typeface="BlinkMacSystemFont"/>
            </a:endParaRPr>
          </a:p>
          <a:p>
            <a:pPr lvl="1"/>
            <a:r>
              <a:rPr lang="en-GB" b="1" dirty="0">
                <a:highlight>
                  <a:srgbClr val="FFFFFF"/>
                </a:highlight>
                <a:latin typeface="BlinkMacSystemFont"/>
                <a:sym typeface="+mn-ea"/>
              </a:rPr>
              <a:t>I – Influence-</a:t>
            </a:r>
            <a:r>
              <a:rPr lang="en-US" altLang="en-GB" b="1" dirty="0">
                <a:highlight>
                  <a:srgbClr val="FFFFFF"/>
                </a:highlight>
                <a:latin typeface="BlinkMacSystemFont"/>
                <a:sym typeface="+mn-ea"/>
              </a:rPr>
              <a:t>tend to be more open and place an emphasis on relationships and influencing or persuading others.</a:t>
            </a:r>
            <a:endParaRPr lang="en-US" altLang="en-GB" b="1" dirty="0">
              <a:solidFill>
                <a:schemeClr val="tx1"/>
              </a:solidFill>
              <a:highlight>
                <a:srgbClr val="FFFFFF"/>
              </a:highlight>
              <a:latin typeface="BlinkMacSystemFont"/>
            </a:endParaRPr>
          </a:p>
          <a:p>
            <a:pPr lvl="1"/>
            <a:r>
              <a:rPr lang="en-GB" b="1" dirty="0">
                <a:highlight>
                  <a:srgbClr val="FFFFFF"/>
                </a:highlight>
                <a:latin typeface="BlinkMacSystemFont"/>
                <a:sym typeface="+mn-ea"/>
              </a:rPr>
              <a:t>S – Steadiness-</a:t>
            </a:r>
            <a:r>
              <a:rPr lang="en-US" altLang="en-GB" b="1" dirty="0">
                <a:highlight>
                  <a:srgbClr val="FFFFFF"/>
                </a:highlight>
                <a:latin typeface="BlinkMacSystemFont"/>
                <a:sym typeface="+mn-ea"/>
              </a:rPr>
              <a:t>tend to be dependable and place an emphasis on cooperation and sincerity.</a:t>
            </a:r>
            <a:endParaRPr lang="en-US" altLang="en-GB" b="1" dirty="0">
              <a:solidFill>
                <a:schemeClr val="tx1"/>
              </a:solidFill>
              <a:highlight>
                <a:srgbClr val="FFFFFF"/>
              </a:highlight>
              <a:latin typeface="BlinkMacSystemFont"/>
            </a:endParaRPr>
          </a:p>
          <a:p>
            <a:pPr lvl="1"/>
            <a:r>
              <a:rPr lang="en-GB" b="1" dirty="0">
                <a:highlight>
                  <a:srgbClr val="FFFFFF"/>
                </a:highlight>
                <a:latin typeface="BlinkMacSystemFont"/>
                <a:sym typeface="+mn-ea"/>
              </a:rPr>
              <a:t>C –Conscientiousness- </a:t>
            </a:r>
            <a:r>
              <a:rPr lang="en-US" altLang="en-GB" b="1" dirty="0">
                <a:highlight>
                  <a:srgbClr val="FFFFFF"/>
                </a:highlight>
                <a:latin typeface="BlinkMacSystemFont"/>
                <a:sym typeface="+mn-ea"/>
              </a:rPr>
              <a:t>tend to place an emphasis on quality, accuracy, expertise, and competency.</a:t>
            </a:r>
            <a:endParaRPr lang="en-US" altLang="en-GB" b="1" dirty="0">
              <a:solidFill>
                <a:schemeClr val="tx1"/>
              </a:solidFill>
              <a:highlight>
                <a:srgbClr val="FFFFFF"/>
              </a:highlight>
              <a:latin typeface="BlinkMacSystemFont"/>
            </a:endParaRPr>
          </a:p>
          <a:p>
            <a:endParaRPr lang="en-GB" altLang="en-US"/>
          </a:p>
          <a:p>
            <a:pPr lvl="1"/>
            <a:r>
              <a:rPr lang="en-GB" b="1" dirty="0">
                <a:sym typeface="+mn-ea"/>
              </a:rPr>
              <a:t>D – </a:t>
            </a:r>
            <a:r>
              <a:rPr lang="en-GB" b="1" dirty="0">
                <a:effectLst/>
                <a:highlight>
                  <a:srgbClr val="FFFFFF"/>
                </a:highlight>
                <a:latin typeface="BlinkMacSystemFont"/>
                <a:sym typeface="+mn-ea"/>
              </a:rPr>
              <a:t>Dominance-</a:t>
            </a:r>
            <a:r>
              <a:rPr lang="en-US" altLang="en-GB" b="1" dirty="0">
                <a:effectLst/>
                <a:highlight>
                  <a:srgbClr val="FFFFFF"/>
                </a:highlight>
                <a:latin typeface="BlinkMacSystemFont"/>
                <a:sym typeface="+mn-ea"/>
              </a:rPr>
              <a:t>tend to be confident and place an emphasis on accomplishing bottom-line results.</a:t>
            </a:r>
            <a:endParaRPr lang="en-US" altLang="en-GB" b="1" i="0" dirty="0">
              <a:solidFill>
                <a:schemeClr val="tx1"/>
              </a:solidFill>
              <a:effectLst/>
              <a:highlight>
                <a:srgbClr val="FFFFFF"/>
              </a:highlight>
              <a:latin typeface="BlinkMacSystemFont"/>
            </a:endParaRPr>
          </a:p>
          <a:p>
            <a:pPr lvl="1"/>
            <a:r>
              <a:rPr lang="en-GB" b="1" dirty="0">
                <a:highlight>
                  <a:srgbClr val="FFFFFF"/>
                </a:highlight>
                <a:latin typeface="BlinkMacSystemFont"/>
                <a:sym typeface="+mn-ea"/>
              </a:rPr>
              <a:t>I – Influence-</a:t>
            </a:r>
            <a:r>
              <a:rPr lang="en-US" altLang="en-GB" b="1" dirty="0">
                <a:highlight>
                  <a:srgbClr val="FFFFFF"/>
                </a:highlight>
                <a:latin typeface="BlinkMacSystemFont"/>
                <a:sym typeface="+mn-ea"/>
              </a:rPr>
              <a:t>tend to be more open and place an emphasis on relationships and influencing or persuading others.</a:t>
            </a:r>
            <a:endParaRPr lang="en-US" altLang="en-GB" b="1" dirty="0">
              <a:solidFill>
                <a:schemeClr val="tx1"/>
              </a:solidFill>
              <a:highlight>
                <a:srgbClr val="FFFFFF"/>
              </a:highlight>
              <a:latin typeface="BlinkMacSystemFont"/>
            </a:endParaRPr>
          </a:p>
          <a:p>
            <a:pPr lvl="1"/>
            <a:r>
              <a:rPr lang="en-GB" b="1" dirty="0">
                <a:highlight>
                  <a:srgbClr val="FFFFFF"/>
                </a:highlight>
                <a:latin typeface="BlinkMacSystemFont"/>
                <a:sym typeface="+mn-ea"/>
              </a:rPr>
              <a:t>S – Steadiness-</a:t>
            </a:r>
            <a:r>
              <a:rPr lang="en-US" altLang="en-GB" b="1" dirty="0">
                <a:highlight>
                  <a:srgbClr val="FFFFFF"/>
                </a:highlight>
                <a:latin typeface="BlinkMacSystemFont"/>
                <a:sym typeface="+mn-ea"/>
              </a:rPr>
              <a:t>tend to be dependable and place an emphasis on cooperation and sincerity.</a:t>
            </a:r>
            <a:endParaRPr lang="en-US" altLang="en-GB" b="1" dirty="0">
              <a:solidFill>
                <a:schemeClr val="tx1"/>
              </a:solidFill>
              <a:highlight>
                <a:srgbClr val="FFFFFF"/>
              </a:highlight>
              <a:latin typeface="BlinkMacSystemFont"/>
            </a:endParaRPr>
          </a:p>
          <a:p>
            <a:pPr lvl="1"/>
            <a:r>
              <a:rPr lang="en-GB" b="1" dirty="0">
                <a:highlight>
                  <a:srgbClr val="FFFFFF"/>
                </a:highlight>
                <a:latin typeface="BlinkMacSystemFont"/>
                <a:sym typeface="+mn-ea"/>
              </a:rPr>
              <a:t>C –Conscientiousness- </a:t>
            </a:r>
            <a:r>
              <a:rPr lang="en-US" altLang="en-GB" b="1" dirty="0">
                <a:highlight>
                  <a:srgbClr val="FFFFFF"/>
                </a:highlight>
                <a:latin typeface="BlinkMacSystemFont"/>
                <a:sym typeface="+mn-ea"/>
              </a:rPr>
              <a:t>tend to place an emphasis on quality, accuracy, expertise, and competency.</a:t>
            </a:r>
            <a:endParaRPr lang="en-US" altLang="en-GB" b="1" dirty="0">
              <a:solidFill>
                <a:schemeClr val="tx1"/>
              </a:solidFill>
              <a:highlight>
                <a:srgbClr val="FFFFFF"/>
              </a:highlight>
              <a:latin typeface="BlinkMacSystemFont"/>
            </a:endParaRPr>
          </a:p>
          <a:p>
            <a:pPr lvl="1"/>
            <a:r>
              <a:rPr lang="en-GB" b="1" dirty="0">
                <a:highlight>
                  <a:srgbClr val="FFFFFF"/>
                </a:highlight>
                <a:sym typeface="+mn-ea"/>
              </a:rPr>
              <a:t>D – </a:t>
            </a:r>
            <a:r>
              <a:rPr lang="en-GB" b="1" dirty="0">
                <a:effectLst/>
                <a:highlight>
                  <a:srgbClr val="FFFFFF"/>
                </a:highlight>
                <a:latin typeface="BlinkMacSystemFont"/>
                <a:sym typeface="+mn-ea"/>
              </a:rPr>
              <a:t>Dominance-</a:t>
            </a:r>
            <a:r>
              <a:rPr lang="en-US" altLang="en-GB" b="1" dirty="0">
                <a:effectLst/>
                <a:highlight>
                  <a:srgbClr val="FFFFFF"/>
                </a:highlight>
                <a:latin typeface="BlinkMacSystemFont"/>
                <a:sym typeface="+mn-ea"/>
              </a:rPr>
              <a:t>tend to be confident and place an emphasis on accomplishing bottom-line results.</a:t>
            </a:r>
            <a:endParaRPr lang="en-US" altLang="en-GB" b="1" i="0" dirty="0">
              <a:solidFill>
                <a:schemeClr val="tx1"/>
              </a:solidFill>
              <a:effectLst/>
              <a:highlight>
                <a:srgbClr val="FFFFFF"/>
              </a:highlight>
              <a:latin typeface="BlinkMacSystemFont"/>
            </a:endParaRPr>
          </a:p>
          <a:p>
            <a:pPr lvl="1"/>
            <a:r>
              <a:rPr lang="en-GB" b="1" dirty="0">
                <a:highlight>
                  <a:srgbClr val="FFFFFF"/>
                </a:highlight>
                <a:latin typeface="BlinkMacSystemFont"/>
                <a:sym typeface="+mn-ea"/>
              </a:rPr>
              <a:t>I – Influence-</a:t>
            </a:r>
            <a:r>
              <a:rPr lang="en-US" altLang="en-GB" b="1" dirty="0">
                <a:highlight>
                  <a:srgbClr val="FFFFFF"/>
                </a:highlight>
                <a:latin typeface="BlinkMacSystemFont"/>
                <a:sym typeface="+mn-ea"/>
              </a:rPr>
              <a:t>tend to be more open and place an emphasis on relationships and influencing or persuading others.</a:t>
            </a:r>
            <a:endParaRPr lang="en-US" altLang="en-GB" b="1" dirty="0">
              <a:solidFill>
                <a:schemeClr val="tx1"/>
              </a:solidFill>
              <a:highlight>
                <a:srgbClr val="FFFFFF"/>
              </a:highlight>
              <a:latin typeface="BlinkMacSystemFont"/>
            </a:endParaRPr>
          </a:p>
          <a:p>
            <a:pPr lvl="1"/>
            <a:r>
              <a:rPr lang="en-GB" b="1" dirty="0">
                <a:highlight>
                  <a:srgbClr val="FFFFFF"/>
                </a:highlight>
                <a:latin typeface="BlinkMacSystemFont"/>
                <a:sym typeface="+mn-ea"/>
              </a:rPr>
              <a:t>S – Steadiness-</a:t>
            </a:r>
            <a:r>
              <a:rPr lang="en-US" altLang="en-GB" b="1" dirty="0">
                <a:highlight>
                  <a:srgbClr val="FFFFFF"/>
                </a:highlight>
                <a:latin typeface="BlinkMacSystemFont"/>
                <a:sym typeface="+mn-ea"/>
              </a:rPr>
              <a:t>tend to be dependable and place an emphasis on cooperation and sincerity.</a:t>
            </a:r>
            <a:endParaRPr lang="en-US" altLang="en-GB" b="1" dirty="0">
              <a:solidFill>
                <a:schemeClr val="tx1"/>
              </a:solidFill>
              <a:highlight>
                <a:srgbClr val="FFFFFF"/>
              </a:highlight>
              <a:latin typeface="BlinkMacSystemFont"/>
            </a:endParaRPr>
          </a:p>
          <a:p>
            <a:pPr lvl="1"/>
            <a:r>
              <a:rPr lang="en-GB" b="1" dirty="0">
                <a:highlight>
                  <a:srgbClr val="FFFFFF"/>
                </a:highlight>
                <a:latin typeface="BlinkMacSystemFont"/>
                <a:sym typeface="+mn-ea"/>
              </a:rPr>
              <a:t>C –Conscientiousness- </a:t>
            </a:r>
            <a:r>
              <a:rPr lang="en-US" altLang="en-GB" b="1" dirty="0">
                <a:highlight>
                  <a:srgbClr val="FFFFFF"/>
                </a:highlight>
                <a:latin typeface="BlinkMacSystemFont"/>
                <a:sym typeface="+mn-ea"/>
              </a:rPr>
              <a:t>tend to place an emphasis on quality, accuracy, expertise, and competency.</a:t>
            </a:r>
            <a:endParaRPr lang="en-US" altLang="en-GB" b="1" dirty="0">
              <a:solidFill>
                <a:schemeClr val="tx1"/>
              </a:solidFill>
              <a:highlight>
                <a:srgbClr val="FFFFFF"/>
              </a:highlight>
              <a:latin typeface="BlinkMacSystemFont"/>
            </a:endParaRPr>
          </a:p>
          <a:p>
            <a:endParaRPr lang="en-GB" altLang="en-US">
              <a:highlight>
                <a:srgbClr val="FFFFFF"/>
              </a:highlight>
            </a:endParaRPr>
          </a:p>
          <a:p>
            <a:pPr lvl="1"/>
            <a:r>
              <a:rPr lang="en-GB" b="1" dirty="0">
                <a:highlight>
                  <a:srgbClr val="FFFFFF"/>
                </a:highlight>
                <a:sym typeface="+mn-ea"/>
              </a:rPr>
              <a:t>D – </a:t>
            </a:r>
            <a:r>
              <a:rPr lang="en-GB" b="1" dirty="0">
                <a:effectLst/>
                <a:highlight>
                  <a:srgbClr val="FFFFFF"/>
                </a:highlight>
                <a:latin typeface="BlinkMacSystemFont"/>
                <a:sym typeface="+mn-ea"/>
              </a:rPr>
              <a:t>Dominance-</a:t>
            </a:r>
            <a:r>
              <a:rPr lang="en-US" altLang="en-GB" b="1" dirty="0">
                <a:effectLst/>
                <a:highlight>
                  <a:srgbClr val="FFFFFF"/>
                </a:highlight>
                <a:latin typeface="BlinkMacSystemFont"/>
                <a:sym typeface="+mn-ea"/>
              </a:rPr>
              <a:t>tend to be confident and place an emphasis on accomplishing bottom-line results.</a:t>
            </a:r>
            <a:endParaRPr lang="en-US" altLang="en-GB" b="1" i="0" dirty="0">
              <a:solidFill>
                <a:schemeClr val="tx1"/>
              </a:solidFill>
              <a:effectLst/>
              <a:highlight>
                <a:srgbClr val="FFFFFF"/>
              </a:highlight>
              <a:latin typeface="BlinkMacSystemFont"/>
            </a:endParaRPr>
          </a:p>
          <a:p>
            <a:pPr lvl="1"/>
            <a:r>
              <a:rPr lang="en-GB" b="1" dirty="0">
                <a:highlight>
                  <a:srgbClr val="FFFFFF"/>
                </a:highlight>
                <a:latin typeface="BlinkMacSystemFont"/>
                <a:sym typeface="+mn-ea"/>
              </a:rPr>
              <a:t>I – Influence-</a:t>
            </a:r>
            <a:r>
              <a:rPr lang="en-US" altLang="en-GB" b="1" dirty="0">
                <a:highlight>
                  <a:srgbClr val="FFFFFF"/>
                </a:highlight>
                <a:latin typeface="BlinkMacSystemFont"/>
                <a:sym typeface="+mn-ea"/>
              </a:rPr>
              <a:t>tend to be more open and place an emphasis on relationships and influencing or persuading others.</a:t>
            </a:r>
            <a:endParaRPr lang="en-US" altLang="en-GB" b="1" dirty="0">
              <a:solidFill>
                <a:schemeClr val="tx1"/>
              </a:solidFill>
              <a:highlight>
                <a:srgbClr val="FFFFFF"/>
              </a:highlight>
              <a:latin typeface="BlinkMacSystemFont"/>
            </a:endParaRPr>
          </a:p>
          <a:p>
            <a:pPr lvl="1"/>
            <a:r>
              <a:rPr lang="en-GB" b="1" dirty="0">
                <a:highlight>
                  <a:srgbClr val="FFFFFF"/>
                </a:highlight>
                <a:latin typeface="BlinkMacSystemFont"/>
                <a:sym typeface="+mn-ea"/>
              </a:rPr>
              <a:t>S – Steadiness-</a:t>
            </a:r>
            <a:r>
              <a:rPr lang="en-US" altLang="en-GB" b="1" dirty="0">
                <a:highlight>
                  <a:srgbClr val="FFFFFF"/>
                </a:highlight>
                <a:latin typeface="BlinkMacSystemFont"/>
                <a:sym typeface="+mn-ea"/>
              </a:rPr>
              <a:t>tend to be dependable and place an emphasis on cooperation and sincerity.</a:t>
            </a:r>
            <a:endParaRPr lang="en-US" altLang="en-GB" b="1" dirty="0">
              <a:solidFill>
                <a:schemeClr val="tx1"/>
              </a:solidFill>
              <a:highlight>
                <a:srgbClr val="FFFFFF"/>
              </a:highlight>
              <a:latin typeface="BlinkMacSystemFont"/>
            </a:endParaRPr>
          </a:p>
          <a:p>
            <a:pPr lvl="1"/>
            <a:r>
              <a:rPr lang="en-GB" b="1" dirty="0">
                <a:highlight>
                  <a:srgbClr val="FFFFFF"/>
                </a:highlight>
                <a:latin typeface="BlinkMacSystemFont"/>
                <a:sym typeface="+mn-ea"/>
              </a:rPr>
              <a:t>C –Conscientiousness- </a:t>
            </a:r>
            <a:r>
              <a:rPr lang="en-US" altLang="en-GB" b="1" dirty="0">
                <a:highlight>
                  <a:srgbClr val="FFFFFF"/>
                </a:highlight>
                <a:latin typeface="BlinkMacSystemFont"/>
                <a:sym typeface="+mn-ea"/>
              </a:rPr>
              <a:t>tend to place an emphasis on quality, accuracy, expertise, and competency.</a:t>
            </a:r>
            <a:endParaRPr lang="en-US" altLang="en-GB" b="1" dirty="0">
              <a:solidFill>
                <a:schemeClr val="tx1"/>
              </a:solidFill>
              <a:highlight>
                <a:srgbClr val="FFFFFF"/>
              </a:highlight>
              <a:latin typeface="BlinkMacSystemFont"/>
            </a:endParaRPr>
          </a:p>
          <a:p>
            <a:endParaRPr lang="en-GB" altLang="en-US">
              <a:highlight>
                <a:srgbClr val="FFFFFF"/>
              </a:highlight>
            </a:endParaRPr>
          </a:p>
          <a:p>
            <a:endParaRPr lang="en-GB" altLang="en-US"/>
          </a:p>
          <a:p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https://padlet.com/rstewart122/85ftpoobirbwbdbf – Padlet address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59545D-BB1E-4660-B98E-A8A1E6D70EF7}" type="slidenum">
              <a:rPr lang="en-GB" smtClean="0"/>
              <a:t>26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aph with different colored bars&#10;&#10;Description automatically generated with medium confidence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A253-701A-46AB-BBC5-1D7D135CCF8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64F77-2F27-4038-9423-666B625992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A253-701A-46AB-BBC5-1D7D135CCF8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64F77-2F27-4038-9423-666B625992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A253-701A-46AB-BBC5-1D7D135CCF8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64F77-2F27-4038-9423-666B625992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A253-701A-46AB-BBC5-1D7D135CCF8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64F77-2F27-4038-9423-666B625992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A253-701A-46AB-BBC5-1D7D135CCF8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64F77-2F27-4038-9423-666B625992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A253-701A-46AB-BBC5-1D7D135CCF8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64F77-2F27-4038-9423-666B625992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A253-701A-46AB-BBC5-1D7D135CCF8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64F77-2F27-4038-9423-666B625992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A253-701A-46AB-BBC5-1D7D135CCF8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64F77-2F27-4038-9423-666B625992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A253-701A-46AB-BBC5-1D7D135CCF8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64F77-2F27-4038-9423-666B625992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A253-701A-46AB-BBC5-1D7D135CCF8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64F77-2F27-4038-9423-666B625992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A253-701A-46AB-BBC5-1D7D135CCF8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64F77-2F27-4038-9423-666B625992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A253-701A-46AB-BBC5-1D7D135CCF8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64F77-2F27-4038-9423-666B625992D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 panose="020B0604020202020204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 panose="020B0604020202020204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A253-701A-46AB-BBC5-1D7D135CCF8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64F77-2F27-4038-9423-666B625992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A253-701A-46AB-BBC5-1D7D135CCF8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64F77-2F27-4038-9423-666B625992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A253-701A-46AB-BBC5-1D7D135CCF8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64F77-2F27-4038-9423-666B625992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A253-701A-46AB-BBC5-1D7D135CCF8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64F77-2F27-4038-9423-666B625992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A253-701A-46AB-BBC5-1D7D135CCF8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64F77-2F27-4038-9423-666B625992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/>
                <a:cs typeface="Arial" panose="020B0604020202020204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/>
                <a:cs typeface="Arial" panose="020B0604020202020204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21" Type="http://schemas.openxmlformats.org/officeDocument/2006/relationships/image" Target="../media/image7.png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17" Type="http://schemas.openxmlformats.org/officeDocument/2006/relationships/slideLayout" Target="../slideLayouts/slideLayout30.xml"/><Relationship Id="rId2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29.xml"/><Relationship Id="rId20" Type="http://schemas.openxmlformats.org/officeDocument/2006/relationships/image" Target="../media/image6.png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23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7.xml"/><Relationship Id="rId22" Type="http://schemas.openxmlformats.org/officeDocument/2006/relationships/image" Target="../media/image8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9.jpe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slideLayout" Target="../slideLayouts/slideLayout54.xml"/><Relationship Id="rId18" Type="http://schemas.openxmlformats.org/officeDocument/2006/relationships/theme" Target="../theme/theme4.xml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slideLayout" Target="../slideLayouts/slideLayout53.xml"/><Relationship Id="rId17" Type="http://schemas.openxmlformats.org/officeDocument/2006/relationships/slideLayout" Target="../slideLayouts/slideLayout58.xml"/><Relationship Id="rId2" Type="http://schemas.openxmlformats.org/officeDocument/2006/relationships/slideLayout" Target="../slideLayouts/slideLayout43.xml"/><Relationship Id="rId16" Type="http://schemas.openxmlformats.org/officeDocument/2006/relationships/slideLayout" Target="../slideLayouts/slideLayout57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51.xml"/><Relationship Id="rId19" Type="http://schemas.openxmlformats.org/officeDocument/2006/relationships/image" Target="../media/image4.jpeg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Relationship Id="rId14" Type="http://schemas.openxmlformats.org/officeDocument/2006/relationships/slideLayout" Target="../slideLayouts/slideLayout5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>
            <a:fillRect/>
          </a:stretch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>
            <a:fillRect/>
          </a:stretch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>
            <a:fillRect/>
          </a:stretch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>
            <a:fillRect/>
          </a:stretch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28FA253-701A-46AB-BBC5-1D7D135CCF8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664F77-2F27-4038-9423-666B625992DA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  <p:sldLayoutId id="2147483676" r:id="rId14"/>
    <p:sldLayoutId id="2147483677" r:id="rId15"/>
    <p:sldLayoutId id="2147483678" r:id="rId16"/>
    <p:sldLayoutId id="214748367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  <p:sldLayoutId id="2147483705" r:id="rId13"/>
    <p:sldLayoutId id="2147483706" r:id="rId14"/>
    <p:sldLayoutId id="2147483707" r:id="rId15"/>
    <p:sldLayoutId id="2147483708" r:id="rId16"/>
    <p:sldLayoutId id="214748370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v:/g/personal/r_stewart_uwtsd_ac_uk/EWx9VxBsaVFIhRWmYr5UixABVR0ZYxJo8EVT7ndPO7Emzw?e=WyL9pW" TargetMode="External"/><Relationship Id="rId2" Type="http://schemas.openxmlformats.org/officeDocument/2006/relationships/hyperlink" Target="https://uowtsd-my.sharepoint.com/personal/r_stewart_uwtsd_ac_uk/_layouts/15/stream.aspx?id=%2Fpersonal%2Fr%5Fstewart%5Fuwtsd%5Fac%5Fuk%2FDocuments%2FRecordings%2FGuest%20Speaker%20Interview%20%2D%20Dr%2E%20Azora%20Hurd%2D20230124%5F102757%2DMeeting%20Recording%2Emp4&amp;ga=1&amp;referrer=StreamWebApp%2EWeb&amp;referrerScenario=AddressBarCopied%2Eview%2Ed106c1a2%2D5948%2D4f60%2Daa01%2Da07c397f9920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hyperlink" Target="https://www.youtube.com/watch?v=zwUfIpI2i9k" TargetMode="External"/><Relationship Id="rId1" Type="http://schemas.openxmlformats.org/officeDocument/2006/relationships/slideLayout" Target="../slideLayouts/slideLayout4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7.xml"/><Relationship Id="rId2" Type="http://schemas.microsoft.com/office/2007/relationships/media" Target="https://www.youtube.com/embed/QNS6CsknIv8?feature=oembed" TargetMode="External"/><Relationship Id="rId1" Type="http://schemas.openxmlformats.org/officeDocument/2006/relationships/video" Target="NULL" TargetMode="External"/><Relationship Id="rId5" Type="http://schemas.openxmlformats.org/officeDocument/2006/relationships/image" Target="../media/image26.jpeg"/><Relationship Id="rId4" Type="http://schemas.openxmlformats.org/officeDocument/2006/relationships/notesSlide" Target="../notesSlides/notesSlid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4.xml"/><Relationship Id="rId4" Type="http://schemas.openxmlformats.org/officeDocument/2006/relationships/hyperlink" Target="https://www.bhamcommunity.nhs.uk/patients-public/a-z-services/?p=1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psychometrics.org/tests/ODAT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2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rstewart122/85ftpoobirbwbdbf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2.xml"/><Relationship Id="rId5" Type="http://schemas.openxmlformats.org/officeDocument/2006/relationships/image" Target="../media/image33.png"/><Relationship Id="rId4" Type="http://schemas.openxmlformats.org/officeDocument/2006/relationships/image" Target="../media/image3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2/ir.380" TargetMode="External"/><Relationship Id="rId2" Type="http://schemas.openxmlformats.org/officeDocument/2006/relationships/hyperlink" Target="https://scl.cornell.edu/coe/ctlc/programs/leadership-assessments/DiSC" TargetMode="External"/><Relationship Id="rId1" Type="http://schemas.openxmlformats.org/officeDocument/2006/relationships/slideLayout" Target="../slideLayouts/slideLayout32.xml"/><Relationship Id="rId4" Type="http://schemas.openxmlformats.org/officeDocument/2006/relationships/hyperlink" Target="https://doi.org/10.5772/intechopen.6985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Certificate of Higher Education – Skills for the Workplace</a:t>
            </a:r>
            <a:br>
              <a:rPr lang="en-GB" altLang="en-US" sz="2400" dirty="0"/>
            </a:br>
            <a:r>
              <a:rPr lang="en-GB" altLang="en-US" sz="2400" dirty="0"/>
              <a:t>(Health and Social Care)</a:t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LCHS 4009: Professional development within health &amp; social care</a:t>
            </a:r>
            <a:endParaRPr lang="en-GB" altLang="en-US" sz="6000" i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" y="171449"/>
            <a:ext cx="11898630" cy="4732021"/>
          </a:xfrm>
        </p:spPr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We are recording now</a:t>
            </a:r>
          </a:p>
        </p:txBody>
      </p:sp>
      <p:pic>
        <p:nvPicPr>
          <p:cNvPr id="1030" name="Picture 6" descr="Recording Icon Video Recording Camera Filming Movie Production Instant  Download Digital File Clip Art Vector Design Svg, Png, Jpg, Eps, Pdf - Etsy  UK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0008" y="2994660"/>
            <a:ext cx="5184432" cy="1908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Recap of last week’s session</a:t>
            </a:r>
          </a:p>
        </p:txBody>
      </p:sp>
      <p:pic>
        <p:nvPicPr>
          <p:cNvPr id="5" name="Picture 4" descr="Hands holding each other's wrists and interlinked to form a circle"/>
          <p:cNvPicPr>
            <a:picLocks noChangeAspect="1"/>
          </p:cNvPicPr>
          <p:nvPr/>
        </p:nvPicPr>
        <p:blipFill rotWithShape="1">
          <a:blip r:embed="rId2"/>
          <a:srcRect t="8217" b="38304"/>
          <a:stretch>
            <a:fillRect/>
          </a:stretch>
        </p:blipFill>
        <p:spPr>
          <a:xfrm>
            <a:off x="609600" y="1600201"/>
            <a:ext cx="10972800" cy="39170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solidFill>
            <a:srgbClr val="24B9D9"/>
          </a:solidFill>
        </p:spPr>
        <p:txBody>
          <a:bodyPr>
            <a:normAutofit fontScale="90000"/>
          </a:bodyPr>
          <a:lstStyle/>
          <a:p>
            <a:r>
              <a:rPr lang="en-GB" dirty="0">
                <a:sym typeface="+mn-ea"/>
              </a:rPr>
              <a:t>Discuss your Academic &amp; InfoSkills  Homework</a:t>
            </a:r>
            <a:endParaRPr lang="en-GB" alt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Each student should take time to discuss their completed </a:t>
            </a:r>
            <a:r>
              <a:rPr lang="en-GB" altLang="en-US" dirty="0" err="1"/>
              <a:t>Infoskills</a:t>
            </a:r>
            <a:r>
              <a:rPr lang="en-GB" altLang="en-US" dirty="0"/>
              <a:t> homework with their lecturer.</a:t>
            </a:r>
          </a:p>
          <a:p>
            <a:r>
              <a:rPr lang="en-GB" altLang="en-US" dirty="0"/>
              <a:t>What was your experience completing it?</a:t>
            </a:r>
          </a:p>
          <a:p>
            <a:r>
              <a:rPr lang="en-GB" altLang="en-US" dirty="0"/>
              <a:t>Are there any challenges you faced?</a:t>
            </a:r>
          </a:p>
          <a:p>
            <a:r>
              <a:rPr lang="en-GB" altLang="en-US" dirty="0"/>
              <a:t>How did you overcome them?</a:t>
            </a:r>
          </a:p>
          <a:p>
            <a:r>
              <a:rPr lang="en-GB" altLang="en-US" dirty="0"/>
              <a:t>Is/there any aspect you found very exciting?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2191998" cy="6857999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027857" y="1665732"/>
            <a:ext cx="5068143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920728" y="523533"/>
            <a:ext cx="5352176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6600" b="1" dirty="0">
                <a:solidFill>
                  <a:schemeClr val="bg1"/>
                </a:solidFill>
              </a:rPr>
              <a:t>Survey Season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27856" y="1638466"/>
            <a:ext cx="53521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Academic Experience Survey Engagement Survey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20728" y="5662121"/>
            <a:ext cx="6051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Login:		</a:t>
            </a:r>
            <a:r>
              <a:rPr lang="en-GB" sz="2400" dirty="0">
                <a:solidFill>
                  <a:schemeClr val="bg1"/>
                </a:solidFill>
              </a:rPr>
              <a:t>Student ID number </a:t>
            </a:r>
            <a:r>
              <a:rPr lang="en-GB" sz="2400" i="1" dirty="0">
                <a:solidFill>
                  <a:schemeClr val="bg1"/>
                </a:solidFill>
              </a:rPr>
              <a:t>e.g. 123456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Password: 	</a:t>
            </a:r>
            <a:r>
              <a:rPr lang="en-GB" sz="2400" dirty="0">
                <a:solidFill>
                  <a:schemeClr val="bg1"/>
                </a:solidFill>
              </a:rPr>
              <a:t>2026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27857" y="2250507"/>
            <a:ext cx="5068143" cy="830997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148040" y="2272383"/>
            <a:ext cx="48277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B5B0"/>
                </a:solidFill>
              </a:rPr>
              <a:t>Undergraduates: 1</a:t>
            </a:r>
            <a:r>
              <a:rPr lang="en-GB" sz="2000" b="1" baseline="30000" dirty="0">
                <a:solidFill>
                  <a:srgbClr val="00B5B0"/>
                </a:solidFill>
              </a:rPr>
              <a:t>st</a:t>
            </a:r>
            <a:r>
              <a:rPr lang="en-GB" sz="2000" b="1" dirty="0">
                <a:solidFill>
                  <a:srgbClr val="00B5B0"/>
                </a:solidFill>
              </a:rPr>
              <a:t> and 2</a:t>
            </a:r>
            <a:r>
              <a:rPr lang="en-GB" sz="2000" b="1" baseline="30000" dirty="0">
                <a:solidFill>
                  <a:srgbClr val="00B5B0"/>
                </a:solidFill>
              </a:rPr>
              <a:t>nd</a:t>
            </a:r>
            <a:r>
              <a:rPr lang="en-GB" sz="2000" b="1" dirty="0">
                <a:solidFill>
                  <a:srgbClr val="00B5B0"/>
                </a:solidFill>
              </a:rPr>
              <a:t> year students</a:t>
            </a:r>
          </a:p>
          <a:p>
            <a:r>
              <a:rPr lang="en-GB" sz="14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ptos" panose="020B0004020202020204" pitchFamily="34" charset="0"/>
              </a:rPr>
              <a:t>(Excluding new starters and final year HND students)</a:t>
            </a:r>
            <a:r>
              <a:rPr lang="en-GB" sz="2000" b="1" baseline="30000" dirty="0">
                <a:solidFill>
                  <a:srgbClr val="00B5B0"/>
                </a:solidFill>
              </a:rPr>
              <a:t>    </a:t>
            </a:r>
            <a:endParaRPr lang="en-GB" sz="2000" b="1" dirty="0">
              <a:solidFill>
                <a:srgbClr val="00B5B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0775" y="3300459"/>
            <a:ext cx="2185988" cy="218598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175490" y="566556"/>
            <a:ext cx="6052775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ea typeface="+mn-ea"/>
                <a:cs typeface="+mn-cs"/>
              </a:rPr>
              <a:t>What does the survey ask?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12207" y="1536054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896501" y="1536053"/>
            <a:ext cx="48309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Sense of belonging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712207" y="2358666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896501" y="2358665"/>
            <a:ext cx="4765211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Academic staff engagement</a:t>
            </a:r>
          </a:p>
        </p:txBody>
      </p:sp>
      <p:sp>
        <p:nvSpPr>
          <p:cNvPr id="7" name="Rectangle 6"/>
          <p:cNvSpPr/>
          <p:nvPr/>
        </p:nvSpPr>
        <p:spPr>
          <a:xfrm>
            <a:off x="712207" y="3181278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896501" y="3181277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Learning Experience</a:t>
            </a:r>
          </a:p>
        </p:txBody>
      </p:sp>
      <p:sp>
        <p:nvSpPr>
          <p:cNvPr id="9" name="Rectangle 8"/>
          <p:cNvSpPr/>
          <p:nvPr/>
        </p:nvSpPr>
        <p:spPr>
          <a:xfrm>
            <a:off x="712207" y="4003890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896501" y="4003889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Organisation and Management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12207" y="4826502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6501" y="4826501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Learning Resources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712207" y="5649115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896501" y="5649114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Feedback and Assessment</a:t>
            </a:r>
          </a:p>
        </p:txBody>
      </p:sp>
      <p:sp>
        <p:nvSpPr>
          <p:cNvPr id="15" name="Rectangle 14"/>
          <p:cNvSpPr/>
          <p:nvPr/>
        </p:nvSpPr>
        <p:spPr>
          <a:xfrm>
            <a:off x="6017584" y="1536054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6201878" y="1536053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Student Voice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020792" y="2363954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6205086" y="2363953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Work while studying</a:t>
            </a:r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  <p:sp>
        <p:nvSpPr>
          <p:cNvPr id="21" name="Rectangle 20"/>
          <p:cNvSpPr/>
          <p:nvPr/>
        </p:nvSpPr>
        <p:spPr>
          <a:xfrm>
            <a:off x="6013936" y="3181278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/>
          <p:cNvSpPr txBox="1"/>
          <p:nvPr/>
        </p:nvSpPr>
        <p:spPr>
          <a:xfrm>
            <a:off x="6201877" y="3191854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Employability &amp; Skills</a:t>
            </a:r>
          </a:p>
        </p:txBody>
      </p:sp>
      <p:sp>
        <p:nvSpPr>
          <p:cNvPr id="23" name="Rectangle 22"/>
          <p:cNvSpPr/>
          <p:nvPr/>
        </p:nvSpPr>
        <p:spPr>
          <a:xfrm>
            <a:off x="6013935" y="4009178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6198229" y="4013612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>
                <a:solidFill>
                  <a:srgbClr val="003E5B"/>
                </a:solidFill>
              </a:rPr>
              <a:t>Meeting Expectations</a:t>
            </a:r>
            <a:endParaRPr lang="en-GB" sz="2800" b="1" dirty="0">
              <a:solidFill>
                <a:srgbClr val="003E5B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815390" y="698167"/>
            <a:ext cx="64200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Incentives for Survey Season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78231" y="4008060"/>
            <a:ext cx="7579994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As a thank you for your time, you will be automatically entered into a prize draw* for a </a:t>
            </a:r>
            <a:r>
              <a:rPr lang="en-GB" sz="2000" b="1" dirty="0">
                <a:solidFill>
                  <a:srgbClr val="00B5B0"/>
                </a:solidFill>
              </a:rPr>
              <a:t>Samsung Galaxy Tab A9 Tablet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Prizes will be split as follows:</a:t>
            </a:r>
            <a:endParaRPr lang="en-GB" sz="2000" b="1" dirty="0">
              <a:solidFill>
                <a:srgbClr val="00B5B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B5B0"/>
                </a:solidFill>
              </a:rPr>
              <a:t>4 x Birmingham Campus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B5B0"/>
                </a:solidFill>
              </a:rPr>
              <a:t>4 x London Campus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1400" i="1" dirty="0">
                <a:solidFill>
                  <a:schemeClr val="bg1"/>
                </a:solidFill>
              </a:rPr>
              <a:t>*Prize draws will be announced via email in May 2026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8583" y="1660357"/>
            <a:ext cx="2562433" cy="197555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Guest Speaker video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798468" y="4943202"/>
            <a:ext cx="10972800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GB" sz="1100" dirty="0">
                <a:hlinkClick r:id="rId2"/>
              </a:rPr>
              <a:t>Guest Speaker Interview - </a:t>
            </a:r>
            <a:r>
              <a:rPr lang="en-GB" sz="1100" dirty="0" err="1">
                <a:hlinkClick r:id="rId2"/>
              </a:rPr>
              <a:t>Dr.</a:t>
            </a:r>
            <a:r>
              <a:rPr lang="en-GB" sz="1100" dirty="0">
                <a:hlinkClick r:id="rId2"/>
              </a:rPr>
              <a:t> Azora Hurd-20230124_102757-Meeting Recording.mp4 (sharepoint.com)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192530" y="1417638"/>
            <a:ext cx="103898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Today we have Azora Hurd talking about her career as a Social worker</a:t>
            </a:r>
          </a:p>
        </p:txBody>
      </p:sp>
      <p:pic>
        <p:nvPicPr>
          <p:cNvPr id="3" name="Picture 2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22711" y="2099463"/>
            <a:ext cx="3978573" cy="2659073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42108" y="629266"/>
            <a:ext cx="3307744" cy="1641986"/>
          </a:xfrm>
        </p:spPr>
        <p:txBody>
          <a:bodyPr>
            <a:normAutofit/>
          </a:bodyPr>
          <a:lstStyle/>
          <a:p>
            <a:r>
              <a:rPr lang="en-GB"/>
              <a:t>Overview of the session</a:t>
            </a:r>
          </a:p>
        </p:txBody>
      </p:sp>
      <p:pic>
        <p:nvPicPr>
          <p:cNvPr id="26" name="Picture 25" descr="Hands-on top of each other"/>
          <p:cNvPicPr>
            <a:picLocks noChangeAspect="1"/>
          </p:cNvPicPr>
          <p:nvPr/>
        </p:nvPicPr>
        <p:blipFill rotWithShape="1">
          <a:blip r:embed="rId3"/>
          <a:srcRect l="51910" r="9211" b="1"/>
          <a:stretch>
            <a:fillRect/>
          </a:stretch>
        </p:blipFill>
        <p:spPr>
          <a:xfrm>
            <a:off x="-2" y="10"/>
            <a:ext cx="6094407" cy="685799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42107" y="2438400"/>
            <a:ext cx="5322513" cy="3809999"/>
          </a:xfrm>
        </p:spPr>
        <p:txBody>
          <a:bodyPr>
            <a:normAutofit/>
          </a:bodyPr>
          <a:lstStyle/>
          <a:p>
            <a:r>
              <a:rPr lang="en-GB" b="1" dirty="0"/>
              <a:t>In today’s session we will be looking into some key skills needed to work in health &amp; social care</a:t>
            </a:r>
          </a:p>
          <a:p>
            <a:pPr lvl="1"/>
            <a:r>
              <a:rPr lang="en-GB" sz="2400" b="1" dirty="0"/>
              <a:t>Teamworking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cap="all" dirty="0"/>
              <a:t>Group or Team? </a:t>
            </a:r>
          </a:p>
        </p:txBody>
      </p:sp>
      <p:pic>
        <p:nvPicPr>
          <p:cNvPr id="5" name="Content Placeholder 4" descr="A group of football players posing for a picture&#10;&#10;Description automatically generated"/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14" r="22937"/>
          <a:stretch>
            <a:fillRect/>
          </a:stretch>
        </p:blipFill>
        <p:spPr>
          <a:xfrm>
            <a:off x="1783787" y="1450293"/>
            <a:ext cx="4038600" cy="3989040"/>
          </a:xfrm>
          <a:noFill/>
        </p:spPr>
      </p:pic>
      <p:pic>
        <p:nvPicPr>
          <p:cNvPr id="9" name="Content Placeholder 8" descr="A group of people posing for the camera&#10;&#10;Description automatically generated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1080" y="1459814"/>
            <a:ext cx="4280506" cy="3003488"/>
          </a:xfrm>
        </p:spPr>
      </p:pic>
      <p:sp>
        <p:nvSpPr>
          <p:cNvPr id="11" name="TextBox 10"/>
          <p:cNvSpPr txBox="1"/>
          <p:nvPr/>
        </p:nvSpPr>
        <p:spPr>
          <a:xfrm>
            <a:off x="5877638" y="4497385"/>
            <a:ext cx="45432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400"/>
            <a:r>
              <a:rPr lang="en-GB" dirty="0">
                <a:solidFill>
                  <a:prstClr val="black"/>
                </a:solidFill>
                <a:latin typeface="Myriad Pro"/>
              </a:rPr>
              <a:t>Which is the group, and which is the team?</a:t>
            </a:r>
          </a:p>
          <a:p>
            <a:pPr defTabSz="914400"/>
            <a:r>
              <a:rPr lang="en-GB" dirty="0">
                <a:solidFill>
                  <a:prstClr val="black"/>
                </a:solidFill>
                <a:latin typeface="Myriad Pro"/>
              </a:rPr>
              <a:t> Do both have rules or behaviour norms? </a:t>
            </a:r>
          </a:p>
          <a:p>
            <a:pPr defTabSz="914400"/>
            <a:r>
              <a:rPr lang="en-GB" dirty="0">
                <a:solidFill>
                  <a:prstClr val="black"/>
                </a:solidFill>
                <a:latin typeface="Myriad Pro"/>
              </a:rPr>
              <a:t>What are the key differences here? 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6250" y="473745"/>
            <a:ext cx="11227090" cy="5902829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855482"/>
            <a:ext cx="8761413" cy="898674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Team definition</a:t>
            </a:r>
          </a:p>
        </p:txBody>
      </p:sp>
      <p:sp>
        <p:nvSpPr>
          <p:cNvPr id="12" name="Rectangle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079173"/>
            <a:ext cx="9708664" cy="3730689"/>
          </a:xfrm>
        </p:spPr>
        <p:txBody>
          <a:bodyPr anchor="ctr">
            <a:normAutofit/>
          </a:bodyPr>
          <a:lstStyle/>
          <a:p>
            <a:endParaRPr lang="en-GB" dirty="0">
              <a:solidFill>
                <a:schemeClr val="tx1"/>
              </a:solidFill>
            </a:endParaRPr>
          </a:p>
          <a:p>
            <a:r>
              <a:rPr lang="en-GB" sz="2400" b="1" dirty="0">
                <a:solidFill>
                  <a:schemeClr val="tx1"/>
                </a:solidFill>
              </a:rPr>
              <a:t>Hughes and Jones (2011, p54) ask “what makes a team something different from any other group of people?” Teams, they say, are composed of individuals who share the following defining characteristics:</a:t>
            </a:r>
          </a:p>
          <a:p>
            <a:pPr lvl="1"/>
            <a:r>
              <a:rPr lang="en-GB" sz="2000" b="1" dirty="0">
                <a:solidFill>
                  <a:schemeClr val="tx1"/>
                </a:solidFill>
              </a:rPr>
              <a:t>A shared collective identity,</a:t>
            </a:r>
          </a:p>
          <a:p>
            <a:pPr lvl="1"/>
            <a:r>
              <a:rPr lang="en-GB" sz="2000" b="1" dirty="0">
                <a:solidFill>
                  <a:schemeClr val="tx1"/>
                </a:solidFill>
              </a:rPr>
              <a:t>Common goals,</a:t>
            </a:r>
          </a:p>
          <a:p>
            <a:pPr lvl="1"/>
            <a:r>
              <a:rPr lang="en-GB" sz="2000" b="1" dirty="0">
                <a:solidFill>
                  <a:schemeClr val="tx1"/>
                </a:solidFill>
              </a:rPr>
              <a:t>Interdependence in terms of assigned tasks or outcomes,</a:t>
            </a:r>
          </a:p>
          <a:p>
            <a:pPr lvl="1"/>
            <a:r>
              <a:rPr lang="en-GB" sz="2000" b="1" dirty="0">
                <a:solidFill>
                  <a:schemeClr val="tx1"/>
                </a:solidFill>
              </a:rPr>
              <a:t>Distinctive roles within the team.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/>
          <p:cNvGrpSpPr>
            <a:grpSpLocks noGrp="1" noUngrp="1" noRot="1" noChangeAspect="1" noMove="1" noResize="1"/>
          </p:cNvGrpSpPr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Rectangle 2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Oval 2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Oval 2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Activity – (15 minutes) </a:t>
            </a:r>
          </a:p>
        </p:txBody>
      </p:sp>
      <p:sp>
        <p:nvSpPr>
          <p:cNvPr id="31" name="Rectangle 3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8" name="Content Placeholder 2"/>
          <p:cNvGraphicFramePr>
            <a:graphicFrameLocks noGrp="1"/>
          </p:cNvGraphicFramePr>
          <p:nvPr>
            <p:ph idx="1"/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96226" y="295488"/>
            <a:ext cx="770485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How many different teams work alongside each other in a care home? </a:t>
            </a:r>
          </a:p>
          <a:p>
            <a:endParaRPr lang="en-GB" b="1" dirty="0"/>
          </a:p>
          <a:p>
            <a:r>
              <a:rPr lang="en-GB" b="1" dirty="0"/>
              <a:t>Watch</a:t>
            </a:r>
            <a:r>
              <a:rPr lang="en-GB" dirty="0"/>
              <a:t> the video and try to </a:t>
            </a:r>
            <a:r>
              <a:rPr lang="en-GB" b="1" dirty="0"/>
              <a:t>identify</a:t>
            </a:r>
            <a:r>
              <a:rPr lang="en-GB" dirty="0"/>
              <a:t> the different teams.</a:t>
            </a:r>
          </a:p>
          <a:p>
            <a:endParaRPr lang="en-GB" dirty="0"/>
          </a:p>
          <a:p>
            <a:r>
              <a:rPr lang="en-GB" i="1" dirty="0"/>
              <a:t>Click image to link to video. </a:t>
            </a:r>
          </a:p>
        </p:txBody>
      </p:sp>
      <p:pic>
        <p:nvPicPr>
          <p:cNvPr id="4" name="Picture 3" descr="A group of people sitting at a table in a restaurant&#10;&#10;Description automatically generated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413" y="1772816"/>
            <a:ext cx="7403151" cy="395415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996226" y="5977719"/>
            <a:ext cx="82532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Avery Healthcare Care Homes - YouTube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811524" y="404664"/>
            <a:ext cx="9063305" cy="707886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defTabSz="914400"/>
            <a:r>
              <a:rPr lang="en-GB" sz="4000" dirty="0">
                <a:solidFill>
                  <a:prstClr val="black"/>
                </a:solidFill>
                <a:latin typeface="Myriad Pro"/>
              </a:rPr>
              <a:t>Working in a Multi-disciplinary team</a:t>
            </a:r>
          </a:p>
        </p:txBody>
      </p:sp>
      <p:pic>
        <p:nvPicPr>
          <p:cNvPr id="4" name="Online Media 3" title="&quot;It's been a real eye opener&quot;- experiences of working in a multidisciplinary team">
            <a:hlinkClick r:id="" action="ppaction://media"/>
          </p:cNvPr>
          <p:cNvPicPr>
            <a:picLocks noRot="1"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link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39805" y="2096673"/>
            <a:ext cx="4456195" cy="25177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978554" y="1826435"/>
            <a:ext cx="3816424" cy="646331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defTabSz="914400"/>
            <a:r>
              <a:rPr lang="en-GB" dirty="0">
                <a:solidFill>
                  <a:prstClr val="black"/>
                </a:solidFill>
                <a:latin typeface="Myriad Pro"/>
              </a:rPr>
              <a:t>Teamwork is crucial in health and social care.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978554" y="3188274"/>
            <a:ext cx="3816424" cy="1477328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defTabSz="914400"/>
            <a:r>
              <a:rPr lang="en-GB" dirty="0">
                <a:solidFill>
                  <a:prstClr val="black"/>
                </a:solidFill>
                <a:latin typeface="Myriad Pro"/>
              </a:rPr>
              <a:t>A multi-disciplinary team involves  providing care by a team of expert professionals that must liaise in order to co-ordinate and deliver outcomes for service users.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/>
              <a:t>Activity – 15 minutes</a:t>
            </a:r>
          </a:p>
        </p:txBody>
      </p:sp>
      <p:pic>
        <p:nvPicPr>
          <p:cNvPr id="5" name="Picture 4" descr="Qr code&#10;&#10;Description automatically generated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480" y="1600201"/>
            <a:ext cx="3989040" cy="3989040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b="1"/>
              <a:t>Visit</a:t>
            </a:r>
            <a:r>
              <a:rPr lang="en-GB" sz="2200"/>
              <a:t> –</a:t>
            </a:r>
            <a:r>
              <a:rPr lang="en-GB" sz="2200">
                <a:hlinkClick r:id="rId4"/>
              </a:rPr>
              <a:t>NHS Birmingham Community Healthcare Trust – A-Z of Services website.</a:t>
            </a:r>
            <a:r>
              <a:rPr lang="en-GB" sz="2200"/>
              <a:t>  </a:t>
            </a:r>
          </a:p>
          <a:p>
            <a:pPr>
              <a:lnSpc>
                <a:spcPct val="90000"/>
              </a:lnSpc>
            </a:pPr>
            <a:r>
              <a:rPr lang="en-GB" sz="2200" b="1"/>
              <a:t>Explore</a:t>
            </a:r>
            <a:r>
              <a:rPr lang="en-GB" sz="2200"/>
              <a:t> the different teams which operate in Birmingham’s community by clicking the links.</a:t>
            </a:r>
          </a:p>
          <a:p>
            <a:pPr lvl="1">
              <a:lnSpc>
                <a:spcPct val="90000"/>
              </a:lnSpc>
            </a:pPr>
            <a:r>
              <a:rPr lang="en-GB" sz="2200"/>
              <a:t> </a:t>
            </a:r>
            <a:r>
              <a:rPr lang="en-GB" sz="2200" b="1"/>
              <a:t>Identify</a:t>
            </a:r>
            <a:r>
              <a:rPr lang="en-GB" sz="2200"/>
              <a:t> a team that interests you,</a:t>
            </a:r>
          </a:p>
          <a:p>
            <a:pPr lvl="1">
              <a:lnSpc>
                <a:spcPct val="90000"/>
              </a:lnSpc>
            </a:pPr>
            <a:r>
              <a:rPr lang="en-GB" sz="2200"/>
              <a:t> </a:t>
            </a:r>
            <a:r>
              <a:rPr lang="en-GB" sz="2200" b="1"/>
              <a:t>Write</a:t>
            </a:r>
            <a:r>
              <a:rPr lang="en-GB" sz="2200"/>
              <a:t> a short email to your lecturer stating; the name of the team that interests you, what service they offer and why you find them interesting. </a:t>
            </a:r>
          </a:p>
          <a:p>
            <a:pPr>
              <a:lnSpc>
                <a:spcPct val="90000"/>
              </a:lnSpc>
            </a:pPr>
            <a:endParaRPr lang="en-GB" sz="22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Common Problems in Teams</a:t>
            </a:r>
          </a:p>
        </p:txBody>
      </p:sp>
      <p:sp>
        <p:nvSpPr>
          <p:cNvPr id="9" name="Rectangle 8"/>
          <p:cNvSpPr/>
          <p:nvPr/>
        </p:nvSpPr>
        <p:spPr>
          <a:xfrm>
            <a:off x="1981200" y="177247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: Shape 10"/>
          <p:cNvSpPr/>
          <p:nvPr/>
        </p:nvSpPr>
        <p:spPr>
          <a:xfrm>
            <a:off x="2392680" y="153631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dirty="0"/>
              <a:t>Lack of Commitment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981200" y="249823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: Shape 14"/>
          <p:cNvSpPr/>
          <p:nvPr/>
        </p:nvSpPr>
        <p:spPr>
          <a:xfrm>
            <a:off x="2392680" y="226207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dirty="0"/>
              <a:t>Productivity losses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981200" y="322399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Freeform: Shape 16"/>
          <p:cNvSpPr/>
          <p:nvPr/>
        </p:nvSpPr>
        <p:spPr>
          <a:xfrm>
            <a:off x="2392680" y="298783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dirty="0"/>
              <a:t>Poor communication</a:t>
            </a:r>
          </a:p>
        </p:txBody>
      </p:sp>
      <p:sp>
        <p:nvSpPr>
          <p:cNvPr id="18" name="Rectangle 17"/>
          <p:cNvSpPr/>
          <p:nvPr/>
        </p:nvSpPr>
        <p:spPr>
          <a:xfrm>
            <a:off x="1981200" y="394975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Freeform: Shape 18"/>
          <p:cNvSpPr/>
          <p:nvPr/>
        </p:nvSpPr>
        <p:spPr>
          <a:xfrm>
            <a:off x="2392680" y="371359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dirty="0"/>
              <a:t>Interpersonal Conflict</a:t>
            </a:r>
          </a:p>
        </p:txBody>
      </p:sp>
      <p:sp>
        <p:nvSpPr>
          <p:cNvPr id="20" name="Freeform: Shape 19"/>
          <p:cNvSpPr/>
          <p:nvPr/>
        </p:nvSpPr>
        <p:spPr>
          <a:xfrm>
            <a:off x="1981200" y="4675519"/>
            <a:ext cx="8229600" cy="693000"/>
          </a:xfrm>
          <a:custGeom>
            <a:avLst/>
            <a:gdLst>
              <a:gd name="connsiteX0" fmla="*/ 0 w 8229600"/>
              <a:gd name="connsiteY0" fmla="*/ 0 h 693000"/>
              <a:gd name="connsiteX1" fmla="*/ 8229600 w 8229600"/>
              <a:gd name="connsiteY1" fmla="*/ 0 h 693000"/>
              <a:gd name="connsiteX2" fmla="*/ 8229600 w 8229600"/>
              <a:gd name="connsiteY2" fmla="*/ 693000 h 693000"/>
              <a:gd name="connsiteX3" fmla="*/ 0 w 8229600"/>
              <a:gd name="connsiteY3" fmla="*/ 693000 h 693000"/>
              <a:gd name="connsiteX4" fmla="*/ 0 w 8229600"/>
              <a:gd name="connsiteY4" fmla="*/ 0 h 69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229600" h="693000">
                <a:moveTo>
                  <a:pt x="0" y="0"/>
                </a:moveTo>
                <a:lnTo>
                  <a:pt x="8229600" y="0"/>
                </a:lnTo>
                <a:lnTo>
                  <a:pt x="8229600" y="693000"/>
                </a:lnTo>
                <a:lnTo>
                  <a:pt x="0" y="69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38708" tIns="333248" rIns="638708" bIns="113792" numCol="1" spcCol="1270" anchor="t" anchorCtr="0">
            <a:noAutofit/>
          </a:bodyPr>
          <a:lstStyle/>
          <a:p>
            <a:pPr marL="171450" lvl="1" indent="-171450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600" dirty="0"/>
              <a:t>(Griffith &amp; Dunham, 2015, p7)</a:t>
            </a:r>
          </a:p>
        </p:txBody>
      </p:sp>
      <p:sp>
        <p:nvSpPr>
          <p:cNvPr id="21" name="Freeform: Shape 20"/>
          <p:cNvSpPr/>
          <p:nvPr/>
        </p:nvSpPr>
        <p:spPr>
          <a:xfrm>
            <a:off x="2392680" y="443935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600" dirty="0"/>
              <a:t>Poor Leadership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5" grpId="0" animBg="1"/>
      <p:bldP spid="17" grpId="0" animBg="1"/>
      <p:bldP spid="19" grpId="0" animBg="1"/>
      <p:bldP spid="20" grpId="0" animBg="1"/>
      <p:bldP spid="2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6250" y="473745"/>
            <a:ext cx="11227090" cy="5902829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855482"/>
            <a:ext cx="8761413" cy="898674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DiSC Test</a:t>
            </a:r>
          </a:p>
        </p:txBody>
      </p:sp>
      <p:sp>
        <p:nvSpPr>
          <p:cNvPr id="12" name="Rectangle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079173"/>
            <a:ext cx="9517595" cy="3730689"/>
          </a:xfrm>
        </p:spPr>
        <p:txBody>
          <a:bodyPr anchor="ctr">
            <a:normAutofit lnSpcReduction="10000"/>
          </a:bodyPr>
          <a:lstStyle/>
          <a:p>
            <a:r>
              <a:rPr lang="en-GB" sz="3200" b="1" dirty="0">
                <a:solidFill>
                  <a:schemeClr val="tx1"/>
                </a:solidFill>
              </a:rPr>
              <a:t>It is a personality and behavioural assessment tool</a:t>
            </a:r>
          </a:p>
          <a:p>
            <a:pPr lvl="1"/>
            <a:r>
              <a:rPr lang="en-GB" sz="2800" b="1" dirty="0">
                <a:solidFill>
                  <a:schemeClr val="tx1"/>
                </a:solidFill>
              </a:rPr>
              <a:t>D – </a:t>
            </a:r>
            <a:r>
              <a:rPr lang="en-GB" sz="2800" b="1" i="0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BlinkMacSystemFont"/>
              </a:rPr>
              <a:t>Dominance</a:t>
            </a:r>
          </a:p>
          <a:p>
            <a:pPr lvl="1"/>
            <a:r>
              <a:rPr lang="en-GB" sz="2800" b="1" dirty="0">
                <a:solidFill>
                  <a:schemeClr val="tx1"/>
                </a:solidFill>
                <a:highlight>
                  <a:srgbClr val="FFFFFF"/>
                </a:highlight>
                <a:latin typeface="BlinkMacSystemFont"/>
              </a:rPr>
              <a:t>I – Influence</a:t>
            </a:r>
          </a:p>
          <a:p>
            <a:pPr lvl="1"/>
            <a:r>
              <a:rPr lang="en-GB" sz="2800" b="1" dirty="0">
                <a:solidFill>
                  <a:schemeClr val="tx1"/>
                </a:solidFill>
                <a:highlight>
                  <a:srgbClr val="FFFFFF"/>
                </a:highlight>
                <a:latin typeface="BlinkMacSystemFont"/>
              </a:rPr>
              <a:t>S – Steadiness</a:t>
            </a:r>
          </a:p>
          <a:p>
            <a:pPr lvl="1"/>
            <a:r>
              <a:rPr lang="en-GB" sz="2800" b="1" dirty="0">
                <a:solidFill>
                  <a:schemeClr val="tx1"/>
                </a:solidFill>
                <a:highlight>
                  <a:srgbClr val="FFFFFF"/>
                </a:highlight>
                <a:latin typeface="BlinkMacSystemFont"/>
              </a:rPr>
              <a:t>C –Conscientiousness</a:t>
            </a:r>
          </a:p>
          <a:p>
            <a:pPr marL="457200" lvl="1" indent="0">
              <a:buNone/>
            </a:pPr>
            <a:r>
              <a:rPr lang="en-GB" sz="2800" b="1" dirty="0">
                <a:solidFill>
                  <a:schemeClr val="tx1"/>
                </a:solidFill>
                <a:highlight>
                  <a:srgbClr val="FFFFFF"/>
                </a:highlight>
                <a:latin typeface="BlinkMacSystemFont"/>
              </a:rPr>
              <a:t>(Cornell University, no date)</a:t>
            </a:r>
            <a:endParaRPr lang="en-GB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– Take the test – </a:t>
            </a:r>
            <a:br>
              <a:rPr lang="en-GB" dirty="0"/>
            </a:br>
            <a:r>
              <a:rPr lang="en-GB" dirty="0"/>
              <a:t>What kind of team player are you?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3573017"/>
            <a:ext cx="8229600" cy="19442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linkClick r:id="rId3"/>
              </a:rPr>
              <a:t>https://openpsychometrics.org/tests/ODAT/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Did your result surprise you? </a:t>
            </a:r>
          </a:p>
        </p:txBody>
      </p:sp>
      <p:pic>
        <p:nvPicPr>
          <p:cNvPr id="5" name="Picture 4" descr="Qr code&#10;&#10;Description automatically generated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5601" y="1449453"/>
            <a:ext cx="2215133" cy="2215133"/>
          </a:xfrm>
          <a:prstGeom prst="rect">
            <a:avLst/>
          </a:prstGeom>
        </p:spPr>
      </p:pic>
      <p:pic>
        <p:nvPicPr>
          <p:cNvPr id="7" name="Picture 6" descr="Qr code&#10;&#10;Description automatically generated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6233" y="1388984"/>
            <a:ext cx="2304256" cy="2304256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TEAM 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5542" y="1232756"/>
            <a:ext cx="10580915" cy="4392488"/>
          </a:xfrm>
        </p:spPr>
        <p:txBody>
          <a:bodyPr>
            <a:noAutofit/>
          </a:bodyPr>
          <a:lstStyle/>
          <a:p>
            <a:pPr marL="0" indent="0" algn="just">
              <a:spcAft>
                <a:spcPts val="1800"/>
              </a:spcAft>
              <a:buNone/>
            </a:pPr>
            <a:endParaRPr lang="en-GB" sz="2400" dirty="0"/>
          </a:p>
          <a:p>
            <a:pPr algn="just">
              <a:spcAft>
                <a:spcPts val="1800"/>
              </a:spcAft>
            </a:pPr>
            <a:r>
              <a:rPr lang="en-GB" sz="2400" dirty="0"/>
              <a:t>Teams generally pass through a predictable sequence in their evolution.</a:t>
            </a:r>
          </a:p>
          <a:p>
            <a:pPr algn="just">
              <a:spcAft>
                <a:spcPts val="1800"/>
              </a:spcAft>
            </a:pPr>
            <a:r>
              <a:rPr lang="en-GB" sz="2400" dirty="0"/>
              <a:t>Tuckman in 1965 identified a five-stage process which describes the formation of teams.</a:t>
            </a:r>
          </a:p>
          <a:p>
            <a:pPr algn="just">
              <a:spcAft>
                <a:spcPts val="1800"/>
              </a:spcAft>
            </a:pPr>
            <a:r>
              <a:rPr lang="en-GB" sz="2400" dirty="0"/>
              <a:t>Although not all teams follow this five-stage model, it is a useful framework for understanding team development.</a:t>
            </a:r>
          </a:p>
          <a:p>
            <a:pPr marL="0" indent="0" algn="just">
              <a:spcAft>
                <a:spcPts val="1800"/>
              </a:spcAft>
              <a:buNone/>
            </a:pPr>
            <a:r>
              <a:rPr lang="en-GB" sz="2400" dirty="0"/>
              <a:t>(Storch, 2017)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Tuckman’s Model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135560" y="1412777"/>
            <a:ext cx="7920880" cy="3916363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Roles within teams.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Meridith</a:t>
            </a:r>
            <a:r>
              <a:rPr lang="en-GB" dirty="0"/>
              <a:t> Belbin developed the idea a team needs a balance of personalities and roles if they are to be successful. </a:t>
            </a:r>
          </a:p>
          <a:p>
            <a:pPr marL="0" indent="0">
              <a:buNone/>
            </a:pPr>
            <a:r>
              <a:rPr lang="en-GB" dirty="0"/>
              <a:t>(Belbin, 2010)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 will now explore these nine roles in more detail.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1" y="273050"/>
            <a:ext cx="3008313" cy="1162050"/>
          </a:xfrm>
        </p:spPr>
        <p:txBody>
          <a:bodyPr anchor="b">
            <a:normAutofit/>
          </a:bodyPr>
          <a:lstStyle/>
          <a:p>
            <a:r>
              <a:rPr lang="en-GB" dirty="0"/>
              <a:t>Belbin’s Team Roles</a:t>
            </a:r>
          </a:p>
        </p:txBody>
      </p:sp>
      <p:pic>
        <p:nvPicPr>
          <p:cNvPr id="5" name="Content Placeholder 4" descr="A close up of a logo&#10;&#10;Description automatically generated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273050"/>
            <a:ext cx="4453329" cy="4544214"/>
          </a:xfrm>
          <a:noFill/>
        </p:spPr>
      </p:pic>
      <p:sp>
        <p:nvSpPr>
          <p:cNvPr id="6" name="TextBox 5"/>
          <p:cNvSpPr txBox="1"/>
          <p:nvPr/>
        </p:nvSpPr>
        <p:spPr>
          <a:xfrm>
            <a:off x="8581800" y="5066978"/>
            <a:ext cx="1738536" cy="379807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GB" sz="1400" dirty="0">
                <a:solidFill>
                  <a:prstClr val="black"/>
                </a:solidFill>
                <a:latin typeface="Myriad Pro"/>
              </a:rPr>
              <a:t>(Belbin, 2010)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71664" y="1916832"/>
            <a:ext cx="4224336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“Belbin and others argued that the combined personalities of the individuals in a team or the combination of individual ‘team roles’ could significantly enhance or detract from the ability of a team to complete a particular task”  </a:t>
            </a:r>
          </a:p>
          <a:p>
            <a:pPr defTabSz="914400"/>
            <a:r>
              <a:rPr lang="en-GB" dirty="0">
                <a:solidFill>
                  <a:prstClr val="black"/>
                </a:solidFill>
                <a:latin typeface="Myriad Pro"/>
              </a:rPr>
              <a:t>		(Morgan, 2017, p207)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9838" t="13575" r="67325" b="74519"/>
          <a:stretch>
            <a:fillRect/>
          </a:stretch>
        </p:blipFill>
        <p:spPr>
          <a:xfrm>
            <a:off x="2329599" y="832751"/>
            <a:ext cx="1728192" cy="665286"/>
          </a:xfrm>
          <a:prstGeom prst="rect">
            <a:avLst/>
          </a:prstGeom>
          <a:noFill/>
        </p:spPr>
      </p:pic>
      <p:pic>
        <p:nvPicPr>
          <p:cNvPr id="5" name="Content Placeholder 3"/>
          <p:cNvPicPr>
            <a:picLocks noChangeAspect="1"/>
          </p:cNvPicPr>
          <p:nvPr/>
        </p:nvPicPr>
        <p:blipFill rotWithShape="1">
          <a:blip r:embed="rId3"/>
          <a:srcRect t="68905" b="4401"/>
          <a:stretch>
            <a:fillRect/>
          </a:stretch>
        </p:blipFill>
        <p:spPr>
          <a:xfrm>
            <a:off x="5832393" y="3754822"/>
            <a:ext cx="4678165" cy="1351805"/>
          </a:xfrm>
          <a:prstGeom prst="rect">
            <a:avLst/>
          </a:prstGeom>
        </p:spPr>
      </p:pic>
      <p:pic>
        <p:nvPicPr>
          <p:cNvPr id="6" name="Content Placeholder 3"/>
          <p:cNvPicPr>
            <a:picLocks noChangeAspect="1"/>
          </p:cNvPicPr>
          <p:nvPr/>
        </p:nvPicPr>
        <p:blipFill rotWithShape="1">
          <a:blip r:embed="rId3"/>
          <a:srcRect t="40302" b="32682"/>
          <a:stretch>
            <a:fillRect/>
          </a:stretch>
        </p:blipFill>
        <p:spPr>
          <a:xfrm>
            <a:off x="5832394" y="2366780"/>
            <a:ext cx="4678165" cy="1368153"/>
          </a:xfrm>
          <a:prstGeom prst="rect">
            <a:avLst/>
          </a:prstGeom>
        </p:spPr>
      </p:pic>
      <p:pic>
        <p:nvPicPr>
          <p:cNvPr id="7" name="Content Placeholder 3"/>
          <p:cNvPicPr>
            <a:picLocks noChangeAspect="1"/>
          </p:cNvPicPr>
          <p:nvPr/>
        </p:nvPicPr>
        <p:blipFill rotWithShape="1">
          <a:blip r:embed="rId3"/>
          <a:srcRect b="59865"/>
          <a:stretch>
            <a:fillRect/>
          </a:stretch>
        </p:blipFill>
        <p:spPr>
          <a:xfrm>
            <a:off x="5832395" y="323163"/>
            <a:ext cx="4678165" cy="203249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847529" y="476672"/>
            <a:ext cx="37976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400"/>
            <a:r>
              <a:rPr lang="en-GB" dirty="0">
                <a:solidFill>
                  <a:prstClr val="black"/>
                </a:solidFill>
                <a:latin typeface="Myriad Pro"/>
              </a:rPr>
              <a:t>What are Belbin’s nine Team Roles? </a:t>
            </a:r>
          </a:p>
        </p:txBody>
      </p:sp>
      <p:pic>
        <p:nvPicPr>
          <p:cNvPr id="9" name="Content Placeholder 3"/>
          <p:cNvPicPr>
            <a:picLocks noChangeAspect="1"/>
          </p:cNvPicPr>
          <p:nvPr/>
        </p:nvPicPr>
        <p:blipFill rotWithShape="1">
          <a:blip r:embed="rId2"/>
          <a:srcRect l="9838" t="24381" r="67325" b="65826"/>
          <a:stretch>
            <a:fillRect/>
          </a:stretch>
        </p:blipFill>
        <p:spPr>
          <a:xfrm>
            <a:off x="2329599" y="1498037"/>
            <a:ext cx="1728192" cy="547230"/>
          </a:xfrm>
          <a:prstGeom prst="rect">
            <a:avLst/>
          </a:prstGeom>
          <a:noFill/>
        </p:spPr>
      </p:pic>
      <p:pic>
        <p:nvPicPr>
          <p:cNvPr id="10" name="Content Placeholder 3"/>
          <p:cNvPicPr>
            <a:picLocks noChangeAspect="1"/>
          </p:cNvPicPr>
          <p:nvPr/>
        </p:nvPicPr>
        <p:blipFill rotWithShape="1">
          <a:blip r:embed="rId2"/>
          <a:srcRect l="9838" t="31550" r="67325" b="57193"/>
          <a:stretch>
            <a:fillRect/>
          </a:stretch>
        </p:blipFill>
        <p:spPr>
          <a:xfrm>
            <a:off x="2329599" y="2041117"/>
            <a:ext cx="1728192" cy="629076"/>
          </a:xfrm>
          <a:prstGeom prst="rect">
            <a:avLst/>
          </a:prstGeom>
          <a:noFill/>
        </p:spPr>
      </p:pic>
      <p:pic>
        <p:nvPicPr>
          <p:cNvPr id="11" name="Content Placeholder 3"/>
          <p:cNvPicPr>
            <a:picLocks noChangeAspect="1"/>
          </p:cNvPicPr>
          <p:nvPr/>
        </p:nvPicPr>
        <p:blipFill rotWithShape="1">
          <a:blip r:embed="rId2"/>
          <a:srcRect l="9838" t="41708" r="67325" b="50086"/>
          <a:stretch>
            <a:fillRect/>
          </a:stretch>
        </p:blipFill>
        <p:spPr>
          <a:xfrm>
            <a:off x="2329599" y="2620299"/>
            <a:ext cx="1728192" cy="458554"/>
          </a:xfrm>
          <a:prstGeom prst="rect">
            <a:avLst/>
          </a:prstGeom>
          <a:noFill/>
        </p:spPr>
      </p:pic>
      <p:pic>
        <p:nvPicPr>
          <p:cNvPr id="12" name="Content Placeholder 3"/>
          <p:cNvPicPr>
            <a:picLocks noChangeAspect="1"/>
          </p:cNvPicPr>
          <p:nvPr/>
        </p:nvPicPr>
        <p:blipFill rotWithShape="1">
          <a:blip r:embed="rId2"/>
          <a:srcRect l="9838" t="48815" r="67325" b="41392"/>
          <a:stretch>
            <a:fillRect/>
          </a:stretch>
        </p:blipFill>
        <p:spPr>
          <a:xfrm>
            <a:off x="2329599" y="3030732"/>
            <a:ext cx="1728192" cy="547230"/>
          </a:xfrm>
          <a:prstGeom prst="rect">
            <a:avLst/>
          </a:prstGeom>
          <a:noFill/>
        </p:spPr>
      </p:pic>
      <p:pic>
        <p:nvPicPr>
          <p:cNvPr id="13" name="Content Placeholder 3"/>
          <p:cNvPicPr>
            <a:picLocks noChangeAspect="1"/>
          </p:cNvPicPr>
          <p:nvPr/>
        </p:nvPicPr>
        <p:blipFill rotWithShape="1">
          <a:blip r:embed="rId2"/>
          <a:srcRect l="9838" t="56871" r="67325" b="33337"/>
          <a:stretch>
            <a:fillRect/>
          </a:stretch>
        </p:blipFill>
        <p:spPr>
          <a:xfrm>
            <a:off x="2329599" y="3462363"/>
            <a:ext cx="1728192" cy="547230"/>
          </a:xfrm>
          <a:prstGeom prst="rect">
            <a:avLst/>
          </a:prstGeom>
          <a:noFill/>
        </p:spPr>
      </p:pic>
      <p:pic>
        <p:nvPicPr>
          <p:cNvPr id="14" name="Content Placeholder 3"/>
          <p:cNvPicPr>
            <a:picLocks noChangeAspect="1"/>
          </p:cNvPicPr>
          <p:nvPr/>
        </p:nvPicPr>
        <p:blipFill rotWithShape="1">
          <a:blip r:embed="rId2"/>
          <a:srcRect l="9838" t="64452" r="67325" b="25756"/>
          <a:stretch>
            <a:fillRect/>
          </a:stretch>
        </p:blipFill>
        <p:spPr>
          <a:xfrm>
            <a:off x="2329599" y="3897941"/>
            <a:ext cx="1728192" cy="547230"/>
          </a:xfrm>
          <a:prstGeom prst="rect">
            <a:avLst/>
          </a:prstGeom>
          <a:noFill/>
        </p:spPr>
      </p:pic>
      <p:pic>
        <p:nvPicPr>
          <p:cNvPr id="15" name="Content Placeholder 3"/>
          <p:cNvPicPr>
            <a:picLocks noChangeAspect="1"/>
          </p:cNvPicPr>
          <p:nvPr/>
        </p:nvPicPr>
        <p:blipFill rotWithShape="1">
          <a:blip r:embed="rId2"/>
          <a:srcRect l="9838" t="74245" r="67325" b="17573"/>
          <a:stretch>
            <a:fillRect/>
          </a:stretch>
        </p:blipFill>
        <p:spPr>
          <a:xfrm>
            <a:off x="2329599" y="4430723"/>
            <a:ext cx="1728192" cy="457200"/>
          </a:xfrm>
          <a:prstGeom prst="rect">
            <a:avLst/>
          </a:prstGeom>
          <a:noFill/>
        </p:spPr>
      </p:pic>
      <p:pic>
        <p:nvPicPr>
          <p:cNvPr id="16" name="Content Placeholder 3"/>
          <p:cNvPicPr>
            <a:picLocks noChangeAspect="1"/>
          </p:cNvPicPr>
          <p:nvPr/>
        </p:nvPicPr>
        <p:blipFill rotWithShape="1">
          <a:blip r:embed="rId2"/>
          <a:srcRect l="9838" t="80690" r="67325" b="9290"/>
          <a:stretch>
            <a:fillRect/>
          </a:stretch>
        </p:blipFill>
        <p:spPr>
          <a:xfrm>
            <a:off x="2329599" y="4749083"/>
            <a:ext cx="1728192" cy="5599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Which team role fits you best?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2"/>
            <a:ext cx="5987008" cy="892695"/>
          </a:xfr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From the nine team roles defined by Belbin, which matches you best and why?  </a:t>
            </a:r>
          </a:p>
        </p:txBody>
      </p:sp>
      <p:pic>
        <p:nvPicPr>
          <p:cNvPr id="5" name="Picture 4" descr="Qr code&#10;&#10;Description automatically generated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2733" y="2821533"/>
            <a:ext cx="2586535" cy="258653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981200" y="3404587"/>
            <a:ext cx="2304256" cy="1200329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defTabSz="914400"/>
            <a:r>
              <a:rPr lang="en-GB" dirty="0">
                <a:solidFill>
                  <a:prstClr val="black"/>
                </a:solidFill>
                <a:latin typeface="Myriad Pro"/>
              </a:rPr>
              <a:t>Post your response on our Padlet and see what others on the course think too. </a:t>
            </a:r>
          </a:p>
        </p:txBody>
      </p:sp>
      <p:grpSp>
        <p:nvGrpSpPr>
          <p:cNvPr id="16" name="Group 15"/>
          <p:cNvGrpSpPr/>
          <p:nvPr/>
        </p:nvGrpSpPr>
        <p:grpSpPr>
          <a:xfrm>
            <a:off x="8328248" y="1166435"/>
            <a:ext cx="1728192" cy="4476302"/>
            <a:chOff x="805599" y="832751"/>
            <a:chExt cx="1728192" cy="4476302"/>
          </a:xfrm>
        </p:grpSpPr>
        <p:pic>
          <p:nvPicPr>
            <p:cNvPr id="7" name="Content Placeholder 3"/>
            <p:cNvPicPr>
              <a:picLocks noChangeAspect="1"/>
            </p:cNvPicPr>
            <p:nvPr/>
          </p:nvPicPr>
          <p:blipFill rotWithShape="1">
            <a:blip r:embed="rId5"/>
            <a:srcRect l="9838" t="13575" r="67325" b="74519"/>
            <a:stretch>
              <a:fillRect/>
            </a:stretch>
          </p:blipFill>
          <p:spPr>
            <a:xfrm>
              <a:off x="805599" y="832751"/>
              <a:ext cx="1728192" cy="665286"/>
            </a:xfrm>
            <a:prstGeom prst="rect">
              <a:avLst/>
            </a:prstGeom>
            <a:noFill/>
          </p:spPr>
        </p:pic>
        <p:pic>
          <p:nvPicPr>
            <p:cNvPr id="8" name="Content Placeholder 3"/>
            <p:cNvPicPr>
              <a:picLocks noChangeAspect="1"/>
            </p:cNvPicPr>
            <p:nvPr/>
          </p:nvPicPr>
          <p:blipFill rotWithShape="1">
            <a:blip r:embed="rId5"/>
            <a:srcRect l="9838" t="24381" r="67325" b="65826"/>
            <a:stretch>
              <a:fillRect/>
            </a:stretch>
          </p:blipFill>
          <p:spPr>
            <a:xfrm>
              <a:off x="805599" y="1498037"/>
              <a:ext cx="1728192" cy="547230"/>
            </a:xfrm>
            <a:prstGeom prst="rect">
              <a:avLst/>
            </a:prstGeom>
            <a:noFill/>
          </p:spPr>
        </p:pic>
        <p:pic>
          <p:nvPicPr>
            <p:cNvPr id="9" name="Content Placeholder 3"/>
            <p:cNvPicPr>
              <a:picLocks noChangeAspect="1"/>
            </p:cNvPicPr>
            <p:nvPr/>
          </p:nvPicPr>
          <p:blipFill rotWithShape="1">
            <a:blip r:embed="rId5"/>
            <a:srcRect l="9838" t="31550" r="67325" b="57193"/>
            <a:stretch>
              <a:fillRect/>
            </a:stretch>
          </p:blipFill>
          <p:spPr>
            <a:xfrm>
              <a:off x="805599" y="2041117"/>
              <a:ext cx="1728192" cy="629076"/>
            </a:xfrm>
            <a:prstGeom prst="rect">
              <a:avLst/>
            </a:prstGeom>
            <a:noFill/>
          </p:spPr>
        </p:pic>
        <p:pic>
          <p:nvPicPr>
            <p:cNvPr id="10" name="Content Placeholder 3"/>
            <p:cNvPicPr>
              <a:picLocks noChangeAspect="1"/>
            </p:cNvPicPr>
            <p:nvPr/>
          </p:nvPicPr>
          <p:blipFill rotWithShape="1">
            <a:blip r:embed="rId5"/>
            <a:srcRect l="9838" t="41708" r="67325" b="50086"/>
            <a:stretch>
              <a:fillRect/>
            </a:stretch>
          </p:blipFill>
          <p:spPr>
            <a:xfrm>
              <a:off x="805599" y="2620299"/>
              <a:ext cx="1728192" cy="458554"/>
            </a:xfrm>
            <a:prstGeom prst="rect">
              <a:avLst/>
            </a:prstGeom>
            <a:noFill/>
          </p:spPr>
        </p:pic>
        <p:pic>
          <p:nvPicPr>
            <p:cNvPr id="11" name="Content Placeholder 3"/>
            <p:cNvPicPr>
              <a:picLocks noChangeAspect="1"/>
            </p:cNvPicPr>
            <p:nvPr/>
          </p:nvPicPr>
          <p:blipFill rotWithShape="1">
            <a:blip r:embed="rId5"/>
            <a:srcRect l="9838" t="48815" r="67325" b="41392"/>
            <a:stretch>
              <a:fillRect/>
            </a:stretch>
          </p:blipFill>
          <p:spPr>
            <a:xfrm>
              <a:off x="805599" y="3030732"/>
              <a:ext cx="1728192" cy="547230"/>
            </a:xfrm>
            <a:prstGeom prst="rect">
              <a:avLst/>
            </a:prstGeom>
            <a:noFill/>
          </p:spPr>
        </p:pic>
        <p:pic>
          <p:nvPicPr>
            <p:cNvPr id="12" name="Content Placeholder 3"/>
            <p:cNvPicPr>
              <a:picLocks noChangeAspect="1"/>
            </p:cNvPicPr>
            <p:nvPr/>
          </p:nvPicPr>
          <p:blipFill rotWithShape="1">
            <a:blip r:embed="rId5"/>
            <a:srcRect l="9838" t="56871" r="67325" b="33337"/>
            <a:stretch>
              <a:fillRect/>
            </a:stretch>
          </p:blipFill>
          <p:spPr>
            <a:xfrm>
              <a:off x="805599" y="3462363"/>
              <a:ext cx="1728192" cy="547230"/>
            </a:xfrm>
            <a:prstGeom prst="rect">
              <a:avLst/>
            </a:prstGeom>
            <a:noFill/>
          </p:spPr>
        </p:pic>
        <p:pic>
          <p:nvPicPr>
            <p:cNvPr id="13" name="Content Placeholder 3"/>
            <p:cNvPicPr>
              <a:picLocks noChangeAspect="1"/>
            </p:cNvPicPr>
            <p:nvPr/>
          </p:nvPicPr>
          <p:blipFill rotWithShape="1">
            <a:blip r:embed="rId5"/>
            <a:srcRect l="9838" t="64452" r="67325" b="25756"/>
            <a:stretch>
              <a:fillRect/>
            </a:stretch>
          </p:blipFill>
          <p:spPr>
            <a:xfrm>
              <a:off x="805599" y="3897941"/>
              <a:ext cx="1728192" cy="547230"/>
            </a:xfrm>
            <a:prstGeom prst="rect">
              <a:avLst/>
            </a:prstGeom>
            <a:noFill/>
          </p:spPr>
        </p:pic>
        <p:pic>
          <p:nvPicPr>
            <p:cNvPr id="14" name="Content Placeholder 3"/>
            <p:cNvPicPr>
              <a:picLocks noChangeAspect="1"/>
            </p:cNvPicPr>
            <p:nvPr/>
          </p:nvPicPr>
          <p:blipFill rotWithShape="1">
            <a:blip r:embed="rId5"/>
            <a:srcRect l="9838" t="74245" r="67325" b="17573"/>
            <a:stretch>
              <a:fillRect/>
            </a:stretch>
          </p:blipFill>
          <p:spPr>
            <a:xfrm>
              <a:off x="805599" y="4430723"/>
              <a:ext cx="1728192" cy="457200"/>
            </a:xfrm>
            <a:prstGeom prst="rect">
              <a:avLst/>
            </a:prstGeom>
            <a:noFill/>
          </p:spPr>
        </p:pic>
        <p:pic>
          <p:nvPicPr>
            <p:cNvPr id="15" name="Content Placeholder 3"/>
            <p:cNvPicPr>
              <a:picLocks noChangeAspect="1"/>
            </p:cNvPicPr>
            <p:nvPr/>
          </p:nvPicPr>
          <p:blipFill rotWithShape="1">
            <a:blip r:embed="rId5"/>
            <a:srcRect l="9838" t="80690" r="67325" b="9290"/>
            <a:stretch>
              <a:fillRect/>
            </a:stretch>
          </p:blipFill>
          <p:spPr>
            <a:xfrm>
              <a:off x="805599" y="4749083"/>
              <a:ext cx="1728192" cy="55997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/>
          <p:cNvGrpSpPr>
            <a:grpSpLocks noGrp="1" noUngrp="1" noRot="1" noChangeAspect="1" noMove="1" noResize="1"/>
          </p:cNvGrpSpPr>
          <p:nvPr/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/>
            <p:cNvSpPr/>
            <p:nvPr/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920579"/>
          </a:xfrm>
        </p:spPr>
        <p:txBody>
          <a:bodyPr anchor="ctr">
            <a:normAutofit/>
          </a:bodyPr>
          <a:lstStyle/>
          <a:p>
            <a:r>
              <a:rPr lang="en-GB" sz="4800" dirty="0"/>
              <a:t>Presentation skills </a:t>
            </a:r>
          </a:p>
        </p:txBody>
      </p:sp>
      <p:cxnSp>
        <p:nvCxnSpPr>
          <p:cNvPr id="27" name="Straight Connector 26"/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8" name="Content Placeholder 2"/>
          <p:cNvGraphicFramePr>
            <a:graphicFrameLocks noGrp="1"/>
          </p:cNvGraphicFramePr>
          <p:nvPr>
            <p:ph idx="1"/>
          </p:nvPr>
        </p:nvGraphicFramePr>
        <p:xfrm>
          <a:off x="904602" y="2235200"/>
          <a:ext cx="10378440" cy="42501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/>
          <p:cNvGrpSpPr>
            <a:grpSpLocks noGrp="1" noUngrp="1" noRot="1" noChangeAspect="1" noMove="1" noResize="1"/>
          </p:cNvGrpSpPr>
          <p:nvPr/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/>
            <p:cNvSpPr/>
            <p:nvPr/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Importance of presentation skills in Health and Social Care</a:t>
            </a:r>
          </a:p>
        </p:txBody>
      </p:sp>
      <p:cxnSp>
        <p:nvCxnSpPr>
          <p:cNvPr id="18" name="Straight Connector 17"/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3706762" y="5899355"/>
            <a:ext cx="3824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(Cottrell, 2021; Whitehouse, 2020)</a:t>
            </a:r>
            <a:endParaRPr lang="en-US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elements of a presentation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</p:nvPr>
        </p:nvGraphicFramePr>
        <p:xfrm>
          <a:off x="609600" y="1417638"/>
          <a:ext cx="10972800" cy="40995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400">
                <a:solidFill>
                  <a:srgbClr val="FFFFFF"/>
                </a:solidFill>
              </a:rPr>
              <a:t>Key elements of a presentation…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6100" dirty="0"/>
              <a:t>Activity – 15 minutes </a:t>
            </a:r>
            <a:r>
              <a:rPr lang="en-GB" sz="6100"/>
              <a:t>–Discuss</a:t>
            </a:r>
            <a:endParaRPr lang="en-GB" sz="6100" dirty="0"/>
          </a:p>
        </p:txBody>
      </p:sp>
      <p:cxnSp>
        <p:nvCxnSpPr>
          <p:cNvPr id="14" name="Straight Connector 13"/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r>
              <a:rPr lang="en-GB" sz="2400" dirty="0"/>
              <a:t>Students will work in pairs to </a:t>
            </a:r>
            <a:r>
              <a:rPr lang="en-GB" sz="2400" b="1" dirty="0"/>
              <a:t>reflect</a:t>
            </a:r>
            <a:r>
              <a:rPr lang="en-GB" sz="2400" dirty="0"/>
              <a:t> on presentations they have delivered previously. </a:t>
            </a:r>
          </a:p>
          <a:p>
            <a:pPr lvl="1"/>
            <a:r>
              <a:rPr lang="en-GB" sz="2400" dirty="0"/>
              <a:t>What was good about your presentation? </a:t>
            </a:r>
          </a:p>
          <a:p>
            <a:pPr lvl="1"/>
            <a:r>
              <a:rPr lang="en-GB" sz="2400" dirty="0"/>
              <a:t>What could be improved next time? 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772816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Can you;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Define a team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Identify the different stages Team development goes through?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Explain the different types of Team roles?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800" dirty="0"/>
              <a:t>Questions &amp; Answers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6201" y="307467"/>
            <a:ext cx="2505075" cy="1819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Workshop- Component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show your component 1 to your lecturer before you submit. </a:t>
            </a:r>
          </a:p>
          <a:p>
            <a:r>
              <a:rPr lang="en-GB" dirty="0"/>
              <a:t>Discuss the presentation timings and the importance of arriving 30 minutes before your scheduled time.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32114"/>
            <a:ext cx="10972800" cy="4385119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Belbin, R.M. (2010) </a:t>
            </a:r>
            <a:r>
              <a:rPr lang="en-GB" i="1" dirty="0"/>
              <a:t>Management teams : why they succeed or fail</a:t>
            </a:r>
            <a:r>
              <a:rPr lang="en-GB" dirty="0"/>
              <a:t>. 3rd ed. Oxford, U.K: Butterworth-Heinemann.</a:t>
            </a:r>
          </a:p>
          <a:p>
            <a:pPr marL="0" indent="0">
              <a:buNone/>
            </a:pPr>
            <a:r>
              <a:rPr lang="en-GB" dirty="0"/>
              <a:t>Cornell University (no date) </a:t>
            </a:r>
            <a:r>
              <a:rPr lang="en-GB" dirty="0" err="1"/>
              <a:t>DiSC.</a:t>
            </a:r>
            <a:r>
              <a:rPr lang="en-GB" dirty="0"/>
              <a:t> Available at: </a:t>
            </a:r>
            <a:r>
              <a:rPr lang="en-GB" dirty="0">
                <a:hlinkClick r:id="rId2"/>
              </a:rPr>
              <a:t>https://scl.cornell.edu/coe/ctlc/programs/leadership-assessments/DiSC</a:t>
            </a:r>
            <a:r>
              <a:rPr lang="en-GB" dirty="0"/>
              <a:t>  (Accessed: 24 May 2024).</a:t>
            </a:r>
          </a:p>
          <a:p>
            <a:pPr marL="0" indent="0">
              <a:buNone/>
            </a:pPr>
            <a:r>
              <a:rPr lang="en-GB" dirty="0"/>
              <a:t>Cottrell, S. (2024) </a:t>
            </a:r>
            <a:r>
              <a:rPr lang="en-GB" i="1" dirty="0"/>
              <a:t>The study skills handbook</a:t>
            </a:r>
            <a:r>
              <a:rPr lang="en-GB" dirty="0"/>
              <a:t>. Sixth </a:t>
            </a:r>
            <a:r>
              <a:rPr lang="en-GB" dirty="0" err="1"/>
              <a:t>edn</a:t>
            </a:r>
            <a:r>
              <a:rPr lang="en-GB" dirty="0"/>
              <a:t>. London: Bloomsbury Academic.</a:t>
            </a:r>
          </a:p>
          <a:p>
            <a:pPr marL="0" indent="0">
              <a:buNone/>
            </a:pPr>
            <a:r>
              <a:rPr lang="en-GB" dirty="0"/>
              <a:t>Griffith, B.A. and Dunham, E.B. (2017) </a:t>
            </a:r>
            <a:r>
              <a:rPr lang="en-GB" i="1" dirty="0"/>
              <a:t>Working in teams : moving from high potential to high performance</a:t>
            </a:r>
            <a:r>
              <a:rPr lang="en-GB" dirty="0"/>
              <a:t>. Los Angeles: SAGE.</a:t>
            </a:r>
          </a:p>
          <a:p>
            <a:pPr marL="0" indent="0">
              <a:buNone/>
            </a:pPr>
            <a:r>
              <a:rPr lang="en-GB" dirty="0"/>
              <a:t>Hughes, R.L. and Jones, S.K. (2011) ‘Developing and assessing college student teamwork skills’, </a:t>
            </a:r>
            <a:r>
              <a:rPr lang="en-GB" i="1" dirty="0"/>
              <a:t>New directions for institutional research</a:t>
            </a:r>
            <a:r>
              <a:rPr lang="en-GB" dirty="0"/>
              <a:t>, 2011(149), pp. 53–64. Available at: </a:t>
            </a:r>
            <a:r>
              <a:rPr lang="en-GB" dirty="0">
                <a:hlinkClick r:id="rId3"/>
              </a:rPr>
              <a:t>https://doi.org/10.1002/ir.380</a:t>
            </a:r>
            <a:r>
              <a:rPr lang="en-GB" dirty="0"/>
              <a:t>. </a:t>
            </a:r>
          </a:p>
          <a:p>
            <a:pPr marL="0" indent="0">
              <a:buNone/>
            </a:pPr>
            <a:r>
              <a:rPr lang="en-GB" dirty="0"/>
              <a:t>Morgan, P. (2017) </a:t>
            </a:r>
            <a:r>
              <a:rPr lang="en-GB" i="1" dirty="0"/>
              <a:t>Business student’s guide to study and employability</a:t>
            </a:r>
            <a:r>
              <a:rPr lang="en-GB" dirty="0"/>
              <a:t>. London: Sage Publications Ltd.</a:t>
            </a:r>
          </a:p>
          <a:p>
            <a:pPr marL="0" indent="0">
              <a:buNone/>
            </a:pPr>
            <a:r>
              <a:rPr lang="en-GB" dirty="0"/>
              <a:t>Storch, M.D. (2017) ‘Handling Innovative People’, in. </a:t>
            </a:r>
            <a:r>
              <a:rPr lang="en-GB" dirty="0" err="1"/>
              <a:t>IntechOpen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https://doi.org/10.5772/intechopen.69851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Thompson, N. (2018) </a:t>
            </a:r>
            <a:r>
              <a:rPr lang="en-GB" i="1" dirty="0"/>
              <a:t>Effective communication : a guide for the people professions</a:t>
            </a:r>
            <a:r>
              <a:rPr lang="en-GB" dirty="0"/>
              <a:t>. Third </a:t>
            </a:r>
            <a:r>
              <a:rPr lang="en-GB" dirty="0" err="1"/>
              <a:t>edn</a:t>
            </a:r>
            <a:r>
              <a:rPr lang="en-GB" dirty="0"/>
              <a:t>. Basingstoke, Hampshire: Palgrave Macmillan.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Ion Boardroom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Ion Boardroom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17</TotalTime>
  <Words>1731</Words>
  <Application>Microsoft Office PowerPoint</Application>
  <PresentationFormat>Widescreen</PresentationFormat>
  <Paragraphs>200</Paragraphs>
  <Slides>32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32</vt:i4>
      </vt:variant>
    </vt:vector>
  </HeadingPairs>
  <TitlesOfParts>
    <vt:vector size="44" baseType="lpstr">
      <vt:lpstr>BlinkMacSystemFont</vt:lpstr>
      <vt:lpstr>Myriad Pro</vt:lpstr>
      <vt:lpstr>Arial</vt:lpstr>
      <vt:lpstr>Arial Black</vt:lpstr>
      <vt:lpstr>Calibri</vt:lpstr>
      <vt:lpstr>Century Gothic</vt:lpstr>
      <vt:lpstr>Rockwell Condensed</vt:lpstr>
      <vt:lpstr>Wingdings 3</vt:lpstr>
      <vt:lpstr>20140311PresentationUWTSDTemplate</vt:lpstr>
      <vt:lpstr>Ion</vt:lpstr>
      <vt:lpstr>1_20140311PresentationUWTSDTemplate</vt:lpstr>
      <vt:lpstr>Ion Boardroom</vt:lpstr>
      <vt:lpstr>Certificate of Higher Education – Skills for the Workplace (Health and Social Care)  LCHS 4009: Professional development within health &amp; social care</vt:lpstr>
      <vt:lpstr>We are recording now</vt:lpstr>
      <vt:lpstr>Recap of last week’s session</vt:lpstr>
      <vt:lpstr>Discuss your Academic &amp; InfoSkills  Homework</vt:lpstr>
      <vt:lpstr>PowerPoint Presentation</vt:lpstr>
      <vt:lpstr>PowerPoint Presentation</vt:lpstr>
      <vt:lpstr>PowerPoint Presentation</vt:lpstr>
      <vt:lpstr>Guest Speaker video</vt:lpstr>
      <vt:lpstr>Overview of the session</vt:lpstr>
      <vt:lpstr>Group or Team? </vt:lpstr>
      <vt:lpstr>Team definition</vt:lpstr>
      <vt:lpstr>Activity – (15 minutes) </vt:lpstr>
      <vt:lpstr>PowerPoint Presentation</vt:lpstr>
      <vt:lpstr>PowerPoint Presentation</vt:lpstr>
      <vt:lpstr>Activity – 15 minutes</vt:lpstr>
      <vt:lpstr>Common Problems in Teams</vt:lpstr>
      <vt:lpstr>DiSC Test</vt:lpstr>
      <vt:lpstr>– Take the test –  What kind of team player are you? </vt:lpstr>
      <vt:lpstr>TEAM formation</vt:lpstr>
      <vt:lpstr>Tuckman’s Model</vt:lpstr>
      <vt:lpstr>Roles within teams.</vt:lpstr>
      <vt:lpstr>Belbin’s Team Roles</vt:lpstr>
      <vt:lpstr>PowerPoint Presentation</vt:lpstr>
      <vt:lpstr>Which team role fits you best?</vt:lpstr>
      <vt:lpstr>Presentation skills </vt:lpstr>
      <vt:lpstr>Importance of presentation skills in Health and Social Care</vt:lpstr>
      <vt:lpstr>Key elements of a presentation</vt:lpstr>
      <vt:lpstr>Key elements of a presentation…</vt:lpstr>
      <vt:lpstr>Activity – 15 minutes –Discuss</vt:lpstr>
      <vt:lpstr>Summary</vt:lpstr>
      <vt:lpstr>Workshop- Component 1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– Skills for the Workplace Health and Social Care  LCHS 4009: Professional development within health &amp; social care</dc:title>
  <dc:creator>Besty Jose</dc:creator>
  <cp:lastModifiedBy>Olubukola Adegbite</cp:lastModifiedBy>
  <cp:revision>16</cp:revision>
  <dcterms:created xsi:type="dcterms:W3CDTF">2024-05-17T14:52:00Z</dcterms:created>
  <dcterms:modified xsi:type="dcterms:W3CDTF">2026-10-15T12:56:19Z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AA5E458E1B8C4CD4B8C33EEDB99D45D1_13</vt:lpwstr>
  </property>
  <property fmtid="{D5CDD505-2E9C-101B-9397-08002B2CF9AE}" pid="3" name="KSOProductBuildVer">
    <vt:lpwstr>1033-12.1.0.26880</vt:lpwstr>
  </property>
</Properties>
</file>