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3" r:id="rId1"/>
  </p:sldMasterIdLst>
  <p:notesMasterIdLst>
    <p:notesMasterId r:id="rId30"/>
  </p:notesMasterIdLst>
  <p:handoutMasterIdLst>
    <p:handoutMasterId r:id="rId31"/>
  </p:handoutMasterIdLst>
  <p:sldIdLst>
    <p:sldId id="452" r:id="rId2"/>
    <p:sldId id="453" r:id="rId3"/>
    <p:sldId id="454" r:id="rId4"/>
    <p:sldId id="455" r:id="rId5"/>
    <p:sldId id="456" r:id="rId6"/>
    <p:sldId id="457" r:id="rId7"/>
    <p:sldId id="458" r:id="rId8"/>
    <p:sldId id="459" r:id="rId9"/>
    <p:sldId id="460" r:id="rId10"/>
    <p:sldId id="461" r:id="rId11"/>
    <p:sldId id="462" r:id="rId12"/>
    <p:sldId id="463" r:id="rId13"/>
    <p:sldId id="464" r:id="rId14"/>
    <p:sldId id="465" r:id="rId15"/>
    <p:sldId id="466" r:id="rId16"/>
    <p:sldId id="467" r:id="rId17"/>
    <p:sldId id="468" r:id="rId18"/>
    <p:sldId id="469" r:id="rId19"/>
    <p:sldId id="470" r:id="rId20"/>
    <p:sldId id="471" r:id="rId21"/>
    <p:sldId id="472" r:id="rId22"/>
    <p:sldId id="473" r:id="rId23"/>
    <p:sldId id="474" r:id="rId24"/>
    <p:sldId id="475" r:id="rId25"/>
    <p:sldId id="476" r:id="rId26"/>
    <p:sldId id="477" r:id="rId27"/>
    <p:sldId id="478" r:id="rId28"/>
    <p:sldId id="479" r:id="rId29"/>
  </p:sldIdLst>
  <p:sldSz cx="9144000" cy="6858000" type="screen4x3"/>
  <p:notesSz cx="6858000" cy="9199563"/>
  <p:custDataLst>
    <p:tags r:id="rId32"/>
  </p:custDataLst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03">
          <p15:clr>
            <a:srgbClr val="A4A3A4"/>
          </p15:clr>
        </p15:guide>
        <p15:guide id="2" pos="2880">
          <p15:clr>
            <a:srgbClr val="A4A3A4"/>
          </p15:clr>
        </p15:guide>
        <p15:guide id="3" pos="273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97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974CF"/>
    <a:srgbClr val="1B7EE1"/>
    <a:srgbClr val="1973CD"/>
    <a:srgbClr val="1666B6"/>
    <a:srgbClr val="0C66C0"/>
    <a:srgbClr val="0066CC"/>
    <a:srgbClr val="0099FF"/>
    <a:srgbClr val="186E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314" autoAdjust="0"/>
    <p:restoredTop sz="95574" autoAdjust="0"/>
  </p:normalViewPr>
  <p:slideViewPr>
    <p:cSldViewPr snapToGrid="0">
      <p:cViewPr varScale="1">
        <p:scale>
          <a:sx n="100" d="100"/>
          <a:sy n="100" d="100"/>
        </p:scale>
        <p:origin x="1384" y="168"/>
      </p:cViewPr>
      <p:guideLst>
        <p:guide orient="horz" pos="2403"/>
        <p:guide pos="2880"/>
        <p:guide pos="273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56" d="100"/>
          <a:sy n="56" d="100"/>
        </p:scale>
        <p:origin x="-1152" y="-90"/>
      </p:cViewPr>
      <p:guideLst>
        <p:guide orient="horz" pos="2897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gs" Target="tags/tag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ECB6B93B-D7ED-4DDB-86A2-6B1502EFA3F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046160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560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35063" y="688975"/>
            <a:ext cx="4595812" cy="3446463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38200" y="4343400"/>
            <a:ext cx="5029200" cy="414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982E0CA9-9149-4FA7-BF58-7839DCDE537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897572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05EF53D-9E92-4ACE-B4CF-C1C54BCC1D84}" type="slidenum">
              <a:rPr lang="en-US" altLang="en-US" smtClean="0"/>
              <a:pPr/>
              <a:t>1</a:t>
            </a:fld>
            <a:endParaRPr lang="en-US" altLang="en-US" dirty="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altLang="en-US" dirty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0519FA4-2F1B-476F-BB0C-28075D53F647}" type="slidenum">
              <a:rPr lang="en-US"/>
              <a:pPr/>
              <a:t>2</a:t>
            </a:fld>
            <a:endParaRPr lang="en-US" dirty="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B837C9C-2B37-46BC-85F9-1CCF35CA1908}" type="slidenum">
              <a:rPr lang="en-US"/>
              <a:pPr/>
              <a:t>3</a:t>
            </a:fld>
            <a:endParaRPr lang="en-US" dirty="0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9982157-3F0E-424B-8984-18C2BF3245A3}" type="slidenum">
              <a:rPr lang="en-US"/>
              <a:pPr/>
              <a:t>4</a:t>
            </a:fld>
            <a:endParaRPr lang="en-US" dirty="0"/>
          </a:p>
        </p:txBody>
      </p:sp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CEE16B6-BB2E-4C4A-A6E7-61B08592E147}" type="slidenum">
              <a:rPr lang="en-US"/>
              <a:pPr/>
              <a:t>5</a:t>
            </a:fld>
            <a:endParaRPr lang="en-US" dirty="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61AE165-7A45-4F0B-8E8A-DA8551772436}" type="slidenum">
              <a:rPr lang="en-US"/>
              <a:pPr/>
              <a:t>6</a:t>
            </a:fld>
            <a:endParaRPr lang="en-US" dirty="0"/>
          </a:p>
        </p:txBody>
      </p:sp>
      <p:sp>
        <p:nvSpPr>
          <p:cNvPr id="16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4B6898C-87E7-4034-8E7B-61B537B08416}" type="slidenum">
              <a:rPr lang="en-US"/>
              <a:pPr/>
              <a:t>7</a:t>
            </a:fld>
            <a:endParaRPr lang="en-US" dirty="0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9B8042F-6083-40CA-948B-F6373FB92E02}" type="slidenum">
              <a:rPr lang="en-US"/>
              <a:pPr/>
              <a:t>8</a:t>
            </a:fld>
            <a:endParaRPr lang="en-US" dirty="0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A2719F1-99AC-4FD9-A0F2-0042DAC77022}" type="slidenum">
              <a:rPr lang="en-US"/>
              <a:pPr/>
              <a:t>10</a:t>
            </a:fld>
            <a:endParaRPr lang="en-US" dirty="0"/>
          </a:p>
        </p:txBody>
      </p:sp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5F24DCF-05D5-4ECB-8DC9-B65C8372EDB5}" type="slidenum">
              <a:rPr lang="en-US"/>
              <a:pPr/>
              <a:t>11</a:t>
            </a:fld>
            <a:endParaRPr lang="en-US" dirty="0"/>
          </a:p>
        </p:txBody>
      </p:sp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04659CE-A71F-4DC2-83D3-77B135D1C25D}" type="slidenum">
              <a:rPr lang="en-US"/>
              <a:pPr/>
              <a:t>12</a:t>
            </a:fld>
            <a:endParaRPr lang="en-US" dirty="0"/>
          </a:p>
        </p:txBody>
      </p:sp>
      <p:sp>
        <p:nvSpPr>
          <p:cNvPr id="276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E0FC3B4-28F9-4D7D-A795-3DACAADA6C9E}" type="slidenum">
              <a:rPr lang="en-US"/>
              <a:pPr/>
              <a:t>13</a:t>
            </a:fld>
            <a:endParaRPr lang="en-US" dirty="0"/>
          </a:p>
        </p:txBody>
      </p:sp>
      <p:sp>
        <p:nvSpPr>
          <p:cNvPr id="296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F0224A8-209D-413B-9EE8-87C77375B27C}" type="slidenum">
              <a:rPr lang="en-US"/>
              <a:pPr/>
              <a:t>14</a:t>
            </a:fld>
            <a:endParaRPr lang="en-US" dirty="0"/>
          </a:p>
        </p:txBody>
      </p:sp>
      <p:sp>
        <p:nvSpPr>
          <p:cNvPr id="31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FDFB593-96D2-44E5-A05B-CB55006A03B0}" type="slidenum">
              <a:rPr lang="en-US"/>
              <a:pPr/>
              <a:t>15</a:t>
            </a:fld>
            <a:endParaRPr lang="en-US" dirty="0"/>
          </a:p>
        </p:txBody>
      </p:sp>
      <p:sp>
        <p:nvSpPr>
          <p:cNvPr id="33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674DA31-E29C-4875-A744-127BA07B7A25}" type="slidenum">
              <a:rPr lang="en-US"/>
              <a:pPr/>
              <a:t>16</a:t>
            </a:fld>
            <a:endParaRPr lang="en-US" dirty="0"/>
          </a:p>
        </p:txBody>
      </p:sp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6A96663-D59A-4F59-A391-B7C7913656FA}" type="slidenum">
              <a:rPr lang="en-US"/>
              <a:pPr/>
              <a:t>17</a:t>
            </a:fld>
            <a:endParaRPr lang="en-US" dirty="0"/>
          </a:p>
        </p:txBody>
      </p:sp>
      <p:sp>
        <p:nvSpPr>
          <p:cNvPr id="37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B4D25D0-AB42-4877-B251-BE59076896BF}" type="slidenum">
              <a:rPr lang="en-US"/>
              <a:pPr/>
              <a:t>18</a:t>
            </a:fld>
            <a:endParaRPr lang="en-US" dirty="0"/>
          </a:p>
        </p:txBody>
      </p:sp>
      <p:sp>
        <p:nvSpPr>
          <p:cNvPr id="39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9359A6D-AAE1-459F-AB78-E931F9ACEBA3}" type="slidenum">
              <a:rPr lang="en-US"/>
              <a:pPr/>
              <a:t>19</a:t>
            </a:fld>
            <a:endParaRPr lang="en-US" dirty="0"/>
          </a:p>
        </p:txBody>
      </p:sp>
      <p:sp>
        <p:nvSpPr>
          <p:cNvPr id="41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9E9A003-D42C-42AB-93C6-815F8695E528}" type="slidenum">
              <a:rPr lang="en-US"/>
              <a:pPr/>
              <a:t>22</a:t>
            </a:fld>
            <a:endParaRPr lang="en-US" dirty="0"/>
          </a:p>
        </p:txBody>
      </p:sp>
      <p:sp>
        <p:nvSpPr>
          <p:cNvPr id="46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EBFAC7F-BE52-42C7-AAA1-23E36AC6AD54}" type="slidenum">
              <a:rPr lang="en-US"/>
              <a:pPr/>
              <a:t>23</a:t>
            </a:fld>
            <a:endParaRPr lang="en-US" dirty="0"/>
          </a:p>
        </p:txBody>
      </p:sp>
      <p:sp>
        <p:nvSpPr>
          <p:cNvPr id="48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5DE5E78-2C34-443C-8983-9834BB942821}" type="slidenum">
              <a:rPr lang="en-US"/>
              <a:pPr/>
              <a:t>24</a:t>
            </a:fld>
            <a:endParaRPr lang="en-US" dirty="0"/>
          </a:p>
        </p:txBody>
      </p:sp>
      <p:sp>
        <p:nvSpPr>
          <p:cNvPr id="501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B24523B-C8E0-4BB1-81EF-97AB19683CEA}" type="slidenum">
              <a:rPr lang="en-US"/>
              <a:pPr/>
              <a:t>25</a:t>
            </a:fld>
            <a:endParaRPr lang="en-US" dirty="0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1375628-964A-49B1-9A3C-FCC613F91F58}" type="slidenum">
              <a:rPr lang="en-US"/>
              <a:pPr/>
              <a:t>26</a:t>
            </a:fld>
            <a:endParaRPr lang="en-US" dirty="0"/>
          </a:p>
        </p:txBody>
      </p:sp>
      <p:sp>
        <p:nvSpPr>
          <p:cNvPr id="542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FEE729D-F151-4749-A19E-70722C18C7C1}" type="slidenum">
              <a:rPr lang="en-US"/>
              <a:pPr/>
              <a:t>27</a:t>
            </a:fld>
            <a:endParaRPr lang="en-US" dirty="0"/>
          </a:p>
        </p:txBody>
      </p:sp>
      <p:sp>
        <p:nvSpPr>
          <p:cNvPr id="563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D831933-2676-417E-85F1-807CD7A11D89}" type="slidenum">
              <a:rPr lang="en-US"/>
              <a:pPr/>
              <a:t>28</a:t>
            </a:fld>
            <a:endParaRPr lang="en-US" dirty="0"/>
          </a:p>
        </p:txBody>
      </p:sp>
      <p:sp>
        <p:nvSpPr>
          <p:cNvPr id="583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9"/>
          <p:cNvSpPr>
            <a:spLocks noChangeArrowheads="1"/>
          </p:cNvSpPr>
          <p:nvPr userDrawn="1"/>
        </p:nvSpPr>
        <p:spPr bwMode="auto">
          <a:xfrm>
            <a:off x="1219200" y="2667000"/>
            <a:ext cx="6705600" cy="3505200"/>
          </a:xfrm>
          <a:prstGeom prst="rect">
            <a:avLst/>
          </a:prstGeom>
          <a:noFill/>
          <a:ln w="19050">
            <a:solidFill>
              <a:srgbClr val="1974CF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en-US" dirty="0"/>
          </a:p>
        </p:txBody>
      </p:sp>
      <p:sp>
        <p:nvSpPr>
          <p:cNvPr id="181265" name="Rectangle 17"/>
          <p:cNvSpPr>
            <a:spLocks noGrp="1" noChangeArrowheads="1"/>
          </p:cNvSpPr>
          <p:nvPr>
            <p:ph type="ctrTitle"/>
          </p:nvPr>
        </p:nvSpPr>
        <p:spPr>
          <a:xfrm>
            <a:off x="1223963" y="3724275"/>
            <a:ext cx="6692900" cy="838200"/>
          </a:xfrm>
          <a:effectLst/>
        </p:spPr>
        <p:txBody>
          <a:bodyPr anchorCtr="1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81266" name="Rectangle 18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5307013"/>
            <a:ext cx="6400800" cy="533400"/>
          </a:xfrm>
        </p:spPr>
        <p:txBody>
          <a:bodyPr lIns="91440" tIns="45720" rIns="91440" bIns="45720"/>
          <a:lstStyle>
            <a:lvl1pPr marL="0" indent="0" algn="ctr">
              <a:buFontTx/>
              <a:buNone/>
              <a:defRPr sz="1800"/>
            </a:lvl1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7" name="Picture 10" descr="ppt_opener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7988"/>
            <a:ext cx="9144000" cy="647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99263" y="1611313"/>
            <a:ext cx="2155825" cy="44211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0200" y="1611313"/>
            <a:ext cx="6316663" cy="44211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213" y="1611313"/>
            <a:ext cx="8524875" cy="38893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30213" y="1611313"/>
            <a:ext cx="8524875" cy="38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7961" dir="2700000" algn="ctr" rotWithShape="0">
              <a:schemeClr val="bg2"/>
            </a:outerShdw>
          </a:effec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330200" y="2346325"/>
            <a:ext cx="8613775" cy="368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Text Box 8"/>
          <p:cNvSpPr txBox="1">
            <a:spLocks noChangeArrowheads="1"/>
          </p:cNvSpPr>
          <p:nvPr userDrawn="1"/>
        </p:nvSpPr>
        <p:spPr bwMode="auto">
          <a:xfrm>
            <a:off x="6003925" y="6089650"/>
            <a:ext cx="2820988" cy="457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l" eaLnBrk="1" hangingPunct="1">
              <a:defRPr/>
            </a:pPr>
            <a:endParaRPr lang="en-US" altLang="en-US" dirty="0"/>
          </a:p>
        </p:txBody>
      </p:sp>
      <p:sp>
        <p:nvSpPr>
          <p:cNvPr id="1030" name="Text Box 11"/>
          <p:cNvSpPr txBox="1">
            <a:spLocks noChangeArrowheads="1"/>
          </p:cNvSpPr>
          <p:nvPr userDrawn="1"/>
        </p:nvSpPr>
        <p:spPr bwMode="auto">
          <a:xfrm>
            <a:off x="303213" y="6581775"/>
            <a:ext cx="8840787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50000"/>
              </a:spcBef>
              <a:defRPr/>
            </a:pPr>
            <a:endParaRPr lang="en-US" altLang="en-US" sz="1000" dirty="0"/>
          </a:p>
        </p:txBody>
      </p:sp>
      <p:cxnSp>
        <p:nvCxnSpPr>
          <p:cNvPr id="8" name="Straight Connector 7"/>
          <p:cNvCxnSpPr/>
          <p:nvPr userDrawn="1"/>
        </p:nvCxnSpPr>
        <p:spPr>
          <a:xfrm>
            <a:off x="0" y="11207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1000" dirty="0"/>
              <a:t>Copyright © 2018 Wolters Kluwer • All Rights Reserved</a:t>
            </a:r>
          </a:p>
        </p:txBody>
      </p:sp>
      <p:pic>
        <p:nvPicPr>
          <p:cNvPr id="10" name="Picture 14" descr="WK_CMYK.jpg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6600825"/>
            <a:ext cx="1317625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86" r:id="rId1"/>
    <p:sldLayoutId id="2147483875" r:id="rId2"/>
    <p:sldLayoutId id="2147483876" r:id="rId3"/>
    <p:sldLayoutId id="2147483877" r:id="rId4"/>
    <p:sldLayoutId id="2147483878" r:id="rId5"/>
    <p:sldLayoutId id="2147483879" r:id="rId6"/>
    <p:sldLayoutId id="2147483880" r:id="rId7"/>
    <p:sldLayoutId id="2147483881" r:id="rId8"/>
    <p:sldLayoutId id="2147483882" r:id="rId9"/>
    <p:sldLayoutId id="2147483883" r:id="rId10"/>
    <p:sldLayoutId id="2147483884" r:id="rId11"/>
    <p:sldLayoutId id="2147483885" r:id="rId12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9pPr>
    </p:titleStyle>
    <p:bodyStyle>
      <a:lvl1pPr marL="280988" indent="-280988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  <a:ea typeface="+mn-ea"/>
          <a:cs typeface="+mn-cs"/>
        </a:defRPr>
      </a:lvl1pPr>
      <a:lvl2pPr marL="862013" indent="-404813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–"/>
        <a:defRPr sz="2200">
          <a:solidFill>
            <a:schemeClr val="tx1"/>
          </a:solidFill>
          <a:latin typeface="+mn-lt"/>
        </a:defRPr>
      </a:lvl2pPr>
      <a:lvl3pPr marL="1204913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5pPr>
      <a:lvl6pPr marL="25146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6pPr>
      <a:lvl7pPr marL="29718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7pPr>
      <a:lvl8pPr marL="34290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8pPr>
      <a:lvl9pPr marL="38862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065213" y="2538481"/>
            <a:ext cx="7099300" cy="2759660"/>
          </a:xfrm>
          <a:prstGeom prst="rect">
            <a:avLst/>
          </a:prstGeom>
          <a:ln w="25400" cap="flat" cmpd="sng" algn="ctr">
            <a:noFill/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Exercise Physiology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 for Health, Fitness, and Performance 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Fifth Edition</a:t>
            </a:r>
          </a:p>
          <a:p>
            <a:pPr algn="ctr">
              <a:defRPr/>
            </a:pPr>
            <a:endParaRPr lang="en-US" sz="1800" dirty="0">
              <a:latin typeface="+mj-lt"/>
            </a:endParaRPr>
          </a:p>
          <a:p>
            <a:pPr algn="ctr" eaLnBrk="1" hangingPunct="1">
              <a:defRPr/>
            </a:pPr>
            <a:r>
              <a:rPr lang="en-US" sz="2400" dirty="0">
                <a:solidFill>
                  <a:srgbClr val="0C66C0"/>
                </a:solidFill>
              </a:rPr>
              <a:t>Chapter 18:</a:t>
            </a:r>
            <a:br>
              <a:rPr lang="en-US" sz="2400" dirty="0">
                <a:solidFill>
                  <a:srgbClr val="0C66C0"/>
                </a:solidFill>
              </a:rPr>
            </a:br>
            <a:br>
              <a:rPr lang="en-US" sz="2400" dirty="0">
                <a:solidFill>
                  <a:srgbClr val="0C66C0"/>
                </a:solidFill>
              </a:rPr>
            </a:br>
            <a:r>
              <a:rPr lang="en-US" sz="2400" dirty="0">
                <a:solidFill>
                  <a:srgbClr val="0C66C0"/>
                </a:solidFill>
              </a:rPr>
              <a:t>Muscular Contraction and Movement</a:t>
            </a: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  <a:p>
            <a:pPr lvl="0" algn="ctr" eaLnBrk="1" hangingPunct="1">
              <a:defRPr/>
            </a:pPr>
            <a:r>
              <a:rPr lang="en-US" sz="1800" dirty="0">
                <a:solidFill>
                  <a:schemeClr val="accent1"/>
                </a:solidFill>
              </a:rPr>
              <a:t>Denise L. Smith • Sharon A. Plowman</a:t>
            </a:r>
            <a:endParaRPr lang="en-US" altLang="en-US" sz="1800" kern="0" dirty="0">
              <a:solidFill>
                <a:srgbClr val="186EC4"/>
              </a:solidFill>
              <a:latin typeface="+mj-lt"/>
            </a:endParaRP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9"/>
          <p:cNvSpPr>
            <a:spLocks noChangeArrowheads="1"/>
          </p:cNvSpPr>
          <p:nvPr/>
        </p:nvSpPr>
        <p:spPr bwMode="auto">
          <a:xfrm>
            <a:off x="315012" y="167037"/>
            <a:ext cx="8072850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609600" indent="-609600" algn="l" eaLnBrk="1" hangingPunct="1"/>
            <a:r>
              <a:rPr lang="en-US" sz="2800" b="1" dirty="0">
                <a:solidFill>
                  <a:srgbClr val="0066CC"/>
                </a:solidFill>
                <a:latin typeface="+mj-lt"/>
              </a:rPr>
              <a:t>I. Introduction: Exercise</a:t>
            </a:r>
            <a:r>
              <a:rPr lang="en-US" sz="2800" b="1" dirty="0">
                <a:solidFill>
                  <a:schemeClr val="accent1"/>
                </a:solidFill>
                <a:latin typeface="+mj-lt"/>
              </a:rPr>
              <a:t>—</a:t>
            </a:r>
            <a:r>
              <a:rPr lang="en-US" sz="2800" b="1" dirty="0">
                <a:solidFill>
                  <a:srgbClr val="0066CC"/>
                </a:solidFill>
                <a:latin typeface="+mj-lt"/>
              </a:rPr>
              <a:t>The Result of Muscular Contraction</a:t>
            </a:r>
          </a:p>
        </p:txBody>
      </p:sp>
      <p:sp>
        <p:nvSpPr>
          <p:cNvPr id="1365004" name="Text Box 12"/>
          <p:cNvSpPr txBox="1">
            <a:spLocks noChangeArrowheads="1"/>
          </p:cNvSpPr>
          <p:nvPr/>
        </p:nvSpPr>
        <p:spPr bwMode="auto">
          <a:xfrm>
            <a:off x="441335" y="1449842"/>
            <a:ext cx="8151122" cy="1107996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/>
          <a:p>
            <a:pPr marL="231775" indent="-231775" algn="l" eaLnBrk="1" hangingPunct="1">
              <a:spcBef>
                <a:spcPct val="50000"/>
              </a:spcBef>
              <a:buClr>
                <a:schemeClr val="accent2"/>
              </a:buClr>
              <a:buFont typeface="Verdana" pitchFamily="34" charset="0"/>
              <a:buChar char="●"/>
              <a:defRPr/>
            </a:pPr>
            <a:r>
              <a:rPr lang="en-US" sz="2200" b="0" dirty="0">
                <a:latin typeface="+mn-lt"/>
                <a:ea typeface="+mn-ea"/>
              </a:rPr>
              <a:t>All physical movement requires muscle contractions, and there is a nearly infinite number of movements that can occur as a result of muscle contractions.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161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250156" y="1417267"/>
            <a:ext cx="7010400" cy="397674"/>
          </a:xfrm>
        </p:spPr>
        <p:txBody>
          <a:bodyPr>
            <a:spAutoFit/>
          </a:bodyPr>
          <a:lstStyle/>
          <a:p>
            <a:pPr marL="609600" indent="-6096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A.  Tension versus Load</a:t>
            </a:r>
          </a:p>
        </p:txBody>
      </p:sp>
      <p:sp>
        <p:nvSpPr>
          <p:cNvPr id="9218" name="Rectangle 3"/>
          <p:cNvSpPr>
            <a:spLocks noChangeArrowheads="1"/>
          </p:cNvSpPr>
          <p:nvPr/>
        </p:nvSpPr>
        <p:spPr bwMode="auto">
          <a:xfrm>
            <a:off x="176988" y="591186"/>
            <a:ext cx="620233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609600" indent="-609600"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Muscular Force Production</a:t>
            </a:r>
          </a:p>
        </p:txBody>
      </p:sp>
      <p:sp>
        <p:nvSpPr>
          <p:cNvPr id="9220" name="Text Box 6"/>
          <p:cNvSpPr txBox="1">
            <a:spLocks noChangeArrowheads="1"/>
          </p:cNvSpPr>
          <p:nvPr/>
        </p:nvSpPr>
        <p:spPr bwMode="auto">
          <a:xfrm>
            <a:off x="283277" y="2190761"/>
            <a:ext cx="8584952" cy="31393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290513" indent="-290513" algn="l" eaLnBrk="1" hangingPunct="1">
              <a:spcBef>
                <a:spcPct val="50000"/>
              </a:spcBef>
              <a:buClr>
                <a:schemeClr val="accent2"/>
              </a:buClr>
              <a:buFontTx/>
              <a:buChar char="●"/>
            </a:pPr>
            <a:r>
              <a:rPr lang="en-US" sz="2200" b="0" dirty="0">
                <a:latin typeface="+mn-lt"/>
              </a:rPr>
              <a:t>Tension—Force developed when a contracting muscle </a:t>
            </a:r>
            <a:r>
              <a:rPr lang="en-US" sz="2200" b="0" dirty="0" err="1">
                <a:latin typeface="+mn-lt"/>
              </a:rPr>
              <a:t>cts</a:t>
            </a:r>
            <a:r>
              <a:rPr lang="en-US" sz="2200" b="0" dirty="0">
                <a:latin typeface="+mn-lt"/>
              </a:rPr>
              <a:t> on an object</a:t>
            </a:r>
          </a:p>
          <a:p>
            <a:pPr marL="174625" indent="-174625" algn="l" eaLnBrk="1" hangingPunct="1">
              <a:spcBef>
                <a:spcPct val="50000"/>
              </a:spcBef>
              <a:buClr>
                <a:schemeClr val="accent2"/>
              </a:buClr>
              <a:buFontTx/>
              <a:buChar char="●"/>
            </a:pPr>
            <a:endParaRPr lang="en-US" sz="2200" b="0" dirty="0">
              <a:latin typeface="+mn-lt"/>
            </a:endParaRPr>
          </a:p>
          <a:p>
            <a:pPr algn="l" eaLnBrk="1" hangingPunct="1">
              <a:spcBef>
                <a:spcPct val="50000"/>
              </a:spcBef>
              <a:buClr>
                <a:schemeClr val="accent2"/>
              </a:buClr>
              <a:buFontTx/>
              <a:buChar char="●"/>
            </a:pPr>
            <a:r>
              <a:rPr lang="en-US" sz="2200" b="0" dirty="0">
                <a:latin typeface="+mn-lt"/>
              </a:rPr>
              <a:t> Load</a:t>
            </a:r>
            <a:r>
              <a:rPr lang="en-US" sz="2200" dirty="0"/>
              <a:t>—</a:t>
            </a:r>
            <a:r>
              <a:rPr lang="en-US" sz="2200" b="0" dirty="0">
                <a:latin typeface="+mn-lt"/>
              </a:rPr>
              <a:t>Force exerted on the muscle</a:t>
            </a:r>
          </a:p>
          <a:p>
            <a:pPr algn="l" eaLnBrk="1" hangingPunct="1">
              <a:spcBef>
                <a:spcPct val="50000"/>
              </a:spcBef>
              <a:buClr>
                <a:schemeClr val="accent2"/>
              </a:buClr>
              <a:buFontTx/>
              <a:buChar char="●"/>
            </a:pPr>
            <a:endParaRPr lang="en-US" sz="2200" b="0" dirty="0">
              <a:latin typeface="+mn-lt"/>
            </a:endParaRPr>
          </a:p>
          <a:p>
            <a:pPr marL="290513" indent="-290513" algn="l" eaLnBrk="1" hangingPunct="1">
              <a:spcBef>
                <a:spcPct val="50000"/>
              </a:spcBef>
              <a:buClr>
                <a:schemeClr val="accent2"/>
              </a:buClr>
              <a:buFontTx/>
              <a:buChar char="●"/>
            </a:pPr>
            <a:r>
              <a:rPr lang="en-US" sz="2200" b="0" dirty="0">
                <a:latin typeface="+mn-lt"/>
              </a:rPr>
              <a:t>Torque</a:t>
            </a:r>
            <a:r>
              <a:rPr lang="en-US" sz="2200" dirty="0"/>
              <a:t>—</a:t>
            </a:r>
            <a:r>
              <a:rPr lang="en-US" sz="2200" b="0" dirty="0">
                <a:latin typeface="+mn-lt"/>
              </a:rPr>
              <a:t>Capability of a </a:t>
            </a:r>
            <a:r>
              <a:rPr lang="en-US" sz="2200" b="1" dirty="0">
                <a:latin typeface="+mn-lt"/>
              </a:rPr>
              <a:t>force</a:t>
            </a:r>
            <a:r>
              <a:rPr lang="en-US" sz="2200" b="0" dirty="0">
                <a:latin typeface="+mn-lt"/>
              </a:rPr>
              <a:t> (or tension) to produce rotation of a limb around a joint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16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916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916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91618" grpId="0" build="p" autoUpdateAnimBg="0" advAuto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817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20914" y="1365456"/>
            <a:ext cx="8316685" cy="397674"/>
          </a:xfrm>
        </p:spPr>
        <p:txBody>
          <a:bodyPr wrap="square">
            <a:spAutoFit/>
          </a:bodyPr>
          <a:lstStyle/>
          <a:p>
            <a:pPr marL="609600" indent="-6096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B.  Classification of Muscle Contractions</a:t>
            </a:r>
          </a:p>
        </p:txBody>
      </p:sp>
      <p:sp>
        <p:nvSpPr>
          <p:cNvPr id="11266" name="Rectangle 3"/>
          <p:cNvSpPr>
            <a:spLocks noChangeArrowheads="1"/>
          </p:cNvSpPr>
          <p:nvPr/>
        </p:nvSpPr>
        <p:spPr bwMode="auto">
          <a:xfrm>
            <a:off x="227013" y="572157"/>
            <a:ext cx="772519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609600" indent="-609600"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Muscular Force Production (cont.)</a:t>
            </a:r>
          </a:p>
        </p:txBody>
      </p:sp>
      <p:sp>
        <p:nvSpPr>
          <p:cNvPr id="11268" name="Rectangle 5"/>
          <p:cNvSpPr>
            <a:spLocks noChangeArrowheads="1"/>
          </p:cNvSpPr>
          <p:nvPr/>
        </p:nvSpPr>
        <p:spPr bwMode="auto">
          <a:xfrm>
            <a:off x="551543" y="2083230"/>
            <a:ext cx="8229599" cy="31393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 eaLnBrk="1" hangingPunct="1"/>
            <a:r>
              <a:rPr lang="en-US" sz="2200" b="1" dirty="0">
                <a:latin typeface="+mn-lt"/>
                <a:ea typeface="ＭＳ Ｐゴシック" charset="-128"/>
              </a:rPr>
              <a:t>Isotonic Contraction</a:t>
            </a:r>
            <a:r>
              <a:rPr lang="en-US" sz="2200" dirty="0">
                <a:latin typeface="+mn-lt"/>
                <a:ea typeface="ＭＳ Ｐゴシック" charset="-128"/>
              </a:rPr>
              <a:t>—A </a:t>
            </a:r>
            <a:r>
              <a:rPr lang="en-US" sz="2200" i="1" dirty="0">
                <a:latin typeface="+mn-lt"/>
                <a:ea typeface="ＭＳ Ｐゴシック" charset="-128"/>
              </a:rPr>
              <a:t>muscle fiber</a:t>
            </a:r>
            <a:r>
              <a:rPr lang="en-US" sz="2200" dirty="0">
                <a:latin typeface="+mn-lt"/>
                <a:ea typeface="ＭＳ Ｐゴシック" charset="-128"/>
              </a:rPr>
              <a:t> contraction in which the tension generated by the muscle fiber is constant through the range of motion</a:t>
            </a:r>
          </a:p>
          <a:p>
            <a:pPr algn="l" eaLnBrk="1" hangingPunct="1"/>
            <a:endParaRPr lang="en-US" sz="2200" b="1" dirty="0">
              <a:latin typeface="+mn-lt"/>
            </a:endParaRPr>
          </a:p>
          <a:p>
            <a:pPr algn="l" eaLnBrk="1" hangingPunct="1"/>
            <a:r>
              <a:rPr lang="en-US" sz="2200" b="1" dirty="0">
                <a:latin typeface="+mn-lt"/>
              </a:rPr>
              <a:t>Dynamic Contraction</a:t>
            </a:r>
            <a:r>
              <a:rPr lang="en-US" sz="2200" dirty="0">
                <a:latin typeface="+mn-lt"/>
              </a:rPr>
              <a:t>—</a:t>
            </a:r>
            <a:r>
              <a:rPr lang="en-US" sz="2200" b="0" dirty="0">
                <a:latin typeface="+mn-lt"/>
              </a:rPr>
              <a:t>A </a:t>
            </a:r>
            <a:r>
              <a:rPr lang="en-US" sz="2200" b="0" i="1" dirty="0">
                <a:latin typeface="+mn-lt"/>
              </a:rPr>
              <a:t>whole muscle</a:t>
            </a:r>
            <a:r>
              <a:rPr lang="en-US" sz="2200" dirty="0">
                <a:latin typeface="+mn-lt"/>
              </a:rPr>
              <a:t> </a:t>
            </a:r>
            <a:r>
              <a:rPr lang="en-US" sz="2200" b="0" dirty="0">
                <a:latin typeface="+mn-lt"/>
              </a:rPr>
              <a:t>contraction in which the force exerted varies as the muscle shortens to accommodate change in muscle length and/or joint angle throughout the range of motion while moving a constant external load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81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581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581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58178" grpId="0" build="p" autoUpdateAnimBg="0" advAuto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9090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354924" y="2064826"/>
            <a:ext cx="8600390" cy="2259722"/>
          </a:xfrm>
        </p:spPr>
        <p:txBody>
          <a:bodyPr wrap="square">
            <a:spAutoFit/>
          </a:bodyPr>
          <a:lstStyle/>
          <a:p>
            <a:pPr marL="0" indent="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 err="1">
                <a:ea typeface="ＭＳ Ｐゴシック" charset="-128"/>
              </a:rPr>
              <a:t>Isokinetic</a:t>
            </a:r>
            <a:r>
              <a:rPr lang="en-US" b="1" dirty="0">
                <a:ea typeface="ＭＳ Ｐゴシック" charset="-128"/>
              </a:rPr>
              <a:t> Contraction</a:t>
            </a:r>
            <a:r>
              <a:rPr lang="en-US" dirty="0">
                <a:ea typeface="ＭＳ Ｐゴシック" charset="-128"/>
              </a:rPr>
              <a:t>—A </a:t>
            </a:r>
            <a:r>
              <a:rPr lang="en-US" i="1" dirty="0">
                <a:ea typeface="ＭＳ Ｐゴシック" charset="-128"/>
              </a:rPr>
              <a:t>muscle fiber</a:t>
            </a:r>
            <a:r>
              <a:rPr lang="en-US" dirty="0">
                <a:ea typeface="ＭＳ Ｐゴシック" charset="-128"/>
              </a:rPr>
              <a:t> contraction in which the velocity of the contraction is kept constant</a:t>
            </a:r>
          </a:p>
          <a:p>
            <a:pPr marL="0" indent="0">
              <a:spcBef>
                <a:spcPct val="0"/>
              </a:spcBef>
              <a:spcAft>
                <a:spcPct val="50000"/>
              </a:spcAft>
              <a:buFontTx/>
              <a:buNone/>
            </a:pPr>
            <a:endParaRPr lang="en-US" dirty="0">
              <a:ea typeface="ＭＳ Ｐゴシック" charset="-128"/>
            </a:endParaRPr>
          </a:p>
          <a:p>
            <a:pPr marL="0" indent="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 err="1">
                <a:ea typeface="ＭＳ Ｐゴシック" charset="-128"/>
              </a:rPr>
              <a:t>Isokinematic</a:t>
            </a:r>
            <a:r>
              <a:rPr lang="en-US" b="1" dirty="0">
                <a:ea typeface="ＭＳ Ｐゴシック" charset="-128"/>
              </a:rPr>
              <a:t> Contraction</a:t>
            </a:r>
            <a:r>
              <a:rPr lang="en-US" dirty="0">
                <a:ea typeface="ＭＳ Ｐゴシック" charset="-128"/>
              </a:rPr>
              <a:t>—A </a:t>
            </a:r>
            <a:r>
              <a:rPr lang="en-US" i="1" dirty="0">
                <a:ea typeface="ＭＳ Ｐゴシック" charset="-128"/>
              </a:rPr>
              <a:t>whole muscle</a:t>
            </a:r>
            <a:r>
              <a:rPr lang="en-US" dirty="0">
                <a:ea typeface="ＭＳ Ｐゴシック" charset="-128"/>
              </a:rPr>
              <a:t> contraction in which the rate of limb displacement or joint rotation is held constant with the use of specialized equipment</a:t>
            </a:r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227013" y="542486"/>
            <a:ext cx="772519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609600" indent="-609600"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Muscular Force Production (cont.)</a:t>
            </a: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362858" y="1343897"/>
            <a:ext cx="8316685" cy="3976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  <a:spAutoFit/>
          </a:bodyPr>
          <a:lstStyle/>
          <a:p>
            <a:pPr marL="609600" marR="0" lvl="0" indent="-6096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50000"/>
              </a:spcAft>
              <a:buClr>
                <a:srgbClr val="CC9900"/>
              </a:buClr>
              <a:buSzTx/>
              <a:buFontTx/>
              <a:buNone/>
              <a:tabLst/>
              <a:defRPr/>
            </a:pP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ＭＳ Ｐゴシック" charset="-128"/>
                <a:cs typeface="+mn-cs"/>
              </a:rPr>
              <a:t>B.  Classification of Muscle Contractions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90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690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690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90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690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690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69090" grpId="0" build="p" autoUpdateAnimBg="0" advAuto="0"/>
      <p:bldP spid="4" grpId="0" build="p" autoUpdateAnimBg="0" advAuto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113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391885" y="2141092"/>
            <a:ext cx="8577943" cy="2564421"/>
          </a:xfrm>
        </p:spPr>
        <p:txBody>
          <a:bodyPr wrap="square">
            <a:spAutoFit/>
          </a:bodyPr>
          <a:lstStyle/>
          <a:p>
            <a:pPr marL="0" indent="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Isometric Contraction</a:t>
            </a:r>
            <a:r>
              <a:rPr lang="en-US" i="1" dirty="0">
                <a:ea typeface="ＭＳ Ｐゴシック" charset="-128"/>
              </a:rPr>
              <a:t>—</a:t>
            </a:r>
            <a:r>
              <a:rPr lang="en-US" dirty="0">
                <a:ea typeface="ＭＳ Ｐゴシック" charset="-128"/>
              </a:rPr>
              <a:t>A </a:t>
            </a:r>
            <a:r>
              <a:rPr lang="en-US" i="1" dirty="0">
                <a:ea typeface="ＭＳ Ｐゴシック" charset="-128"/>
              </a:rPr>
              <a:t>muscle fiber</a:t>
            </a:r>
            <a:r>
              <a:rPr lang="en-US" dirty="0">
                <a:ea typeface="ＭＳ Ｐゴシック" charset="-128"/>
              </a:rPr>
              <a:t> contraction that does not result in a length change in muscle fiber</a:t>
            </a:r>
          </a:p>
          <a:p>
            <a:pPr marL="0" indent="0">
              <a:spcBef>
                <a:spcPct val="0"/>
              </a:spcBef>
              <a:spcAft>
                <a:spcPct val="50000"/>
              </a:spcAft>
              <a:buFontTx/>
              <a:buNone/>
            </a:pPr>
            <a:endParaRPr lang="en-US" dirty="0">
              <a:ea typeface="ＭＳ Ｐゴシック" charset="-128"/>
            </a:endParaRPr>
          </a:p>
          <a:p>
            <a:pPr marL="0" indent="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Static Contraction</a:t>
            </a:r>
            <a:r>
              <a:rPr lang="en-US" i="1" dirty="0">
                <a:ea typeface="ＭＳ Ｐゴシック" charset="-128"/>
              </a:rPr>
              <a:t>—</a:t>
            </a:r>
            <a:r>
              <a:rPr lang="en-US" dirty="0">
                <a:ea typeface="ＭＳ Ｐゴシック" charset="-128"/>
              </a:rPr>
              <a:t>A </a:t>
            </a:r>
            <a:r>
              <a:rPr lang="en-US" i="1" dirty="0">
                <a:ea typeface="ＭＳ Ｐゴシック" charset="-128"/>
              </a:rPr>
              <a:t>whole muscle</a:t>
            </a:r>
            <a:r>
              <a:rPr lang="en-US" dirty="0">
                <a:ea typeface="ＭＳ Ｐゴシック" charset="-128"/>
              </a:rPr>
              <a:t> contraction that produces an increase in muscle tension but does not cause meaningful limb displacement or joint displacement and therefore does not result in movement of the skeleton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227013" y="515592"/>
            <a:ext cx="772519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609600" indent="-609600"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Muscular Force Production (cont.)</a:t>
            </a: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 bwMode="auto">
          <a:xfrm>
            <a:off x="362858" y="1357344"/>
            <a:ext cx="8316685" cy="3976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  <a:spAutoFit/>
          </a:bodyPr>
          <a:lstStyle/>
          <a:p>
            <a:pPr marL="609600" marR="0" lvl="0" indent="-6096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50000"/>
              </a:spcAft>
              <a:buClr>
                <a:srgbClr val="CC9900"/>
              </a:buClr>
              <a:buSzTx/>
              <a:buFontTx/>
              <a:buNone/>
              <a:tabLst/>
              <a:defRPr/>
            </a:pP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ＭＳ Ｐゴシック" charset="-128"/>
                <a:cs typeface="+mn-cs"/>
              </a:rPr>
              <a:t>B.  Classification of Muscle Contractions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11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711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711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11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711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711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71138" grpId="0" build="p" autoUpdateAnimBg="0" advAuto="0"/>
      <p:bldP spid="5" grpId="0" build="p" autoUpdateAnimBg="0" advAuto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172.24.161.56\lww\01_Logistics\Plowman5e_9781496323187\13_Ancillaries\1_Input\PPTs\JPEG updated arts\Plowman-PPT-03\Ch18\Table 18.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2595" y="618898"/>
            <a:ext cx="8138810" cy="51723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523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286440" y="1338447"/>
            <a:ext cx="8590416" cy="1819602"/>
          </a:xfrm>
        </p:spPr>
        <p:txBody>
          <a:bodyPr wrap="square">
            <a:spAutoFit/>
          </a:bodyPr>
          <a:lstStyle/>
          <a:p>
            <a:pPr marL="609600" indent="-6096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C.  Force Development and Gradation of Response</a:t>
            </a:r>
          </a:p>
          <a:p>
            <a:pPr marL="609600" indent="-6096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     1.  Neural activation</a:t>
            </a:r>
          </a:p>
          <a:p>
            <a:pPr marL="609600" indent="-6096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		  •  Rate coding</a:t>
            </a:r>
          </a:p>
          <a:p>
            <a:pPr marL="609600" indent="-6096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		  •  Number coding (recruitment)</a:t>
            </a: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227013" y="513054"/>
            <a:ext cx="772519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609600" indent="-609600"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Muscular Force Production (cont.)</a:t>
            </a:r>
          </a:p>
        </p:txBody>
      </p:sp>
      <p:pic>
        <p:nvPicPr>
          <p:cNvPr id="2050" name="Picture 2" descr="\\172.24.161.56\lww\01_Logistics\Plowman5e_9781496323187\13_Ancillaries\1_Input\PPTs\JPEG updated arts\Plowman-PPT-03\Ch18\Plowman5e-ch018-image001.jpg"/>
          <p:cNvPicPr>
            <a:picLocks noChangeAspect="1" noChangeArrowheads="1"/>
          </p:cNvPicPr>
          <p:nvPr/>
        </p:nvPicPr>
        <p:blipFill>
          <a:blip r:embed="rId3" cstate="print"/>
          <a:srcRect r="43726" b="49409"/>
          <a:stretch>
            <a:fillRect/>
          </a:stretch>
        </p:blipFill>
        <p:spPr bwMode="auto">
          <a:xfrm>
            <a:off x="736839" y="3456524"/>
            <a:ext cx="3559115" cy="1915452"/>
          </a:xfrm>
          <a:prstGeom prst="rect">
            <a:avLst/>
          </a:prstGeom>
          <a:noFill/>
        </p:spPr>
      </p:pic>
      <p:pic>
        <p:nvPicPr>
          <p:cNvPr id="7" name="Picture 2" descr="\\172.24.161.56\lww\01_Logistics\Plowman5e_9781496323187\13_Ancillaries\1_Input\PPTs\JPEG updated arts\Plowman-PPT-03\Ch18\Plowman5e-ch018-image001.jpg"/>
          <p:cNvPicPr>
            <a:picLocks noChangeAspect="1" noChangeArrowheads="1"/>
          </p:cNvPicPr>
          <p:nvPr/>
        </p:nvPicPr>
        <p:blipFill>
          <a:blip r:embed="rId3" cstate="print"/>
          <a:srcRect t="49527" r="43726"/>
          <a:stretch>
            <a:fillRect/>
          </a:stretch>
        </p:blipFill>
        <p:spPr bwMode="auto">
          <a:xfrm>
            <a:off x="4702115" y="3431032"/>
            <a:ext cx="3559115" cy="191099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52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752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752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52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752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752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52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752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752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52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752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752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75234" grpId="0" build="p" autoUpdateAnimBg="0" advAuto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227013" y="502145"/>
            <a:ext cx="772519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609600" indent="-609600"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Muscular Force Production (cont.)</a:t>
            </a:r>
          </a:p>
        </p:txBody>
      </p:sp>
      <p:pic>
        <p:nvPicPr>
          <p:cNvPr id="3074" name="Picture 2" descr="\\172.24.161.56\lww\01_Logistics\Plowman5e_9781496323187\13_Ancillaries\1_Input\PPTs\JPEG updated arts\Plowman-PPT-03\Ch18\Plowman5e-ch018-image001.jpg"/>
          <p:cNvPicPr>
            <a:picLocks noChangeAspect="1" noChangeArrowheads="1"/>
          </p:cNvPicPr>
          <p:nvPr/>
        </p:nvPicPr>
        <p:blipFill>
          <a:blip r:embed="rId2" cstate="print"/>
          <a:srcRect l="54365"/>
          <a:stretch>
            <a:fillRect/>
          </a:stretch>
        </p:blipFill>
        <p:spPr bwMode="auto">
          <a:xfrm>
            <a:off x="2700068" y="1608946"/>
            <a:ext cx="3338422" cy="437934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7282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333829" y="2145655"/>
            <a:ext cx="8418285" cy="2293578"/>
          </a:xfrm>
        </p:spPr>
        <p:txBody>
          <a:bodyPr wrap="square">
            <a:spAutoFit/>
          </a:bodyPr>
          <a:lstStyle/>
          <a:p>
            <a:pPr marL="1090613" indent="-1090613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2.  Mechanical Factors</a:t>
            </a:r>
          </a:p>
          <a:p>
            <a:pPr marL="1090613" indent="-1090613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     a.  Length-Tension-Angle Relationships</a:t>
            </a:r>
          </a:p>
          <a:p>
            <a:pPr marL="1090613" indent="-1090613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     b.  Force-Velocity and Power-Velocity Relationships</a:t>
            </a:r>
          </a:p>
          <a:p>
            <a:pPr marL="1090613" indent="-1090613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     c.  Elasticity-Force Relationships</a:t>
            </a:r>
          </a:p>
          <a:p>
            <a:pPr marL="1090613" indent="-1090613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     d.  Cross-Sectional Area/Architectural Design</a:t>
            </a:r>
          </a:p>
        </p:txBody>
      </p:sp>
      <p:sp>
        <p:nvSpPr>
          <p:cNvPr id="5" name="Rectangle 4"/>
          <p:cNvSpPr/>
          <p:nvPr/>
        </p:nvSpPr>
        <p:spPr>
          <a:xfrm>
            <a:off x="159658" y="1373601"/>
            <a:ext cx="8606971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09600" indent="-609600" algn="l">
              <a:spcAft>
                <a:spcPct val="50000"/>
              </a:spcAft>
            </a:pPr>
            <a:r>
              <a:rPr lang="en-US" sz="2200" b="1" dirty="0">
                <a:latin typeface="+mn-lt"/>
                <a:ea typeface="ＭＳ Ｐゴシック" charset="-128"/>
              </a:rPr>
              <a:t>C.  Force Development and Gradation of Response (cont.)</a:t>
            </a: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10901" y="529039"/>
            <a:ext cx="772519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609600" indent="-609600"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Muscular Force Production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7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77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77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72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772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772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72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772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772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72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772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772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72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772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772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77282" grpId="0" build="p" autoUpdateAnimBg="0" advAuto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9330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84188" y="1389086"/>
            <a:ext cx="6858000" cy="871650"/>
          </a:xfrm>
        </p:spPr>
        <p:txBody>
          <a:bodyPr>
            <a:spAutoFit/>
          </a:bodyPr>
          <a:lstStyle/>
          <a:p>
            <a:pPr marL="576263" indent="-576263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2. Mechanical Factors (cont.) </a:t>
            </a:r>
          </a:p>
          <a:p>
            <a:pPr marL="576263" indent="-576263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  a.  Length-tension-angle relationships</a:t>
            </a:r>
          </a:p>
        </p:txBody>
      </p:sp>
      <p:sp>
        <p:nvSpPr>
          <p:cNvPr id="24581" name="TextBox 1"/>
          <p:cNvSpPr txBox="1">
            <a:spLocks noChangeArrowheads="1"/>
          </p:cNvSpPr>
          <p:nvPr/>
        </p:nvSpPr>
        <p:spPr bwMode="auto">
          <a:xfrm>
            <a:off x="1995099" y="2417562"/>
            <a:ext cx="1880643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200" dirty="0">
                <a:latin typeface="+mn-lt"/>
              </a:rPr>
              <a:t>Muscle fiber</a:t>
            </a:r>
          </a:p>
        </p:txBody>
      </p:sp>
      <p:sp>
        <p:nvSpPr>
          <p:cNvPr id="24582" name="TextBox 2"/>
          <p:cNvSpPr txBox="1">
            <a:spLocks noChangeArrowheads="1"/>
          </p:cNvSpPr>
          <p:nvPr/>
        </p:nvSpPr>
        <p:spPr bwMode="auto">
          <a:xfrm>
            <a:off x="5124134" y="2367147"/>
            <a:ext cx="2149948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200" dirty="0">
                <a:latin typeface="+mn-lt"/>
              </a:rPr>
              <a:t>Whole muscle</a:t>
            </a: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256041" y="574715"/>
            <a:ext cx="772519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609600" indent="-609600"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Muscular Force Production (cont.)</a:t>
            </a:r>
          </a:p>
        </p:txBody>
      </p:sp>
      <p:pic>
        <p:nvPicPr>
          <p:cNvPr id="4098" name="Picture 2" descr="\\172.24.161.56\lww\01_Logistics\Plowman5e_9781496323187\13_Ancillaries\1_Input\PPTs\JPEG updated arts\Plowman-PPT-03\Ch18\Plowman5e-ch018-image0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7814" y="2949602"/>
            <a:ext cx="6019800" cy="28590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93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793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793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93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793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793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79330" grpId="0" build="p" autoUpdateAnimBg="0" advAuto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137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06174" y="1376477"/>
            <a:ext cx="7092950" cy="871650"/>
          </a:xfrm>
        </p:spPr>
        <p:txBody>
          <a:bodyPr>
            <a:spAutoFit/>
          </a:bodyPr>
          <a:lstStyle/>
          <a:p>
            <a:pPr marL="576263" indent="-576263">
              <a:spcBef>
                <a:spcPct val="0"/>
              </a:spcBef>
              <a:spcAft>
                <a:spcPct val="50000"/>
              </a:spcAft>
              <a:buNone/>
            </a:pPr>
            <a:r>
              <a:rPr lang="en-US" dirty="0">
                <a:ea typeface="ＭＳ Ｐゴシック" charset="-128"/>
              </a:rPr>
              <a:t>2. Mechanical Factors (cont.) </a:t>
            </a:r>
          </a:p>
          <a:p>
            <a:pPr marL="576263" indent="-576263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    b.  Force-velocity relationship</a:t>
            </a:r>
          </a:p>
        </p:txBody>
      </p:sp>
      <p:sp>
        <p:nvSpPr>
          <p:cNvPr id="26629" name="TextBox 1"/>
          <p:cNvSpPr txBox="1">
            <a:spLocks noChangeArrowheads="1"/>
          </p:cNvSpPr>
          <p:nvPr/>
        </p:nvSpPr>
        <p:spPr bwMode="auto">
          <a:xfrm>
            <a:off x="1821434" y="2256906"/>
            <a:ext cx="1880643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200" dirty="0">
                <a:latin typeface="+mn-lt"/>
              </a:rPr>
              <a:t>Muscle fiber</a:t>
            </a:r>
          </a:p>
        </p:txBody>
      </p:sp>
      <p:sp>
        <p:nvSpPr>
          <p:cNvPr id="26630" name="TextBox 2"/>
          <p:cNvSpPr txBox="1">
            <a:spLocks noChangeArrowheads="1"/>
          </p:cNvSpPr>
          <p:nvPr/>
        </p:nvSpPr>
        <p:spPr bwMode="auto">
          <a:xfrm>
            <a:off x="5209257" y="2222393"/>
            <a:ext cx="2149948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200" dirty="0">
                <a:latin typeface="+mn-lt"/>
              </a:rPr>
              <a:t>Whole muscle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256041" y="547821"/>
            <a:ext cx="772519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609600" indent="-609600"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Muscular Force Production (cont.)</a:t>
            </a:r>
          </a:p>
        </p:txBody>
      </p:sp>
      <p:pic>
        <p:nvPicPr>
          <p:cNvPr id="5122" name="Picture 2" descr="\\172.24.161.56\lww\01_Logistics\Plowman5e_9781496323187\13_Ancillaries\1_Input\PPTs\JPEG updated arts\Plowman-PPT-03\Ch18\Plowman5e-ch018-image005.jpg"/>
          <p:cNvPicPr>
            <a:picLocks noChangeAspect="1" noChangeArrowheads="1"/>
          </p:cNvPicPr>
          <p:nvPr/>
        </p:nvPicPr>
        <p:blipFill>
          <a:blip r:embed="rId3" cstate="print"/>
          <a:srcRect b="47024"/>
          <a:stretch>
            <a:fillRect/>
          </a:stretch>
        </p:blipFill>
        <p:spPr bwMode="auto">
          <a:xfrm>
            <a:off x="1469365" y="2760872"/>
            <a:ext cx="2990492" cy="2801901"/>
          </a:xfrm>
          <a:prstGeom prst="rect">
            <a:avLst/>
          </a:prstGeom>
          <a:noFill/>
        </p:spPr>
      </p:pic>
      <p:pic>
        <p:nvPicPr>
          <p:cNvPr id="5123" name="Picture 3" descr="\\172.24.161.56\lww\01_Logistics\Plowman5e_9781496323187\13_Ancillaries\1_Input\PPTs\JPEG updated arts\Plowman-PPT-03\Ch18\Plowman5e-ch018-image005.jpg"/>
          <p:cNvPicPr>
            <a:picLocks noChangeAspect="1" noChangeArrowheads="1"/>
          </p:cNvPicPr>
          <p:nvPr/>
        </p:nvPicPr>
        <p:blipFill>
          <a:blip r:embed="rId4" cstate="print"/>
          <a:srcRect t="52824"/>
          <a:stretch>
            <a:fillRect/>
          </a:stretch>
        </p:blipFill>
        <p:spPr bwMode="auto">
          <a:xfrm>
            <a:off x="4712898" y="2761472"/>
            <a:ext cx="3116348" cy="27690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13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813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813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13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813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813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81378" grpId="0" build="p" autoUpdateAnimBg="0" advAuto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8"/>
          <p:cNvSpPr>
            <a:spLocks noChangeArrowheads="1"/>
          </p:cNvSpPr>
          <p:nvPr/>
        </p:nvSpPr>
        <p:spPr bwMode="auto">
          <a:xfrm>
            <a:off x="339849" y="1286391"/>
            <a:ext cx="4686219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200" dirty="0">
                <a:latin typeface="+mn-lt"/>
                <a:ea typeface="ＭＳ Ｐゴシック" charset="-128"/>
              </a:rPr>
              <a:t>2. Mechanical Factors (cont.) </a:t>
            </a:r>
          </a:p>
          <a:p>
            <a:pPr algn="ctr" eaLnBrk="1" hangingPunct="1"/>
            <a:r>
              <a:rPr lang="en-US" sz="2200" b="0" dirty="0">
                <a:latin typeface="+mn-lt"/>
              </a:rPr>
              <a:t>  b.  Power-velocity relationship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256041" y="507480"/>
            <a:ext cx="772519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609600" indent="-609600"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Muscular Force Production (cont.)</a:t>
            </a:r>
          </a:p>
        </p:txBody>
      </p:sp>
      <p:pic>
        <p:nvPicPr>
          <p:cNvPr id="6146" name="Picture 2" descr="\\172.24.161.56\lww\01_Logistics\Plowman5e_9781496323187\13_Ancillaries\1_Input\PPTs\JPEG updated arts\Plowman-PPT-03\Ch18\Plowman5e-ch018-image00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0853" y="2166747"/>
            <a:ext cx="4819290" cy="345633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7522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463550" y="1406446"/>
            <a:ext cx="7178675" cy="871650"/>
          </a:xfrm>
        </p:spPr>
        <p:txBody>
          <a:bodyPr>
            <a:spAutoFit/>
          </a:bodyPr>
          <a:lstStyle/>
          <a:p>
            <a:pPr marL="609600" indent="-609600">
              <a:spcBef>
                <a:spcPct val="0"/>
              </a:spcBef>
              <a:spcAft>
                <a:spcPct val="50000"/>
              </a:spcAft>
              <a:buNone/>
            </a:pPr>
            <a:r>
              <a:rPr lang="en-US" dirty="0">
                <a:ea typeface="ＭＳ Ｐゴシック" charset="-128"/>
              </a:rPr>
              <a:t>2. Mechanical Factors (cont.) </a:t>
            </a:r>
          </a:p>
          <a:p>
            <a:pPr marL="609600" indent="-6096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   c.  Elasticity-force Relationship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256041" y="507480"/>
            <a:ext cx="772519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609600" indent="-609600"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Muscular Force Production (cont.)</a:t>
            </a:r>
          </a:p>
        </p:txBody>
      </p:sp>
      <p:pic>
        <p:nvPicPr>
          <p:cNvPr id="7170" name="Picture 2" descr="\\172.24.161.56\lww\01_Logistics\Plowman5e_9781496323187\13_Ancillaries\1_Input\PPTs\JPEG updated arts\Plowman-PPT-03\Ch18\Plowman5e-ch018-image00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71698" y="2507238"/>
            <a:ext cx="4841577" cy="28164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7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87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87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75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875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875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87522" grpId="0" build="p" autoUpdateAnimBg="0" advAuto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9570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370119" y="1243037"/>
            <a:ext cx="8585200" cy="871650"/>
          </a:xfrm>
        </p:spPr>
        <p:txBody>
          <a:bodyPr>
            <a:spAutoFit/>
          </a:bodyPr>
          <a:lstStyle/>
          <a:p>
            <a:pPr marL="517525" indent="-517525">
              <a:spcBef>
                <a:spcPct val="0"/>
              </a:spcBef>
              <a:spcAft>
                <a:spcPct val="50000"/>
              </a:spcAft>
              <a:buNone/>
            </a:pPr>
            <a:r>
              <a:rPr lang="en-US" dirty="0">
                <a:ea typeface="ＭＳ Ｐゴシック" charset="-128"/>
              </a:rPr>
              <a:t>2. Mechanical Factors (cont.) </a:t>
            </a:r>
          </a:p>
          <a:p>
            <a:pPr marL="517525" indent="-517525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   d.  Cross-sectional area/architectural design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256041" y="516612"/>
            <a:ext cx="772519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609600" indent="-609600"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Muscular Force Production (cont.)</a:t>
            </a:r>
          </a:p>
        </p:txBody>
      </p:sp>
      <p:pic>
        <p:nvPicPr>
          <p:cNvPr id="8194" name="Picture 2" descr="\\172.24.161.56\lww\01_Logistics\Plowman5e_9781496323187\13_Ancillaries\1_Input\PPTs\JPEG updated arts\Plowman-PPT-03\Ch17\Plowman5e-ch017-image00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31663" y="2133808"/>
            <a:ext cx="3124080" cy="40092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95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895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895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95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895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895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89570" grpId="0" build="p" autoUpdateAnimBg="0" advAuto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745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26608" y="1300869"/>
            <a:ext cx="7010400" cy="480336"/>
          </a:xfrm>
        </p:spPr>
        <p:txBody>
          <a:bodyPr/>
          <a:lstStyle/>
          <a:p>
            <a:pPr marL="0" indent="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A.  Muscular Fatigue</a:t>
            </a:r>
          </a:p>
        </p:txBody>
      </p:sp>
      <p:sp>
        <p:nvSpPr>
          <p:cNvPr id="34818" name="Rectangle 3"/>
          <p:cNvSpPr>
            <a:spLocks noChangeArrowheads="1"/>
          </p:cNvSpPr>
          <p:nvPr/>
        </p:nvSpPr>
        <p:spPr bwMode="auto">
          <a:xfrm>
            <a:off x="194826" y="504922"/>
            <a:ext cx="731161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609600" indent="-609600"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III. Muscular Fatigue and Soreness</a:t>
            </a:r>
          </a:p>
        </p:txBody>
      </p:sp>
      <p:pic>
        <p:nvPicPr>
          <p:cNvPr id="9218" name="Picture 2" descr="\\172.24.161.56\lww\01_Logistics\Plowman5e_9781496323187\13_Ancillaries\1_Input\PPTs\JPEG updated arts\Plowman-PPT-03\Ch18\Plowman5e-ch018-image00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27382" y="2387488"/>
            <a:ext cx="6954234" cy="342950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7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27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27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27458" grpId="0" build="p" autoUpdateAnimBg="0" advAuto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950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78921" y="1273720"/>
            <a:ext cx="7315200" cy="397674"/>
          </a:xfrm>
        </p:spPr>
        <p:txBody>
          <a:bodyPr>
            <a:spAutoFit/>
          </a:bodyPr>
          <a:lstStyle/>
          <a:p>
            <a:pPr marL="566738" indent="-56673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endParaRPr lang="en-US" b="1" dirty="0">
              <a:ea typeface="ＭＳ Ｐゴシック" charset="-128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1694" y="551098"/>
            <a:ext cx="883447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609600" indent="-609600"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III. Muscular Fatigue and Soreness (cont.)</a:t>
            </a:r>
          </a:p>
        </p:txBody>
      </p:sp>
      <p:pic>
        <p:nvPicPr>
          <p:cNvPr id="10242" name="Picture 2" descr="\\172.24.161.56\lww\01_Logistics\Plowman5e_9781496323187\13_Ancillaries\1_Input\PPTs\JPEG updated arts\Plowman-PPT-03\Ch18\Table 18.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97001" y="939181"/>
            <a:ext cx="5981220" cy="51643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9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29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29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29506" grpId="0" build="p" autoUpdateAnimBg="0" advAuto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667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13426" y="1528951"/>
            <a:ext cx="8242300" cy="2869120"/>
          </a:xfrm>
        </p:spPr>
        <p:txBody>
          <a:bodyPr>
            <a:spAutoFit/>
          </a:bodyPr>
          <a:lstStyle/>
          <a:p>
            <a:pPr marL="566738" indent="-566738" eaLnBrk="1" hangingPunct="1">
              <a:spcBef>
                <a:spcPct val="0"/>
              </a:spcBef>
              <a:spcAft>
                <a:spcPct val="50000"/>
              </a:spcAft>
              <a:buClrTx/>
              <a:buFontTx/>
              <a:buAutoNum type="alphaUcPeriod" startAt="3"/>
            </a:pPr>
            <a:r>
              <a:rPr lang="en-US" b="1" dirty="0">
                <a:ea typeface="ＭＳ Ｐゴシック" charset="-128"/>
              </a:rPr>
              <a:t>Muscular Soreness</a:t>
            </a:r>
          </a:p>
          <a:p>
            <a:pPr marL="566738" indent="-56673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</a:t>
            </a:r>
            <a:r>
              <a:rPr lang="en-US" b="1" dirty="0">
                <a:ea typeface="ＭＳ Ｐゴシック" charset="-128"/>
              </a:rPr>
              <a:t>Delayed-Onset Muscle Soreness (DOMS)</a:t>
            </a:r>
            <a:r>
              <a:rPr lang="en-US" dirty="0">
                <a:ea typeface="ＭＳ Ｐゴシック" charset="-128"/>
              </a:rPr>
              <a:t>—A condition characterized by muscle tenderness, pain on palpitation, and mechanical stiffness that appears approximately 8 hours after exercise, increases and peaks over the next 24 to 48 hours, and usually subsides within 96 hours.</a:t>
            </a:r>
          </a:p>
          <a:p>
            <a:pPr marL="566738" indent="-56673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94826" y="507480"/>
            <a:ext cx="883447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609600" indent="-609600"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III. Muscular Fatigue and Soreness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6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6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36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6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36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36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6674" grpId="0" build="p" autoUpdateAnimBg="0" advAuto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329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23838" y="1428910"/>
            <a:ext cx="5867400" cy="871650"/>
          </a:xfrm>
        </p:spPr>
        <p:txBody>
          <a:bodyPr>
            <a:spAutoFit/>
          </a:bodyPr>
          <a:lstStyle/>
          <a:p>
            <a:pPr marL="566738" indent="-56673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C.  Muscular Soreness (cont.)</a:t>
            </a:r>
          </a:p>
          <a:p>
            <a:pPr marL="566738" indent="-56673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1.  Etiology and Mechanisms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94826" y="507480"/>
            <a:ext cx="883447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609600" indent="-609600"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III. Muscular Fatigue and Soreness (cont.)</a:t>
            </a:r>
          </a:p>
        </p:txBody>
      </p:sp>
      <p:pic>
        <p:nvPicPr>
          <p:cNvPr id="11266" name="Picture 2" descr="\\172.24.161.56\lww\01_Logistics\Plowman5e_9781496323187\13_Ancillaries\1_Input\PPTs\JPEG updated arts\Plowman-PPT-03\Ch18\Plowman5e-ch018-image01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23185" y="2347486"/>
            <a:ext cx="4236408" cy="32747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32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632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632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32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632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632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63298" grpId="0" build="p" autoUpdateAnimBg="0" advAuto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872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04800" y="1942543"/>
            <a:ext cx="8497888" cy="3241529"/>
          </a:xfrm>
        </p:spPr>
        <p:txBody>
          <a:bodyPr>
            <a:spAutoFit/>
          </a:bodyPr>
          <a:lstStyle/>
          <a:p>
            <a:pPr marL="566738" indent="-56673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2.  Effect on Muscle Function</a:t>
            </a:r>
          </a:p>
          <a:p>
            <a:pPr marL="566738" indent="-56673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endParaRPr lang="en-US" dirty="0">
              <a:ea typeface="ＭＳ Ｐゴシック" charset="-128"/>
            </a:endParaRPr>
          </a:p>
          <a:p>
            <a:pPr marL="566738" indent="-56673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3.  Treatment for Relief and Prevention </a:t>
            </a:r>
          </a:p>
          <a:p>
            <a:pPr marL="566738" indent="-56673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endParaRPr lang="en-US" dirty="0">
              <a:ea typeface="ＭＳ Ｐゴシック" charset="-128"/>
            </a:endParaRPr>
          </a:p>
          <a:p>
            <a:pPr marL="566738" indent="-56673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4. Repeated Bout Effect</a:t>
            </a:r>
          </a:p>
          <a:p>
            <a:pPr marL="566738" indent="-56673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endParaRPr lang="en-US" dirty="0">
              <a:ea typeface="ＭＳ Ｐゴシック" charset="-128"/>
            </a:endParaRPr>
          </a:p>
          <a:p>
            <a:pPr marL="566738" indent="-56673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endParaRPr lang="en-US" dirty="0">
              <a:ea typeface="ＭＳ Ｐゴシック" charset="-128"/>
            </a:endParaRPr>
          </a:p>
        </p:txBody>
      </p:sp>
      <p:sp>
        <p:nvSpPr>
          <p:cNvPr id="1438724" name="Rectangle 4"/>
          <p:cNvSpPr>
            <a:spLocks noChangeArrowheads="1"/>
          </p:cNvSpPr>
          <p:nvPr/>
        </p:nvSpPr>
        <p:spPr bwMode="auto">
          <a:xfrm>
            <a:off x="207963" y="2354640"/>
            <a:ext cx="3603625" cy="420687"/>
          </a:xfrm>
          <a:prstGeom prst="rect">
            <a:avLst/>
          </a:prstGeom>
          <a:noFill/>
          <a:ln>
            <a:noFill/>
          </a:ln>
          <a:effectLst/>
        </p:spPr>
        <p:txBody>
          <a:bodyPr>
            <a:spAutoFit/>
          </a:bodyPr>
          <a:lstStyle/>
          <a:p>
            <a:pPr algn="ctr" eaLnBrk="1" hangingPunct="1">
              <a:lnSpc>
                <a:spcPct val="90000"/>
              </a:lnSpc>
              <a:spcAft>
                <a:spcPct val="50000"/>
              </a:spcAft>
              <a:buClr>
                <a:srgbClr val="FF0000"/>
              </a:buClr>
            </a:pPr>
            <a:r>
              <a:rPr lang="en-US" b="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	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94826" y="547821"/>
            <a:ext cx="883447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609600" indent="-609600"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III. Muscular Fatigue and Soreness (cont.)</a:t>
            </a: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543146" y="1400306"/>
            <a:ext cx="5867400" cy="3976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  <a:spAutoFit/>
          </a:bodyPr>
          <a:lstStyle/>
          <a:p>
            <a:pPr marL="566738" marR="0" lvl="0" indent="-566738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ＭＳ Ｐゴシック" charset="-128"/>
                <a:cs typeface="+mn-cs"/>
              </a:rPr>
              <a:t>C.  Muscular Soreness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8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8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8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87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387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87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87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387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387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8722" grpId="0" build="p" autoUpdateAnimBg="0" advAuto="0"/>
      <p:bldP spid="6" grpId="0" build="p" autoUpdateAnimBg="0" advAuto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5322" y="596697"/>
            <a:ext cx="8524875" cy="388937"/>
          </a:xfrm>
        </p:spPr>
        <p:txBody>
          <a:bodyPr/>
          <a:lstStyle/>
          <a:p>
            <a:pPr>
              <a:defRPr/>
            </a:pPr>
            <a:r>
              <a:rPr lang="en-US" dirty="0"/>
              <a:t>Check Your Comprehension</a:t>
            </a:r>
          </a:p>
        </p:txBody>
      </p:sp>
      <p:pic>
        <p:nvPicPr>
          <p:cNvPr id="12290" name="Picture 2" descr="\\172.24.161.56\lww\01_Logistics\Plowman5e_9781496323187\13_Ancillaries\1_Input\PPTs\JPEG updated arts\Plowman-PPT-03\Ch18\Check Your Comprehension 1 - Case Study 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63002" y="1513448"/>
            <a:ext cx="4725987" cy="455140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179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64622" y="1363706"/>
            <a:ext cx="8181975" cy="4663457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chemeClr val="tx1"/>
              </a:buClr>
              <a:buFontTx/>
              <a:buAutoNum type="alphaUcPeriod"/>
            </a:pPr>
            <a:r>
              <a:rPr lang="en-US" b="1" dirty="0">
                <a:ea typeface="ＭＳ Ｐゴシック" charset="-128"/>
              </a:rPr>
              <a:t>Importance of Measuring Muscle Function</a:t>
            </a:r>
          </a:p>
          <a:p>
            <a:pPr marL="990600" lvl="1" indent="-36671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Determine muscle weakness or imbalance</a:t>
            </a:r>
          </a:p>
          <a:p>
            <a:pPr marL="990600" lvl="1" indent="-36671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endParaRPr lang="en-US" dirty="0">
              <a:ea typeface="ＭＳ Ｐゴシック" charset="-128"/>
            </a:endParaRPr>
          </a:p>
          <a:p>
            <a:pPr marL="990600" lvl="1" indent="-36671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Guide rehabilitation</a:t>
            </a:r>
          </a:p>
          <a:p>
            <a:pPr marL="990600" lvl="1" indent="-36671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endParaRPr lang="en-US" dirty="0">
              <a:ea typeface="ＭＳ Ｐゴシック" charset="-128"/>
            </a:endParaRPr>
          </a:p>
          <a:p>
            <a:pPr marL="990600" lvl="1" indent="-36671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Exercise prescription</a:t>
            </a:r>
          </a:p>
          <a:p>
            <a:pPr marL="990600" lvl="1" indent="-36671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endParaRPr lang="en-US" dirty="0">
              <a:ea typeface="ＭＳ Ｐゴシック" charset="-128"/>
            </a:endParaRPr>
          </a:p>
          <a:p>
            <a:pPr marL="990600" lvl="1" indent="-36671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Selection of exercise</a:t>
            </a:r>
          </a:p>
          <a:p>
            <a:pPr marL="990600" lvl="1" indent="-36671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endParaRPr lang="en-US" dirty="0">
              <a:ea typeface="ＭＳ Ｐゴシック" charset="-128"/>
            </a:endParaRPr>
          </a:p>
          <a:p>
            <a:pPr marL="990600" lvl="1" indent="-36671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Research tool</a:t>
            </a:r>
          </a:p>
        </p:txBody>
      </p:sp>
      <p:sp>
        <p:nvSpPr>
          <p:cNvPr id="45058" name="Rectangle 3"/>
          <p:cNvSpPr>
            <a:spLocks noChangeArrowheads="1"/>
          </p:cNvSpPr>
          <p:nvPr/>
        </p:nvSpPr>
        <p:spPr bwMode="auto">
          <a:xfrm>
            <a:off x="227013" y="531816"/>
            <a:ext cx="798968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609600" indent="-609600"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IV. Measurement of Muscular Function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1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41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41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17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417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417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17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417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4417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17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417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417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179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4179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4179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179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4179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4179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41794" grpId="0" build="p" autoUpdateAnimBg="0" advAuto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125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07344" y="1346359"/>
            <a:ext cx="7010400" cy="2767554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B.  Laboratory Methods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1.  Electromyography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endParaRPr lang="en-US" dirty="0">
              <a:ea typeface="ＭＳ Ｐゴシック" charset="-128"/>
            </a:endParaRP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2.  </a:t>
            </a:r>
            <a:r>
              <a:rPr lang="en-US" dirty="0" err="1">
                <a:ea typeface="ＭＳ Ｐゴシック" charset="-128"/>
              </a:rPr>
              <a:t>Isokinetic</a:t>
            </a:r>
            <a:r>
              <a:rPr lang="en-US" dirty="0">
                <a:ea typeface="ＭＳ Ｐゴシック" charset="-128"/>
              </a:rPr>
              <a:t> Machines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endParaRPr lang="en-US" dirty="0">
              <a:ea typeface="ＭＳ Ｐゴシック" charset="-128"/>
            </a:endParaRP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3.  Force Transducers</a:t>
            </a:r>
          </a:p>
        </p:txBody>
      </p:sp>
      <p:sp>
        <p:nvSpPr>
          <p:cNvPr id="47106" name="Rectangle 3"/>
          <p:cNvSpPr>
            <a:spLocks noChangeArrowheads="1"/>
          </p:cNvSpPr>
          <p:nvPr/>
        </p:nvSpPr>
        <p:spPr bwMode="auto">
          <a:xfrm>
            <a:off x="227013" y="94467"/>
            <a:ext cx="8744459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609600" indent="-609600"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IV. Measurement of Muscular Function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12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612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612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12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612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612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12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612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612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12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612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612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61250" grpId="0" build="p" autoUpdateAnimBg="0" advAuto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4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04800" y="1553652"/>
            <a:ext cx="7010400" cy="1819602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C.  Laboratory and Field Methods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1.  Dynamometers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endParaRPr lang="en-US" dirty="0">
              <a:ea typeface="ＭＳ Ｐゴシック" charset="-128"/>
            </a:endParaRP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2.  Constant-Resistance Equipment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212499" y="90890"/>
            <a:ext cx="8931501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609600" indent="-609600"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IV. Measurement of Muscular Function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43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43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8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438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438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8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438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438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43842" grpId="0" build="p" autoUpdateAnimBg="0" advAuto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589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04800" y="1528468"/>
            <a:ext cx="7010400" cy="1819602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D.  Field Tests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1.  </a:t>
            </a:r>
            <a:r>
              <a:rPr lang="en-US" dirty="0" err="1">
                <a:ea typeface="ＭＳ Ｐゴシック" charset="-128"/>
              </a:rPr>
              <a:t>Calisthenic</a:t>
            </a:r>
            <a:r>
              <a:rPr lang="en-US" dirty="0">
                <a:ea typeface="ＭＳ Ｐゴシック" charset="-128"/>
              </a:rPr>
              <a:t> Activities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endParaRPr lang="en-US" dirty="0">
              <a:ea typeface="ＭＳ Ｐゴシック" charset="-128"/>
            </a:endParaRP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2.  Vertical Jump/Standing Broad Jump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83471" y="111792"/>
            <a:ext cx="8960529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609600" indent="-609600"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IV. Measurement of Muscular Function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58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458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458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58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458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458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58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458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458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45890" grpId="0" build="p" autoUpdateAnimBg="0" advAuto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793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94154" y="1320641"/>
            <a:ext cx="7010400" cy="397674"/>
          </a:xfrm>
          <a:noFill/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A. Male-Female Differences</a:t>
            </a:r>
          </a:p>
        </p:txBody>
      </p:sp>
      <p:sp>
        <p:nvSpPr>
          <p:cNvPr id="53250" name="Rectangle 3"/>
          <p:cNvSpPr>
            <a:spLocks noChangeArrowheads="1"/>
          </p:cNvSpPr>
          <p:nvPr/>
        </p:nvSpPr>
        <p:spPr bwMode="auto">
          <a:xfrm>
            <a:off x="235792" y="135255"/>
            <a:ext cx="8908208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609600" indent="-609600"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V. The Influence of Age and Sex on Muscle </a:t>
            </a:r>
          </a:p>
          <a:p>
            <a:pPr marL="609600" indent="-609600"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     Function</a:t>
            </a:r>
          </a:p>
        </p:txBody>
      </p:sp>
      <p:pic>
        <p:nvPicPr>
          <p:cNvPr id="13314" name="Picture 2" descr="\\172.24.161.56\lww\01_Logistics\Plowman5e_9781496323187\13_Ancillaries\1_Input\PPTs\JPEG updated arts\Plowman-PPT-03\Ch18\Plowman5e-ch018-image01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70713" y="1712000"/>
            <a:ext cx="3712833" cy="39458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79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479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479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47938" grpId="0" build="p" autoUpdateAnimBg="0" advAuto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998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04800" y="1371931"/>
            <a:ext cx="7010400" cy="397674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B.  Children and Adolescents</a:t>
            </a:r>
          </a:p>
        </p:txBody>
      </p:sp>
      <p:sp>
        <p:nvSpPr>
          <p:cNvPr id="9" name="Rectangle 3"/>
          <p:cNvSpPr>
            <a:spLocks noChangeArrowheads="1"/>
          </p:cNvSpPr>
          <p:nvPr/>
        </p:nvSpPr>
        <p:spPr bwMode="auto">
          <a:xfrm>
            <a:off x="84824" y="88065"/>
            <a:ext cx="8908208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609600" indent="-609600"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V. The Influence of Age and Sex on Muscle </a:t>
            </a:r>
          </a:p>
          <a:p>
            <a:pPr marL="609600" indent="-609600"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     Function (cont.)</a:t>
            </a:r>
          </a:p>
        </p:txBody>
      </p:sp>
      <p:pic>
        <p:nvPicPr>
          <p:cNvPr id="8" name="Picture 7"/>
          <p:cNvPicPr/>
          <p:nvPr/>
        </p:nvPicPr>
        <p:blipFill>
          <a:blip r:embed="rId3" cstate="print"/>
          <a:srcRect l="25018" t="14052" r="24093" b="29468"/>
          <a:stretch>
            <a:fillRect/>
          </a:stretch>
        </p:blipFill>
        <p:spPr bwMode="auto">
          <a:xfrm>
            <a:off x="2215628" y="1738991"/>
            <a:ext cx="4892538" cy="39605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99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499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499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49986" grpId="0" build="p" autoUpdateAnimBg="0" advAuto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613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31354" y="1259709"/>
            <a:ext cx="7010400" cy="397674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C.  Older Adults</a:t>
            </a:r>
          </a:p>
        </p:txBody>
      </p:sp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94886" y="106588"/>
            <a:ext cx="8908208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609600" indent="-609600"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V. The Influence of Age and Sex on Muscle </a:t>
            </a:r>
          </a:p>
          <a:p>
            <a:pPr marL="609600" indent="-609600"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     Function (cont.)</a:t>
            </a:r>
          </a:p>
        </p:txBody>
      </p:sp>
      <p:pic>
        <p:nvPicPr>
          <p:cNvPr id="14338" name="Picture 2" descr="\\172.24.161.56\lww\01_Logistics\Plowman5e_9781496323187\13_Ancillaries\1_Input\PPTs\JPEG updated arts\Plowman-PPT-03\Ch18\Plowman5e-ch018-image02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50279" y="1712470"/>
            <a:ext cx="3724209" cy="2970153"/>
          </a:xfrm>
          <a:prstGeom prst="rect">
            <a:avLst/>
          </a:prstGeom>
          <a:noFill/>
        </p:spPr>
      </p:pic>
      <p:pic>
        <p:nvPicPr>
          <p:cNvPr id="14339" name="Picture 3" descr="\\172.24.161.56\lww\01_Logistics\Plowman5e_9781496323187\13_Ancillaries\1_Input\PPTs\JPEG updated arts\Plowman-PPT-03\Ch18\Plowman5e-ch018-image01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51790" y="1704204"/>
            <a:ext cx="3302957" cy="41688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6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56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56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56130" grpId="0" build="p" autoUpdateAnimBg="0" advAuto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XPANDSHOWBAR" val="True"/>
  <p:tag name="BULLETTYPE" val="3"/>
  <p:tag name="RESPCOUNTERSTYLE" val="3"/>
  <p:tag name="INPUTSOURCE" val="1"/>
  <p:tag name="BACKUPMAINTENANCE" val="7"/>
  <p:tag name="ROTATIONINTERVAL" val="2"/>
  <p:tag name="RACERSMAXDISPLAYED" val="5"/>
  <p:tag name="TEAMSINLEADERBOARD" val="5"/>
  <p:tag name="BUBBLEVALUEFORMAT" val="0.0"/>
  <p:tag name="CUSTOMCELLFORECOLOR" val="-16777216"/>
  <p:tag name="CUSTOMCELLBACKCOLOR4" val="-8355712"/>
  <p:tag name="DISPLAYDEVICEID" val="True"/>
  <p:tag name="GRIDSIZE" val="{Width=800, Height=600}"/>
  <p:tag name="CHARTLABELS" val="1"/>
  <p:tag name="PARTLISTDEFAULT" val="1"/>
  <p:tag name="INCORRECTPOINTVALUE" val="0"/>
  <p:tag name="AUTOADJUSTPARTRANGE" val="True"/>
  <p:tag name="FIBNUMRESULTS" val="5"/>
  <p:tag name="PRRESPONSE2" val="9"/>
  <p:tag name="PRRESPONSE6" val="5"/>
  <p:tag name="PRRESPONSE10" val="1"/>
  <p:tag name="POWERPOINTVERSION" val="10.0"/>
  <p:tag name="CSVFORMAT" val="0"/>
  <p:tag name="RESPCOUNTERFORMAT" val="0"/>
  <p:tag name="ALLOWDUPLICATES" val="False"/>
  <p:tag name="REVIEWONLY" val="False"/>
  <p:tag name="RACEANIMATIONSPEED" val="3"/>
  <p:tag name="BUBBLENAMEVISIBLE" val="True"/>
  <p:tag name="CUSTOMGRIDBACKCOLOR" val="-2830136"/>
  <p:tag name="USESCHEMECOLORS" val="True"/>
  <p:tag name="GRIDROTATIONINTERVAL" val="2"/>
  <p:tag name="CHARTCOLORS" val="0"/>
  <p:tag name="INCLUDEPPT" val="True"/>
  <p:tag name="REALTIMEBACKUPPATH" val="(None)"/>
  <p:tag name="FIBDISPLAYRESULTS" val="True"/>
  <p:tag name="PRRESPONSE3" val="8"/>
  <p:tag name="PRRESPONSE8" val="3"/>
  <p:tag name="TPVERSION" val="2008"/>
  <p:tag name="ANSWERNOWSTYLE" val="6"/>
  <p:tag name="COUNTDOWNSECONDS" val="10"/>
  <p:tag name="AUTOADVANCE" val="True"/>
  <p:tag name="SKIPREMAININGRACESLIDES" val="True"/>
  <p:tag name="BUBBLEGROUPING" val="3"/>
  <p:tag name="CUSTOMCELLBACKCOLOR3" val="-268652"/>
  <p:tag name="AUTOSIZEGRID" val="True"/>
  <p:tag name="INCLUDENONRESPONDERS" val="True"/>
  <p:tag name="REALTIMEBACKUP" val="False"/>
  <p:tag name="FIBINCLUDEOTHER" val="True"/>
  <p:tag name="PRRESPONSE5" val="6"/>
  <p:tag name="ALWAYSOPENPOLL" val="False"/>
  <p:tag name="ANSWERNOWTEXT" val="Answer Now"/>
  <p:tag name="BACKUPSESSIONS" val="True"/>
  <p:tag name="RACEENDPOINTS" val="100"/>
  <p:tag name="DEFAULTNUMTEAMS" val="5"/>
  <p:tag name="DISPLAYDEVICENUMBER" val="True"/>
  <p:tag name="RESETCHARTS" val="True"/>
  <p:tag name="ZEROBASED" val="False"/>
  <p:tag name="PRRESPONSE1" val="10"/>
  <p:tag name="SHOWFLASHWARNING" val="True"/>
  <p:tag name="COUNTDOWNSTYLE" val="4"/>
  <p:tag name="AUTOUPDATEALIASES" val="True"/>
  <p:tag name="BUBBLESIZEVISIBLE" val="True"/>
  <p:tag name="GRIDOPACITY" val="90"/>
  <p:tag name="ALLOWUSERFEEDBACK" val="True"/>
  <p:tag name="FIBDISPLAYKEYWORDS" val="True"/>
  <p:tag name="SHOWBARVISIBLE" val="True"/>
  <p:tag name="NUMRESPONSES" val="1"/>
  <p:tag name="MAXRESPONDERS" val="5"/>
  <p:tag name="GRIDPOSITION" val="1"/>
  <p:tag name="CHARTSCALE" val="True"/>
  <p:tag name="PRRESPONSE9" val="2"/>
  <p:tag name="CHARTVALUEFORMAT" val="0%"/>
  <p:tag name="CUSTOMCELLBACKCOLOR2" val="-13395457"/>
  <p:tag name="CORRECTPOINTVALUE" val="1"/>
  <p:tag name="USESECONDARYMONITOR" val="True"/>
  <p:tag name="PARTICIPANTSINLEADERBOARD" val="5"/>
  <p:tag name="MULTIRESPDIVISOR" val="1"/>
  <p:tag name="SAVECSVWITHSESSION" val="True"/>
  <p:tag name="DISPLAYNAME" val="True"/>
  <p:tag name="PRRESPONSE7" val="4"/>
  <p:tag name="POLLINGCYCLE" val="2"/>
  <p:tag name="STDCHART" val="1"/>
  <p:tag name="RESPTABLESTYLE" val="-1"/>
  <p:tag name="CUSTOMCELLBACKCOLOR1" val="-657956"/>
  <p:tag name="PRRESPONSE4" val="7"/>
  <p:tag name="ADVANCEDSETTINGSVIEW" val="False"/>
  <p:tag name="DELIMITERS" val="3.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heme/theme1.xml><?xml version="1.0" encoding="utf-8"?>
<a:theme xmlns:a="http://schemas.openxmlformats.org/drawingml/2006/main" name="LWW TEMPLATE">
  <a:themeElements>
    <a:clrScheme name="">
      <a:dk1>
        <a:srgbClr val="000000"/>
      </a:dk1>
      <a:lt1>
        <a:srgbClr val="FFFFFF"/>
      </a:lt1>
      <a:dk2>
        <a:srgbClr val="006B76"/>
      </a:dk2>
      <a:lt2>
        <a:srgbClr val="000000"/>
      </a:lt2>
      <a:accent1>
        <a:srgbClr val="186EC4"/>
      </a:accent1>
      <a:accent2>
        <a:srgbClr val="CC9900"/>
      </a:accent2>
      <a:accent3>
        <a:srgbClr val="FFFFFF"/>
      </a:accent3>
      <a:accent4>
        <a:srgbClr val="000000"/>
      </a:accent4>
      <a:accent5>
        <a:srgbClr val="ABBADE"/>
      </a:accent5>
      <a:accent6>
        <a:srgbClr val="B98A00"/>
      </a:accent6>
      <a:hlink>
        <a:srgbClr val="FF0000"/>
      </a:hlink>
      <a:folHlink>
        <a:srgbClr val="009900"/>
      </a:folHlink>
    </a:clrScheme>
    <a:fontScheme name="LWW TEMPLATE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LWW TEMPLAT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G:\Q299xx.LWW\LWW TEMPLATE.ppt</Template>
  <TotalTime>3031</TotalTime>
  <Words>848</Words>
  <Application>Microsoft Macintosh PowerPoint</Application>
  <PresentationFormat>On-screen Show (4:3)</PresentationFormat>
  <Paragraphs>144</Paragraphs>
  <Slides>28</Slides>
  <Notes>25</Notes>
  <HiddenSlides>6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Arial</vt:lpstr>
      <vt:lpstr>Times New Roman</vt:lpstr>
      <vt:lpstr>Verdana</vt:lpstr>
      <vt:lpstr>LWW 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Check Your Comprehension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Wolters Kluwer Health - Lippincott Williams &amp; Wilkins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LWW PPT Slide Template Master</dc:title>
  <dc:creator>Dale Gray</dc:creator>
  <cp:lastModifiedBy>Geraint Forster</cp:lastModifiedBy>
  <cp:revision>350</cp:revision>
  <cp:lastPrinted>2001-01-03T19:47:24Z</cp:lastPrinted>
  <dcterms:created xsi:type="dcterms:W3CDTF">2001-02-15T19:07:27Z</dcterms:created>
  <dcterms:modified xsi:type="dcterms:W3CDTF">2022-03-15T07:28:56Z</dcterms:modified>
</cp:coreProperties>
</file>