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2" r:id="rId1"/>
  </p:sldMasterIdLst>
  <p:sldIdLst>
    <p:sldId id="256" r:id="rId2"/>
    <p:sldId id="290" r:id="rId3"/>
    <p:sldId id="291" r:id="rId4"/>
    <p:sldId id="292" r:id="rId5"/>
    <p:sldId id="293" r:id="rId6"/>
    <p:sldId id="294" r:id="rId7"/>
    <p:sldId id="295" r:id="rId8"/>
    <p:sldId id="296" r:id="rId9"/>
    <p:sldId id="297" r:id="rId10"/>
    <p:sldId id="298" r:id="rId11"/>
    <p:sldId id="289" r:id="rId12"/>
    <p:sldId id="29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2"/>
    <p:restoredTop sz="94668"/>
  </p:normalViewPr>
  <p:slideViewPr>
    <p:cSldViewPr snapToGrid="0" snapToObjects="1">
      <p:cViewPr>
        <p:scale>
          <a:sx n="76" d="100"/>
          <a:sy n="76" d="100"/>
        </p:scale>
        <p:origin x="-47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CDD5B7F9-73FF-1547-8C06-74C9234C9F90}" type="datetimeFigureOut">
              <a:rPr lang="en-US" smtClean="0"/>
              <a:t>3/3/2021</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AAF17DF9-C9AB-6641-9C37-2ABBB6395C42}" type="slidenum">
              <a:rPr lang="en-US" smtClean="0"/>
              <a:t>‹#›</a:t>
            </a:fld>
            <a:endParaRPr lang="en-US"/>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DD5B7F9-73FF-1547-8C06-74C9234C9F90}" type="datetimeFigureOut">
              <a:rPr lang="en-US" smtClean="0"/>
              <a:t>3/3/2021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DD5B7F9-73FF-1547-8C06-74C9234C9F90}" type="datetimeFigureOut">
              <a:rPr lang="en-US" smtClean="0"/>
              <a:t>3/3/2021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66400" y="6416676"/>
            <a:ext cx="1016000" cy="365125"/>
          </a:xfrm>
        </p:spPr>
        <p:txBody>
          <a:bodyPr/>
          <a:lstStyle/>
          <a:p>
            <a:fld id="{AAF17DF9-C9AB-6641-9C37-2ABBB6395C42}"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DD5B7F9-73FF-1547-8C06-74C9234C9F90}" type="datetimeFigureOut">
              <a:rPr lang="en-US" smtClean="0"/>
              <a:t>3/3/2021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F17DF9-C9AB-6641-9C37-2ABBB6395C4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DD5B7F9-73FF-1547-8C06-74C9234C9F90}" type="datetimeFigureOut">
              <a:rPr lang="en-US" smtClean="0"/>
              <a:t>3/3/2021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F17DF9-C9AB-6641-9C37-2ABBB6395C4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DD5B7F9-73FF-1547-8C06-74C9234C9F90}" type="datetimeFigureOut">
              <a:rPr lang="en-US" smtClean="0"/>
              <a:t>3/3/2021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F17DF9-C9AB-6641-9C37-2ABBB6395C4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D5B7F9-73FF-1547-8C06-74C9234C9F90}" type="datetimeFigureOut">
              <a:rPr lang="en-US" smtClean="0"/>
              <a:t>3/3/2021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F17DF9-C9AB-6641-9C37-2ABBB6395C4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DD5B7F9-73FF-1547-8C06-74C9234C9F90}" type="datetimeFigureOut">
              <a:rPr lang="en-US" smtClean="0"/>
              <a:t>3/3/2021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F17DF9-C9AB-6641-9C37-2ABBB6395C4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DD5B7F9-73FF-1547-8C06-74C9234C9F90}" type="datetimeFigureOut">
              <a:rPr lang="en-US" smtClean="0"/>
              <a:t>3/3/2021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F17DF9-C9AB-6641-9C37-2ABBB6395C4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DD5B7F9-73FF-1547-8C06-74C9234C9F90}" type="datetimeFigureOut">
              <a:rPr lang="en-US" smtClean="0"/>
              <a:t>3/3/2021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DD5B7F9-73FF-1547-8C06-74C9234C9F90}" type="datetimeFigureOut">
              <a:rPr lang="en-US" smtClean="0"/>
              <a:t>3/3/2021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DD5B7F9-73FF-1547-8C06-74C9234C9F90}" type="datetimeFigureOut">
              <a:rPr lang="en-US" smtClean="0"/>
              <a:t>3/3/2021</a:t>
            </a:fld>
            <a:endParaRPr lang="en-US"/>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AAF17DF9-C9AB-6641-9C37-2ABBB6395C42}"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www.blogger.com/post-edit.g?blogID=5850172499490375035&amp;postID=9177144522483849275#_edn3"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blogger.com/post-edit.g?blogID=5850172499490375035&amp;postID=9177144522483849275#_edn4"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2C38644-3454-954A-960C-9E2281BBDF41}"/>
              </a:ext>
            </a:extLst>
          </p:cNvPr>
          <p:cNvSpPr>
            <a:spLocks noGrp="1"/>
          </p:cNvSpPr>
          <p:nvPr>
            <p:ph type="ctrTitle"/>
          </p:nvPr>
        </p:nvSpPr>
        <p:spPr>
          <a:xfrm>
            <a:off x="804673" y="3320859"/>
            <a:ext cx="4524973" cy="2076333"/>
          </a:xfrm>
        </p:spPr>
        <p:txBody>
          <a:bodyPr anchor="t">
            <a:normAutofit fontScale="90000"/>
          </a:bodyPr>
          <a:lstStyle/>
          <a:p>
            <a:pPr algn="l"/>
            <a:r>
              <a:rPr lang="en-US" sz="4800"/>
              <a:t>Tonypandy: The Great Unrest</a:t>
            </a:r>
          </a:p>
        </p:txBody>
      </p:sp>
      <p:sp>
        <p:nvSpPr>
          <p:cNvPr id="3" name="Subtitle 2">
            <a:extLst>
              <a:ext uri="{FF2B5EF4-FFF2-40B4-BE49-F238E27FC236}">
                <a16:creationId xmlns="" xmlns:a16="http://schemas.microsoft.com/office/drawing/2014/main" id="{2644B5A3-BAFC-1946-A476-F30400BA2C9D}"/>
              </a:ext>
            </a:extLst>
          </p:cNvPr>
          <p:cNvSpPr>
            <a:spLocks noGrp="1"/>
          </p:cNvSpPr>
          <p:nvPr>
            <p:ph type="subTitle" idx="1"/>
          </p:nvPr>
        </p:nvSpPr>
        <p:spPr>
          <a:xfrm>
            <a:off x="804673" y="2348680"/>
            <a:ext cx="4524973" cy="972180"/>
          </a:xfrm>
        </p:spPr>
        <p:txBody>
          <a:bodyPr anchor="b">
            <a:normAutofit/>
          </a:bodyPr>
          <a:lstStyle/>
          <a:p>
            <a:pPr algn="l"/>
            <a:r>
              <a:rPr lang="en-US" sz="2000" dirty="0" smtClean="0"/>
              <a:t>HPHE 7003 – REBECCA’S CHILDREN</a:t>
            </a:r>
            <a:endParaRPr lang="en-US" sz="2000" dirty="0"/>
          </a:p>
        </p:txBody>
      </p:sp>
      <p:pic>
        <p:nvPicPr>
          <p:cNvPr id="4" name="Picture 3">
            <a:extLst>
              <a:ext uri="{FF2B5EF4-FFF2-40B4-BE49-F238E27FC236}">
                <a16:creationId xmlns="" xmlns:a16="http://schemas.microsoft.com/office/drawing/2014/main" id="{6B4CCF30-AC5E-6042-86C5-DA884D1073A7}"/>
              </a:ext>
            </a:extLst>
          </p:cNvPr>
          <p:cNvPicPr>
            <a:picLocks noChangeAspect="1"/>
          </p:cNvPicPr>
          <p:nvPr/>
        </p:nvPicPr>
        <p:blipFill rotWithShape="1">
          <a:blip r:embed="rId2"/>
          <a:srcRect l="23195" r="16693" b="2"/>
          <a:stretch/>
        </p:blipFill>
        <p:spPr>
          <a:xfrm>
            <a:off x="6021086" y="544777"/>
            <a:ext cx="6170914"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26673257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Unrest 1910-11</a:t>
            </a:r>
            <a:endParaRPr lang="en-GB" dirty="0"/>
          </a:p>
        </p:txBody>
      </p:sp>
      <p:sp>
        <p:nvSpPr>
          <p:cNvPr id="5" name="Content Placeholder 4"/>
          <p:cNvSpPr>
            <a:spLocks noGrp="1"/>
          </p:cNvSpPr>
          <p:nvPr>
            <p:ph sz="half" idx="1"/>
          </p:nvPr>
        </p:nvSpPr>
        <p:spPr/>
        <p:txBody>
          <a:bodyPr>
            <a:normAutofit fontScale="92500" lnSpcReduction="10000"/>
          </a:bodyPr>
          <a:lstStyle/>
          <a:p>
            <a:r>
              <a:rPr lang="en-GB" dirty="0" smtClean="0">
                <a:latin typeface="Arial" panose="020B0604020202020204" pitchFamily="34" charset="0"/>
                <a:cs typeface="Arial" panose="020B0604020202020204" pitchFamily="34" charset="0"/>
              </a:rPr>
              <a:t>1910-11 witnessed widespread industrial unrest in South Wales, effective both the mining communities and the port of Cardiff. </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Two rioters </a:t>
            </a:r>
            <a:r>
              <a:rPr lang="en-GB" dirty="0">
                <a:latin typeface="Arial" panose="020B0604020202020204" pitchFamily="34" charset="0"/>
                <a:cs typeface="Arial" panose="020B0604020202020204" pitchFamily="34" charset="0"/>
              </a:rPr>
              <a:t>were shot dead at Llanelli during the railway strike; two others were injured and other rioters died when they set light to a railway carriage containing </a:t>
            </a:r>
            <a:r>
              <a:rPr lang="en-GB" dirty="0" smtClean="0">
                <a:latin typeface="Arial" panose="020B0604020202020204" pitchFamily="34" charset="0"/>
                <a:cs typeface="Arial" panose="020B0604020202020204" pitchFamily="34" charset="0"/>
              </a:rPr>
              <a:t>detonators</a:t>
            </a:r>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250488" y="1753644"/>
            <a:ext cx="5331912" cy="42337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3449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Tonypandy</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The incident which is seen as marking the beginning of the period of ‘Great Labour Unrest’ was the riots in </a:t>
            </a:r>
            <a:r>
              <a:rPr lang="en-GB" dirty="0" err="1" smtClean="0">
                <a:latin typeface="Arial" panose="020B0604020202020204" pitchFamily="34" charset="0"/>
                <a:cs typeface="Arial" panose="020B0604020202020204" pitchFamily="34" charset="0"/>
              </a:rPr>
              <a:t>Tonypandy</a:t>
            </a:r>
            <a:r>
              <a:rPr lang="en-GB" dirty="0" smtClean="0">
                <a:latin typeface="Arial" panose="020B0604020202020204" pitchFamily="34" charset="0"/>
                <a:cs typeface="Arial" panose="020B0604020202020204" pitchFamily="34" charset="0"/>
              </a:rPr>
              <a:t> in </a:t>
            </a:r>
            <a:r>
              <a:rPr lang="en-GB" dirty="0">
                <a:latin typeface="Arial" panose="020B0604020202020204" pitchFamily="34" charset="0"/>
                <a:cs typeface="Arial" panose="020B0604020202020204" pitchFamily="34" charset="0"/>
              </a:rPr>
              <a:t>November 1910. </a:t>
            </a:r>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Industrial action erupted in September 1910 across the South Wales mining districts over pay for working awkward </a:t>
            </a:r>
            <a:r>
              <a:rPr lang="en-GB" dirty="0" smtClean="0">
                <a:latin typeface="Arial" panose="020B0604020202020204" pitchFamily="34" charset="0"/>
                <a:cs typeface="Arial" panose="020B0604020202020204" pitchFamily="34" charset="0"/>
              </a:rPr>
              <a:t>seams</a:t>
            </a:r>
          </a:p>
          <a:p>
            <a:r>
              <a:rPr lang="en-GB" dirty="0">
                <a:latin typeface="Arial" panose="020B0604020202020204" pitchFamily="34" charset="0"/>
                <a:cs typeface="Arial" panose="020B0604020202020204" pitchFamily="34" charset="0"/>
              </a:rPr>
              <a:t>The rank-and-file miners were militant and were angered by the use of blackleg labour and their perception of the local police as a strike-breaking force</a:t>
            </a:r>
            <a:r>
              <a:rPr lang="en-GB" dirty="0" smtClean="0">
                <a:latin typeface="Arial" panose="020B0604020202020204" pitchFamily="34" charset="0"/>
                <a:cs typeface="Arial" panose="020B0604020202020204" pitchFamily="34" charset="0"/>
              </a:rPr>
              <a:t>.</a:t>
            </a:r>
          </a:p>
          <a:p>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chief constable of Glamorgan, Captain Lionel Lindsay, openly aligned himself with coal owners’ interests and saw any resistance to their policies as rebellion</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638795" y="1816274"/>
            <a:ext cx="4809994" cy="4534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7639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Tonypandy</a:t>
            </a:r>
            <a:r>
              <a:rPr lang="en-GB" dirty="0" smtClean="0"/>
              <a:t> and Churchill</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Possibly, given the way that troops and police had effectively come under the direct control of mine owners in previous disputes in this area and used to carry out provocative action, Winston Churchill, the Home Secretary, intervened and instead sent 270 Metropolitan police</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Fearing clashes between troops and strikers encouraged him to be cautious and to enlist help in finding a resolution</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Though there were no subsequent riots, unrest continued and the police faced up to 7-9000 demonstrators over subsequent weeks.</a:t>
            </a:r>
            <a:r>
              <a:rPr lang="en-GB" dirty="0">
                <a:latin typeface="Arial" panose="020B0604020202020204" pitchFamily="34" charset="0"/>
                <a:cs typeface="Arial" panose="020B0604020202020204" pitchFamily="34" charset="0"/>
                <a:hlinkClick r:id="rId2"/>
              </a:rPr>
              <a:t>[3]</a:t>
            </a:r>
            <a:r>
              <a:rPr lang="en-GB" dirty="0">
                <a:latin typeface="Arial" panose="020B0604020202020204" pitchFamily="34" charset="0"/>
                <a:cs typeface="Arial" panose="020B0604020202020204" pitchFamily="34" charset="0"/>
              </a:rPr>
              <a:t> Sustained rioting did lead Churchill to subsequently despatch troops, but these were billeted away from turbulent areas. Fearing clashes between troops and strikers encouraged him to be cautious and to enlist help in finding a resolution</a:t>
            </a:r>
            <a:endParaRPr lang="en-US" dirty="0">
              <a:latin typeface="Arial" panose="020B0604020202020204" pitchFamily="34" charset="0"/>
              <a:cs typeface="Arial" panose="020B0604020202020204" pitchFamily="34" charset="0"/>
            </a:endParaRPr>
          </a:p>
          <a:p>
            <a:endParaRPr lang="en-GB" dirty="0"/>
          </a:p>
        </p:txBody>
      </p:sp>
      <p:pic>
        <p:nvPicPr>
          <p:cNvPr id="5" name="Content Placeholder 4">
            <a:extLst>
              <a:ext uri="{FF2B5EF4-FFF2-40B4-BE49-F238E27FC236}">
                <a16:creationId xmlns="" xmlns:a16="http://schemas.microsoft.com/office/drawing/2014/main" id="{5A611F03-829B-C246-A59F-3A90680940CF}"/>
              </a:ext>
            </a:extLst>
          </p:cNvPr>
          <p:cNvPicPr>
            <a:picLocks noGrp="1" noChangeAspect="1"/>
          </p:cNvPicPr>
          <p:nvPr>
            <p:ph sz="half" idx="2"/>
          </p:nvPr>
        </p:nvPicPr>
        <p:blipFill>
          <a:blip r:embed="rId3"/>
          <a:stretch>
            <a:fillRect/>
          </a:stretch>
        </p:blipFill>
        <p:spPr>
          <a:xfrm>
            <a:off x="6663847" y="1979113"/>
            <a:ext cx="4534421" cy="3958224"/>
          </a:xfrm>
          <a:prstGeom prst="rect">
            <a:avLst/>
          </a:prstGeom>
        </p:spPr>
      </p:pic>
    </p:spTree>
    <p:extLst>
      <p:ext uri="{BB962C8B-B14F-4D97-AF65-F5344CB8AC3E}">
        <p14:creationId xmlns:p14="http://schemas.microsoft.com/office/powerpoint/2010/main" val="2500805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Tonypandy</a:t>
            </a:r>
            <a:endParaRPr lang="en-GB" dirty="0"/>
          </a:p>
        </p:txBody>
      </p:sp>
      <p:sp>
        <p:nvSpPr>
          <p:cNvPr id="4" name="Content Placeholder 3"/>
          <p:cNvSpPr>
            <a:spLocks noGrp="1"/>
          </p:cNvSpPr>
          <p:nvPr>
            <p:ph sz="half" idx="2"/>
          </p:nvPr>
        </p:nvSpPr>
        <p:spPr/>
        <p:txBody>
          <a:bodyPr>
            <a:normAutofit fontScale="85000" lnSpcReduction="20000"/>
          </a:bodyPr>
          <a:lstStyle/>
          <a:p>
            <a:r>
              <a:rPr lang="en-GB" dirty="0">
                <a:latin typeface="Arial" panose="020B0604020202020204" pitchFamily="34" charset="0"/>
                <a:cs typeface="Arial" panose="020B0604020202020204" pitchFamily="34" charset="0"/>
              </a:rPr>
              <a:t>Importantly, </a:t>
            </a:r>
            <a:r>
              <a:rPr lang="en-GB" dirty="0" err="1">
                <a:latin typeface="Arial" panose="020B0604020202020204" pitchFamily="34" charset="0"/>
                <a:cs typeface="Arial" panose="020B0604020202020204" pitchFamily="34" charset="0"/>
              </a:rPr>
              <a:t>Tonypandy</a:t>
            </a:r>
            <a:r>
              <a:rPr lang="en-GB" dirty="0">
                <a:latin typeface="Arial" panose="020B0604020202020204" pitchFamily="34" charset="0"/>
                <a:cs typeface="Arial" panose="020B0604020202020204" pitchFamily="34" charset="0"/>
              </a:rPr>
              <a:t> established the characteristics of the coming riots across Britain. An often overlooked precedent is the fact that the Rhondda Valley effectively became a military occupation zone under Major (brevet Lieutenant-Colonel from August 1911) George </a:t>
            </a:r>
            <a:r>
              <a:rPr lang="en-GB" dirty="0" err="1">
                <a:latin typeface="Arial" panose="020B0604020202020204" pitchFamily="34" charset="0"/>
                <a:cs typeface="Arial" panose="020B0604020202020204" pitchFamily="34" charset="0"/>
              </a:rPr>
              <a:t>Freeth</a:t>
            </a:r>
            <a:r>
              <a:rPr lang="en-GB" dirty="0">
                <a:latin typeface="Arial" panose="020B0604020202020204" pitchFamily="34" charset="0"/>
                <a:cs typeface="Arial" panose="020B0604020202020204" pitchFamily="34" charset="0"/>
              </a:rPr>
              <a:t>, initially under Major-General Sir Nevil Macready, but then in his own </a:t>
            </a:r>
            <a:r>
              <a:rPr lang="en-GB" dirty="0" smtClean="0">
                <a:latin typeface="Arial" panose="020B0604020202020204" pitchFamily="34" charset="0"/>
                <a:cs typeface="Arial" panose="020B0604020202020204" pitchFamily="34" charset="0"/>
              </a:rPr>
              <a:t>right</a:t>
            </a:r>
          </a:p>
          <a:p>
            <a:r>
              <a:rPr lang="en-GB" dirty="0" smtClean="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hlinkClick r:id="rId2"/>
              </a:rPr>
              <a:t>[</a:t>
            </a:r>
            <a:r>
              <a:rPr lang="en-GB" dirty="0">
                <a:latin typeface="Arial" panose="020B0604020202020204" pitchFamily="34" charset="0"/>
                <a:cs typeface="Arial" panose="020B0604020202020204" pitchFamily="34" charset="0"/>
              </a:rPr>
              <a:t>This model of a designated strike area with an officer able to dispatch forces where necessary, was applied across the country during the rail strike. </a:t>
            </a:r>
            <a:endParaRPr lang="en-GB" dirty="0"/>
          </a:p>
        </p:txBody>
      </p:sp>
      <p:pic>
        <p:nvPicPr>
          <p:cNvPr id="2050"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09601" y="1703540"/>
            <a:ext cx="5189950" cy="4822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929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Unrest</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It was the riots connected with the mining dispute in the Rhondda Valley of South Wales, which seemed to herald the period of great unrest. For almost a year a strike area, overseen by military forces was retained not only in the mining valleys. but also towns such as Cardiff and </a:t>
            </a:r>
            <a:r>
              <a:rPr lang="en-GB" dirty="0" smtClean="0">
                <a:latin typeface="Arial" panose="020B0604020202020204" pitchFamily="34" charset="0"/>
                <a:cs typeface="Arial" panose="020B0604020202020204" pitchFamily="34" charset="0"/>
              </a:rPr>
              <a:t>Newport</a:t>
            </a:r>
          </a:p>
          <a:p>
            <a:r>
              <a:rPr lang="en-GB" dirty="0">
                <a:latin typeface="Arial" panose="020B0604020202020204" pitchFamily="34" charset="0"/>
                <a:cs typeface="Arial" panose="020B0604020202020204" pitchFamily="34" charset="0"/>
              </a:rPr>
              <a:t>. As events turned out, this was a sensible precaution as the region was convulsed by some of the worst rioting of this period. After the </a:t>
            </a:r>
            <a:r>
              <a:rPr lang="en-GB" dirty="0" err="1">
                <a:latin typeface="Arial" panose="020B0604020202020204" pitchFamily="34" charset="0"/>
                <a:cs typeface="Arial" panose="020B0604020202020204" pitchFamily="34" charset="0"/>
              </a:rPr>
              <a:t>Tonypandy</a:t>
            </a:r>
            <a:r>
              <a:rPr lang="en-GB" dirty="0">
                <a:latin typeface="Arial" panose="020B0604020202020204" pitchFamily="34" charset="0"/>
                <a:cs typeface="Arial" panose="020B0604020202020204" pitchFamily="34" charset="0"/>
              </a:rPr>
              <a:t> riots, the mining districts remained quiet but riots arose the following summer in Cardiff associated with the dock strike, at Llanelli during the railway strike and the apparent anti-Semitic riots at a number of towns following the railway strike.</a:t>
            </a:r>
            <a:endParaRPr lang="en-US" dirty="0">
              <a:latin typeface="Arial" panose="020B0604020202020204" pitchFamily="34" charset="0"/>
              <a:cs typeface="Arial" panose="020B0604020202020204" pitchFamily="34" charset="0"/>
            </a:endParaRPr>
          </a:p>
          <a:p>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65304" y="1803748"/>
            <a:ext cx="3031299" cy="41836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9014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Dock Strike</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Cardiff dock </a:t>
            </a:r>
            <a:r>
              <a:rPr lang="en-GB" dirty="0" smtClean="0">
                <a:latin typeface="Arial" panose="020B0604020202020204" pitchFamily="34" charset="0"/>
                <a:cs typeface="Arial" panose="020B0604020202020204" pitchFamily="34" charset="0"/>
              </a:rPr>
              <a:t>strike:</a:t>
            </a:r>
          </a:p>
          <a:p>
            <a:r>
              <a:rPr lang="en-GB" dirty="0">
                <a:latin typeface="Arial" panose="020B0604020202020204" pitchFamily="34" charset="0"/>
                <a:cs typeface="Arial" panose="020B0604020202020204" pitchFamily="34" charset="0"/>
              </a:rPr>
              <a:t>Protests arose as non-union labour was being used to unload ships. At the docks, up to a thousand people began attacking warehouses and then the firemen sent to extinguish the blazes which were started. Local police, made up of the city constabulary, but also the separate dock and Cardiff railway company police, were able to clear rioters from around the docks. The local authorities followed procedure and enlisted what help they could with thirty police each coming from the Gloucestershire, Monmouthshire and Merthyr Tydfil forces. Other neighbouring constabularies soon had their own problems with which to deal. </a:t>
            </a:r>
            <a:endParaRPr lang="en-GB" dirty="0"/>
          </a:p>
        </p:txBody>
      </p:sp>
      <p:pic>
        <p:nvPicPr>
          <p:cNvPr id="5122"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09600" y="1822678"/>
            <a:ext cx="5384800" cy="40810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3302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Ethnic tensions</a:t>
            </a:r>
            <a:endParaRPr lang="en-GB" dirty="0"/>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In the days after 18 July, rioting turned from the dockside to targeting the city’s Chinese community and then, in the most serious riots on 22 July, at the Metropolitan police themselves, now stationed in Cardiff. A Chinese crew was escorted through the town by police on July 19 which provoked attacks on Chinese properties the following </a:t>
            </a:r>
            <a:r>
              <a:rPr lang="en-GB" dirty="0" smtClean="0">
                <a:latin typeface="Arial" panose="020B0604020202020204" pitchFamily="34" charset="0"/>
                <a:cs typeface="Arial" panose="020B0604020202020204" pitchFamily="34" charset="0"/>
              </a:rPr>
              <a:t>day</a:t>
            </a:r>
          </a:p>
          <a:p>
            <a:r>
              <a:rPr lang="en-GB" dirty="0">
                <a:latin typeface="Arial" panose="020B0604020202020204" pitchFamily="34" charset="0"/>
                <a:cs typeface="Arial" panose="020B0604020202020204" pitchFamily="34" charset="0"/>
              </a:rPr>
              <a:t>On 20 July, having attacked various Chinese in the streets, over a thousand rioters surrounded Chinese laundries in the city and stoned them until all the windows were broken. Despite the presence of 220 Metropolitan Police and a battalion of Lancashire Fusiliers in the city to supplement the city police, the rioters were just followed around without intervention as they attacked laundries and Chinese they encountered in the </a:t>
            </a:r>
            <a:r>
              <a:rPr lang="en-GB" dirty="0" smtClean="0">
                <a:latin typeface="Arial" panose="020B0604020202020204" pitchFamily="34" charset="0"/>
                <a:cs typeface="Arial" panose="020B0604020202020204" pitchFamily="34" charset="0"/>
              </a:rPr>
              <a:t>street</a:t>
            </a:r>
          </a:p>
          <a:p>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Chinese sailors were the only ethnic group of sailors who did not go on strike. They tended to be isolated in their own community; easy to identify and locate for attack.</a:t>
            </a:r>
            <a:endParaRPr 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45653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Ethnic Tensions</a:t>
            </a:r>
            <a:endParaRPr lang="en-GB" dirty="0"/>
          </a:p>
        </p:txBody>
      </p:sp>
      <p:sp>
        <p:nvSpPr>
          <p:cNvPr id="4" name="Content Placeholder 3"/>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Rioting with a racial aspect was not confined to Cardiff. On Saturday 19 August 1911, the same night as rioting rocked Llanelli further West in Carmarthenshire, towns across </a:t>
            </a:r>
            <a:r>
              <a:rPr lang="en-GB" dirty="0" smtClean="0">
                <a:latin typeface="Arial" panose="020B0604020202020204" pitchFamily="34" charset="0"/>
                <a:cs typeface="Arial" panose="020B0604020202020204" pitchFamily="34" charset="0"/>
              </a:rPr>
              <a:t>inland </a:t>
            </a:r>
            <a:r>
              <a:rPr lang="en-GB" dirty="0">
                <a:latin typeface="Arial" panose="020B0604020202020204" pitchFamily="34" charset="0"/>
                <a:cs typeface="Arial" panose="020B0604020202020204" pitchFamily="34" charset="0"/>
              </a:rPr>
              <a:t>from Cardiff, were hit by rioting which, at least initially, targeted Jewish shops. The Jewish population of South Wales was small, only around 5,000 in 1914. In Tredegar, where the rioting started there were only 150 Jews in 1911</a:t>
            </a:r>
            <a:endParaRPr lang="en-GB" dirty="0"/>
          </a:p>
        </p:txBody>
      </p:sp>
    </p:spTree>
    <p:extLst>
      <p:ext uri="{BB962C8B-B14F-4D97-AF65-F5344CB8AC3E}">
        <p14:creationId xmlns:p14="http://schemas.microsoft.com/office/powerpoint/2010/main" val="3555184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Unrest</a:t>
            </a:r>
            <a:endParaRPr lang="en-GB" dirty="0"/>
          </a:p>
        </p:txBody>
      </p:sp>
      <p:sp>
        <p:nvSpPr>
          <p:cNvPr id="3" name="Content Placeholder 2"/>
          <p:cNvSpPr>
            <a:spLocks noGrp="1"/>
          </p:cNvSpPr>
          <p:nvPr>
            <p:ph sz="half" idx="1"/>
          </p:nvPr>
        </p:nvSpPr>
        <p:spPr/>
        <p:txBody>
          <a:bodyPr/>
          <a:lstStyle/>
          <a:p>
            <a:r>
              <a:rPr lang="en-GB" dirty="0">
                <a:latin typeface="Arial" panose="020B0604020202020204" pitchFamily="34" charset="0"/>
                <a:cs typeface="Arial" panose="020B0604020202020204" pitchFamily="34" charset="0"/>
              </a:rPr>
              <a:t>Studying the unrest between 1910-1913 it becomes clear that, though violence and vandalism were associated with the industrial unrest, and, in cases such as attacks on collieries and docks was carried out as part of the strike, much of the violence was unrelated and done by people not from the striking industry</a:t>
            </a:r>
            <a:endParaRPr lang="en-GB" dirty="0"/>
          </a:p>
        </p:txBody>
      </p:sp>
      <p:pic>
        <p:nvPicPr>
          <p:cNvPr id="614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551112" y="1828799"/>
            <a:ext cx="4835047" cy="40333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53628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409EC33C-3C75-694A-A806-CE3F1F15E294}"/>
              </a:ext>
            </a:extLst>
          </p:cNvPr>
          <p:cNvPicPr>
            <a:picLocks noChangeAspect="1"/>
          </p:cNvPicPr>
          <p:nvPr/>
        </p:nvPicPr>
        <p:blipFill rotWithShape="1">
          <a:blip r:embed="rId2"/>
          <a:srcRect t="8180" b="15028"/>
          <a:stretch/>
        </p:blipFill>
        <p:spPr>
          <a:xfrm>
            <a:off x="20" y="10"/>
            <a:ext cx="12191980" cy="6857990"/>
          </a:xfrm>
          <a:prstGeom prst="rect">
            <a:avLst/>
          </a:prstGeom>
        </p:spPr>
      </p:pic>
    </p:spTree>
    <p:extLst>
      <p:ext uri="{BB962C8B-B14F-4D97-AF65-F5344CB8AC3E}">
        <p14:creationId xmlns:p14="http://schemas.microsoft.com/office/powerpoint/2010/main" val="4109559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Anthony </a:t>
            </a:r>
            <a:r>
              <a:rPr lang="en-GB" dirty="0" err="1">
                <a:latin typeface="Arial" panose="020B0604020202020204" pitchFamily="34" charset="0"/>
                <a:cs typeface="Arial" panose="020B0604020202020204" pitchFamily="34" charset="0"/>
              </a:rPr>
              <a:t>Mor</a:t>
            </a:r>
            <a:r>
              <a:rPr lang="en-GB" dirty="0">
                <a:latin typeface="Arial" panose="020B0604020202020204" pitchFamily="34" charset="0"/>
                <a:cs typeface="Arial" panose="020B0604020202020204" pitchFamily="34" charset="0"/>
              </a:rPr>
              <a:t> O’ Brien, ‘Churchill and the </a:t>
            </a:r>
            <a:r>
              <a:rPr lang="en-GB" dirty="0" err="1">
                <a:latin typeface="Arial" panose="020B0604020202020204" pitchFamily="34" charset="0"/>
                <a:cs typeface="Arial" panose="020B0604020202020204" pitchFamily="34" charset="0"/>
              </a:rPr>
              <a:t>Tonypandy</a:t>
            </a:r>
            <a:r>
              <a:rPr lang="en-GB" dirty="0">
                <a:latin typeface="Arial" panose="020B0604020202020204" pitchFamily="34" charset="0"/>
                <a:cs typeface="Arial" panose="020B0604020202020204" pitchFamily="34" charset="0"/>
              </a:rPr>
              <a:t> Riots’, </a:t>
            </a:r>
            <a:r>
              <a:rPr lang="en-GB" i="1" dirty="0">
                <a:latin typeface="Arial" panose="020B0604020202020204" pitchFamily="34" charset="0"/>
                <a:cs typeface="Arial" panose="020B0604020202020204" pitchFamily="34" charset="0"/>
              </a:rPr>
              <a:t>Welsh History Review</a:t>
            </a:r>
            <a:r>
              <a:rPr lang="en-GB" dirty="0">
                <a:latin typeface="Arial" panose="020B0604020202020204" pitchFamily="34" charset="0"/>
                <a:cs typeface="Arial" panose="020B0604020202020204" pitchFamily="34" charset="0"/>
              </a:rPr>
              <a:t>, vol. 17 (1994), </a:t>
            </a:r>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Colin Holmes, ‘The Tredegar Riots of 1911: Anti-Jewish Disturbances in South Wales’, </a:t>
            </a:r>
            <a:r>
              <a:rPr lang="en-GB" i="1" dirty="0">
                <a:latin typeface="Arial" panose="020B0604020202020204" pitchFamily="34" charset="0"/>
                <a:cs typeface="Arial" panose="020B0604020202020204" pitchFamily="34" charset="0"/>
              </a:rPr>
              <a:t>Welsh History Review</a:t>
            </a:r>
            <a:r>
              <a:rPr lang="en-GB" dirty="0">
                <a:latin typeface="Arial" panose="020B0604020202020204" pitchFamily="34" charset="0"/>
                <a:cs typeface="Arial" panose="020B0604020202020204" pitchFamily="34" charset="0"/>
              </a:rPr>
              <a:t>, vol. 11, no. 2, (1982-3</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Geoffrey Alderman, ‘The Anti-Jewish Riots of August 1911 in South Wales’, </a:t>
            </a:r>
            <a:r>
              <a:rPr lang="en-GB" i="1" dirty="0">
                <a:latin typeface="Arial" panose="020B0604020202020204" pitchFamily="34" charset="0"/>
                <a:cs typeface="Arial" panose="020B0604020202020204" pitchFamily="34" charset="0"/>
              </a:rPr>
              <a:t>Welsh History Review</a:t>
            </a:r>
            <a:r>
              <a:rPr lang="en-GB" dirty="0">
                <a:latin typeface="Arial" panose="020B0604020202020204" pitchFamily="34" charset="0"/>
                <a:cs typeface="Arial" panose="020B0604020202020204" pitchFamily="34" charset="0"/>
              </a:rPr>
              <a:t>, vol. 6, no. 2, (1972-73), </a:t>
            </a:r>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Dean R. Hopkin, ‘The Llanelli Riots’ in </a:t>
            </a:r>
            <a:r>
              <a:rPr lang="en-GB" i="1" dirty="0">
                <a:latin typeface="Arial" panose="020B0604020202020204" pitchFamily="34" charset="0"/>
                <a:cs typeface="Arial" panose="020B0604020202020204" pitchFamily="34" charset="0"/>
              </a:rPr>
              <a:t>Welsh History Review</a:t>
            </a:r>
            <a:r>
              <a:rPr lang="en-GB" dirty="0">
                <a:latin typeface="Arial" panose="020B0604020202020204" pitchFamily="34" charset="0"/>
                <a:cs typeface="Arial" panose="020B0604020202020204" pitchFamily="34" charset="0"/>
              </a:rPr>
              <a:t>, vol. 11, no. 4 (Dec. 1983</a:t>
            </a:r>
            <a:endParaRPr lang="en-GB" dirty="0"/>
          </a:p>
        </p:txBody>
      </p:sp>
      <p:pic>
        <p:nvPicPr>
          <p:cNvPr id="717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90356" y="1941534"/>
            <a:ext cx="3331923" cy="39707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48572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68</TotalTime>
  <Words>659</Words>
  <Application>Microsoft Office PowerPoint</Application>
  <PresentationFormat>Custom</PresentationFormat>
  <Paragraphs>37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Apex</vt:lpstr>
      <vt:lpstr>Tonypandy: The Great Unrest</vt:lpstr>
      <vt:lpstr>Unrest 1910-11</vt:lpstr>
      <vt:lpstr>Tonypandy</vt:lpstr>
      <vt:lpstr>Tonypandy and Churchill</vt:lpstr>
      <vt:lpstr>Tonypandy</vt:lpstr>
      <vt:lpstr>Unrest</vt:lpstr>
      <vt:lpstr>Dock Strike</vt:lpstr>
      <vt:lpstr>Ethnic tensions</vt:lpstr>
      <vt:lpstr>Ethnic Tensions</vt:lpstr>
      <vt:lpstr>Unrest</vt:lpstr>
      <vt:lpstr>PowerPoint Presentation</vt:lpstr>
      <vt:lpstr>Sources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Tonypandy: The Great Unrest</dc:title>
  <dc:creator>Conway Davies</dc:creator>
  <cp:lastModifiedBy>Lester Mason</cp:lastModifiedBy>
  <cp:revision>12</cp:revision>
  <dcterms:created xsi:type="dcterms:W3CDTF">2019-01-14T22:24:58Z</dcterms:created>
  <dcterms:modified xsi:type="dcterms:W3CDTF">2021-03-03T19:14:30Z</dcterms:modified>
</cp:coreProperties>
</file>