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 id="2147483681" r:id="rId5"/>
    <p:sldMasterId id="2147483688" r:id="rId6"/>
    <p:sldMasterId id="2147483691" r:id="rId7"/>
  </p:sldMasterIdLst>
  <p:notesMasterIdLst>
    <p:notesMasterId r:id="rId48"/>
  </p:notesMasterIdLst>
  <p:sldIdLst>
    <p:sldId id="432" r:id="rId8"/>
    <p:sldId id="439" r:id="rId9"/>
    <p:sldId id="441" r:id="rId10"/>
    <p:sldId id="442" r:id="rId11"/>
    <p:sldId id="487" r:id="rId12"/>
    <p:sldId id="443" r:id="rId13"/>
    <p:sldId id="494" r:id="rId14"/>
    <p:sldId id="445" r:id="rId15"/>
    <p:sldId id="446" r:id="rId16"/>
    <p:sldId id="447" r:id="rId17"/>
    <p:sldId id="448" r:id="rId18"/>
    <p:sldId id="449" r:id="rId19"/>
    <p:sldId id="450" r:id="rId20"/>
    <p:sldId id="451" r:id="rId21"/>
    <p:sldId id="452" r:id="rId22"/>
    <p:sldId id="477" r:id="rId23"/>
    <p:sldId id="478" r:id="rId24"/>
    <p:sldId id="453" r:id="rId25"/>
    <p:sldId id="479" r:id="rId26"/>
    <p:sldId id="480" r:id="rId27"/>
    <p:sldId id="454" r:id="rId28"/>
    <p:sldId id="481" r:id="rId29"/>
    <p:sldId id="455" r:id="rId30"/>
    <p:sldId id="483" r:id="rId31"/>
    <p:sldId id="456" r:id="rId32"/>
    <p:sldId id="457" r:id="rId33"/>
    <p:sldId id="458" r:id="rId34"/>
    <p:sldId id="467" r:id="rId35"/>
    <p:sldId id="468" r:id="rId36"/>
    <p:sldId id="485" r:id="rId37"/>
    <p:sldId id="484" r:id="rId38"/>
    <p:sldId id="488" r:id="rId39"/>
    <p:sldId id="486" r:id="rId40"/>
    <p:sldId id="492" r:id="rId41"/>
    <p:sldId id="489" r:id="rId42"/>
    <p:sldId id="493" r:id="rId43"/>
    <p:sldId id="490" r:id="rId44"/>
    <p:sldId id="491" r:id="rId45"/>
    <p:sldId id="475" r:id="rId46"/>
    <p:sldId id="476" r:id="rId47"/>
  </p:sldIdLst>
  <p:sldSz cx="9144000" cy="6858000" type="screen4x3"/>
  <p:notesSz cx="6797675" cy="9926638"/>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0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A6C47D-DBD4-4091-BCDC-E4A8F9A1F21F}" v="10" dt="2025-10-21T11:14:57.7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60"/>
    <p:restoredTop sz="66776" autoAdjust="0"/>
  </p:normalViewPr>
  <p:slideViewPr>
    <p:cSldViewPr snapToGrid="0" snapToObjects="1">
      <p:cViewPr varScale="1">
        <p:scale>
          <a:sx n="74" d="100"/>
          <a:sy n="74" d="100"/>
        </p:scale>
        <p:origin x="231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notesMaster" Target="notesMasters/notesMaster1.xml"/><Relationship Id="rId8" Type="http://schemas.openxmlformats.org/officeDocument/2006/relationships/slide" Target="slides/slide1.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4#2">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42DEB3-BEFF-49EA-9675-25E4294570BB}" type="doc">
      <dgm:prSet loTypeId="urn:microsoft.com/office/officeart/2011/layout/HexagonRadial" loCatId="cycle" qsTypeId="urn:microsoft.com/office/officeart/2005/8/quickstyle/simple1#2" qsCatId="simple" csTypeId="urn:microsoft.com/office/officeart/2005/8/colors/colorful4#2" csCatId="colorful" phldr="1"/>
      <dgm:spPr/>
      <dgm:t>
        <a:bodyPr/>
        <a:lstStyle/>
        <a:p>
          <a:endParaRPr lang="en-GB"/>
        </a:p>
      </dgm:t>
    </dgm:pt>
    <dgm:pt modelId="{9CBC0862-D22D-412B-90C3-5BA5E3AE035B}">
      <dgm:prSet phldrT="[Text]" custT="1"/>
      <dgm:spPr/>
      <dgm:t>
        <a:bodyPr/>
        <a:lstStyle/>
        <a:p>
          <a:r>
            <a:rPr lang="en-GB" sz="2800" dirty="0">
              <a:solidFill>
                <a:schemeClr val="tx1"/>
              </a:solidFill>
            </a:rPr>
            <a:t>Ti</a:t>
          </a:r>
        </a:p>
        <a:p>
          <a:r>
            <a:rPr lang="en-GB" sz="2800" dirty="0">
              <a:solidFill>
                <a:schemeClr val="tx1"/>
              </a:solidFill>
            </a:rPr>
            <a:t>You</a:t>
          </a:r>
        </a:p>
      </dgm:t>
    </dgm:pt>
    <dgm:pt modelId="{861E74D4-CC0A-4FE6-93F4-16A00AE87B00}" type="parTrans" cxnId="{9D79C364-00FB-4202-89D9-FE0E0C958292}">
      <dgm:prSet/>
      <dgm:spPr/>
      <dgm:t>
        <a:bodyPr/>
        <a:lstStyle/>
        <a:p>
          <a:endParaRPr lang="en-GB"/>
        </a:p>
      </dgm:t>
    </dgm:pt>
    <dgm:pt modelId="{39813AF5-3BE2-4164-9A55-ED3C8AB4C9D9}" type="sibTrans" cxnId="{9D79C364-00FB-4202-89D9-FE0E0C958292}">
      <dgm:prSet/>
      <dgm:spPr/>
      <dgm:t>
        <a:bodyPr/>
        <a:lstStyle/>
        <a:p>
          <a:endParaRPr lang="en-GB"/>
        </a:p>
      </dgm:t>
    </dgm:pt>
    <dgm:pt modelId="{04B780E3-6ACA-4D53-BB5A-8A3B602A9AE2}">
      <dgm:prSet phldrT="[Text]" custT="1"/>
      <dgm:spPr/>
      <dgm:t>
        <a:bodyPr/>
        <a:lstStyle/>
        <a:p>
          <a:r>
            <a:rPr lang="en-GB" sz="1600" dirty="0">
              <a:solidFill>
                <a:schemeClr val="tx1"/>
              </a:solidFill>
            </a:rPr>
            <a:t>Plant</a:t>
          </a:r>
        </a:p>
        <a:p>
          <a:r>
            <a:rPr lang="en-GB" sz="1600" dirty="0">
              <a:solidFill>
                <a:schemeClr val="tx1"/>
              </a:solidFill>
            </a:rPr>
            <a:t>Children</a:t>
          </a:r>
        </a:p>
      </dgm:t>
    </dgm:pt>
    <dgm:pt modelId="{D88F0A6C-7047-4476-BEA1-463EDBF4681A}" type="parTrans" cxnId="{BC732A1D-B0F2-42C6-9068-3A2847A6D656}">
      <dgm:prSet/>
      <dgm:spPr/>
      <dgm:t>
        <a:bodyPr/>
        <a:lstStyle/>
        <a:p>
          <a:endParaRPr lang="en-GB"/>
        </a:p>
      </dgm:t>
    </dgm:pt>
    <dgm:pt modelId="{6AB78BD0-C81C-4AFB-8F75-F1F5EDAC2D43}" type="sibTrans" cxnId="{BC732A1D-B0F2-42C6-9068-3A2847A6D656}">
      <dgm:prSet/>
      <dgm:spPr/>
      <dgm:t>
        <a:bodyPr/>
        <a:lstStyle/>
        <a:p>
          <a:endParaRPr lang="en-GB"/>
        </a:p>
      </dgm:t>
    </dgm:pt>
    <dgm:pt modelId="{4AE2D8AE-2B4F-4D8A-9335-DC7B0269D11E}">
      <dgm:prSet phldrT="[Text]" custT="1"/>
      <dgm:spPr/>
      <dgm:t>
        <a:bodyPr/>
        <a:lstStyle/>
        <a:p>
          <a:r>
            <a:rPr lang="en-GB" sz="1600" dirty="0" err="1">
              <a:solidFill>
                <a:schemeClr val="tx1"/>
              </a:solidFill>
            </a:rPr>
            <a:t>Teulu</a:t>
          </a:r>
          <a:endParaRPr lang="en-GB" sz="1600" dirty="0">
            <a:solidFill>
              <a:schemeClr val="tx1"/>
            </a:solidFill>
          </a:endParaRPr>
        </a:p>
        <a:p>
          <a:r>
            <a:rPr lang="en-GB" sz="1600" dirty="0">
              <a:solidFill>
                <a:schemeClr val="tx1"/>
              </a:solidFill>
            </a:rPr>
            <a:t>Family</a:t>
          </a:r>
        </a:p>
      </dgm:t>
    </dgm:pt>
    <dgm:pt modelId="{1F44D0F7-19CF-463B-84CE-4D9432B16E10}" type="parTrans" cxnId="{414008FF-CE74-4CC6-A305-4D987C0E50CB}">
      <dgm:prSet/>
      <dgm:spPr/>
      <dgm:t>
        <a:bodyPr/>
        <a:lstStyle/>
        <a:p>
          <a:endParaRPr lang="en-GB"/>
        </a:p>
      </dgm:t>
    </dgm:pt>
    <dgm:pt modelId="{5ECADB1A-18BA-41FC-BD7E-2F7B7DD87763}" type="sibTrans" cxnId="{414008FF-CE74-4CC6-A305-4D987C0E50CB}">
      <dgm:prSet/>
      <dgm:spPr/>
      <dgm:t>
        <a:bodyPr/>
        <a:lstStyle/>
        <a:p>
          <a:endParaRPr lang="en-GB"/>
        </a:p>
      </dgm:t>
    </dgm:pt>
    <dgm:pt modelId="{48831358-2F6E-47C5-AF54-F9B7DA547B16}">
      <dgm:prSet phldrT="[Text]" custT="1"/>
      <dgm:spPr/>
      <dgm:t>
        <a:bodyPr/>
        <a:lstStyle/>
        <a:p>
          <a:r>
            <a:rPr lang="en-GB" sz="1600" dirty="0" err="1">
              <a:solidFill>
                <a:schemeClr val="tx1"/>
              </a:solidFill>
            </a:rPr>
            <a:t>Cymuned</a:t>
          </a:r>
          <a:endParaRPr lang="en-GB" sz="1600" dirty="0">
            <a:solidFill>
              <a:schemeClr val="tx1"/>
            </a:solidFill>
          </a:endParaRPr>
        </a:p>
        <a:p>
          <a:r>
            <a:rPr lang="en-GB" sz="1600" dirty="0">
              <a:solidFill>
                <a:schemeClr val="tx1"/>
              </a:solidFill>
            </a:rPr>
            <a:t>Community</a:t>
          </a:r>
        </a:p>
      </dgm:t>
    </dgm:pt>
    <dgm:pt modelId="{EC79E86C-62A2-4A1C-9B71-0290AA9E61D6}" type="parTrans" cxnId="{496F0881-F618-4B8F-97AE-D05E780260BA}">
      <dgm:prSet/>
      <dgm:spPr/>
      <dgm:t>
        <a:bodyPr/>
        <a:lstStyle/>
        <a:p>
          <a:endParaRPr lang="en-GB"/>
        </a:p>
      </dgm:t>
    </dgm:pt>
    <dgm:pt modelId="{F2FA0DF3-FB58-4A32-B94F-D40DDD9B2CED}" type="sibTrans" cxnId="{496F0881-F618-4B8F-97AE-D05E780260BA}">
      <dgm:prSet/>
      <dgm:spPr/>
      <dgm:t>
        <a:bodyPr/>
        <a:lstStyle/>
        <a:p>
          <a:endParaRPr lang="en-GB"/>
        </a:p>
      </dgm:t>
    </dgm:pt>
    <dgm:pt modelId="{B1338079-ECCB-47DA-88EC-D17556A6A8A3}">
      <dgm:prSet phldrT="[Text]" custT="1"/>
      <dgm:spPr/>
      <dgm:t>
        <a:bodyPr/>
        <a:lstStyle/>
        <a:p>
          <a:r>
            <a:rPr lang="en-GB" sz="1600" dirty="0">
              <a:solidFill>
                <a:schemeClr val="tx1"/>
              </a:solidFill>
            </a:rPr>
            <a:t>T</a:t>
          </a:r>
          <a:r>
            <a:rPr lang="el-GR" sz="1600" dirty="0">
              <a:solidFill>
                <a:schemeClr val="tx1"/>
              </a:solidFill>
              <a:latin typeface="Arial" panose="020B0604020202020204" pitchFamily="34" charset="0"/>
              <a:cs typeface="Arial" panose="020B0604020202020204" pitchFamily="34" charset="0"/>
            </a:rPr>
            <a:t>ϊ</a:t>
          </a:r>
          <a:r>
            <a:rPr lang="en-GB" sz="1600" dirty="0">
              <a:solidFill>
                <a:schemeClr val="tx1"/>
              </a:solidFill>
              <a:latin typeface="Arial" panose="020B0604020202020204" pitchFamily="34" charset="0"/>
              <a:cs typeface="Arial" panose="020B0604020202020204" pitchFamily="34" charset="0"/>
            </a:rPr>
            <a:t>m BC</a:t>
          </a:r>
        </a:p>
        <a:p>
          <a:r>
            <a:rPr lang="en-GB" sz="1600" dirty="0">
              <a:solidFill>
                <a:schemeClr val="tx1"/>
              </a:solidFill>
              <a:latin typeface="Arial" panose="020B0604020202020204" pitchFamily="34" charset="0"/>
              <a:cs typeface="Arial" panose="020B0604020202020204" pitchFamily="34" charset="0"/>
            </a:rPr>
            <a:t>EY Team</a:t>
          </a:r>
          <a:endParaRPr lang="en-GB" sz="1600" dirty="0">
            <a:solidFill>
              <a:schemeClr val="tx1"/>
            </a:solidFill>
          </a:endParaRPr>
        </a:p>
      </dgm:t>
    </dgm:pt>
    <dgm:pt modelId="{FDB64482-7FE4-480E-AE33-94DBF2DFF3F7}" type="parTrans" cxnId="{13B08641-5657-4288-B774-E720A8039664}">
      <dgm:prSet/>
      <dgm:spPr/>
      <dgm:t>
        <a:bodyPr/>
        <a:lstStyle/>
        <a:p>
          <a:endParaRPr lang="en-GB"/>
        </a:p>
      </dgm:t>
    </dgm:pt>
    <dgm:pt modelId="{6F593499-FB5A-4B40-B672-D02C47A0A901}" type="sibTrans" cxnId="{13B08641-5657-4288-B774-E720A8039664}">
      <dgm:prSet/>
      <dgm:spPr/>
      <dgm:t>
        <a:bodyPr/>
        <a:lstStyle/>
        <a:p>
          <a:endParaRPr lang="en-GB"/>
        </a:p>
      </dgm:t>
    </dgm:pt>
    <dgm:pt modelId="{EFD9CF2C-34FB-4A22-91FE-D969EBCEE303}">
      <dgm:prSet phldrT="[Text]" custT="1"/>
      <dgm:spPr/>
      <dgm:t>
        <a:bodyPr/>
        <a:lstStyle/>
        <a:p>
          <a:r>
            <a:rPr lang="en-GB" sz="1400" dirty="0" err="1">
              <a:solidFill>
                <a:schemeClr val="tx1"/>
              </a:solidFill>
            </a:rPr>
            <a:t>Asiantaethau</a:t>
          </a:r>
          <a:r>
            <a:rPr lang="en-GB" sz="1600" dirty="0">
              <a:solidFill>
                <a:schemeClr val="tx1"/>
              </a:solidFill>
            </a:rPr>
            <a:t> </a:t>
          </a:r>
          <a:r>
            <a:rPr lang="en-GB" sz="1600" dirty="0" err="1">
              <a:solidFill>
                <a:schemeClr val="tx1"/>
              </a:solidFill>
            </a:rPr>
            <a:t>eraill</a:t>
          </a:r>
          <a:endParaRPr lang="en-GB" sz="1600" dirty="0">
            <a:solidFill>
              <a:schemeClr val="tx1"/>
            </a:solidFill>
          </a:endParaRPr>
        </a:p>
        <a:p>
          <a:r>
            <a:rPr lang="en-GB" sz="1600" dirty="0">
              <a:solidFill>
                <a:schemeClr val="tx1"/>
              </a:solidFill>
            </a:rPr>
            <a:t>Other agencies</a:t>
          </a:r>
        </a:p>
      </dgm:t>
    </dgm:pt>
    <dgm:pt modelId="{C71A39A5-000C-405C-80D5-E9FE20F3DE25}" type="parTrans" cxnId="{A2E52452-76F9-443F-B83B-926C725E3708}">
      <dgm:prSet/>
      <dgm:spPr/>
      <dgm:t>
        <a:bodyPr/>
        <a:lstStyle/>
        <a:p>
          <a:endParaRPr lang="en-GB"/>
        </a:p>
      </dgm:t>
    </dgm:pt>
    <dgm:pt modelId="{2A4F9105-0D2C-4891-8B36-1B5309D485D6}" type="sibTrans" cxnId="{A2E52452-76F9-443F-B83B-926C725E3708}">
      <dgm:prSet/>
      <dgm:spPr/>
      <dgm:t>
        <a:bodyPr/>
        <a:lstStyle/>
        <a:p>
          <a:endParaRPr lang="en-GB"/>
        </a:p>
      </dgm:t>
    </dgm:pt>
    <dgm:pt modelId="{739F79B8-850D-4E8E-9969-C6FB03A19A8C}">
      <dgm:prSet phldrT="[Text]"/>
      <dgm:spPr/>
      <dgm:t>
        <a:bodyPr/>
        <a:lstStyle/>
        <a:p>
          <a:r>
            <a:rPr lang="en-GB" dirty="0" err="1"/>
            <a:t>Awdurdodau</a:t>
          </a:r>
          <a:r>
            <a:rPr lang="en-GB" dirty="0"/>
            <a:t> </a:t>
          </a:r>
          <a:r>
            <a:rPr lang="en-GB" dirty="0" err="1"/>
            <a:t>Lleol</a:t>
          </a:r>
          <a:endParaRPr lang="en-GB" dirty="0"/>
        </a:p>
        <a:p>
          <a:r>
            <a:rPr lang="en-GB" dirty="0"/>
            <a:t>Local Authorities</a:t>
          </a:r>
        </a:p>
      </dgm:t>
    </dgm:pt>
    <dgm:pt modelId="{70C1D015-1A69-4186-923D-95CFC2AABBC0}" type="sibTrans" cxnId="{E9B885C5-B965-4155-9FC5-54F116497EB8}">
      <dgm:prSet/>
      <dgm:spPr/>
      <dgm:t>
        <a:bodyPr/>
        <a:lstStyle/>
        <a:p>
          <a:endParaRPr lang="en-GB"/>
        </a:p>
      </dgm:t>
    </dgm:pt>
    <dgm:pt modelId="{85F3A064-11DF-4EE8-B6CC-4E1DC7101765}" type="parTrans" cxnId="{E9B885C5-B965-4155-9FC5-54F116497EB8}">
      <dgm:prSet/>
      <dgm:spPr/>
      <dgm:t>
        <a:bodyPr/>
        <a:lstStyle/>
        <a:p>
          <a:endParaRPr lang="en-GB"/>
        </a:p>
      </dgm:t>
    </dgm:pt>
    <dgm:pt modelId="{E8BBE99A-4FD4-471B-9E42-A6FF282EAA8D}" type="pres">
      <dgm:prSet presAssocID="{6342DEB3-BEFF-49EA-9675-25E4294570BB}" presName="Name0" presStyleCnt="0">
        <dgm:presLayoutVars>
          <dgm:chMax val="1"/>
          <dgm:chPref val="1"/>
          <dgm:dir/>
          <dgm:animOne val="branch"/>
          <dgm:animLvl val="lvl"/>
        </dgm:presLayoutVars>
      </dgm:prSet>
      <dgm:spPr/>
    </dgm:pt>
    <dgm:pt modelId="{FF28EBC7-7B4D-4DAB-A483-D53897477980}" type="pres">
      <dgm:prSet presAssocID="{9CBC0862-D22D-412B-90C3-5BA5E3AE035B}" presName="Parent" presStyleLbl="node0" presStyleIdx="0" presStyleCnt="1">
        <dgm:presLayoutVars>
          <dgm:chMax val="6"/>
          <dgm:chPref val="6"/>
        </dgm:presLayoutVars>
      </dgm:prSet>
      <dgm:spPr/>
    </dgm:pt>
    <dgm:pt modelId="{7938921F-D69B-4819-B7C0-21FD908D00DB}" type="pres">
      <dgm:prSet presAssocID="{04B780E3-6ACA-4D53-BB5A-8A3B602A9AE2}" presName="Accent1" presStyleCnt="0"/>
      <dgm:spPr/>
    </dgm:pt>
    <dgm:pt modelId="{BC84D9B6-4509-495E-B851-8CF1C29AB254}" type="pres">
      <dgm:prSet presAssocID="{04B780E3-6ACA-4D53-BB5A-8A3B602A9AE2}" presName="Accent" presStyleLbl="bgShp" presStyleIdx="0" presStyleCnt="6"/>
      <dgm:spPr/>
    </dgm:pt>
    <dgm:pt modelId="{49A17177-AF59-48DC-9018-2151ED07B65A}" type="pres">
      <dgm:prSet presAssocID="{04B780E3-6ACA-4D53-BB5A-8A3B602A9AE2}" presName="Child1" presStyleLbl="node1" presStyleIdx="0" presStyleCnt="6">
        <dgm:presLayoutVars>
          <dgm:chMax val="0"/>
          <dgm:chPref val="0"/>
          <dgm:bulletEnabled val="1"/>
        </dgm:presLayoutVars>
      </dgm:prSet>
      <dgm:spPr/>
    </dgm:pt>
    <dgm:pt modelId="{B09512B2-729B-461C-A82A-53112633292D}" type="pres">
      <dgm:prSet presAssocID="{4AE2D8AE-2B4F-4D8A-9335-DC7B0269D11E}" presName="Accent2" presStyleCnt="0"/>
      <dgm:spPr/>
    </dgm:pt>
    <dgm:pt modelId="{47056F7D-08C3-465A-8726-AAFC8AE1897F}" type="pres">
      <dgm:prSet presAssocID="{4AE2D8AE-2B4F-4D8A-9335-DC7B0269D11E}" presName="Accent" presStyleLbl="bgShp" presStyleIdx="1" presStyleCnt="6"/>
      <dgm:spPr/>
    </dgm:pt>
    <dgm:pt modelId="{0DECB035-4BFF-4E69-953D-BE624B1A812C}" type="pres">
      <dgm:prSet presAssocID="{4AE2D8AE-2B4F-4D8A-9335-DC7B0269D11E}" presName="Child2" presStyleLbl="node1" presStyleIdx="1" presStyleCnt="6">
        <dgm:presLayoutVars>
          <dgm:chMax val="0"/>
          <dgm:chPref val="0"/>
          <dgm:bulletEnabled val="1"/>
        </dgm:presLayoutVars>
      </dgm:prSet>
      <dgm:spPr/>
    </dgm:pt>
    <dgm:pt modelId="{1BB9B15D-85BE-4AD9-A803-E3A34F784199}" type="pres">
      <dgm:prSet presAssocID="{48831358-2F6E-47C5-AF54-F9B7DA547B16}" presName="Accent3" presStyleCnt="0"/>
      <dgm:spPr/>
    </dgm:pt>
    <dgm:pt modelId="{CD92B6AD-5739-4CD5-B585-482D6BB2AB4B}" type="pres">
      <dgm:prSet presAssocID="{48831358-2F6E-47C5-AF54-F9B7DA547B16}" presName="Accent" presStyleLbl="bgShp" presStyleIdx="2" presStyleCnt="6"/>
      <dgm:spPr/>
    </dgm:pt>
    <dgm:pt modelId="{ABA0927E-5C1A-4576-A030-5D36D5A53394}" type="pres">
      <dgm:prSet presAssocID="{48831358-2F6E-47C5-AF54-F9B7DA547B16}" presName="Child3" presStyleLbl="node1" presStyleIdx="2" presStyleCnt="6">
        <dgm:presLayoutVars>
          <dgm:chMax val="0"/>
          <dgm:chPref val="0"/>
          <dgm:bulletEnabled val="1"/>
        </dgm:presLayoutVars>
      </dgm:prSet>
      <dgm:spPr/>
    </dgm:pt>
    <dgm:pt modelId="{7765F583-E368-4A8D-9049-914B256545C7}" type="pres">
      <dgm:prSet presAssocID="{B1338079-ECCB-47DA-88EC-D17556A6A8A3}" presName="Accent4" presStyleCnt="0"/>
      <dgm:spPr/>
    </dgm:pt>
    <dgm:pt modelId="{C5436265-19B5-4656-9E2F-C28811EE219C}" type="pres">
      <dgm:prSet presAssocID="{B1338079-ECCB-47DA-88EC-D17556A6A8A3}" presName="Accent" presStyleLbl="bgShp" presStyleIdx="3" presStyleCnt="6"/>
      <dgm:spPr/>
    </dgm:pt>
    <dgm:pt modelId="{DC4F171E-18D1-4AB6-BF33-B88C3AA532BF}" type="pres">
      <dgm:prSet presAssocID="{B1338079-ECCB-47DA-88EC-D17556A6A8A3}" presName="Child4" presStyleLbl="node1" presStyleIdx="3" presStyleCnt="6">
        <dgm:presLayoutVars>
          <dgm:chMax val="0"/>
          <dgm:chPref val="0"/>
          <dgm:bulletEnabled val="1"/>
        </dgm:presLayoutVars>
      </dgm:prSet>
      <dgm:spPr/>
    </dgm:pt>
    <dgm:pt modelId="{678322A0-9AA7-4DB9-BC0D-57C4E4E793EB}" type="pres">
      <dgm:prSet presAssocID="{EFD9CF2C-34FB-4A22-91FE-D969EBCEE303}" presName="Accent5" presStyleCnt="0"/>
      <dgm:spPr/>
    </dgm:pt>
    <dgm:pt modelId="{BF8756A5-2F02-42EE-A219-29F51093592F}" type="pres">
      <dgm:prSet presAssocID="{EFD9CF2C-34FB-4A22-91FE-D969EBCEE303}" presName="Accent" presStyleLbl="bgShp" presStyleIdx="4" presStyleCnt="6"/>
      <dgm:spPr/>
    </dgm:pt>
    <dgm:pt modelId="{D24F4864-2827-44E7-80A9-B185917212D0}" type="pres">
      <dgm:prSet presAssocID="{EFD9CF2C-34FB-4A22-91FE-D969EBCEE303}" presName="Child5" presStyleLbl="node1" presStyleIdx="4" presStyleCnt="6">
        <dgm:presLayoutVars>
          <dgm:chMax val="0"/>
          <dgm:chPref val="0"/>
          <dgm:bulletEnabled val="1"/>
        </dgm:presLayoutVars>
      </dgm:prSet>
      <dgm:spPr/>
    </dgm:pt>
    <dgm:pt modelId="{E80A31CD-438A-426A-A53B-3E15885D52B5}" type="pres">
      <dgm:prSet presAssocID="{739F79B8-850D-4E8E-9969-C6FB03A19A8C}" presName="Accent6" presStyleCnt="0"/>
      <dgm:spPr/>
    </dgm:pt>
    <dgm:pt modelId="{DF24D9F0-A5CE-4613-8383-E0AF1C27717E}" type="pres">
      <dgm:prSet presAssocID="{739F79B8-850D-4E8E-9969-C6FB03A19A8C}" presName="Accent" presStyleLbl="bgShp" presStyleIdx="5" presStyleCnt="6"/>
      <dgm:spPr/>
    </dgm:pt>
    <dgm:pt modelId="{1AFFC59E-3AAA-428A-8B9E-FAA788A53973}" type="pres">
      <dgm:prSet presAssocID="{739F79B8-850D-4E8E-9969-C6FB03A19A8C}" presName="Child6" presStyleLbl="node1" presStyleIdx="5" presStyleCnt="6">
        <dgm:presLayoutVars>
          <dgm:chMax val="0"/>
          <dgm:chPref val="0"/>
          <dgm:bulletEnabled val="1"/>
        </dgm:presLayoutVars>
      </dgm:prSet>
      <dgm:spPr/>
    </dgm:pt>
  </dgm:ptLst>
  <dgm:cxnLst>
    <dgm:cxn modelId="{BC732A1D-B0F2-42C6-9068-3A2847A6D656}" srcId="{9CBC0862-D22D-412B-90C3-5BA5E3AE035B}" destId="{04B780E3-6ACA-4D53-BB5A-8A3B602A9AE2}" srcOrd="0" destOrd="0" parTransId="{D88F0A6C-7047-4476-BEA1-463EDBF4681A}" sibTransId="{6AB78BD0-C81C-4AFB-8F75-F1F5EDAC2D43}"/>
    <dgm:cxn modelId="{54D7175E-AC7D-4935-BED4-FF644EB6647D}" type="presOf" srcId="{6342DEB3-BEFF-49EA-9675-25E4294570BB}" destId="{E8BBE99A-4FD4-471B-9E42-A6FF282EAA8D}" srcOrd="0" destOrd="0" presId="urn:microsoft.com/office/officeart/2011/layout/HexagonRadial"/>
    <dgm:cxn modelId="{13B08641-5657-4288-B774-E720A8039664}" srcId="{9CBC0862-D22D-412B-90C3-5BA5E3AE035B}" destId="{B1338079-ECCB-47DA-88EC-D17556A6A8A3}" srcOrd="3" destOrd="0" parTransId="{FDB64482-7FE4-480E-AE33-94DBF2DFF3F7}" sibTransId="{6F593499-FB5A-4B40-B672-D02C47A0A901}"/>
    <dgm:cxn modelId="{9D79C364-00FB-4202-89D9-FE0E0C958292}" srcId="{6342DEB3-BEFF-49EA-9675-25E4294570BB}" destId="{9CBC0862-D22D-412B-90C3-5BA5E3AE035B}" srcOrd="0" destOrd="0" parTransId="{861E74D4-CC0A-4FE6-93F4-16A00AE87B00}" sibTransId="{39813AF5-3BE2-4164-9A55-ED3C8AB4C9D9}"/>
    <dgm:cxn modelId="{83709D68-F281-4C21-B447-A657038FA9D9}" type="presOf" srcId="{9CBC0862-D22D-412B-90C3-5BA5E3AE035B}" destId="{FF28EBC7-7B4D-4DAB-A483-D53897477980}" srcOrd="0" destOrd="0" presId="urn:microsoft.com/office/officeart/2011/layout/HexagonRadial"/>
    <dgm:cxn modelId="{FDD16271-0AE2-402A-B1A8-331F2661BC90}" type="presOf" srcId="{04B780E3-6ACA-4D53-BB5A-8A3B602A9AE2}" destId="{49A17177-AF59-48DC-9018-2151ED07B65A}" srcOrd="0" destOrd="0" presId="urn:microsoft.com/office/officeart/2011/layout/HexagonRadial"/>
    <dgm:cxn modelId="{A2E52452-76F9-443F-B83B-926C725E3708}" srcId="{9CBC0862-D22D-412B-90C3-5BA5E3AE035B}" destId="{EFD9CF2C-34FB-4A22-91FE-D969EBCEE303}" srcOrd="4" destOrd="0" parTransId="{C71A39A5-000C-405C-80D5-E9FE20F3DE25}" sibTransId="{2A4F9105-0D2C-4891-8B36-1B5309D485D6}"/>
    <dgm:cxn modelId="{D7E00678-592D-49CC-9CAD-51E8EB1D4C48}" type="presOf" srcId="{EFD9CF2C-34FB-4A22-91FE-D969EBCEE303}" destId="{D24F4864-2827-44E7-80A9-B185917212D0}" srcOrd="0" destOrd="0" presId="urn:microsoft.com/office/officeart/2011/layout/HexagonRadial"/>
    <dgm:cxn modelId="{496F0881-F618-4B8F-97AE-D05E780260BA}" srcId="{9CBC0862-D22D-412B-90C3-5BA5E3AE035B}" destId="{48831358-2F6E-47C5-AF54-F9B7DA547B16}" srcOrd="2" destOrd="0" parTransId="{EC79E86C-62A2-4A1C-9B71-0290AA9E61D6}" sibTransId="{F2FA0DF3-FB58-4A32-B94F-D40DDD9B2CED}"/>
    <dgm:cxn modelId="{AF03148B-20E4-4782-A356-43969829235F}" type="presOf" srcId="{4AE2D8AE-2B4F-4D8A-9335-DC7B0269D11E}" destId="{0DECB035-4BFF-4E69-953D-BE624B1A812C}" srcOrd="0" destOrd="0" presId="urn:microsoft.com/office/officeart/2011/layout/HexagonRadial"/>
    <dgm:cxn modelId="{82C31C95-B416-4B91-9512-41F1E9C591DF}" type="presOf" srcId="{48831358-2F6E-47C5-AF54-F9B7DA547B16}" destId="{ABA0927E-5C1A-4576-A030-5D36D5A53394}" srcOrd="0" destOrd="0" presId="urn:microsoft.com/office/officeart/2011/layout/HexagonRadial"/>
    <dgm:cxn modelId="{03808C99-B1F9-4763-89AF-65E3FF3CD699}" type="presOf" srcId="{B1338079-ECCB-47DA-88EC-D17556A6A8A3}" destId="{DC4F171E-18D1-4AB6-BF33-B88C3AA532BF}" srcOrd="0" destOrd="0" presId="urn:microsoft.com/office/officeart/2011/layout/HexagonRadial"/>
    <dgm:cxn modelId="{641DE3BA-8BE3-486A-A1FB-9ECEA77FFBF7}" type="presOf" srcId="{739F79B8-850D-4E8E-9969-C6FB03A19A8C}" destId="{1AFFC59E-3AAA-428A-8B9E-FAA788A53973}" srcOrd="0" destOrd="0" presId="urn:microsoft.com/office/officeart/2011/layout/HexagonRadial"/>
    <dgm:cxn modelId="{E9B885C5-B965-4155-9FC5-54F116497EB8}" srcId="{9CBC0862-D22D-412B-90C3-5BA5E3AE035B}" destId="{739F79B8-850D-4E8E-9969-C6FB03A19A8C}" srcOrd="5" destOrd="0" parTransId="{85F3A064-11DF-4EE8-B6CC-4E1DC7101765}" sibTransId="{70C1D015-1A69-4186-923D-95CFC2AABBC0}"/>
    <dgm:cxn modelId="{414008FF-CE74-4CC6-A305-4D987C0E50CB}" srcId="{9CBC0862-D22D-412B-90C3-5BA5E3AE035B}" destId="{4AE2D8AE-2B4F-4D8A-9335-DC7B0269D11E}" srcOrd="1" destOrd="0" parTransId="{1F44D0F7-19CF-463B-84CE-4D9432B16E10}" sibTransId="{5ECADB1A-18BA-41FC-BD7E-2F7B7DD87763}"/>
    <dgm:cxn modelId="{1FC33816-3F58-43AC-9364-E67D044E158D}" type="presParOf" srcId="{E8BBE99A-4FD4-471B-9E42-A6FF282EAA8D}" destId="{FF28EBC7-7B4D-4DAB-A483-D53897477980}" srcOrd="0" destOrd="0" presId="urn:microsoft.com/office/officeart/2011/layout/HexagonRadial"/>
    <dgm:cxn modelId="{592194D6-7308-435A-9BC9-CDC05A0E201A}" type="presParOf" srcId="{E8BBE99A-4FD4-471B-9E42-A6FF282EAA8D}" destId="{7938921F-D69B-4819-B7C0-21FD908D00DB}" srcOrd="1" destOrd="0" presId="urn:microsoft.com/office/officeart/2011/layout/HexagonRadial"/>
    <dgm:cxn modelId="{4D7772A3-3F40-4156-A655-D6A72773893A}" type="presParOf" srcId="{7938921F-D69B-4819-B7C0-21FD908D00DB}" destId="{BC84D9B6-4509-495E-B851-8CF1C29AB254}" srcOrd="0" destOrd="0" presId="urn:microsoft.com/office/officeart/2011/layout/HexagonRadial"/>
    <dgm:cxn modelId="{768881C2-C600-47DD-97D4-0AF145A3804B}" type="presParOf" srcId="{E8BBE99A-4FD4-471B-9E42-A6FF282EAA8D}" destId="{49A17177-AF59-48DC-9018-2151ED07B65A}" srcOrd="2" destOrd="0" presId="urn:microsoft.com/office/officeart/2011/layout/HexagonRadial"/>
    <dgm:cxn modelId="{AE36CA47-E502-418B-9C75-A2340E72C78F}" type="presParOf" srcId="{E8BBE99A-4FD4-471B-9E42-A6FF282EAA8D}" destId="{B09512B2-729B-461C-A82A-53112633292D}" srcOrd="3" destOrd="0" presId="urn:microsoft.com/office/officeart/2011/layout/HexagonRadial"/>
    <dgm:cxn modelId="{0FA65385-3960-43A3-A56C-E73B252EAE42}" type="presParOf" srcId="{B09512B2-729B-461C-A82A-53112633292D}" destId="{47056F7D-08C3-465A-8726-AAFC8AE1897F}" srcOrd="0" destOrd="0" presId="urn:microsoft.com/office/officeart/2011/layout/HexagonRadial"/>
    <dgm:cxn modelId="{03ED40C4-FE4C-4CB0-B7AD-68ECBBEF163E}" type="presParOf" srcId="{E8BBE99A-4FD4-471B-9E42-A6FF282EAA8D}" destId="{0DECB035-4BFF-4E69-953D-BE624B1A812C}" srcOrd="4" destOrd="0" presId="urn:microsoft.com/office/officeart/2011/layout/HexagonRadial"/>
    <dgm:cxn modelId="{EA74A76B-0D79-4942-93E6-85A14E60B32B}" type="presParOf" srcId="{E8BBE99A-4FD4-471B-9E42-A6FF282EAA8D}" destId="{1BB9B15D-85BE-4AD9-A803-E3A34F784199}" srcOrd="5" destOrd="0" presId="urn:microsoft.com/office/officeart/2011/layout/HexagonRadial"/>
    <dgm:cxn modelId="{80468472-FF5B-4510-B66F-013F16AA932D}" type="presParOf" srcId="{1BB9B15D-85BE-4AD9-A803-E3A34F784199}" destId="{CD92B6AD-5739-4CD5-B585-482D6BB2AB4B}" srcOrd="0" destOrd="0" presId="urn:microsoft.com/office/officeart/2011/layout/HexagonRadial"/>
    <dgm:cxn modelId="{CC7D76BD-23C7-4388-89EF-26F6A450775A}" type="presParOf" srcId="{E8BBE99A-4FD4-471B-9E42-A6FF282EAA8D}" destId="{ABA0927E-5C1A-4576-A030-5D36D5A53394}" srcOrd="6" destOrd="0" presId="urn:microsoft.com/office/officeart/2011/layout/HexagonRadial"/>
    <dgm:cxn modelId="{43E91962-164A-45E9-A694-2ADF81FA1EC3}" type="presParOf" srcId="{E8BBE99A-4FD4-471B-9E42-A6FF282EAA8D}" destId="{7765F583-E368-4A8D-9049-914B256545C7}" srcOrd="7" destOrd="0" presId="urn:microsoft.com/office/officeart/2011/layout/HexagonRadial"/>
    <dgm:cxn modelId="{D0C6D851-6104-4F17-933C-FDBF5A25150C}" type="presParOf" srcId="{7765F583-E368-4A8D-9049-914B256545C7}" destId="{C5436265-19B5-4656-9E2F-C28811EE219C}" srcOrd="0" destOrd="0" presId="urn:microsoft.com/office/officeart/2011/layout/HexagonRadial"/>
    <dgm:cxn modelId="{A09767DF-5934-45F8-ADC1-C1E68C86BFDC}" type="presParOf" srcId="{E8BBE99A-4FD4-471B-9E42-A6FF282EAA8D}" destId="{DC4F171E-18D1-4AB6-BF33-B88C3AA532BF}" srcOrd="8" destOrd="0" presId="urn:microsoft.com/office/officeart/2011/layout/HexagonRadial"/>
    <dgm:cxn modelId="{D17676D6-4F15-422D-A692-1BCBC8F063D6}" type="presParOf" srcId="{E8BBE99A-4FD4-471B-9E42-A6FF282EAA8D}" destId="{678322A0-9AA7-4DB9-BC0D-57C4E4E793EB}" srcOrd="9" destOrd="0" presId="urn:microsoft.com/office/officeart/2011/layout/HexagonRadial"/>
    <dgm:cxn modelId="{738F95D9-9517-4E23-97D7-F5DC64C9D653}" type="presParOf" srcId="{678322A0-9AA7-4DB9-BC0D-57C4E4E793EB}" destId="{BF8756A5-2F02-42EE-A219-29F51093592F}" srcOrd="0" destOrd="0" presId="urn:microsoft.com/office/officeart/2011/layout/HexagonRadial"/>
    <dgm:cxn modelId="{069770B3-4530-4B1C-A60F-90FC4FCEF86D}" type="presParOf" srcId="{E8BBE99A-4FD4-471B-9E42-A6FF282EAA8D}" destId="{D24F4864-2827-44E7-80A9-B185917212D0}" srcOrd="10" destOrd="0" presId="urn:microsoft.com/office/officeart/2011/layout/HexagonRadial"/>
    <dgm:cxn modelId="{DDF8754C-0656-4F2E-B425-20F4E3950459}" type="presParOf" srcId="{E8BBE99A-4FD4-471B-9E42-A6FF282EAA8D}" destId="{E80A31CD-438A-426A-A53B-3E15885D52B5}" srcOrd="11" destOrd="0" presId="urn:microsoft.com/office/officeart/2011/layout/HexagonRadial"/>
    <dgm:cxn modelId="{7D912768-2B1F-4476-AB5D-C58BF11A3FA8}" type="presParOf" srcId="{E80A31CD-438A-426A-A53B-3E15885D52B5}" destId="{DF24D9F0-A5CE-4613-8383-E0AF1C27717E}" srcOrd="0" destOrd="0" presId="urn:microsoft.com/office/officeart/2011/layout/HexagonRadial"/>
    <dgm:cxn modelId="{A2F2C4E6-E8F9-4E97-8CD3-6795E3FA3C56}" type="presParOf" srcId="{E8BBE99A-4FD4-471B-9E42-A6FF282EAA8D}" destId="{1AFFC59E-3AAA-428A-8B9E-FAA788A53973}"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28EBC7-7B4D-4DAB-A483-D53897477980}">
      <dsp:nvSpPr>
        <dsp:cNvPr id="0" name=""/>
        <dsp:cNvSpPr/>
      </dsp:nvSpPr>
      <dsp:spPr>
        <a:xfrm>
          <a:off x="3155437" y="1468695"/>
          <a:ext cx="1866775" cy="1614836"/>
        </a:xfrm>
        <a:prstGeom prst="hexagon">
          <a:avLst>
            <a:gd name="adj" fmla="val 28570"/>
            <a:gd name="vf" fmla="val 11547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Ti</a:t>
          </a:r>
        </a:p>
        <a:p>
          <a:pPr marL="0" lvl="0" indent="0" algn="ctr" defTabSz="1244600">
            <a:lnSpc>
              <a:spcPct val="90000"/>
            </a:lnSpc>
            <a:spcBef>
              <a:spcPct val="0"/>
            </a:spcBef>
            <a:spcAft>
              <a:spcPct val="35000"/>
            </a:spcAft>
            <a:buNone/>
          </a:pPr>
          <a:r>
            <a:rPr lang="en-GB" sz="2800" kern="1200" dirty="0">
              <a:solidFill>
                <a:schemeClr val="tx1"/>
              </a:solidFill>
            </a:rPr>
            <a:t>You</a:t>
          </a:r>
        </a:p>
      </dsp:txBody>
      <dsp:txXfrm>
        <a:off x="3464788" y="1736296"/>
        <a:ext cx="1248073" cy="1079634"/>
      </dsp:txXfrm>
    </dsp:sp>
    <dsp:sp modelId="{47056F7D-08C3-465A-8726-AAFC8AE1897F}">
      <dsp:nvSpPr>
        <dsp:cNvPr id="0" name=""/>
        <dsp:cNvSpPr/>
      </dsp:nvSpPr>
      <dsp:spPr>
        <a:xfrm>
          <a:off x="4324397" y="696105"/>
          <a:ext cx="704328" cy="606872"/>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A17177-AF59-48DC-9018-2151ED07B65A}">
      <dsp:nvSpPr>
        <dsp:cNvPr id="0" name=""/>
        <dsp:cNvSpPr/>
      </dsp:nvSpPr>
      <dsp:spPr>
        <a:xfrm>
          <a:off x="3327394" y="0"/>
          <a:ext cx="1529809" cy="1323464"/>
        </a:xfrm>
        <a:prstGeom prst="hexagon">
          <a:avLst>
            <a:gd name="adj" fmla="val 28570"/>
            <a:gd name="vf" fmla="val 1154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Plant</a:t>
          </a:r>
        </a:p>
        <a:p>
          <a:pPr marL="0" lvl="0" indent="0" algn="ctr" defTabSz="711200">
            <a:lnSpc>
              <a:spcPct val="90000"/>
            </a:lnSpc>
            <a:spcBef>
              <a:spcPct val="0"/>
            </a:spcBef>
            <a:spcAft>
              <a:spcPct val="35000"/>
            </a:spcAft>
            <a:buNone/>
          </a:pPr>
          <a:r>
            <a:rPr lang="en-GB" sz="1600" kern="1200" dirty="0">
              <a:solidFill>
                <a:schemeClr val="tx1"/>
              </a:solidFill>
            </a:rPr>
            <a:t>Children</a:t>
          </a:r>
        </a:p>
      </dsp:txBody>
      <dsp:txXfrm>
        <a:off x="3580916" y="219326"/>
        <a:ext cx="1022765" cy="884812"/>
      </dsp:txXfrm>
    </dsp:sp>
    <dsp:sp modelId="{CD92B6AD-5739-4CD5-B585-482D6BB2AB4B}">
      <dsp:nvSpPr>
        <dsp:cNvPr id="0" name=""/>
        <dsp:cNvSpPr/>
      </dsp:nvSpPr>
      <dsp:spPr>
        <a:xfrm>
          <a:off x="5146403" y="1830633"/>
          <a:ext cx="704328" cy="606872"/>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ECB035-4BFF-4E69-953D-BE624B1A812C}">
      <dsp:nvSpPr>
        <dsp:cNvPr id="0" name=""/>
        <dsp:cNvSpPr/>
      </dsp:nvSpPr>
      <dsp:spPr>
        <a:xfrm>
          <a:off x="4730406" y="814019"/>
          <a:ext cx="1529809" cy="1323464"/>
        </a:xfrm>
        <a:prstGeom prst="hexagon">
          <a:avLst>
            <a:gd name="adj" fmla="val 28570"/>
            <a:gd name="vf" fmla="val 115470"/>
          </a:avLst>
        </a:prstGeom>
        <a:solidFill>
          <a:schemeClr val="accent4">
            <a:hueOff val="1960178"/>
            <a:satOff val="-8155"/>
            <a:lumOff val="1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err="1">
              <a:solidFill>
                <a:schemeClr val="tx1"/>
              </a:solidFill>
            </a:rPr>
            <a:t>Teulu</a:t>
          </a:r>
          <a:endParaRPr lang="en-GB" sz="1600" kern="1200" dirty="0">
            <a:solidFill>
              <a:schemeClr val="tx1"/>
            </a:solidFill>
          </a:endParaRPr>
        </a:p>
        <a:p>
          <a:pPr marL="0" lvl="0" indent="0" algn="ctr" defTabSz="711200">
            <a:lnSpc>
              <a:spcPct val="90000"/>
            </a:lnSpc>
            <a:spcBef>
              <a:spcPct val="0"/>
            </a:spcBef>
            <a:spcAft>
              <a:spcPct val="35000"/>
            </a:spcAft>
            <a:buNone/>
          </a:pPr>
          <a:r>
            <a:rPr lang="en-GB" sz="1600" kern="1200" dirty="0">
              <a:solidFill>
                <a:schemeClr val="tx1"/>
              </a:solidFill>
            </a:rPr>
            <a:t>Family</a:t>
          </a:r>
        </a:p>
      </dsp:txBody>
      <dsp:txXfrm>
        <a:off x="4983928" y="1033345"/>
        <a:ext cx="1022765" cy="884812"/>
      </dsp:txXfrm>
    </dsp:sp>
    <dsp:sp modelId="{C5436265-19B5-4656-9E2F-C28811EE219C}">
      <dsp:nvSpPr>
        <dsp:cNvPr id="0" name=""/>
        <dsp:cNvSpPr/>
      </dsp:nvSpPr>
      <dsp:spPr>
        <a:xfrm>
          <a:off x="4575384" y="3111302"/>
          <a:ext cx="704328" cy="606872"/>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A0927E-5C1A-4576-A030-5D36D5A53394}">
      <dsp:nvSpPr>
        <dsp:cNvPr id="0" name=""/>
        <dsp:cNvSpPr/>
      </dsp:nvSpPr>
      <dsp:spPr>
        <a:xfrm>
          <a:off x="4730406" y="2414287"/>
          <a:ext cx="1529809" cy="1323464"/>
        </a:xfrm>
        <a:prstGeom prst="hexagon">
          <a:avLst>
            <a:gd name="adj" fmla="val 28570"/>
            <a:gd name="vf" fmla="val 115470"/>
          </a:avLst>
        </a:prstGeom>
        <a:solidFill>
          <a:schemeClr val="accent4">
            <a:hueOff val="3920356"/>
            <a:satOff val="-16311"/>
            <a:lumOff val="3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err="1">
              <a:solidFill>
                <a:schemeClr val="tx1"/>
              </a:solidFill>
            </a:rPr>
            <a:t>Cymuned</a:t>
          </a:r>
          <a:endParaRPr lang="en-GB" sz="1600" kern="1200" dirty="0">
            <a:solidFill>
              <a:schemeClr val="tx1"/>
            </a:solidFill>
          </a:endParaRPr>
        </a:p>
        <a:p>
          <a:pPr marL="0" lvl="0" indent="0" algn="ctr" defTabSz="711200">
            <a:lnSpc>
              <a:spcPct val="90000"/>
            </a:lnSpc>
            <a:spcBef>
              <a:spcPct val="0"/>
            </a:spcBef>
            <a:spcAft>
              <a:spcPct val="35000"/>
            </a:spcAft>
            <a:buNone/>
          </a:pPr>
          <a:r>
            <a:rPr lang="en-GB" sz="1600" kern="1200" dirty="0">
              <a:solidFill>
                <a:schemeClr val="tx1"/>
              </a:solidFill>
            </a:rPr>
            <a:t>Community</a:t>
          </a:r>
        </a:p>
      </dsp:txBody>
      <dsp:txXfrm>
        <a:off x="4983928" y="2633613"/>
        <a:ext cx="1022765" cy="884812"/>
      </dsp:txXfrm>
    </dsp:sp>
    <dsp:sp modelId="{BF8756A5-2F02-42EE-A219-29F51093592F}">
      <dsp:nvSpPr>
        <dsp:cNvPr id="0" name=""/>
        <dsp:cNvSpPr/>
      </dsp:nvSpPr>
      <dsp:spPr>
        <a:xfrm>
          <a:off x="3158911" y="3244241"/>
          <a:ext cx="704328" cy="606872"/>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4F171E-18D1-4AB6-BF33-B88C3AA532BF}">
      <dsp:nvSpPr>
        <dsp:cNvPr id="0" name=""/>
        <dsp:cNvSpPr/>
      </dsp:nvSpPr>
      <dsp:spPr>
        <a:xfrm>
          <a:off x="3327394" y="3229217"/>
          <a:ext cx="1529809" cy="1323464"/>
        </a:xfrm>
        <a:prstGeom prst="hexagon">
          <a:avLst>
            <a:gd name="adj" fmla="val 28570"/>
            <a:gd name="vf" fmla="val 115470"/>
          </a:avLst>
        </a:prstGeom>
        <a:solidFill>
          <a:schemeClr val="accent4">
            <a:hueOff val="5880535"/>
            <a:satOff val="-24466"/>
            <a:lumOff val="5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T</a:t>
          </a:r>
          <a:r>
            <a:rPr lang="el-GR" sz="1600" kern="1200" dirty="0">
              <a:solidFill>
                <a:schemeClr val="tx1"/>
              </a:solidFill>
              <a:latin typeface="Arial" panose="020B0604020202020204" pitchFamily="34" charset="0"/>
              <a:cs typeface="Arial" panose="020B0604020202020204" pitchFamily="34" charset="0"/>
            </a:rPr>
            <a:t>ϊ</a:t>
          </a:r>
          <a:r>
            <a:rPr lang="en-GB" sz="1600" kern="1200" dirty="0">
              <a:solidFill>
                <a:schemeClr val="tx1"/>
              </a:solidFill>
              <a:latin typeface="Arial" panose="020B0604020202020204" pitchFamily="34" charset="0"/>
              <a:cs typeface="Arial" panose="020B0604020202020204" pitchFamily="34" charset="0"/>
            </a:rPr>
            <a:t>m BC</a:t>
          </a:r>
        </a:p>
        <a:p>
          <a:pPr marL="0" lvl="0" indent="0" algn="ctr"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EY Team</a:t>
          </a:r>
          <a:endParaRPr lang="en-GB" sz="1600" kern="1200" dirty="0">
            <a:solidFill>
              <a:schemeClr val="tx1"/>
            </a:solidFill>
          </a:endParaRPr>
        </a:p>
      </dsp:txBody>
      <dsp:txXfrm>
        <a:off x="3580916" y="3448543"/>
        <a:ext cx="1022765" cy="884812"/>
      </dsp:txXfrm>
    </dsp:sp>
    <dsp:sp modelId="{DF24D9F0-A5CE-4613-8383-E0AF1C27717E}">
      <dsp:nvSpPr>
        <dsp:cNvPr id="0" name=""/>
        <dsp:cNvSpPr/>
      </dsp:nvSpPr>
      <dsp:spPr>
        <a:xfrm>
          <a:off x="2323443" y="2110168"/>
          <a:ext cx="704328" cy="606872"/>
        </a:xfrm>
        <a:prstGeom prst="hexagon">
          <a:avLst>
            <a:gd name="adj" fmla="val 28900"/>
            <a:gd name="vf" fmla="val 11547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4F4864-2827-44E7-80A9-B185917212D0}">
      <dsp:nvSpPr>
        <dsp:cNvPr id="0" name=""/>
        <dsp:cNvSpPr/>
      </dsp:nvSpPr>
      <dsp:spPr>
        <a:xfrm>
          <a:off x="1917867" y="2415197"/>
          <a:ext cx="1529809" cy="1323464"/>
        </a:xfrm>
        <a:prstGeom prst="hexagon">
          <a:avLst>
            <a:gd name="adj" fmla="val 28570"/>
            <a:gd name="vf" fmla="val 115470"/>
          </a:avLst>
        </a:prstGeom>
        <a:solidFill>
          <a:schemeClr val="accent4">
            <a:hueOff val="7840713"/>
            <a:satOff val="-32622"/>
            <a:lumOff val="76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err="1">
              <a:solidFill>
                <a:schemeClr val="tx1"/>
              </a:solidFill>
            </a:rPr>
            <a:t>Asiantaethau</a:t>
          </a:r>
          <a:r>
            <a:rPr lang="en-GB" sz="1600" kern="1200" dirty="0">
              <a:solidFill>
                <a:schemeClr val="tx1"/>
              </a:solidFill>
            </a:rPr>
            <a:t> </a:t>
          </a:r>
          <a:r>
            <a:rPr lang="en-GB" sz="1600" kern="1200" dirty="0" err="1">
              <a:solidFill>
                <a:schemeClr val="tx1"/>
              </a:solidFill>
            </a:rPr>
            <a:t>eraill</a:t>
          </a:r>
          <a:endParaRPr lang="en-GB" sz="1600" kern="1200" dirty="0">
            <a:solidFill>
              <a:schemeClr val="tx1"/>
            </a:solidFill>
          </a:endParaRPr>
        </a:p>
        <a:p>
          <a:pPr marL="0" lvl="0" indent="0" algn="ctr" defTabSz="622300">
            <a:lnSpc>
              <a:spcPct val="90000"/>
            </a:lnSpc>
            <a:spcBef>
              <a:spcPct val="0"/>
            </a:spcBef>
            <a:spcAft>
              <a:spcPct val="35000"/>
            </a:spcAft>
            <a:buNone/>
          </a:pPr>
          <a:r>
            <a:rPr lang="en-GB" sz="1600" kern="1200" dirty="0">
              <a:solidFill>
                <a:schemeClr val="tx1"/>
              </a:solidFill>
            </a:rPr>
            <a:t>Other agencies</a:t>
          </a:r>
        </a:p>
      </dsp:txBody>
      <dsp:txXfrm>
        <a:off x="2171389" y="2634523"/>
        <a:ext cx="1022765" cy="884812"/>
      </dsp:txXfrm>
    </dsp:sp>
    <dsp:sp modelId="{1AFFC59E-3AAA-428A-8B9E-FAA788A53973}">
      <dsp:nvSpPr>
        <dsp:cNvPr id="0" name=""/>
        <dsp:cNvSpPr/>
      </dsp:nvSpPr>
      <dsp:spPr>
        <a:xfrm>
          <a:off x="1917867" y="812198"/>
          <a:ext cx="1529809" cy="1323464"/>
        </a:xfrm>
        <a:prstGeom prst="hexagon">
          <a:avLst>
            <a:gd name="adj" fmla="val 28570"/>
            <a:gd name="vf" fmla="val 11547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err="1"/>
            <a:t>Awdurdodau</a:t>
          </a:r>
          <a:r>
            <a:rPr lang="en-GB" sz="1300" kern="1200" dirty="0"/>
            <a:t> </a:t>
          </a:r>
          <a:r>
            <a:rPr lang="en-GB" sz="1300" kern="1200" dirty="0" err="1"/>
            <a:t>Lleol</a:t>
          </a:r>
          <a:endParaRPr lang="en-GB" sz="1300" kern="1200" dirty="0"/>
        </a:p>
        <a:p>
          <a:pPr marL="0" lvl="0" indent="0" algn="ctr" defTabSz="577850">
            <a:lnSpc>
              <a:spcPct val="90000"/>
            </a:lnSpc>
            <a:spcBef>
              <a:spcPct val="0"/>
            </a:spcBef>
            <a:spcAft>
              <a:spcPct val="35000"/>
            </a:spcAft>
            <a:buNone/>
          </a:pPr>
          <a:r>
            <a:rPr lang="en-GB" sz="1300" kern="1200" dirty="0"/>
            <a:t>Local Authorities</a:t>
          </a:r>
        </a:p>
      </dsp:txBody>
      <dsp:txXfrm>
        <a:off x="2171389" y="1031524"/>
        <a:ext cx="1022765" cy="884812"/>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atin typeface="Arial" panose="020B0604020202020204" pitchFamily="34" charset="0"/>
              </a:defRPr>
            </a:lvl1pPr>
          </a:lstStyle>
          <a:p>
            <a:endParaRPr lang="en-US"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atin typeface="Arial" panose="020B0604020202020204" pitchFamily="34" charset="0"/>
              </a:defRPr>
            </a:lvl1pPr>
          </a:lstStyle>
          <a:p>
            <a:fld id="{256E285A-1626-4BB0-A458-3E5589E2C09B}" type="datetimeFigureOut">
              <a:rPr lang="en-US" smtClean="0"/>
              <a:pPr/>
              <a:t>9/25/2026</a:t>
            </a:fld>
            <a:endParaRPr lang="en-US" dirty="0"/>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atin typeface="Arial" panose="020B0604020202020204" pitchFamily="34" charset="0"/>
              </a:defRPr>
            </a:lvl1pPr>
          </a:lstStyle>
          <a:p>
            <a:endParaRPr lang="en-US"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atin typeface="Arial" panose="020B0604020202020204" pitchFamily="34" charset="0"/>
              </a:defRPr>
            </a:lvl1pPr>
          </a:lstStyle>
          <a:p>
            <a:fld id="{B68C8073-CAD2-48BF-B8DB-FCAF7D6ED014}" type="slidenum">
              <a:rPr lang="en-US" smtClean="0"/>
              <a:pPr/>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rial" panose="020B0604020202020204" pitchFamily="34" charset="0"/>
        <a:ea typeface="+mn-ea"/>
        <a:cs typeface="+mn-cs"/>
      </a:defRPr>
    </a:lvl1pPr>
    <a:lvl2pPr marL="457200" algn="l" defTabSz="914400" rtl="0" eaLnBrk="1" latinLnBrk="0" hangingPunct="1">
      <a:defRPr sz="1200" kern="1200">
        <a:solidFill>
          <a:schemeClr val="tx1"/>
        </a:solidFill>
        <a:latin typeface="Arial" panose="020B0604020202020204" pitchFamily="34" charset="0"/>
        <a:ea typeface="+mn-ea"/>
        <a:cs typeface="+mn-cs"/>
      </a:defRPr>
    </a:lvl2pPr>
    <a:lvl3pPr marL="914400" algn="l" defTabSz="914400" rtl="0" eaLnBrk="1" latinLnBrk="0" hangingPunct="1">
      <a:defRPr sz="1200" kern="1200">
        <a:solidFill>
          <a:schemeClr val="tx1"/>
        </a:solidFill>
        <a:latin typeface="Arial" panose="020B0604020202020204" pitchFamily="34" charset="0"/>
        <a:ea typeface="+mn-ea"/>
        <a:cs typeface="+mn-cs"/>
      </a:defRPr>
    </a:lvl3pPr>
    <a:lvl4pPr marL="1371600" algn="l" defTabSz="914400" rtl="0" eaLnBrk="1" latinLnBrk="0" hangingPunct="1">
      <a:defRPr sz="1200" kern="1200">
        <a:solidFill>
          <a:schemeClr val="tx1"/>
        </a:solidFill>
        <a:latin typeface="Arial" panose="020B0604020202020204" pitchFamily="34" charset="0"/>
        <a:ea typeface="+mn-ea"/>
        <a:cs typeface="+mn-cs"/>
      </a:defRPr>
    </a:lvl4pPr>
    <a:lvl5pPr marL="1828800" algn="l" defTabSz="914400" rtl="0" eaLnBrk="1" latinLnBrk="0" hangingPunct="1">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bing.com/videos/riverview/relatedvideo?&amp;q=stuart+hall+goldsmith%27s+college+1993+race+talk&amp;&amp;mid=2E4F7DD3249163B80F892E4F7DD3249163B80F89&amp;&amp;FORM=VRDGAR"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1</a:t>
            </a:fld>
            <a:endParaRPr lang="en-US" dirty="0"/>
          </a:p>
        </p:txBody>
      </p:sp>
    </p:spTree>
    <p:extLst>
      <p:ext uri="{BB962C8B-B14F-4D97-AF65-F5344CB8AC3E}">
        <p14:creationId xmlns:p14="http://schemas.microsoft.com/office/powerpoint/2010/main" val="1967491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CF677-0700-C258-D925-E1C6BFC1EEE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C8B429A-4129-502C-451D-34BBA81686DA}"/>
              </a:ext>
            </a:extLst>
          </p:cNvPr>
          <p:cNvSpPr>
            <a:spLocks noGrp="1" noRot="1" noChangeAspect="1" noTextEdit="1"/>
          </p:cNvSpPr>
          <p:nvPr>
            <p:ph type="sldImg"/>
          </p:nvPr>
        </p:nvSpPr>
        <p:spPr>
          <a:ln/>
        </p:spPr>
      </p:sp>
      <p:sp>
        <p:nvSpPr>
          <p:cNvPr id="29699" name="Notes Placeholder 2">
            <a:extLst>
              <a:ext uri="{FF2B5EF4-FFF2-40B4-BE49-F238E27FC236}">
                <a16:creationId xmlns:a16="http://schemas.microsoft.com/office/drawing/2014/main" id="{C9E5708C-88E9-A15D-F568-A975D31B23A3}"/>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03A56ADD-8657-026C-0493-16D8C4629C7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a:t>
            </a:fld>
            <a:endParaRPr lang="en-GB" altLang="en-US" dirty="0">
              <a:solidFill>
                <a:srgbClr val="000000"/>
              </a:solidFill>
            </a:endParaRPr>
          </a:p>
        </p:txBody>
      </p:sp>
    </p:spTree>
    <p:extLst>
      <p:ext uri="{BB962C8B-B14F-4D97-AF65-F5344CB8AC3E}">
        <p14:creationId xmlns:p14="http://schemas.microsoft.com/office/powerpoint/2010/main" val="1800690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ED1585-DB02-C101-2DD9-1CCEF832E0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AAB7EC-83FA-86D5-8902-2A6028B9D5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9CD2BA-CB0F-A095-A9DB-C82C26360D3F}"/>
              </a:ext>
            </a:extLst>
          </p:cNvPr>
          <p:cNvSpPr>
            <a:spLocks noGrp="1"/>
          </p:cNvSpPr>
          <p:nvPr>
            <p:ph type="body" idx="1"/>
          </p:nvPr>
        </p:nvSpPr>
        <p:spPr/>
        <p:txBody>
          <a:bodyPr/>
          <a:lstStyle/>
          <a:p>
            <a:pPr>
              <a:lnSpc>
                <a:spcPct val="107000"/>
              </a:lnSpc>
              <a:spcAft>
                <a:spcPts val="800"/>
              </a:spcAft>
            </a:pPr>
            <a:endParaRPr lang="en-GB" dirty="0"/>
          </a:p>
        </p:txBody>
      </p:sp>
      <p:sp>
        <p:nvSpPr>
          <p:cNvPr id="4" name="Slide Number Placeholder 3">
            <a:extLst>
              <a:ext uri="{FF2B5EF4-FFF2-40B4-BE49-F238E27FC236}">
                <a16:creationId xmlns:a16="http://schemas.microsoft.com/office/drawing/2014/main" id="{9AD00B75-1ACA-D465-6632-0B08DCAE7C10}"/>
              </a:ext>
            </a:extLst>
          </p:cNvPr>
          <p:cNvSpPr>
            <a:spLocks noGrp="1"/>
          </p:cNvSpPr>
          <p:nvPr>
            <p:ph type="sldNum" sz="quarter" idx="5"/>
          </p:nvPr>
        </p:nvSpPr>
        <p:spPr/>
        <p:txBody>
          <a:bodyPr/>
          <a:lstStyle/>
          <a:p>
            <a:fld id="{B68C8073-CAD2-48BF-B8DB-FCAF7D6ED014}" type="slidenum">
              <a:rPr lang="en-US" smtClean="0"/>
              <a:t>3</a:t>
            </a:fld>
            <a:endParaRPr lang="en-US" dirty="0"/>
          </a:p>
        </p:txBody>
      </p:sp>
    </p:spTree>
    <p:extLst>
      <p:ext uri="{BB962C8B-B14F-4D97-AF65-F5344CB8AC3E}">
        <p14:creationId xmlns:p14="http://schemas.microsoft.com/office/powerpoint/2010/main" val="19644392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pPr/>
              <a:t>4</a:t>
            </a:fld>
            <a:endParaRPr lang="en-US" dirty="0"/>
          </a:p>
        </p:txBody>
      </p:sp>
    </p:spTree>
    <p:extLst>
      <p:ext uri="{BB962C8B-B14F-4D97-AF65-F5344CB8AC3E}">
        <p14:creationId xmlns:p14="http://schemas.microsoft.com/office/powerpoint/2010/main" val="3840283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5</a:t>
            </a:fld>
            <a:endParaRPr lang="en-US" dirty="0"/>
          </a:p>
        </p:txBody>
      </p:sp>
    </p:spTree>
    <p:extLst>
      <p:ext uri="{BB962C8B-B14F-4D97-AF65-F5344CB8AC3E}">
        <p14:creationId xmlns:p14="http://schemas.microsoft.com/office/powerpoint/2010/main" val="3161538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6</a:t>
            </a:fld>
            <a:endParaRPr lang="en-GB" dirty="0"/>
          </a:p>
        </p:txBody>
      </p:sp>
    </p:spTree>
    <p:extLst>
      <p:ext uri="{BB962C8B-B14F-4D97-AF65-F5344CB8AC3E}">
        <p14:creationId xmlns:p14="http://schemas.microsoft.com/office/powerpoint/2010/main" val="8652109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pPr/>
              <a:t>7</a:t>
            </a:fld>
            <a:endParaRPr lang="en-US" dirty="0"/>
          </a:p>
        </p:txBody>
      </p:sp>
    </p:spTree>
    <p:extLst>
      <p:ext uri="{BB962C8B-B14F-4D97-AF65-F5344CB8AC3E}">
        <p14:creationId xmlns:p14="http://schemas.microsoft.com/office/powerpoint/2010/main" val="14007427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pPr/>
              <a:t>8</a:t>
            </a:fld>
            <a:endParaRPr lang="en-US" dirty="0"/>
          </a:p>
        </p:txBody>
      </p:sp>
    </p:spTree>
    <p:extLst>
      <p:ext uri="{BB962C8B-B14F-4D97-AF65-F5344CB8AC3E}">
        <p14:creationId xmlns:p14="http://schemas.microsoft.com/office/powerpoint/2010/main" val="41914621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9</a:t>
            </a:fld>
            <a:endParaRPr lang="en-GB" dirty="0"/>
          </a:p>
        </p:txBody>
      </p:sp>
    </p:spTree>
    <p:extLst>
      <p:ext uri="{BB962C8B-B14F-4D97-AF65-F5344CB8AC3E}">
        <p14:creationId xmlns:p14="http://schemas.microsoft.com/office/powerpoint/2010/main" val="37310510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possible stereotypes would this child be subject to in the EY environment?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would you best support a child who likes dressing up?</a:t>
            </a:r>
          </a:p>
          <a:p>
            <a:r>
              <a:rPr lang="en-GB" dirty="0"/>
              <a:t>What if the family are uncomfortable with this?</a:t>
            </a:r>
          </a:p>
          <a:p>
            <a:endParaRPr lang="en-GB" dirty="0"/>
          </a:p>
          <a:p>
            <a:endParaRPr lang="en-GB" dirty="0"/>
          </a:p>
          <a:p>
            <a:r>
              <a:rPr lang="en-GB" dirty="0"/>
              <a:t>Pa ystrydebau posibl y gallai'r plentyn hwn ddod ar eu traws yn amgylchedd yr EY?</a:t>
            </a:r>
          </a:p>
          <a:p>
            <a:r>
              <a:rPr lang="en-GB" dirty="0"/>
              <a:t>Sut fyddech chi'n cefnogi plentyn sy'n hoffi gwisgo i fyny orau?</a:t>
            </a:r>
          </a:p>
          <a:p>
            <a:r>
              <a:rPr lang="en-GB" dirty="0"/>
              <a:t>Beth os yw'r teulu'n anghyffyrddus â hyn?</a:t>
            </a:r>
          </a:p>
        </p:txBody>
      </p:sp>
      <p:sp>
        <p:nvSpPr>
          <p:cNvPr id="4" name="Slide Number Placeholder 3"/>
          <p:cNvSpPr>
            <a:spLocks noGrp="1"/>
          </p:cNvSpPr>
          <p:nvPr>
            <p:ph type="sldNum" sz="quarter" idx="5"/>
          </p:nvPr>
        </p:nvSpPr>
        <p:spPr/>
        <p:txBody>
          <a:bodyPr/>
          <a:lstStyle/>
          <a:p>
            <a:fld id="{507A2F6E-9C07-4634-9E56-CEE0E34C61C0}" type="slidenum">
              <a:rPr lang="en-GB" smtClean="0"/>
              <a:t>10</a:t>
            </a:fld>
            <a:endParaRPr lang="en-GB" dirty="0"/>
          </a:p>
        </p:txBody>
      </p:sp>
    </p:spTree>
    <p:extLst>
      <p:ext uri="{BB962C8B-B14F-4D97-AF65-F5344CB8AC3E}">
        <p14:creationId xmlns:p14="http://schemas.microsoft.com/office/powerpoint/2010/main" val="21090556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4E66B8-35A8-A55E-1C97-8C932C4BE7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2A55F0-91FC-65D7-49F3-0A9585034B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24D4B6-57F4-11BD-322E-D35679DFFE28}"/>
              </a:ext>
            </a:extLst>
          </p:cNvPr>
          <p:cNvSpPr>
            <a:spLocks noGrp="1"/>
          </p:cNvSpPr>
          <p:nvPr>
            <p:ph type="body" idx="1"/>
          </p:nvPr>
        </p:nvSpPr>
        <p:spPr/>
        <p:txBody>
          <a:bodyPr/>
          <a:lstStyle/>
          <a:p>
            <a:r>
              <a:rPr lang="en-GB" dirty="0"/>
              <a:t>What possible stereotypes would this child be subject to in the EY environment?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would you best support a child who likes dressing up?</a:t>
            </a:r>
          </a:p>
          <a:p>
            <a:r>
              <a:rPr lang="en-GB" dirty="0"/>
              <a:t>What if the family are uncomfortable with this?</a:t>
            </a:r>
          </a:p>
          <a:p>
            <a:endParaRPr lang="en-GB" dirty="0"/>
          </a:p>
          <a:p>
            <a:endParaRPr lang="en-GB" dirty="0"/>
          </a:p>
          <a:p>
            <a:r>
              <a:rPr lang="en-GB" dirty="0"/>
              <a:t>Pa ystrydebau posibl y gallai'r plentyn hwn ddod ar eu traws yn amgylchedd yr EY?</a:t>
            </a:r>
          </a:p>
          <a:p>
            <a:r>
              <a:rPr lang="en-GB" dirty="0"/>
              <a:t>Sut fyddech chi'n cefnogi plentyn sy'n hoffi gwisgo i fyny orau?</a:t>
            </a:r>
          </a:p>
          <a:p>
            <a:r>
              <a:rPr lang="en-GB" dirty="0"/>
              <a:t>Beth os yw'r teulu'n anghyffyrddus â hyn?</a:t>
            </a:r>
          </a:p>
        </p:txBody>
      </p:sp>
      <p:sp>
        <p:nvSpPr>
          <p:cNvPr id="4" name="Slide Number Placeholder 3">
            <a:extLst>
              <a:ext uri="{FF2B5EF4-FFF2-40B4-BE49-F238E27FC236}">
                <a16:creationId xmlns:a16="http://schemas.microsoft.com/office/drawing/2014/main" id="{BC958119-8923-FCF9-E076-C8960E00A385}"/>
              </a:ext>
            </a:extLst>
          </p:cNvPr>
          <p:cNvSpPr>
            <a:spLocks noGrp="1"/>
          </p:cNvSpPr>
          <p:nvPr>
            <p:ph type="sldNum" sz="quarter" idx="5"/>
          </p:nvPr>
        </p:nvSpPr>
        <p:spPr/>
        <p:txBody>
          <a:bodyPr/>
          <a:lstStyle/>
          <a:p>
            <a:fld id="{507A2F6E-9C07-4634-9E56-CEE0E34C61C0}" type="slidenum">
              <a:rPr lang="en-GB" smtClean="0"/>
              <a:t>11</a:t>
            </a:fld>
            <a:endParaRPr lang="en-GB" dirty="0"/>
          </a:p>
        </p:txBody>
      </p:sp>
    </p:spTree>
    <p:extLst>
      <p:ext uri="{BB962C8B-B14F-4D97-AF65-F5344CB8AC3E}">
        <p14:creationId xmlns:p14="http://schemas.microsoft.com/office/powerpoint/2010/main" val="18722606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a:t>
            </a:r>
          </a:p>
          <a:p>
            <a:endParaRPr lang="en-GB" dirty="0"/>
          </a:p>
          <a:p>
            <a:r>
              <a:rPr lang="en-GB" dirty="0"/>
              <a:t>The chapter itself talks about the study and how difficult it is for EY practitioners and change the opinions of children in the study. #</a:t>
            </a:r>
          </a:p>
          <a:p>
            <a:endParaRPr lang="en-GB" dirty="0"/>
          </a:p>
          <a:p>
            <a:endParaRPr lang="en-GB" dirty="0"/>
          </a:p>
          <a:p>
            <a:r>
              <a:rPr lang="en-GB" dirty="0"/>
              <a:t>“Boys and girls don't want to play with the opposite sex. They say, ‘I don't want to play with her ‘cos she is a girl’. We talk about this with the children. We say that, ‘We are all friends, you don't have to play with someone you don't like. It doesn't mean because she/he is a girl/boy that you cannot be friends’. But, it doesn't seem to make a difference.”</a:t>
            </a:r>
          </a:p>
          <a:p>
            <a:endParaRPr lang="en-GB" dirty="0"/>
          </a:p>
          <a:p>
            <a:endParaRPr lang="en-GB" dirty="0"/>
          </a:p>
          <a:p>
            <a:endParaRPr lang="en-GB" dirty="0"/>
          </a:p>
          <a:p>
            <a:r>
              <a:rPr lang="en-GB" dirty="0"/>
              <a:t>Beth mae hyn yn ei ddweud am ein diwylliannau? Beth yw eich profiad?</a:t>
            </a:r>
          </a:p>
          <a:p>
            <a:endParaRPr lang="en-GB" dirty="0"/>
          </a:p>
          <a:p>
            <a:r>
              <a:rPr lang="en-GB" dirty="0"/>
              <a:t>Mae ganddo ystyriaethau pendant i'r rhai sy'n diffinio'u hunain fel rhywiau eraill a ffyrdd y mae ein byd yn ystyried rolau benywaidd a gwrywaidd - mae rhyw yn adeiladwaith cymdeithasol.</a:t>
            </a:r>
          </a:p>
          <a:p>
            <a:endParaRPr lang="en-GB" dirty="0"/>
          </a:p>
          <a:p>
            <a:r>
              <a:rPr lang="en-GB" dirty="0"/>
              <a:t>--------------------------------------------------------------------------------------------------------------</a:t>
            </a:r>
          </a:p>
          <a:p>
            <a:endParaRPr lang="en-GB" dirty="0"/>
          </a:p>
          <a:p>
            <a:endParaRPr lang="en-GB" dirty="0"/>
          </a:p>
          <a:p>
            <a:r>
              <a:rPr lang="en-GB" dirty="0"/>
              <a:t>What does this say about our cultures? What is your experience?</a:t>
            </a:r>
          </a:p>
          <a:p>
            <a:endParaRPr lang="en-GB" dirty="0"/>
          </a:p>
          <a:p>
            <a:r>
              <a:rPr lang="en-GB" dirty="0"/>
              <a:t>It has definite considerations for those who define themselves as other genders and ways in which our world views female and male roles – gender is a social construction.</a:t>
            </a:r>
          </a:p>
        </p:txBody>
      </p:sp>
      <p:sp>
        <p:nvSpPr>
          <p:cNvPr id="4" name="Slide Number Placeholder 3"/>
          <p:cNvSpPr>
            <a:spLocks noGrp="1"/>
          </p:cNvSpPr>
          <p:nvPr>
            <p:ph type="sldNum" sz="quarter" idx="5"/>
          </p:nvPr>
        </p:nvSpPr>
        <p:spPr/>
        <p:txBody>
          <a:bodyPr/>
          <a:lstStyle/>
          <a:p>
            <a:fld id="{507A2F6E-9C07-4634-9E56-CEE0E34C61C0}" type="slidenum">
              <a:rPr lang="en-GB" smtClean="0"/>
              <a:t>12</a:t>
            </a:fld>
            <a:endParaRPr lang="en-GB" dirty="0"/>
          </a:p>
        </p:txBody>
      </p:sp>
    </p:spTree>
    <p:extLst>
      <p:ext uri="{BB962C8B-B14F-4D97-AF65-F5344CB8AC3E}">
        <p14:creationId xmlns:p14="http://schemas.microsoft.com/office/powerpoint/2010/main" val="29367701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Especially when the home environment may reinforce them!</a:t>
            </a:r>
          </a:p>
          <a:p>
            <a:endParaRPr lang="en-GB" dirty="0"/>
          </a:p>
          <a:p>
            <a:r>
              <a:rPr lang="en-GB" dirty="0"/>
              <a:t>How would we handle children who are saying nasty things about others and using words like “gay” in a derogatory way?</a:t>
            </a:r>
          </a:p>
          <a:p>
            <a:endParaRPr lang="en-GB" dirty="0"/>
          </a:p>
          <a:p>
            <a:r>
              <a:rPr lang="en-GB" dirty="0"/>
              <a:t>The magazine is on Moodle under this session.</a:t>
            </a:r>
          </a:p>
          <a:p>
            <a:endParaRPr lang="en-GB" dirty="0"/>
          </a:p>
          <a:p>
            <a:endParaRPr lang="en-GB" dirty="0"/>
          </a:p>
          <a:p>
            <a:r>
              <a:rPr lang="en-GB" dirty="0"/>
              <a:t>--------------------------------------------------------------------------------</a:t>
            </a:r>
          </a:p>
          <a:p>
            <a:endParaRPr lang="en-GB" dirty="0"/>
          </a:p>
          <a:p>
            <a:r>
              <a:rPr lang="en-GB" dirty="0"/>
              <a:t>Yn enwedig pan fydd amgylchedd y cartref yn eu hatgyfnerthu!</a:t>
            </a:r>
          </a:p>
          <a:p>
            <a:endParaRPr lang="en-GB" dirty="0"/>
          </a:p>
          <a:p>
            <a:r>
              <a:rPr lang="en-GB" dirty="0"/>
              <a:t>Sut fyddem ni'n trin plant sy'n dweud pethau cas am eraill ac yn defnyddio geiriau fel “hoyw” mewn ffordd ddifrïol?</a:t>
            </a:r>
          </a:p>
          <a:p>
            <a:endParaRPr lang="en-GB" dirty="0"/>
          </a:p>
          <a:p>
            <a:r>
              <a:rPr lang="en-GB" dirty="0"/>
              <a:t>Mae'r cylchgrawn ar Moodle o dan y sesiwn hon.</a:t>
            </a:r>
          </a:p>
        </p:txBody>
      </p:sp>
      <p:sp>
        <p:nvSpPr>
          <p:cNvPr id="4" name="Slide Number Placeholder 3"/>
          <p:cNvSpPr>
            <a:spLocks noGrp="1"/>
          </p:cNvSpPr>
          <p:nvPr>
            <p:ph type="sldNum" sz="quarter" idx="5"/>
          </p:nvPr>
        </p:nvSpPr>
        <p:spPr/>
        <p:txBody>
          <a:bodyPr/>
          <a:lstStyle/>
          <a:p>
            <a:fld id="{507A2F6E-9C07-4634-9E56-CEE0E34C61C0}" type="slidenum">
              <a:rPr lang="en-GB" smtClean="0"/>
              <a:t>13</a:t>
            </a:fld>
            <a:endParaRPr lang="en-GB" dirty="0"/>
          </a:p>
        </p:txBody>
      </p:sp>
    </p:spTree>
    <p:extLst>
      <p:ext uri="{BB962C8B-B14F-4D97-AF65-F5344CB8AC3E}">
        <p14:creationId xmlns:p14="http://schemas.microsoft.com/office/powerpoint/2010/main" val="17333988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F0F0FF-F946-5515-A266-41AE3F9492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BFC20D-1694-261A-32BD-DD12341FF9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EF8937-33A7-9C5D-F149-409E76B1E532}"/>
              </a:ext>
            </a:extLst>
          </p:cNvPr>
          <p:cNvSpPr>
            <a:spLocks noGrp="1"/>
          </p:cNvSpPr>
          <p:nvPr>
            <p:ph type="body" idx="1"/>
          </p:nvPr>
        </p:nvSpPr>
        <p:spPr/>
        <p:txBody>
          <a:bodyPr/>
          <a:lstStyle/>
          <a:p>
            <a:r>
              <a:rPr lang="en-GB" dirty="0"/>
              <a:t>Especially when the home environment may reinforce them!</a:t>
            </a:r>
          </a:p>
          <a:p>
            <a:endParaRPr lang="en-GB" dirty="0"/>
          </a:p>
          <a:p>
            <a:r>
              <a:rPr lang="en-GB" dirty="0"/>
              <a:t>How would we handle children who are saying nasty things about others and using words like “gay” in a derogatory way?</a:t>
            </a:r>
          </a:p>
          <a:p>
            <a:endParaRPr lang="en-GB" dirty="0"/>
          </a:p>
          <a:p>
            <a:r>
              <a:rPr lang="en-GB" dirty="0"/>
              <a:t>The magazine is on Moodle under this session.</a:t>
            </a:r>
          </a:p>
          <a:p>
            <a:endParaRPr lang="en-GB" dirty="0"/>
          </a:p>
          <a:p>
            <a:endParaRPr lang="en-GB" dirty="0"/>
          </a:p>
          <a:p>
            <a:r>
              <a:rPr lang="en-GB" dirty="0"/>
              <a:t>--------------------------------------------------------------------------------</a:t>
            </a:r>
          </a:p>
          <a:p>
            <a:endParaRPr lang="en-GB" dirty="0"/>
          </a:p>
          <a:p>
            <a:r>
              <a:rPr lang="en-GB" dirty="0"/>
              <a:t>Yn enwedig pan fydd amgylchedd y cartref yn eu hatgyfnerthu!</a:t>
            </a:r>
          </a:p>
          <a:p>
            <a:endParaRPr lang="en-GB" dirty="0"/>
          </a:p>
          <a:p>
            <a:r>
              <a:rPr lang="en-GB" dirty="0"/>
              <a:t>Sut fyddem ni'n trin plant sy'n dweud pethau cas am eraill ac yn defnyddio geiriau fel “hoyw” mewn ffordd ddifrïol?</a:t>
            </a:r>
          </a:p>
          <a:p>
            <a:endParaRPr lang="en-GB" dirty="0"/>
          </a:p>
          <a:p>
            <a:r>
              <a:rPr lang="en-GB" dirty="0"/>
              <a:t>Mae'r cylchgrawn ar Moodle o dan y sesiwn hon.</a:t>
            </a:r>
          </a:p>
        </p:txBody>
      </p:sp>
      <p:sp>
        <p:nvSpPr>
          <p:cNvPr id="4" name="Slide Number Placeholder 3">
            <a:extLst>
              <a:ext uri="{FF2B5EF4-FFF2-40B4-BE49-F238E27FC236}">
                <a16:creationId xmlns:a16="http://schemas.microsoft.com/office/drawing/2014/main" id="{D9D08D37-6F32-984E-D965-03FE3EA660CA}"/>
              </a:ext>
            </a:extLst>
          </p:cNvPr>
          <p:cNvSpPr>
            <a:spLocks noGrp="1"/>
          </p:cNvSpPr>
          <p:nvPr>
            <p:ph type="sldNum" sz="quarter" idx="5"/>
          </p:nvPr>
        </p:nvSpPr>
        <p:spPr/>
        <p:txBody>
          <a:bodyPr/>
          <a:lstStyle/>
          <a:p>
            <a:fld id="{507A2F6E-9C07-4634-9E56-CEE0E34C61C0}" type="slidenum">
              <a:rPr lang="en-GB" smtClean="0"/>
              <a:t>14</a:t>
            </a:fld>
            <a:endParaRPr lang="en-GB" dirty="0"/>
          </a:p>
        </p:txBody>
      </p:sp>
    </p:spTree>
    <p:extLst>
      <p:ext uri="{BB962C8B-B14F-4D97-AF65-F5344CB8AC3E}">
        <p14:creationId xmlns:p14="http://schemas.microsoft.com/office/powerpoint/2010/main" val="9129406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god of cultural studies. Stuart Hall was a post Gramscian thinker who really considered identity and culture and what it meant. </a:t>
            </a:r>
          </a:p>
          <a:p>
            <a:endParaRPr lang="en-GB" dirty="0"/>
          </a:p>
          <a:p>
            <a:r>
              <a:rPr lang="en-GB" dirty="0"/>
              <a:t>I have included this for some of the students who would like to look at his work as one of the most influential thinkers on the subject (and the father of Cultural Studies). He considered power and looked at the way people classify each other – especially during colonial times. </a:t>
            </a:r>
          </a:p>
          <a:p>
            <a:endParaRPr lang="en-GB" dirty="0"/>
          </a:p>
          <a:p>
            <a:r>
              <a:rPr lang="en-GB" dirty="0"/>
              <a:t>Maybe drop this in for students to look up YouTube rather than going in to detail a good one for a dog walk with earphones - it is a bit mind-blowing but if people are interested it is there especially his work talk in Goldsmiths college in 1997 Race is a Floating Signifier </a:t>
            </a:r>
            <a:r>
              <a:rPr lang="en-GB" dirty="0">
                <a:hlinkClick r:id="rId3"/>
              </a:rPr>
              <a:t>Bing Videos</a:t>
            </a:r>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15</a:t>
            </a:fld>
            <a:endParaRPr lang="en-GB" dirty="0"/>
          </a:p>
        </p:txBody>
      </p:sp>
    </p:spTree>
    <p:extLst>
      <p:ext uri="{BB962C8B-B14F-4D97-AF65-F5344CB8AC3E}">
        <p14:creationId xmlns:p14="http://schemas.microsoft.com/office/powerpoint/2010/main" val="39421923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pPr/>
              <a:t>16</a:t>
            </a:fld>
            <a:endParaRPr lang="en-US" dirty="0"/>
          </a:p>
        </p:txBody>
      </p:sp>
    </p:spTree>
    <p:extLst>
      <p:ext uri="{BB962C8B-B14F-4D97-AF65-F5344CB8AC3E}">
        <p14:creationId xmlns:p14="http://schemas.microsoft.com/office/powerpoint/2010/main" val="8302472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pPr/>
              <a:t>17</a:t>
            </a:fld>
            <a:endParaRPr lang="en-US" dirty="0"/>
          </a:p>
        </p:txBody>
      </p:sp>
    </p:spTree>
    <p:extLst>
      <p:ext uri="{BB962C8B-B14F-4D97-AF65-F5344CB8AC3E}">
        <p14:creationId xmlns:p14="http://schemas.microsoft.com/office/powerpoint/2010/main" val="3155209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stories Liz Pemberton talks about on the study day was that of a nursery in Manchester where white members of staff dressed up as rappers (chains./ hat/ glasses baggy clothes) and did a school leavers rap. She was offended by this as this too she felt was cultural appropriation – of black culture and taking the mickey out of it where rap is a massive part of black culture. </a:t>
            </a:r>
          </a:p>
          <a:p>
            <a:endParaRPr lang="en-GB" dirty="0"/>
          </a:p>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18</a:t>
            </a:fld>
            <a:endParaRPr lang="en-GB" dirty="0"/>
          </a:p>
        </p:txBody>
      </p:sp>
    </p:spTree>
    <p:extLst>
      <p:ext uri="{BB962C8B-B14F-4D97-AF65-F5344CB8AC3E}">
        <p14:creationId xmlns:p14="http://schemas.microsoft.com/office/powerpoint/2010/main" val="37686369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C2CEE-64C5-137C-20BA-74C2C9CACA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2E698A-9631-1224-53AB-73FE98B4C0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8584F8-DD84-0175-C9A4-8757B4300BC0}"/>
              </a:ext>
            </a:extLst>
          </p:cNvPr>
          <p:cNvSpPr>
            <a:spLocks noGrp="1"/>
          </p:cNvSpPr>
          <p:nvPr>
            <p:ph type="body" idx="1"/>
          </p:nvPr>
        </p:nvSpPr>
        <p:spPr/>
        <p:txBody>
          <a:bodyPr/>
          <a:lstStyle/>
          <a:p>
            <a:r>
              <a:rPr lang="en-GB" dirty="0"/>
              <a:t>One of the stories Liz Pemberton talks about on the study day was that of a nursery in Manchester where white members of staff dressed up as rappers (chains./ hat/ glasses baggy clothes) and did a school leavers rap. She was offended by this as this too she felt was cultural appropriation – of black culture and taking the mickey out of it where rap is a massive part of black culture. </a:t>
            </a:r>
          </a:p>
          <a:p>
            <a:endParaRPr lang="en-GB" dirty="0"/>
          </a:p>
          <a:p>
            <a:endParaRPr lang="en-GB" dirty="0"/>
          </a:p>
        </p:txBody>
      </p:sp>
      <p:sp>
        <p:nvSpPr>
          <p:cNvPr id="4" name="Slide Number Placeholder 3">
            <a:extLst>
              <a:ext uri="{FF2B5EF4-FFF2-40B4-BE49-F238E27FC236}">
                <a16:creationId xmlns:a16="http://schemas.microsoft.com/office/drawing/2014/main" id="{36CAA375-B34D-3FAE-398E-16258FB27738}"/>
              </a:ext>
            </a:extLst>
          </p:cNvPr>
          <p:cNvSpPr>
            <a:spLocks noGrp="1"/>
          </p:cNvSpPr>
          <p:nvPr>
            <p:ph type="sldNum" sz="quarter" idx="5"/>
          </p:nvPr>
        </p:nvSpPr>
        <p:spPr/>
        <p:txBody>
          <a:bodyPr/>
          <a:lstStyle/>
          <a:p>
            <a:fld id="{507A2F6E-9C07-4634-9E56-CEE0E34C61C0}" type="slidenum">
              <a:rPr lang="en-GB" smtClean="0"/>
              <a:t>19</a:t>
            </a:fld>
            <a:endParaRPr lang="en-GB" dirty="0"/>
          </a:p>
        </p:txBody>
      </p:sp>
    </p:spTree>
    <p:extLst>
      <p:ext uri="{BB962C8B-B14F-4D97-AF65-F5344CB8AC3E}">
        <p14:creationId xmlns:p14="http://schemas.microsoft.com/office/powerpoint/2010/main" val="305861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C2FFCA-AC8E-EAA0-B413-1AB45C819C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BC6242-4453-2792-A234-4DAB964B52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99B20C-850A-5404-B2F9-7CADC4FCD693}"/>
              </a:ext>
            </a:extLst>
          </p:cNvPr>
          <p:cNvSpPr>
            <a:spLocks noGrp="1"/>
          </p:cNvSpPr>
          <p:nvPr>
            <p:ph type="body" idx="1"/>
          </p:nvPr>
        </p:nvSpPr>
        <p:spPr/>
        <p:txBody>
          <a:bodyPr/>
          <a:lstStyle/>
          <a:p>
            <a:r>
              <a:rPr lang="en-GB" dirty="0"/>
              <a:t>In what ways could we be using cultural appropriation in the early years setting?</a:t>
            </a:r>
          </a:p>
          <a:p>
            <a:r>
              <a:rPr lang="en-GB" dirty="0"/>
              <a:t>Ym mha ffyrdd y gallem fod yn defnyddio neulltuo diwylliannol yn y lleoliad blynyddoedd cynnar?</a:t>
            </a:r>
          </a:p>
          <a:p>
            <a:endParaRPr lang="en-GB" dirty="0"/>
          </a:p>
          <a:p>
            <a:endParaRPr lang="en-GB" dirty="0"/>
          </a:p>
          <a:p>
            <a:r>
              <a:rPr lang="en-GB" dirty="0"/>
              <a:t>Hair braiding</a:t>
            </a:r>
          </a:p>
        </p:txBody>
      </p:sp>
      <p:sp>
        <p:nvSpPr>
          <p:cNvPr id="4" name="Slide Number Placeholder 3">
            <a:extLst>
              <a:ext uri="{FF2B5EF4-FFF2-40B4-BE49-F238E27FC236}">
                <a16:creationId xmlns:a16="http://schemas.microsoft.com/office/drawing/2014/main" id="{C72A0296-1654-5671-7CA7-EA199F29784B}"/>
              </a:ext>
            </a:extLst>
          </p:cNvPr>
          <p:cNvSpPr>
            <a:spLocks noGrp="1"/>
          </p:cNvSpPr>
          <p:nvPr>
            <p:ph type="sldNum" sz="quarter" idx="5"/>
          </p:nvPr>
        </p:nvSpPr>
        <p:spPr/>
        <p:txBody>
          <a:bodyPr/>
          <a:lstStyle/>
          <a:p>
            <a:fld id="{507A2F6E-9C07-4634-9E56-CEE0E34C61C0}" type="slidenum">
              <a:rPr lang="en-GB" smtClean="0"/>
              <a:t>20</a:t>
            </a:fld>
            <a:endParaRPr lang="en-GB" dirty="0"/>
          </a:p>
        </p:txBody>
      </p:sp>
    </p:spTree>
    <p:extLst>
      <p:ext uri="{BB962C8B-B14F-4D97-AF65-F5344CB8AC3E}">
        <p14:creationId xmlns:p14="http://schemas.microsoft.com/office/powerpoint/2010/main" val="38586540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what ways could we be using cultural appropriation in the early years setting?</a:t>
            </a:r>
          </a:p>
          <a:p>
            <a:r>
              <a:rPr lang="en-GB" dirty="0"/>
              <a:t>Ym mha ffyrdd y gallem fod yn defnyddio neulltuo diwylliannol yn y lleoliad blynyddoedd cynnar?</a:t>
            </a:r>
          </a:p>
          <a:p>
            <a:endParaRPr lang="en-GB" dirty="0"/>
          </a:p>
          <a:p>
            <a:endParaRPr lang="en-GB" dirty="0"/>
          </a:p>
          <a:p>
            <a:r>
              <a:rPr lang="en-GB" dirty="0"/>
              <a:t>Hair braiding</a:t>
            </a:r>
          </a:p>
        </p:txBody>
      </p:sp>
      <p:sp>
        <p:nvSpPr>
          <p:cNvPr id="4" name="Slide Number Placeholder 3"/>
          <p:cNvSpPr>
            <a:spLocks noGrp="1"/>
          </p:cNvSpPr>
          <p:nvPr>
            <p:ph type="sldNum" sz="quarter" idx="5"/>
          </p:nvPr>
        </p:nvSpPr>
        <p:spPr/>
        <p:txBody>
          <a:bodyPr/>
          <a:lstStyle/>
          <a:p>
            <a:fld id="{507A2F6E-9C07-4634-9E56-CEE0E34C61C0}" type="slidenum">
              <a:rPr lang="en-GB" smtClean="0"/>
              <a:t>21</a:t>
            </a:fld>
            <a:endParaRPr lang="en-GB" dirty="0"/>
          </a:p>
        </p:txBody>
      </p:sp>
    </p:spTree>
    <p:extLst>
      <p:ext uri="{BB962C8B-B14F-4D97-AF65-F5344CB8AC3E}">
        <p14:creationId xmlns:p14="http://schemas.microsoft.com/office/powerpoint/2010/main" val="9438445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1CE53C-11AE-F59D-618A-020B06405F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7AE12E-BC95-320D-3B7D-8DF4B88021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3AFCC6-A3BB-1061-B4A9-1A7C83D0783C}"/>
              </a:ext>
            </a:extLst>
          </p:cNvPr>
          <p:cNvSpPr>
            <a:spLocks noGrp="1"/>
          </p:cNvSpPr>
          <p:nvPr>
            <p:ph type="body" idx="1"/>
          </p:nvPr>
        </p:nvSpPr>
        <p:spPr/>
        <p:txBody>
          <a:bodyPr/>
          <a:lstStyle/>
          <a:p>
            <a:r>
              <a:rPr lang="en-GB" dirty="0"/>
              <a:t>And can lead to hate and discrimination!</a:t>
            </a:r>
          </a:p>
          <a:p>
            <a:endParaRPr lang="en-GB" dirty="0"/>
          </a:p>
          <a:p>
            <a:r>
              <a:rPr lang="en-GB" dirty="0"/>
              <a:t>Look at children’s literature for example – Asian baddies – James Bond usually has a Russian accented baddie!</a:t>
            </a:r>
          </a:p>
          <a:p>
            <a:r>
              <a:rPr lang="en-GB" dirty="0"/>
              <a:t>This can be unconscious but is part of the aspect of cultural appropriation. </a:t>
            </a:r>
          </a:p>
          <a:p>
            <a:endParaRPr lang="en-GB" dirty="0"/>
          </a:p>
          <a:p>
            <a:endParaRPr lang="en-GB" dirty="0"/>
          </a:p>
          <a:p>
            <a:r>
              <a:rPr lang="en-GB" dirty="0"/>
              <a:t>Worth looking and signing in to Instagram to play the clip as it shows some of the EY books that looks at the ESEA community without this type of appropriation</a:t>
            </a:r>
          </a:p>
          <a:p>
            <a:endParaRPr lang="en-GB" dirty="0"/>
          </a:p>
          <a:p>
            <a:endParaRPr lang="en-GB" dirty="0"/>
          </a:p>
          <a:p>
            <a:r>
              <a:rPr lang="en-GB" dirty="0"/>
              <a:t>ESEA – East Asian and South East Asian Communities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21212"/>
                </a:solidFill>
                <a:effectLst/>
                <a:latin typeface="GH Guardian Headline"/>
              </a:rPr>
              <a:t>Anti-Asian hate crimes up 21% in UK during coronavirus crisis</a:t>
            </a:r>
          </a:p>
          <a:p>
            <a:endParaRPr lang="en-GB" dirty="0"/>
          </a:p>
          <a:p>
            <a:r>
              <a:rPr lang="en-GB" dirty="0"/>
              <a:t>------------------------------------------------------------------------------</a:t>
            </a:r>
          </a:p>
          <a:p>
            <a:endParaRPr lang="en-GB" dirty="0"/>
          </a:p>
          <a:p>
            <a:r>
              <a:rPr lang="en-GB" dirty="0"/>
              <a:t>A gall arwain at gasineb a gwahaniaethu!</a:t>
            </a:r>
          </a:p>
          <a:p>
            <a:endParaRPr lang="en-GB" dirty="0"/>
          </a:p>
          <a:p>
            <a:r>
              <a:rPr lang="en-GB" dirty="0"/>
              <a:t>Edrychwch ar lenyddiaeth plant er enghraifft - baddies Asiaidd - fel rheol mae gan James Bond baddie acennog Rwsiaidd!</a:t>
            </a:r>
          </a:p>
          <a:p>
            <a:r>
              <a:rPr lang="en-GB" dirty="0"/>
              <a:t>Gall hyn fod yn anymwybodol ond mae'n rhan o'r agwedd ar briodoldeb diwylliannol.</a:t>
            </a:r>
          </a:p>
          <a:p>
            <a:endParaRPr lang="en-GB" dirty="0"/>
          </a:p>
          <a:p>
            <a:endParaRPr lang="en-GB" dirty="0"/>
          </a:p>
          <a:p>
            <a:r>
              <a:rPr lang="en-GB" dirty="0"/>
              <a:t>Mae'n werth edrych a mewngofnodi i Instagram i chwarae'r clip gan ei fod yn dangos rhai o'r llyfrau EY sy'n edrych ar gymuned ESEA heb y math hwn o briodoldeb</a:t>
            </a:r>
          </a:p>
          <a:p>
            <a:endParaRPr lang="en-GB" dirty="0"/>
          </a:p>
          <a:p>
            <a:endParaRPr lang="en-GB" dirty="0"/>
          </a:p>
          <a:p>
            <a:r>
              <a:rPr lang="en-GB" dirty="0"/>
              <a:t>DaDdA / ESEA - Cymunedau Dwyrain Asia a De Ddwyrain Asia</a:t>
            </a:r>
          </a:p>
          <a:p>
            <a:endParaRPr lang="en-GB" dirty="0"/>
          </a:p>
          <a:p>
            <a:r>
              <a:rPr lang="en-GB" dirty="0"/>
              <a:t>Troseddau casineb gwrth-Asiaidd i fyny 21% yn y DU yn ystod argyfwng coronafirws</a:t>
            </a:r>
          </a:p>
        </p:txBody>
      </p:sp>
      <p:sp>
        <p:nvSpPr>
          <p:cNvPr id="4" name="Slide Number Placeholder 3">
            <a:extLst>
              <a:ext uri="{FF2B5EF4-FFF2-40B4-BE49-F238E27FC236}">
                <a16:creationId xmlns:a16="http://schemas.microsoft.com/office/drawing/2014/main" id="{AB64F4E3-7F61-B702-C308-0D9052C2AB38}"/>
              </a:ext>
            </a:extLst>
          </p:cNvPr>
          <p:cNvSpPr>
            <a:spLocks noGrp="1"/>
          </p:cNvSpPr>
          <p:nvPr>
            <p:ph type="sldNum" sz="quarter" idx="5"/>
          </p:nvPr>
        </p:nvSpPr>
        <p:spPr/>
        <p:txBody>
          <a:bodyPr/>
          <a:lstStyle/>
          <a:p>
            <a:fld id="{507A2F6E-9C07-4634-9E56-CEE0E34C61C0}" type="slidenum">
              <a:rPr lang="en-GB" smtClean="0"/>
              <a:t>22</a:t>
            </a:fld>
            <a:endParaRPr lang="en-GB" dirty="0"/>
          </a:p>
        </p:txBody>
      </p:sp>
    </p:spTree>
    <p:extLst>
      <p:ext uri="{BB962C8B-B14F-4D97-AF65-F5344CB8AC3E}">
        <p14:creationId xmlns:p14="http://schemas.microsoft.com/office/powerpoint/2010/main" val="10506630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can lead to hate and discrimination!</a:t>
            </a:r>
          </a:p>
          <a:p>
            <a:endParaRPr lang="en-GB" dirty="0"/>
          </a:p>
          <a:p>
            <a:r>
              <a:rPr lang="en-GB" dirty="0"/>
              <a:t>Look at children’s literature for example – Asian baddies – James Bond usually has a Russian accented baddie!</a:t>
            </a:r>
          </a:p>
          <a:p>
            <a:r>
              <a:rPr lang="en-GB" dirty="0"/>
              <a:t>This can be unconscious but is part of the aspect of cultural appropriation. </a:t>
            </a:r>
          </a:p>
          <a:p>
            <a:endParaRPr lang="en-GB" dirty="0"/>
          </a:p>
          <a:p>
            <a:endParaRPr lang="en-GB" dirty="0"/>
          </a:p>
          <a:p>
            <a:r>
              <a:rPr lang="en-GB" dirty="0"/>
              <a:t>Worth looking and signing in to Instagram to play the clip as it shows some of the EY books that looks at the ESEA community without this type of appropriation</a:t>
            </a:r>
          </a:p>
          <a:p>
            <a:endParaRPr lang="en-GB" dirty="0"/>
          </a:p>
          <a:p>
            <a:endParaRPr lang="en-GB" dirty="0"/>
          </a:p>
          <a:p>
            <a:r>
              <a:rPr lang="en-GB" dirty="0"/>
              <a:t>ESEA – East Asian and South East Asian Communities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21212"/>
                </a:solidFill>
                <a:effectLst/>
                <a:latin typeface="GH Guardian Headline"/>
              </a:rPr>
              <a:t>Anti-Asian hate crimes up 21% in UK during coronavirus crisis</a:t>
            </a:r>
          </a:p>
          <a:p>
            <a:endParaRPr lang="en-GB" dirty="0"/>
          </a:p>
          <a:p>
            <a:r>
              <a:rPr lang="en-GB" dirty="0"/>
              <a:t>------------------------------------------------------------------------------</a:t>
            </a:r>
          </a:p>
          <a:p>
            <a:endParaRPr lang="en-GB" dirty="0"/>
          </a:p>
          <a:p>
            <a:r>
              <a:rPr lang="en-GB" dirty="0"/>
              <a:t>A gall arwain at gasineb a gwahaniaethu!</a:t>
            </a:r>
          </a:p>
          <a:p>
            <a:endParaRPr lang="en-GB" dirty="0"/>
          </a:p>
          <a:p>
            <a:r>
              <a:rPr lang="en-GB" dirty="0"/>
              <a:t>Edrychwch ar lenyddiaeth plant er enghraifft - baddies Asiaidd - fel rheol mae gan James Bond baddie acennog Rwsiaidd!</a:t>
            </a:r>
          </a:p>
          <a:p>
            <a:r>
              <a:rPr lang="en-GB" dirty="0"/>
              <a:t>Gall hyn fod yn anymwybodol ond mae'n rhan o'r agwedd ar briodoldeb diwylliannol.</a:t>
            </a:r>
          </a:p>
          <a:p>
            <a:endParaRPr lang="en-GB" dirty="0"/>
          </a:p>
          <a:p>
            <a:endParaRPr lang="en-GB" dirty="0"/>
          </a:p>
          <a:p>
            <a:r>
              <a:rPr lang="en-GB" dirty="0"/>
              <a:t>Mae'n werth edrych a mewngofnodi i Instagram i chwarae'r clip gan ei fod yn dangos rhai o'r llyfrau EY sy'n edrych ar gymuned ESEA heb y math hwn o briodoldeb</a:t>
            </a:r>
          </a:p>
          <a:p>
            <a:endParaRPr lang="en-GB" dirty="0"/>
          </a:p>
          <a:p>
            <a:endParaRPr lang="en-GB" dirty="0"/>
          </a:p>
          <a:p>
            <a:r>
              <a:rPr lang="en-GB" dirty="0"/>
              <a:t>DaDdA / ESEA - Cymunedau Dwyrain Asia a De Ddwyrain Asia</a:t>
            </a:r>
          </a:p>
          <a:p>
            <a:endParaRPr lang="en-GB" dirty="0"/>
          </a:p>
          <a:p>
            <a:r>
              <a:rPr lang="en-GB" dirty="0"/>
              <a:t>Troseddau casineb gwrth-Asiaidd i fyny 21% yn y DU yn ystod argyfwng coronafirws</a:t>
            </a:r>
          </a:p>
        </p:txBody>
      </p:sp>
      <p:sp>
        <p:nvSpPr>
          <p:cNvPr id="4" name="Slide Number Placeholder 3"/>
          <p:cNvSpPr>
            <a:spLocks noGrp="1"/>
          </p:cNvSpPr>
          <p:nvPr>
            <p:ph type="sldNum" sz="quarter" idx="5"/>
          </p:nvPr>
        </p:nvSpPr>
        <p:spPr/>
        <p:txBody>
          <a:bodyPr/>
          <a:lstStyle/>
          <a:p>
            <a:fld id="{507A2F6E-9C07-4634-9E56-CEE0E34C61C0}" type="slidenum">
              <a:rPr lang="en-GB" smtClean="0"/>
              <a:t>23</a:t>
            </a:fld>
            <a:endParaRPr lang="en-GB" dirty="0"/>
          </a:p>
        </p:txBody>
      </p:sp>
    </p:spTree>
    <p:extLst>
      <p:ext uri="{BB962C8B-B14F-4D97-AF65-F5344CB8AC3E}">
        <p14:creationId xmlns:p14="http://schemas.microsoft.com/office/powerpoint/2010/main" val="18789899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EEA42B-394E-B9EB-5320-735D22B5F8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0BF935-04F6-4815-C766-2080E31C4A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C25CDE-9E3E-C28B-123A-6076C0FB6032}"/>
              </a:ext>
            </a:extLst>
          </p:cNvPr>
          <p:cNvSpPr>
            <a:spLocks noGrp="1"/>
          </p:cNvSpPr>
          <p:nvPr>
            <p:ph type="body" idx="1"/>
          </p:nvPr>
        </p:nvSpPr>
        <p:spPr/>
        <p:txBody>
          <a:bodyPr/>
          <a:lstStyle/>
          <a:p>
            <a:r>
              <a:rPr lang="en-GB" dirty="0"/>
              <a:t>And can lead to hate and discrimination!</a:t>
            </a:r>
          </a:p>
          <a:p>
            <a:endParaRPr lang="en-GB" dirty="0"/>
          </a:p>
          <a:p>
            <a:r>
              <a:rPr lang="en-GB" dirty="0"/>
              <a:t>Look at children’s literature for example – Asian baddies – James Bond usually has a Russian accented baddie!</a:t>
            </a:r>
          </a:p>
          <a:p>
            <a:r>
              <a:rPr lang="en-GB" dirty="0"/>
              <a:t>This can be unconscious but is part of the aspect of cultural appropriation. </a:t>
            </a:r>
          </a:p>
          <a:p>
            <a:endParaRPr lang="en-GB" dirty="0"/>
          </a:p>
          <a:p>
            <a:endParaRPr lang="en-GB" dirty="0"/>
          </a:p>
          <a:p>
            <a:r>
              <a:rPr lang="en-GB" dirty="0"/>
              <a:t>Worth looking and signing in to Instagram to play the clip as it shows some of the EY books that looks at the ESEA community without this type of appropriation</a:t>
            </a:r>
          </a:p>
          <a:p>
            <a:endParaRPr lang="en-GB" dirty="0"/>
          </a:p>
          <a:p>
            <a:endParaRPr lang="en-GB" dirty="0"/>
          </a:p>
          <a:p>
            <a:r>
              <a:rPr lang="en-GB" dirty="0"/>
              <a:t>ESEA – East Asian and South East Asian Communities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21212"/>
                </a:solidFill>
                <a:effectLst/>
                <a:latin typeface="GH Guardian Headline"/>
              </a:rPr>
              <a:t>Anti-Asian hate crimes up 21% in UK during coronavirus crisis</a:t>
            </a:r>
          </a:p>
          <a:p>
            <a:endParaRPr lang="en-GB" dirty="0"/>
          </a:p>
          <a:p>
            <a:r>
              <a:rPr lang="en-GB" dirty="0"/>
              <a:t>------------------------------------------------------------------------------</a:t>
            </a:r>
          </a:p>
          <a:p>
            <a:endParaRPr lang="en-GB" dirty="0"/>
          </a:p>
          <a:p>
            <a:r>
              <a:rPr lang="en-GB" dirty="0"/>
              <a:t>A gall arwain at gasineb a gwahaniaethu!</a:t>
            </a:r>
          </a:p>
          <a:p>
            <a:endParaRPr lang="en-GB" dirty="0"/>
          </a:p>
          <a:p>
            <a:r>
              <a:rPr lang="en-GB" dirty="0"/>
              <a:t>Edrychwch ar lenyddiaeth plant er enghraifft - baddies Asiaidd - fel rheol mae gan James Bond baddie acennog Rwsiaidd!</a:t>
            </a:r>
          </a:p>
          <a:p>
            <a:r>
              <a:rPr lang="en-GB" dirty="0"/>
              <a:t>Gall hyn fod yn anymwybodol ond mae'n rhan o'r agwedd ar briodoldeb diwylliannol.</a:t>
            </a:r>
          </a:p>
          <a:p>
            <a:endParaRPr lang="en-GB" dirty="0"/>
          </a:p>
          <a:p>
            <a:endParaRPr lang="en-GB" dirty="0"/>
          </a:p>
          <a:p>
            <a:r>
              <a:rPr lang="en-GB" dirty="0"/>
              <a:t>Mae'n werth edrych a mewngofnodi i Instagram i chwarae'r clip gan ei fod yn dangos rhai o'r llyfrau EY sy'n edrych ar gymuned ESEA heb y math hwn o briodoldeb</a:t>
            </a:r>
          </a:p>
          <a:p>
            <a:endParaRPr lang="en-GB" dirty="0"/>
          </a:p>
          <a:p>
            <a:endParaRPr lang="en-GB" dirty="0"/>
          </a:p>
          <a:p>
            <a:r>
              <a:rPr lang="en-GB" dirty="0"/>
              <a:t>DaDdA / ESEA - Cymunedau Dwyrain Asia a De Ddwyrain Asia</a:t>
            </a:r>
          </a:p>
          <a:p>
            <a:endParaRPr lang="en-GB" dirty="0"/>
          </a:p>
          <a:p>
            <a:r>
              <a:rPr lang="en-GB" dirty="0"/>
              <a:t>Troseddau casineb gwrth-Asiaidd i fyny 21% yn y DU yn ystod argyfwng coronafirws</a:t>
            </a:r>
          </a:p>
        </p:txBody>
      </p:sp>
      <p:sp>
        <p:nvSpPr>
          <p:cNvPr id="4" name="Slide Number Placeholder 3">
            <a:extLst>
              <a:ext uri="{FF2B5EF4-FFF2-40B4-BE49-F238E27FC236}">
                <a16:creationId xmlns:a16="http://schemas.microsoft.com/office/drawing/2014/main" id="{AF33AF30-9168-3518-A27C-D82B86CA87DF}"/>
              </a:ext>
            </a:extLst>
          </p:cNvPr>
          <p:cNvSpPr>
            <a:spLocks noGrp="1"/>
          </p:cNvSpPr>
          <p:nvPr>
            <p:ph type="sldNum" sz="quarter" idx="5"/>
          </p:nvPr>
        </p:nvSpPr>
        <p:spPr/>
        <p:txBody>
          <a:bodyPr/>
          <a:lstStyle/>
          <a:p>
            <a:fld id="{507A2F6E-9C07-4634-9E56-CEE0E34C61C0}" type="slidenum">
              <a:rPr lang="en-GB" smtClean="0"/>
              <a:t>24</a:t>
            </a:fld>
            <a:endParaRPr lang="en-GB" dirty="0"/>
          </a:p>
        </p:txBody>
      </p:sp>
    </p:spTree>
    <p:extLst>
      <p:ext uri="{BB962C8B-B14F-4D97-AF65-F5344CB8AC3E}">
        <p14:creationId xmlns:p14="http://schemas.microsoft.com/office/powerpoint/2010/main" val="11835355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pPr/>
              <a:t>25</a:t>
            </a:fld>
            <a:endParaRPr lang="en-US" dirty="0"/>
          </a:p>
        </p:txBody>
      </p:sp>
    </p:spTree>
    <p:extLst>
      <p:ext uri="{BB962C8B-B14F-4D97-AF65-F5344CB8AC3E}">
        <p14:creationId xmlns:p14="http://schemas.microsoft.com/office/powerpoint/2010/main" val="20128000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26</a:t>
            </a:fld>
            <a:endParaRPr lang="en-GB" dirty="0"/>
          </a:p>
        </p:txBody>
      </p:sp>
    </p:spTree>
    <p:extLst>
      <p:ext uri="{BB962C8B-B14F-4D97-AF65-F5344CB8AC3E}">
        <p14:creationId xmlns:p14="http://schemas.microsoft.com/office/powerpoint/2010/main" val="13719010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Sadaqh – voluntary giving of arms a=or charity</a:t>
            </a:r>
          </a:p>
          <a:p>
            <a:r>
              <a:rPr lang="en-GB" dirty="0"/>
              <a:t>Dawah – the act of giving </a:t>
            </a:r>
          </a:p>
          <a:p>
            <a:r>
              <a:rPr lang="en-GB" dirty="0"/>
              <a:t>Jammat – a place of gathering – fr prayers</a:t>
            </a:r>
          </a:p>
          <a:p>
            <a:r>
              <a:rPr lang="en-GB" dirty="0"/>
              <a:t>Iftar – the sunset fast in Ramadan</a:t>
            </a:r>
          </a:p>
          <a:p>
            <a:r>
              <a:rPr lang="en-GB" dirty="0"/>
              <a:t>Khtbahs – a sermon</a:t>
            </a:r>
          </a:p>
          <a:p>
            <a:endParaRPr lang="en-GB" dirty="0"/>
          </a:p>
          <a:p>
            <a:r>
              <a:rPr lang="en-GB" dirty="0"/>
              <a:t>These are Muslim Bengali traditions during Ramadan.</a:t>
            </a:r>
          </a:p>
          <a:p>
            <a:endParaRPr lang="en-GB" dirty="0"/>
          </a:p>
          <a:p>
            <a:r>
              <a:rPr lang="en-GB" dirty="0"/>
              <a:t>Would you know how to respond? </a:t>
            </a:r>
          </a:p>
          <a:p>
            <a:r>
              <a:rPr lang="en-GB" dirty="0"/>
              <a:t>How important do you think this situation is for this child?</a:t>
            </a:r>
          </a:p>
          <a:p>
            <a:endParaRPr lang="en-GB" dirty="0"/>
          </a:p>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27</a:t>
            </a:fld>
            <a:endParaRPr lang="en-GB" dirty="0"/>
          </a:p>
        </p:txBody>
      </p:sp>
    </p:spTree>
    <p:extLst>
      <p:ext uri="{BB962C8B-B14F-4D97-AF65-F5344CB8AC3E}">
        <p14:creationId xmlns:p14="http://schemas.microsoft.com/office/powerpoint/2010/main" val="14097890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28</a:t>
            </a:fld>
            <a:endParaRPr lang="en-GB" dirty="0"/>
          </a:p>
        </p:txBody>
      </p:sp>
    </p:spTree>
    <p:extLst>
      <p:ext uri="{BB962C8B-B14F-4D97-AF65-F5344CB8AC3E}">
        <p14:creationId xmlns:p14="http://schemas.microsoft.com/office/powerpoint/2010/main" val="1480354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in can we get children to talk about their culture without them having to perform it for us. Can they just naturally talk about it?</a:t>
            </a:r>
          </a:p>
        </p:txBody>
      </p:sp>
      <p:sp>
        <p:nvSpPr>
          <p:cNvPr id="4" name="Slide Number Placeholder 3"/>
          <p:cNvSpPr>
            <a:spLocks noGrp="1"/>
          </p:cNvSpPr>
          <p:nvPr>
            <p:ph type="sldNum" sz="quarter" idx="5"/>
          </p:nvPr>
        </p:nvSpPr>
        <p:spPr/>
        <p:txBody>
          <a:bodyPr/>
          <a:lstStyle/>
          <a:p>
            <a:fld id="{507A2F6E-9C07-4634-9E56-CEE0E34C61C0}" type="slidenum">
              <a:rPr lang="en-GB" smtClean="0"/>
              <a:t>29</a:t>
            </a:fld>
            <a:endParaRPr lang="en-GB" dirty="0"/>
          </a:p>
        </p:txBody>
      </p:sp>
    </p:spTree>
    <p:extLst>
      <p:ext uri="{BB962C8B-B14F-4D97-AF65-F5344CB8AC3E}">
        <p14:creationId xmlns:p14="http://schemas.microsoft.com/office/powerpoint/2010/main" val="149204640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pPr/>
              <a:t>30</a:t>
            </a:fld>
            <a:endParaRPr lang="en-US" dirty="0"/>
          </a:p>
        </p:txBody>
      </p:sp>
    </p:spTree>
    <p:extLst>
      <p:ext uri="{BB962C8B-B14F-4D97-AF65-F5344CB8AC3E}">
        <p14:creationId xmlns:p14="http://schemas.microsoft.com/office/powerpoint/2010/main" val="270014414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pPr/>
              <a:t>31</a:t>
            </a:fld>
            <a:endParaRPr lang="en-US" dirty="0"/>
          </a:p>
        </p:txBody>
      </p:sp>
    </p:spTree>
    <p:extLst>
      <p:ext uri="{BB962C8B-B14F-4D97-AF65-F5344CB8AC3E}">
        <p14:creationId xmlns:p14="http://schemas.microsoft.com/office/powerpoint/2010/main" val="221259005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pPr/>
              <a:t>32</a:t>
            </a:fld>
            <a:endParaRPr lang="en-US" dirty="0"/>
          </a:p>
        </p:txBody>
      </p:sp>
    </p:spTree>
    <p:extLst>
      <p:ext uri="{BB962C8B-B14F-4D97-AF65-F5344CB8AC3E}">
        <p14:creationId xmlns:p14="http://schemas.microsoft.com/office/powerpoint/2010/main" val="324633647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pPr/>
              <a:t>33</a:t>
            </a:fld>
            <a:endParaRPr lang="en-US" dirty="0"/>
          </a:p>
        </p:txBody>
      </p:sp>
    </p:spTree>
    <p:extLst>
      <p:ext uri="{BB962C8B-B14F-4D97-AF65-F5344CB8AC3E}">
        <p14:creationId xmlns:p14="http://schemas.microsoft.com/office/powerpoint/2010/main" val="421306165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pPr/>
              <a:t>34</a:t>
            </a:fld>
            <a:endParaRPr lang="en-US" dirty="0"/>
          </a:p>
        </p:txBody>
      </p:sp>
    </p:spTree>
    <p:extLst>
      <p:ext uri="{BB962C8B-B14F-4D97-AF65-F5344CB8AC3E}">
        <p14:creationId xmlns:p14="http://schemas.microsoft.com/office/powerpoint/2010/main" val="236754935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pPr/>
              <a:t>35</a:t>
            </a:fld>
            <a:endParaRPr lang="en-US" dirty="0"/>
          </a:p>
        </p:txBody>
      </p:sp>
    </p:spTree>
    <p:extLst>
      <p:ext uri="{BB962C8B-B14F-4D97-AF65-F5344CB8AC3E}">
        <p14:creationId xmlns:p14="http://schemas.microsoft.com/office/powerpoint/2010/main" val="39292601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pPr/>
              <a:t>36</a:t>
            </a:fld>
            <a:endParaRPr lang="en-US" dirty="0"/>
          </a:p>
        </p:txBody>
      </p:sp>
    </p:spTree>
    <p:extLst>
      <p:ext uri="{BB962C8B-B14F-4D97-AF65-F5344CB8AC3E}">
        <p14:creationId xmlns:p14="http://schemas.microsoft.com/office/powerpoint/2010/main" val="135463568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pPr/>
              <a:t>37</a:t>
            </a:fld>
            <a:endParaRPr lang="en-US" dirty="0"/>
          </a:p>
        </p:txBody>
      </p:sp>
    </p:spTree>
    <p:extLst>
      <p:ext uri="{BB962C8B-B14F-4D97-AF65-F5344CB8AC3E}">
        <p14:creationId xmlns:p14="http://schemas.microsoft.com/office/powerpoint/2010/main" val="171445421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pPr/>
              <a:t>38</a:t>
            </a:fld>
            <a:endParaRPr lang="en-US" dirty="0"/>
          </a:p>
        </p:txBody>
      </p:sp>
    </p:spTree>
    <p:extLst>
      <p:ext uri="{BB962C8B-B14F-4D97-AF65-F5344CB8AC3E}">
        <p14:creationId xmlns:p14="http://schemas.microsoft.com/office/powerpoint/2010/main" val="411170948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7A2F6E-9C07-4634-9E56-CEE0E34C61C0}" type="slidenum">
              <a:rPr lang="en-GB" smtClean="0"/>
              <a:t>39</a:t>
            </a:fld>
            <a:endParaRPr lang="en-GB" dirty="0"/>
          </a:p>
        </p:txBody>
      </p:sp>
    </p:spTree>
    <p:extLst>
      <p:ext uri="{BB962C8B-B14F-4D97-AF65-F5344CB8AC3E}">
        <p14:creationId xmlns:p14="http://schemas.microsoft.com/office/powerpoint/2010/main" val="318719846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ED1F75-C836-860D-9C73-91E572757E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FD6825-E101-70DF-0FF0-439FAF8BA5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869F86-CB25-BF99-4D74-E4712D43A7F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3CAF5AE-C95B-2273-109B-89AD8410D715}"/>
              </a:ext>
            </a:extLst>
          </p:cNvPr>
          <p:cNvSpPr>
            <a:spLocks noGrp="1"/>
          </p:cNvSpPr>
          <p:nvPr>
            <p:ph type="sldNum" sz="quarter" idx="5"/>
          </p:nvPr>
        </p:nvSpPr>
        <p:spPr/>
        <p:txBody>
          <a:bodyPr/>
          <a:lstStyle/>
          <a:p>
            <a:fld id="{507A2F6E-9C07-4634-9E56-CEE0E34C61C0}" type="slidenum">
              <a:rPr lang="en-GB" smtClean="0"/>
              <a:t>40</a:t>
            </a:fld>
            <a:endParaRPr lang="en-GB" dirty="0"/>
          </a:p>
        </p:txBody>
      </p:sp>
    </p:spTree>
    <p:extLst>
      <p:ext uri="{BB962C8B-B14F-4D97-AF65-F5344CB8AC3E}">
        <p14:creationId xmlns:p14="http://schemas.microsoft.com/office/powerpoint/2010/main" val="29283627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02530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161216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628650" y="6356351"/>
            <a:ext cx="2057400" cy="365125"/>
          </a:xfrm>
          <a:prstGeom prst="rect">
            <a:avLst/>
          </a:prstGeom>
        </p:spPr>
        <p:txBody>
          <a:bodyPr/>
          <a:lstStyle/>
          <a:p>
            <a:fld id="{5C958B5D-2B71-F94E-8A2A-2F1F5E391DA3}" type="datetimeFigureOut">
              <a:rPr lang="en-US" smtClean="0"/>
              <a:t>9/25/2026</a:t>
            </a:fld>
            <a:endParaRPr lang="en-US" dirty="0"/>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6457950" y="6356351"/>
            <a:ext cx="2057400" cy="365125"/>
          </a:xfrm>
          <a:prstGeom prst="rect">
            <a:avLst/>
          </a:prstGeom>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030220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92537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3150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3028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27444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7330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283549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846886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118633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427025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605346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34217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6651433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8523623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764744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9547561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9/25/2026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19597106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image" Target="../media/image3.png"/><Relationship Id="rId5" Type="http://schemas.openxmlformats.org/officeDocument/2006/relationships/slideLayout" Target="../slideLayouts/slideLayout16.xml"/><Relationship Id="rId10" Type="http://schemas.openxmlformats.org/officeDocument/2006/relationships/theme" Target="../theme/theme4.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9144000" cy="6858000"/>
          </a:xfrm>
          <a:prstGeom prst="rect">
            <a:avLst/>
          </a:prstGeom>
        </p:spPr>
      </p:pic>
      <p:pic>
        <p:nvPicPr>
          <p:cNvPr id="2" name="Picture 1">
            <a:extLst>
              <a:ext uri="{FF2B5EF4-FFF2-40B4-BE49-F238E27FC236}">
                <a16:creationId xmlns:a16="http://schemas.microsoft.com/office/drawing/2014/main" id="{E996A00E-2349-7FBE-C3BF-7A83C87AA83D}"/>
              </a:ext>
            </a:extLst>
          </p:cNvPr>
          <p:cNvPicPr>
            <a:picLocks noChangeAspect="1"/>
          </p:cNvPicPr>
          <p:nvPr userDrawn="1"/>
        </p:nvPicPr>
        <p:blipFill>
          <a:blip r:embed="rId6">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5683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9/25/2026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86954810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145498352"/>
      </p:ext>
    </p:extLst>
  </p:cSld>
  <p:clrMap bg1="lt1" tx1="dk1" bg2="lt2" tx2="dk2" accent1="accent1" accent2="accent2" accent3="accent3" accent4="accent4" accent5="accent5" accent6="accent6" hlink="hlink" folHlink="folHlink"/>
  <p:sldLayoutIdLst>
    <p:sldLayoutId id="2147483689" r:id="rId1"/>
    <p:sldLayoutId id="214748369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9/25/2026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3729575010"/>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93CdjuZzWi4" TargetMode="External"/><Relationship Id="rId2" Type="http://schemas.openxmlformats.org/officeDocument/2006/relationships/notesSlide" Target="../notesSlides/notesSlide10.xml"/><Relationship Id="rId1" Type="http://schemas.openxmlformats.org/officeDocument/2006/relationships/slideLayout" Target="../slideLayouts/slideLayout19.xml"/><Relationship Id="rId5" Type="http://schemas.openxmlformats.org/officeDocument/2006/relationships/image" Target="../media/image7.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93CdjuZzWi4" TargetMode="External"/><Relationship Id="rId2" Type="http://schemas.openxmlformats.org/officeDocument/2006/relationships/notesSlide" Target="../notesSlides/notesSlide11.xml"/><Relationship Id="rId1" Type="http://schemas.openxmlformats.org/officeDocument/2006/relationships/slideLayout" Target="../slideLayouts/slideLayout19.xml"/><Relationship Id="rId5" Type="http://schemas.openxmlformats.org/officeDocument/2006/relationships/image" Target="../media/image7.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hyperlink" Target="https://www.teachearlyyears.com/a-unique-child/view/gender-stereotyping-in-the-early-years" TargetMode="External"/><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hyperlink" Target="https://www.theblacknurserymanager.com/" TargetMode="External"/><Relationship Id="rId2" Type="http://schemas.openxmlformats.org/officeDocument/2006/relationships/notesSlide" Target="../notesSlides/notesSlide16.xml"/><Relationship Id="rId1" Type="http://schemas.openxmlformats.org/officeDocument/2006/relationships/slideLayout" Target="../slideLayouts/slideLayout13.x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hyperlink" Target="https://www.theblacknurserymanager.com/" TargetMode="External"/><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7UX4fqtCoUc" TargetMode="External"/><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image" Target="../media/image13.png"/></Relationships>
</file>

<file path=ppt/slides/_rels/slide23.xml.rels><?xml version="1.0" encoding="UTF-8" standalone="yes"?>
<Relationships xmlns="http://schemas.openxmlformats.org/package/2006/relationships"><Relationship Id="rId3" Type="http://schemas.openxmlformats.org/officeDocument/2006/relationships/hyperlink" Target="https://www.instagram.com/p/CUpZtFKIfsl/?img_index=1" TargetMode="External"/><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14.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image" Target="../media/image16.png"/></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image" Target="../media/image16.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hyperlink" Target="https://ceinternational1892.org/article/an-experts-insight-dr-fawzia-reza-on-diversity-and-inclusion-in-early-education/" TargetMode="External"/><Relationship Id="rId2" Type="http://schemas.openxmlformats.org/officeDocument/2006/relationships/notesSlide" Target="../notesSlides/notesSlide32.xml"/><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33.xml.rels><?xml version="1.0" encoding="UTF-8" standalone="yes"?>
<Relationships xmlns="http://schemas.openxmlformats.org/package/2006/relationships"><Relationship Id="rId3" Type="http://schemas.openxmlformats.org/officeDocument/2006/relationships/hyperlink" Target="https://ceinternational1892.org/article/an-experts-insight-dr-fawzia-reza-on-diversity-and-inclusion-in-early-education/" TargetMode="External"/><Relationship Id="rId2" Type="http://schemas.openxmlformats.org/officeDocument/2006/relationships/notesSlide" Target="../notesSlides/notesSlide33.xml"/><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hyperlink" Target="https://www.bbc.co.uk/iplayer/episode/m002f1gb/radical-with-amol-rajan-british-identity-and-how-schools-can-improve-multiculturalism" TargetMode="External"/><Relationship Id="rId2" Type="http://schemas.openxmlformats.org/officeDocument/2006/relationships/notesSlide" Target="../notesSlides/notesSlide36.xml"/><Relationship Id="rId1" Type="http://schemas.openxmlformats.org/officeDocument/2006/relationships/slideLayout" Target="../slideLayouts/slideLayout13.xml"/><Relationship Id="rId4" Type="http://schemas.openxmlformats.org/officeDocument/2006/relationships/image" Target="../media/image18.png"/></Relationships>
</file>

<file path=ppt/slides/_rels/slide37.xml.rels><?xml version="1.0" encoding="UTF-8" standalone="yes"?>
<Relationships xmlns="http://schemas.openxmlformats.org/package/2006/relationships"><Relationship Id="rId3" Type="http://schemas.openxmlformats.org/officeDocument/2006/relationships/hyperlink" Target="https://www.bbc.co.uk/iplayer/episode/m002f1gb/radical-with-amol-rajan-british-identity-and-how-schools-can-improve-multiculturalism" TargetMode="External"/><Relationship Id="rId2" Type="http://schemas.openxmlformats.org/officeDocument/2006/relationships/notesSlide" Target="../notesSlides/notesSlide37.xml"/><Relationship Id="rId1" Type="http://schemas.openxmlformats.org/officeDocument/2006/relationships/slideLayout" Target="../slideLayouts/slideLayout13.xml"/><Relationship Id="rId4" Type="http://schemas.openxmlformats.org/officeDocument/2006/relationships/image" Target="../media/image18.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8" Type="http://schemas.openxmlformats.org/officeDocument/2006/relationships/hyperlink" Target="https://files.ofsted.gov.uk/v1/file/50222824" TargetMode="External"/><Relationship Id="rId3" Type="http://schemas.openxmlformats.org/officeDocument/2006/relationships/hyperlink" Target="https://doi.org/10.1111/soc4.12923" TargetMode="External"/><Relationship Id="rId7" Type="http://schemas.openxmlformats.org/officeDocument/2006/relationships/hyperlink" Target="https://www.youtube.com/watch?v=93CdjuZzWi4" TargetMode="External"/><Relationship Id="rId2" Type="http://schemas.openxmlformats.org/officeDocument/2006/relationships/notesSlide" Target="../notesSlides/notesSlide39.xml"/><Relationship Id="rId1" Type="http://schemas.openxmlformats.org/officeDocument/2006/relationships/slideLayout" Target="../slideLayouts/slideLayout14.xml"/><Relationship Id="rId6" Type="http://schemas.openxmlformats.org/officeDocument/2006/relationships/hyperlink" Target="https://link.springer.com/article/10.1007/s10643-024-01660-6#citeas" TargetMode="External"/><Relationship Id="rId5" Type="http://schemas.openxmlformats.org/officeDocument/2006/relationships/hyperlink" Target="https://www.youtube.com/watch?v=7UX4fqtCoUc" TargetMode="External"/><Relationship Id="rId4" Type="http://schemas.openxmlformats.org/officeDocument/2006/relationships/hyperlink" Target="https://www.bbc.co.uk/iplayer/episode/m002f1gb/radical-with-amol-rajan-british-identity-and-how-schools-can-improve-multiculturalism"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oxford-review.com/the-oxford-review-dei-diversity-equity-and-inclusion-dictionary/cultural-appreciation-definition-and-explanation/" TargetMode="External"/><Relationship Id="rId7" Type="http://schemas.openxmlformats.org/officeDocument/2006/relationships/hyperlink" Target="https://www-tandfonline-com.ezproxy.uwtsd.ac.uk/doi/full/10.1080/14733285.2025.2532719#abstract" TargetMode="External"/><Relationship Id="rId2" Type="http://schemas.openxmlformats.org/officeDocument/2006/relationships/notesSlide" Target="../notesSlides/notesSlide40.xml"/><Relationship Id="rId1" Type="http://schemas.openxmlformats.org/officeDocument/2006/relationships/slideLayout" Target="../slideLayouts/slideLayout14.xml"/><Relationship Id="rId6" Type="http://schemas.openxmlformats.org/officeDocument/2006/relationships/hyperlink" Target="https://research-ebsco-com.ezproxy.uwtsd.ac.uk/c/onvpsy/viewer/pdf/jjivxnyl4n?route=details" TargetMode="External"/><Relationship Id="rId5" Type="http://schemas.openxmlformats.org/officeDocument/2006/relationships/hyperlink" Target="https://www.theblacknurserymanager.com/" TargetMode="External"/><Relationship Id="rId4" Type="http://schemas.openxmlformats.org/officeDocument/2006/relationships/hyperlink" Target="https://ceinternational1892.org/article/an-experts-insight-dr-fawzia-reza-on-diversity-and-inclusion-in-early-edu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918EC05-41A4-24C6-B4D5-4E43E7977B35}"/>
              </a:ext>
            </a:extLst>
          </p:cNvPr>
          <p:cNvSpPr>
            <a:spLocks noGrp="1"/>
          </p:cNvSpPr>
          <p:nvPr>
            <p:ph type="title"/>
          </p:nvPr>
        </p:nvSpPr>
        <p:spPr/>
        <p:txBody>
          <a:bodyPr/>
          <a:lstStyle/>
          <a:p>
            <a:pPr algn="ctr"/>
            <a:r>
              <a:rPr lang="en-GB" sz="2800" dirty="0">
                <a:ea typeface="Times New Roman" panose="02020603050405020304" pitchFamily="18" charset="0"/>
              </a:rPr>
              <a:t>ECEY6004C</a:t>
            </a:r>
            <a:br>
              <a:rPr lang="en-GB" sz="2800" dirty="0">
                <a:ea typeface="Times New Roman" panose="02020603050405020304" pitchFamily="18" charset="0"/>
              </a:rPr>
            </a:br>
            <a:r>
              <a:rPr lang="cy-GB" sz="2800" dirty="0">
                <a:ea typeface="Times New Roman" panose="02020603050405020304" pitchFamily="18" charset="0"/>
              </a:rPr>
              <a:t>Arweinyddiaeth Gynhwysol: Gweithio gyda’n gilydd i gefnogi teuluoedd</a:t>
            </a:r>
            <a:br>
              <a:rPr lang="cy-GB" sz="2800" dirty="0">
                <a:ea typeface="Times New Roman" panose="02020603050405020304" pitchFamily="18" charset="0"/>
              </a:rPr>
            </a:br>
            <a:br>
              <a:rPr lang="en-GB" sz="2800" dirty="0">
                <a:ea typeface="Times New Roman" panose="02020603050405020304" pitchFamily="18" charset="0"/>
              </a:rPr>
            </a:br>
            <a:r>
              <a:rPr lang="en-GB" sz="2800" dirty="0">
                <a:solidFill>
                  <a:schemeClr val="accent4">
                    <a:lumMod val="20000"/>
                    <a:lumOff val="80000"/>
                  </a:schemeClr>
                </a:solidFill>
                <a:ea typeface="Times New Roman" panose="02020603050405020304" pitchFamily="18" charset="0"/>
              </a:rPr>
              <a:t>ECEY6004</a:t>
            </a:r>
            <a:br>
              <a:rPr lang="en-GB" sz="2800" dirty="0">
                <a:solidFill>
                  <a:schemeClr val="accent4">
                    <a:lumMod val="20000"/>
                    <a:lumOff val="80000"/>
                  </a:schemeClr>
                </a:solidFill>
                <a:ea typeface="Times New Roman" panose="02020603050405020304" pitchFamily="18" charset="0"/>
              </a:rPr>
            </a:br>
            <a:r>
              <a:rPr lang="en-GB" sz="2800" dirty="0">
                <a:solidFill>
                  <a:schemeClr val="accent4">
                    <a:lumMod val="20000"/>
                    <a:lumOff val="80000"/>
                  </a:schemeClr>
                </a:solidFill>
                <a:ea typeface="Times New Roman" panose="02020603050405020304" pitchFamily="18" charset="0"/>
              </a:rPr>
              <a:t>Inclusive Leadership: Working together to support families</a:t>
            </a:r>
            <a:br>
              <a:rPr lang="en-GB" sz="2800" dirty="0">
                <a:solidFill>
                  <a:schemeClr val="accent4">
                    <a:lumMod val="20000"/>
                    <a:lumOff val="80000"/>
                  </a:schemeClr>
                </a:solidFill>
                <a:ea typeface="Times New Roman" panose="02020603050405020304" pitchFamily="18" charset="0"/>
              </a:rPr>
            </a:br>
            <a:br>
              <a:rPr lang="en-GB" sz="2800" dirty="0">
                <a:solidFill>
                  <a:schemeClr val="accent4">
                    <a:lumMod val="20000"/>
                    <a:lumOff val="80000"/>
                  </a:schemeClr>
                </a:solidFill>
                <a:ea typeface="Times New Roman" panose="02020603050405020304" pitchFamily="18" charset="0"/>
              </a:rPr>
            </a:br>
            <a:r>
              <a:rPr lang="cy-GB" sz="2800" dirty="0">
                <a:solidFill>
                  <a:schemeClr val="accent4">
                    <a:lumMod val="20000"/>
                    <a:lumOff val="80000"/>
                  </a:schemeClr>
                </a:solidFill>
                <a:ea typeface="Times New Roman" panose="02020603050405020304" pitchFamily="18" charset="0"/>
              </a:rPr>
              <a:t>Thema 3</a:t>
            </a:r>
            <a:r>
              <a:rPr lang="en-GB" sz="2800" dirty="0"/>
              <a:t> / </a:t>
            </a:r>
            <a:r>
              <a:rPr lang="en-GB" sz="2800" dirty="0">
                <a:solidFill>
                  <a:schemeClr val="accent4">
                    <a:lumMod val="20000"/>
                    <a:lumOff val="80000"/>
                  </a:schemeClr>
                </a:solidFill>
              </a:rPr>
              <a:t>Theme 3</a:t>
            </a:r>
            <a:br>
              <a:rPr lang="en-GB" sz="2800" dirty="0"/>
            </a:br>
            <a:br>
              <a:rPr lang="en-GB" sz="2800" dirty="0">
                <a:ea typeface="Times New Roman" panose="02020603050405020304" pitchFamily="18" charset="0"/>
              </a:rPr>
            </a:br>
            <a:endParaRPr lang="en-GB" dirty="0"/>
          </a:p>
        </p:txBody>
      </p:sp>
    </p:spTree>
    <p:extLst>
      <p:ext uri="{BB962C8B-B14F-4D97-AF65-F5344CB8AC3E}">
        <p14:creationId xmlns:p14="http://schemas.microsoft.com/office/powerpoint/2010/main" val="3645509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0A493-051E-A7AE-21E7-EFB6BE094E8B}"/>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B03608D8-FA49-FF45-DDA3-A5961E9FD1CC}"/>
              </a:ext>
            </a:extLst>
          </p:cNvPr>
          <p:cNvSpPr>
            <a:spLocks noGrp="1"/>
          </p:cNvSpPr>
          <p:nvPr>
            <p:ph type="title"/>
          </p:nvPr>
        </p:nvSpPr>
        <p:spPr>
          <a:xfrm>
            <a:off x="628650" y="2579331"/>
            <a:ext cx="7886700" cy="1325563"/>
          </a:xfrm>
        </p:spPr>
        <p:txBody>
          <a:bodyPr>
            <a:normAutofit fontScale="90000"/>
          </a:bodyPr>
          <a:lstStyle/>
          <a:p>
            <a:pPr algn="ctr"/>
            <a:r>
              <a:rPr lang="en-GB" b="1" dirty="0" err="1"/>
              <a:t>Arweinyddiaeth</a:t>
            </a:r>
            <a:r>
              <a:rPr lang="en-GB" b="1" dirty="0"/>
              <a:t> </a:t>
            </a:r>
            <a:r>
              <a:rPr lang="en-GB" b="1" dirty="0" err="1"/>
              <a:t>Gynhwysol</a:t>
            </a:r>
            <a:r>
              <a:rPr lang="en-GB" b="1" dirty="0"/>
              <a:t>: Plant</a:t>
            </a:r>
            <a:br>
              <a:rPr lang="en-GB" b="1" dirty="0"/>
            </a:br>
            <a:br>
              <a:rPr lang="en-GB" b="1" dirty="0"/>
            </a:br>
            <a:r>
              <a:rPr lang="en-GB" b="1" dirty="0">
                <a:solidFill>
                  <a:srgbClr val="0070C0"/>
                </a:solidFill>
              </a:rPr>
              <a:t>Inclusive Leadership: Children</a:t>
            </a:r>
            <a:br>
              <a:rPr lang="en-GB" b="1" dirty="0"/>
            </a:br>
            <a:endParaRPr lang="en-GB" b="1" dirty="0"/>
          </a:p>
        </p:txBody>
      </p:sp>
    </p:spTree>
    <p:extLst>
      <p:ext uri="{BB962C8B-B14F-4D97-AF65-F5344CB8AC3E}">
        <p14:creationId xmlns:p14="http://schemas.microsoft.com/office/powerpoint/2010/main" val="2111797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E39632-0A2A-0598-3F52-5D05B5E010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A7029C-59B5-FE29-0849-0E7A503C8847}"/>
              </a:ext>
            </a:extLst>
          </p:cNvPr>
          <p:cNvSpPr>
            <a:spLocks noGrp="1"/>
          </p:cNvSpPr>
          <p:nvPr>
            <p:ph type="title"/>
          </p:nvPr>
        </p:nvSpPr>
        <p:spPr>
          <a:xfrm>
            <a:off x="823633" y="0"/>
            <a:ext cx="7886700" cy="1325563"/>
          </a:xfrm>
        </p:spPr>
        <p:txBody>
          <a:bodyPr>
            <a:normAutofit/>
          </a:bodyPr>
          <a:lstStyle/>
          <a:p>
            <a:pPr algn="ctr"/>
            <a:r>
              <a:rPr lang="en-GB" sz="2400" dirty="0" err="1">
                <a:latin typeface="Arial" panose="020B0604020202020204" pitchFamily="34" charset="0"/>
                <a:cs typeface="Arial" panose="020B0604020202020204" pitchFamily="34" charset="0"/>
              </a:rPr>
              <a:t>Pwy</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ymwneud</a:t>
            </a:r>
            <a:r>
              <a:rPr lang="en-GB" sz="2400" dirty="0">
                <a:latin typeface="Arial" panose="020B0604020202020204" pitchFamily="34" charset="0"/>
                <a:cs typeface="Arial" panose="020B0604020202020204" pitchFamily="34" charset="0"/>
              </a:rPr>
              <a:t> ag </a:t>
            </a:r>
            <a:r>
              <a:rPr lang="en-GB" sz="2400" dirty="0" err="1">
                <a:latin typeface="Arial" panose="020B0604020202020204" pitchFamily="34" charset="0"/>
                <a:cs typeface="Arial" panose="020B0604020202020204" pitchFamily="34" charset="0"/>
              </a:rPr>
              <a:t>Arweinyddiaeth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Gynhwysol</a:t>
            </a:r>
            <a:r>
              <a:rPr lang="en-GB" sz="2400" dirty="0">
                <a:latin typeface="Arial" panose="020B0604020202020204" pitchFamily="34" charset="0"/>
                <a:cs typeface="Arial" panose="020B0604020202020204" pitchFamily="34" charset="0"/>
              </a:rPr>
              <a:t>?</a:t>
            </a:r>
            <a:br>
              <a:rPr lang="en-GB" sz="2400" dirty="0">
                <a:latin typeface="Arial" panose="020B0604020202020204" pitchFamily="34" charset="0"/>
                <a:cs typeface="Arial" panose="020B0604020202020204" pitchFamily="34" charset="0"/>
              </a:rPr>
            </a:br>
            <a:r>
              <a:rPr lang="en-GB" sz="2400" dirty="0">
                <a:solidFill>
                  <a:srgbClr val="0070C0"/>
                </a:solidFill>
                <a:latin typeface="Arial" panose="020B0604020202020204" pitchFamily="34" charset="0"/>
                <a:cs typeface="Arial" panose="020B0604020202020204" pitchFamily="34" charset="0"/>
              </a:rPr>
              <a:t>Who is involved in Inclusive Leadership?</a:t>
            </a:r>
          </a:p>
        </p:txBody>
      </p:sp>
      <p:graphicFrame>
        <p:nvGraphicFramePr>
          <p:cNvPr id="7" name="Diagram 6">
            <a:extLst>
              <a:ext uri="{FF2B5EF4-FFF2-40B4-BE49-F238E27FC236}">
                <a16:creationId xmlns:a16="http://schemas.microsoft.com/office/drawing/2014/main" id="{5BBB5EEE-6E75-BD05-C39B-3C5FB664CD8A}"/>
              </a:ext>
            </a:extLst>
          </p:cNvPr>
          <p:cNvGraphicFramePr/>
          <p:nvPr/>
        </p:nvGraphicFramePr>
        <p:xfrm>
          <a:off x="334851" y="1107583"/>
          <a:ext cx="8178084" cy="45526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1792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BEF04C-29E6-4593-924C-1BA1586F649B}"/>
              </a:ext>
            </a:extLst>
          </p:cNvPr>
          <p:cNvSpPr>
            <a:spLocks noGrp="1"/>
          </p:cNvSpPr>
          <p:nvPr>
            <p:ph sz="half" idx="1"/>
          </p:nvPr>
        </p:nvSpPr>
        <p:spPr>
          <a:xfrm>
            <a:off x="4985657" y="507440"/>
            <a:ext cx="3886200" cy="3981434"/>
          </a:xfrm>
        </p:spPr>
        <p:txBody>
          <a:bodyPr>
            <a:normAutofit lnSpcReduction="10000"/>
          </a:bodyPr>
          <a:lstStyle/>
          <a:p>
            <a:pPr>
              <a:lnSpc>
                <a:spcPct val="100000"/>
              </a:lnSpc>
              <a:spcBef>
                <a:spcPts val="600"/>
              </a:spcBef>
              <a:spcAft>
                <a:spcPts val="600"/>
              </a:spcAft>
            </a:pPr>
            <a:r>
              <a:rPr lang="en-GB" sz="1800" dirty="0">
                <a:solidFill>
                  <a:srgbClr val="0070C0"/>
                </a:solidFill>
                <a:latin typeface="Arial" panose="020B0604020202020204" pitchFamily="34" charset="0"/>
                <a:cs typeface="Arial" panose="020B0604020202020204" pitchFamily="34" charset="0"/>
              </a:rPr>
              <a:t>Each section (child, family, professionals, community) is interlinked therefore there is no specific cut-off to what to include in each section. </a:t>
            </a:r>
          </a:p>
          <a:p>
            <a:pPr>
              <a:lnSpc>
                <a:spcPct val="100000"/>
              </a:lnSpc>
              <a:spcBef>
                <a:spcPts val="600"/>
              </a:spcBef>
              <a:spcAft>
                <a:spcPts val="600"/>
              </a:spcAft>
            </a:pPr>
            <a:r>
              <a:rPr lang="en-GB" sz="1800" dirty="0">
                <a:solidFill>
                  <a:srgbClr val="0070C0"/>
                </a:solidFill>
                <a:latin typeface="Arial" panose="020B0604020202020204" pitchFamily="34" charset="0"/>
                <a:cs typeface="Arial" panose="020B0604020202020204" pitchFamily="34" charset="0"/>
              </a:rPr>
              <a:t> Remember to check resources outside of inclusive leadership domain for more information on each section</a:t>
            </a:r>
          </a:p>
          <a:p>
            <a:pPr>
              <a:lnSpc>
                <a:spcPct val="100000"/>
              </a:lnSpc>
              <a:spcBef>
                <a:spcPts val="600"/>
              </a:spcBef>
              <a:spcAft>
                <a:spcPts val="600"/>
              </a:spcAft>
            </a:pPr>
            <a:r>
              <a:rPr lang="en-GB" sz="1800" dirty="0">
                <a:solidFill>
                  <a:srgbClr val="0070C0"/>
                </a:solidFill>
                <a:latin typeface="Arial" panose="020B0604020202020204" pitchFamily="34" charset="0"/>
                <a:cs typeface="Arial" panose="020B0604020202020204" pitchFamily="34" charset="0"/>
              </a:rPr>
              <a:t>Your choice of scenario will lead you to your own information – these slides will just give you general information to consider</a:t>
            </a:r>
            <a:r>
              <a:rPr lang="en-GB" sz="2000" dirty="0">
                <a:solidFill>
                  <a:srgbClr val="0070C0"/>
                </a:solidFill>
              </a:rPr>
              <a:t>.</a:t>
            </a:r>
          </a:p>
        </p:txBody>
      </p:sp>
      <p:sp>
        <p:nvSpPr>
          <p:cNvPr id="7" name="TextBox 6">
            <a:extLst>
              <a:ext uri="{FF2B5EF4-FFF2-40B4-BE49-F238E27FC236}">
                <a16:creationId xmlns:a16="http://schemas.microsoft.com/office/drawing/2014/main" id="{37773438-4FBE-465F-9DCA-4731DD6F1B96}"/>
              </a:ext>
            </a:extLst>
          </p:cNvPr>
          <p:cNvSpPr txBox="1"/>
          <p:nvPr/>
        </p:nvSpPr>
        <p:spPr>
          <a:xfrm>
            <a:off x="413657" y="507439"/>
            <a:ext cx="4572000" cy="4431983"/>
          </a:xfrm>
          <a:prstGeom prst="rect">
            <a:avLst/>
          </a:prstGeom>
          <a:noFill/>
        </p:spPr>
        <p:txBody>
          <a:bodyPr wrap="square">
            <a:spAutoFit/>
          </a:bodyPr>
          <a:lstStyle/>
          <a:p>
            <a:pPr marL="285750" indent="-285750">
              <a:spcBef>
                <a:spcPts val="600"/>
              </a:spcBef>
              <a:spcAft>
                <a:spcPts val="600"/>
              </a:spcAft>
              <a:buFont typeface="Arial" panose="020B0604020202020204" pitchFamily="34" charset="0"/>
              <a:buChar char="•"/>
            </a:pPr>
            <a:r>
              <a:rPr lang="cy-GB" sz="1800" dirty="0">
                <a:effectLst/>
                <a:latin typeface="Arial" panose="020B0604020202020204" pitchFamily="34" charset="0"/>
                <a:ea typeface="DengXian" panose="02010600030101010101" pitchFamily="2" charset="-122"/>
                <a:cs typeface="Times New Roman" panose="02020603050405020304" pitchFamily="18" charset="0"/>
              </a:rPr>
              <a:t> Mae pob adran (plentyn, teulu, gweithwyr proffesiynol, cymuned) yn </a:t>
            </a:r>
            <a:r>
              <a:rPr lang="cy-GB" sz="1800" dirty="0" err="1">
                <a:effectLst/>
                <a:latin typeface="Arial" panose="020B0604020202020204" pitchFamily="34" charset="0"/>
                <a:ea typeface="DengXian" panose="02010600030101010101" pitchFamily="2" charset="-122"/>
                <a:cs typeface="Times New Roman" panose="02020603050405020304" pitchFamily="18" charset="0"/>
              </a:rPr>
              <a:t>rhyng</a:t>
            </a:r>
            <a:r>
              <a:rPr lang="cy-GB" sz="1800" dirty="0">
                <a:effectLst/>
                <a:latin typeface="Arial" panose="020B0604020202020204" pitchFamily="34" charset="0"/>
                <a:ea typeface="DengXian" panose="02010600030101010101" pitchFamily="2" charset="-122"/>
                <a:cs typeface="Times New Roman" panose="02020603050405020304" pitchFamily="18" charset="0"/>
              </a:rPr>
              <a:t>-gysylltiedig, felly nid oes terfyn pendant ar yr hyn i’w gynnwys ym mhob adran.</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marL="285750" indent="-285750">
              <a:spcBef>
                <a:spcPts val="600"/>
              </a:spcBef>
              <a:spcAft>
                <a:spcPts val="600"/>
              </a:spcAft>
              <a:buFont typeface="Arial" panose="020B0604020202020204" pitchFamily="34" charset="0"/>
              <a:buChar char="•"/>
            </a:pPr>
            <a:r>
              <a:rPr lang="cy-GB" sz="1800" dirty="0">
                <a:effectLst/>
                <a:latin typeface="Arial" panose="020B0604020202020204" pitchFamily="34" charset="0"/>
                <a:ea typeface="DengXian" panose="02010600030101010101" pitchFamily="2" charset="-122"/>
                <a:cs typeface="Times New Roman" panose="02020603050405020304" pitchFamily="18" charset="0"/>
              </a:rPr>
              <a:t>Cofiwch wirio adnoddau y tu allan i'r pwnc ‘arweinyddiaeth gynhwysol’ er mwyn cael mwy o wybodaeth am bob adran.</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marL="285750" indent="-285750">
              <a:spcBef>
                <a:spcPts val="600"/>
              </a:spcBef>
              <a:spcAft>
                <a:spcPts val="600"/>
              </a:spcAft>
              <a:buFont typeface="Arial" panose="020B0604020202020204" pitchFamily="34" charset="0"/>
              <a:buChar char="•"/>
            </a:pPr>
            <a:r>
              <a:rPr lang="cy-GB" sz="1800" dirty="0">
                <a:effectLst/>
                <a:latin typeface="Arial" panose="020B0604020202020204" pitchFamily="34" charset="0"/>
                <a:ea typeface="DengXian" panose="02010600030101010101" pitchFamily="2" charset="-122"/>
                <a:cs typeface="Times New Roman" panose="02020603050405020304" pitchFamily="18" charset="0"/>
              </a:rPr>
              <a:t>Bydd eich dewis o senario yn arwain eich gwybodaeth eich hun - bydd y sleidiau hyn yn rhoi gwybodaeth gyffredinol i chi ei hystyried.</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a:p>
            <a:pPr>
              <a:spcBef>
                <a:spcPts val="600"/>
              </a:spcBef>
              <a:spcAft>
                <a:spcPts val="600"/>
              </a:spcAft>
            </a:pPr>
            <a:r>
              <a:rPr lang="cy-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6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097069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018A4-FE85-59CF-1B25-A7D7B8AF8C71}"/>
              </a:ext>
            </a:extLst>
          </p:cNvPr>
          <p:cNvSpPr>
            <a:spLocks noGrp="1"/>
          </p:cNvSpPr>
          <p:nvPr>
            <p:ph type="title"/>
          </p:nvPr>
        </p:nvSpPr>
        <p:spPr/>
        <p:txBody>
          <a:bodyPr>
            <a:normAutofit fontScale="90000"/>
          </a:bodyPr>
          <a:lstStyle/>
          <a:p>
            <a:pPr algn="ctr"/>
            <a:r>
              <a:rPr lang="sv-SE" b="1" dirty="0" err="1"/>
              <a:t>Ffocws</a:t>
            </a:r>
            <a:r>
              <a:rPr lang="sv-SE" b="1" dirty="0"/>
              <a:t> ar </a:t>
            </a:r>
            <a:r>
              <a:rPr lang="sv-SE" b="1" dirty="0" err="1"/>
              <a:t>gyfer</a:t>
            </a:r>
            <a:r>
              <a:rPr lang="sv-SE" b="1" dirty="0"/>
              <a:t> y </a:t>
            </a:r>
            <a:r>
              <a:rPr lang="sv-SE" b="1" dirty="0" err="1"/>
              <a:t>Thema</a:t>
            </a:r>
            <a:r>
              <a:rPr lang="sv-SE" b="1" dirty="0"/>
              <a:t> </a:t>
            </a:r>
            <a:r>
              <a:rPr lang="sv-SE" b="1" dirty="0" err="1"/>
              <a:t>yma</a:t>
            </a:r>
            <a:br>
              <a:rPr lang="en-GB" b="1" dirty="0"/>
            </a:br>
            <a:r>
              <a:rPr lang="en-GB" b="1" dirty="0">
                <a:solidFill>
                  <a:schemeClr val="accent1">
                    <a:lumMod val="75000"/>
                  </a:schemeClr>
                </a:solidFill>
              </a:rPr>
              <a:t>Focus for this Theme</a:t>
            </a:r>
          </a:p>
        </p:txBody>
      </p:sp>
      <p:sp>
        <p:nvSpPr>
          <p:cNvPr id="3" name="Content Placeholder 2">
            <a:extLst>
              <a:ext uri="{FF2B5EF4-FFF2-40B4-BE49-F238E27FC236}">
                <a16:creationId xmlns:a16="http://schemas.microsoft.com/office/drawing/2014/main" id="{209D788D-18D3-727C-2A04-55E67B119E6A}"/>
              </a:ext>
            </a:extLst>
          </p:cNvPr>
          <p:cNvSpPr>
            <a:spLocks noGrp="1"/>
          </p:cNvSpPr>
          <p:nvPr>
            <p:ph idx="1"/>
          </p:nvPr>
        </p:nvSpPr>
        <p:spPr>
          <a:xfrm>
            <a:off x="4945487" y="1861087"/>
            <a:ext cx="3850783" cy="3640897"/>
          </a:xfrm>
        </p:spPr>
        <p:txBody>
          <a:bodyPr>
            <a:normAutofit lnSpcReduction="10000"/>
          </a:bodyPr>
          <a:lstStyle/>
          <a:p>
            <a:r>
              <a:rPr lang="en-GB" dirty="0">
                <a:solidFill>
                  <a:schemeClr val="accent1">
                    <a:lumMod val="75000"/>
                  </a:schemeClr>
                </a:solidFill>
              </a:rPr>
              <a:t>Due to limited time, we will only focus on race and culture in this Theme</a:t>
            </a:r>
          </a:p>
          <a:p>
            <a:r>
              <a:rPr lang="en-GB" dirty="0">
                <a:solidFill>
                  <a:schemeClr val="accent1">
                    <a:lumMod val="75000"/>
                  </a:schemeClr>
                </a:solidFill>
              </a:rPr>
              <a:t>However, the same principles apply to other issues of diversity &amp; belonging (e.g. sexuality, poverty etc.)</a:t>
            </a:r>
          </a:p>
        </p:txBody>
      </p:sp>
      <p:sp>
        <p:nvSpPr>
          <p:cNvPr id="4" name="Content Placeholder 2">
            <a:extLst>
              <a:ext uri="{FF2B5EF4-FFF2-40B4-BE49-F238E27FC236}">
                <a16:creationId xmlns:a16="http://schemas.microsoft.com/office/drawing/2014/main" id="{19B6E217-A43D-2C19-7308-6EA2A1E11D85}"/>
              </a:ext>
            </a:extLst>
          </p:cNvPr>
          <p:cNvSpPr txBox="1">
            <a:spLocks/>
          </p:cNvSpPr>
          <p:nvPr/>
        </p:nvSpPr>
        <p:spPr>
          <a:xfrm>
            <a:off x="347731" y="1861086"/>
            <a:ext cx="3966692" cy="3640897"/>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noProof="0" dirty="0"/>
              <a:t>Oherwydd amser cyfyngedig, byddwn yn canolbwyntio ar hil a diwylliant yn y Thema yma.</a:t>
            </a:r>
          </a:p>
          <a:p>
            <a:r>
              <a:rPr lang="cy-GB" noProof="0" dirty="0"/>
              <a:t>Fodd bynnag, mae’r un egwyddorion yn berthnasol i faterion eraill sy’n ymwneud ag amrywiaeth a pherthyn (e.e. rhywioldeb, tlodi ac ati).</a:t>
            </a:r>
          </a:p>
        </p:txBody>
      </p:sp>
    </p:spTree>
    <p:extLst>
      <p:ext uri="{BB962C8B-B14F-4D97-AF65-F5344CB8AC3E}">
        <p14:creationId xmlns:p14="http://schemas.microsoft.com/office/powerpoint/2010/main" val="2406344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C448A7-8A26-4679-904F-C0D6F717477F}"/>
              </a:ext>
            </a:extLst>
          </p:cNvPr>
          <p:cNvSpPr>
            <a:spLocks noGrp="1"/>
          </p:cNvSpPr>
          <p:nvPr>
            <p:ph sz="half" idx="1"/>
          </p:nvPr>
        </p:nvSpPr>
        <p:spPr>
          <a:xfrm>
            <a:off x="628650" y="1216016"/>
            <a:ext cx="3886200" cy="2122920"/>
          </a:xfrm>
        </p:spPr>
        <p:txBody>
          <a:bodyPr>
            <a:noAutofit/>
          </a:bodyPr>
          <a:lstStyle/>
          <a:p>
            <a:r>
              <a:rPr lang="cy-GB" sz="3600" noProof="0" dirty="0"/>
              <a:t>Beth sy’n rhoi ymdeimlad o </a:t>
            </a:r>
            <a:r>
              <a:rPr lang="cy-GB" sz="3600" b="1" noProof="0" dirty="0"/>
              <a:t>berthyn</a:t>
            </a:r>
            <a:r>
              <a:rPr lang="cy-GB" sz="3600" noProof="0" dirty="0"/>
              <a:t> i blant mewn lleoliad Blynyddoedd Cynnar?</a:t>
            </a:r>
          </a:p>
        </p:txBody>
      </p:sp>
      <p:sp>
        <p:nvSpPr>
          <p:cNvPr id="4" name="Content Placeholder 3">
            <a:extLst>
              <a:ext uri="{FF2B5EF4-FFF2-40B4-BE49-F238E27FC236}">
                <a16:creationId xmlns:a16="http://schemas.microsoft.com/office/drawing/2014/main" id="{25EDD312-BD54-4D6D-8B00-312AFA35EDE0}"/>
              </a:ext>
            </a:extLst>
          </p:cNvPr>
          <p:cNvSpPr>
            <a:spLocks noGrp="1"/>
          </p:cNvSpPr>
          <p:nvPr>
            <p:ph sz="half" idx="2"/>
          </p:nvPr>
        </p:nvSpPr>
        <p:spPr>
          <a:xfrm>
            <a:off x="4629150" y="1216016"/>
            <a:ext cx="3886200" cy="1984375"/>
          </a:xfrm>
        </p:spPr>
        <p:txBody>
          <a:bodyPr>
            <a:noAutofit/>
          </a:bodyPr>
          <a:lstStyle/>
          <a:p>
            <a:r>
              <a:rPr lang="en-GB" sz="3600" dirty="0">
                <a:solidFill>
                  <a:schemeClr val="accent1">
                    <a:lumMod val="75000"/>
                  </a:schemeClr>
                </a:solidFill>
              </a:rPr>
              <a:t>What gives children a sense of </a:t>
            </a:r>
            <a:r>
              <a:rPr lang="en-GB" sz="3600" b="1" dirty="0">
                <a:solidFill>
                  <a:schemeClr val="accent1">
                    <a:lumMod val="75000"/>
                  </a:schemeClr>
                </a:solidFill>
              </a:rPr>
              <a:t>belonging</a:t>
            </a:r>
            <a:r>
              <a:rPr lang="en-GB" sz="3600" dirty="0">
                <a:solidFill>
                  <a:schemeClr val="accent1">
                    <a:lumMod val="75000"/>
                  </a:schemeClr>
                </a:solidFill>
              </a:rPr>
              <a:t> in an Early Years setting?</a:t>
            </a:r>
          </a:p>
        </p:txBody>
      </p:sp>
      <p:sp>
        <p:nvSpPr>
          <p:cNvPr id="7" name="TextBox 1">
            <a:extLst>
              <a:ext uri="{FF2B5EF4-FFF2-40B4-BE49-F238E27FC236}">
                <a16:creationId xmlns:a16="http://schemas.microsoft.com/office/drawing/2014/main" id="{9CF1184D-D321-2286-7FC8-C851DF52F75A}"/>
              </a:ext>
            </a:extLst>
          </p:cNvPr>
          <p:cNvSpPr txBox="1"/>
          <p:nvPr/>
        </p:nvSpPr>
        <p:spPr>
          <a:xfrm>
            <a:off x="360951" y="199449"/>
            <a:ext cx="8536398"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200" b="1" dirty="0" err="1"/>
              <a:t>Pwynt</a:t>
            </a:r>
            <a:r>
              <a:rPr lang="en-GB" sz="3200" b="1" dirty="0"/>
              <a:t> </a:t>
            </a:r>
            <a:r>
              <a:rPr lang="en-GB" sz="3200" b="1" dirty="0" err="1"/>
              <a:t>Trafod</a:t>
            </a:r>
            <a:r>
              <a:rPr lang="en-GB" sz="3200" b="1" dirty="0"/>
              <a:t>  / </a:t>
            </a:r>
            <a:r>
              <a:rPr lang="en-GB" sz="3200" b="1" dirty="0">
                <a:solidFill>
                  <a:schemeClr val="accent1">
                    <a:lumMod val="75000"/>
                  </a:schemeClr>
                </a:solidFill>
              </a:rPr>
              <a:t>Discussion Point</a:t>
            </a:r>
          </a:p>
        </p:txBody>
      </p:sp>
      <p:pic>
        <p:nvPicPr>
          <p:cNvPr id="9" name="Picture 8" descr="A white chat bubble in a circle&#10;&#10;AI-generated content may be incorrect.">
            <a:extLst>
              <a:ext uri="{FF2B5EF4-FFF2-40B4-BE49-F238E27FC236}">
                <a16:creationId xmlns:a16="http://schemas.microsoft.com/office/drawing/2014/main" id="{E6E9ADC2-57AD-82FC-D815-6D87E2505BEF}"/>
              </a:ext>
            </a:extLst>
          </p:cNvPr>
          <p:cNvPicPr>
            <a:picLocks noChangeAspect="1"/>
          </p:cNvPicPr>
          <p:nvPr/>
        </p:nvPicPr>
        <p:blipFill>
          <a:blip r:embed="rId3"/>
          <a:stretch>
            <a:fillRect/>
          </a:stretch>
        </p:blipFill>
        <p:spPr>
          <a:xfrm>
            <a:off x="3766819" y="3917322"/>
            <a:ext cx="1724662" cy="1724662"/>
          </a:xfrm>
          <a:prstGeom prst="rect">
            <a:avLst/>
          </a:prstGeom>
        </p:spPr>
      </p:pic>
    </p:spTree>
    <p:extLst>
      <p:ext uri="{BB962C8B-B14F-4D97-AF65-F5344CB8AC3E}">
        <p14:creationId xmlns:p14="http://schemas.microsoft.com/office/powerpoint/2010/main" val="1166426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41C303F-19E1-33DE-1E68-17DC310F0F08}"/>
              </a:ext>
            </a:extLst>
          </p:cNvPr>
          <p:cNvSpPr>
            <a:spLocks noGrp="1"/>
          </p:cNvSpPr>
          <p:nvPr>
            <p:ph type="title"/>
          </p:nvPr>
        </p:nvSpPr>
        <p:spPr>
          <a:xfrm>
            <a:off x="628650" y="365126"/>
            <a:ext cx="7886700" cy="1082012"/>
          </a:xfrm>
        </p:spPr>
        <p:txBody>
          <a:bodyPr>
            <a:normAutofit fontScale="90000"/>
          </a:bodyPr>
          <a:lstStyle/>
          <a:p>
            <a:pPr algn="ctr"/>
            <a:r>
              <a:rPr lang="en-GB" sz="3600" b="1" dirty="0" err="1"/>
              <a:t>Perthyn</a:t>
            </a:r>
            <a:r>
              <a:rPr lang="en-GB" sz="3600" b="1" dirty="0"/>
              <a:t>/ </a:t>
            </a:r>
            <a:r>
              <a:rPr lang="en-GB" sz="3600" b="1" dirty="0">
                <a:solidFill>
                  <a:schemeClr val="accent1">
                    <a:lumMod val="75000"/>
                  </a:schemeClr>
                </a:solidFill>
              </a:rPr>
              <a:t>Belonging</a:t>
            </a:r>
            <a:br>
              <a:rPr lang="en-GB" b="1" dirty="0">
                <a:solidFill>
                  <a:schemeClr val="accent1">
                    <a:lumMod val="75000"/>
                  </a:schemeClr>
                </a:solidFill>
              </a:rPr>
            </a:br>
            <a:endParaRPr lang="en-GB" dirty="0"/>
          </a:p>
        </p:txBody>
      </p:sp>
      <p:sp>
        <p:nvSpPr>
          <p:cNvPr id="6" name="Content Placeholder 5">
            <a:extLst>
              <a:ext uri="{FF2B5EF4-FFF2-40B4-BE49-F238E27FC236}">
                <a16:creationId xmlns:a16="http://schemas.microsoft.com/office/drawing/2014/main" id="{AB938712-CA3C-4BB5-8687-473B3D00259B}"/>
              </a:ext>
            </a:extLst>
          </p:cNvPr>
          <p:cNvSpPr>
            <a:spLocks noGrp="1"/>
          </p:cNvSpPr>
          <p:nvPr>
            <p:ph idx="1"/>
          </p:nvPr>
        </p:nvSpPr>
        <p:spPr>
          <a:xfrm>
            <a:off x="310101" y="1144988"/>
            <a:ext cx="8205249" cy="4850295"/>
          </a:xfrm>
        </p:spPr>
        <p:txBody>
          <a:bodyPr>
            <a:normAutofit fontScale="85000" lnSpcReduction="10000"/>
          </a:bodyPr>
          <a:lstStyle/>
          <a:p>
            <a:pPr marL="0" indent="0">
              <a:buNone/>
            </a:pPr>
            <a:r>
              <a:rPr lang="en-GB" dirty="0"/>
              <a:t>‘Belonging is [also] a key concept in the early years; it impacts young children’s cognitive and socioemotional development in paramount ways, affecting attachment, transitions, and young children’s beliefs in their potential and capacity’</a:t>
            </a:r>
          </a:p>
          <a:p>
            <a:pPr algn="r"/>
            <a:r>
              <a:rPr lang="en-GB" dirty="0"/>
              <a:t>(</a:t>
            </a:r>
            <a:r>
              <a:rPr lang="it-IT" dirty="0"/>
              <a:t>Souto‑Manning </a:t>
            </a:r>
            <a:r>
              <a:rPr lang="it-IT" i="1" dirty="0"/>
              <a:t>et al., 2021, t/p: 104)</a:t>
            </a:r>
          </a:p>
          <a:p>
            <a:pPr algn="r"/>
            <a:endParaRPr lang="en-GB" dirty="0"/>
          </a:p>
          <a:p>
            <a:endParaRPr lang="en-GB" dirty="0"/>
          </a:p>
          <a:p>
            <a:pPr marL="0" indent="0">
              <a:buNone/>
            </a:pPr>
            <a:r>
              <a:rPr lang="en-GB" dirty="0"/>
              <a:t>‘[It involves}…being accepted, included, or welcomed leads to a variety of positive emotions (e.g., happiness, elation, contentment, and calm), whereas being rejected, excluded, or ignored leads to potent negative feelings (e.g., anxiety, depression, grief, jealousy, and loneliness)’</a:t>
            </a:r>
          </a:p>
          <a:p>
            <a:pPr algn="r"/>
            <a:r>
              <a:rPr lang="en-GB" dirty="0"/>
              <a:t>(Baumeister and Leary, 1995 t/p.508 </a:t>
            </a:r>
            <a:r>
              <a:rPr lang="en-GB" dirty="0" err="1"/>
              <a:t>dyfynnwyd</a:t>
            </a:r>
            <a:r>
              <a:rPr lang="en-GB" dirty="0"/>
              <a:t> yn/ cited in</a:t>
            </a:r>
            <a:r>
              <a:rPr lang="it-IT" dirty="0"/>
              <a:t> Souto‑Manning </a:t>
            </a:r>
            <a:r>
              <a:rPr lang="it-IT" i="1" dirty="0"/>
              <a:t>et al., 2021 t/p: 104</a:t>
            </a:r>
            <a:r>
              <a:rPr lang="en-GB" dirty="0"/>
              <a:t>)</a:t>
            </a:r>
          </a:p>
          <a:p>
            <a:endParaRPr lang="en-GB" dirty="0"/>
          </a:p>
        </p:txBody>
      </p:sp>
    </p:spTree>
    <p:extLst>
      <p:ext uri="{BB962C8B-B14F-4D97-AF65-F5344CB8AC3E}">
        <p14:creationId xmlns:p14="http://schemas.microsoft.com/office/powerpoint/2010/main" val="637420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A1CC3-00C6-AAD3-ABAA-4E8B7BA27D4D}"/>
              </a:ext>
            </a:extLst>
          </p:cNvPr>
          <p:cNvSpPr>
            <a:spLocks noGrp="1"/>
          </p:cNvSpPr>
          <p:nvPr>
            <p:ph type="title"/>
          </p:nvPr>
        </p:nvSpPr>
        <p:spPr>
          <a:xfrm>
            <a:off x="193964" y="2471017"/>
            <a:ext cx="8756072" cy="1325563"/>
          </a:xfrm>
        </p:spPr>
        <p:txBody>
          <a:bodyPr>
            <a:noAutofit/>
          </a:bodyPr>
          <a:lstStyle/>
          <a:p>
            <a:pPr algn="ctr"/>
            <a:r>
              <a:rPr lang="en-GB" sz="4000" b="1" dirty="0" err="1"/>
              <a:t>Ffactorau</a:t>
            </a:r>
            <a:r>
              <a:rPr lang="en-GB" sz="4000" b="1" dirty="0"/>
              <a:t> </a:t>
            </a:r>
            <a:r>
              <a:rPr lang="en-GB" sz="4000" b="1" dirty="0" err="1"/>
              <a:t>sy’n</a:t>
            </a:r>
            <a:r>
              <a:rPr lang="en-GB" sz="4000" b="1" dirty="0"/>
              <a:t> </a:t>
            </a:r>
            <a:r>
              <a:rPr lang="en-GB" sz="4000" b="1" dirty="0" err="1"/>
              <a:t>Effeithio</a:t>
            </a:r>
            <a:r>
              <a:rPr lang="en-GB" sz="4000" b="1" dirty="0"/>
              <a:t> </a:t>
            </a:r>
            <a:r>
              <a:rPr lang="en-GB" sz="4000" b="1" dirty="0" err="1"/>
              <a:t>ar</a:t>
            </a:r>
            <a:r>
              <a:rPr lang="en-GB" sz="4000" b="1" dirty="0"/>
              <a:t> </a:t>
            </a:r>
            <a:r>
              <a:rPr lang="en-GB" sz="4000" b="1" dirty="0" err="1"/>
              <a:t>Ymdeimlad</a:t>
            </a:r>
            <a:r>
              <a:rPr lang="en-GB" sz="4000" b="1" dirty="0"/>
              <a:t> o </a:t>
            </a:r>
            <a:r>
              <a:rPr lang="en-GB" sz="4000" b="1" dirty="0" err="1"/>
              <a:t>Berthyn</a:t>
            </a:r>
            <a:r>
              <a:rPr lang="en-GB" sz="4000" b="1" dirty="0"/>
              <a:t> </a:t>
            </a:r>
            <a:r>
              <a:rPr lang="en-GB" sz="4000" b="1" dirty="0" err="1"/>
              <a:t>Plentyn</a:t>
            </a:r>
            <a:br>
              <a:rPr lang="en-GB" sz="4000" b="1" dirty="0"/>
            </a:br>
            <a:br>
              <a:rPr lang="en-GB" sz="4000" b="1" dirty="0"/>
            </a:br>
            <a:r>
              <a:rPr lang="en-GB" sz="4000" b="1" dirty="0">
                <a:solidFill>
                  <a:schemeClr val="accent5">
                    <a:lumMod val="75000"/>
                  </a:schemeClr>
                </a:solidFill>
              </a:rPr>
              <a:t>Factors Affecting A Child’s Sense of Belonging</a:t>
            </a:r>
          </a:p>
        </p:txBody>
      </p:sp>
    </p:spTree>
    <p:extLst>
      <p:ext uri="{BB962C8B-B14F-4D97-AF65-F5344CB8AC3E}">
        <p14:creationId xmlns:p14="http://schemas.microsoft.com/office/powerpoint/2010/main" val="3173652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B3AB8-733F-4C51-85E6-5582DEC5874F}"/>
              </a:ext>
            </a:extLst>
          </p:cNvPr>
          <p:cNvSpPr>
            <a:spLocks noGrp="1"/>
          </p:cNvSpPr>
          <p:nvPr>
            <p:ph type="title"/>
          </p:nvPr>
        </p:nvSpPr>
        <p:spPr>
          <a:xfrm>
            <a:off x="255310" y="4222491"/>
            <a:ext cx="8888690" cy="1175552"/>
          </a:xfrm>
        </p:spPr>
        <p:txBody>
          <a:bodyPr anchor="b">
            <a:noAutofit/>
          </a:bodyPr>
          <a:lstStyle/>
          <a:p>
            <a:pPr algn="ctr"/>
            <a:r>
              <a:rPr lang="en-GB" sz="2400" dirty="0"/>
              <a:t>Beth yw ystrydeb a sut mae’n edrych yn yr amgylchedd </a:t>
            </a:r>
            <a:r>
              <a:rPr lang="en-GB" sz="2400" dirty="0" err="1"/>
              <a:t>blynyddoedd</a:t>
            </a:r>
            <a:r>
              <a:rPr lang="en-GB" sz="2400" dirty="0"/>
              <a:t> </a:t>
            </a:r>
            <a:r>
              <a:rPr lang="en-GB" sz="2400" dirty="0" err="1"/>
              <a:t>cynnar</a:t>
            </a:r>
            <a:br>
              <a:rPr lang="en-GB" sz="2400" dirty="0"/>
            </a:br>
            <a:r>
              <a:rPr lang="en-GB" sz="2400" dirty="0"/>
              <a:t> </a:t>
            </a:r>
            <a:r>
              <a:rPr lang="en-GB" sz="2400" dirty="0">
                <a:solidFill>
                  <a:schemeClr val="accent1">
                    <a:lumMod val="75000"/>
                  </a:schemeClr>
                </a:solidFill>
              </a:rPr>
              <a:t>What is a stereotype and what does it look like in the early years environment?</a:t>
            </a:r>
          </a:p>
        </p:txBody>
      </p:sp>
      <p:sp>
        <p:nvSpPr>
          <p:cNvPr id="3" name="TextBox 2">
            <a:extLst>
              <a:ext uri="{FF2B5EF4-FFF2-40B4-BE49-F238E27FC236}">
                <a16:creationId xmlns:a16="http://schemas.microsoft.com/office/drawing/2014/main" id="{199254E5-F86A-5167-3E43-F44C99BC0350}"/>
              </a:ext>
            </a:extLst>
          </p:cNvPr>
          <p:cNvSpPr txBox="1"/>
          <p:nvPr/>
        </p:nvSpPr>
        <p:spPr>
          <a:xfrm>
            <a:off x="457200" y="1072027"/>
            <a:ext cx="8229600" cy="1938992"/>
          </a:xfrm>
          <a:prstGeom prst="rect">
            <a:avLst/>
          </a:prstGeom>
          <a:noFill/>
        </p:spPr>
        <p:txBody>
          <a:bodyPr wrap="square" rtlCol="0">
            <a:spAutoFit/>
          </a:bodyPr>
          <a:lstStyle/>
          <a:p>
            <a:pPr algn="ctr"/>
            <a:r>
              <a:rPr lang="en-GB" sz="2400" dirty="0"/>
              <a:t>‘Prior research has shown that acceptance, recognition, and reciprocity are key to feeling included while exclusion often arises from stereotyping, marginalization, or mismatched expectations’</a:t>
            </a:r>
          </a:p>
          <a:p>
            <a:pPr algn="r"/>
            <a:r>
              <a:rPr lang="nl-NL" sz="2400" dirty="0"/>
              <a:t>(Steenwegen, J. et al., 2025, t/p. 452)</a:t>
            </a:r>
            <a:endParaRPr lang="en-GB" sz="2400" dirty="0"/>
          </a:p>
        </p:txBody>
      </p:sp>
      <p:sp>
        <p:nvSpPr>
          <p:cNvPr id="4" name="TextBox 3">
            <a:extLst>
              <a:ext uri="{FF2B5EF4-FFF2-40B4-BE49-F238E27FC236}">
                <a16:creationId xmlns:a16="http://schemas.microsoft.com/office/drawing/2014/main" id="{E606BB65-5344-D23C-C24C-46D35DC523E1}"/>
              </a:ext>
            </a:extLst>
          </p:cNvPr>
          <p:cNvSpPr txBox="1"/>
          <p:nvPr/>
        </p:nvSpPr>
        <p:spPr>
          <a:xfrm>
            <a:off x="249382" y="263236"/>
            <a:ext cx="8728363" cy="584775"/>
          </a:xfrm>
          <a:prstGeom prst="rect">
            <a:avLst/>
          </a:prstGeom>
          <a:noFill/>
        </p:spPr>
        <p:txBody>
          <a:bodyPr wrap="square" rtlCol="0">
            <a:spAutoFit/>
          </a:bodyPr>
          <a:lstStyle/>
          <a:p>
            <a:pPr algn="ctr"/>
            <a:r>
              <a:rPr lang="en-GB" sz="3200" b="1" dirty="0" err="1"/>
              <a:t>Stereoteipio</a:t>
            </a:r>
            <a:r>
              <a:rPr lang="en-GB" sz="3200" b="1" dirty="0"/>
              <a:t> / </a:t>
            </a:r>
            <a:r>
              <a:rPr lang="en-GB" sz="3200" b="1" dirty="0">
                <a:solidFill>
                  <a:schemeClr val="accent5">
                    <a:lumMod val="75000"/>
                  </a:schemeClr>
                </a:solidFill>
              </a:rPr>
              <a:t>Stereotyping</a:t>
            </a:r>
          </a:p>
        </p:txBody>
      </p:sp>
      <p:sp>
        <p:nvSpPr>
          <p:cNvPr id="5" name="TextBox 1">
            <a:extLst>
              <a:ext uri="{FF2B5EF4-FFF2-40B4-BE49-F238E27FC236}">
                <a16:creationId xmlns:a16="http://schemas.microsoft.com/office/drawing/2014/main" id="{8CE58CEC-290F-00A1-8DA8-8AB37BA33D37}"/>
              </a:ext>
            </a:extLst>
          </p:cNvPr>
          <p:cNvSpPr txBox="1"/>
          <p:nvPr/>
        </p:nvSpPr>
        <p:spPr>
          <a:xfrm>
            <a:off x="150402" y="3235035"/>
            <a:ext cx="8536398"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200" b="1" dirty="0" err="1"/>
              <a:t>Pwynt</a:t>
            </a:r>
            <a:r>
              <a:rPr lang="en-GB" sz="3200" b="1" dirty="0"/>
              <a:t> </a:t>
            </a:r>
            <a:r>
              <a:rPr lang="en-GB" sz="3200" b="1" dirty="0" err="1"/>
              <a:t>Trafod</a:t>
            </a:r>
            <a:r>
              <a:rPr lang="en-GB" sz="3200" b="1" dirty="0"/>
              <a:t>  / </a:t>
            </a:r>
            <a:r>
              <a:rPr lang="en-GB" sz="3200" b="1" dirty="0">
                <a:solidFill>
                  <a:schemeClr val="accent1">
                    <a:lumMod val="75000"/>
                  </a:schemeClr>
                </a:solidFill>
              </a:rPr>
              <a:t>Discussion Point</a:t>
            </a:r>
          </a:p>
        </p:txBody>
      </p:sp>
    </p:spTree>
    <p:extLst>
      <p:ext uri="{BB962C8B-B14F-4D97-AF65-F5344CB8AC3E}">
        <p14:creationId xmlns:p14="http://schemas.microsoft.com/office/powerpoint/2010/main" val="1183090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3"/>
            <a:extLst>
              <a:ext uri="{FF2B5EF4-FFF2-40B4-BE49-F238E27FC236}">
                <a16:creationId xmlns:a16="http://schemas.microsoft.com/office/drawing/2014/main" id="{0AC43ED5-C883-AD56-13FC-EB9F054B1F58}"/>
              </a:ext>
            </a:extLst>
          </p:cNvPr>
          <p:cNvPicPr>
            <a:picLocks noChangeAspect="1"/>
          </p:cNvPicPr>
          <p:nvPr/>
        </p:nvPicPr>
        <p:blipFill>
          <a:blip r:embed="rId4"/>
          <a:stretch>
            <a:fillRect/>
          </a:stretch>
        </p:blipFill>
        <p:spPr>
          <a:xfrm>
            <a:off x="2570018" y="3294112"/>
            <a:ext cx="4003963" cy="2249238"/>
          </a:xfrm>
          <a:prstGeom prst="rect">
            <a:avLst/>
          </a:prstGeom>
        </p:spPr>
      </p:pic>
      <p:sp>
        <p:nvSpPr>
          <p:cNvPr id="6" name="TextBox 5">
            <a:extLst>
              <a:ext uri="{FF2B5EF4-FFF2-40B4-BE49-F238E27FC236}">
                <a16:creationId xmlns:a16="http://schemas.microsoft.com/office/drawing/2014/main" id="{9ADADAF1-5194-7748-A69B-A417F09CB326}"/>
              </a:ext>
            </a:extLst>
          </p:cNvPr>
          <p:cNvSpPr txBox="1"/>
          <p:nvPr/>
        </p:nvSpPr>
        <p:spPr>
          <a:xfrm>
            <a:off x="1219200" y="263236"/>
            <a:ext cx="6788728" cy="584775"/>
          </a:xfrm>
          <a:prstGeom prst="rect">
            <a:avLst/>
          </a:prstGeom>
          <a:noFill/>
        </p:spPr>
        <p:txBody>
          <a:bodyPr wrap="square" rtlCol="0">
            <a:spAutoFit/>
          </a:bodyPr>
          <a:lstStyle/>
          <a:p>
            <a:pPr algn="ctr"/>
            <a:r>
              <a:rPr lang="en-GB" sz="3200" b="1" dirty="0" err="1"/>
              <a:t>Seibiant</a:t>
            </a:r>
            <a:r>
              <a:rPr lang="en-GB" sz="3200" b="1" dirty="0"/>
              <a:t> </a:t>
            </a:r>
            <a:r>
              <a:rPr lang="en-GB" sz="3200" b="1" dirty="0" err="1"/>
              <a:t>i</a:t>
            </a:r>
            <a:r>
              <a:rPr lang="en-GB" sz="3200" b="1" dirty="0"/>
              <a:t> </a:t>
            </a:r>
            <a:r>
              <a:rPr lang="en-GB" sz="3200" b="1" dirty="0" err="1"/>
              <a:t>Feddwl</a:t>
            </a:r>
            <a:endParaRPr lang="en-GB" sz="3200" b="1" dirty="0">
              <a:solidFill>
                <a:schemeClr val="accent5">
                  <a:lumMod val="75000"/>
                </a:schemeClr>
              </a:solidFill>
            </a:endParaRPr>
          </a:p>
        </p:txBody>
      </p:sp>
      <p:pic>
        <p:nvPicPr>
          <p:cNvPr id="8" name="Picture 7" descr="A green and white circle with a white bubble in the middle&#10;&#10;AI-generated content may be incorrect.">
            <a:extLst>
              <a:ext uri="{FF2B5EF4-FFF2-40B4-BE49-F238E27FC236}">
                <a16:creationId xmlns:a16="http://schemas.microsoft.com/office/drawing/2014/main" id="{7DAE8F5E-0BA1-D5BF-8497-790D6FAF2AE7}"/>
              </a:ext>
            </a:extLst>
          </p:cNvPr>
          <p:cNvPicPr>
            <a:picLocks noChangeAspect="1"/>
          </p:cNvPicPr>
          <p:nvPr/>
        </p:nvPicPr>
        <p:blipFill>
          <a:blip r:embed="rId5"/>
          <a:stretch>
            <a:fillRect/>
          </a:stretch>
        </p:blipFill>
        <p:spPr>
          <a:xfrm>
            <a:off x="7820890" y="101886"/>
            <a:ext cx="907473" cy="907473"/>
          </a:xfrm>
          <a:prstGeom prst="rect">
            <a:avLst/>
          </a:prstGeom>
        </p:spPr>
      </p:pic>
      <p:pic>
        <p:nvPicPr>
          <p:cNvPr id="9" name="Picture 8" descr="A green and white circle with a white bubble in the middle&#10;&#10;AI-generated content may be incorrect.">
            <a:extLst>
              <a:ext uri="{FF2B5EF4-FFF2-40B4-BE49-F238E27FC236}">
                <a16:creationId xmlns:a16="http://schemas.microsoft.com/office/drawing/2014/main" id="{774BDB9C-B15E-91E8-A78E-3BD5AADB6326}"/>
              </a:ext>
            </a:extLst>
          </p:cNvPr>
          <p:cNvPicPr>
            <a:picLocks noChangeAspect="1"/>
          </p:cNvPicPr>
          <p:nvPr/>
        </p:nvPicPr>
        <p:blipFill>
          <a:blip r:embed="rId5"/>
          <a:stretch>
            <a:fillRect/>
          </a:stretch>
        </p:blipFill>
        <p:spPr>
          <a:xfrm>
            <a:off x="405246" y="101886"/>
            <a:ext cx="907473" cy="907473"/>
          </a:xfrm>
          <a:prstGeom prst="rect">
            <a:avLst/>
          </a:prstGeom>
        </p:spPr>
      </p:pic>
      <p:sp>
        <p:nvSpPr>
          <p:cNvPr id="12" name="TextBox 11">
            <a:extLst>
              <a:ext uri="{FF2B5EF4-FFF2-40B4-BE49-F238E27FC236}">
                <a16:creationId xmlns:a16="http://schemas.microsoft.com/office/drawing/2014/main" id="{10F51DAE-30F3-4E63-A06E-FCAF1046AC80}"/>
              </a:ext>
            </a:extLst>
          </p:cNvPr>
          <p:cNvSpPr txBox="1"/>
          <p:nvPr/>
        </p:nvSpPr>
        <p:spPr>
          <a:xfrm>
            <a:off x="341169" y="1170709"/>
            <a:ext cx="8544790" cy="1877437"/>
          </a:xfrm>
          <a:prstGeom prst="rect">
            <a:avLst/>
          </a:prstGeom>
          <a:noFill/>
        </p:spPr>
        <p:txBody>
          <a:bodyPr wrap="square" rtlCol="0">
            <a:spAutoFit/>
          </a:bodyPr>
          <a:lstStyle/>
          <a:p>
            <a:pPr algn="ctr">
              <a:spcBef>
                <a:spcPts val="600"/>
              </a:spcBef>
              <a:spcAft>
                <a:spcPts val="600"/>
              </a:spcAft>
            </a:pPr>
            <a:r>
              <a:rPr lang="en-GB" sz="2400" dirty="0"/>
              <a:t>Pa </a:t>
            </a:r>
            <a:r>
              <a:rPr lang="en-GB" sz="2400" dirty="0" err="1"/>
              <a:t>ystrydebau</a:t>
            </a:r>
            <a:r>
              <a:rPr lang="en-GB" sz="2400" dirty="0"/>
              <a:t> </a:t>
            </a:r>
            <a:r>
              <a:rPr lang="en-GB" sz="2400" dirty="0" err="1"/>
              <a:t>posibl</a:t>
            </a:r>
            <a:r>
              <a:rPr lang="en-GB" sz="2400" dirty="0"/>
              <a:t> y </a:t>
            </a:r>
            <a:r>
              <a:rPr lang="en-GB" sz="2400" dirty="0" err="1"/>
              <a:t>gallai'r</a:t>
            </a:r>
            <a:r>
              <a:rPr lang="en-GB" sz="2400" dirty="0"/>
              <a:t> </a:t>
            </a:r>
            <a:r>
              <a:rPr lang="en-GB" sz="2400" dirty="0" err="1"/>
              <a:t>plentyn</a:t>
            </a:r>
            <a:r>
              <a:rPr lang="en-GB" sz="2400" dirty="0"/>
              <a:t> </a:t>
            </a:r>
            <a:r>
              <a:rPr lang="en-GB" sz="2400" dirty="0" err="1"/>
              <a:t>hwn</a:t>
            </a:r>
            <a:r>
              <a:rPr lang="en-GB" sz="2400" dirty="0"/>
              <a:t> </a:t>
            </a:r>
            <a:r>
              <a:rPr lang="en-GB" sz="2400" dirty="0" err="1"/>
              <a:t>ddod</a:t>
            </a:r>
            <a:r>
              <a:rPr lang="en-GB" sz="2400" dirty="0"/>
              <a:t> </a:t>
            </a:r>
            <a:r>
              <a:rPr lang="en-GB" sz="2400" dirty="0" err="1"/>
              <a:t>ar</a:t>
            </a:r>
            <a:r>
              <a:rPr lang="en-GB" sz="2400" dirty="0"/>
              <a:t> </a:t>
            </a:r>
            <a:r>
              <a:rPr lang="en-GB" sz="2400" dirty="0" err="1"/>
              <a:t>eu</a:t>
            </a:r>
            <a:r>
              <a:rPr lang="en-GB" sz="2400" dirty="0"/>
              <a:t> </a:t>
            </a:r>
            <a:r>
              <a:rPr lang="en-GB" sz="2400" dirty="0" err="1"/>
              <a:t>traws</a:t>
            </a:r>
            <a:r>
              <a:rPr lang="en-GB" sz="2400" dirty="0"/>
              <a:t> </a:t>
            </a:r>
            <a:r>
              <a:rPr lang="en-GB" sz="2400" dirty="0" err="1"/>
              <a:t>yn</a:t>
            </a:r>
            <a:r>
              <a:rPr lang="en-GB" sz="2400" dirty="0"/>
              <a:t> </a:t>
            </a:r>
            <a:r>
              <a:rPr lang="en-GB" sz="2400" dirty="0" err="1"/>
              <a:t>amgylchedd</a:t>
            </a:r>
            <a:r>
              <a:rPr lang="en-GB" sz="2400" dirty="0"/>
              <a:t> yr EY?</a:t>
            </a:r>
          </a:p>
          <a:p>
            <a:pPr algn="ctr">
              <a:spcBef>
                <a:spcPts val="600"/>
              </a:spcBef>
              <a:spcAft>
                <a:spcPts val="600"/>
              </a:spcAft>
            </a:pPr>
            <a:r>
              <a:rPr lang="en-GB" sz="2400" dirty="0"/>
              <a:t>Sut </a:t>
            </a:r>
            <a:r>
              <a:rPr lang="en-GB" sz="2400" dirty="0" err="1"/>
              <a:t>fyddech</a:t>
            </a:r>
            <a:r>
              <a:rPr lang="en-GB" sz="2400" dirty="0"/>
              <a:t> </a:t>
            </a:r>
            <a:r>
              <a:rPr lang="en-GB" sz="2400" dirty="0" err="1"/>
              <a:t>chi'n</a:t>
            </a:r>
            <a:r>
              <a:rPr lang="en-GB" sz="2400" dirty="0"/>
              <a:t> </a:t>
            </a:r>
            <a:r>
              <a:rPr lang="en-GB" sz="2400" dirty="0" err="1"/>
              <a:t>cefnogi</a:t>
            </a:r>
            <a:r>
              <a:rPr lang="en-GB" sz="2400" dirty="0"/>
              <a:t> </a:t>
            </a:r>
            <a:r>
              <a:rPr lang="en-GB" sz="2400" dirty="0" err="1"/>
              <a:t>plentyn</a:t>
            </a:r>
            <a:r>
              <a:rPr lang="en-GB" sz="2400" dirty="0"/>
              <a:t> </a:t>
            </a:r>
            <a:r>
              <a:rPr lang="en-GB" sz="2400" dirty="0" err="1"/>
              <a:t>sy'n</a:t>
            </a:r>
            <a:r>
              <a:rPr lang="en-GB" sz="2400" dirty="0"/>
              <a:t> </a:t>
            </a:r>
            <a:r>
              <a:rPr lang="en-GB" sz="2400" dirty="0" err="1"/>
              <a:t>hoffi</a:t>
            </a:r>
            <a:r>
              <a:rPr lang="en-GB" sz="2400" dirty="0"/>
              <a:t> </a:t>
            </a:r>
            <a:r>
              <a:rPr lang="en-GB" sz="2400" dirty="0" err="1"/>
              <a:t>gwisgo</a:t>
            </a:r>
            <a:r>
              <a:rPr lang="en-GB" sz="2400" dirty="0"/>
              <a:t> </a:t>
            </a:r>
            <a:r>
              <a:rPr lang="en-GB" sz="2400" dirty="0" err="1"/>
              <a:t>i</a:t>
            </a:r>
            <a:r>
              <a:rPr lang="en-GB" sz="2400" dirty="0"/>
              <a:t> </a:t>
            </a:r>
            <a:r>
              <a:rPr lang="en-GB" sz="2400" dirty="0" err="1"/>
              <a:t>fyny</a:t>
            </a:r>
            <a:r>
              <a:rPr lang="en-GB" sz="2400" dirty="0"/>
              <a:t> </a:t>
            </a:r>
            <a:r>
              <a:rPr lang="en-GB" sz="2400" dirty="0" err="1"/>
              <a:t>orau</a:t>
            </a:r>
            <a:r>
              <a:rPr lang="en-GB" sz="2400" dirty="0"/>
              <a:t>?</a:t>
            </a:r>
          </a:p>
          <a:p>
            <a:pPr algn="ctr">
              <a:spcBef>
                <a:spcPts val="600"/>
              </a:spcBef>
              <a:spcAft>
                <a:spcPts val="600"/>
              </a:spcAft>
            </a:pPr>
            <a:r>
              <a:rPr lang="en-GB" sz="2400" dirty="0"/>
              <a:t>Beth </a:t>
            </a:r>
            <a:r>
              <a:rPr lang="en-GB" sz="2400" dirty="0" err="1"/>
              <a:t>os</a:t>
            </a:r>
            <a:r>
              <a:rPr lang="en-GB" sz="2400" dirty="0"/>
              <a:t> </a:t>
            </a:r>
            <a:r>
              <a:rPr lang="en-GB" sz="2400" dirty="0" err="1"/>
              <a:t>yw'r</a:t>
            </a:r>
            <a:r>
              <a:rPr lang="en-GB" sz="2400" dirty="0"/>
              <a:t> </a:t>
            </a:r>
            <a:r>
              <a:rPr lang="en-GB" sz="2400" dirty="0" err="1"/>
              <a:t>teulu'n</a:t>
            </a:r>
            <a:r>
              <a:rPr lang="en-GB" sz="2400" dirty="0"/>
              <a:t> </a:t>
            </a:r>
            <a:r>
              <a:rPr lang="en-GB" sz="2400" dirty="0" err="1"/>
              <a:t>anghyffyrddus</a:t>
            </a:r>
            <a:r>
              <a:rPr lang="en-GB" sz="2400" dirty="0"/>
              <a:t> â </a:t>
            </a:r>
            <a:r>
              <a:rPr lang="en-GB" sz="2400" dirty="0" err="1"/>
              <a:t>hyn</a:t>
            </a:r>
            <a:r>
              <a:rPr lang="en-GB" sz="2400" dirty="0"/>
              <a:t>?</a:t>
            </a:r>
          </a:p>
        </p:txBody>
      </p:sp>
    </p:spTree>
    <p:extLst>
      <p:ext uri="{BB962C8B-B14F-4D97-AF65-F5344CB8AC3E}">
        <p14:creationId xmlns:p14="http://schemas.microsoft.com/office/powerpoint/2010/main" val="1741256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A37D9E-3E9A-DE6F-473C-033D1E003860}"/>
            </a:ext>
          </a:extLst>
        </p:cNvPr>
        <p:cNvGrpSpPr/>
        <p:nvPr/>
      </p:nvGrpSpPr>
      <p:grpSpPr>
        <a:xfrm>
          <a:off x="0" y="0"/>
          <a:ext cx="0" cy="0"/>
          <a:chOff x="0" y="0"/>
          <a:chExt cx="0" cy="0"/>
        </a:xfrm>
      </p:grpSpPr>
      <p:pic>
        <p:nvPicPr>
          <p:cNvPr id="4" name="Picture 3">
            <a:hlinkClick r:id="rId3"/>
            <a:extLst>
              <a:ext uri="{FF2B5EF4-FFF2-40B4-BE49-F238E27FC236}">
                <a16:creationId xmlns:a16="http://schemas.microsoft.com/office/drawing/2014/main" id="{447D247B-D447-E231-76FD-8EEDBCAD3D76}"/>
              </a:ext>
            </a:extLst>
          </p:cNvPr>
          <p:cNvPicPr>
            <a:picLocks noChangeAspect="1"/>
          </p:cNvPicPr>
          <p:nvPr/>
        </p:nvPicPr>
        <p:blipFill>
          <a:blip r:embed="rId4"/>
          <a:stretch>
            <a:fillRect/>
          </a:stretch>
        </p:blipFill>
        <p:spPr>
          <a:xfrm>
            <a:off x="2570018" y="3294112"/>
            <a:ext cx="4003963" cy="2249238"/>
          </a:xfrm>
          <a:prstGeom prst="rect">
            <a:avLst/>
          </a:prstGeom>
        </p:spPr>
      </p:pic>
      <p:sp>
        <p:nvSpPr>
          <p:cNvPr id="6" name="TextBox 5">
            <a:extLst>
              <a:ext uri="{FF2B5EF4-FFF2-40B4-BE49-F238E27FC236}">
                <a16:creationId xmlns:a16="http://schemas.microsoft.com/office/drawing/2014/main" id="{1357E57E-4299-9F30-7019-B027EB845EFC}"/>
              </a:ext>
            </a:extLst>
          </p:cNvPr>
          <p:cNvSpPr txBox="1"/>
          <p:nvPr/>
        </p:nvSpPr>
        <p:spPr>
          <a:xfrm>
            <a:off x="1219200" y="263236"/>
            <a:ext cx="6788728" cy="584775"/>
          </a:xfrm>
          <a:prstGeom prst="rect">
            <a:avLst/>
          </a:prstGeom>
          <a:noFill/>
        </p:spPr>
        <p:txBody>
          <a:bodyPr wrap="square" rtlCol="0">
            <a:spAutoFit/>
          </a:bodyPr>
          <a:lstStyle/>
          <a:p>
            <a:pPr algn="ctr"/>
            <a:r>
              <a:rPr lang="en-GB" sz="3200" b="1" dirty="0">
                <a:solidFill>
                  <a:schemeClr val="accent5">
                    <a:lumMod val="75000"/>
                  </a:schemeClr>
                </a:solidFill>
              </a:rPr>
              <a:t>Pause for Thought</a:t>
            </a:r>
          </a:p>
        </p:txBody>
      </p:sp>
      <p:pic>
        <p:nvPicPr>
          <p:cNvPr id="8" name="Picture 7" descr="A green and white circle with a white bubble in the middle&#10;&#10;AI-generated content may be incorrect.">
            <a:extLst>
              <a:ext uri="{FF2B5EF4-FFF2-40B4-BE49-F238E27FC236}">
                <a16:creationId xmlns:a16="http://schemas.microsoft.com/office/drawing/2014/main" id="{87ABC602-2991-8597-FAD6-7BFE301E1634}"/>
              </a:ext>
            </a:extLst>
          </p:cNvPr>
          <p:cNvPicPr>
            <a:picLocks noChangeAspect="1"/>
          </p:cNvPicPr>
          <p:nvPr/>
        </p:nvPicPr>
        <p:blipFill>
          <a:blip r:embed="rId5"/>
          <a:stretch>
            <a:fillRect/>
          </a:stretch>
        </p:blipFill>
        <p:spPr>
          <a:xfrm>
            <a:off x="7820890" y="101886"/>
            <a:ext cx="907473" cy="907473"/>
          </a:xfrm>
          <a:prstGeom prst="rect">
            <a:avLst/>
          </a:prstGeom>
        </p:spPr>
      </p:pic>
      <p:pic>
        <p:nvPicPr>
          <p:cNvPr id="9" name="Picture 8" descr="A green and white circle with a white bubble in the middle&#10;&#10;AI-generated content may be incorrect.">
            <a:extLst>
              <a:ext uri="{FF2B5EF4-FFF2-40B4-BE49-F238E27FC236}">
                <a16:creationId xmlns:a16="http://schemas.microsoft.com/office/drawing/2014/main" id="{281F4533-AFB7-5B16-07F9-97AEB0137B5A}"/>
              </a:ext>
            </a:extLst>
          </p:cNvPr>
          <p:cNvPicPr>
            <a:picLocks noChangeAspect="1"/>
          </p:cNvPicPr>
          <p:nvPr/>
        </p:nvPicPr>
        <p:blipFill>
          <a:blip r:embed="rId5"/>
          <a:stretch>
            <a:fillRect/>
          </a:stretch>
        </p:blipFill>
        <p:spPr>
          <a:xfrm>
            <a:off x="405246" y="101886"/>
            <a:ext cx="907473" cy="907473"/>
          </a:xfrm>
          <a:prstGeom prst="rect">
            <a:avLst/>
          </a:prstGeom>
        </p:spPr>
      </p:pic>
      <p:sp>
        <p:nvSpPr>
          <p:cNvPr id="2" name="TextBox 1">
            <a:extLst>
              <a:ext uri="{FF2B5EF4-FFF2-40B4-BE49-F238E27FC236}">
                <a16:creationId xmlns:a16="http://schemas.microsoft.com/office/drawing/2014/main" id="{87CEF78F-8684-0175-1B4C-202299EADDEC}"/>
              </a:ext>
            </a:extLst>
          </p:cNvPr>
          <p:cNvSpPr txBox="1"/>
          <p:nvPr/>
        </p:nvSpPr>
        <p:spPr>
          <a:xfrm>
            <a:off x="405246" y="1293691"/>
            <a:ext cx="8544790" cy="1877437"/>
          </a:xfrm>
          <a:prstGeom prst="rect">
            <a:avLst/>
          </a:prstGeom>
          <a:noFill/>
        </p:spPr>
        <p:txBody>
          <a:bodyPr wrap="square" rtlCol="0">
            <a:spAutoFit/>
          </a:bodyPr>
          <a:lstStyle/>
          <a:p>
            <a:pPr algn="ctr">
              <a:spcBef>
                <a:spcPts val="600"/>
              </a:spcBef>
              <a:spcAft>
                <a:spcPts val="600"/>
              </a:spcAft>
            </a:pPr>
            <a:r>
              <a:rPr lang="en-GB" sz="2400" dirty="0">
                <a:solidFill>
                  <a:schemeClr val="accent5">
                    <a:lumMod val="75000"/>
                  </a:schemeClr>
                </a:solidFill>
              </a:rPr>
              <a:t>What possible stereotypes would this child be subject to in the EY environment? </a:t>
            </a:r>
          </a:p>
          <a:p>
            <a:pPr algn="ctr">
              <a:spcBef>
                <a:spcPts val="600"/>
              </a:spcBef>
              <a:spcAft>
                <a:spcPts val="600"/>
              </a:spcAft>
            </a:pPr>
            <a:r>
              <a:rPr lang="en-GB" sz="2400" dirty="0">
                <a:solidFill>
                  <a:schemeClr val="accent5">
                    <a:lumMod val="75000"/>
                  </a:schemeClr>
                </a:solidFill>
              </a:rPr>
              <a:t>How would you best support a child who likes dressing up?</a:t>
            </a:r>
          </a:p>
          <a:p>
            <a:pPr algn="ctr">
              <a:spcBef>
                <a:spcPts val="600"/>
              </a:spcBef>
              <a:spcAft>
                <a:spcPts val="600"/>
              </a:spcAft>
            </a:pPr>
            <a:r>
              <a:rPr lang="en-GB" sz="2400" dirty="0">
                <a:solidFill>
                  <a:schemeClr val="accent5">
                    <a:lumMod val="75000"/>
                  </a:schemeClr>
                </a:solidFill>
              </a:rPr>
              <a:t>What if the family are uncomfortable with this?</a:t>
            </a:r>
          </a:p>
        </p:txBody>
      </p:sp>
    </p:spTree>
    <p:extLst>
      <p:ext uri="{BB962C8B-B14F-4D97-AF65-F5344CB8AC3E}">
        <p14:creationId xmlns:p14="http://schemas.microsoft.com/office/powerpoint/2010/main" val="1017704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099DC5-F725-3FA0-2396-5FCE609CAC9F}"/>
              </a:ext>
            </a:extLst>
          </p:cNvPr>
          <p:cNvSpPr txBox="1"/>
          <p:nvPr/>
        </p:nvSpPr>
        <p:spPr>
          <a:xfrm>
            <a:off x="249382" y="1040532"/>
            <a:ext cx="8645236" cy="1015663"/>
          </a:xfrm>
          <a:prstGeom prst="rect">
            <a:avLst/>
          </a:prstGeom>
          <a:noFill/>
        </p:spPr>
        <p:txBody>
          <a:bodyPr wrap="square" rtlCol="0">
            <a:spAutoFit/>
          </a:bodyPr>
          <a:lstStyle/>
          <a:p>
            <a:pPr algn="ctr"/>
            <a:r>
              <a:rPr lang="en-GB" sz="3000" dirty="0" err="1"/>
              <a:t>Stereoteipiau</a:t>
            </a:r>
            <a:r>
              <a:rPr lang="en-GB" sz="3000" dirty="0"/>
              <a:t> Plant: </a:t>
            </a:r>
            <a:r>
              <a:rPr lang="en-GB" sz="3000" dirty="0" err="1"/>
              <a:t>Enghraifft</a:t>
            </a:r>
            <a:r>
              <a:rPr lang="en-GB" sz="3000" dirty="0"/>
              <a:t> </a:t>
            </a:r>
          </a:p>
          <a:p>
            <a:pPr algn="ctr"/>
            <a:r>
              <a:rPr lang="en-GB" sz="3000" dirty="0">
                <a:solidFill>
                  <a:schemeClr val="accent1">
                    <a:lumMod val="75000"/>
                  </a:schemeClr>
                </a:solidFill>
              </a:rPr>
              <a:t>Children’s Stereotypes: An Example</a:t>
            </a:r>
          </a:p>
        </p:txBody>
      </p:sp>
      <p:sp>
        <p:nvSpPr>
          <p:cNvPr id="4" name="TextBox 3">
            <a:extLst>
              <a:ext uri="{FF2B5EF4-FFF2-40B4-BE49-F238E27FC236}">
                <a16:creationId xmlns:a16="http://schemas.microsoft.com/office/drawing/2014/main" id="{77F7188F-C6C6-BF3B-BB79-61A9CFE94427}"/>
              </a:ext>
            </a:extLst>
          </p:cNvPr>
          <p:cNvSpPr txBox="1"/>
          <p:nvPr/>
        </p:nvSpPr>
        <p:spPr>
          <a:xfrm>
            <a:off x="637309" y="304800"/>
            <a:ext cx="8257309" cy="584775"/>
          </a:xfrm>
          <a:prstGeom prst="rect">
            <a:avLst/>
          </a:prstGeom>
          <a:noFill/>
        </p:spPr>
        <p:txBody>
          <a:bodyPr wrap="square" rtlCol="0">
            <a:spAutoFit/>
          </a:bodyPr>
          <a:lstStyle/>
          <a:p>
            <a:pPr algn="ctr"/>
            <a:r>
              <a:rPr lang="en-GB" sz="3200" dirty="0" err="1"/>
              <a:t>Gweithgaredd</a:t>
            </a:r>
            <a:r>
              <a:rPr lang="en-GB" sz="3200" dirty="0"/>
              <a:t> /</a:t>
            </a:r>
            <a:r>
              <a:rPr lang="en-GB" sz="3200" dirty="0">
                <a:solidFill>
                  <a:schemeClr val="accent1">
                    <a:lumMod val="75000"/>
                  </a:schemeClr>
                </a:solidFill>
              </a:rPr>
              <a:t>Activity</a:t>
            </a:r>
            <a:endParaRPr lang="en-GB" sz="3200" b="1" dirty="0">
              <a:solidFill>
                <a:schemeClr val="accent1">
                  <a:lumMod val="75000"/>
                </a:schemeClr>
              </a:solidFill>
            </a:endParaRPr>
          </a:p>
        </p:txBody>
      </p:sp>
      <p:sp>
        <p:nvSpPr>
          <p:cNvPr id="6" name="TextBox 5">
            <a:extLst>
              <a:ext uri="{FF2B5EF4-FFF2-40B4-BE49-F238E27FC236}">
                <a16:creationId xmlns:a16="http://schemas.microsoft.com/office/drawing/2014/main" id="{16DD69F7-146B-D47E-2EB4-F6D26E511E8E}"/>
              </a:ext>
            </a:extLst>
          </p:cNvPr>
          <p:cNvSpPr txBox="1"/>
          <p:nvPr/>
        </p:nvSpPr>
        <p:spPr>
          <a:xfrm>
            <a:off x="249381" y="1970262"/>
            <a:ext cx="4322619" cy="372409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err="1"/>
              <a:t>Darllenwch</a:t>
            </a:r>
            <a:r>
              <a:rPr lang="en-GB" sz="2400" dirty="0"/>
              <a:t> y </a:t>
            </a:r>
            <a:r>
              <a:rPr lang="en-GB" sz="2400" dirty="0" err="1"/>
              <a:t>Daflen</a:t>
            </a:r>
            <a:r>
              <a:rPr lang="en-GB" sz="2400" dirty="0"/>
              <a:t> (</a:t>
            </a:r>
            <a:r>
              <a:rPr lang="en-GB" sz="2400" dirty="0" err="1"/>
              <a:t>ar</a:t>
            </a:r>
            <a:r>
              <a:rPr lang="en-GB" sz="2400" dirty="0"/>
              <a:t> </a:t>
            </a:r>
            <a:r>
              <a:rPr lang="en-GB" sz="2400" dirty="0" err="1"/>
              <a:t>gael</a:t>
            </a:r>
            <a:r>
              <a:rPr lang="en-GB" sz="2400" dirty="0"/>
              <a:t> yn y </a:t>
            </a:r>
            <a:r>
              <a:rPr lang="en-GB" sz="2400" dirty="0" err="1"/>
              <a:t>Teilsen</a:t>
            </a:r>
            <a:r>
              <a:rPr lang="en-GB" sz="2400" dirty="0"/>
              <a:t> </a:t>
            </a:r>
            <a:r>
              <a:rPr lang="en-GB" sz="2400" dirty="0" err="1"/>
              <a:t>ar</a:t>
            </a:r>
            <a:r>
              <a:rPr lang="en-GB" sz="2400" dirty="0"/>
              <a:t> Moodle)</a:t>
            </a:r>
          </a:p>
          <a:p>
            <a:pPr marL="342900" indent="-342900">
              <a:spcBef>
                <a:spcPts val="600"/>
              </a:spcBef>
              <a:spcAft>
                <a:spcPts val="600"/>
              </a:spcAft>
              <a:buFont typeface="Arial" panose="020B0604020202020204" pitchFamily="34" charset="0"/>
              <a:buChar char="•"/>
            </a:pPr>
            <a:r>
              <a:rPr lang="en-GB" sz="2400" dirty="0"/>
              <a:t>Sut </a:t>
            </a:r>
            <a:r>
              <a:rPr lang="en-GB" sz="2400" dirty="0" err="1"/>
              <a:t>allwn</a:t>
            </a:r>
            <a:r>
              <a:rPr lang="en-GB" sz="2400" dirty="0"/>
              <a:t> </a:t>
            </a:r>
            <a:r>
              <a:rPr lang="en-GB" sz="2400" dirty="0" err="1"/>
              <a:t>ni</a:t>
            </a:r>
            <a:r>
              <a:rPr lang="en-GB" sz="2400" dirty="0"/>
              <a:t> </a:t>
            </a:r>
            <a:r>
              <a:rPr lang="en-GB" sz="2400" dirty="0" err="1"/>
              <a:t>ddelio</a:t>
            </a:r>
            <a:r>
              <a:rPr lang="en-GB" sz="2400" dirty="0"/>
              <a:t> </a:t>
            </a:r>
            <a:r>
              <a:rPr lang="en-GB" sz="2400" dirty="0" err="1"/>
              <a:t>â'r</a:t>
            </a:r>
            <a:r>
              <a:rPr lang="en-GB" sz="2400" dirty="0"/>
              <a:t> math </a:t>
            </a:r>
            <a:r>
              <a:rPr lang="en-GB" sz="2400" dirty="0" err="1"/>
              <a:t>hwn</a:t>
            </a:r>
            <a:r>
              <a:rPr lang="en-GB" sz="2400" dirty="0"/>
              <a:t> o </a:t>
            </a:r>
            <a:r>
              <a:rPr lang="en-GB" sz="2400" dirty="0" err="1"/>
              <a:t>stereoteip</a:t>
            </a:r>
            <a:r>
              <a:rPr lang="en-GB" sz="2400" dirty="0"/>
              <a:t> </a:t>
            </a:r>
            <a:r>
              <a:rPr lang="en-GB" sz="2400" dirty="0" err="1"/>
              <a:t>mewn</a:t>
            </a:r>
            <a:r>
              <a:rPr lang="en-GB" sz="2400" dirty="0"/>
              <a:t> </a:t>
            </a:r>
            <a:r>
              <a:rPr lang="en-GB" sz="2400" dirty="0" err="1"/>
              <a:t>amgylchedd</a:t>
            </a:r>
            <a:r>
              <a:rPr lang="en-GB" sz="2400" dirty="0"/>
              <a:t> </a:t>
            </a:r>
            <a:r>
              <a:rPr lang="en-GB" sz="2400" dirty="0" err="1"/>
              <a:t>blynyddoedd</a:t>
            </a:r>
            <a:r>
              <a:rPr lang="en-GB" sz="2400" dirty="0"/>
              <a:t> </a:t>
            </a:r>
            <a:r>
              <a:rPr lang="en-GB" sz="2400" dirty="0" err="1"/>
              <a:t>cynnar</a:t>
            </a:r>
            <a:r>
              <a:rPr lang="en-GB" sz="2400" dirty="0"/>
              <a:t>?</a:t>
            </a:r>
          </a:p>
          <a:p>
            <a:pPr marL="342900" indent="-342900">
              <a:spcBef>
                <a:spcPts val="600"/>
              </a:spcBef>
              <a:spcAft>
                <a:spcPts val="600"/>
              </a:spcAft>
              <a:buFont typeface="Arial" panose="020B0604020202020204" pitchFamily="34" charset="0"/>
              <a:buChar char="•"/>
            </a:pPr>
            <a:r>
              <a:rPr lang="en-GB" sz="2400" dirty="0"/>
              <a:t>Nawr </a:t>
            </a:r>
            <a:r>
              <a:rPr lang="en-GB" sz="2400" dirty="0" err="1"/>
              <a:t>darllenwch</a:t>
            </a:r>
            <a:r>
              <a:rPr lang="en-GB" sz="2400" dirty="0"/>
              <a:t> yr </a:t>
            </a:r>
            <a:r>
              <a:rPr lang="en-GB" sz="2400" dirty="0" err="1"/>
              <a:t>erthygl</a:t>
            </a:r>
            <a:r>
              <a:rPr lang="en-GB" sz="2400" dirty="0"/>
              <a:t> </a:t>
            </a:r>
            <a:r>
              <a:rPr lang="en-GB" sz="2400" dirty="0" err="1"/>
              <a:t>gan</a:t>
            </a:r>
            <a:r>
              <a:rPr lang="en-GB" sz="2400" dirty="0"/>
              <a:t> Cathy Nutbrown. (</a:t>
            </a:r>
            <a:r>
              <a:rPr lang="en-GB" sz="2400" dirty="0" err="1"/>
              <a:t>hefyd</a:t>
            </a:r>
            <a:r>
              <a:rPr lang="en-GB" sz="2400" dirty="0"/>
              <a:t> </a:t>
            </a:r>
            <a:r>
              <a:rPr lang="en-GB" sz="2400" dirty="0" err="1"/>
              <a:t>ar</a:t>
            </a:r>
            <a:r>
              <a:rPr lang="en-GB" sz="2400" dirty="0"/>
              <a:t> Moodle)</a:t>
            </a:r>
          </a:p>
        </p:txBody>
      </p:sp>
      <p:sp>
        <p:nvSpPr>
          <p:cNvPr id="7" name="TextBox 6">
            <a:extLst>
              <a:ext uri="{FF2B5EF4-FFF2-40B4-BE49-F238E27FC236}">
                <a16:creationId xmlns:a16="http://schemas.microsoft.com/office/drawing/2014/main" id="{C8C1AB76-5EC6-2F71-066D-7F5134FF7527}"/>
              </a:ext>
            </a:extLst>
          </p:cNvPr>
          <p:cNvSpPr txBox="1"/>
          <p:nvPr/>
        </p:nvSpPr>
        <p:spPr>
          <a:xfrm>
            <a:off x="4629955" y="2022425"/>
            <a:ext cx="4206708" cy="298543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solidFill>
                  <a:schemeClr val="accent1">
                    <a:lumMod val="75000"/>
                  </a:schemeClr>
                </a:solidFill>
              </a:rPr>
              <a:t>Read the Handout (available in the Tile on Moodle)</a:t>
            </a:r>
          </a:p>
          <a:p>
            <a:pPr marL="342900" indent="-342900">
              <a:spcBef>
                <a:spcPts val="600"/>
              </a:spcBef>
              <a:spcAft>
                <a:spcPts val="600"/>
              </a:spcAft>
              <a:buFont typeface="Arial" panose="020B0604020202020204" pitchFamily="34" charset="0"/>
              <a:buChar char="•"/>
            </a:pPr>
            <a:r>
              <a:rPr lang="en-GB" sz="2400" dirty="0">
                <a:solidFill>
                  <a:schemeClr val="accent1">
                    <a:lumMod val="75000"/>
                  </a:schemeClr>
                </a:solidFill>
                <a:hlinkClick r:id="rId3"/>
              </a:rPr>
              <a:t>How can we deal with these types of scenarios in the early years?</a:t>
            </a:r>
            <a:endParaRPr lang="en-GB" sz="2400" dirty="0">
              <a:solidFill>
                <a:schemeClr val="accent1">
                  <a:lumMod val="75000"/>
                </a:schemeClr>
              </a:solidFill>
            </a:endParaRPr>
          </a:p>
          <a:p>
            <a:pPr marL="342900" indent="-342900">
              <a:spcBef>
                <a:spcPts val="600"/>
              </a:spcBef>
              <a:spcAft>
                <a:spcPts val="600"/>
              </a:spcAft>
              <a:buFont typeface="Arial" panose="020B0604020202020204" pitchFamily="34" charset="0"/>
              <a:buChar char="•"/>
            </a:pPr>
            <a:r>
              <a:rPr lang="en-GB" sz="2400" dirty="0">
                <a:solidFill>
                  <a:schemeClr val="accent1">
                    <a:lumMod val="75000"/>
                  </a:schemeClr>
                </a:solidFill>
              </a:rPr>
              <a:t>Now read the article by Cathy Nutbrown. (also on Moodle)</a:t>
            </a:r>
          </a:p>
        </p:txBody>
      </p:sp>
    </p:spTree>
    <p:extLst>
      <p:ext uri="{BB962C8B-B14F-4D97-AF65-F5344CB8AC3E}">
        <p14:creationId xmlns:p14="http://schemas.microsoft.com/office/powerpoint/2010/main" val="1067923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5AA7E-BC0F-47FC-9955-2504591B0B06}"/>
              </a:ext>
            </a:extLst>
          </p:cNvPr>
          <p:cNvSpPr>
            <a:spLocks noGrp="1"/>
          </p:cNvSpPr>
          <p:nvPr>
            <p:ph type="title"/>
          </p:nvPr>
        </p:nvSpPr>
        <p:spPr>
          <a:xfrm>
            <a:off x="553699" y="2103437"/>
            <a:ext cx="3291278" cy="1325563"/>
          </a:xfrm>
        </p:spPr>
        <p:txBody>
          <a:bodyPr>
            <a:noAutofit/>
          </a:bodyPr>
          <a:lstStyle/>
          <a:p>
            <a:pPr algn="ctr"/>
            <a:r>
              <a:rPr lang="cy-GB" sz="2800" b="1" dirty="0">
                <a:effectLst/>
                <a:ea typeface="DengXian" panose="02010600030101010101" pitchFamily="2" charset="-122"/>
                <a:cs typeface="Arial" panose="020B0604020202020204" pitchFamily="34" charset="0"/>
              </a:rPr>
              <a:t>Sut allwn ni ddelio â'r math hwn o stereoteip mewn amgylchedd blynyddoedd cynnar?</a:t>
            </a:r>
            <a:br>
              <a:rPr lang="en-GB" sz="2800" b="1" dirty="0">
                <a:cs typeface="Arial" panose="020B0604020202020204" pitchFamily="34" charset="0"/>
              </a:rPr>
            </a:br>
            <a:br>
              <a:rPr lang="en-GB" sz="2800" b="1" dirty="0"/>
            </a:br>
            <a:br>
              <a:rPr lang="en-GB" sz="2800" b="1" dirty="0"/>
            </a:br>
            <a:r>
              <a:rPr lang="en-GB" sz="2800" b="1" dirty="0" err="1"/>
              <a:t>Gallwn</a:t>
            </a:r>
            <a:r>
              <a:rPr lang="en-GB" sz="2800" b="1" dirty="0"/>
              <a:t> </a:t>
            </a:r>
            <a:r>
              <a:rPr lang="en-GB" sz="2800" b="1" dirty="0" err="1"/>
              <a:t>chwilio</a:t>
            </a:r>
            <a:r>
              <a:rPr lang="en-GB" sz="2800" b="1" dirty="0"/>
              <a:t> am </a:t>
            </a:r>
            <a:r>
              <a:rPr lang="en-GB" sz="2800" b="1" dirty="0" err="1"/>
              <a:t>ffynonellau</a:t>
            </a:r>
            <a:r>
              <a:rPr lang="en-GB" sz="2800" b="1" dirty="0"/>
              <a:t> </a:t>
            </a:r>
            <a:r>
              <a:rPr lang="en-GB" sz="2800" b="1" dirty="0" err="1"/>
              <a:t>fel</a:t>
            </a:r>
            <a:r>
              <a:rPr lang="en-GB" sz="2800" b="1" dirty="0"/>
              <a:t> y </a:t>
            </a:r>
            <a:r>
              <a:rPr lang="en-GB" sz="2800" b="1" dirty="0" err="1"/>
              <a:t>cylchgrawn</a:t>
            </a:r>
            <a:r>
              <a:rPr lang="en-GB" sz="2800" b="1" dirty="0"/>
              <a:t> </a:t>
            </a:r>
            <a:r>
              <a:rPr lang="en-GB" sz="2800" b="1" dirty="0" err="1"/>
              <a:t>hwn</a:t>
            </a:r>
            <a:r>
              <a:rPr lang="en-GB" sz="2800" b="1" dirty="0"/>
              <a:t> </a:t>
            </a:r>
            <a:r>
              <a:rPr lang="en-GB" sz="2800" b="1" dirty="0" err="1"/>
              <a:t>sydd</a:t>
            </a:r>
            <a:r>
              <a:rPr lang="en-GB" sz="2800" b="1" dirty="0"/>
              <a:t> </a:t>
            </a:r>
            <a:r>
              <a:rPr lang="en-GB" sz="2800" b="1" dirty="0" err="1"/>
              <a:t>ar</a:t>
            </a:r>
            <a:r>
              <a:rPr lang="en-GB" sz="2800" b="1" dirty="0"/>
              <a:t> </a:t>
            </a:r>
            <a:r>
              <a:rPr lang="en-GB" sz="2800" b="1" dirty="0" err="1"/>
              <a:t>gael</a:t>
            </a:r>
            <a:r>
              <a:rPr lang="en-GB" sz="2800" b="1" dirty="0"/>
              <a:t> </a:t>
            </a:r>
            <a:r>
              <a:rPr lang="en-GB" sz="2800" b="1" dirty="0" err="1"/>
              <a:t>ar</a:t>
            </a:r>
            <a:r>
              <a:rPr lang="en-GB" sz="2800" b="1" dirty="0"/>
              <a:t> Moodle o dan y </a:t>
            </a:r>
            <a:r>
              <a:rPr lang="en-GB" sz="2800" b="1" dirty="0" err="1"/>
              <a:t>sesiwn</a:t>
            </a:r>
            <a:r>
              <a:rPr lang="en-GB" sz="2800" b="1" dirty="0"/>
              <a:t> </a:t>
            </a:r>
            <a:r>
              <a:rPr lang="en-GB" sz="2800" b="1" dirty="0" err="1"/>
              <a:t>yma</a:t>
            </a:r>
            <a:r>
              <a:rPr lang="en-GB" sz="2800" b="1" dirty="0"/>
              <a:t>.</a:t>
            </a:r>
          </a:p>
        </p:txBody>
      </p:sp>
      <p:pic>
        <p:nvPicPr>
          <p:cNvPr id="6" name="Picture 5">
            <a:extLst>
              <a:ext uri="{FF2B5EF4-FFF2-40B4-BE49-F238E27FC236}">
                <a16:creationId xmlns:a16="http://schemas.microsoft.com/office/drawing/2014/main" id="{0040B072-9885-42FE-B289-9A1EA949FF2B}"/>
              </a:ext>
            </a:extLst>
          </p:cNvPr>
          <p:cNvPicPr>
            <a:picLocks noChangeAspect="1"/>
          </p:cNvPicPr>
          <p:nvPr/>
        </p:nvPicPr>
        <p:blipFill>
          <a:blip r:embed="rId3"/>
          <a:stretch>
            <a:fillRect/>
          </a:stretch>
        </p:blipFill>
        <p:spPr>
          <a:xfrm>
            <a:off x="4836165" y="263237"/>
            <a:ext cx="4155435" cy="5888182"/>
          </a:xfrm>
          <a:prstGeom prst="rect">
            <a:avLst/>
          </a:prstGeom>
        </p:spPr>
      </p:pic>
    </p:spTree>
    <p:extLst>
      <p:ext uri="{BB962C8B-B14F-4D97-AF65-F5344CB8AC3E}">
        <p14:creationId xmlns:p14="http://schemas.microsoft.com/office/powerpoint/2010/main" val="13634266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B1B159-A618-B738-AABC-5A2CF7EB27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1EF44C-EC72-0B40-490D-60AB327C5816}"/>
              </a:ext>
            </a:extLst>
          </p:cNvPr>
          <p:cNvSpPr>
            <a:spLocks noGrp="1"/>
          </p:cNvSpPr>
          <p:nvPr>
            <p:ph type="title"/>
          </p:nvPr>
        </p:nvSpPr>
        <p:spPr>
          <a:xfrm>
            <a:off x="456716" y="2493818"/>
            <a:ext cx="3754137" cy="1198418"/>
          </a:xfrm>
        </p:spPr>
        <p:txBody>
          <a:bodyPr>
            <a:noAutofit/>
          </a:bodyPr>
          <a:lstStyle/>
          <a:p>
            <a:pPr algn="ctr"/>
            <a:r>
              <a:rPr lang="en-GB" sz="2800" b="1" dirty="0">
                <a:solidFill>
                  <a:schemeClr val="accent1">
                    <a:lumMod val="75000"/>
                  </a:schemeClr>
                </a:solidFill>
              </a:rPr>
              <a:t>How would we handle children who are saying nasty things about others and using words like “gay” in a derogatory way?</a:t>
            </a:r>
            <a:br>
              <a:rPr lang="en-GB" sz="2800" b="1" dirty="0">
                <a:solidFill>
                  <a:schemeClr val="accent1">
                    <a:lumMod val="75000"/>
                  </a:schemeClr>
                </a:solidFill>
              </a:rPr>
            </a:br>
            <a:br>
              <a:rPr lang="en-GB" sz="2800" b="1" dirty="0">
                <a:solidFill>
                  <a:schemeClr val="accent1">
                    <a:lumMod val="75000"/>
                  </a:schemeClr>
                </a:solidFill>
              </a:rPr>
            </a:br>
            <a:r>
              <a:rPr lang="en-GB" sz="2800" b="1" dirty="0">
                <a:solidFill>
                  <a:schemeClr val="accent1">
                    <a:lumMod val="75000"/>
                  </a:schemeClr>
                </a:solidFill>
              </a:rPr>
              <a:t>We can seek out sources such as this magazine which is available on Moodle under this session.</a:t>
            </a:r>
          </a:p>
        </p:txBody>
      </p:sp>
      <p:pic>
        <p:nvPicPr>
          <p:cNvPr id="6" name="Picture 5">
            <a:extLst>
              <a:ext uri="{FF2B5EF4-FFF2-40B4-BE49-F238E27FC236}">
                <a16:creationId xmlns:a16="http://schemas.microsoft.com/office/drawing/2014/main" id="{7DF76785-06B3-A60D-FE07-59F0F8056B70}"/>
              </a:ext>
            </a:extLst>
          </p:cNvPr>
          <p:cNvPicPr>
            <a:picLocks noChangeAspect="1"/>
          </p:cNvPicPr>
          <p:nvPr/>
        </p:nvPicPr>
        <p:blipFill>
          <a:blip r:embed="rId3"/>
          <a:stretch>
            <a:fillRect/>
          </a:stretch>
        </p:blipFill>
        <p:spPr>
          <a:xfrm>
            <a:off x="4836165" y="263237"/>
            <a:ext cx="4155435" cy="5888182"/>
          </a:xfrm>
          <a:prstGeom prst="rect">
            <a:avLst/>
          </a:prstGeom>
        </p:spPr>
      </p:pic>
    </p:spTree>
    <p:extLst>
      <p:ext uri="{BB962C8B-B14F-4D97-AF65-F5344CB8AC3E}">
        <p14:creationId xmlns:p14="http://schemas.microsoft.com/office/powerpoint/2010/main" val="33637020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438E6-8FA1-4BB1-A058-3DD532740941}"/>
              </a:ext>
            </a:extLst>
          </p:cNvPr>
          <p:cNvSpPr>
            <a:spLocks noGrp="1"/>
          </p:cNvSpPr>
          <p:nvPr>
            <p:ph type="title"/>
          </p:nvPr>
        </p:nvSpPr>
        <p:spPr>
          <a:xfrm>
            <a:off x="799250" y="18255"/>
            <a:ext cx="7886700" cy="907586"/>
          </a:xfrm>
        </p:spPr>
        <p:txBody>
          <a:bodyPr/>
          <a:lstStyle/>
          <a:p>
            <a:pPr algn="ctr"/>
            <a:r>
              <a:rPr lang="en-GB" b="1" dirty="0"/>
              <a:t>Diwylliant / </a:t>
            </a:r>
            <a:r>
              <a:rPr lang="en-GB" b="1" dirty="0">
                <a:solidFill>
                  <a:schemeClr val="accent1">
                    <a:lumMod val="75000"/>
                  </a:schemeClr>
                </a:solidFill>
              </a:rPr>
              <a:t>Culture</a:t>
            </a:r>
          </a:p>
        </p:txBody>
      </p:sp>
      <p:sp>
        <p:nvSpPr>
          <p:cNvPr id="3" name="Content Placeholder 2">
            <a:extLst>
              <a:ext uri="{FF2B5EF4-FFF2-40B4-BE49-F238E27FC236}">
                <a16:creationId xmlns:a16="http://schemas.microsoft.com/office/drawing/2014/main" id="{4DAB8B45-DA36-45A2-A509-3A73785CF3BF}"/>
              </a:ext>
            </a:extLst>
          </p:cNvPr>
          <p:cNvSpPr>
            <a:spLocks noGrp="1"/>
          </p:cNvSpPr>
          <p:nvPr>
            <p:ph sz="half" idx="1"/>
          </p:nvPr>
        </p:nvSpPr>
        <p:spPr>
          <a:xfrm>
            <a:off x="762867" y="3362239"/>
            <a:ext cx="7721295" cy="1596128"/>
          </a:xfrm>
        </p:spPr>
        <p:txBody>
          <a:bodyPr>
            <a:normAutofit/>
          </a:bodyPr>
          <a:lstStyle/>
          <a:p>
            <a:pPr marL="0" indent="0" algn="ctr">
              <a:buNone/>
            </a:pPr>
            <a:r>
              <a:rPr lang="en-GB" sz="2400" b="0" i="0" dirty="0">
                <a:solidFill>
                  <a:srgbClr val="212529"/>
                </a:solidFill>
                <a:effectLst/>
              </a:rPr>
              <a:t>Identity is never singular but is multiply constructed across intersecting and antagonistic [cultural] discourses, practices and positions              </a:t>
            </a:r>
          </a:p>
          <a:p>
            <a:pPr marL="0" indent="0" algn="r">
              <a:buNone/>
            </a:pPr>
            <a:r>
              <a:rPr lang="en-GB" sz="2400" dirty="0">
                <a:solidFill>
                  <a:srgbClr val="202122"/>
                </a:solidFill>
              </a:rPr>
              <a:t>(Hall, 1996) </a:t>
            </a:r>
            <a:endParaRPr lang="en-GB" sz="2400" dirty="0"/>
          </a:p>
        </p:txBody>
      </p:sp>
      <p:sp>
        <p:nvSpPr>
          <p:cNvPr id="4" name="TextBox 3">
            <a:extLst>
              <a:ext uri="{FF2B5EF4-FFF2-40B4-BE49-F238E27FC236}">
                <a16:creationId xmlns:a16="http://schemas.microsoft.com/office/drawing/2014/main" id="{A2205FEF-3D53-CEB2-167D-99B327E407C2}"/>
              </a:ext>
            </a:extLst>
          </p:cNvPr>
          <p:cNvSpPr txBox="1"/>
          <p:nvPr/>
        </p:nvSpPr>
        <p:spPr>
          <a:xfrm>
            <a:off x="519970" y="937496"/>
            <a:ext cx="8104059" cy="2308324"/>
          </a:xfrm>
          <a:prstGeom prst="rect">
            <a:avLst/>
          </a:prstGeom>
          <a:noFill/>
        </p:spPr>
        <p:txBody>
          <a:bodyPr wrap="square" rtlCol="0">
            <a:spAutoFit/>
          </a:bodyPr>
          <a:lstStyle/>
          <a:p>
            <a:pPr algn="ctr"/>
            <a:r>
              <a:rPr lang="en-GB" sz="2400" dirty="0"/>
              <a:t>‘Belonging does not simply arise out of thin air but is constructed through interactions that involve sharing aspects of cultural life such as language, etiquette, musical preferences, or food habits. This leads us to the notion of cultural repertoires, which we consider essential to studies on belonging.’</a:t>
            </a:r>
          </a:p>
          <a:p>
            <a:pPr algn="r"/>
            <a:r>
              <a:rPr lang="nl-NL" sz="2400" dirty="0"/>
              <a:t>(Steenwegen, J. et al., 2025, t/p. 452)</a:t>
            </a:r>
            <a:endParaRPr lang="en-GB" sz="2400" dirty="0"/>
          </a:p>
        </p:txBody>
      </p:sp>
      <p:sp>
        <p:nvSpPr>
          <p:cNvPr id="6" name="TextBox 5">
            <a:extLst>
              <a:ext uri="{FF2B5EF4-FFF2-40B4-BE49-F238E27FC236}">
                <a16:creationId xmlns:a16="http://schemas.microsoft.com/office/drawing/2014/main" id="{53089D3D-70CD-2C8A-AD7E-F293D0EAC945}"/>
              </a:ext>
            </a:extLst>
          </p:cNvPr>
          <p:cNvSpPr txBox="1"/>
          <p:nvPr/>
        </p:nvSpPr>
        <p:spPr>
          <a:xfrm>
            <a:off x="-90153" y="5102387"/>
            <a:ext cx="9234154" cy="830997"/>
          </a:xfrm>
          <a:prstGeom prst="rect">
            <a:avLst/>
          </a:prstGeom>
          <a:noFill/>
        </p:spPr>
        <p:txBody>
          <a:bodyPr wrap="square" rtlCol="0">
            <a:spAutoFit/>
          </a:bodyPr>
          <a:lstStyle/>
          <a:p>
            <a:pPr algn="ctr"/>
            <a:r>
              <a:rPr lang="en-GB" sz="2400" b="1" dirty="0"/>
              <a:t>Beth </a:t>
            </a:r>
            <a:r>
              <a:rPr lang="en-GB" sz="2400" b="1" dirty="0" err="1"/>
              <a:t>mae'r</a:t>
            </a:r>
            <a:r>
              <a:rPr lang="en-GB" sz="2400" b="1" dirty="0"/>
              <a:t> </a:t>
            </a:r>
            <a:r>
              <a:rPr lang="en-GB" sz="2400" b="1" dirty="0" err="1"/>
              <a:t>ddau</a:t>
            </a:r>
            <a:r>
              <a:rPr lang="en-GB" sz="2400" b="1" dirty="0"/>
              <a:t> </a:t>
            </a:r>
            <a:r>
              <a:rPr lang="en-GB" sz="2400" b="1" dirty="0" err="1"/>
              <a:t>ddamcaniaethydd</a:t>
            </a:r>
            <a:r>
              <a:rPr lang="en-GB" sz="2400" b="1" dirty="0"/>
              <a:t> </a:t>
            </a:r>
            <a:r>
              <a:rPr lang="en-GB" sz="2400" b="1" dirty="0" err="1"/>
              <a:t>hyn</a:t>
            </a:r>
            <a:r>
              <a:rPr lang="en-GB" sz="2400" b="1" dirty="0"/>
              <a:t> yn </a:t>
            </a:r>
            <a:r>
              <a:rPr lang="en-GB" sz="2400" b="1" dirty="0" err="1"/>
              <a:t>dweud</a:t>
            </a:r>
            <a:r>
              <a:rPr lang="en-GB" sz="2400" b="1" dirty="0"/>
              <a:t> am </a:t>
            </a:r>
            <a:r>
              <a:rPr lang="en-GB" sz="2400" b="1" dirty="0" err="1"/>
              <a:t>ddiwylliant</a:t>
            </a:r>
            <a:r>
              <a:rPr lang="en-GB" sz="2400" b="1" dirty="0"/>
              <a:t>?</a:t>
            </a:r>
          </a:p>
          <a:p>
            <a:pPr algn="ctr"/>
            <a:r>
              <a:rPr lang="en-GB" sz="2400" b="1" dirty="0">
                <a:solidFill>
                  <a:schemeClr val="accent1">
                    <a:lumMod val="75000"/>
                  </a:schemeClr>
                </a:solidFill>
              </a:rPr>
              <a:t>What are these two theorists saying about culture?</a:t>
            </a:r>
          </a:p>
        </p:txBody>
      </p:sp>
    </p:spTree>
    <p:extLst>
      <p:ext uri="{BB962C8B-B14F-4D97-AF65-F5344CB8AC3E}">
        <p14:creationId xmlns:p14="http://schemas.microsoft.com/office/powerpoint/2010/main" val="14561021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7DDAD-A850-A7A6-25E5-05E8A65C4294}"/>
              </a:ext>
            </a:extLst>
          </p:cNvPr>
          <p:cNvSpPr>
            <a:spLocks noGrp="1"/>
          </p:cNvSpPr>
          <p:nvPr>
            <p:ph type="title"/>
          </p:nvPr>
        </p:nvSpPr>
        <p:spPr>
          <a:xfrm>
            <a:off x="628650" y="159063"/>
            <a:ext cx="7886700" cy="729579"/>
          </a:xfrm>
        </p:spPr>
        <p:txBody>
          <a:bodyPr/>
          <a:lstStyle/>
          <a:p>
            <a:pPr algn="ctr"/>
            <a:r>
              <a:rPr lang="en-GB" b="1" dirty="0" err="1"/>
              <a:t>Sensitifrwydd</a:t>
            </a:r>
            <a:r>
              <a:rPr lang="en-GB" b="1" dirty="0"/>
              <a:t> </a:t>
            </a:r>
            <a:r>
              <a:rPr lang="en-GB" b="1" dirty="0" err="1"/>
              <a:t>Diwylliannol</a:t>
            </a:r>
            <a:endParaRPr lang="en-GB" b="1" dirty="0"/>
          </a:p>
        </p:txBody>
      </p:sp>
      <p:sp>
        <p:nvSpPr>
          <p:cNvPr id="3" name="Content Placeholder 2">
            <a:extLst>
              <a:ext uri="{FF2B5EF4-FFF2-40B4-BE49-F238E27FC236}">
                <a16:creationId xmlns:a16="http://schemas.microsoft.com/office/drawing/2014/main" id="{7CF2EAE1-A018-C287-13D9-F7F48117B0FB}"/>
              </a:ext>
            </a:extLst>
          </p:cNvPr>
          <p:cNvSpPr>
            <a:spLocks noGrp="1"/>
          </p:cNvSpPr>
          <p:nvPr>
            <p:ph idx="1"/>
          </p:nvPr>
        </p:nvSpPr>
        <p:spPr>
          <a:xfrm>
            <a:off x="206062" y="924104"/>
            <a:ext cx="8937938" cy="3640897"/>
          </a:xfrm>
        </p:spPr>
        <p:txBody>
          <a:bodyPr/>
          <a:lstStyle/>
          <a:p>
            <a:r>
              <a:rPr lang="en-GB" dirty="0"/>
              <a:t>Gan </a:t>
            </a:r>
            <a:r>
              <a:rPr lang="en-GB" dirty="0" err="1"/>
              <a:t>weithio</a:t>
            </a:r>
            <a:r>
              <a:rPr lang="en-GB" dirty="0"/>
              <a:t> </a:t>
            </a:r>
            <a:r>
              <a:rPr lang="en-GB" dirty="0" err="1"/>
              <a:t>gyda</a:t>
            </a:r>
            <a:r>
              <a:rPr lang="en-GB" dirty="0"/>
              <a:t> Barnardo’s, </a:t>
            </a:r>
            <a:r>
              <a:rPr lang="en-GB" dirty="0" err="1"/>
              <a:t>mae</a:t>
            </a:r>
            <a:r>
              <a:rPr lang="en-GB" dirty="0"/>
              <a:t> Liz Pemberton, </a:t>
            </a:r>
            <a:r>
              <a:rPr lang="en-GB" dirty="0" err="1"/>
              <a:t>sylfaenydd</a:t>
            </a:r>
            <a:r>
              <a:rPr lang="en-GB" dirty="0"/>
              <a:t> </a:t>
            </a:r>
            <a:r>
              <a:rPr lang="en-GB" dirty="0" err="1"/>
              <a:t>ymgynghoriaeth</a:t>
            </a:r>
            <a:r>
              <a:rPr lang="en-GB" dirty="0"/>
              <a:t> </a:t>
            </a:r>
            <a:r>
              <a:rPr lang="en-GB" i="1" dirty="0"/>
              <a:t>The Black Nursery Manager</a:t>
            </a:r>
            <a:r>
              <a:rPr lang="en-GB" dirty="0"/>
              <a:t>, </a:t>
            </a:r>
            <a:r>
              <a:rPr lang="en-GB" dirty="0" err="1"/>
              <a:t>wedi</a:t>
            </a:r>
            <a:r>
              <a:rPr lang="en-GB" dirty="0"/>
              <a:t> </a:t>
            </a:r>
            <a:r>
              <a:rPr lang="en-GB" dirty="0" err="1"/>
              <a:t>cynhyrchu</a:t>
            </a:r>
            <a:r>
              <a:rPr lang="en-GB" dirty="0"/>
              <a:t> </a:t>
            </a:r>
            <a:r>
              <a:rPr lang="en-GB" dirty="0" err="1"/>
              <a:t>fideo</a:t>
            </a:r>
            <a:r>
              <a:rPr lang="en-GB" dirty="0"/>
              <a:t> </a:t>
            </a:r>
            <a:r>
              <a:rPr lang="en-GB" dirty="0" err="1"/>
              <a:t>yn</a:t>
            </a:r>
            <a:r>
              <a:rPr lang="en-GB" dirty="0"/>
              <a:t> </a:t>
            </a:r>
            <a:r>
              <a:rPr lang="en-GB" dirty="0" err="1"/>
              <a:t>egluro</a:t>
            </a:r>
            <a:r>
              <a:rPr lang="en-GB" dirty="0"/>
              <a:t> </a:t>
            </a:r>
            <a:r>
              <a:rPr lang="en-GB" dirty="0" err="1"/>
              <a:t>pwysigrwydd</a:t>
            </a:r>
            <a:r>
              <a:rPr lang="en-GB" dirty="0"/>
              <a:t> </a:t>
            </a:r>
            <a:r>
              <a:rPr lang="en-GB" dirty="0" err="1"/>
              <a:t>sensitifrwydd</a:t>
            </a:r>
            <a:r>
              <a:rPr lang="en-GB" dirty="0"/>
              <a:t> </a:t>
            </a:r>
            <a:r>
              <a:rPr lang="en-GB" dirty="0" err="1"/>
              <a:t>diwylliannol</a:t>
            </a:r>
            <a:r>
              <a:rPr lang="en-GB" dirty="0"/>
              <a:t> </a:t>
            </a:r>
            <a:r>
              <a:rPr lang="en-GB" dirty="0" err="1"/>
              <a:t>yn</a:t>
            </a:r>
            <a:r>
              <a:rPr lang="en-GB" dirty="0"/>
              <a:t> y </a:t>
            </a:r>
            <a:r>
              <a:rPr lang="en-GB" dirty="0" err="1"/>
              <a:t>Blynyddoedd</a:t>
            </a:r>
            <a:r>
              <a:rPr lang="en-GB" dirty="0"/>
              <a:t> Cynnar.</a:t>
            </a:r>
          </a:p>
          <a:p>
            <a:r>
              <a:rPr lang="en-GB" dirty="0" err="1"/>
              <a:t>Gwyliwch</a:t>
            </a:r>
            <a:r>
              <a:rPr lang="en-GB" dirty="0"/>
              <a:t> y </a:t>
            </a:r>
            <a:r>
              <a:rPr lang="en-GB" dirty="0" err="1"/>
              <a:t>fideo</a:t>
            </a:r>
            <a:r>
              <a:rPr lang="en-GB" dirty="0"/>
              <a:t> a </a:t>
            </a:r>
            <a:r>
              <a:rPr lang="en-GB" dirty="0" err="1"/>
              <a:t>nodwch</a:t>
            </a:r>
            <a:r>
              <a:rPr lang="en-GB" dirty="0"/>
              <a:t> </a:t>
            </a:r>
            <a:r>
              <a:rPr lang="en-GB" dirty="0" err="1"/>
              <a:t>unrhyw</a:t>
            </a:r>
            <a:r>
              <a:rPr lang="en-GB" dirty="0"/>
              <a:t> </a:t>
            </a:r>
            <a:r>
              <a:rPr lang="en-GB" dirty="0" err="1"/>
              <a:t>bwyntiau</a:t>
            </a:r>
            <a:r>
              <a:rPr lang="en-GB" dirty="0"/>
              <a:t> </a:t>
            </a:r>
            <a:r>
              <a:rPr lang="en-GB" dirty="0" err="1"/>
              <a:t>ar</a:t>
            </a:r>
            <a:r>
              <a:rPr lang="en-GB" dirty="0"/>
              <a:t> </a:t>
            </a:r>
            <a:r>
              <a:rPr lang="en-GB" dirty="0" err="1"/>
              <a:t>gyfer</a:t>
            </a:r>
            <a:r>
              <a:rPr lang="en-GB" dirty="0"/>
              <a:t> </a:t>
            </a:r>
            <a:r>
              <a:rPr lang="en-GB" dirty="0" err="1"/>
              <a:t>ymchwil</a:t>
            </a:r>
            <a:r>
              <a:rPr lang="en-GB" dirty="0"/>
              <a:t> </a:t>
            </a:r>
            <a:r>
              <a:rPr lang="en-GB" dirty="0" err="1"/>
              <a:t>pellach</a:t>
            </a:r>
            <a:endParaRPr lang="en-GB" dirty="0"/>
          </a:p>
        </p:txBody>
      </p:sp>
      <p:pic>
        <p:nvPicPr>
          <p:cNvPr id="4" name="Picture 3">
            <a:hlinkClick r:id="rId3"/>
            <a:extLst>
              <a:ext uri="{FF2B5EF4-FFF2-40B4-BE49-F238E27FC236}">
                <a16:creationId xmlns:a16="http://schemas.microsoft.com/office/drawing/2014/main" id="{7E57DDB9-E0F3-4FC3-5974-0C427B21B458}"/>
              </a:ext>
            </a:extLst>
          </p:cNvPr>
          <p:cNvPicPr>
            <a:picLocks noChangeAspect="1"/>
          </p:cNvPicPr>
          <p:nvPr/>
        </p:nvPicPr>
        <p:blipFill>
          <a:blip r:embed="rId4"/>
          <a:stretch>
            <a:fillRect/>
          </a:stretch>
        </p:blipFill>
        <p:spPr>
          <a:xfrm>
            <a:off x="2607972" y="3791218"/>
            <a:ext cx="3928056" cy="2209531"/>
          </a:xfrm>
          <a:prstGeom prst="rect">
            <a:avLst/>
          </a:prstGeom>
        </p:spPr>
      </p:pic>
    </p:spTree>
    <p:extLst>
      <p:ext uri="{BB962C8B-B14F-4D97-AF65-F5344CB8AC3E}">
        <p14:creationId xmlns:p14="http://schemas.microsoft.com/office/powerpoint/2010/main" val="3993566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6A07FA-2018-9395-3555-E957E9AE1B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44BF39-2F25-0E37-2CBE-11033CFAA885}"/>
              </a:ext>
            </a:extLst>
          </p:cNvPr>
          <p:cNvSpPr>
            <a:spLocks noGrp="1"/>
          </p:cNvSpPr>
          <p:nvPr>
            <p:ph type="title"/>
          </p:nvPr>
        </p:nvSpPr>
        <p:spPr>
          <a:xfrm>
            <a:off x="628650" y="171942"/>
            <a:ext cx="7886700" cy="665185"/>
          </a:xfrm>
        </p:spPr>
        <p:txBody>
          <a:bodyPr>
            <a:normAutofit fontScale="90000"/>
          </a:bodyPr>
          <a:lstStyle/>
          <a:p>
            <a:pPr algn="ctr"/>
            <a:r>
              <a:rPr lang="en-GB" b="1" dirty="0">
                <a:solidFill>
                  <a:schemeClr val="accent1">
                    <a:lumMod val="75000"/>
                  </a:schemeClr>
                </a:solidFill>
              </a:rPr>
              <a:t>Cultural Sensitivity</a:t>
            </a:r>
          </a:p>
        </p:txBody>
      </p:sp>
      <p:sp>
        <p:nvSpPr>
          <p:cNvPr id="3" name="Content Placeholder 2">
            <a:extLst>
              <a:ext uri="{FF2B5EF4-FFF2-40B4-BE49-F238E27FC236}">
                <a16:creationId xmlns:a16="http://schemas.microsoft.com/office/drawing/2014/main" id="{A82A94CA-1B8A-4F35-6BA7-C76B8B9E6E87}"/>
              </a:ext>
            </a:extLst>
          </p:cNvPr>
          <p:cNvSpPr>
            <a:spLocks noGrp="1"/>
          </p:cNvSpPr>
          <p:nvPr>
            <p:ph idx="1"/>
          </p:nvPr>
        </p:nvSpPr>
        <p:spPr>
          <a:xfrm>
            <a:off x="141669" y="1052893"/>
            <a:ext cx="8974156" cy="2578950"/>
          </a:xfrm>
        </p:spPr>
        <p:txBody>
          <a:bodyPr/>
          <a:lstStyle/>
          <a:p>
            <a:r>
              <a:rPr lang="en-GB" dirty="0">
                <a:solidFill>
                  <a:schemeClr val="accent1">
                    <a:lumMod val="75000"/>
                  </a:schemeClr>
                </a:solidFill>
              </a:rPr>
              <a:t>Working with Barnardo’s, Liz Pemberton, founder of The Black Nursery Manager consultancy has produced a video explaining the importance of cultural sensitivity in the Early Years</a:t>
            </a:r>
          </a:p>
          <a:p>
            <a:r>
              <a:rPr lang="en-GB" dirty="0">
                <a:solidFill>
                  <a:schemeClr val="accent1">
                    <a:lumMod val="75000"/>
                  </a:schemeClr>
                </a:solidFill>
              </a:rPr>
              <a:t>Watch the video and make notes of any points for further research.</a:t>
            </a:r>
          </a:p>
        </p:txBody>
      </p:sp>
      <p:pic>
        <p:nvPicPr>
          <p:cNvPr id="5" name="Picture 4">
            <a:hlinkClick r:id="rId3"/>
            <a:extLst>
              <a:ext uri="{FF2B5EF4-FFF2-40B4-BE49-F238E27FC236}">
                <a16:creationId xmlns:a16="http://schemas.microsoft.com/office/drawing/2014/main" id="{B9D78FCA-0887-05EF-51CB-2448FCF6E6E6}"/>
              </a:ext>
            </a:extLst>
          </p:cNvPr>
          <p:cNvPicPr>
            <a:picLocks noChangeAspect="1"/>
          </p:cNvPicPr>
          <p:nvPr/>
        </p:nvPicPr>
        <p:blipFill>
          <a:blip r:embed="rId4"/>
          <a:stretch>
            <a:fillRect/>
          </a:stretch>
        </p:blipFill>
        <p:spPr>
          <a:xfrm>
            <a:off x="2607972" y="3791218"/>
            <a:ext cx="3928056" cy="2209531"/>
          </a:xfrm>
          <a:prstGeom prst="rect">
            <a:avLst/>
          </a:prstGeom>
        </p:spPr>
      </p:pic>
    </p:spTree>
    <p:extLst>
      <p:ext uri="{BB962C8B-B14F-4D97-AF65-F5344CB8AC3E}">
        <p14:creationId xmlns:p14="http://schemas.microsoft.com/office/powerpoint/2010/main" val="35579821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hinese Costume in Girls&amp;#39; Fancy Dress for sale | eBay">
            <a:extLst>
              <a:ext uri="{FF2B5EF4-FFF2-40B4-BE49-F238E27FC236}">
                <a16:creationId xmlns:a16="http://schemas.microsoft.com/office/drawing/2014/main" id="{987F2B68-3514-4711-8E54-B528063A90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5172" y="1859751"/>
            <a:ext cx="2790880" cy="278371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B5261D9-39E5-4D49-8625-4C34DF89D54B}"/>
              </a:ext>
            </a:extLst>
          </p:cNvPr>
          <p:cNvSpPr txBox="1"/>
          <p:nvPr/>
        </p:nvSpPr>
        <p:spPr>
          <a:xfrm>
            <a:off x="220168" y="151180"/>
            <a:ext cx="8703664" cy="830997"/>
          </a:xfrm>
          <a:prstGeom prst="rect">
            <a:avLst/>
          </a:prstGeom>
          <a:noFill/>
        </p:spPr>
        <p:txBody>
          <a:bodyPr wrap="square" rtlCol="0">
            <a:spAutoFit/>
          </a:bodyPr>
          <a:lstStyle/>
          <a:p>
            <a:pPr algn="ctr"/>
            <a:r>
              <a:rPr lang="en-GB" sz="2400" dirty="0" err="1"/>
              <a:t>Eilyddiaeth</a:t>
            </a:r>
            <a:r>
              <a:rPr lang="en-GB" sz="2400" dirty="0"/>
              <a:t> </a:t>
            </a:r>
            <a:r>
              <a:rPr lang="en-GB" sz="2400" dirty="0" err="1"/>
              <a:t>ddiwylliannol</a:t>
            </a:r>
            <a:r>
              <a:rPr lang="en-GB" sz="2400" dirty="0"/>
              <a:t> neu </a:t>
            </a:r>
            <a:r>
              <a:rPr lang="en-GB" sz="2400" dirty="0" err="1"/>
              <a:t>werthfawrogiad</a:t>
            </a:r>
            <a:r>
              <a:rPr lang="en-GB" sz="2400" dirty="0"/>
              <a:t> </a:t>
            </a:r>
            <a:r>
              <a:rPr lang="en-GB" sz="2400" dirty="0" err="1"/>
              <a:t>diwylliannol</a:t>
            </a:r>
            <a:r>
              <a:rPr lang="en-GB" sz="2400" dirty="0"/>
              <a:t>?</a:t>
            </a:r>
          </a:p>
          <a:p>
            <a:pPr algn="ctr"/>
            <a:r>
              <a:rPr lang="en-GB" sz="2400" dirty="0">
                <a:solidFill>
                  <a:srgbClr val="0070C0"/>
                </a:solidFill>
              </a:rPr>
              <a:t>Cultural appropriation or cultural appreciation?</a:t>
            </a:r>
          </a:p>
        </p:txBody>
      </p:sp>
    </p:spTree>
    <p:extLst>
      <p:ext uri="{BB962C8B-B14F-4D97-AF65-F5344CB8AC3E}">
        <p14:creationId xmlns:p14="http://schemas.microsoft.com/office/powerpoint/2010/main" val="15653711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FA5931-F32C-EEBA-A73D-BFF675DBC64D}"/>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C401CC8-5AC6-BEFD-BDB3-84370DA19FAA}"/>
              </a:ext>
            </a:extLst>
          </p:cNvPr>
          <p:cNvSpPr txBox="1"/>
          <p:nvPr/>
        </p:nvSpPr>
        <p:spPr>
          <a:xfrm>
            <a:off x="220168" y="151180"/>
            <a:ext cx="8703664" cy="830997"/>
          </a:xfrm>
          <a:prstGeom prst="rect">
            <a:avLst/>
          </a:prstGeom>
          <a:noFill/>
        </p:spPr>
        <p:txBody>
          <a:bodyPr wrap="square" rtlCol="0">
            <a:spAutoFit/>
          </a:bodyPr>
          <a:lstStyle/>
          <a:p>
            <a:pPr algn="ctr"/>
            <a:r>
              <a:rPr lang="en-GB" sz="2400" dirty="0" err="1"/>
              <a:t>Eilyddiaeth</a:t>
            </a:r>
            <a:r>
              <a:rPr lang="en-GB" sz="2400" dirty="0"/>
              <a:t> </a:t>
            </a:r>
            <a:r>
              <a:rPr lang="en-GB" sz="2400" dirty="0" err="1"/>
              <a:t>ddiwylliannol</a:t>
            </a:r>
            <a:r>
              <a:rPr lang="en-GB" sz="2400" dirty="0"/>
              <a:t> neu </a:t>
            </a:r>
            <a:r>
              <a:rPr lang="en-GB" sz="2400" dirty="0" err="1"/>
              <a:t>werthfawrogiad</a:t>
            </a:r>
            <a:r>
              <a:rPr lang="en-GB" sz="2400" dirty="0"/>
              <a:t> </a:t>
            </a:r>
            <a:r>
              <a:rPr lang="en-GB" sz="2400" dirty="0" err="1"/>
              <a:t>diwylliannol</a:t>
            </a:r>
            <a:r>
              <a:rPr lang="en-GB" sz="2400" dirty="0"/>
              <a:t>?</a:t>
            </a:r>
          </a:p>
          <a:p>
            <a:pPr algn="ctr"/>
            <a:r>
              <a:rPr lang="en-GB" sz="2400" dirty="0">
                <a:solidFill>
                  <a:srgbClr val="0070C0"/>
                </a:solidFill>
              </a:rPr>
              <a:t>Cultural appropriation or cultural appreciation?</a:t>
            </a:r>
          </a:p>
        </p:txBody>
      </p:sp>
      <p:sp>
        <p:nvSpPr>
          <p:cNvPr id="3" name="TextBox 2">
            <a:extLst>
              <a:ext uri="{FF2B5EF4-FFF2-40B4-BE49-F238E27FC236}">
                <a16:creationId xmlns:a16="http://schemas.microsoft.com/office/drawing/2014/main" id="{663D23CE-7200-0265-EC12-240C3208A0F9}"/>
              </a:ext>
            </a:extLst>
          </p:cNvPr>
          <p:cNvSpPr txBox="1"/>
          <p:nvPr/>
        </p:nvSpPr>
        <p:spPr>
          <a:xfrm>
            <a:off x="4895199" y="1352282"/>
            <a:ext cx="4248801" cy="378565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dirty="0">
                <a:solidFill>
                  <a:schemeClr val="accent1">
                    <a:lumMod val="75000"/>
                  </a:schemeClr>
                </a:solidFill>
              </a:rPr>
              <a:t>Liz Pemberton also talks of cultural appropriation as being something to be aware of when looking at different cultures.</a:t>
            </a:r>
          </a:p>
          <a:p>
            <a:pPr marL="285750" indent="-285750">
              <a:spcBef>
                <a:spcPts val="600"/>
              </a:spcBef>
              <a:spcAft>
                <a:spcPts val="600"/>
              </a:spcAft>
              <a:buFont typeface="Arial" panose="020B0604020202020204" pitchFamily="34" charset="0"/>
              <a:buChar char="•"/>
            </a:pPr>
            <a:r>
              <a:rPr lang="en-GB" sz="2000" dirty="0">
                <a:solidFill>
                  <a:schemeClr val="accent1">
                    <a:lumMod val="75000"/>
                  </a:schemeClr>
                </a:solidFill>
              </a:rPr>
              <a:t>She uses the example of a nursery in Manchester where white members of staff dressed up as rappers (chains./ hat/ glasses baggy clothes) and did a school leavers rap. </a:t>
            </a:r>
          </a:p>
          <a:p>
            <a:pPr marL="285750" indent="-285750">
              <a:spcBef>
                <a:spcPts val="600"/>
              </a:spcBef>
              <a:spcAft>
                <a:spcPts val="600"/>
              </a:spcAft>
              <a:buFont typeface="Arial" panose="020B0604020202020204" pitchFamily="34" charset="0"/>
              <a:buChar char="•"/>
            </a:pPr>
            <a:r>
              <a:rPr lang="en-GB" sz="2000" dirty="0">
                <a:solidFill>
                  <a:schemeClr val="accent1">
                    <a:lumMod val="75000"/>
                  </a:schemeClr>
                </a:solidFill>
              </a:rPr>
              <a:t>For her the key point is whether the culture is being shown respect.</a:t>
            </a:r>
          </a:p>
        </p:txBody>
      </p:sp>
      <p:sp>
        <p:nvSpPr>
          <p:cNvPr id="4" name="TextBox 3">
            <a:extLst>
              <a:ext uri="{FF2B5EF4-FFF2-40B4-BE49-F238E27FC236}">
                <a16:creationId xmlns:a16="http://schemas.microsoft.com/office/drawing/2014/main" id="{D3D42437-B5E1-1A7F-921B-75C251481E0A}"/>
              </a:ext>
            </a:extLst>
          </p:cNvPr>
          <p:cNvSpPr txBox="1"/>
          <p:nvPr/>
        </p:nvSpPr>
        <p:spPr>
          <a:xfrm>
            <a:off x="220168" y="1395823"/>
            <a:ext cx="4493500" cy="409342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000" dirty="0"/>
              <a:t>Mae Liz Pemberton </a:t>
            </a:r>
            <a:r>
              <a:rPr lang="en-GB" sz="2000" dirty="0" err="1"/>
              <a:t>hefyd</a:t>
            </a:r>
            <a:r>
              <a:rPr lang="en-GB" sz="2000" dirty="0"/>
              <a:t> yn </a:t>
            </a:r>
            <a:r>
              <a:rPr lang="en-GB" sz="2000" dirty="0" err="1"/>
              <a:t>trafod</a:t>
            </a:r>
            <a:r>
              <a:rPr lang="en-GB" sz="2000" dirty="0"/>
              <a:t> </a:t>
            </a:r>
            <a:r>
              <a:rPr lang="en-GB" sz="2000" dirty="0" err="1"/>
              <a:t>eilyddiaeth</a:t>
            </a:r>
            <a:r>
              <a:rPr lang="en-GB" sz="2000" dirty="0"/>
              <a:t> </a:t>
            </a:r>
            <a:r>
              <a:rPr lang="en-GB" sz="2000" dirty="0" err="1"/>
              <a:t>ddiwylliannol</a:t>
            </a:r>
            <a:r>
              <a:rPr lang="en-GB" sz="2000" dirty="0"/>
              <a:t> </a:t>
            </a:r>
            <a:r>
              <a:rPr lang="en-GB" sz="2000" dirty="0" err="1"/>
              <a:t>fel</a:t>
            </a:r>
            <a:r>
              <a:rPr lang="en-GB" sz="2000" dirty="0"/>
              <a:t> </a:t>
            </a:r>
            <a:r>
              <a:rPr lang="en-GB" sz="2000" dirty="0" err="1"/>
              <a:t>rhywbeth</a:t>
            </a:r>
            <a:r>
              <a:rPr lang="en-GB" sz="2000" dirty="0"/>
              <a:t> </a:t>
            </a:r>
            <a:r>
              <a:rPr lang="en-GB" sz="2000" dirty="0" err="1"/>
              <a:t>i</a:t>
            </a:r>
            <a:r>
              <a:rPr lang="en-GB" sz="2000" dirty="0"/>
              <a:t> </a:t>
            </a:r>
            <a:r>
              <a:rPr lang="en-GB" sz="2000" dirty="0" err="1"/>
              <a:t>fod</a:t>
            </a:r>
            <a:r>
              <a:rPr lang="en-GB" sz="2000" dirty="0"/>
              <a:t> yn </a:t>
            </a:r>
            <a:r>
              <a:rPr lang="en-GB" sz="2000" dirty="0" err="1"/>
              <a:t>ymwybodol</a:t>
            </a:r>
            <a:r>
              <a:rPr lang="en-GB" sz="2000" dirty="0"/>
              <a:t> </a:t>
            </a:r>
            <a:r>
              <a:rPr lang="en-GB" sz="2000" dirty="0" err="1"/>
              <a:t>ohono</a:t>
            </a:r>
            <a:r>
              <a:rPr lang="en-GB" sz="2000" dirty="0"/>
              <a:t> </a:t>
            </a:r>
            <a:r>
              <a:rPr lang="en-GB" sz="2000" dirty="0" err="1"/>
              <a:t>wrth</a:t>
            </a:r>
            <a:r>
              <a:rPr lang="en-GB" sz="2000" dirty="0"/>
              <a:t> </a:t>
            </a:r>
            <a:r>
              <a:rPr lang="en-GB" sz="2000" dirty="0" err="1"/>
              <a:t>edrych</a:t>
            </a:r>
            <a:r>
              <a:rPr lang="en-GB" sz="2000" dirty="0"/>
              <a:t> </a:t>
            </a:r>
            <a:r>
              <a:rPr lang="en-GB" sz="2000" dirty="0" err="1"/>
              <a:t>ar</a:t>
            </a:r>
            <a:r>
              <a:rPr lang="en-GB" sz="2000" dirty="0"/>
              <a:t> </a:t>
            </a:r>
            <a:r>
              <a:rPr lang="en-GB" sz="2000" dirty="0" err="1"/>
              <a:t>wahanol</a:t>
            </a:r>
            <a:r>
              <a:rPr lang="en-GB" sz="2000" dirty="0"/>
              <a:t> </a:t>
            </a:r>
            <a:r>
              <a:rPr lang="en-GB" sz="2000" dirty="0" err="1"/>
              <a:t>ddiwylliannau</a:t>
            </a:r>
            <a:r>
              <a:rPr lang="en-GB" sz="2000" dirty="0"/>
              <a:t>.</a:t>
            </a:r>
          </a:p>
          <a:p>
            <a:pPr marL="285750" indent="-285750">
              <a:spcBef>
                <a:spcPts val="600"/>
              </a:spcBef>
              <a:spcAft>
                <a:spcPts val="600"/>
              </a:spcAft>
              <a:buFont typeface="Arial" panose="020B0604020202020204" pitchFamily="34" charset="0"/>
              <a:buChar char="•"/>
            </a:pPr>
            <a:r>
              <a:rPr lang="en-GB" sz="2000" dirty="0"/>
              <a:t>Mae </a:t>
            </a:r>
            <a:r>
              <a:rPr lang="en-GB" sz="2000" dirty="0" err="1"/>
              <a:t>hi’n</a:t>
            </a:r>
            <a:r>
              <a:rPr lang="en-GB" sz="2000" dirty="0"/>
              <a:t> </a:t>
            </a:r>
            <a:r>
              <a:rPr lang="en-GB" sz="2000" dirty="0" err="1"/>
              <a:t>defnyddio</a:t>
            </a:r>
            <a:r>
              <a:rPr lang="en-GB" sz="2000" dirty="0"/>
              <a:t> </a:t>
            </a:r>
            <a:r>
              <a:rPr lang="en-GB" sz="2000" dirty="0" err="1"/>
              <a:t>enghraifft</a:t>
            </a:r>
            <a:r>
              <a:rPr lang="en-GB" sz="2000" dirty="0"/>
              <a:t> o </a:t>
            </a:r>
            <a:r>
              <a:rPr lang="en-GB" sz="2000" dirty="0" err="1"/>
              <a:t>feithrinfa</a:t>
            </a:r>
            <a:r>
              <a:rPr lang="en-GB" sz="2000" dirty="0"/>
              <a:t> </a:t>
            </a:r>
            <a:r>
              <a:rPr lang="en-GB" sz="2000" dirty="0" err="1"/>
              <a:t>ym</a:t>
            </a:r>
            <a:r>
              <a:rPr lang="en-GB" sz="2000" dirty="0"/>
              <a:t> </a:t>
            </a:r>
            <a:r>
              <a:rPr lang="en-GB" sz="2000" dirty="0" err="1"/>
              <a:t>Manceinion</a:t>
            </a:r>
            <a:r>
              <a:rPr lang="en-GB" sz="2000" dirty="0"/>
              <a:t> </a:t>
            </a:r>
            <a:r>
              <a:rPr lang="en-GB" sz="2000" dirty="0" err="1"/>
              <a:t>lle</a:t>
            </a:r>
            <a:r>
              <a:rPr lang="en-GB" sz="2000" dirty="0"/>
              <a:t> </a:t>
            </a:r>
            <a:r>
              <a:rPr lang="en-GB" sz="2000" dirty="0" err="1"/>
              <a:t>gwisgodd</a:t>
            </a:r>
            <a:r>
              <a:rPr lang="en-GB" sz="2000" dirty="0"/>
              <a:t> </a:t>
            </a:r>
            <a:r>
              <a:rPr lang="en-GB" sz="2000" dirty="0" err="1"/>
              <a:t>aelodau</a:t>
            </a:r>
            <a:r>
              <a:rPr lang="en-GB" sz="2000" dirty="0"/>
              <a:t> </a:t>
            </a:r>
            <a:r>
              <a:rPr lang="en-GB" sz="2000" dirty="0" err="1"/>
              <a:t>gwyn</a:t>
            </a:r>
            <a:r>
              <a:rPr lang="en-GB" sz="2000" dirty="0"/>
              <a:t> </a:t>
            </a:r>
            <a:r>
              <a:rPr lang="en-GB" sz="2000" dirty="0" err="1"/>
              <a:t>o’r</a:t>
            </a:r>
            <a:r>
              <a:rPr lang="en-GB" sz="2000" dirty="0"/>
              <a:t> staff </a:t>
            </a:r>
            <a:r>
              <a:rPr lang="en-GB" sz="2000" dirty="0" err="1"/>
              <a:t>fel</a:t>
            </a:r>
            <a:r>
              <a:rPr lang="en-GB" sz="2000" dirty="0"/>
              <a:t> </a:t>
            </a:r>
            <a:r>
              <a:rPr lang="en-GB" sz="2000" dirty="0" err="1"/>
              <a:t>rapiwyr</a:t>
            </a:r>
            <a:r>
              <a:rPr lang="en-GB" sz="2000" dirty="0"/>
              <a:t> (</a:t>
            </a:r>
            <a:r>
              <a:rPr lang="en-GB" sz="2000" dirty="0" err="1"/>
              <a:t>cadwyni</a:t>
            </a:r>
            <a:r>
              <a:rPr lang="en-GB" sz="2000" dirty="0"/>
              <a:t>/ het/ </a:t>
            </a:r>
            <a:r>
              <a:rPr lang="en-GB" sz="2000" dirty="0" err="1"/>
              <a:t>sbectol</a:t>
            </a:r>
            <a:r>
              <a:rPr lang="en-GB" sz="2000" dirty="0"/>
              <a:t>/ </a:t>
            </a:r>
            <a:r>
              <a:rPr lang="en-GB" sz="2000" dirty="0" err="1"/>
              <a:t>dillad</a:t>
            </a:r>
            <a:r>
              <a:rPr lang="en-GB" sz="2000" dirty="0"/>
              <a:t> </a:t>
            </a:r>
            <a:r>
              <a:rPr lang="en-GB" sz="2000" dirty="0" err="1"/>
              <a:t>rhydd</a:t>
            </a:r>
            <a:r>
              <a:rPr lang="en-GB" sz="2000" dirty="0"/>
              <a:t>) ac </a:t>
            </a:r>
            <a:r>
              <a:rPr lang="en-GB" sz="2000" dirty="0" err="1"/>
              <a:t>fe</a:t>
            </a:r>
            <a:r>
              <a:rPr lang="en-GB" sz="2000" dirty="0"/>
              <a:t> </a:t>
            </a:r>
            <a:r>
              <a:rPr lang="en-GB" sz="2000" dirty="0" err="1"/>
              <a:t>wnaethant</a:t>
            </a:r>
            <a:r>
              <a:rPr lang="en-GB" sz="2000" dirty="0"/>
              <a:t> rap </a:t>
            </a:r>
            <a:r>
              <a:rPr lang="en-GB" sz="2000" dirty="0" err="1"/>
              <a:t>ar</a:t>
            </a:r>
            <a:r>
              <a:rPr lang="en-GB" sz="2000" dirty="0"/>
              <a:t> </a:t>
            </a:r>
            <a:r>
              <a:rPr lang="en-GB" sz="2000" dirty="0" err="1"/>
              <a:t>gyfer</a:t>
            </a:r>
            <a:r>
              <a:rPr lang="en-GB" sz="2000" dirty="0"/>
              <a:t> </a:t>
            </a:r>
            <a:r>
              <a:rPr lang="en-GB" sz="2000" dirty="0" err="1"/>
              <a:t>ymadawyr</a:t>
            </a:r>
            <a:r>
              <a:rPr lang="en-GB" sz="2000" dirty="0"/>
              <a:t> </a:t>
            </a:r>
            <a:r>
              <a:rPr lang="en-GB" sz="2000" dirty="0" err="1"/>
              <a:t>ysgol</a:t>
            </a:r>
            <a:r>
              <a:rPr lang="en-GB" sz="2000" dirty="0"/>
              <a:t>.</a:t>
            </a:r>
          </a:p>
          <a:p>
            <a:pPr marL="285750" indent="-285750">
              <a:spcBef>
                <a:spcPts val="600"/>
              </a:spcBef>
              <a:spcAft>
                <a:spcPts val="600"/>
              </a:spcAft>
              <a:buFont typeface="Arial" panose="020B0604020202020204" pitchFamily="34" charset="0"/>
              <a:buChar char="•"/>
            </a:pPr>
            <a:r>
              <a:rPr lang="en-GB" sz="2000" dirty="0" err="1"/>
              <a:t>Iddi</a:t>
            </a:r>
            <a:r>
              <a:rPr lang="en-GB" sz="2000" dirty="0"/>
              <a:t> hi, y </a:t>
            </a:r>
            <a:r>
              <a:rPr lang="en-GB" sz="2000" dirty="0" err="1"/>
              <a:t>pwynt</a:t>
            </a:r>
            <a:r>
              <a:rPr lang="en-GB" sz="2000" dirty="0"/>
              <a:t> </a:t>
            </a:r>
            <a:r>
              <a:rPr lang="en-GB" sz="2000" dirty="0" err="1"/>
              <a:t>allweddol</a:t>
            </a:r>
            <a:r>
              <a:rPr lang="en-GB" sz="2000" dirty="0"/>
              <a:t> </a:t>
            </a:r>
            <a:r>
              <a:rPr lang="en-GB" sz="2000" dirty="0" err="1"/>
              <a:t>yw</a:t>
            </a:r>
            <a:r>
              <a:rPr lang="en-GB" sz="2000" dirty="0"/>
              <a:t> a </a:t>
            </a:r>
            <a:r>
              <a:rPr lang="en-GB" sz="2000" dirty="0" err="1"/>
              <a:t>yw’r</a:t>
            </a:r>
            <a:r>
              <a:rPr lang="en-GB" sz="2000" dirty="0"/>
              <a:t> </a:t>
            </a:r>
            <a:r>
              <a:rPr lang="en-GB" sz="2000" dirty="0" err="1"/>
              <a:t>diwylliant</a:t>
            </a:r>
            <a:r>
              <a:rPr lang="en-GB" sz="2000" dirty="0"/>
              <a:t> </a:t>
            </a:r>
            <a:r>
              <a:rPr lang="en-GB" sz="2000" dirty="0" err="1"/>
              <a:t>yn</a:t>
            </a:r>
            <a:r>
              <a:rPr lang="en-GB" sz="2000" dirty="0"/>
              <a:t> </a:t>
            </a:r>
            <a:r>
              <a:rPr lang="en-GB" sz="2000" dirty="0" err="1"/>
              <a:t>cael</a:t>
            </a:r>
            <a:r>
              <a:rPr lang="en-GB" sz="2000" dirty="0"/>
              <a:t> </a:t>
            </a:r>
            <a:r>
              <a:rPr lang="en-GB" sz="2000" dirty="0" err="1"/>
              <a:t>ei</a:t>
            </a:r>
            <a:r>
              <a:rPr lang="en-GB" sz="2000" dirty="0"/>
              <a:t> </a:t>
            </a:r>
            <a:r>
              <a:rPr lang="en-GB" sz="2000" dirty="0" err="1"/>
              <a:t>barchu</a:t>
            </a:r>
            <a:r>
              <a:rPr lang="en-GB" sz="2000" dirty="0"/>
              <a:t>.</a:t>
            </a:r>
          </a:p>
        </p:txBody>
      </p:sp>
    </p:spTree>
    <p:extLst>
      <p:ext uri="{BB962C8B-B14F-4D97-AF65-F5344CB8AC3E}">
        <p14:creationId xmlns:p14="http://schemas.microsoft.com/office/powerpoint/2010/main" val="31152969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2C8AF1-607F-8CAA-E515-89AA5E443FD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6F8FC93-8A8E-368E-1601-AEC6741E3CF3}"/>
              </a:ext>
            </a:extLst>
          </p:cNvPr>
          <p:cNvSpPr txBox="1"/>
          <p:nvPr/>
        </p:nvSpPr>
        <p:spPr>
          <a:xfrm>
            <a:off x="240582" y="1274204"/>
            <a:ext cx="8662836" cy="3170099"/>
          </a:xfrm>
          <a:prstGeom prst="rect">
            <a:avLst/>
          </a:prstGeom>
          <a:noFill/>
        </p:spPr>
        <p:txBody>
          <a:bodyPr wrap="square">
            <a:spAutoFit/>
          </a:bodyPr>
          <a:lstStyle/>
          <a:p>
            <a:pPr algn="ctr">
              <a:spcBef>
                <a:spcPts val="600"/>
              </a:spcBef>
              <a:spcAft>
                <a:spcPts val="600"/>
              </a:spcAft>
            </a:pPr>
            <a:r>
              <a:rPr lang="en-GB" sz="2000" b="0" dirty="0" err="1">
                <a:solidFill>
                  <a:srgbClr val="252628"/>
                </a:solidFill>
                <a:effectLst/>
              </a:rPr>
              <a:t>Mae’r</a:t>
            </a:r>
            <a:r>
              <a:rPr lang="en-GB" sz="2000" b="0" dirty="0">
                <a:solidFill>
                  <a:srgbClr val="252628"/>
                </a:solidFill>
                <a:effectLst/>
              </a:rPr>
              <a:t> </a:t>
            </a:r>
            <a:r>
              <a:rPr lang="en-GB" sz="2000" b="0" dirty="0" err="1">
                <a:solidFill>
                  <a:srgbClr val="252628"/>
                </a:solidFill>
                <a:effectLst/>
              </a:rPr>
              <a:t>fideo</a:t>
            </a:r>
            <a:r>
              <a:rPr lang="en-GB" sz="2000" b="0" dirty="0">
                <a:solidFill>
                  <a:srgbClr val="252628"/>
                </a:solidFill>
                <a:effectLst/>
              </a:rPr>
              <a:t> </a:t>
            </a:r>
            <a:r>
              <a:rPr lang="en-GB" sz="2000" b="0" dirty="0" err="1">
                <a:solidFill>
                  <a:srgbClr val="252628"/>
                </a:solidFill>
                <a:effectLst/>
              </a:rPr>
              <a:t>hwn</a:t>
            </a:r>
            <a:r>
              <a:rPr lang="en-GB" sz="2000" b="0" dirty="0">
                <a:solidFill>
                  <a:srgbClr val="252628"/>
                </a:solidFill>
                <a:effectLst/>
              </a:rPr>
              <a:t> yn </a:t>
            </a:r>
            <a:r>
              <a:rPr lang="en-GB" sz="2000" b="0" dirty="0" err="1">
                <a:solidFill>
                  <a:srgbClr val="252628"/>
                </a:solidFill>
                <a:effectLst/>
              </a:rPr>
              <a:t>rhoi</a:t>
            </a:r>
            <a:r>
              <a:rPr lang="en-GB" sz="2000" b="0" dirty="0">
                <a:solidFill>
                  <a:srgbClr val="252628"/>
                </a:solidFill>
                <a:effectLst/>
              </a:rPr>
              <a:t> </a:t>
            </a:r>
            <a:r>
              <a:rPr lang="en-GB" sz="2000" b="0" dirty="0" err="1">
                <a:solidFill>
                  <a:srgbClr val="252628"/>
                </a:solidFill>
                <a:effectLst/>
              </a:rPr>
              <a:t>esboniad</a:t>
            </a:r>
            <a:r>
              <a:rPr lang="en-GB" sz="2000" b="0" dirty="0">
                <a:solidFill>
                  <a:srgbClr val="252628"/>
                </a:solidFill>
                <a:effectLst/>
              </a:rPr>
              <a:t> </a:t>
            </a:r>
            <a:r>
              <a:rPr lang="en-GB" sz="2000" b="0" dirty="0" err="1">
                <a:solidFill>
                  <a:srgbClr val="252628"/>
                </a:solidFill>
                <a:effectLst/>
              </a:rPr>
              <a:t>o’r</a:t>
            </a:r>
            <a:r>
              <a:rPr lang="en-GB" sz="2000" b="0" dirty="0">
                <a:solidFill>
                  <a:srgbClr val="252628"/>
                </a:solidFill>
                <a:effectLst/>
              </a:rPr>
              <a:t> </a:t>
            </a:r>
            <a:r>
              <a:rPr lang="en-GB" sz="2000" b="0" dirty="0" err="1">
                <a:solidFill>
                  <a:srgbClr val="252628"/>
                </a:solidFill>
                <a:effectLst/>
              </a:rPr>
              <a:t>gwahaniaethau</a:t>
            </a:r>
            <a:r>
              <a:rPr lang="en-GB" sz="2000" b="0" dirty="0">
                <a:solidFill>
                  <a:srgbClr val="252628"/>
                </a:solidFill>
                <a:effectLst/>
              </a:rPr>
              <a:t> </a:t>
            </a:r>
            <a:r>
              <a:rPr lang="en-GB" sz="2000" b="0" dirty="0" err="1">
                <a:solidFill>
                  <a:srgbClr val="252628"/>
                </a:solidFill>
                <a:effectLst/>
              </a:rPr>
              <a:t>rhwng</a:t>
            </a:r>
            <a:r>
              <a:rPr lang="en-GB" sz="2000" b="0" dirty="0">
                <a:solidFill>
                  <a:srgbClr val="252628"/>
                </a:solidFill>
                <a:effectLst/>
              </a:rPr>
              <a:t> </a:t>
            </a:r>
            <a:r>
              <a:rPr lang="en-GB" sz="2000" b="1" dirty="0" err="1">
                <a:solidFill>
                  <a:srgbClr val="252628"/>
                </a:solidFill>
              </a:rPr>
              <a:t>eilyddiaeth</a:t>
            </a:r>
            <a:r>
              <a:rPr lang="en-GB" sz="2000" b="1" dirty="0">
                <a:solidFill>
                  <a:srgbClr val="252628"/>
                </a:solidFill>
                <a:effectLst/>
              </a:rPr>
              <a:t> </a:t>
            </a:r>
            <a:r>
              <a:rPr lang="en-GB" sz="2000" b="0" dirty="0" err="1">
                <a:solidFill>
                  <a:srgbClr val="252628"/>
                </a:solidFill>
                <a:effectLst/>
              </a:rPr>
              <a:t>ddiwylliannol</a:t>
            </a:r>
            <a:r>
              <a:rPr lang="en-GB" sz="2000" b="0" dirty="0">
                <a:solidFill>
                  <a:srgbClr val="252628"/>
                </a:solidFill>
                <a:effectLst/>
              </a:rPr>
              <a:t> a </a:t>
            </a:r>
            <a:r>
              <a:rPr lang="en-GB" sz="2000" b="1" dirty="0" err="1">
                <a:solidFill>
                  <a:srgbClr val="252628"/>
                </a:solidFill>
                <a:effectLst/>
              </a:rPr>
              <a:t>gwerthfawrogiad</a:t>
            </a:r>
            <a:r>
              <a:rPr lang="en-GB" sz="2000" b="0" dirty="0">
                <a:solidFill>
                  <a:srgbClr val="252628"/>
                </a:solidFill>
                <a:effectLst/>
              </a:rPr>
              <a:t> </a:t>
            </a:r>
            <a:r>
              <a:rPr lang="en-GB" sz="2000" b="0" dirty="0" err="1">
                <a:solidFill>
                  <a:srgbClr val="252628"/>
                </a:solidFill>
                <a:effectLst/>
              </a:rPr>
              <a:t>diwylliannol</a:t>
            </a:r>
            <a:r>
              <a:rPr lang="en-GB" sz="2000" b="0" dirty="0">
                <a:solidFill>
                  <a:srgbClr val="252628"/>
                </a:solidFill>
                <a:effectLst/>
              </a:rPr>
              <a:t>.</a:t>
            </a:r>
          </a:p>
          <a:p>
            <a:pPr algn="ctr">
              <a:spcBef>
                <a:spcPts val="600"/>
              </a:spcBef>
              <a:spcAft>
                <a:spcPts val="600"/>
              </a:spcAft>
            </a:pPr>
            <a:r>
              <a:rPr lang="en-GB" sz="2000" b="0" dirty="0" err="1">
                <a:solidFill>
                  <a:srgbClr val="252628"/>
                </a:solidFill>
                <a:effectLst/>
              </a:rPr>
              <a:t>Ar</a:t>
            </a:r>
            <a:r>
              <a:rPr lang="en-GB" sz="2000" b="0" dirty="0">
                <a:solidFill>
                  <a:srgbClr val="252628"/>
                </a:solidFill>
                <a:effectLst/>
              </a:rPr>
              <a:t> </a:t>
            </a:r>
            <a:r>
              <a:rPr lang="en-GB" sz="2000" b="0" dirty="0" err="1">
                <a:solidFill>
                  <a:srgbClr val="252628"/>
                </a:solidFill>
                <a:effectLst/>
              </a:rPr>
              <a:t>ôl</a:t>
            </a:r>
            <a:r>
              <a:rPr lang="en-GB" sz="2000" b="0" dirty="0">
                <a:solidFill>
                  <a:srgbClr val="252628"/>
                </a:solidFill>
                <a:effectLst/>
              </a:rPr>
              <a:t> </a:t>
            </a:r>
            <a:r>
              <a:rPr lang="en-GB" sz="2000" b="0" dirty="0" err="1">
                <a:solidFill>
                  <a:srgbClr val="252628"/>
                </a:solidFill>
                <a:effectLst/>
              </a:rPr>
              <a:t>gwylio’r</a:t>
            </a:r>
            <a:r>
              <a:rPr lang="en-GB" sz="2000" b="0" dirty="0">
                <a:solidFill>
                  <a:srgbClr val="252628"/>
                </a:solidFill>
                <a:effectLst/>
              </a:rPr>
              <a:t> </a:t>
            </a:r>
            <a:r>
              <a:rPr lang="en-GB" sz="2000" b="0" dirty="0" err="1">
                <a:solidFill>
                  <a:srgbClr val="252628"/>
                </a:solidFill>
                <a:effectLst/>
              </a:rPr>
              <a:t>fideo</a:t>
            </a:r>
            <a:r>
              <a:rPr lang="en-GB" sz="2000" b="0" dirty="0">
                <a:solidFill>
                  <a:srgbClr val="252628"/>
                </a:solidFill>
                <a:effectLst/>
              </a:rPr>
              <a:t>, </a:t>
            </a:r>
            <a:r>
              <a:rPr lang="en-GB" sz="2000" b="0" dirty="0" err="1">
                <a:solidFill>
                  <a:srgbClr val="252628"/>
                </a:solidFill>
                <a:effectLst/>
              </a:rPr>
              <a:t>trafodwch</a:t>
            </a:r>
            <a:r>
              <a:rPr lang="en-GB" sz="2000" b="0" dirty="0">
                <a:solidFill>
                  <a:srgbClr val="252628"/>
                </a:solidFill>
                <a:effectLst/>
              </a:rPr>
              <a:t> </a:t>
            </a:r>
            <a:r>
              <a:rPr lang="en-GB" sz="2000" b="0" dirty="0" err="1">
                <a:solidFill>
                  <a:srgbClr val="252628"/>
                </a:solidFill>
                <a:effectLst/>
              </a:rPr>
              <a:t>beth</a:t>
            </a:r>
            <a:r>
              <a:rPr lang="en-GB" sz="2000" b="0" dirty="0">
                <a:solidFill>
                  <a:srgbClr val="252628"/>
                </a:solidFill>
                <a:effectLst/>
              </a:rPr>
              <a:t> </a:t>
            </a:r>
            <a:r>
              <a:rPr lang="en-GB" sz="2000" b="0" dirty="0" err="1">
                <a:solidFill>
                  <a:srgbClr val="252628"/>
                </a:solidFill>
                <a:effectLst/>
              </a:rPr>
              <a:t>rydych</a:t>
            </a:r>
            <a:r>
              <a:rPr lang="en-GB" sz="2000" b="0" dirty="0">
                <a:solidFill>
                  <a:srgbClr val="252628"/>
                </a:solidFill>
                <a:effectLst/>
              </a:rPr>
              <a:t> </a:t>
            </a:r>
            <a:r>
              <a:rPr lang="en-GB" sz="2000" b="0" dirty="0" err="1">
                <a:solidFill>
                  <a:srgbClr val="252628"/>
                </a:solidFill>
                <a:effectLst/>
              </a:rPr>
              <a:t>chi’n</a:t>
            </a:r>
            <a:r>
              <a:rPr lang="en-GB" sz="2000" b="0" dirty="0">
                <a:solidFill>
                  <a:srgbClr val="252628"/>
                </a:solidFill>
                <a:effectLst/>
              </a:rPr>
              <a:t> </a:t>
            </a:r>
            <a:r>
              <a:rPr lang="en-GB" sz="2000" b="0" dirty="0" err="1">
                <a:solidFill>
                  <a:srgbClr val="252628"/>
                </a:solidFill>
                <a:effectLst/>
              </a:rPr>
              <a:t>deall</a:t>
            </a:r>
            <a:r>
              <a:rPr lang="en-GB" sz="2000" b="0" dirty="0">
                <a:solidFill>
                  <a:srgbClr val="252628"/>
                </a:solidFill>
                <a:effectLst/>
              </a:rPr>
              <a:t> </a:t>
            </a:r>
            <a:r>
              <a:rPr lang="en-GB" sz="2000" b="0" dirty="0" err="1">
                <a:solidFill>
                  <a:srgbClr val="252628"/>
                </a:solidFill>
                <a:effectLst/>
              </a:rPr>
              <a:t>yw’r</a:t>
            </a:r>
            <a:r>
              <a:rPr lang="en-GB" sz="2000" b="0" dirty="0">
                <a:solidFill>
                  <a:srgbClr val="252628"/>
                </a:solidFill>
                <a:effectLst/>
              </a:rPr>
              <a:t> </a:t>
            </a:r>
            <a:r>
              <a:rPr lang="en-GB" sz="2000" b="0" dirty="0" err="1">
                <a:solidFill>
                  <a:srgbClr val="252628"/>
                </a:solidFill>
                <a:effectLst/>
              </a:rPr>
              <a:t>gwahaniaethau</a:t>
            </a:r>
            <a:r>
              <a:rPr lang="en-GB" sz="2000" b="0" dirty="0">
                <a:solidFill>
                  <a:srgbClr val="252628"/>
                </a:solidFill>
                <a:effectLst/>
              </a:rPr>
              <a:t> </a:t>
            </a:r>
            <a:r>
              <a:rPr lang="en-GB" sz="2000" b="0" dirty="0" err="1">
                <a:solidFill>
                  <a:srgbClr val="252628"/>
                </a:solidFill>
                <a:effectLst/>
              </a:rPr>
              <a:t>allweddol</a:t>
            </a:r>
            <a:r>
              <a:rPr lang="en-GB" sz="2000" b="0" dirty="0">
                <a:solidFill>
                  <a:srgbClr val="252628"/>
                </a:solidFill>
                <a:effectLst/>
              </a:rPr>
              <a:t>.</a:t>
            </a:r>
          </a:p>
          <a:p>
            <a:pPr algn="ctr">
              <a:spcBef>
                <a:spcPts val="600"/>
              </a:spcBef>
              <a:spcAft>
                <a:spcPts val="600"/>
              </a:spcAft>
            </a:pPr>
            <a:r>
              <a:rPr lang="en-GB" sz="2000" b="0" dirty="0">
                <a:solidFill>
                  <a:srgbClr val="0070C0"/>
                </a:solidFill>
                <a:effectLst/>
              </a:rPr>
              <a:t>This video gives an explanation of the differences between cultural </a:t>
            </a:r>
            <a:r>
              <a:rPr lang="en-GB" sz="2000" b="1" dirty="0">
                <a:solidFill>
                  <a:srgbClr val="0070C0"/>
                </a:solidFill>
                <a:effectLst/>
              </a:rPr>
              <a:t>appropriation</a:t>
            </a:r>
            <a:r>
              <a:rPr lang="en-GB" sz="2000" b="0" dirty="0">
                <a:solidFill>
                  <a:srgbClr val="0070C0"/>
                </a:solidFill>
                <a:effectLst/>
              </a:rPr>
              <a:t> and </a:t>
            </a:r>
            <a:r>
              <a:rPr lang="en-GB" sz="2000" b="1" dirty="0">
                <a:solidFill>
                  <a:srgbClr val="0070C0"/>
                </a:solidFill>
                <a:effectLst/>
              </a:rPr>
              <a:t>cultural appreciation</a:t>
            </a:r>
            <a:r>
              <a:rPr lang="en-GB" sz="2000" b="0" dirty="0">
                <a:solidFill>
                  <a:srgbClr val="0070C0"/>
                </a:solidFill>
                <a:effectLst/>
              </a:rPr>
              <a:t>.</a:t>
            </a:r>
          </a:p>
          <a:p>
            <a:pPr algn="ctr">
              <a:spcBef>
                <a:spcPts val="600"/>
              </a:spcBef>
              <a:spcAft>
                <a:spcPts val="600"/>
              </a:spcAft>
            </a:pPr>
            <a:r>
              <a:rPr lang="en-GB" sz="2000" dirty="0">
                <a:solidFill>
                  <a:srgbClr val="0070C0"/>
                </a:solidFill>
              </a:rPr>
              <a:t>After watching the video discuss what </a:t>
            </a:r>
            <a:r>
              <a:rPr lang="en-GB" sz="2000" b="0" dirty="0">
                <a:solidFill>
                  <a:srgbClr val="0070C0"/>
                </a:solidFill>
                <a:effectLst/>
              </a:rPr>
              <a:t>you understand the key differences to be.</a:t>
            </a:r>
          </a:p>
          <a:p>
            <a:pPr algn="just">
              <a:spcBef>
                <a:spcPts val="600"/>
              </a:spcBef>
              <a:spcAft>
                <a:spcPts val="600"/>
              </a:spcAft>
            </a:pPr>
            <a:endParaRPr lang="en-GB" sz="2000" b="0" i="0" dirty="0">
              <a:solidFill>
                <a:srgbClr val="000000"/>
              </a:solidFill>
              <a:effectLst/>
            </a:endParaRPr>
          </a:p>
        </p:txBody>
      </p:sp>
      <p:sp>
        <p:nvSpPr>
          <p:cNvPr id="2" name="Title 1">
            <a:extLst>
              <a:ext uri="{FF2B5EF4-FFF2-40B4-BE49-F238E27FC236}">
                <a16:creationId xmlns:a16="http://schemas.microsoft.com/office/drawing/2014/main" id="{83C0F262-1BD8-C9FC-C56F-D3FBDF955D5A}"/>
              </a:ext>
            </a:extLst>
          </p:cNvPr>
          <p:cNvSpPr>
            <a:spLocks noGrp="1"/>
          </p:cNvSpPr>
          <p:nvPr>
            <p:ph type="title"/>
          </p:nvPr>
        </p:nvSpPr>
        <p:spPr>
          <a:xfrm>
            <a:off x="240582" y="-46223"/>
            <a:ext cx="8662836" cy="1325563"/>
          </a:xfrm>
        </p:spPr>
        <p:txBody>
          <a:bodyPr>
            <a:normAutofit/>
          </a:bodyPr>
          <a:lstStyle/>
          <a:p>
            <a:pPr algn="ctr"/>
            <a:r>
              <a:rPr lang="en-GB" sz="3200" b="1" dirty="0" err="1"/>
              <a:t>Eilyddiaeth</a:t>
            </a:r>
            <a:r>
              <a:rPr lang="en-GB" sz="3200" b="1" dirty="0"/>
              <a:t> </a:t>
            </a:r>
            <a:r>
              <a:rPr lang="en-GB" sz="3200" b="1" dirty="0" err="1"/>
              <a:t>ddiwylliannol</a:t>
            </a:r>
            <a:r>
              <a:rPr lang="en-GB" sz="3200" b="1" dirty="0"/>
              <a:t>/ </a:t>
            </a:r>
            <a:r>
              <a:rPr lang="en-GB" sz="3200" b="1" dirty="0">
                <a:solidFill>
                  <a:schemeClr val="accent1">
                    <a:lumMod val="75000"/>
                  </a:schemeClr>
                </a:solidFill>
              </a:rPr>
              <a:t>Cultural appropriation</a:t>
            </a:r>
          </a:p>
        </p:txBody>
      </p:sp>
      <p:pic>
        <p:nvPicPr>
          <p:cNvPr id="5" name="Picture 4">
            <a:hlinkClick r:id="rId3"/>
            <a:extLst>
              <a:ext uri="{FF2B5EF4-FFF2-40B4-BE49-F238E27FC236}">
                <a16:creationId xmlns:a16="http://schemas.microsoft.com/office/drawing/2014/main" id="{FAADA8FE-B6A1-2BAD-DCE6-191985F30057}"/>
              </a:ext>
            </a:extLst>
          </p:cNvPr>
          <p:cNvPicPr>
            <a:picLocks noChangeAspect="1"/>
          </p:cNvPicPr>
          <p:nvPr/>
        </p:nvPicPr>
        <p:blipFill>
          <a:blip r:embed="rId4"/>
          <a:stretch>
            <a:fillRect/>
          </a:stretch>
        </p:blipFill>
        <p:spPr>
          <a:xfrm>
            <a:off x="2800225" y="3966693"/>
            <a:ext cx="3543549" cy="1985757"/>
          </a:xfrm>
          <a:prstGeom prst="rect">
            <a:avLst/>
          </a:prstGeom>
        </p:spPr>
      </p:pic>
      <p:sp>
        <p:nvSpPr>
          <p:cNvPr id="6" name="TextBox 5">
            <a:extLst>
              <a:ext uri="{FF2B5EF4-FFF2-40B4-BE49-F238E27FC236}">
                <a16:creationId xmlns:a16="http://schemas.microsoft.com/office/drawing/2014/main" id="{3C984FA3-6937-4C62-DE10-4587BB3DCD8E}"/>
              </a:ext>
            </a:extLst>
          </p:cNvPr>
          <p:cNvSpPr txBox="1"/>
          <p:nvPr/>
        </p:nvSpPr>
        <p:spPr>
          <a:xfrm>
            <a:off x="6343774" y="5583796"/>
            <a:ext cx="2678806" cy="307777"/>
          </a:xfrm>
          <a:prstGeom prst="rect">
            <a:avLst/>
          </a:prstGeom>
          <a:noFill/>
        </p:spPr>
        <p:txBody>
          <a:bodyPr wrap="square" rtlCol="0">
            <a:spAutoFit/>
          </a:bodyPr>
          <a:lstStyle/>
          <a:p>
            <a:r>
              <a:rPr lang="en-GB" sz="1400" dirty="0"/>
              <a:t>(Gender Equality Network, 2025)</a:t>
            </a:r>
          </a:p>
        </p:txBody>
      </p:sp>
    </p:spTree>
    <p:extLst>
      <p:ext uri="{BB962C8B-B14F-4D97-AF65-F5344CB8AC3E}">
        <p14:creationId xmlns:p14="http://schemas.microsoft.com/office/powerpoint/2010/main" val="41932308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F0D752-D8B6-42A3-BC23-FFE34D0C7CA4}"/>
              </a:ext>
            </a:extLst>
          </p:cNvPr>
          <p:cNvSpPr txBox="1"/>
          <p:nvPr/>
        </p:nvSpPr>
        <p:spPr>
          <a:xfrm>
            <a:off x="382249" y="1166842"/>
            <a:ext cx="8379502" cy="4893647"/>
          </a:xfrm>
          <a:prstGeom prst="rect">
            <a:avLst/>
          </a:prstGeom>
          <a:noFill/>
        </p:spPr>
        <p:txBody>
          <a:bodyPr wrap="square">
            <a:spAutoFit/>
          </a:bodyPr>
          <a:lstStyle/>
          <a:p>
            <a:pPr algn="just"/>
            <a:r>
              <a:rPr lang="en-GB" sz="2400" b="0" i="1" dirty="0">
                <a:solidFill>
                  <a:srgbClr val="252628"/>
                </a:solidFill>
                <a:effectLst/>
                <a:latin typeface="Crimson Pro"/>
              </a:rPr>
              <a:t>“The unacknowledged or inappropriate adoption of the practices, customs, or aesthetics of one social or ethnic group by members of another (typically dominant) community or society.”  </a:t>
            </a:r>
          </a:p>
          <a:p>
            <a:pPr algn="r"/>
            <a:r>
              <a:rPr lang="en-GB" sz="2400" b="0" i="1" dirty="0">
                <a:solidFill>
                  <a:srgbClr val="252628"/>
                </a:solidFill>
                <a:effectLst/>
                <a:latin typeface="Crimson Pro"/>
              </a:rPr>
              <a:t>(Oxford English </a:t>
            </a:r>
            <a:r>
              <a:rPr lang="en-GB" sz="2400" i="1" dirty="0">
                <a:solidFill>
                  <a:srgbClr val="252628"/>
                </a:solidFill>
                <a:latin typeface="Crimson Pro"/>
              </a:rPr>
              <a:t>D</a:t>
            </a:r>
            <a:r>
              <a:rPr lang="en-GB" sz="2400" b="0" i="1" dirty="0">
                <a:solidFill>
                  <a:srgbClr val="252628"/>
                </a:solidFill>
                <a:effectLst/>
                <a:latin typeface="Crimson Pro"/>
              </a:rPr>
              <a:t>ictionary, 2017)</a:t>
            </a:r>
            <a:endParaRPr lang="en-GB" sz="2400" b="0" i="0" dirty="0">
              <a:solidFill>
                <a:srgbClr val="000000"/>
              </a:solidFill>
              <a:effectLst/>
              <a:latin typeface="ff1"/>
            </a:endParaRPr>
          </a:p>
          <a:p>
            <a:pPr algn="just"/>
            <a:endParaRPr lang="en-GB" sz="2400" dirty="0">
              <a:solidFill>
                <a:srgbClr val="000000"/>
              </a:solidFill>
              <a:latin typeface="ff1"/>
            </a:endParaRPr>
          </a:p>
          <a:p>
            <a:r>
              <a:rPr lang="en-GB" sz="2400" b="0" i="0" dirty="0">
                <a:solidFill>
                  <a:srgbClr val="000000"/>
                </a:solidFill>
                <a:effectLst/>
                <a:latin typeface="ff1"/>
              </a:rPr>
              <a:t>Integral to the definition of cultural appropriation is an asymmetry of power between two cultures that involves the </a:t>
            </a:r>
            <a:r>
              <a:rPr lang="en-GB" sz="2400" dirty="0">
                <a:solidFill>
                  <a:srgbClr val="000000"/>
                </a:solidFill>
                <a:latin typeface="ff1"/>
              </a:rPr>
              <a:t>[…] </a:t>
            </a:r>
            <a:r>
              <a:rPr lang="en-GB" sz="2400" b="0" i="0" dirty="0">
                <a:solidFill>
                  <a:srgbClr val="000000"/>
                </a:solidFill>
                <a:effectLst/>
                <a:latin typeface="ff1"/>
              </a:rPr>
              <a:t>dominant culture taking from the marginalised culture. This aspect of the more powerful taking from the less powerful is not emphasised enough. Many definitions emphasise the taking from a culture that is not one's own</a:t>
            </a:r>
            <a:r>
              <a:rPr lang="en-GB" sz="2400" dirty="0">
                <a:solidFill>
                  <a:srgbClr val="000000"/>
                </a:solidFill>
                <a:latin typeface="ff1"/>
              </a:rPr>
              <a:t>”                                              </a:t>
            </a:r>
          </a:p>
          <a:p>
            <a:pPr algn="r"/>
            <a:r>
              <a:rPr lang="en-GB" sz="2400" b="0" i="0" dirty="0">
                <a:solidFill>
                  <a:srgbClr val="000000"/>
                </a:solidFill>
                <a:effectLst/>
                <a:latin typeface="ff1"/>
              </a:rPr>
              <a:t>(Arya, 2021  p.2)</a:t>
            </a:r>
          </a:p>
          <a:p>
            <a:pPr algn="just"/>
            <a:endParaRPr lang="en-GB" sz="2400" b="0" i="0" dirty="0">
              <a:solidFill>
                <a:srgbClr val="000000"/>
              </a:solidFill>
              <a:effectLst/>
              <a:latin typeface="ff1"/>
            </a:endParaRPr>
          </a:p>
        </p:txBody>
      </p:sp>
      <p:sp>
        <p:nvSpPr>
          <p:cNvPr id="2" name="Title 1">
            <a:extLst>
              <a:ext uri="{FF2B5EF4-FFF2-40B4-BE49-F238E27FC236}">
                <a16:creationId xmlns:a16="http://schemas.microsoft.com/office/drawing/2014/main" id="{545BBED9-0DC3-497D-AF0E-4A6C358637EA}"/>
              </a:ext>
            </a:extLst>
          </p:cNvPr>
          <p:cNvSpPr>
            <a:spLocks noGrp="1"/>
          </p:cNvSpPr>
          <p:nvPr>
            <p:ph type="title"/>
          </p:nvPr>
        </p:nvSpPr>
        <p:spPr>
          <a:xfrm>
            <a:off x="167425" y="-46223"/>
            <a:ext cx="8809150" cy="1325563"/>
          </a:xfrm>
        </p:spPr>
        <p:txBody>
          <a:bodyPr>
            <a:normAutofit/>
          </a:bodyPr>
          <a:lstStyle/>
          <a:p>
            <a:pPr algn="ctr"/>
            <a:r>
              <a:rPr lang="en-GB" sz="3200" b="1" dirty="0" err="1"/>
              <a:t>Eilyddiaeth</a:t>
            </a:r>
            <a:r>
              <a:rPr lang="en-GB" sz="3200" b="1" dirty="0"/>
              <a:t> </a:t>
            </a:r>
            <a:r>
              <a:rPr lang="en-GB" sz="3200" b="1" dirty="0" err="1"/>
              <a:t>ddiwylliannol</a:t>
            </a:r>
            <a:r>
              <a:rPr lang="en-GB" sz="3200" b="1" dirty="0"/>
              <a:t> / </a:t>
            </a:r>
            <a:r>
              <a:rPr lang="en-GB" sz="3200" b="1" dirty="0">
                <a:solidFill>
                  <a:schemeClr val="accent1">
                    <a:lumMod val="75000"/>
                  </a:schemeClr>
                </a:solidFill>
              </a:rPr>
              <a:t>Cultural appropriation</a:t>
            </a:r>
          </a:p>
        </p:txBody>
      </p:sp>
    </p:spTree>
    <p:extLst>
      <p:ext uri="{BB962C8B-B14F-4D97-AF65-F5344CB8AC3E}">
        <p14:creationId xmlns:p14="http://schemas.microsoft.com/office/powerpoint/2010/main" val="6176307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222174-2A5E-628F-5955-0E6CBDFDD3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73C4A0-58B4-E18E-9F7D-3FBB19593746}"/>
              </a:ext>
            </a:extLst>
          </p:cNvPr>
          <p:cNvSpPr>
            <a:spLocks noGrp="1"/>
          </p:cNvSpPr>
          <p:nvPr>
            <p:ph type="title"/>
          </p:nvPr>
        </p:nvSpPr>
        <p:spPr>
          <a:xfrm>
            <a:off x="352269" y="-3200"/>
            <a:ext cx="8686800" cy="1622138"/>
          </a:xfrm>
        </p:spPr>
        <p:txBody>
          <a:bodyPr>
            <a:normAutofit/>
          </a:bodyPr>
          <a:lstStyle/>
          <a:p>
            <a:r>
              <a:rPr lang="en-GB" sz="2400" dirty="0"/>
              <a:t>Mae </a:t>
            </a:r>
            <a:r>
              <a:rPr lang="en-GB" sz="2400" dirty="0" err="1"/>
              <a:t>eilyddiaeth</a:t>
            </a:r>
            <a:r>
              <a:rPr lang="en-GB" sz="2400" dirty="0"/>
              <a:t> </a:t>
            </a:r>
            <a:r>
              <a:rPr lang="en-GB" sz="2400" dirty="0" err="1"/>
              <a:t>ddiwylliannol</a:t>
            </a:r>
            <a:r>
              <a:rPr lang="en-GB" sz="2400" dirty="0"/>
              <a:t> yn atgyfnerthu ystrydebau a hiliaeth achlysurol!/ </a:t>
            </a:r>
            <a:r>
              <a:rPr lang="en-GB" sz="2400" dirty="0">
                <a:solidFill>
                  <a:schemeClr val="accent1">
                    <a:lumMod val="75000"/>
                  </a:schemeClr>
                </a:solidFill>
              </a:rPr>
              <a:t>Cultural appropriation reinforces stereotypes and casual racism!    </a:t>
            </a:r>
            <a:br>
              <a:rPr lang="en-GB" sz="2400" dirty="0">
                <a:solidFill>
                  <a:schemeClr val="accent1">
                    <a:lumMod val="75000"/>
                  </a:schemeClr>
                </a:solidFill>
              </a:rPr>
            </a:br>
            <a:r>
              <a:rPr lang="en-GB" sz="2400" dirty="0">
                <a:solidFill>
                  <a:schemeClr val="accent1">
                    <a:lumMod val="75000"/>
                  </a:schemeClr>
                </a:solidFill>
              </a:rPr>
              <a:t>                                                      </a:t>
            </a:r>
            <a:r>
              <a:rPr lang="en-GB" sz="1300" dirty="0">
                <a:solidFill>
                  <a:schemeClr val="accent1">
                    <a:lumMod val="75000"/>
                  </a:schemeClr>
                </a:solidFill>
              </a:rPr>
              <a:t>https://www.instagram.com/stories/highlights/17858743433402977/</a:t>
            </a:r>
          </a:p>
        </p:txBody>
      </p:sp>
      <p:sp>
        <p:nvSpPr>
          <p:cNvPr id="3" name="Content Placeholder 2">
            <a:extLst>
              <a:ext uri="{FF2B5EF4-FFF2-40B4-BE49-F238E27FC236}">
                <a16:creationId xmlns:a16="http://schemas.microsoft.com/office/drawing/2014/main" id="{ADD789BA-CA29-84C1-411F-2D475786635B}"/>
              </a:ext>
            </a:extLst>
          </p:cNvPr>
          <p:cNvSpPr>
            <a:spLocks noGrp="1"/>
          </p:cNvSpPr>
          <p:nvPr>
            <p:ph sz="half" idx="1"/>
          </p:nvPr>
        </p:nvSpPr>
        <p:spPr>
          <a:xfrm>
            <a:off x="-25765" y="5056006"/>
            <a:ext cx="8672747" cy="4351338"/>
          </a:xfrm>
        </p:spPr>
        <p:txBody>
          <a:bodyPr>
            <a:normAutofit/>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lgn="r">
              <a:buNone/>
            </a:pPr>
            <a:endParaRPr lang="en-GB" dirty="0"/>
          </a:p>
          <a:p>
            <a:pPr marL="0" indent="0" algn="r">
              <a:buNone/>
            </a:pPr>
            <a:r>
              <a:rPr lang="en-GB" sz="1200" dirty="0"/>
              <a:t>https://www.instagram.com/stories/highlights/17858743433402977/</a:t>
            </a:r>
          </a:p>
        </p:txBody>
      </p:sp>
      <p:pic>
        <p:nvPicPr>
          <p:cNvPr id="8" name="Picture 7">
            <a:extLst>
              <a:ext uri="{FF2B5EF4-FFF2-40B4-BE49-F238E27FC236}">
                <a16:creationId xmlns:a16="http://schemas.microsoft.com/office/drawing/2014/main" id="{1F19571B-746F-4AA4-05CF-43DFB949DD7F}"/>
              </a:ext>
            </a:extLst>
          </p:cNvPr>
          <p:cNvPicPr>
            <a:picLocks noChangeAspect="1"/>
          </p:cNvPicPr>
          <p:nvPr/>
        </p:nvPicPr>
        <p:blipFill>
          <a:blip r:embed="rId3"/>
          <a:stretch>
            <a:fillRect/>
          </a:stretch>
        </p:blipFill>
        <p:spPr>
          <a:xfrm>
            <a:off x="0" y="1618938"/>
            <a:ext cx="9144000" cy="5254493"/>
          </a:xfrm>
          <a:prstGeom prst="rect">
            <a:avLst/>
          </a:prstGeom>
        </p:spPr>
      </p:pic>
      <p:pic>
        <p:nvPicPr>
          <p:cNvPr id="10" name="Picture 9">
            <a:extLst>
              <a:ext uri="{FF2B5EF4-FFF2-40B4-BE49-F238E27FC236}">
                <a16:creationId xmlns:a16="http://schemas.microsoft.com/office/drawing/2014/main" id="{25D07A80-E4EC-FE63-6602-86ABFB0E825C}"/>
              </a:ext>
            </a:extLst>
          </p:cNvPr>
          <p:cNvPicPr>
            <a:picLocks noChangeAspect="1"/>
          </p:cNvPicPr>
          <p:nvPr/>
        </p:nvPicPr>
        <p:blipFill>
          <a:blip r:embed="rId4"/>
          <a:stretch>
            <a:fillRect/>
          </a:stretch>
        </p:blipFill>
        <p:spPr>
          <a:xfrm>
            <a:off x="248977" y="1387555"/>
            <a:ext cx="2200275" cy="971550"/>
          </a:xfrm>
          <a:prstGeom prst="rect">
            <a:avLst/>
          </a:prstGeom>
        </p:spPr>
      </p:pic>
    </p:spTree>
    <p:extLst>
      <p:ext uri="{BB962C8B-B14F-4D97-AF65-F5344CB8AC3E}">
        <p14:creationId xmlns:p14="http://schemas.microsoft.com/office/powerpoint/2010/main" val="11361700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F643D-4756-4477-BA8B-A5788372FE82}"/>
              </a:ext>
            </a:extLst>
          </p:cNvPr>
          <p:cNvSpPr>
            <a:spLocks noGrp="1"/>
          </p:cNvSpPr>
          <p:nvPr>
            <p:ph type="title"/>
          </p:nvPr>
        </p:nvSpPr>
        <p:spPr>
          <a:xfrm>
            <a:off x="352269" y="154847"/>
            <a:ext cx="8686800" cy="1622138"/>
          </a:xfrm>
        </p:spPr>
        <p:txBody>
          <a:bodyPr>
            <a:normAutofit fontScale="90000"/>
          </a:bodyPr>
          <a:lstStyle/>
          <a:p>
            <a:pPr algn="ctr"/>
            <a:r>
              <a:rPr lang="en-GB" sz="3200" b="1" dirty="0" err="1"/>
              <a:t>Atgyfnerthu</a:t>
            </a:r>
            <a:r>
              <a:rPr lang="en-GB" sz="3200" b="1" dirty="0"/>
              <a:t> </a:t>
            </a:r>
            <a:r>
              <a:rPr lang="en-GB" sz="3200" b="1" dirty="0" err="1"/>
              <a:t>stereoteipiau</a:t>
            </a:r>
            <a:r>
              <a:rPr lang="en-GB" sz="3200" b="1" dirty="0"/>
              <a:t> a </a:t>
            </a:r>
            <a:r>
              <a:rPr lang="en-GB" sz="3200" b="1" dirty="0" err="1"/>
              <a:t>hiliaeth</a:t>
            </a:r>
            <a:r>
              <a:rPr lang="en-GB" sz="3200" b="1" dirty="0"/>
              <a:t> </a:t>
            </a:r>
            <a:r>
              <a:rPr lang="en-GB" sz="3200" b="1" dirty="0" err="1"/>
              <a:t>achlysurol</a:t>
            </a:r>
            <a:br>
              <a:rPr lang="en-GB" sz="3200" b="1" dirty="0"/>
            </a:br>
            <a:r>
              <a:rPr lang="en-GB" sz="3200" b="1" dirty="0">
                <a:solidFill>
                  <a:schemeClr val="accent1">
                    <a:lumMod val="75000"/>
                  </a:schemeClr>
                </a:solidFill>
              </a:rPr>
              <a:t>Reinforcing stereotypes and casual racism   </a:t>
            </a:r>
            <a:br>
              <a:rPr lang="en-GB" sz="3200" b="1" dirty="0">
                <a:solidFill>
                  <a:schemeClr val="accent1">
                    <a:lumMod val="75000"/>
                  </a:schemeClr>
                </a:solidFill>
              </a:rPr>
            </a:br>
            <a:endParaRPr lang="en-GB" sz="3200" b="1" dirty="0">
              <a:solidFill>
                <a:schemeClr val="accent1">
                  <a:lumMod val="75000"/>
                </a:schemeClr>
              </a:solidFill>
            </a:endParaRPr>
          </a:p>
        </p:txBody>
      </p:sp>
      <p:pic>
        <p:nvPicPr>
          <p:cNvPr id="5" name="Picture 4">
            <a:hlinkClick r:id="rId3"/>
            <a:extLst>
              <a:ext uri="{FF2B5EF4-FFF2-40B4-BE49-F238E27FC236}">
                <a16:creationId xmlns:a16="http://schemas.microsoft.com/office/drawing/2014/main" id="{287479C9-B4C1-CD3E-C108-3DC456B2005F}"/>
              </a:ext>
            </a:extLst>
          </p:cNvPr>
          <p:cNvPicPr>
            <a:picLocks noChangeAspect="1"/>
          </p:cNvPicPr>
          <p:nvPr/>
        </p:nvPicPr>
        <p:blipFill>
          <a:blip r:embed="rId4"/>
          <a:stretch>
            <a:fillRect/>
          </a:stretch>
        </p:blipFill>
        <p:spPr>
          <a:xfrm>
            <a:off x="2717442" y="3355110"/>
            <a:ext cx="3473480" cy="2536974"/>
          </a:xfrm>
          <a:prstGeom prst="rect">
            <a:avLst/>
          </a:prstGeom>
        </p:spPr>
      </p:pic>
      <p:sp>
        <p:nvSpPr>
          <p:cNvPr id="9" name="TextBox 8">
            <a:extLst>
              <a:ext uri="{FF2B5EF4-FFF2-40B4-BE49-F238E27FC236}">
                <a16:creationId xmlns:a16="http://schemas.microsoft.com/office/drawing/2014/main" id="{BE052225-62A3-5C3A-55E3-3243E36662B6}"/>
              </a:ext>
            </a:extLst>
          </p:cNvPr>
          <p:cNvSpPr txBox="1"/>
          <p:nvPr/>
        </p:nvSpPr>
        <p:spPr>
          <a:xfrm>
            <a:off x="6091707" y="5576552"/>
            <a:ext cx="2807594" cy="369332"/>
          </a:xfrm>
          <a:prstGeom prst="rect">
            <a:avLst/>
          </a:prstGeom>
          <a:noFill/>
        </p:spPr>
        <p:txBody>
          <a:bodyPr wrap="square" rtlCol="0">
            <a:spAutoFit/>
          </a:bodyPr>
          <a:lstStyle/>
          <a:p>
            <a:r>
              <a:rPr lang="en-GB" dirty="0"/>
              <a:t>(@chinesechippygirl, 2021)</a:t>
            </a:r>
          </a:p>
        </p:txBody>
      </p:sp>
      <p:sp>
        <p:nvSpPr>
          <p:cNvPr id="11" name="TextBox 10">
            <a:extLst>
              <a:ext uri="{FF2B5EF4-FFF2-40B4-BE49-F238E27FC236}">
                <a16:creationId xmlns:a16="http://schemas.microsoft.com/office/drawing/2014/main" id="{E61EF10A-6855-9A7B-8C4C-65FA2BAC4879}"/>
              </a:ext>
            </a:extLst>
          </p:cNvPr>
          <p:cNvSpPr txBox="1"/>
          <p:nvPr/>
        </p:nvSpPr>
        <p:spPr>
          <a:xfrm>
            <a:off x="531623" y="1459559"/>
            <a:ext cx="8328092" cy="1723549"/>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err="1"/>
              <a:t>Mae’r</a:t>
            </a:r>
            <a:r>
              <a:rPr lang="en-GB" sz="2400" dirty="0"/>
              <a:t> Stori Instagram </a:t>
            </a:r>
            <a:r>
              <a:rPr lang="en-GB" sz="2400" dirty="0" err="1"/>
              <a:t>yma</a:t>
            </a:r>
            <a:r>
              <a:rPr lang="en-GB" sz="2400" dirty="0"/>
              <a:t> yn </a:t>
            </a:r>
            <a:r>
              <a:rPr lang="en-GB" sz="2400" dirty="0" err="1"/>
              <a:t>dangos</a:t>
            </a:r>
            <a:r>
              <a:rPr lang="en-GB" sz="2400" dirty="0"/>
              <a:t> yr </a:t>
            </a:r>
            <a:r>
              <a:rPr lang="en-GB" sz="2400" dirty="0" err="1"/>
              <a:t>effaith</a:t>
            </a:r>
            <a:r>
              <a:rPr lang="en-GB" sz="2400" dirty="0"/>
              <a:t> y gall </a:t>
            </a:r>
            <a:r>
              <a:rPr lang="en-GB" sz="2400" dirty="0" err="1"/>
              <a:t>stereoteipio</a:t>
            </a:r>
            <a:r>
              <a:rPr lang="en-GB" sz="2400" dirty="0"/>
              <a:t> </a:t>
            </a:r>
            <a:r>
              <a:rPr lang="en-GB" sz="2400" dirty="0" err="1"/>
              <a:t>hiliol</a:t>
            </a:r>
            <a:r>
              <a:rPr lang="en-GB" sz="2400" dirty="0"/>
              <a:t> </a:t>
            </a:r>
            <a:r>
              <a:rPr lang="en-GB" sz="2400" dirty="0" err="1"/>
              <a:t>ei</a:t>
            </a:r>
            <a:r>
              <a:rPr lang="en-GB" sz="2400" dirty="0"/>
              <a:t> </a:t>
            </a:r>
            <a:r>
              <a:rPr lang="en-GB" sz="2400" dirty="0" err="1"/>
              <a:t>chael</a:t>
            </a:r>
            <a:r>
              <a:rPr lang="en-GB" sz="2400" dirty="0"/>
              <a:t> </a:t>
            </a:r>
            <a:r>
              <a:rPr lang="en-GB" sz="2400" dirty="0" err="1"/>
              <a:t>ar</a:t>
            </a:r>
            <a:r>
              <a:rPr lang="en-GB" sz="2400" dirty="0"/>
              <a:t> </a:t>
            </a:r>
            <a:r>
              <a:rPr lang="en-GB" sz="2400" dirty="0" err="1"/>
              <a:t>aelodau</a:t>
            </a:r>
            <a:r>
              <a:rPr lang="en-GB" sz="2400" dirty="0"/>
              <a:t> </a:t>
            </a:r>
            <a:r>
              <a:rPr lang="en-GB" sz="2400" dirty="0" err="1"/>
              <a:t>cymunedau</a:t>
            </a:r>
            <a:r>
              <a:rPr lang="en-GB" sz="2400" dirty="0"/>
              <a:t> </a:t>
            </a:r>
            <a:r>
              <a:rPr lang="en-GB" sz="2400" dirty="0" err="1"/>
              <a:t>lleiafrifol</a:t>
            </a:r>
            <a:r>
              <a:rPr lang="en-GB" sz="2400" dirty="0"/>
              <a:t>.</a:t>
            </a:r>
          </a:p>
          <a:p>
            <a:pPr marL="285750" indent="-285750">
              <a:spcBef>
                <a:spcPts val="600"/>
              </a:spcBef>
              <a:spcAft>
                <a:spcPts val="600"/>
              </a:spcAft>
              <a:buFont typeface="Arial" panose="020B0604020202020204" pitchFamily="34" charset="0"/>
              <a:buChar char="•"/>
            </a:pPr>
            <a:r>
              <a:rPr lang="en-GB" sz="2400" dirty="0">
                <a:solidFill>
                  <a:schemeClr val="accent1">
                    <a:lumMod val="75000"/>
                  </a:schemeClr>
                </a:solidFill>
              </a:rPr>
              <a:t>This Instagram Story illustrates the effect that racial stereotyping can have on members of minority communities.</a:t>
            </a:r>
          </a:p>
        </p:txBody>
      </p:sp>
    </p:spTree>
    <p:extLst>
      <p:ext uri="{BB962C8B-B14F-4D97-AF65-F5344CB8AC3E}">
        <p14:creationId xmlns:p14="http://schemas.microsoft.com/office/powerpoint/2010/main" val="37351825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90BEF7-ACE7-574C-083E-86512FBE19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9AAF99-EF88-CD77-CC30-3C33D099DE7A}"/>
              </a:ext>
            </a:extLst>
          </p:cNvPr>
          <p:cNvSpPr>
            <a:spLocks noGrp="1"/>
          </p:cNvSpPr>
          <p:nvPr>
            <p:ph type="title"/>
          </p:nvPr>
        </p:nvSpPr>
        <p:spPr>
          <a:xfrm>
            <a:off x="215722" y="-398944"/>
            <a:ext cx="8686800" cy="1622138"/>
          </a:xfrm>
        </p:spPr>
        <p:txBody>
          <a:bodyPr>
            <a:normAutofit fontScale="90000"/>
          </a:bodyPr>
          <a:lstStyle/>
          <a:p>
            <a:pPr algn="ctr"/>
            <a:br>
              <a:rPr lang="en-GB" sz="3200" b="1" dirty="0"/>
            </a:br>
            <a:r>
              <a:rPr lang="en-GB" sz="3200" b="1" dirty="0" err="1"/>
              <a:t>Atgyfnerthu</a:t>
            </a:r>
            <a:r>
              <a:rPr lang="en-GB" sz="3200" b="1" dirty="0"/>
              <a:t> </a:t>
            </a:r>
            <a:r>
              <a:rPr lang="en-GB" sz="3200" b="1" dirty="0" err="1"/>
              <a:t>stereoteipiau</a:t>
            </a:r>
            <a:r>
              <a:rPr lang="en-GB" sz="3200" b="1" dirty="0"/>
              <a:t> a </a:t>
            </a:r>
            <a:r>
              <a:rPr lang="en-GB" sz="3200" b="1" dirty="0" err="1"/>
              <a:t>hiliaeth</a:t>
            </a:r>
            <a:r>
              <a:rPr lang="en-GB" sz="3200" b="1" dirty="0"/>
              <a:t> </a:t>
            </a:r>
            <a:r>
              <a:rPr lang="en-GB" sz="3200" b="1" dirty="0" err="1"/>
              <a:t>achlysurol</a:t>
            </a:r>
            <a:br>
              <a:rPr lang="en-GB" sz="3200" b="1" dirty="0"/>
            </a:br>
            <a:r>
              <a:rPr lang="en-GB" sz="3200" b="1" dirty="0">
                <a:solidFill>
                  <a:schemeClr val="accent1">
                    <a:lumMod val="75000"/>
                  </a:schemeClr>
                </a:solidFill>
              </a:rPr>
              <a:t>Reinforcing stereotypes and casual racism    </a:t>
            </a:r>
          </a:p>
        </p:txBody>
      </p:sp>
      <p:sp>
        <p:nvSpPr>
          <p:cNvPr id="11" name="TextBox 10">
            <a:extLst>
              <a:ext uri="{FF2B5EF4-FFF2-40B4-BE49-F238E27FC236}">
                <a16:creationId xmlns:a16="http://schemas.microsoft.com/office/drawing/2014/main" id="{7861F4FC-A02C-3F80-BE63-40E090F47EEB}"/>
              </a:ext>
            </a:extLst>
          </p:cNvPr>
          <p:cNvSpPr txBox="1"/>
          <p:nvPr/>
        </p:nvSpPr>
        <p:spPr>
          <a:xfrm>
            <a:off x="518745" y="1223194"/>
            <a:ext cx="8251768" cy="5139869"/>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err="1"/>
              <a:t>Mae’r</a:t>
            </a:r>
            <a:r>
              <a:rPr lang="en-GB" sz="2400" dirty="0"/>
              <a:t> </a:t>
            </a:r>
            <a:r>
              <a:rPr lang="en-GB" sz="2400" dirty="0" err="1"/>
              <a:t>broblem</a:t>
            </a:r>
            <a:r>
              <a:rPr lang="en-GB" sz="2400" dirty="0"/>
              <a:t> </a:t>
            </a:r>
            <a:r>
              <a:rPr lang="en-GB" sz="2400" dirty="0" err="1"/>
              <a:t>yma</a:t>
            </a:r>
            <a:r>
              <a:rPr lang="en-GB" sz="2400" dirty="0"/>
              <a:t> </a:t>
            </a:r>
            <a:r>
              <a:rPr lang="en-GB" sz="2400" dirty="0" err="1"/>
              <a:t>hefyd</a:t>
            </a:r>
            <a:r>
              <a:rPr lang="en-GB" sz="2400" dirty="0"/>
              <a:t> </a:t>
            </a:r>
            <a:r>
              <a:rPr lang="en-GB" sz="2400" dirty="0" err="1"/>
              <a:t>wedi’i</a:t>
            </a:r>
            <a:r>
              <a:rPr lang="en-GB" sz="2400" dirty="0"/>
              <a:t> nodi </a:t>
            </a:r>
            <a:r>
              <a:rPr lang="en-GB" sz="2400" dirty="0" err="1"/>
              <a:t>mewn</a:t>
            </a:r>
            <a:r>
              <a:rPr lang="en-GB" sz="2400" dirty="0"/>
              <a:t> </a:t>
            </a:r>
            <a:r>
              <a:rPr lang="en-GB" sz="2400" dirty="0" err="1"/>
              <a:t>astudiaethau</a:t>
            </a:r>
            <a:r>
              <a:rPr lang="en-GB" sz="2400" dirty="0"/>
              <a:t> </a:t>
            </a:r>
            <a:r>
              <a:rPr lang="en-GB" sz="2400" dirty="0" err="1"/>
              <a:t>academaidd</a:t>
            </a:r>
            <a:r>
              <a:rPr lang="en-GB" sz="2400" dirty="0"/>
              <a:t>, er </a:t>
            </a:r>
            <a:r>
              <a:rPr lang="en-GB" sz="2400" dirty="0" err="1"/>
              <a:t>enghraifft</a:t>
            </a:r>
            <a:r>
              <a:rPr lang="en-GB" sz="2400" dirty="0"/>
              <a:t> </a:t>
            </a:r>
            <a:r>
              <a:rPr lang="en-GB" sz="2400" dirty="0" err="1"/>
              <a:t>mae</a:t>
            </a:r>
            <a:r>
              <a:rPr lang="en-GB" sz="2400" dirty="0"/>
              <a:t> Han </a:t>
            </a:r>
            <a:r>
              <a:rPr lang="en-GB" sz="2400" i="1" dirty="0"/>
              <a:t>et al. </a:t>
            </a:r>
            <a:r>
              <a:rPr lang="en-GB" sz="2400" dirty="0"/>
              <a:t>(2025) </a:t>
            </a:r>
            <a:r>
              <a:rPr lang="en-GB" sz="2400" dirty="0" err="1"/>
              <a:t>wedi</a:t>
            </a:r>
            <a:r>
              <a:rPr lang="en-GB" sz="2400" dirty="0"/>
              <a:t> </a:t>
            </a:r>
            <a:r>
              <a:rPr lang="en-GB" sz="2400" dirty="0" err="1"/>
              <a:t>dadlau</a:t>
            </a:r>
            <a:r>
              <a:rPr lang="en-GB" sz="2400" dirty="0"/>
              <a:t> bod…</a:t>
            </a:r>
          </a:p>
          <a:p>
            <a:pPr marL="285750" indent="-285750">
              <a:spcBef>
                <a:spcPts val="600"/>
              </a:spcBef>
              <a:spcAft>
                <a:spcPts val="600"/>
              </a:spcAft>
              <a:buFont typeface="Arial" panose="020B0604020202020204" pitchFamily="34" charset="0"/>
              <a:buChar char="•"/>
            </a:pPr>
            <a:r>
              <a:rPr lang="en-GB" sz="2400" dirty="0">
                <a:solidFill>
                  <a:schemeClr val="accent1">
                    <a:lumMod val="75000"/>
                  </a:schemeClr>
                </a:solidFill>
              </a:rPr>
              <a:t>This problem has also been identified in academic studies, for example Han </a:t>
            </a:r>
            <a:r>
              <a:rPr lang="en-GB" sz="2400" i="1" dirty="0">
                <a:solidFill>
                  <a:schemeClr val="accent1">
                    <a:lumMod val="75000"/>
                  </a:schemeClr>
                </a:solidFill>
              </a:rPr>
              <a:t>et al. </a:t>
            </a:r>
            <a:r>
              <a:rPr lang="en-GB" sz="2400" dirty="0">
                <a:solidFill>
                  <a:schemeClr val="accent1">
                    <a:lumMod val="75000"/>
                  </a:schemeClr>
                </a:solidFill>
              </a:rPr>
              <a:t>(2025) have argued that:</a:t>
            </a:r>
          </a:p>
          <a:p>
            <a:pPr algn="ctr">
              <a:spcBef>
                <a:spcPts val="600"/>
              </a:spcBef>
              <a:spcAft>
                <a:spcPts val="600"/>
              </a:spcAft>
            </a:pPr>
            <a:r>
              <a:rPr lang="en-GB" sz="2400" dirty="0">
                <a:solidFill>
                  <a:schemeClr val="accent1">
                    <a:lumMod val="75000"/>
                  </a:schemeClr>
                </a:solidFill>
              </a:rPr>
              <a:t>‘Previous studies argue that focusing only on surface-level aspects like food and clothing fails to capture the complexity of Asian American culture (An, 2022)’. </a:t>
            </a:r>
          </a:p>
          <a:p>
            <a:pPr algn="ctr">
              <a:spcBef>
                <a:spcPts val="600"/>
              </a:spcBef>
              <a:spcAft>
                <a:spcPts val="600"/>
              </a:spcAft>
            </a:pPr>
            <a:r>
              <a:rPr lang="en-GB" sz="2400" dirty="0">
                <a:solidFill>
                  <a:schemeClr val="accent1">
                    <a:lumMod val="75000"/>
                  </a:schemeClr>
                </a:solidFill>
              </a:rPr>
              <a:t>‘Thus, while these portrayals offer insights into cultural practices, they may not provide a comprehensive understanding of Asian American identities’. (Han </a:t>
            </a:r>
            <a:r>
              <a:rPr lang="en-GB" sz="2400" i="1" dirty="0">
                <a:solidFill>
                  <a:schemeClr val="accent1">
                    <a:lumMod val="75000"/>
                  </a:schemeClr>
                </a:solidFill>
              </a:rPr>
              <a:t>et al, </a:t>
            </a:r>
            <a:r>
              <a:rPr lang="en-GB" sz="2400" dirty="0">
                <a:solidFill>
                  <a:schemeClr val="accent1">
                    <a:lumMod val="75000"/>
                  </a:schemeClr>
                </a:solidFill>
              </a:rPr>
              <a:t>2025)</a:t>
            </a:r>
          </a:p>
          <a:p>
            <a:pPr marL="285750" indent="-285750">
              <a:spcBef>
                <a:spcPts val="600"/>
              </a:spcBef>
              <a:spcAft>
                <a:spcPts val="600"/>
              </a:spcAft>
              <a:buFont typeface="Arial" panose="020B0604020202020204" pitchFamily="34" charset="0"/>
              <a:buChar char="•"/>
            </a:pPr>
            <a:endParaRPr lang="en-GB" sz="2400" dirty="0">
              <a:solidFill>
                <a:schemeClr val="accent1">
                  <a:lumMod val="75000"/>
                </a:schemeClr>
              </a:solidFill>
            </a:endParaRPr>
          </a:p>
        </p:txBody>
      </p:sp>
    </p:spTree>
    <p:extLst>
      <p:ext uri="{BB962C8B-B14F-4D97-AF65-F5344CB8AC3E}">
        <p14:creationId xmlns:p14="http://schemas.microsoft.com/office/powerpoint/2010/main" val="11824727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01D62-2474-44BB-ADCF-6FB4ACA5A6FD}"/>
              </a:ext>
            </a:extLst>
          </p:cNvPr>
          <p:cNvSpPr>
            <a:spLocks noGrp="1"/>
          </p:cNvSpPr>
          <p:nvPr>
            <p:ph type="title"/>
          </p:nvPr>
        </p:nvSpPr>
        <p:spPr>
          <a:xfrm>
            <a:off x="628651" y="237196"/>
            <a:ext cx="7935800" cy="1325563"/>
          </a:xfrm>
        </p:spPr>
        <p:txBody>
          <a:bodyPr/>
          <a:lstStyle/>
          <a:p>
            <a:pPr algn="ctr"/>
            <a:r>
              <a:rPr lang="en-GB" dirty="0" err="1"/>
              <a:t>Gwerthfawrogiad</a:t>
            </a:r>
            <a:r>
              <a:rPr lang="en-GB" dirty="0"/>
              <a:t> </a:t>
            </a:r>
            <a:r>
              <a:rPr lang="en-GB" dirty="0" err="1"/>
              <a:t>diwylliannol</a:t>
            </a:r>
            <a:r>
              <a:rPr lang="en-GB" dirty="0"/>
              <a:t> / Cultural appreciation </a:t>
            </a:r>
          </a:p>
        </p:txBody>
      </p:sp>
      <p:sp>
        <p:nvSpPr>
          <p:cNvPr id="3" name="Content Placeholder 2">
            <a:extLst>
              <a:ext uri="{FF2B5EF4-FFF2-40B4-BE49-F238E27FC236}">
                <a16:creationId xmlns:a16="http://schemas.microsoft.com/office/drawing/2014/main" id="{AB385BCA-6B69-4F49-992C-51FA240FD499}"/>
              </a:ext>
            </a:extLst>
          </p:cNvPr>
          <p:cNvSpPr>
            <a:spLocks noGrp="1"/>
          </p:cNvSpPr>
          <p:nvPr>
            <p:ph sz="half" idx="1"/>
          </p:nvPr>
        </p:nvSpPr>
        <p:spPr>
          <a:xfrm>
            <a:off x="628651" y="1794578"/>
            <a:ext cx="8219136" cy="3936521"/>
          </a:xfrm>
        </p:spPr>
        <p:txBody>
          <a:bodyPr>
            <a:normAutofit lnSpcReduction="10000"/>
          </a:bodyPr>
          <a:lstStyle/>
          <a:p>
            <a:pPr algn="l"/>
            <a:r>
              <a:rPr lang="en-GB" sz="2400" b="0" i="0" dirty="0">
                <a:effectLst/>
                <a:latin typeface="Crimson Pro"/>
              </a:rPr>
              <a:t>Yn </a:t>
            </a:r>
            <a:r>
              <a:rPr lang="en-GB" sz="2400" b="0" i="0" dirty="0" err="1">
                <a:effectLst/>
                <a:latin typeface="Crimson Pro"/>
              </a:rPr>
              <a:t>ôl</a:t>
            </a:r>
            <a:r>
              <a:rPr lang="en-GB" sz="2400" b="0" i="0" dirty="0">
                <a:effectLst/>
                <a:latin typeface="Crimson Pro"/>
              </a:rPr>
              <a:t> yr Oxford Review (2025):</a:t>
            </a:r>
          </a:p>
          <a:p>
            <a:pPr algn="l"/>
            <a:r>
              <a:rPr lang="en-GB" sz="2400" b="0" i="0" dirty="0">
                <a:solidFill>
                  <a:schemeClr val="accent1">
                    <a:lumMod val="75000"/>
                  </a:schemeClr>
                </a:solidFill>
                <a:effectLst/>
                <a:latin typeface="Crimson Pro"/>
              </a:rPr>
              <a:t>According to the Oxford Review (2025):</a:t>
            </a:r>
          </a:p>
          <a:p>
            <a:pPr marL="0" indent="0" algn="ctr">
              <a:buNone/>
            </a:pPr>
            <a:r>
              <a:rPr lang="en-GB" sz="2400" b="0" i="0" dirty="0">
                <a:solidFill>
                  <a:srgbClr val="252628"/>
                </a:solidFill>
                <a:effectLst/>
                <a:latin typeface="Crimson Pro"/>
              </a:rPr>
              <a:t>‘Cultural appreciation refers to the mindful and respectful interaction with another culture’. </a:t>
            </a:r>
          </a:p>
          <a:p>
            <a:pPr marL="0" indent="0" algn="ctr">
              <a:buNone/>
            </a:pPr>
            <a:r>
              <a:rPr lang="en-GB" sz="2400" b="0" i="0" dirty="0">
                <a:solidFill>
                  <a:srgbClr val="252628"/>
                </a:solidFill>
                <a:effectLst/>
                <a:latin typeface="Crimson Pro"/>
              </a:rPr>
              <a:t>‘It goes beyond merely adopting elements of a culture but strives to understand and celebrate the significance of those elements within their historical and social contexts’. </a:t>
            </a:r>
          </a:p>
          <a:p>
            <a:pPr marL="0" indent="0" algn="ctr">
              <a:buNone/>
            </a:pPr>
            <a:r>
              <a:rPr lang="en-GB" sz="2400" b="0" i="0" dirty="0">
                <a:solidFill>
                  <a:srgbClr val="252628"/>
                </a:solidFill>
                <a:effectLst/>
                <a:latin typeface="Crimson Pro"/>
              </a:rPr>
              <a:t>‘When individuals or organisations engage in cultural appreciation, they seek to genuinely connect with the culture, demonstrating sensitivity to its nuances and showing respect for the people to whom the culture belongs’.</a:t>
            </a:r>
            <a:endParaRPr lang="en-GB" sz="2400" dirty="0">
              <a:solidFill>
                <a:srgbClr val="252628"/>
              </a:solidFill>
              <a:latin typeface="Crimson Pro"/>
            </a:endParaRPr>
          </a:p>
        </p:txBody>
      </p:sp>
    </p:spTree>
    <p:extLst>
      <p:ext uri="{BB962C8B-B14F-4D97-AF65-F5344CB8AC3E}">
        <p14:creationId xmlns:p14="http://schemas.microsoft.com/office/powerpoint/2010/main" val="35730061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385CB-847F-41A6-BB0C-A29241B18692}"/>
              </a:ext>
            </a:extLst>
          </p:cNvPr>
          <p:cNvSpPr>
            <a:spLocks noGrp="1"/>
          </p:cNvSpPr>
          <p:nvPr>
            <p:ph type="title"/>
          </p:nvPr>
        </p:nvSpPr>
        <p:spPr>
          <a:xfrm>
            <a:off x="628650" y="365125"/>
            <a:ext cx="7886700" cy="596937"/>
          </a:xfrm>
        </p:spPr>
        <p:txBody>
          <a:bodyPr>
            <a:normAutofit fontScale="90000"/>
          </a:bodyPr>
          <a:lstStyle/>
          <a:p>
            <a:pPr algn="ctr"/>
            <a:r>
              <a:rPr lang="en-GB" b="1" dirty="0"/>
              <a:t>Iaith A </a:t>
            </a:r>
            <a:r>
              <a:rPr lang="en-GB" b="1" dirty="0" err="1"/>
              <a:t>Pherthyn</a:t>
            </a:r>
            <a:br>
              <a:rPr lang="en-GB" b="1" dirty="0"/>
            </a:br>
            <a:endParaRPr lang="en-GB" b="1" dirty="0"/>
          </a:p>
        </p:txBody>
      </p:sp>
      <p:pic>
        <p:nvPicPr>
          <p:cNvPr id="8" name="Picture 7">
            <a:extLst>
              <a:ext uri="{FF2B5EF4-FFF2-40B4-BE49-F238E27FC236}">
                <a16:creationId xmlns:a16="http://schemas.microsoft.com/office/drawing/2014/main" id="{8A62A2A5-3E9D-4746-8695-A34BCFE23D9C}"/>
              </a:ext>
            </a:extLst>
          </p:cNvPr>
          <p:cNvPicPr>
            <a:picLocks noChangeAspect="1"/>
          </p:cNvPicPr>
          <p:nvPr/>
        </p:nvPicPr>
        <p:blipFill>
          <a:blip r:embed="rId3"/>
          <a:stretch>
            <a:fillRect/>
          </a:stretch>
        </p:blipFill>
        <p:spPr>
          <a:xfrm>
            <a:off x="0" y="2351715"/>
            <a:ext cx="1951128" cy="1951128"/>
          </a:xfrm>
          <a:prstGeom prst="rect">
            <a:avLst/>
          </a:prstGeom>
        </p:spPr>
      </p:pic>
      <p:pic>
        <p:nvPicPr>
          <p:cNvPr id="10" name="Picture 9">
            <a:extLst>
              <a:ext uri="{FF2B5EF4-FFF2-40B4-BE49-F238E27FC236}">
                <a16:creationId xmlns:a16="http://schemas.microsoft.com/office/drawing/2014/main" id="{13326374-A134-4B2A-9CBF-6E9E6B007601}"/>
              </a:ext>
            </a:extLst>
          </p:cNvPr>
          <p:cNvPicPr>
            <a:picLocks noChangeAspect="1"/>
          </p:cNvPicPr>
          <p:nvPr/>
        </p:nvPicPr>
        <p:blipFill>
          <a:blip r:embed="rId4"/>
          <a:stretch>
            <a:fillRect/>
          </a:stretch>
        </p:blipFill>
        <p:spPr>
          <a:xfrm>
            <a:off x="6934122" y="770487"/>
            <a:ext cx="1581228" cy="1581228"/>
          </a:xfrm>
          <a:prstGeom prst="rect">
            <a:avLst/>
          </a:prstGeom>
        </p:spPr>
      </p:pic>
      <p:sp>
        <p:nvSpPr>
          <p:cNvPr id="11" name="TextBox 10">
            <a:extLst>
              <a:ext uri="{FF2B5EF4-FFF2-40B4-BE49-F238E27FC236}">
                <a16:creationId xmlns:a16="http://schemas.microsoft.com/office/drawing/2014/main" id="{0B40E89D-4C43-46AD-A16E-AC93669279E4}"/>
              </a:ext>
            </a:extLst>
          </p:cNvPr>
          <p:cNvSpPr txBox="1"/>
          <p:nvPr/>
        </p:nvSpPr>
        <p:spPr>
          <a:xfrm>
            <a:off x="1588443" y="2072545"/>
            <a:ext cx="3241134" cy="2862322"/>
          </a:xfrm>
          <a:prstGeom prst="rect">
            <a:avLst/>
          </a:prstGeom>
          <a:noFill/>
        </p:spPr>
        <p:txBody>
          <a:bodyPr wrap="square" rtlCol="0">
            <a:spAutoFit/>
          </a:bodyPr>
          <a:lstStyle/>
          <a:p>
            <a:r>
              <a:rPr lang="cy-GB" sz="1800" dirty="0">
                <a:effectLst/>
                <a:latin typeface="Arial" panose="020B0604020202020204" pitchFamily="34" charset="0"/>
                <a:ea typeface="DengXian" panose="02010600030101010101" pitchFamily="2" charset="-122"/>
                <a:cs typeface="Times New Roman" panose="02020603050405020304" pitchFamily="18" charset="0"/>
              </a:rPr>
              <a:t>Fe wnaethon ni Sadaqh ddoe a rhoi ffrwythau mas yn ein dawah stryd ac roedd y tywydd yn iawn felly cawsom Jammat y tu allan ac yna cawsom Iftar. Dwi mor flinedig! Roedd y khtbahs yn hir ond gwelais fy nheulu i gyd roedd yn wych!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14" name="TextBox 13">
            <a:extLst>
              <a:ext uri="{FF2B5EF4-FFF2-40B4-BE49-F238E27FC236}">
                <a16:creationId xmlns:a16="http://schemas.microsoft.com/office/drawing/2014/main" id="{6CC1155A-570B-4B2E-A658-26A1A0B1CF60}"/>
              </a:ext>
            </a:extLst>
          </p:cNvPr>
          <p:cNvSpPr txBox="1"/>
          <p:nvPr/>
        </p:nvSpPr>
        <p:spPr>
          <a:xfrm>
            <a:off x="5457851" y="1202683"/>
            <a:ext cx="1387111" cy="369332"/>
          </a:xfrm>
          <a:prstGeom prst="rect">
            <a:avLst/>
          </a:prstGeom>
          <a:noFill/>
        </p:spPr>
        <p:txBody>
          <a:bodyPr wrap="none" rtlCol="0">
            <a:spAutoFit/>
          </a:bodyPr>
          <a:lstStyle/>
          <a:p>
            <a:r>
              <a:rPr lang="en-GB" dirty="0"/>
              <a:t>Sh’wm mae?</a:t>
            </a:r>
          </a:p>
        </p:txBody>
      </p:sp>
      <p:pic>
        <p:nvPicPr>
          <p:cNvPr id="15" name="Picture 14">
            <a:extLst>
              <a:ext uri="{FF2B5EF4-FFF2-40B4-BE49-F238E27FC236}">
                <a16:creationId xmlns:a16="http://schemas.microsoft.com/office/drawing/2014/main" id="{4318AFEA-1CCC-44A7-BA95-667532044142}"/>
              </a:ext>
            </a:extLst>
          </p:cNvPr>
          <p:cNvPicPr>
            <a:picLocks noChangeAspect="1"/>
          </p:cNvPicPr>
          <p:nvPr/>
        </p:nvPicPr>
        <p:blipFill>
          <a:blip r:embed="rId4"/>
          <a:stretch>
            <a:fillRect/>
          </a:stretch>
        </p:blipFill>
        <p:spPr>
          <a:xfrm>
            <a:off x="7257478" y="4418481"/>
            <a:ext cx="1581228" cy="1581228"/>
          </a:xfrm>
          <a:prstGeom prst="rect">
            <a:avLst/>
          </a:prstGeom>
        </p:spPr>
      </p:pic>
      <p:sp>
        <p:nvSpPr>
          <p:cNvPr id="16" name="TextBox 15">
            <a:extLst>
              <a:ext uri="{FF2B5EF4-FFF2-40B4-BE49-F238E27FC236}">
                <a16:creationId xmlns:a16="http://schemas.microsoft.com/office/drawing/2014/main" id="{6CFF2148-F1D7-4F14-A027-9F3B58FEEF7A}"/>
              </a:ext>
            </a:extLst>
          </p:cNvPr>
          <p:cNvSpPr txBox="1"/>
          <p:nvPr/>
        </p:nvSpPr>
        <p:spPr>
          <a:xfrm>
            <a:off x="5185964" y="4959983"/>
            <a:ext cx="2209451" cy="646331"/>
          </a:xfrm>
          <a:prstGeom prst="rect">
            <a:avLst/>
          </a:prstGeom>
          <a:noFill/>
        </p:spPr>
        <p:txBody>
          <a:bodyPr wrap="none" rtlCol="0">
            <a:spAutoFit/>
          </a:bodyPr>
          <a:lstStyle/>
          <a:p>
            <a:r>
              <a:rPr lang="en-GB" dirty="0"/>
              <a:t>Wow! Rwy’t ti </a:t>
            </a:r>
          </a:p>
          <a:p>
            <a:r>
              <a:rPr lang="en-GB" dirty="0"/>
              <a:t>Wedi bod yn brysur!..</a:t>
            </a:r>
          </a:p>
        </p:txBody>
      </p:sp>
    </p:spTree>
    <p:extLst>
      <p:ext uri="{BB962C8B-B14F-4D97-AF65-F5344CB8AC3E}">
        <p14:creationId xmlns:p14="http://schemas.microsoft.com/office/powerpoint/2010/main" val="39377868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385CB-847F-41A6-BB0C-A29241B18692}"/>
              </a:ext>
            </a:extLst>
          </p:cNvPr>
          <p:cNvSpPr>
            <a:spLocks noGrp="1"/>
          </p:cNvSpPr>
          <p:nvPr>
            <p:ph type="title"/>
          </p:nvPr>
        </p:nvSpPr>
        <p:spPr>
          <a:xfrm>
            <a:off x="628650" y="365125"/>
            <a:ext cx="7886700" cy="685113"/>
          </a:xfrm>
        </p:spPr>
        <p:txBody>
          <a:bodyPr>
            <a:normAutofit fontScale="90000"/>
          </a:bodyPr>
          <a:lstStyle/>
          <a:p>
            <a:pPr algn="ctr"/>
            <a:r>
              <a:rPr lang="en-GB" sz="3200" b="1" dirty="0"/>
              <a:t>Language and belonging</a:t>
            </a:r>
            <a:br>
              <a:rPr lang="en-GB" b="1" dirty="0"/>
            </a:br>
            <a:endParaRPr lang="en-GB" b="1" dirty="0"/>
          </a:p>
        </p:txBody>
      </p:sp>
      <p:pic>
        <p:nvPicPr>
          <p:cNvPr id="8" name="Picture 7">
            <a:extLst>
              <a:ext uri="{FF2B5EF4-FFF2-40B4-BE49-F238E27FC236}">
                <a16:creationId xmlns:a16="http://schemas.microsoft.com/office/drawing/2014/main" id="{8A62A2A5-3E9D-4746-8695-A34BCFE23D9C}"/>
              </a:ext>
            </a:extLst>
          </p:cNvPr>
          <p:cNvPicPr>
            <a:picLocks noChangeAspect="1"/>
          </p:cNvPicPr>
          <p:nvPr/>
        </p:nvPicPr>
        <p:blipFill>
          <a:blip r:embed="rId3"/>
          <a:stretch>
            <a:fillRect/>
          </a:stretch>
        </p:blipFill>
        <p:spPr>
          <a:xfrm>
            <a:off x="105608" y="2422577"/>
            <a:ext cx="1951128" cy="1951128"/>
          </a:xfrm>
          <a:prstGeom prst="rect">
            <a:avLst/>
          </a:prstGeom>
        </p:spPr>
      </p:pic>
      <p:sp>
        <p:nvSpPr>
          <p:cNvPr id="4" name="TextBox 3">
            <a:extLst>
              <a:ext uri="{FF2B5EF4-FFF2-40B4-BE49-F238E27FC236}">
                <a16:creationId xmlns:a16="http://schemas.microsoft.com/office/drawing/2014/main" id="{CB49911C-B3CE-4863-8DE2-3A14F9F1E87C}"/>
              </a:ext>
            </a:extLst>
          </p:cNvPr>
          <p:cNvSpPr txBox="1"/>
          <p:nvPr/>
        </p:nvSpPr>
        <p:spPr>
          <a:xfrm>
            <a:off x="5050864" y="1577022"/>
            <a:ext cx="2111155" cy="369332"/>
          </a:xfrm>
          <a:prstGeom prst="rect">
            <a:avLst/>
          </a:prstGeom>
          <a:noFill/>
        </p:spPr>
        <p:txBody>
          <a:bodyPr wrap="none" rtlCol="0">
            <a:spAutoFit/>
          </a:bodyPr>
          <a:lstStyle/>
          <a:p>
            <a:r>
              <a:rPr lang="en-GB" dirty="0"/>
              <a:t>How are you today? </a:t>
            </a:r>
          </a:p>
        </p:txBody>
      </p:sp>
      <p:sp>
        <p:nvSpPr>
          <p:cNvPr id="5" name="TextBox 4">
            <a:extLst>
              <a:ext uri="{FF2B5EF4-FFF2-40B4-BE49-F238E27FC236}">
                <a16:creationId xmlns:a16="http://schemas.microsoft.com/office/drawing/2014/main" id="{22F9AD3F-6A89-478D-8519-106EA7521A10}"/>
              </a:ext>
            </a:extLst>
          </p:cNvPr>
          <p:cNvSpPr txBox="1"/>
          <p:nvPr/>
        </p:nvSpPr>
        <p:spPr>
          <a:xfrm>
            <a:off x="1733546" y="2274838"/>
            <a:ext cx="3204658" cy="2308324"/>
          </a:xfrm>
          <a:prstGeom prst="rect">
            <a:avLst/>
          </a:prstGeom>
          <a:noFill/>
        </p:spPr>
        <p:txBody>
          <a:bodyPr wrap="square" rtlCol="0">
            <a:spAutoFit/>
          </a:bodyPr>
          <a:lstStyle/>
          <a:p>
            <a:r>
              <a:rPr lang="en-GB" dirty="0"/>
              <a:t>We did Sadaqh yesterday and gave out fruit in our street. Mum said it was a nice dawah and the weather was ok so we had Jammat outside and then we had Iftar. I am so tired!  The khtbahs were long but I saw all of my family it was great!</a:t>
            </a:r>
          </a:p>
        </p:txBody>
      </p:sp>
      <p:pic>
        <p:nvPicPr>
          <p:cNvPr id="11" name="Picture 10">
            <a:extLst>
              <a:ext uri="{FF2B5EF4-FFF2-40B4-BE49-F238E27FC236}">
                <a16:creationId xmlns:a16="http://schemas.microsoft.com/office/drawing/2014/main" id="{7FD89CB4-4527-4A49-9F3C-B7D659A9E799}"/>
              </a:ext>
            </a:extLst>
          </p:cNvPr>
          <p:cNvPicPr>
            <a:picLocks noChangeAspect="1"/>
          </p:cNvPicPr>
          <p:nvPr/>
        </p:nvPicPr>
        <p:blipFill>
          <a:blip r:embed="rId4"/>
          <a:stretch>
            <a:fillRect/>
          </a:stretch>
        </p:blipFill>
        <p:spPr>
          <a:xfrm>
            <a:off x="7053237" y="1027906"/>
            <a:ext cx="1581228" cy="1581228"/>
          </a:xfrm>
          <a:prstGeom prst="rect">
            <a:avLst/>
          </a:prstGeom>
        </p:spPr>
      </p:pic>
      <p:pic>
        <p:nvPicPr>
          <p:cNvPr id="12" name="Picture 11">
            <a:extLst>
              <a:ext uri="{FF2B5EF4-FFF2-40B4-BE49-F238E27FC236}">
                <a16:creationId xmlns:a16="http://schemas.microsoft.com/office/drawing/2014/main" id="{5090769D-5417-43A9-9675-DA329E8359B3}"/>
              </a:ext>
            </a:extLst>
          </p:cNvPr>
          <p:cNvPicPr>
            <a:picLocks noChangeAspect="1"/>
          </p:cNvPicPr>
          <p:nvPr/>
        </p:nvPicPr>
        <p:blipFill>
          <a:blip r:embed="rId4"/>
          <a:stretch>
            <a:fillRect/>
          </a:stretch>
        </p:blipFill>
        <p:spPr>
          <a:xfrm>
            <a:off x="7022714" y="3833734"/>
            <a:ext cx="1581228" cy="1581228"/>
          </a:xfrm>
          <a:prstGeom prst="rect">
            <a:avLst/>
          </a:prstGeom>
        </p:spPr>
      </p:pic>
      <p:sp>
        <p:nvSpPr>
          <p:cNvPr id="15" name="TextBox 14">
            <a:extLst>
              <a:ext uri="{FF2B5EF4-FFF2-40B4-BE49-F238E27FC236}">
                <a16:creationId xmlns:a16="http://schemas.microsoft.com/office/drawing/2014/main" id="{5803300A-F529-497D-AA5D-42326B0867FC}"/>
              </a:ext>
            </a:extLst>
          </p:cNvPr>
          <p:cNvSpPr txBox="1"/>
          <p:nvPr/>
        </p:nvSpPr>
        <p:spPr>
          <a:xfrm>
            <a:off x="5385493" y="4405272"/>
            <a:ext cx="1631922" cy="646331"/>
          </a:xfrm>
          <a:prstGeom prst="rect">
            <a:avLst/>
          </a:prstGeom>
          <a:noFill/>
        </p:spPr>
        <p:txBody>
          <a:bodyPr wrap="none" rtlCol="0">
            <a:spAutoFit/>
          </a:bodyPr>
          <a:lstStyle/>
          <a:p>
            <a:r>
              <a:rPr lang="en-GB" dirty="0"/>
              <a:t>Wow! You have</a:t>
            </a:r>
          </a:p>
          <a:p>
            <a:r>
              <a:rPr lang="en-GB" dirty="0"/>
              <a:t>Been busy!…</a:t>
            </a:r>
          </a:p>
        </p:txBody>
      </p:sp>
    </p:spTree>
    <p:extLst>
      <p:ext uri="{BB962C8B-B14F-4D97-AF65-F5344CB8AC3E}">
        <p14:creationId xmlns:p14="http://schemas.microsoft.com/office/powerpoint/2010/main" val="10592399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ABD256C-7D5F-4FBA-8162-9C0571074813}"/>
              </a:ext>
            </a:extLst>
          </p:cNvPr>
          <p:cNvSpPr>
            <a:spLocks noGrp="1"/>
          </p:cNvSpPr>
          <p:nvPr>
            <p:ph type="title"/>
          </p:nvPr>
        </p:nvSpPr>
        <p:spPr>
          <a:xfrm>
            <a:off x="628650" y="44012"/>
            <a:ext cx="7886700" cy="870387"/>
          </a:xfrm>
        </p:spPr>
        <p:txBody>
          <a:bodyPr/>
          <a:lstStyle/>
          <a:p>
            <a:pPr algn="ctr"/>
            <a:r>
              <a:rPr lang="en-GB" b="1" dirty="0" err="1"/>
              <a:t>Cwestiynau</a:t>
            </a:r>
            <a:r>
              <a:rPr lang="en-GB" b="1" dirty="0"/>
              <a:t> </a:t>
            </a:r>
            <a:r>
              <a:rPr lang="en-GB" b="1" dirty="0" err="1"/>
              <a:t>Myfyriol</a:t>
            </a:r>
            <a:endParaRPr lang="en-GB" b="1" dirty="0"/>
          </a:p>
        </p:txBody>
      </p:sp>
      <p:sp>
        <p:nvSpPr>
          <p:cNvPr id="3" name="Content Placeholder 2">
            <a:extLst>
              <a:ext uri="{FF2B5EF4-FFF2-40B4-BE49-F238E27FC236}">
                <a16:creationId xmlns:a16="http://schemas.microsoft.com/office/drawing/2014/main" id="{27CF06B9-73FE-4E87-B14F-CD7AB54C44C0}"/>
              </a:ext>
            </a:extLst>
          </p:cNvPr>
          <p:cNvSpPr>
            <a:spLocks noGrp="1"/>
          </p:cNvSpPr>
          <p:nvPr>
            <p:ph sz="half" idx="1"/>
          </p:nvPr>
        </p:nvSpPr>
        <p:spPr>
          <a:xfrm>
            <a:off x="741588" y="1150300"/>
            <a:ext cx="7886700" cy="4351338"/>
          </a:xfrm>
        </p:spPr>
        <p:txBody>
          <a:bodyPr>
            <a:normAutofit/>
          </a:bodyPr>
          <a:lstStyle/>
          <a:p>
            <a:pPr>
              <a:lnSpc>
                <a:spcPct val="107000"/>
              </a:lnSpc>
              <a:spcAft>
                <a:spcPts val="800"/>
              </a:spcAft>
            </a:pPr>
            <a:r>
              <a:rPr lang="cy-GB" sz="2000" dirty="0">
                <a:effectLst/>
                <a:latin typeface="Arial" panose="020B0604020202020204" pitchFamily="34" charset="0"/>
                <a:ea typeface="DengXian" panose="02010600030101010101" pitchFamily="2" charset="-122"/>
                <a:cs typeface="Arial" panose="020B0604020202020204" pitchFamily="34" charset="0"/>
              </a:rPr>
              <a:t>Sut allwch chi sicrhau bod plant yn gallu siarad am eu profiadau bywyd heb ddisgwyl iddynt </a:t>
            </a:r>
            <a:r>
              <a:rPr lang="cy-GB" sz="2000" b="1" dirty="0">
                <a:effectLst/>
                <a:latin typeface="Arial" panose="020B0604020202020204" pitchFamily="34" charset="0"/>
                <a:ea typeface="DengXian" panose="02010600030101010101" pitchFamily="2" charset="-122"/>
                <a:cs typeface="Arial" panose="020B0604020202020204" pitchFamily="34" charset="0"/>
              </a:rPr>
              <a:t>berfformio eu diwylliant</a:t>
            </a:r>
            <a:r>
              <a:rPr lang="cy-GB" sz="2000" dirty="0">
                <a:effectLst/>
                <a:latin typeface="Arial" panose="020B0604020202020204" pitchFamily="34" charset="0"/>
                <a:ea typeface="DengXian" panose="02010600030101010101" pitchFamily="2" charset="-122"/>
                <a:cs typeface="Arial" panose="020B0604020202020204" pitchFamily="34" charset="0"/>
              </a:rPr>
              <a:t>? (Pemberton, 2021)</a:t>
            </a:r>
          </a:p>
          <a:p>
            <a:pPr marL="0" indent="0">
              <a:lnSpc>
                <a:spcPct val="107000"/>
              </a:lnSpc>
              <a:spcAft>
                <a:spcPts val="800"/>
              </a:spcAft>
              <a:buNone/>
            </a:pP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cy-GB" sz="2000" dirty="0">
                <a:effectLst/>
                <a:latin typeface="Arial" panose="020B0604020202020204" pitchFamily="34" charset="0"/>
                <a:ea typeface="DengXian" panose="02010600030101010101" pitchFamily="2" charset="-122"/>
                <a:cs typeface="Arial" panose="020B0604020202020204" pitchFamily="34" charset="0"/>
              </a:rPr>
              <a:t>• A yw eich amgylchedd blynyddoedd cynnar chi yn adlewyrchu diwylliannau a chymunedau'r plant y maent yn byw ynddynt?</a:t>
            </a:r>
          </a:p>
          <a:p>
            <a:pPr marL="0" indent="0">
              <a:lnSpc>
                <a:spcPct val="107000"/>
              </a:lnSpc>
              <a:spcAft>
                <a:spcPts val="800"/>
              </a:spcAft>
              <a:buNone/>
            </a:pP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cy-GB" sz="2000" dirty="0">
                <a:effectLst/>
                <a:latin typeface="Arial" panose="020B0604020202020204" pitchFamily="34" charset="0"/>
                <a:ea typeface="DengXian" panose="02010600030101010101" pitchFamily="2" charset="-122"/>
                <a:cs typeface="Arial" panose="020B0604020202020204" pitchFamily="34" charset="0"/>
              </a:rPr>
              <a:t>• Sut allwn ni sicrhau bod plant yn teimlo eu bod yn cael eu cynnwys yn fwy mewn amgylchedd blynyddoedd cynnar?</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6883508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480B2-F17F-4A12-8E38-C0B8BC9F581F}"/>
              </a:ext>
            </a:extLst>
          </p:cNvPr>
          <p:cNvSpPr>
            <a:spLocks noGrp="1"/>
          </p:cNvSpPr>
          <p:nvPr>
            <p:ph type="title"/>
          </p:nvPr>
        </p:nvSpPr>
        <p:spPr>
          <a:xfrm>
            <a:off x="283138" y="-100202"/>
            <a:ext cx="7886700" cy="1325563"/>
          </a:xfrm>
        </p:spPr>
        <p:txBody>
          <a:bodyPr/>
          <a:lstStyle/>
          <a:p>
            <a:pPr algn="ctr"/>
            <a:r>
              <a:rPr lang="en-GB" b="1" dirty="0">
                <a:solidFill>
                  <a:schemeClr val="accent1">
                    <a:lumMod val="75000"/>
                  </a:schemeClr>
                </a:solidFill>
              </a:rPr>
              <a:t>Reflective questions:</a:t>
            </a:r>
          </a:p>
        </p:txBody>
      </p:sp>
      <p:sp>
        <p:nvSpPr>
          <p:cNvPr id="3" name="Content Placeholder 2">
            <a:extLst>
              <a:ext uri="{FF2B5EF4-FFF2-40B4-BE49-F238E27FC236}">
                <a16:creationId xmlns:a16="http://schemas.microsoft.com/office/drawing/2014/main" id="{817AD733-12A6-4835-B3E0-4989B0146B23}"/>
              </a:ext>
            </a:extLst>
          </p:cNvPr>
          <p:cNvSpPr>
            <a:spLocks noGrp="1"/>
          </p:cNvSpPr>
          <p:nvPr>
            <p:ph sz="half" idx="1"/>
          </p:nvPr>
        </p:nvSpPr>
        <p:spPr>
          <a:xfrm>
            <a:off x="628650" y="1405665"/>
            <a:ext cx="7886699" cy="4351338"/>
          </a:xfrm>
        </p:spPr>
        <p:txBody>
          <a:bodyPr>
            <a:normAutofit/>
          </a:bodyPr>
          <a:lstStyle/>
          <a:p>
            <a:pPr marL="0" indent="0">
              <a:buNone/>
            </a:pPr>
            <a:r>
              <a:rPr lang="en-GB" dirty="0">
                <a:solidFill>
                  <a:schemeClr val="accent1">
                    <a:lumMod val="50000"/>
                  </a:schemeClr>
                </a:solidFill>
              </a:rPr>
              <a:t>‘How can you make sure that children can talk about their life experiences without expecting them to </a:t>
            </a:r>
            <a:r>
              <a:rPr lang="en-GB" b="1" dirty="0">
                <a:solidFill>
                  <a:schemeClr val="accent1">
                    <a:lumMod val="50000"/>
                  </a:schemeClr>
                </a:solidFill>
              </a:rPr>
              <a:t>perform their culture</a:t>
            </a:r>
            <a:r>
              <a:rPr lang="en-GB" dirty="0">
                <a:solidFill>
                  <a:schemeClr val="accent1">
                    <a:lumMod val="50000"/>
                  </a:schemeClr>
                </a:solidFill>
              </a:rPr>
              <a:t>?’ (Pemberton, 2021)</a:t>
            </a:r>
          </a:p>
          <a:p>
            <a:pPr marL="0" indent="0">
              <a:buNone/>
            </a:pPr>
            <a:endParaRPr lang="en-GB" dirty="0">
              <a:solidFill>
                <a:schemeClr val="accent1">
                  <a:lumMod val="50000"/>
                </a:schemeClr>
              </a:solidFill>
            </a:endParaRPr>
          </a:p>
          <a:p>
            <a:pPr marL="0" indent="0">
              <a:buNone/>
            </a:pPr>
            <a:r>
              <a:rPr lang="en-GB" dirty="0">
                <a:solidFill>
                  <a:schemeClr val="accent1">
                    <a:lumMod val="50000"/>
                  </a:schemeClr>
                </a:solidFill>
              </a:rPr>
              <a:t>Does your early years environment reflect the children’s cultures and communities they live in?</a:t>
            </a:r>
          </a:p>
          <a:p>
            <a:pPr marL="0" indent="0">
              <a:buNone/>
            </a:pPr>
            <a:endParaRPr lang="en-GB" dirty="0">
              <a:solidFill>
                <a:schemeClr val="accent1">
                  <a:lumMod val="50000"/>
                </a:schemeClr>
              </a:solidFill>
            </a:endParaRPr>
          </a:p>
          <a:p>
            <a:pPr marL="0" indent="0">
              <a:buNone/>
            </a:pPr>
            <a:r>
              <a:rPr lang="en-GB" dirty="0">
                <a:solidFill>
                  <a:schemeClr val="accent1">
                    <a:lumMod val="50000"/>
                  </a:schemeClr>
                </a:solidFill>
              </a:rPr>
              <a:t>How can we make children feel more included in the early years environment?</a:t>
            </a:r>
          </a:p>
        </p:txBody>
      </p:sp>
    </p:spTree>
    <p:extLst>
      <p:ext uri="{BB962C8B-B14F-4D97-AF65-F5344CB8AC3E}">
        <p14:creationId xmlns:p14="http://schemas.microsoft.com/office/powerpoint/2010/main" val="30088224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155CEF-E9AC-86CD-97B9-08D07122A9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2E3129-6CF3-04AE-D965-E12B3C9A9D7B}"/>
              </a:ext>
            </a:extLst>
          </p:cNvPr>
          <p:cNvSpPr>
            <a:spLocks noGrp="1"/>
          </p:cNvSpPr>
          <p:nvPr>
            <p:ph type="title"/>
          </p:nvPr>
        </p:nvSpPr>
        <p:spPr>
          <a:xfrm>
            <a:off x="628650" y="365126"/>
            <a:ext cx="7886700" cy="793974"/>
          </a:xfrm>
        </p:spPr>
        <p:txBody>
          <a:bodyPr>
            <a:normAutofit fontScale="90000"/>
          </a:bodyPr>
          <a:lstStyle/>
          <a:p>
            <a:pPr algn="ctr"/>
            <a:r>
              <a:rPr lang="en-GB" b="1" dirty="0" err="1"/>
              <a:t>Mynegi</a:t>
            </a:r>
            <a:r>
              <a:rPr lang="en-GB" b="1" dirty="0"/>
              <a:t> </a:t>
            </a:r>
            <a:r>
              <a:rPr lang="en-GB" b="1" dirty="0" err="1"/>
              <a:t>Diwylliant</a:t>
            </a:r>
            <a:r>
              <a:rPr lang="en-GB" b="1" dirty="0"/>
              <a:t> </a:t>
            </a:r>
            <a:r>
              <a:rPr lang="en-GB" b="1" dirty="0" err="1"/>
              <a:t>Drwy</a:t>
            </a:r>
            <a:r>
              <a:rPr lang="en-GB" b="1" dirty="0"/>
              <a:t> </a:t>
            </a:r>
            <a:r>
              <a:rPr lang="en-GB" b="1" dirty="0" err="1"/>
              <a:t>Berfformiad</a:t>
            </a:r>
            <a:endParaRPr lang="en-GB" b="1" dirty="0"/>
          </a:p>
        </p:txBody>
      </p:sp>
      <p:sp>
        <p:nvSpPr>
          <p:cNvPr id="3" name="Content Placeholder 2">
            <a:extLst>
              <a:ext uri="{FF2B5EF4-FFF2-40B4-BE49-F238E27FC236}">
                <a16:creationId xmlns:a16="http://schemas.microsoft.com/office/drawing/2014/main" id="{8ADA8459-CC96-452C-DE63-BD09C37BE946}"/>
              </a:ext>
            </a:extLst>
          </p:cNvPr>
          <p:cNvSpPr>
            <a:spLocks noGrp="1"/>
          </p:cNvSpPr>
          <p:nvPr>
            <p:ph idx="1"/>
          </p:nvPr>
        </p:nvSpPr>
        <p:spPr>
          <a:xfrm>
            <a:off x="240875" y="1541591"/>
            <a:ext cx="8662250" cy="4186942"/>
          </a:xfrm>
        </p:spPr>
        <p:txBody>
          <a:bodyPr>
            <a:normAutofit fontScale="85000" lnSpcReduction="10000"/>
          </a:bodyPr>
          <a:lstStyle/>
          <a:p>
            <a:r>
              <a:rPr lang="en-GB" dirty="0"/>
              <a:t>Mae Pemberton (2021) </a:t>
            </a:r>
            <a:r>
              <a:rPr lang="en-GB" dirty="0" err="1"/>
              <a:t>yn</a:t>
            </a:r>
            <a:r>
              <a:rPr lang="en-GB" dirty="0"/>
              <a:t> </a:t>
            </a:r>
            <a:r>
              <a:rPr lang="en-GB" dirty="0" err="1"/>
              <a:t>defnyddio’r</a:t>
            </a:r>
            <a:r>
              <a:rPr lang="en-GB" dirty="0"/>
              <a:t> </a:t>
            </a:r>
            <a:r>
              <a:rPr lang="en-GB" dirty="0" err="1"/>
              <a:t>ymadrodd</a:t>
            </a:r>
            <a:r>
              <a:rPr lang="en-GB" dirty="0"/>
              <a:t> </a:t>
            </a:r>
            <a:r>
              <a:rPr lang="en-GB" dirty="0" err="1"/>
              <a:t>hwn</a:t>
            </a:r>
            <a:r>
              <a:rPr lang="en-GB" dirty="0"/>
              <a:t> </a:t>
            </a:r>
            <a:r>
              <a:rPr lang="en-GB" dirty="0" err="1"/>
              <a:t>mewn</a:t>
            </a:r>
            <a:r>
              <a:rPr lang="en-GB" dirty="0"/>
              <a:t> </a:t>
            </a:r>
            <a:r>
              <a:rPr lang="en-GB" dirty="0" err="1"/>
              <a:t>cyd-destun</a:t>
            </a:r>
            <a:r>
              <a:rPr lang="en-GB" dirty="0"/>
              <a:t> </a:t>
            </a:r>
            <a:r>
              <a:rPr lang="en-GB" dirty="0" err="1"/>
              <a:t>negyddol</a:t>
            </a:r>
            <a:r>
              <a:rPr lang="en-GB" dirty="0"/>
              <a:t> </a:t>
            </a:r>
            <a:r>
              <a:rPr lang="en-GB" dirty="0" err="1"/>
              <a:t>oherwydd</a:t>
            </a:r>
            <a:r>
              <a:rPr lang="en-GB" dirty="0"/>
              <a:t> y </a:t>
            </a:r>
            <a:r>
              <a:rPr lang="en-GB" dirty="0" err="1"/>
              <a:t>canlynol</a:t>
            </a:r>
            <a:r>
              <a:rPr lang="en-GB" dirty="0"/>
              <a:t>:</a:t>
            </a:r>
          </a:p>
          <a:p>
            <a:r>
              <a:rPr lang="en-GB" dirty="0"/>
              <a:t>Gall </a:t>
            </a:r>
            <a:r>
              <a:rPr lang="en-GB" dirty="0" err="1"/>
              <a:t>gofyn</a:t>
            </a:r>
            <a:r>
              <a:rPr lang="en-GB" dirty="0"/>
              <a:t> </a:t>
            </a:r>
            <a:r>
              <a:rPr lang="en-GB" dirty="0" err="1"/>
              <a:t>i</a:t>
            </a:r>
            <a:r>
              <a:rPr lang="en-GB" dirty="0"/>
              <a:t> </a:t>
            </a:r>
            <a:r>
              <a:rPr lang="en-GB" dirty="0" err="1"/>
              <a:t>blant</a:t>
            </a:r>
            <a:r>
              <a:rPr lang="en-GB" dirty="0"/>
              <a:t> “</a:t>
            </a:r>
            <a:r>
              <a:rPr lang="en-GB" dirty="0" err="1"/>
              <a:t>berfformio</a:t>
            </a:r>
            <a:r>
              <a:rPr lang="en-GB" dirty="0"/>
              <a:t>” </a:t>
            </a:r>
            <a:r>
              <a:rPr lang="en-GB" dirty="0" err="1"/>
              <a:t>eu</a:t>
            </a:r>
            <a:r>
              <a:rPr lang="en-GB" dirty="0"/>
              <a:t> </a:t>
            </a:r>
            <a:r>
              <a:rPr lang="en-GB" dirty="0" err="1"/>
              <a:t>diwylliant</a:t>
            </a:r>
            <a:r>
              <a:rPr lang="en-GB" dirty="0"/>
              <a:t> </a:t>
            </a:r>
            <a:r>
              <a:rPr lang="en-GB" dirty="0" err="1"/>
              <a:t>leihau</a:t>
            </a:r>
            <a:r>
              <a:rPr lang="en-GB" dirty="0"/>
              <a:t> </a:t>
            </a:r>
            <a:r>
              <a:rPr lang="en-GB" dirty="0" err="1"/>
              <a:t>hunaniaethau</a:t>
            </a:r>
            <a:r>
              <a:rPr lang="en-GB" dirty="0"/>
              <a:t> </a:t>
            </a:r>
            <a:r>
              <a:rPr lang="en-GB" dirty="0" err="1"/>
              <a:t>cymhleth</a:t>
            </a:r>
            <a:r>
              <a:rPr lang="en-GB" dirty="0"/>
              <a:t> </a:t>
            </a:r>
            <a:r>
              <a:rPr lang="en-GB" dirty="0" err="1"/>
              <a:t>i</a:t>
            </a:r>
            <a:r>
              <a:rPr lang="en-GB" dirty="0"/>
              <a:t> </a:t>
            </a:r>
            <a:r>
              <a:rPr lang="en-GB" dirty="0" err="1"/>
              <a:t>arddangosfeydd</a:t>
            </a:r>
            <a:r>
              <a:rPr lang="en-GB" dirty="0"/>
              <a:t> </a:t>
            </a:r>
            <a:r>
              <a:rPr lang="en-GB" dirty="0" err="1"/>
              <a:t>syml</a:t>
            </a:r>
            <a:r>
              <a:rPr lang="en-GB" dirty="0"/>
              <a:t> neu </a:t>
            </a:r>
            <a:r>
              <a:rPr lang="en-GB" dirty="0" err="1"/>
              <a:t>stereoteipiedig</a:t>
            </a:r>
            <a:r>
              <a:rPr lang="en-GB" dirty="0"/>
              <a:t> (</a:t>
            </a:r>
            <a:r>
              <a:rPr lang="en-GB" dirty="0" err="1"/>
              <a:t>e.e.</a:t>
            </a:r>
            <a:r>
              <a:rPr lang="en-GB" dirty="0"/>
              <a:t>, </a:t>
            </a:r>
            <a:r>
              <a:rPr lang="en-GB" dirty="0" err="1"/>
              <a:t>gwisgo</a:t>
            </a:r>
            <a:r>
              <a:rPr lang="en-GB" dirty="0"/>
              <a:t> </a:t>
            </a:r>
            <a:r>
              <a:rPr lang="en-GB" dirty="0" err="1"/>
              <a:t>dillad</a:t>
            </a:r>
            <a:r>
              <a:rPr lang="en-GB" dirty="0"/>
              <a:t> </a:t>
            </a:r>
            <a:r>
              <a:rPr lang="en-GB" dirty="0" err="1"/>
              <a:t>traddodiadol</a:t>
            </a:r>
            <a:r>
              <a:rPr lang="en-GB" dirty="0"/>
              <a:t> neu </a:t>
            </a:r>
            <a:r>
              <a:rPr lang="en-GB" dirty="0" err="1"/>
              <a:t>gyflwyno</a:t>
            </a:r>
            <a:r>
              <a:rPr lang="en-GB" dirty="0"/>
              <a:t> </a:t>
            </a:r>
            <a:r>
              <a:rPr lang="en-GB" dirty="0" err="1"/>
              <a:t>gŵyl</a:t>
            </a:r>
            <a:r>
              <a:rPr lang="en-GB" dirty="0"/>
              <a:t>).</a:t>
            </a:r>
          </a:p>
          <a:p>
            <a:r>
              <a:rPr lang="en-GB" dirty="0"/>
              <a:t>Gall </a:t>
            </a:r>
            <a:r>
              <a:rPr lang="en-GB" b="1" dirty="0" err="1"/>
              <a:t>hanseilio</a:t>
            </a:r>
            <a:r>
              <a:rPr lang="en-GB" dirty="0"/>
              <a:t> </a:t>
            </a:r>
            <a:r>
              <a:rPr lang="en-GB" dirty="0" err="1"/>
              <a:t>diwylliant</a:t>
            </a:r>
            <a:r>
              <a:rPr lang="en-GB" dirty="0"/>
              <a:t>, </a:t>
            </a:r>
            <a:r>
              <a:rPr lang="en-GB" dirty="0" err="1"/>
              <a:t>gan</a:t>
            </a:r>
            <a:r>
              <a:rPr lang="en-GB" dirty="0"/>
              <a:t> </a:t>
            </a:r>
            <a:r>
              <a:rPr lang="en-GB" dirty="0" err="1"/>
              <a:t>awgrymu</a:t>
            </a:r>
            <a:r>
              <a:rPr lang="en-GB" dirty="0"/>
              <a:t> bod </a:t>
            </a:r>
            <a:r>
              <a:rPr lang="en-GB" dirty="0" err="1"/>
              <a:t>pob</a:t>
            </a:r>
            <a:r>
              <a:rPr lang="en-GB" dirty="0"/>
              <a:t> </a:t>
            </a:r>
            <a:r>
              <a:rPr lang="en-GB" dirty="0" err="1"/>
              <a:t>plentyn</a:t>
            </a:r>
            <a:r>
              <a:rPr lang="en-GB" dirty="0"/>
              <a:t> yn </a:t>
            </a:r>
            <a:r>
              <a:rPr lang="en-GB" dirty="0" err="1"/>
              <a:t>cynrychioli</a:t>
            </a:r>
            <a:r>
              <a:rPr lang="en-GB" dirty="0"/>
              <a:t> set </a:t>
            </a:r>
            <a:r>
              <a:rPr lang="en-GB" dirty="0" err="1"/>
              <a:t>sefydlog</a:t>
            </a:r>
            <a:r>
              <a:rPr lang="en-GB" dirty="0"/>
              <a:t> o </a:t>
            </a:r>
            <a:r>
              <a:rPr lang="en-GB" dirty="0" err="1"/>
              <a:t>nodweddion</a:t>
            </a:r>
            <a:r>
              <a:rPr lang="en-GB" dirty="0"/>
              <a:t> </a:t>
            </a:r>
            <a:r>
              <a:rPr lang="en-GB" dirty="0" err="1"/>
              <a:t>diwylliannol</a:t>
            </a:r>
            <a:r>
              <a:rPr lang="en-GB" dirty="0"/>
              <a:t>.</a:t>
            </a:r>
          </a:p>
          <a:p>
            <a:r>
              <a:rPr lang="en-GB" dirty="0"/>
              <a:t>Gall plant </a:t>
            </a:r>
            <a:r>
              <a:rPr lang="en-GB" dirty="0" err="1"/>
              <a:t>deimlo’n</a:t>
            </a:r>
            <a:r>
              <a:rPr lang="en-GB" dirty="0"/>
              <a:t> </a:t>
            </a:r>
            <a:r>
              <a:rPr lang="en-GB" dirty="0" err="1"/>
              <a:t>rhwym</a:t>
            </a:r>
            <a:r>
              <a:rPr lang="en-GB" dirty="0"/>
              <a:t> </a:t>
            </a:r>
            <a:r>
              <a:rPr lang="en-GB" dirty="0" err="1"/>
              <a:t>i</a:t>
            </a:r>
            <a:r>
              <a:rPr lang="en-GB" dirty="0"/>
              <a:t> </a:t>
            </a:r>
            <a:r>
              <a:rPr lang="en-GB" dirty="0" err="1"/>
              <a:t>gynrychioli</a:t>
            </a:r>
            <a:r>
              <a:rPr lang="en-GB" dirty="0"/>
              <a:t> </a:t>
            </a:r>
            <a:r>
              <a:rPr lang="en-GB" dirty="0" err="1"/>
              <a:t>eu</a:t>
            </a:r>
            <a:r>
              <a:rPr lang="en-GB" dirty="0"/>
              <a:t> </a:t>
            </a:r>
            <a:r>
              <a:rPr lang="en-GB" dirty="0" err="1"/>
              <a:t>holl</a:t>
            </a:r>
            <a:r>
              <a:rPr lang="en-GB" dirty="0"/>
              <a:t> </a:t>
            </a:r>
            <a:r>
              <a:rPr lang="en-GB" dirty="0" err="1"/>
              <a:t>ddiwylliant</a:t>
            </a:r>
            <a:r>
              <a:rPr lang="en-GB" dirty="0"/>
              <a:t>, </a:t>
            </a:r>
            <a:r>
              <a:rPr lang="en-GB" dirty="0" err="1"/>
              <a:t>sy’n</a:t>
            </a:r>
            <a:r>
              <a:rPr lang="en-GB" dirty="0"/>
              <a:t> </a:t>
            </a:r>
            <a:r>
              <a:rPr lang="en-GB" dirty="0" err="1"/>
              <a:t>gallu</a:t>
            </a:r>
            <a:r>
              <a:rPr lang="en-GB" dirty="0"/>
              <a:t> bod </a:t>
            </a:r>
            <a:r>
              <a:rPr lang="en-GB" dirty="0" err="1"/>
              <a:t>yn</a:t>
            </a:r>
            <a:r>
              <a:rPr lang="en-GB" dirty="0"/>
              <a:t> </a:t>
            </a:r>
            <a:r>
              <a:rPr lang="en-GB" dirty="0" err="1"/>
              <a:t>llethol</a:t>
            </a:r>
            <a:r>
              <a:rPr lang="en-GB" dirty="0"/>
              <a:t> </a:t>
            </a:r>
            <a:r>
              <a:rPr lang="en-GB" dirty="0" err="1"/>
              <a:t>neu’n</a:t>
            </a:r>
            <a:r>
              <a:rPr lang="en-GB" dirty="0"/>
              <a:t> </a:t>
            </a:r>
            <a:r>
              <a:rPr lang="en-GB" dirty="0" err="1"/>
              <a:t>anghywir</a:t>
            </a:r>
            <a:r>
              <a:rPr lang="en-GB" dirty="0"/>
              <a:t>.</a:t>
            </a:r>
          </a:p>
          <a:p>
            <a:r>
              <a:rPr lang="en-GB" dirty="0"/>
              <a:t>Gall </a:t>
            </a:r>
            <a:r>
              <a:rPr lang="en-GB" dirty="0" err="1"/>
              <a:t>hefyd</a:t>
            </a:r>
            <a:r>
              <a:rPr lang="en-GB" dirty="0"/>
              <a:t> </a:t>
            </a:r>
            <a:r>
              <a:rPr lang="en-GB" dirty="0" err="1"/>
              <a:t>atgyfnerthu</a:t>
            </a:r>
            <a:r>
              <a:rPr lang="en-GB" dirty="0"/>
              <a:t> </a:t>
            </a:r>
            <a:r>
              <a:rPr lang="en-GB" dirty="0" err="1"/>
              <a:t>naratifau</a:t>
            </a:r>
            <a:r>
              <a:rPr lang="en-GB" dirty="0"/>
              <a:t> </a:t>
            </a:r>
            <a:r>
              <a:rPr lang="en-GB" dirty="0" err="1"/>
              <a:t>dominyddol</a:t>
            </a:r>
            <a:r>
              <a:rPr lang="en-GB" dirty="0"/>
              <a:t>, </a:t>
            </a:r>
            <a:r>
              <a:rPr lang="en-GB" dirty="0" err="1"/>
              <a:t>yn</a:t>
            </a:r>
            <a:r>
              <a:rPr lang="en-GB" dirty="0"/>
              <a:t> </a:t>
            </a:r>
            <a:r>
              <a:rPr lang="en-GB" dirty="0" err="1"/>
              <a:t>enwedig</a:t>
            </a:r>
            <a:r>
              <a:rPr lang="en-GB" dirty="0"/>
              <a:t> </a:t>
            </a:r>
            <a:r>
              <a:rPr lang="en-GB" dirty="0" err="1"/>
              <a:t>os</a:t>
            </a:r>
            <a:r>
              <a:rPr lang="en-GB" dirty="0"/>
              <a:t> </a:t>
            </a:r>
            <a:r>
              <a:rPr lang="en-GB" dirty="0" err="1"/>
              <a:t>mai</a:t>
            </a:r>
            <a:r>
              <a:rPr lang="en-GB" dirty="0"/>
              <a:t> dim </a:t>
            </a:r>
            <a:r>
              <a:rPr lang="en-GB" dirty="0" err="1"/>
              <a:t>ond</a:t>
            </a:r>
            <a:r>
              <a:rPr lang="en-GB" dirty="0"/>
              <a:t> </a:t>
            </a:r>
            <a:r>
              <a:rPr lang="en-GB" dirty="0" err="1"/>
              <a:t>rhai</a:t>
            </a:r>
            <a:r>
              <a:rPr lang="en-GB" dirty="0"/>
              <a:t> </a:t>
            </a:r>
            <a:r>
              <a:rPr lang="en-GB" dirty="0" err="1"/>
              <a:t>diwylliannau</a:t>
            </a:r>
            <a:r>
              <a:rPr lang="en-GB" dirty="0"/>
              <a:t> </a:t>
            </a:r>
            <a:r>
              <a:rPr lang="en-GB" dirty="0" err="1"/>
              <a:t>sy’n</a:t>
            </a:r>
            <a:r>
              <a:rPr lang="en-GB" dirty="0"/>
              <a:t> </a:t>
            </a:r>
            <a:r>
              <a:rPr lang="en-GB" dirty="0" err="1"/>
              <a:t>cael</a:t>
            </a:r>
            <a:r>
              <a:rPr lang="en-GB" dirty="0"/>
              <a:t> </a:t>
            </a:r>
            <a:r>
              <a:rPr lang="en-GB" dirty="0" err="1"/>
              <a:t>eu</a:t>
            </a:r>
            <a:r>
              <a:rPr lang="en-GB" dirty="0"/>
              <a:t> </a:t>
            </a:r>
            <a:r>
              <a:rPr lang="en-GB" dirty="0" err="1"/>
              <a:t>hamlygu</a:t>
            </a:r>
            <a:r>
              <a:rPr lang="en-GB" dirty="0"/>
              <a:t> neu </a:t>
            </a:r>
            <a:r>
              <a:rPr lang="en-GB" dirty="0" err="1"/>
              <a:t>eu</a:t>
            </a:r>
            <a:r>
              <a:rPr lang="en-GB" dirty="0"/>
              <a:t> </a:t>
            </a:r>
            <a:r>
              <a:rPr lang="en-GB" dirty="0" err="1"/>
              <a:t>dathlu</a:t>
            </a:r>
            <a:r>
              <a:rPr lang="en-GB" dirty="0"/>
              <a:t>.</a:t>
            </a:r>
          </a:p>
        </p:txBody>
      </p:sp>
    </p:spTree>
    <p:extLst>
      <p:ext uri="{BB962C8B-B14F-4D97-AF65-F5344CB8AC3E}">
        <p14:creationId xmlns:p14="http://schemas.microsoft.com/office/powerpoint/2010/main" val="27621185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08E37-18B3-89A0-2E24-6A567FF5CD5C}"/>
              </a:ext>
            </a:extLst>
          </p:cNvPr>
          <p:cNvSpPr>
            <a:spLocks noGrp="1"/>
          </p:cNvSpPr>
          <p:nvPr>
            <p:ph type="title"/>
          </p:nvPr>
        </p:nvSpPr>
        <p:spPr>
          <a:xfrm>
            <a:off x="628650" y="146185"/>
            <a:ext cx="7886700" cy="793974"/>
          </a:xfrm>
        </p:spPr>
        <p:txBody>
          <a:bodyPr/>
          <a:lstStyle/>
          <a:p>
            <a:pPr algn="ctr"/>
            <a:r>
              <a:rPr lang="en-GB" b="1" dirty="0">
                <a:solidFill>
                  <a:schemeClr val="accent1">
                    <a:lumMod val="75000"/>
                  </a:schemeClr>
                </a:solidFill>
              </a:rPr>
              <a:t>Performing Culture</a:t>
            </a:r>
          </a:p>
        </p:txBody>
      </p:sp>
      <p:sp>
        <p:nvSpPr>
          <p:cNvPr id="3" name="Content Placeholder 2">
            <a:extLst>
              <a:ext uri="{FF2B5EF4-FFF2-40B4-BE49-F238E27FC236}">
                <a16:creationId xmlns:a16="http://schemas.microsoft.com/office/drawing/2014/main" id="{BA288F68-4120-68EF-3DA8-F9951AD10EEE}"/>
              </a:ext>
            </a:extLst>
          </p:cNvPr>
          <p:cNvSpPr>
            <a:spLocks noGrp="1"/>
          </p:cNvSpPr>
          <p:nvPr>
            <p:ph idx="1"/>
          </p:nvPr>
        </p:nvSpPr>
        <p:spPr>
          <a:xfrm>
            <a:off x="481750" y="1220928"/>
            <a:ext cx="8662250" cy="4186942"/>
          </a:xfrm>
        </p:spPr>
        <p:txBody>
          <a:bodyPr>
            <a:normAutofit fontScale="92500" lnSpcReduction="10000"/>
          </a:bodyPr>
          <a:lstStyle/>
          <a:p>
            <a:r>
              <a:rPr lang="en-GB" dirty="0">
                <a:solidFill>
                  <a:schemeClr val="accent1">
                    <a:lumMod val="75000"/>
                  </a:schemeClr>
                </a:solidFill>
              </a:rPr>
              <a:t>Pemberton (2021) uses this phrase in a negative context because of the following:</a:t>
            </a:r>
          </a:p>
          <a:p>
            <a:r>
              <a:rPr lang="en-GB" dirty="0">
                <a:solidFill>
                  <a:schemeClr val="accent1">
                    <a:lumMod val="75000"/>
                  </a:schemeClr>
                </a:solidFill>
              </a:rPr>
              <a:t>Asking children to "perform" their culture can reduce complex identities to simplified or stereotypical displays (e.g., wearing traditional clothing or presenting a festival).</a:t>
            </a:r>
          </a:p>
          <a:p>
            <a:r>
              <a:rPr lang="en-GB" dirty="0">
                <a:solidFill>
                  <a:schemeClr val="accent1">
                    <a:lumMod val="75000"/>
                  </a:schemeClr>
                </a:solidFill>
              </a:rPr>
              <a:t>It may </a:t>
            </a:r>
            <a:r>
              <a:rPr lang="en-GB" b="1" dirty="0">
                <a:solidFill>
                  <a:schemeClr val="accent1">
                    <a:lumMod val="75000"/>
                  </a:schemeClr>
                </a:solidFill>
              </a:rPr>
              <a:t>essentialise</a:t>
            </a:r>
            <a:r>
              <a:rPr lang="en-GB" dirty="0">
                <a:solidFill>
                  <a:schemeClr val="accent1">
                    <a:lumMod val="75000"/>
                  </a:schemeClr>
                </a:solidFill>
              </a:rPr>
              <a:t> culture, implying that each child represents a fixed set of cultural traits. </a:t>
            </a:r>
          </a:p>
          <a:p>
            <a:r>
              <a:rPr lang="en-GB" dirty="0">
                <a:solidFill>
                  <a:schemeClr val="accent1">
                    <a:lumMod val="75000"/>
                  </a:schemeClr>
                </a:solidFill>
              </a:rPr>
              <a:t>Children may feel obligated to represent their entire culture, which can be overwhelming or inaccurate.</a:t>
            </a:r>
          </a:p>
          <a:p>
            <a:r>
              <a:rPr lang="en-GB" dirty="0">
                <a:solidFill>
                  <a:schemeClr val="accent1">
                    <a:lumMod val="75000"/>
                  </a:schemeClr>
                </a:solidFill>
              </a:rPr>
              <a:t>It can also reinforce dominant narratives, especially if only certain cultures are highlighted or celebrated.</a:t>
            </a:r>
          </a:p>
        </p:txBody>
      </p:sp>
    </p:spTree>
    <p:extLst>
      <p:ext uri="{BB962C8B-B14F-4D97-AF65-F5344CB8AC3E}">
        <p14:creationId xmlns:p14="http://schemas.microsoft.com/office/powerpoint/2010/main" val="25542336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3974CC-89D3-9530-9CA3-FDC378FAA5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D44714-6876-9913-9E6F-492BC94A9851}"/>
              </a:ext>
            </a:extLst>
          </p:cNvPr>
          <p:cNvSpPr>
            <a:spLocks noGrp="1"/>
          </p:cNvSpPr>
          <p:nvPr>
            <p:ph type="title"/>
          </p:nvPr>
        </p:nvSpPr>
        <p:spPr>
          <a:xfrm>
            <a:off x="628650" y="223459"/>
            <a:ext cx="7886700" cy="793974"/>
          </a:xfrm>
        </p:spPr>
        <p:txBody>
          <a:bodyPr/>
          <a:lstStyle/>
          <a:p>
            <a:pPr algn="ctr"/>
            <a:r>
              <a:rPr lang="en-GB" b="1" dirty="0" err="1"/>
              <a:t>Cydnabod</a:t>
            </a:r>
            <a:r>
              <a:rPr lang="en-GB" b="1" dirty="0"/>
              <a:t> </a:t>
            </a:r>
            <a:r>
              <a:rPr lang="en-GB" b="1" dirty="0" err="1"/>
              <a:t>Amrywiaeth</a:t>
            </a:r>
            <a:endParaRPr lang="en-GB" b="1" dirty="0"/>
          </a:p>
        </p:txBody>
      </p:sp>
      <p:sp>
        <p:nvSpPr>
          <p:cNvPr id="3" name="Content Placeholder 2">
            <a:extLst>
              <a:ext uri="{FF2B5EF4-FFF2-40B4-BE49-F238E27FC236}">
                <a16:creationId xmlns:a16="http://schemas.microsoft.com/office/drawing/2014/main" id="{A18F6E50-1E96-2126-286A-9332C9A49A11}"/>
              </a:ext>
            </a:extLst>
          </p:cNvPr>
          <p:cNvSpPr>
            <a:spLocks noGrp="1"/>
          </p:cNvSpPr>
          <p:nvPr>
            <p:ph idx="1"/>
          </p:nvPr>
        </p:nvSpPr>
        <p:spPr>
          <a:xfrm>
            <a:off x="628650" y="1078674"/>
            <a:ext cx="7886700" cy="2256978"/>
          </a:xfrm>
        </p:spPr>
        <p:txBody>
          <a:bodyPr/>
          <a:lstStyle/>
          <a:p>
            <a:r>
              <a:rPr lang="en-GB" dirty="0" err="1"/>
              <a:t>Mae’r</a:t>
            </a:r>
            <a:r>
              <a:rPr lang="en-GB" dirty="0"/>
              <a:t> </a:t>
            </a:r>
            <a:r>
              <a:rPr lang="en-GB" dirty="0" err="1"/>
              <a:t>pwynt</a:t>
            </a:r>
            <a:r>
              <a:rPr lang="en-GB" dirty="0"/>
              <a:t> </a:t>
            </a:r>
            <a:r>
              <a:rPr lang="en-GB" dirty="0" err="1"/>
              <a:t>olaf</a:t>
            </a:r>
            <a:r>
              <a:rPr lang="en-GB" dirty="0"/>
              <a:t> </a:t>
            </a:r>
            <a:r>
              <a:rPr lang="en-GB" dirty="0" err="1"/>
              <a:t>ar</a:t>
            </a:r>
            <a:r>
              <a:rPr lang="en-GB" dirty="0"/>
              <a:t> y </a:t>
            </a:r>
            <a:r>
              <a:rPr lang="en-GB" dirty="0" err="1"/>
              <a:t>sleid</a:t>
            </a:r>
            <a:r>
              <a:rPr lang="en-GB" dirty="0"/>
              <a:t> </a:t>
            </a:r>
            <a:r>
              <a:rPr lang="en-GB" dirty="0" err="1"/>
              <a:t>flaenorol</a:t>
            </a:r>
            <a:r>
              <a:rPr lang="en-GB" dirty="0"/>
              <a:t> </a:t>
            </a:r>
            <a:r>
              <a:rPr lang="en-GB" dirty="0" err="1"/>
              <a:t>wedi’i</a:t>
            </a:r>
            <a:r>
              <a:rPr lang="en-GB" dirty="0"/>
              <a:t> </a:t>
            </a:r>
            <a:r>
              <a:rPr lang="en-GB" dirty="0" err="1"/>
              <a:t>bwysleisio</a:t>
            </a:r>
            <a:r>
              <a:rPr lang="en-GB" dirty="0"/>
              <a:t> </a:t>
            </a:r>
            <a:r>
              <a:rPr lang="en-GB" dirty="0" err="1"/>
              <a:t>gan</a:t>
            </a:r>
            <a:r>
              <a:rPr lang="en-GB" dirty="0"/>
              <a:t> Dr. Fawzia Reza </a:t>
            </a:r>
            <a:r>
              <a:rPr lang="en-GB" dirty="0" err="1"/>
              <a:t>yn</a:t>
            </a:r>
            <a:r>
              <a:rPr lang="en-GB" dirty="0"/>
              <a:t> </a:t>
            </a:r>
            <a:r>
              <a:rPr lang="en-GB" dirty="0" err="1"/>
              <a:t>ei</a:t>
            </a:r>
            <a:r>
              <a:rPr lang="en-GB" dirty="0"/>
              <a:t> </a:t>
            </a:r>
            <a:r>
              <a:rPr lang="en-GB" dirty="0" err="1"/>
              <a:t>chyfweliad</a:t>
            </a:r>
            <a:r>
              <a:rPr lang="en-GB" dirty="0"/>
              <a:t> </a:t>
            </a:r>
            <a:r>
              <a:rPr lang="en-GB" dirty="0" err="1"/>
              <a:t>ar</a:t>
            </a:r>
            <a:r>
              <a:rPr lang="en-GB" dirty="0"/>
              <a:t> </a:t>
            </a:r>
            <a:r>
              <a:rPr lang="en-GB" dirty="0" err="1"/>
              <a:t>gyfer</a:t>
            </a:r>
            <a:r>
              <a:rPr lang="en-GB" dirty="0"/>
              <a:t> Childhood Education International (2021).</a:t>
            </a:r>
          </a:p>
          <a:p>
            <a:r>
              <a:rPr lang="en-GB" dirty="0" err="1"/>
              <a:t>Gwyliwch</a:t>
            </a:r>
            <a:r>
              <a:rPr lang="en-GB" dirty="0"/>
              <a:t> y clip </a:t>
            </a:r>
            <a:r>
              <a:rPr lang="en-GB" dirty="0" err="1"/>
              <a:t>fideo</a:t>
            </a:r>
            <a:r>
              <a:rPr lang="en-GB" dirty="0"/>
              <a:t> </a:t>
            </a:r>
            <a:r>
              <a:rPr lang="en-GB" dirty="0" err="1"/>
              <a:t>byr</a:t>
            </a:r>
            <a:r>
              <a:rPr lang="en-GB" dirty="0"/>
              <a:t> a </a:t>
            </a:r>
            <a:r>
              <a:rPr lang="en-GB" dirty="0" err="1"/>
              <a:t>nodwch</a:t>
            </a:r>
            <a:r>
              <a:rPr lang="en-GB" dirty="0"/>
              <a:t> </a:t>
            </a:r>
            <a:r>
              <a:rPr lang="en-GB" dirty="0" err="1"/>
              <a:t>unrhyw</a:t>
            </a:r>
            <a:r>
              <a:rPr lang="en-GB" dirty="0"/>
              <a:t> </a:t>
            </a:r>
            <a:r>
              <a:rPr lang="en-GB" dirty="0" err="1"/>
              <a:t>bwyntiau</a:t>
            </a:r>
            <a:r>
              <a:rPr lang="en-GB" dirty="0"/>
              <a:t> </a:t>
            </a:r>
            <a:r>
              <a:rPr lang="en-GB" dirty="0" err="1"/>
              <a:t>allweddol</a:t>
            </a:r>
            <a:r>
              <a:rPr lang="en-GB" dirty="0"/>
              <a:t>.</a:t>
            </a:r>
          </a:p>
        </p:txBody>
      </p:sp>
      <p:pic>
        <p:nvPicPr>
          <p:cNvPr id="6" name="Content Placeholder 6">
            <a:hlinkClick r:id="rId3"/>
            <a:extLst>
              <a:ext uri="{FF2B5EF4-FFF2-40B4-BE49-F238E27FC236}">
                <a16:creationId xmlns:a16="http://schemas.microsoft.com/office/drawing/2014/main" id="{384682EB-84D1-5FA5-3F80-861BE6DC74EE}"/>
              </a:ext>
            </a:extLst>
          </p:cNvPr>
          <p:cNvPicPr>
            <a:picLocks noChangeAspect="1"/>
          </p:cNvPicPr>
          <p:nvPr/>
        </p:nvPicPr>
        <p:blipFill>
          <a:blip r:embed="rId4"/>
          <a:stretch>
            <a:fillRect/>
          </a:stretch>
        </p:blipFill>
        <p:spPr>
          <a:xfrm>
            <a:off x="2628900" y="3429000"/>
            <a:ext cx="3886200" cy="2191406"/>
          </a:xfrm>
          <a:prstGeom prst="rect">
            <a:avLst/>
          </a:prstGeom>
        </p:spPr>
      </p:pic>
      <p:sp>
        <p:nvSpPr>
          <p:cNvPr id="7" name="TextBox 6">
            <a:extLst>
              <a:ext uri="{FF2B5EF4-FFF2-40B4-BE49-F238E27FC236}">
                <a16:creationId xmlns:a16="http://schemas.microsoft.com/office/drawing/2014/main" id="{70408810-1177-4603-0C89-05A398DF62DC}"/>
              </a:ext>
            </a:extLst>
          </p:cNvPr>
          <p:cNvSpPr txBox="1"/>
          <p:nvPr/>
        </p:nvSpPr>
        <p:spPr>
          <a:xfrm>
            <a:off x="3335628" y="5620406"/>
            <a:ext cx="2537138" cy="369332"/>
          </a:xfrm>
          <a:prstGeom prst="rect">
            <a:avLst/>
          </a:prstGeom>
          <a:noFill/>
        </p:spPr>
        <p:txBody>
          <a:bodyPr wrap="square" rtlCol="0">
            <a:spAutoFit/>
          </a:bodyPr>
          <a:lstStyle/>
          <a:p>
            <a:pPr algn="ctr"/>
            <a:r>
              <a:rPr lang="en-GB" dirty="0"/>
              <a:t>(From 13:20 to 15:02)</a:t>
            </a:r>
          </a:p>
        </p:txBody>
      </p:sp>
    </p:spTree>
    <p:extLst>
      <p:ext uri="{BB962C8B-B14F-4D97-AF65-F5344CB8AC3E}">
        <p14:creationId xmlns:p14="http://schemas.microsoft.com/office/powerpoint/2010/main" val="26198925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7970F-A39E-FD3A-B3A3-4513312245C3}"/>
              </a:ext>
            </a:extLst>
          </p:cNvPr>
          <p:cNvSpPr>
            <a:spLocks noGrp="1"/>
          </p:cNvSpPr>
          <p:nvPr>
            <p:ph type="title"/>
          </p:nvPr>
        </p:nvSpPr>
        <p:spPr>
          <a:xfrm>
            <a:off x="628650" y="223459"/>
            <a:ext cx="7886700" cy="793974"/>
          </a:xfrm>
        </p:spPr>
        <p:txBody>
          <a:bodyPr/>
          <a:lstStyle/>
          <a:p>
            <a:pPr algn="ctr"/>
            <a:r>
              <a:rPr lang="en-GB" b="1" dirty="0">
                <a:solidFill>
                  <a:schemeClr val="accent1">
                    <a:lumMod val="75000"/>
                  </a:schemeClr>
                </a:solidFill>
              </a:rPr>
              <a:t>Acknowledging Diversity</a:t>
            </a:r>
          </a:p>
        </p:txBody>
      </p:sp>
      <p:sp>
        <p:nvSpPr>
          <p:cNvPr id="3" name="Content Placeholder 2">
            <a:extLst>
              <a:ext uri="{FF2B5EF4-FFF2-40B4-BE49-F238E27FC236}">
                <a16:creationId xmlns:a16="http://schemas.microsoft.com/office/drawing/2014/main" id="{A2DBDAB8-B4BB-0FD3-86BA-E64377C89A51}"/>
              </a:ext>
            </a:extLst>
          </p:cNvPr>
          <p:cNvSpPr>
            <a:spLocks noGrp="1"/>
          </p:cNvSpPr>
          <p:nvPr>
            <p:ph idx="1"/>
          </p:nvPr>
        </p:nvSpPr>
        <p:spPr>
          <a:xfrm>
            <a:off x="628650" y="1078674"/>
            <a:ext cx="7886700" cy="2256978"/>
          </a:xfrm>
        </p:spPr>
        <p:txBody>
          <a:bodyPr/>
          <a:lstStyle/>
          <a:p>
            <a:r>
              <a:rPr lang="en-GB" dirty="0">
                <a:solidFill>
                  <a:schemeClr val="accent1">
                    <a:lumMod val="75000"/>
                  </a:schemeClr>
                </a:solidFill>
              </a:rPr>
              <a:t>The last point on the previous slide has been emphasised by Dr. Fawzia Reza in her interview for Childhood Education International (2021)</a:t>
            </a:r>
          </a:p>
          <a:p>
            <a:r>
              <a:rPr lang="en-GB" dirty="0">
                <a:solidFill>
                  <a:schemeClr val="accent1">
                    <a:lumMod val="75000"/>
                  </a:schemeClr>
                </a:solidFill>
              </a:rPr>
              <a:t>Watch the short video clip and make notes of any key points.</a:t>
            </a:r>
          </a:p>
        </p:txBody>
      </p:sp>
      <p:pic>
        <p:nvPicPr>
          <p:cNvPr id="6" name="Content Placeholder 6">
            <a:hlinkClick r:id="rId3"/>
            <a:extLst>
              <a:ext uri="{FF2B5EF4-FFF2-40B4-BE49-F238E27FC236}">
                <a16:creationId xmlns:a16="http://schemas.microsoft.com/office/drawing/2014/main" id="{618065D2-AB60-2571-68BF-7D8C4355FEF9}"/>
              </a:ext>
            </a:extLst>
          </p:cNvPr>
          <p:cNvPicPr>
            <a:picLocks noChangeAspect="1"/>
          </p:cNvPicPr>
          <p:nvPr/>
        </p:nvPicPr>
        <p:blipFill>
          <a:blip r:embed="rId4"/>
          <a:stretch>
            <a:fillRect/>
          </a:stretch>
        </p:blipFill>
        <p:spPr>
          <a:xfrm>
            <a:off x="2628900" y="3429000"/>
            <a:ext cx="3886200" cy="2191406"/>
          </a:xfrm>
          <a:prstGeom prst="rect">
            <a:avLst/>
          </a:prstGeom>
        </p:spPr>
      </p:pic>
      <p:sp>
        <p:nvSpPr>
          <p:cNvPr id="7" name="TextBox 6">
            <a:extLst>
              <a:ext uri="{FF2B5EF4-FFF2-40B4-BE49-F238E27FC236}">
                <a16:creationId xmlns:a16="http://schemas.microsoft.com/office/drawing/2014/main" id="{5A4E8571-2C43-435A-B9AA-B127F5AB4A91}"/>
              </a:ext>
            </a:extLst>
          </p:cNvPr>
          <p:cNvSpPr txBox="1"/>
          <p:nvPr/>
        </p:nvSpPr>
        <p:spPr>
          <a:xfrm>
            <a:off x="3335628" y="5620406"/>
            <a:ext cx="2537138" cy="369332"/>
          </a:xfrm>
          <a:prstGeom prst="rect">
            <a:avLst/>
          </a:prstGeom>
          <a:noFill/>
        </p:spPr>
        <p:txBody>
          <a:bodyPr wrap="square" rtlCol="0">
            <a:spAutoFit/>
          </a:bodyPr>
          <a:lstStyle/>
          <a:p>
            <a:pPr algn="ctr"/>
            <a:r>
              <a:rPr lang="en-GB" dirty="0"/>
              <a:t>(From 13:20 to 15:02)</a:t>
            </a:r>
          </a:p>
        </p:txBody>
      </p:sp>
    </p:spTree>
    <p:extLst>
      <p:ext uri="{BB962C8B-B14F-4D97-AF65-F5344CB8AC3E}">
        <p14:creationId xmlns:p14="http://schemas.microsoft.com/office/powerpoint/2010/main" val="12361402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E0F7B4-CE22-8284-5C76-BE672649C7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296DBE-88E6-AE2D-0066-1DBC7E679E22}"/>
              </a:ext>
            </a:extLst>
          </p:cNvPr>
          <p:cNvSpPr>
            <a:spLocks noGrp="1"/>
          </p:cNvSpPr>
          <p:nvPr>
            <p:ph type="title"/>
          </p:nvPr>
        </p:nvSpPr>
        <p:spPr>
          <a:xfrm>
            <a:off x="628650" y="223459"/>
            <a:ext cx="7886700" cy="793974"/>
          </a:xfrm>
        </p:spPr>
        <p:txBody>
          <a:bodyPr/>
          <a:lstStyle/>
          <a:p>
            <a:pPr algn="ctr"/>
            <a:r>
              <a:rPr lang="en-GB" b="1" dirty="0" err="1"/>
              <a:t>Safbwynt</a:t>
            </a:r>
            <a:r>
              <a:rPr lang="en-GB" b="1" dirty="0"/>
              <a:t> Amgen</a:t>
            </a:r>
          </a:p>
        </p:txBody>
      </p:sp>
      <p:sp>
        <p:nvSpPr>
          <p:cNvPr id="3" name="Content Placeholder 2">
            <a:extLst>
              <a:ext uri="{FF2B5EF4-FFF2-40B4-BE49-F238E27FC236}">
                <a16:creationId xmlns:a16="http://schemas.microsoft.com/office/drawing/2014/main" id="{EA5DF927-6CB0-E4C9-5AED-67290BAFFA9D}"/>
              </a:ext>
            </a:extLst>
          </p:cNvPr>
          <p:cNvSpPr>
            <a:spLocks noGrp="1"/>
          </p:cNvSpPr>
          <p:nvPr>
            <p:ph idx="1"/>
          </p:nvPr>
        </p:nvSpPr>
        <p:spPr>
          <a:xfrm>
            <a:off x="275688" y="1014326"/>
            <a:ext cx="8713766" cy="2256978"/>
          </a:xfrm>
        </p:spPr>
        <p:txBody>
          <a:bodyPr>
            <a:noAutofit/>
          </a:bodyPr>
          <a:lstStyle/>
          <a:p>
            <a:r>
              <a:rPr lang="en-GB" sz="2400" dirty="0"/>
              <a:t>Mae Katherine </a:t>
            </a:r>
            <a:r>
              <a:rPr lang="en-GB" sz="2400" dirty="0" err="1"/>
              <a:t>Birbalsingh</a:t>
            </a:r>
            <a:r>
              <a:rPr lang="en-GB" sz="2400" dirty="0"/>
              <a:t> </a:t>
            </a:r>
            <a:r>
              <a:rPr lang="en-GB" sz="2400" dirty="0" err="1"/>
              <a:t>yn</a:t>
            </a:r>
            <a:r>
              <a:rPr lang="en-GB" sz="2400" dirty="0"/>
              <a:t> </a:t>
            </a:r>
            <a:r>
              <a:rPr lang="en-GB" sz="2400" dirty="0" err="1"/>
              <a:t>defnyddio</a:t>
            </a:r>
            <a:r>
              <a:rPr lang="en-GB" sz="2400" dirty="0"/>
              <a:t> dull </a:t>
            </a:r>
            <a:r>
              <a:rPr lang="en-GB" sz="2400" dirty="0" err="1"/>
              <a:t>gwahanol</a:t>
            </a:r>
            <a:r>
              <a:rPr lang="en-GB" sz="2400" dirty="0"/>
              <a:t> o </a:t>
            </a:r>
            <a:r>
              <a:rPr lang="en-GB" sz="2400" dirty="0" err="1"/>
              <a:t>fynd</a:t>
            </a:r>
            <a:r>
              <a:rPr lang="en-GB" sz="2400" dirty="0"/>
              <a:t> </a:t>
            </a:r>
            <a:r>
              <a:rPr lang="en-GB" sz="2400" dirty="0" err="1"/>
              <a:t>i’r</a:t>
            </a:r>
            <a:r>
              <a:rPr lang="en-GB" sz="2400" dirty="0"/>
              <a:t> </a:t>
            </a:r>
            <a:r>
              <a:rPr lang="en-GB" sz="2400" dirty="0" err="1"/>
              <a:t>afael</a:t>
            </a:r>
            <a:r>
              <a:rPr lang="en-GB" sz="2400" dirty="0"/>
              <a:t> â mater </a:t>
            </a:r>
            <a:r>
              <a:rPr lang="en-GB" sz="2400" dirty="0" err="1"/>
              <a:t>amrywiaeth</a:t>
            </a:r>
            <a:r>
              <a:rPr lang="en-GB" sz="2400" dirty="0"/>
              <a:t>.</a:t>
            </a:r>
          </a:p>
          <a:p>
            <a:r>
              <a:rPr lang="en-GB" sz="2400" dirty="0"/>
              <a:t>Mae </a:t>
            </a:r>
            <a:r>
              <a:rPr lang="en-GB" sz="2400" dirty="0" err="1"/>
              <a:t>hi’n</a:t>
            </a:r>
            <a:r>
              <a:rPr lang="en-GB" sz="2400" dirty="0"/>
              <a:t> </a:t>
            </a:r>
            <a:r>
              <a:rPr lang="en-GB" sz="2400" dirty="0" err="1"/>
              <a:t>Bennaeth</a:t>
            </a:r>
            <a:r>
              <a:rPr lang="en-GB" sz="2400" dirty="0"/>
              <a:t> </a:t>
            </a:r>
            <a:r>
              <a:rPr lang="en-GB" sz="2400" dirty="0" err="1"/>
              <a:t>ysgol</a:t>
            </a:r>
            <a:r>
              <a:rPr lang="en-GB" sz="2400" dirty="0"/>
              <a:t> </a:t>
            </a:r>
            <a:r>
              <a:rPr lang="en-GB" sz="2400" dirty="0" err="1"/>
              <a:t>uwchradd</a:t>
            </a:r>
            <a:r>
              <a:rPr lang="en-GB" sz="2400" dirty="0"/>
              <a:t> </a:t>
            </a:r>
            <a:r>
              <a:rPr lang="en-GB" sz="2400" dirty="0" err="1"/>
              <a:t>yn</a:t>
            </a:r>
            <a:r>
              <a:rPr lang="en-GB" sz="2400" dirty="0"/>
              <a:t> </a:t>
            </a:r>
            <a:r>
              <a:rPr lang="en-GB" sz="2400" dirty="0" err="1"/>
              <a:t>Llundain</a:t>
            </a:r>
            <a:r>
              <a:rPr lang="en-GB" sz="2400" dirty="0"/>
              <a:t> </a:t>
            </a:r>
            <a:r>
              <a:rPr lang="en-GB" sz="2400" dirty="0" err="1"/>
              <a:t>sydd</a:t>
            </a:r>
            <a:r>
              <a:rPr lang="en-GB" sz="2400" dirty="0"/>
              <a:t> </a:t>
            </a:r>
            <a:r>
              <a:rPr lang="en-GB" sz="2400" dirty="0" err="1"/>
              <a:t>wedi</a:t>
            </a:r>
            <a:r>
              <a:rPr lang="en-GB" sz="2400" dirty="0"/>
              <a:t> </a:t>
            </a:r>
            <a:r>
              <a:rPr lang="en-GB" sz="2400" dirty="0" err="1"/>
              <a:t>cael</a:t>
            </a:r>
            <a:r>
              <a:rPr lang="en-GB" sz="2400" dirty="0"/>
              <a:t> </a:t>
            </a:r>
            <a:r>
              <a:rPr lang="en-GB" sz="2400" dirty="0" err="1"/>
              <a:t>ei</a:t>
            </a:r>
            <a:r>
              <a:rPr lang="en-GB" sz="2400" dirty="0"/>
              <a:t> </a:t>
            </a:r>
            <a:r>
              <a:rPr lang="en-GB" sz="2400" dirty="0" err="1"/>
              <a:t>barnu’n</a:t>
            </a:r>
            <a:r>
              <a:rPr lang="en-GB" sz="2400" dirty="0"/>
              <a:t> </a:t>
            </a:r>
            <a:r>
              <a:rPr lang="en-GB" sz="2400" dirty="0" err="1"/>
              <a:t>Rhagorol</a:t>
            </a:r>
            <a:r>
              <a:rPr lang="en-GB" sz="2400" dirty="0"/>
              <a:t> </a:t>
            </a:r>
            <a:r>
              <a:rPr lang="en-GB" sz="2400" dirty="0" err="1"/>
              <a:t>gan</a:t>
            </a:r>
            <a:r>
              <a:rPr lang="en-GB" sz="2400" dirty="0"/>
              <a:t> Ofsted (2023).</a:t>
            </a:r>
          </a:p>
          <a:p>
            <a:r>
              <a:rPr lang="en-GB" sz="2400" dirty="0"/>
              <a:t>Er </a:t>
            </a:r>
            <a:r>
              <a:rPr lang="en-GB" sz="2400" dirty="0" err="1"/>
              <a:t>ei</a:t>
            </a:r>
            <a:r>
              <a:rPr lang="en-GB" sz="2400" dirty="0"/>
              <a:t> bod </a:t>
            </a:r>
            <a:r>
              <a:rPr lang="en-GB" sz="2400" dirty="0" err="1"/>
              <a:t>yn</a:t>
            </a:r>
            <a:r>
              <a:rPr lang="en-GB" sz="2400" dirty="0"/>
              <a:t> </a:t>
            </a:r>
            <a:r>
              <a:rPr lang="en-GB" sz="2400" dirty="0" err="1"/>
              <a:t>Bennaeth</a:t>
            </a:r>
            <a:r>
              <a:rPr lang="en-GB" sz="2400" dirty="0"/>
              <a:t> </a:t>
            </a:r>
            <a:r>
              <a:rPr lang="en-GB" sz="2400" dirty="0" err="1"/>
              <a:t>ysgol</a:t>
            </a:r>
            <a:r>
              <a:rPr lang="en-GB" sz="2400" dirty="0"/>
              <a:t> </a:t>
            </a:r>
            <a:r>
              <a:rPr lang="en-GB" sz="2400" dirty="0" err="1"/>
              <a:t>uwchradd</a:t>
            </a:r>
            <a:r>
              <a:rPr lang="en-GB" sz="2400" dirty="0"/>
              <a:t>, </a:t>
            </a:r>
            <a:r>
              <a:rPr lang="en-GB" sz="2400" dirty="0" err="1"/>
              <a:t>mae</a:t>
            </a:r>
            <a:r>
              <a:rPr lang="en-GB" sz="2400" dirty="0"/>
              <a:t> </a:t>
            </a:r>
            <a:r>
              <a:rPr lang="en-GB" sz="2400" dirty="0" err="1"/>
              <a:t>ei</a:t>
            </a:r>
            <a:r>
              <a:rPr lang="en-GB" sz="2400" dirty="0"/>
              <a:t> </a:t>
            </a:r>
            <a:r>
              <a:rPr lang="en-GB" sz="2400" dirty="0" err="1"/>
              <a:t>safbwyntiau</a:t>
            </a:r>
            <a:r>
              <a:rPr lang="en-GB" sz="2400" dirty="0"/>
              <a:t> </a:t>
            </a:r>
            <a:r>
              <a:rPr lang="en-GB" sz="2400" dirty="0" err="1"/>
              <a:t>ar</a:t>
            </a:r>
            <a:r>
              <a:rPr lang="en-GB" sz="2400" dirty="0"/>
              <a:t> </a:t>
            </a:r>
            <a:r>
              <a:rPr lang="en-GB" sz="2400" dirty="0" err="1"/>
              <a:t>fynd</a:t>
            </a:r>
            <a:r>
              <a:rPr lang="en-GB" sz="2400" dirty="0"/>
              <a:t> </a:t>
            </a:r>
            <a:r>
              <a:rPr lang="en-GB" sz="2400" dirty="0" err="1"/>
              <a:t>i’r</a:t>
            </a:r>
            <a:r>
              <a:rPr lang="en-GB" sz="2400" dirty="0"/>
              <a:t> </a:t>
            </a:r>
            <a:r>
              <a:rPr lang="en-GB" sz="2400" dirty="0" err="1"/>
              <a:t>afael</a:t>
            </a:r>
            <a:r>
              <a:rPr lang="en-GB" sz="2400" dirty="0"/>
              <a:t> ag </a:t>
            </a:r>
            <a:r>
              <a:rPr lang="en-GB" sz="2400" dirty="0" err="1"/>
              <a:t>amrywiaeth</a:t>
            </a:r>
            <a:r>
              <a:rPr lang="en-GB" sz="2400" dirty="0"/>
              <a:t> </a:t>
            </a:r>
            <a:r>
              <a:rPr lang="en-GB" sz="2400" dirty="0" err="1"/>
              <a:t>yn</a:t>
            </a:r>
            <a:r>
              <a:rPr lang="en-GB" sz="2400" dirty="0"/>
              <a:t> </a:t>
            </a:r>
            <a:r>
              <a:rPr lang="en-GB" sz="2400" dirty="0" err="1"/>
              <a:t>berthnasol</a:t>
            </a:r>
            <a:r>
              <a:rPr lang="en-GB" sz="2400" dirty="0"/>
              <a:t> </a:t>
            </a:r>
            <a:r>
              <a:rPr lang="en-GB" sz="2400" dirty="0" err="1"/>
              <a:t>i</a:t>
            </a:r>
            <a:r>
              <a:rPr lang="en-GB" sz="2400" dirty="0"/>
              <a:t> bob </a:t>
            </a:r>
            <a:r>
              <a:rPr lang="en-GB" sz="2400" dirty="0" err="1"/>
              <a:t>lleoliad</a:t>
            </a:r>
            <a:r>
              <a:rPr lang="en-GB" sz="2400" dirty="0"/>
              <a:t> </a:t>
            </a:r>
            <a:r>
              <a:rPr lang="en-GB" sz="2400" dirty="0" err="1"/>
              <a:t>addysgol</a:t>
            </a:r>
            <a:r>
              <a:rPr lang="en-GB" sz="2400" dirty="0"/>
              <a:t> ac </a:t>
            </a:r>
            <a:r>
              <a:rPr lang="en-GB" sz="2400" dirty="0" err="1"/>
              <a:t>yn</a:t>
            </a:r>
            <a:r>
              <a:rPr lang="en-GB" sz="2400" dirty="0"/>
              <a:t> </a:t>
            </a:r>
            <a:r>
              <a:rPr lang="en-GB" sz="2400" dirty="0" err="1"/>
              <a:t>cynnwys</a:t>
            </a:r>
            <a:r>
              <a:rPr lang="en-GB" sz="2400" dirty="0"/>
              <a:t>:</a:t>
            </a:r>
          </a:p>
          <a:p>
            <a:r>
              <a:rPr lang="en-GB" sz="2400" dirty="0" err="1"/>
              <a:t>Pwyslais</a:t>
            </a:r>
            <a:r>
              <a:rPr lang="en-GB" sz="2400" dirty="0"/>
              <a:t> </a:t>
            </a:r>
            <a:r>
              <a:rPr lang="en-GB" sz="2400" dirty="0" err="1"/>
              <a:t>cryf</a:t>
            </a:r>
            <a:r>
              <a:rPr lang="en-GB" sz="2400" dirty="0"/>
              <a:t> </a:t>
            </a:r>
            <a:r>
              <a:rPr lang="en-GB" sz="2400" dirty="0" err="1"/>
              <a:t>ar</a:t>
            </a:r>
            <a:r>
              <a:rPr lang="en-GB" sz="2400" dirty="0"/>
              <a:t> </a:t>
            </a:r>
            <a:r>
              <a:rPr lang="en-GB" sz="2400" dirty="0" err="1"/>
              <a:t>werthoedd</a:t>
            </a:r>
            <a:r>
              <a:rPr lang="en-GB" sz="2400" dirty="0"/>
              <a:t> a </a:t>
            </a:r>
            <a:r>
              <a:rPr lang="en-GB" sz="2400" dirty="0" err="1"/>
              <a:t>chyfundrefnau</a:t>
            </a:r>
            <a:r>
              <a:rPr lang="en-GB" sz="2400" dirty="0"/>
              <a:t> a </a:t>
            </a:r>
            <a:r>
              <a:rPr lang="en-GB" sz="2400" dirty="0" err="1"/>
              <a:t>rennir</a:t>
            </a:r>
            <a:r>
              <a:rPr lang="en-GB" sz="2400" dirty="0"/>
              <a:t> </a:t>
            </a:r>
            <a:r>
              <a:rPr lang="en-GB" sz="2400" dirty="0" err="1"/>
              <a:t>mewn</a:t>
            </a:r>
            <a:r>
              <a:rPr lang="en-GB" sz="2400" dirty="0"/>
              <a:t> </a:t>
            </a:r>
            <a:r>
              <a:rPr lang="en-GB" sz="2400" dirty="0" err="1"/>
              <a:t>lleoliadau</a:t>
            </a:r>
            <a:r>
              <a:rPr lang="en-GB" sz="2400" dirty="0"/>
              <a:t> </a:t>
            </a:r>
            <a:r>
              <a:rPr lang="en-GB" sz="2400" dirty="0" err="1"/>
              <a:t>plentyndod</a:t>
            </a:r>
            <a:r>
              <a:rPr lang="en-GB" sz="2400" dirty="0"/>
              <a:t> </a:t>
            </a:r>
            <a:r>
              <a:rPr lang="en-GB" sz="2400" dirty="0" err="1"/>
              <a:t>cynnar</a:t>
            </a:r>
            <a:r>
              <a:rPr lang="en-GB" sz="2400" dirty="0"/>
              <a:t>.</a:t>
            </a:r>
          </a:p>
          <a:p>
            <a:r>
              <a:rPr lang="en-GB" sz="2400" dirty="0" err="1"/>
              <a:t>Lleihau</a:t>
            </a:r>
            <a:r>
              <a:rPr lang="en-GB" sz="2400" dirty="0"/>
              <a:t> </a:t>
            </a:r>
            <a:r>
              <a:rPr lang="en-GB" sz="2400" dirty="0" err="1"/>
              <a:t>rhaniadau</a:t>
            </a:r>
            <a:r>
              <a:rPr lang="en-GB" sz="2400" dirty="0"/>
              <a:t> </a:t>
            </a:r>
            <a:r>
              <a:rPr lang="en-GB" sz="2400" dirty="0" err="1"/>
              <a:t>diwylliannol</a:t>
            </a:r>
            <a:r>
              <a:rPr lang="en-GB" sz="2400" dirty="0"/>
              <a:t> er </a:t>
            </a:r>
            <a:r>
              <a:rPr lang="en-GB" sz="2400" dirty="0" err="1"/>
              <a:t>mwyn</a:t>
            </a:r>
            <a:r>
              <a:rPr lang="en-GB" sz="2400" dirty="0"/>
              <a:t> </a:t>
            </a:r>
            <a:r>
              <a:rPr lang="en-GB" sz="2400" dirty="0" err="1"/>
              <a:t>ffafrio</a:t>
            </a:r>
            <a:r>
              <a:rPr lang="en-GB" sz="2400" dirty="0"/>
              <a:t> </a:t>
            </a:r>
            <a:r>
              <a:rPr lang="en-GB" sz="2400" dirty="0" err="1"/>
              <a:t>profiad</a:t>
            </a:r>
            <a:r>
              <a:rPr lang="en-GB" sz="2400" dirty="0"/>
              <a:t> </a:t>
            </a:r>
            <a:r>
              <a:rPr lang="en-GB" sz="2400" dirty="0" err="1"/>
              <a:t>addysgol</a:t>
            </a:r>
            <a:r>
              <a:rPr lang="en-GB" sz="2400" dirty="0"/>
              <a:t> </a:t>
            </a:r>
            <a:r>
              <a:rPr lang="en-GB" sz="2400" dirty="0" err="1"/>
              <a:t>cyffredin</a:t>
            </a:r>
            <a:r>
              <a:rPr lang="en-GB" sz="2400" dirty="0"/>
              <a:t>.</a:t>
            </a:r>
          </a:p>
          <a:p>
            <a:r>
              <a:rPr lang="en-GB" sz="2400" dirty="0" err="1"/>
              <a:t>Cyflwyniad</a:t>
            </a:r>
            <a:r>
              <a:rPr lang="en-GB" sz="2400" dirty="0"/>
              <a:t> </a:t>
            </a:r>
            <a:r>
              <a:rPr lang="en-GB" sz="2400" dirty="0" err="1"/>
              <a:t>cynnar</a:t>
            </a:r>
            <a:r>
              <a:rPr lang="en-GB" sz="2400" dirty="0"/>
              <a:t> </a:t>
            </a:r>
            <a:r>
              <a:rPr lang="en-GB" sz="2400" dirty="0" err="1"/>
              <a:t>i</a:t>
            </a:r>
            <a:r>
              <a:rPr lang="en-GB" sz="2400" dirty="0"/>
              <a:t> </a:t>
            </a:r>
            <a:r>
              <a:rPr lang="en-GB" sz="2400" dirty="0" err="1"/>
              <a:t>ddysgu</a:t>
            </a:r>
            <a:r>
              <a:rPr lang="en-GB" sz="2400" dirty="0"/>
              <a:t> </a:t>
            </a:r>
            <a:r>
              <a:rPr lang="en-GB" sz="2400" dirty="0" err="1"/>
              <a:t>strwythuredig</a:t>
            </a:r>
            <a:r>
              <a:rPr lang="en-GB" sz="2400" dirty="0"/>
              <a:t> a </a:t>
            </a:r>
            <a:r>
              <a:rPr lang="en-GB" sz="2400" dirty="0" err="1"/>
              <a:t>disgyblaeth</a:t>
            </a:r>
            <a:r>
              <a:rPr lang="en-GB" sz="2400" dirty="0"/>
              <a:t>, y </a:t>
            </a:r>
            <a:r>
              <a:rPr lang="en-GB" sz="2400" dirty="0" err="1"/>
              <a:t>mae</a:t>
            </a:r>
            <a:r>
              <a:rPr lang="en-GB" sz="2400" dirty="0"/>
              <a:t> </a:t>
            </a:r>
            <a:r>
              <a:rPr lang="en-GB" sz="2400" dirty="0" err="1"/>
              <a:t>hi’n</a:t>
            </a:r>
            <a:r>
              <a:rPr lang="en-GB" sz="2400" dirty="0"/>
              <a:t> </a:t>
            </a:r>
            <a:r>
              <a:rPr lang="en-GB" sz="2400" dirty="0" err="1"/>
              <a:t>ei</a:t>
            </a:r>
            <a:r>
              <a:rPr lang="en-GB" sz="2400" dirty="0"/>
              <a:t> </a:t>
            </a:r>
            <a:r>
              <a:rPr lang="en-GB" sz="2400" dirty="0" err="1"/>
              <a:t>ystyried</a:t>
            </a:r>
            <a:r>
              <a:rPr lang="en-GB" sz="2400" dirty="0"/>
              <a:t> </a:t>
            </a:r>
            <a:r>
              <a:rPr lang="en-GB" sz="2400" dirty="0" err="1"/>
              <a:t>yn</a:t>
            </a:r>
            <a:r>
              <a:rPr lang="en-GB" sz="2400" dirty="0"/>
              <a:t> </a:t>
            </a:r>
            <a:r>
              <a:rPr lang="en-GB" sz="2400" dirty="0" err="1"/>
              <a:t>sylfaenol</a:t>
            </a:r>
            <a:r>
              <a:rPr lang="en-GB" sz="2400" dirty="0"/>
              <a:t> </a:t>
            </a:r>
            <a:r>
              <a:rPr lang="en-GB" sz="2400" dirty="0" err="1"/>
              <a:t>ar</a:t>
            </a:r>
            <a:r>
              <a:rPr lang="en-GB" sz="2400" dirty="0"/>
              <a:t> </a:t>
            </a:r>
            <a:r>
              <a:rPr lang="en-GB" sz="2400" dirty="0" err="1"/>
              <a:t>gyfer</a:t>
            </a:r>
            <a:r>
              <a:rPr lang="en-GB" sz="2400" dirty="0"/>
              <a:t> </a:t>
            </a:r>
            <a:r>
              <a:rPr lang="en-GB" sz="2400" dirty="0" err="1"/>
              <a:t>llwyddiant</a:t>
            </a:r>
            <a:r>
              <a:rPr lang="en-GB" sz="2400" dirty="0"/>
              <a:t> </a:t>
            </a:r>
            <a:r>
              <a:rPr lang="en-GB" sz="2400" dirty="0" err="1"/>
              <a:t>yn</a:t>
            </a:r>
            <a:r>
              <a:rPr lang="en-GB" sz="2400" dirty="0"/>
              <a:t> y </a:t>
            </a:r>
            <a:r>
              <a:rPr lang="en-GB" sz="2400" dirty="0" err="1"/>
              <a:t>dyfodol</a:t>
            </a:r>
            <a:r>
              <a:rPr lang="en-GB" sz="2400" dirty="0"/>
              <a:t>.</a:t>
            </a:r>
          </a:p>
        </p:txBody>
      </p:sp>
    </p:spTree>
    <p:extLst>
      <p:ext uri="{BB962C8B-B14F-4D97-AF65-F5344CB8AC3E}">
        <p14:creationId xmlns:p14="http://schemas.microsoft.com/office/powerpoint/2010/main" val="30861368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43D432-EACE-B374-5B0A-FA974C8235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C06045-E6BC-F075-F358-1E31B7CE2BA0}"/>
              </a:ext>
            </a:extLst>
          </p:cNvPr>
          <p:cNvSpPr>
            <a:spLocks noGrp="1"/>
          </p:cNvSpPr>
          <p:nvPr>
            <p:ph type="title"/>
          </p:nvPr>
        </p:nvSpPr>
        <p:spPr>
          <a:xfrm>
            <a:off x="628650" y="223459"/>
            <a:ext cx="7886700" cy="793974"/>
          </a:xfrm>
        </p:spPr>
        <p:txBody>
          <a:bodyPr/>
          <a:lstStyle/>
          <a:p>
            <a:pPr algn="ctr"/>
            <a:r>
              <a:rPr lang="en-GB" b="1" dirty="0">
                <a:solidFill>
                  <a:schemeClr val="accent1">
                    <a:lumMod val="75000"/>
                  </a:schemeClr>
                </a:solidFill>
              </a:rPr>
              <a:t>An Alternative View</a:t>
            </a:r>
          </a:p>
        </p:txBody>
      </p:sp>
      <p:sp>
        <p:nvSpPr>
          <p:cNvPr id="3" name="Content Placeholder 2">
            <a:extLst>
              <a:ext uri="{FF2B5EF4-FFF2-40B4-BE49-F238E27FC236}">
                <a16:creationId xmlns:a16="http://schemas.microsoft.com/office/drawing/2014/main" id="{B301C904-4B45-2F51-B081-6FAB5792FA0E}"/>
              </a:ext>
            </a:extLst>
          </p:cNvPr>
          <p:cNvSpPr>
            <a:spLocks noGrp="1"/>
          </p:cNvSpPr>
          <p:nvPr>
            <p:ph idx="1"/>
          </p:nvPr>
        </p:nvSpPr>
        <p:spPr>
          <a:xfrm>
            <a:off x="396829" y="1014326"/>
            <a:ext cx="8592624" cy="2256978"/>
          </a:xfrm>
        </p:spPr>
        <p:txBody>
          <a:bodyPr>
            <a:noAutofit/>
          </a:bodyPr>
          <a:lstStyle/>
          <a:p>
            <a:r>
              <a:rPr lang="en-GB" sz="2400" dirty="0">
                <a:solidFill>
                  <a:schemeClr val="accent1">
                    <a:lumMod val="75000"/>
                  </a:schemeClr>
                </a:solidFill>
              </a:rPr>
              <a:t>Katherine </a:t>
            </a:r>
            <a:r>
              <a:rPr lang="en-GB" sz="2400" dirty="0" err="1">
                <a:solidFill>
                  <a:schemeClr val="accent1">
                    <a:lumMod val="75000"/>
                  </a:schemeClr>
                </a:solidFill>
              </a:rPr>
              <a:t>Birbalsingh</a:t>
            </a:r>
            <a:r>
              <a:rPr lang="en-GB" sz="2400" dirty="0">
                <a:solidFill>
                  <a:schemeClr val="accent1">
                    <a:lumMod val="75000"/>
                  </a:schemeClr>
                </a:solidFill>
              </a:rPr>
              <a:t> has a different approach to dealing with issue of diversity</a:t>
            </a:r>
          </a:p>
          <a:p>
            <a:r>
              <a:rPr lang="en-GB" sz="2400" dirty="0">
                <a:solidFill>
                  <a:schemeClr val="accent1">
                    <a:lumMod val="75000"/>
                  </a:schemeClr>
                </a:solidFill>
              </a:rPr>
              <a:t>She is the Headteacher of a secondary school in London which has been judged as Outstanding of Ofsted (2023)</a:t>
            </a:r>
          </a:p>
          <a:p>
            <a:r>
              <a:rPr lang="en-GB" sz="2400" dirty="0">
                <a:solidFill>
                  <a:schemeClr val="accent1">
                    <a:lumMod val="75000"/>
                  </a:schemeClr>
                </a:solidFill>
              </a:rPr>
              <a:t>Although she is a Headteacher of a secondary school her views on dealing with diversity are relevant to all educational settings and include:</a:t>
            </a:r>
          </a:p>
          <a:p>
            <a:r>
              <a:rPr lang="en-GB" sz="2400" dirty="0">
                <a:solidFill>
                  <a:schemeClr val="accent1">
                    <a:lumMod val="75000"/>
                  </a:schemeClr>
                </a:solidFill>
              </a:rPr>
              <a:t>A strong focus on shared values and routines in early childhood settings.</a:t>
            </a:r>
          </a:p>
          <a:p>
            <a:r>
              <a:rPr lang="en-GB" sz="2400" dirty="0">
                <a:solidFill>
                  <a:schemeClr val="accent1">
                    <a:lumMod val="75000"/>
                  </a:schemeClr>
                </a:solidFill>
              </a:rPr>
              <a:t>Minimizing cultural segmentation in favour of a common educational experience.</a:t>
            </a:r>
          </a:p>
          <a:p>
            <a:r>
              <a:rPr lang="en-GB" sz="2400" dirty="0">
                <a:solidFill>
                  <a:schemeClr val="accent1">
                    <a:lumMod val="75000"/>
                  </a:schemeClr>
                </a:solidFill>
              </a:rPr>
              <a:t>Early introduction to structured learning and discipline, which she sees as foundational for later success.</a:t>
            </a:r>
          </a:p>
        </p:txBody>
      </p:sp>
    </p:spTree>
    <p:extLst>
      <p:ext uri="{BB962C8B-B14F-4D97-AF65-F5344CB8AC3E}">
        <p14:creationId xmlns:p14="http://schemas.microsoft.com/office/powerpoint/2010/main" val="30839439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E72604-3819-4E3A-7CE2-B5ECF9B83C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764186-2B88-4B25-29A7-F92131711AF2}"/>
              </a:ext>
            </a:extLst>
          </p:cNvPr>
          <p:cNvSpPr>
            <a:spLocks noGrp="1"/>
          </p:cNvSpPr>
          <p:nvPr>
            <p:ph type="title"/>
          </p:nvPr>
        </p:nvSpPr>
        <p:spPr>
          <a:xfrm>
            <a:off x="628650" y="223459"/>
            <a:ext cx="7886700" cy="793974"/>
          </a:xfrm>
        </p:spPr>
        <p:txBody>
          <a:bodyPr/>
          <a:lstStyle/>
          <a:p>
            <a:pPr algn="ctr"/>
            <a:r>
              <a:rPr lang="en-GB" b="1" dirty="0" err="1"/>
              <a:t>Safbwynt</a:t>
            </a:r>
            <a:r>
              <a:rPr lang="en-GB" b="1" dirty="0"/>
              <a:t> Amgen</a:t>
            </a:r>
          </a:p>
        </p:txBody>
      </p:sp>
      <p:sp>
        <p:nvSpPr>
          <p:cNvPr id="3" name="Content Placeholder 2">
            <a:extLst>
              <a:ext uri="{FF2B5EF4-FFF2-40B4-BE49-F238E27FC236}">
                <a16:creationId xmlns:a16="http://schemas.microsoft.com/office/drawing/2014/main" id="{0AF4B086-F84F-414A-F11D-4202F1EBB542}"/>
              </a:ext>
            </a:extLst>
          </p:cNvPr>
          <p:cNvSpPr>
            <a:spLocks noGrp="1"/>
          </p:cNvSpPr>
          <p:nvPr>
            <p:ph idx="1"/>
          </p:nvPr>
        </p:nvSpPr>
        <p:spPr>
          <a:xfrm>
            <a:off x="628650" y="1078674"/>
            <a:ext cx="7886700" cy="2256978"/>
          </a:xfrm>
        </p:spPr>
        <p:txBody>
          <a:bodyPr/>
          <a:lstStyle/>
          <a:p>
            <a:r>
              <a:rPr lang="en-GB" dirty="0"/>
              <a:t>Yn</a:t>
            </a:r>
            <a:r>
              <a:rPr lang="en-GB" dirty="0">
                <a:solidFill>
                  <a:schemeClr val="accent1">
                    <a:lumMod val="75000"/>
                  </a:schemeClr>
                </a:solidFill>
              </a:rPr>
              <a:t> </a:t>
            </a:r>
            <a:r>
              <a:rPr lang="en-GB" dirty="0"/>
              <a:t>y </a:t>
            </a:r>
            <a:r>
              <a:rPr lang="en-GB" dirty="0" err="1"/>
              <a:t>cyfweliad</a:t>
            </a:r>
            <a:r>
              <a:rPr lang="en-GB" dirty="0"/>
              <a:t> </a:t>
            </a:r>
            <a:r>
              <a:rPr lang="en-GB" dirty="0" err="1"/>
              <a:t>hwn</a:t>
            </a:r>
            <a:r>
              <a:rPr lang="en-GB" dirty="0"/>
              <a:t> </a:t>
            </a:r>
            <a:r>
              <a:rPr lang="en-GB" dirty="0" err="1"/>
              <a:t>ar</a:t>
            </a:r>
            <a:r>
              <a:rPr lang="en-GB" dirty="0"/>
              <a:t> </a:t>
            </a:r>
            <a:r>
              <a:rPr lang="en-GB" dirty="0" err="1"/>
              <a:t>gyfer</a:t>
            </a:r>
            <a:r>
              <a:rPr lang="en-GB" dirty="0"/>
              <a:t> y BBC, </a:t>
            </a:r>
            <a:r>
              <a:rPr lang="en-GB" dirty="0" err="1"/>
              <a:t>mae</a:t>
            </a:r>
            <a:r>
              <a:rPr lang="en-GB" dirty="0"/>
              <a:t> </a:t>
            </a:r>
            <a:r>
              <a:rPr lang="en-GB" dirty="0" err="1"/>
              <a:t>hi’n</a:t>
            </a:r>
            <a:r>
              <a:rPr lang="en-GB" dirty="0"/>
              <a:t> </a:t>
            </a:r>
            <a:r>
              <a:rPr lang="en-GB" dirty="0" err="1"/>
              <a:t>amlinellu</a:t>
            </a:r>
            <a:r>
              <a:rPr lang="en-GB" dirty="0"/>
              <a:t> </a:t>
            </a:r>
            <a:r>
              <a:rPr lang="en-GB" dirty="0" err="1"/>
              <a:t>rhai</a:t>
            </a:r>
            <a:r>
              <a:rPr lang="en-GB" dirty="0"/>
              <a:t> </a:t>
            </a:r>
            <a:r>
              <a:rPr lang="en-GB" dirty="0" err="1"/>
              <a:t>o’i</a:t>
            </a:r>
            <a:r>
              <a:rPr lang="en-GB" dirty="0"/>
              <a:t> </a:t>
            </a:r>
            <a:r>
              <a:rPr lang="en-GB" dirty="0" err="1"/>
              <a:t>syniadau</a:t>
            </a:r>
            <a:r>
              <a:rPr lang="en-GB" dirty="0"/>
              <a:t>.</a:t>
            </a:r>
          </a:p>
          <a:p>
            <a:r>
              <a:rPr lang="en-GB" dirty="0" err="1"/>
              <a:t>Gwyliwch</a:t>
            </a:r>
            <a:r>
              <a:rPr lang="en-GB" dirty="0"/>
              <a:t> y clip </a:t>
            </a:r>
            <a:r>
              <a:rPr lang="en-GB" dirty="0" err="1"/>
              <a:t>fideo</a:t>
            </a:r>
            <a:r>
              <a:rPr lang="en-GB" dirty="0"/>
              <a:t> </a:t>
            </a:r>
            <a:r>
              <a:rPr lang="en-GB" dirty="0" err="1"/>
              <a:t>byr</a:t>
            </a:r>
            <a:r>
              <a:rPr lang="en-GB" dirty="0"/>
              <a:t> a </a:t>
            </a:r>
            <a:r>
              <a:rPr lang="en-GB" dirty="0" err="1"/>
              <a:t>nodwch</a:t>
            </a:r>
            <a:r>
              <a:rPr lang="en-GB" dirty="0"/>
              <a:t> </a:t>
            </a:r>
            <a:r>
              <a:rPr lang="en-GB" dirty="0" err="1"/>
              <a:t>unrhyw</a:t>
            </a:r>
            <a:r>
              <a:rPr lang="en-GB" dirty="0"/>
              <a:t> </a:t>
            </a:r>
            <a:r>
              <a:rPr lang="en-GB" dirty="0" err="1"/>
              <a:t>bwyntiau</a:t>
            </a:r>
            <a:r>
              <a:rPr lang="en-GB" dirty="0"/>
              <a:t> </a:t>
            </a:r>
            <a:r>
              <a:rPr lang="en-GB" dirty="0" err="1"/>
              <a:t>allweddol</a:t>
            </a:r>
            <a:r>
              <a:rPr lang="en-GB" dirty="0"/>
              <a:t>.</a:t>
            </a:r>
          </a:p>
        </p:txBody>
      </p:sp>
      <p:sp>
        <p:nvSpPr>
          <p:cNvPr id="7" name="TextBox 6">
            <a:extLst>
              <a:ext uri="{FF2B5EF4-FFF2-40B4-BE49-F238E27FC236}">
                <a16:creationId xmlns:a16="http://schemas.microsoft.com/office/drawing/2014/main" id="{333C294C-80D6-0F71-BBB3-826BDBAF14FF}"/>
              </a:ext>
            </a:extLst>
          </p:cNvPr>
          <p:cNvSpPr txBox="1"/>
          <p:nvPr/>
        </p:nvSpPr>
        <p:spPr>
          <a:xfrm>
            <a:off x="3335628" y="5620406"/>
            <a:ext cx="2537138" cy="369332"/>
          </a:xfrm>
          <a:prstGeom prst="rect">
            <a:avLst/>
          </a:prstGeom>
          <a:noFill/>
        </p:spPr>
        <p:txBody>
          <a:bodyPr wrap="square" rtlCol="0">
            <a:spAutoFit/>
          </a:bodyPr>
          <a:lstStyle/>
          <a:p>
            <a:pPr algn="ctr"/>
            <a:r>
              <a:rPr lang="en-GB" dirty="0"/>
              <a:t>(From 2:06 to 4:08)</a:t>
            </a:r>
          </a:p>
        </p:txBody>
      </p:sp>
      <p:pic>
        <p:nvPicPr>
          <p:cNvPr id="5" name="Picture 4">
            <a:hlinkClick r:id="rId3"/>
            <a:extLst>
              <a:ext uri="{FF2B5EF4-FFF2-40B4-BE49-F238E27FC236}">
                <a16:creationId xmlns:a16="http://schemas.microsoft.com/office/drawing/2014/main" id="{18C1B0B0-A5C9-2625-FE84-1DBDCE4D384F}"/>
              </a:ext>
            </a:extLst>
          </p:cNvPr>
          <p:cNvPicPr>
            <a:picLocks noChangeAspect="1"/>
          </p:cNvPicPr>
          <p:nvPr/>
        </p:nvPicPr>
        <p:blipFill>
          <a:blip r:embed="rId4"/>
          <a:stretch>
            <a:fillRect/>
          </a:stretch>
        </p:blipFill>
        <p:spPr>
          <a:xfrm>
            <a:off x="2633729" y="3429000"/>
            <a:ext cx="3876541" cy="2172601"/>
          </a:xfrm>
          <a:prstGeom prst="rect">
            <a:avLst/>
          </a:prstGeom>
        </p:spPr>
      </p:pic>
    </p:spTree>
    <p:extLst>
      <p:ext uri="{BB962C8B-B14F-4D97-AF65-F5344CB8AC3E}">
        <p14:creationId xmlns:p14="http://schemas.microsoft.com/office/powerpoint/2010/main" val="11266810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51A7A5-A6E1-EFC1-056F-E61D344A2A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B42D68-3AF0-533E-D2A5-96547119EF5B}"/>
              </a:ext>
            </a:extLst>
          </p:cNvPr>
          <p:cNvSpPr>
            <a:spLocks noGrp="1"/>
          </p:cNvSpPr>
          <p:nvPr>
            <p:ph type="title"/>
          </p:nvPr>
        </p:nvSpPr>
        <p:spPr>
          <a:xfrm>
            <a:off x="628650" y="223459"/>
            <a:ext cx="7886700" cy="793974"/>
          </a:xfrm>
        </p:spPr>
        <p:txBody>
          <a:bodyPr/>
          <a:lstStyle/>
          <a:p>
            <a:pPr algn="ctr"/>
            <a:r>
              <a:rPr lang="en-GB" b="1" dirty="0">
                <a:solidFill>
                  <a:schemeClr val="accent1">
                    <a:lumMod val="75000"/>
                  </a:schemeClr>
                </a:solidFill>
              </a:rPr>
              <a:t>An Alternative View</a:t>
            </a:r>
          </a:p>
        </p:txBody>
      </p:sp>
      <p:sp>
        <p:nvSpPr>
          <p:cNvPr id="3" name="Content Placeholder 2">
            <a:extLst>
              <a:ext uri="{FF2B5EF4-FFF2-40B4-BE49-F238E27FC236}">
                <a16:creationId xmlns:a16="http://schemas.microsoft.com/office/drawing/2014/main" id="{13B83215-CD0B-F5E1-3857-2678797D5392}"/>
              </a:ext>
            </a:extLst>
          </p:cNvPr>
          <p:cNvSpPr>
            <a:spLocks noGrp="1"/>
          </p:cNvSpPr>
          <p:nvPr>
            <p:ph idx="1"/>
          </p:nvPr>
        </p:nvSpPr>
        <p:spPr>
          <a:xfrm>
            <a:off x="628650" y="1078674"/>
            <a:ext cx="7886700" cy="2256978"/>
          </a:xfrm>
        </p:spPr>
        <p:txBody>
          <a:bodyPr/>
          <a:lstStyle/>
          <a:p>
            <a:r>
              <a:rPr lang="en-GB" dirty="0">
                <a:solidFill>
                  <a:schemeClr val="accent1">
                    <a:lumMod val="75000"/>
                  </a:schemeClr>
                </a:solidFill>
              </a:rPr>
              <a:t>In this interview for the BBC she outlines some of her ideas.</a:t>
            </a:r>
          </a:p>
          <a:p>
            <a:r>
              <a:rPr lang="en-GB" dirty="0">
                <a:solidFill>
                  <a:schemeClr val="accent1">
                    <a:lumMod val="75000"/>
                  </a:schemeClr>
                </a:solidFill>
              </a:rPr>
              <a:t>Watch the short video clip and make notes of any key points.</a:t>
            </a:r>
          </a:p>
        </p:txBody>
      </p:sp>
      <p:sp>
        <p:nvSpPr>
          <p:cNvPr id="7" name="TextBox 6">
            <a:extLst>
              <a:ext uri="{FF2B5EF4-FFF2-40B4-BE49-F238E27FC236}">
                <a16:creationId xmlns:a16="http://schemas.microsoft.com/office/drawing/2014/main" id="{0E72F2EE-31B0-C9D4-320D-9BF4F758E44E}"/>
              </a:ext>
            </a:extLst>
          </p:cNvPr>
          <p:cNvSpPr txBox="1"/>
          <p:nvPr/>
        </p:nvSpPr>
        <p:spPr>
          <a:xfrm>
            <a:off x="3335628" y="5620406"/>
            <a:ext cx="2537138" cy="369332"/>
          </a:xfrm>
          <a:prstGeom prst="rect">
            <a:avLst/>
          </a:prstGeom>
          <a:noFill/>
        </p:spPr>
        <p:txBody>
          <a:bodyPr wrap="square" rtlCol="0">
            <a:spAutoFit/>
          </a:bodyPr>
          <a:lstStyle/>
          <a:p>
            <a:pPr algn="ctr"/>
            <a:r>
              <a:rPr lang="en-GB" dirty="0"/>
              <a:t>(From 2:06 to 4:08)</a:t>
            </a:r>
          </a:p>
        </p:txBody>
      </p:sp>
      <p:pic>
        <p:nvPicPr>
          <p:cNvPr id="5" name="Picture 4">
            <a:hlinkClick r:id="rId3"/>
            <a:extLst>
              <a:ext uri="{FF2B5EF4-FFF2-40B4-BE49-F238E27FC236}">
                <a16:creationId xmlns:a16="http://schemas.microsoft.com/office/drawing/2014/main" id="{B8580774-D8FD-ACC7-D044-2EBAB603DAA4}"/>
              </a:ext>
            </a:extLst>
          </p:cNvPr>
          <p:cNvPicPr>
            <a:picLocks noChangeAspect="1"/>
          </p:cNvPicPr>
          <p:nvPr/>
        </p:nvPicPr>
        <p:blipFill>
          <a:blip r:embed="rId4"/>
          <a:stretch>
            <a:fillRect/>
          </a:stretch>
        </p:blipFill>
        <p:spPr>
          <a:xfrm>
            <a:off x="2633729" y="3429000"/>
            <a:ext cx="3876541" cy="2172601"/>
          </a:xfrm>
          <a:prstGeom prst="rect">
            <a:avLst/>
          </a:prstGeom>
        </p:spPr>
      </p:pic>
    </p:spTree>
    <p:extLst>
      <p:ext uri="{BB962C8B-B14F-4D97-AF65-F5344CB8AC3E}">
        <p14:creationId xmlns:p14="http://schemas.microsoft.com/office/powerpoint/2010/main" val="41660917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344C0-77F6-F258-288D-81F43C80A48F}"/>
              </a:ext>
            </a:extLst>
          </p:cNvPr>
          <p:cNvSpPr>
            <a:spLocks noGrp="1"/>
          </p:cNvSpPr>
          <p:nvPr>
            <p:ph type="title"/>
          </p:nvPr>
        </p:nvSpPr>
        <p:spPr>
          <a:xfrm>
            <a:off x="270457" y="223457"/>
            <a:ext cx="8551572" cy="1325563"/>
          </a:xfrm>
        </p:spPr>
        <p:txBody>
          <a:bodyPr>
            <a:normAutofit/>
          </a:bodyPr>
          <a:lstStyle/>
          <a:p>
            <a:pPr algn="ctr"/>
            <a:r>
              <a:rPr lang="en-GB" b="1" dirty="0" err="1"/>
              <a:t>Cwestiynau</a:t>
            </a:r>
            <a:r>
              <a:rPr lang="en-GB" b="1" dirty="0"/>
              <a:t> </a:t>
            </a:r>
            <a:r>
              <a:rPr lang="en-GB" b="1" dirty="0" err="1"/>
              <a:t>Myfyriol</a:t>
            </a:r>
            <a:br>
              <a:rPr lang="en-GB" b="1" dirty="0"/>
            </a:br>
            <a:r>
              <a:rPr lang="en-GB" b="1" dirty="0">
                <a:solidFill>
                  <a:schemeClr val="accent1">
                    <a:lumMod val="75000"/>
                  </a:schemeClr>
                </a:solidFill>
              </a:rPr>
              <a:t>Reflective Questions</a:t>
            </a:r>
          </a:p>
        </p:txBody>
      </p:sp>
      <p:sp>
        <p:nvSpPr>
          <p:cNvPr id="3" name="Content Placeholder 2">
            <a:extLst>
              <a:ext uri="{FF2B5EF4-FFF2-40B4-BE49-F238E27FC236}">
                <a16:creationId xmlns:a16="http://schemas.microsoft.com/office/drawing/2014/main" id="{4C0CD393-8527-DE3C-BCC8-D9AC972360D8}"/>
              </a:ext>
            </a:extLst>
          </p:cNvPr>
          <p:cNvSpPr>
            <a:spLocks noGrp="1"/>
          </p:cNvSpPr>
          <p:nvPr>
            <p:ph idx="1"/>
          </p:nvPr>
        </p:nvSpPr>
        <p:spPr>
          <a:xfrm>
            <a:off x="463640" y="2000607"/>
            <a:ext cx="3992451" cy="3640897"/>
          </a:xfrm>
        </p:spPr>
        <p:txBody>
          <a:bodyPr>
            <a:normAutofit fontScale="92500" lnSpcReduction="10000"/>
          </a:bodyPr>
          <a:lstStyle/>
          <a:p>
            <a:pPr>
              <a:spcBef>
                <a:spcPts val="600"/>
              </a:spcBef>
              <a:spcAft>
                <a:spcPts val="600"/>
              </a:spcAft>
            </a:pPr>
            <a:r>
              <a:rPr lang="en-GB" dirty="0"/>
              <a:t>Beth </a:t>
            </a:r>
            <a:r>
              <a:rPr lang="en-GB" dirty="0" err="1"/>
              <a:t>yw</a:t>
            </a:r>
            <a:r>
              <a:rPr lang="en-GB" dirty="0"/>
              <a:t> </a:t>
            </a:r>
            <a:r>
              <a:rPr lang="en-GB" dirty="0" err="1"/>
              <a:t>eich</a:t>
            </a:r>
            <a:r>
              <a:rPr lang="en-GB" dirty="0"/>
              <a:t> barn am y dull </a:t>
            </a:r>
            <a:r>
              <a:rPr lang="en-GB" dirty="0" err="1"/>
              <a:t>gweithredu</a:t>
            </a:r>
            <a:r>
              <a:rPr lang="en-GB" dirty="0"/>
              <a:t> </a:t>
            </a:r>
            <a:r>
              <a:rPr lang="en-GB" dirty="0" err="1"/>
              <a:t>gan</a:t>
            </a:r>
            <a:r>
              <a:rPr lang="en-GB" dirty="0"/>
              <a:t> </a:t>
            </a:r>
            <a:r>
              <a:rPr lang="en-GB" dirty="0" err="1"/>
              <a:t>Birbalsingh</a:t>
            </a:r>
            <a:r>
              <a:rPr lang="en-GB" dirty="0"/>
              <a:t>?</a:t>
            </a:r>
          </a:p>
          <a:p>
            <a:pPr>
              <a:spcBef>
                <a:spcPts val="600"/>
              </a:spcBef>
              <a:spcAft>
                <a:spcPts val="600"/>
              </a:spcAft>
            </a:pPr>
            <a:r>
              <a:rPr lang="en-GB" dirty="0"/>
              <a:t>Sut </a:t>
            </a:r>
            <a:r>
              <a:rPr lang="en-GB" dirty="0" err="1"/>
              <a:t>byddech</a:t>
            </a:r>
            <a:r>
              <a:rPr lang="en-GB" dirty="0"/>
              <a:t> </a:t>
            </a:r>
            <a:r>
              <a:rPr lang="en-GB" dirty="0" err="1"/>
              <a:t>chi’n</a:t>
            </a:r>
            <a:r>
              <a:rPr lang="en-GB" dirty="0"/>
              <a:t> </a:t>
            </a:r>
            <a:r>
              <a:rPr lang="en-GB" dirty="0" err="1"/>
              <a:t>ymchwilio</a:t>
            </a:r>
            <a:r>
              <a:rPr lang="en-GB" dirty="0"/>
              <a:t> </a:t>
            </a:r>
            <a:r>
              <a:rPr lang="en-GB" dirty="0" err="1"/>
              <a:t>ymhellach</a:t>
            </a:r>
            <a:r>
              <a:rPr lang="en-GB" dirty="0"/>
              <a:t> </a:t>
            </a:r>
            <a:r>
              <a:rPr lang="en-GB" dirty="0" err="1"/>
              <a:t>i’w</a:t>
            </a:r>
            <a:r>
              <a:rPr lang="en-GB" dirty="0"/>
              <a:t> </a:t>
            </a:r>
            <a:r>
              <a:rPr lang="en-GB" dirty="0" err="1"/>
              <a:t>safbwyntiau</a:t>
            </a:r>
            <a:r>
              <a:rPr lang="en-GB" dirty="0"/>
              <a:t> hi?</a:t>
            </a:r>
          </a:p>
          <a:p>
            <a:pPr>
              <a:spcBef>
                <a:spcPts val="600"/>
              </a:spcBef>
              <a:spcAft>
                <a:spcPts val="600"/>
              </a:spcAft>
            </a:pPr>
            <a:r>
              <a:rPr lang="en-GB" dirty="0" err="1"/>
              <a:t>Allwch</a:t>
            </a:r>
            <a:r>
              <a:rPr lang="en-GB" dirty="0"/>
              <a:t> chi weld </a:t>
            </a:r>
            <a:r>
              <a:rPr lang="en-GB" dirty="0" err="1"/>
              <a:t>unrhyw</a:t>
            </a:r>
            <a:r>
              <a:rPr lang="en-GB" dirty="0"/>
              <a:t> </a:t>
            </a:r>
            <a:r>
              <a:rPr lang="en-GB" dirty="0" err="1"/>
              <a:t>broblemau</a:t>
            </a:r>
            <a:r>
              <a:rPr lang="en-GB" dirty="0"/>
              <a:t> </a:t>
            </a:r>
            <a:r>
              <a:rPr lang="en-GB" dirty="0" err="1"/>
              <a:t>gyda</a:t>
            </a:r>
            <a:r>
              <a:rPr lang="en-GB" dirty="0"/>
              <a:t> </a:t>
            </a:r>
            <a:r>
              <a:rPr lang="en-GB" dirty="0" err="1"/>
              <a:t>chyflwyno</a:t>
            </a:r>
            <a:r>
              <a:rPr lang="en-GB" dirty="0"/>
              <a:t> </a:t>
            </a:r>
            <a:r>
              <a:rPr lang="en-GB" dirty="0" err="1"/>
              <a:t>polisi</a:t>
            </a:r>
            <a:r>
              <a:rPr lang="en-GB" dirty="0"/>
              <a:t> </a:t>
            </a:r>
            <a:r>
              <a:rPr lang="en-GB" dirty="0" err="1"/>
              <a:t>o’r</a:t>
            </a:r>
            <a:r>
              <a:rPr lang="en-GB" dirty="0"/>
              <a:t> </a:t>
            </a:r>
            <a:r>
              <a:rPr lang="en-GB" dirty="0" err="1"/>
              <a:t>fath</a:t>
            </a:r>
            <a:r>
              <a:rPr lang="en-GB" dirty="0"/>
              <a:t> yn eich </a:t>
            </a:r>
            <a:r>
              <a:rPr lang="en-GB" dirty="0" err="1"/>
              <a:t>lleoliad</a:t>
            </a:r>
            <a:r>
              <a:rPr lang="en-GB" dirty="0"/>
              <a:t> chi?</a:t>
            </a:r>
          </a:p>
        </p:txBody>
      </p:sp>
      <p:sp>
        <p:nvSpPr>
          <p:cNvPr id="4" name="Content Placeholder 2">
            <a:extLst>
              <a:ext uri="{FF2B5EF4-FFF2-40B4-BE49-F238E27FC236}">
                <a16:creationId xmlns:a16="http://schemas.microsoft.com/office/drawing/2014/main" id="{DE4DB9EF-670F-BEB2-29EC-FB5A4C14DC41}"/>
              </a:ext>
            </a:extLst>
          </p:cNvPr>
          <p:cNvSpPr txBox="1">
            <a:spLocks/>
          </p:cNvSpPr>
          <p:nvPr/>
        </p:nvSpPr>
        <p:spPr>
          <a:xfrm>
            <a:off x="5110766" y="2000608"/>
            <a:ext cx="3992451" cy="364089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600"/>
              </a:spcBef>
              <a:spcAft>
                <a:spcPts val="600"/>
              </a:spcAft>
            </a:pPr>
            <a:r>
              <a:rPr lang="en-GB" dirty="0">
                <a:solidFill>
                  <a:schemeClr val="accent1">
                    <a:lumMod val="75000"/>
                  </a:schemeClr>
                </a:solidFill>
              </a:rPr>
              <a:t>What are your thoughts on </a:t>
            </a:r>
            <a:r>
              <a:rPr lang="en-GB" dirty="0" err="1">
                <a:solidFill>
                  <a:schemeClr val="accent1">
                    <a:lumMod val="75000"/>
                  </a:schemeClr>
                </a:solidFill>
              </a:rPr>
              <a:t>Birbalsingh’s</a:t>
            </a:r>
            <a:r>
              <a:rPr lang="en-GB" dirty="0">
                <a:solidFill>
                  <a:schemeClr val="accent1">
                    <a:lumMod val="75000"/>
                  </a:schemeClr>
                </a:solidFill>
              </a:rPr>
              <a:t> approach?</a:t>
            </a:r>
          </a:p>
          <a:p>
            <a:pPr>
              <a:spcBef>
                <a:spcPts val="600"/>
              </a:spcBef>
              <a:spcAft>
                <a:spcPts val="600"/>
              </a:spcAft>
            </a:pPr>
            <a:r>
              <a:rPr lang="en-GB" dirty="0">
                <a:solidFill>
                  <a:schemeClr val="accent1">
                    <a:lumMod val="75000"/>
                  </a:schemeClr>
                </a:solidFill>
              </a:rPr>
              <a:t>How would you research her views further?</a:t>
            </a:r>
          </a:p>
          <a:p>
            <a:pPr>
              <a:spcBef>
                <a:spcPts val="600"/>
              </a:spcBef>
              <a:spcAft>
                <a:spcPts val="600"/>
              </a:spcAft>
            </a:pPr>
            <a:r>
              <a:rPr lang="en-GB" dirty="0">
                <a:solidFill>
                  <a:schemeClr val="accent1">
                    <a:lumMod val="75000"/>
                  </a:schemeClr>
                </a:solidFill>
              </a:rPr>
              <a:t>Can you see any issues with introducing such a policy in your setting?</a:t>
            </a:r>
          </a:p>
        </p:txBody>
      </p:sp>
    </p:spTree>
    <p:extLst>
      <p:ext uri="{BB962C8B-B14F-4D97-AF65-F5344CB8AC3E}">
        <p14:creationId xmlns:p14="http://schemas.microsoft.com/office/powerpoint/2010/main" val="27739286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7BF4AE-0FC0-4942-B236-48E3F1D3267F}"/>
              </a:ext>
            </a:extLst>
          </p:cNvPr>
          <p:cNvSpPr>
            <a:spLocks noGrp="1"/>
          </p:cNvSpPr>
          <p:nvPr>
            <p:ph sz="half" idx="1"/>
          </p:nvPr>
        </p:nvSpPr>
        <p:spPr>
          <a:xfrm>
            <a:off x="108210" y="805278"/>
            <a:ext cx="8927580" cy="4641272"/>
          </a:xfrm>
        </p:spPr>
        <p:txBody>
          <a:bodyPr>
            <a:noAutofit/>
          </a:bodyPr>
          <a:lstStyle/>
          <a:p>
            <a:r>
              <a:rPr lang="en-GB" sz="1600" dirty="0"/>
              <a:t>Arya, R. (2021) ‘Cultural appropriation: What is it and why it matters?’ </a:t>
            </a:r>
            <a:r>
              <a:rPr lang="en-GB" sz="1600" i="1" dirty="0"/>
              <a:t>Sociology Compass </a:t>
            </a:r>
            <a:r>
              <a:rPr lang="en-GB" sz="1600" dirty="0"/>
              <a:t>Available at: </a:t>
            </a:r>
            <a:r>
              <a:rPr lang="en-GB" sz="1600" u="sng" dirty="0">
                <a:hlinkClick r:id="rId3"/>
              </a:rPr>
              <a:t>10.1111/soc4.12923</a:t>
            </a:r>
            <a:r>
              <a:rPr lang="en-GB" sz="1600" u="sng" dirty="0"/>
              <a:t> </a:t>
            </a:r>
            <a:r>
              <a:rPr lang="en-GB" sz="1600" dirty="0"/>
              <a:t>[Not available on 14/10/12025]</a:t>
            </a:r>
          </a:p>
          <a:p>
            <a:r>
              <a:rPr lang="en-GB" sz="1600" dirty="0" err="1"/>
              <a:t>Birbalsingh</a:t>
            </a:r>
            <a:r>
              <a:rPr lang="en-GB" sz="1600" dirty="0"/>
              <a:t>, K. (2025) ‘Radical with Amal Rajan’ [Interview] Available at: </a:t>
            </a:r>
            <a:r>
              <a:rPr lang="en-GB" sz="1600" dirty="0">
                <a:hlinkClick r:id="rId4"/>
              </a:rPr>
              <a:t>Radical with Amol Rajan - British Identity and How Schools Can Improve Multiculturalism - BBC iPlayer</a:t>
            </a:r>
            <a:r>
              <a:rPr lang="en-GB" sz="1600" dirty="0"/>
              <a:t> [Last accessed 14/10/2025]</a:t>
            </a:r>
          </a:p>
          <a:p>
            <a:r>
              <a:rPr lang="en-GB" sz="1600" dirty="0"/>
              <a:t>Gender Equality Network (2025) </a:t>
            </a:r>
            <a:r>
              <a:rPr lang="en-GB" sz="1600" i="1" dirty="0"/>
              <a:t>How Can Education Combat Cultural Appropriation?</a:t>
            </a:r>
            <a:r>
              <a:rPr lang="en-GB" sz="1600" dirty="0"/>
              <a:t> [Video} Available at: </a:t>
            </a:r>
            <a:r>
              <a:rPr lang="en-GB" sz="1600" dirty="0">
                <a:hlinkClick r:id="rId5"/>
              </a:rPr>
              <a:t>How Can Education Combat Cultural Appropriation? - Gender Equality Network – YouTube</a:t>
            </a:r>
            <a:r>
              <a:rPr lang="en-GB" sz="1600" dirty="0"/>
              <a:t> [Last Accessed 14/10/2025]</a:t>
            </a:r>
          </a:p>
          <a:p>
            <a:r>
              <a:rPr lang="en-GB" sz="1600" i="1" dirty="0"/>
              <a:t> </a:t>
            </a:r>
            <a:r>
              <a:rPr lang="en-GB" sz="1600" dirty="0"/>
              <a:t>Hall, S. (1996). Introduction: Who needs “identity”? In S. Hall and P. Du Gay (Eds.), </a:t>
            </a:r>
            <a:r>
              <a:rPr lang="en-GB" sz="1600" i="1" dirty="0"/>
              <a:t>Questions of cultural identity (pp. 1-17). Sage</a:t>
            </a:r>
          </a:p>
          <a:p>
            <a:r>
              <a:rPr lang="en-GB" sz="1600" dirty="0"/>
              <a:t>Han, S.A., Kang, H. &amp; Kim, S. (2025) ‘Racial Stereotypes and Counter-Narratives in Children’s Literature: Critical Content Analysis Using </a:t>
            </a:r>
            <a:r>
              <a:rPr lang="en-GB" sz="1600" dirty="0" err="1"/>
              <a:t>AsianCrit</a:t>
            </a:r>
            <a:r>
              <a:rPr lang="en-GB" sz="1600" dirty="0"/>
              <a:t>’. </a:t>
            </a:r>
            <a:r>
              <a:rPr lang="en-GB" sz="1600" i="1" dirty="0"/>
              <a:t>Early Childhood Education Journal </a:t>
            </a:r>
            <a:r>
              <a:rPr lang="en-GB" sz="1600" dirty="0"/>
              <a:t>53, 1171–1180 Available at: </a:t>
            </a:r>
            <a:r>
              <a:rPr lang="en-GB" sz="1600" dirty="0">
                <a:hlinkClick r:id="rId6"/>
              </a:rPr>
              <a:t>Racial Stereotypes and Counter-Narratives in Children’s Literature: Critical Content Analysis Using </a:t>
            </a:r>
            <a:r>
              <a:rPr lang="en-GB" sz="1600" dirty="0" err="1">
                <a:hlinkClick r:id="rId6"/>
              </a:rPr>
              <a:t>AsianCrit</a:t>
            </a:r>
            <a:r>
              <a:rPr lang="en-GB" sz="1600" dirty="0">
                <a:hlinkClick r:id="rId6"/>
              </a:rPr>
              <a:t> | Early Childhood Education Journal</a:t>
            </a:r>
            <a:r>
              <a:rPr lang="en-GB" sz="1600" dirty="0"/>
              <a:t> [Last Accessed 14/10/2025]</a:t>
            </a:r>
          </a:p>
          <a:p>
            <a:r>
              <a:rPr lang="en-GB" sz="1600" dirty="0"/>
              <a:t>John Lewis Home Insurance (2021) </a:t>
            </a:r>
            <a:r>
              <a:rPr lang="en-GB" sz="1600" i="1" dirty="0"/>
              <a:t>Let Life Happen</a:t>
            </a:r>
            <a:r>
              <a:rPr lang="en-GB" sz="1600" dirty="0"/>
              <a:t> [Video] Available at: </a:t>
            </a:r>
            <a:r>
              <a:rPr lang="en-GB" sz="1600" dirty="0">
                <a:hlinkClick r:id="rId7"/>
              </a:rPr>
              <a:t>John Lewis Home Insurance - Let Life Happen (2021) -- BANNED – YouTube</a:t>
            </a:r>
            <a:r>
              <a:rPr lang="en-GB" sz="1600" dirty="0"/>
              <a:t> [Last Accessed 10/10/2025]</a:t>
            </a:r>
          </a:p>
          <a:p>
            <a:r>
              <a:rPr lang="en-GB" sz="1600" dirty="0"/>
              <a:t>Ofsted (2023) ‘Inspection of an outstanding school:  Michaela Community School’ Available at: </a:t>
            </a:r>
            <a:r>
              <a:rPr lang="en-GB" sz="1600" dirty="0">
                <a:hlinkClick r:id="rId8"/>
              </a:rPr>
              <a:t>50222824</a:t>
            </a:r>
            <a:r>
              <a:rPr lang="en-GB" sz="1600" dirty="0"/>
              <a:t> [Last Accessed 14/10./2025]</a:t>
            </a:r>
          </a:p>
          <a:p>
            <a:r>
              <a:rPr lang="en-GB" sz="1600" dirty="0"/>
              <a:t>Oxford English Dictionary (2017) ‘Cultural appropriation’ Oxford: OUP</a:t>
            </a:r>
          </a:p>
          <a:p>
            <a:pPr marL="0" indent="0">
              <a:buNone/>
            </a:pPr>
            <a:endParaRPr lang="en-GB" sz="1600" dirty="0"/>
          </a:p>
        </p:txBody>
      </p:sp>
      <p:sp>
        <p:nvSpPr>
          <p:cNvPr id="2" name="TextBox 1">
            <a:extLst>
              <a:ext uri="{FF2B5EF4-FFF2-40B4-BE49-F238E27FC236}">
                <a16:creationId xmlns:a16="http://schemas.microsoft.com/office/drawing/2014/main" id="{BFC7AA5F-8202-39B5-1344-C8CFBEEAF34F}"/>
              </a:ext>
            </a:extLst>
          </p:cNvPr>
          <p:cNvSpPr txBox="1"/>
          <p:nvPr/>
        </p:nvSpPr>
        <p:spPr>
          <a:xfrm>
            <a:off x="429491" y="193964"/>
            <a:ext cx="8188036" cy="584775"/>
          </a:xfrm>
          <a:prstGeom prst="rect">
            <a:avLst/>
          </a:prstGeom>
          <a:noFill/>
        </p:spPr>
        <p:txBody>
          <a:bodyPr wrap="square" rtlCol="0">
            <a:spAutoFit/>
          </a:bodyPr>
          <a:lstStyle/>
          <a:p>
            <a:pPr algn="ctr"/>
            <a:r>
              <a:rPr lang="en-GB" sz="3200" b="1" dirty="0" err="1"/>
              <a:t>Cyfeiriadau</a:t>
            </a:r>
            <a:r>
              <a:rPr lang="en-GB" sz="3200" b="1" dirty="0"/>
              <a:t> / References</a:t>
            </a:r>
          </a:p>
        </p:txBody>
      </p:sp>
    </p:spTree>
    <p:extLst>
      <p:ext uri="{BB962C8B-B14F-4D97-AF65-F5344CB8AC3E}">
        <p14:creationId xmlns:p14="http://schemas.microsoft.com/office/powerpoint/2010/main" val="28622089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89E0D6-F995-CA02-1344-3A276DDA365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E1ACF0-F5B5-3DFB-0162-DC10BB85AE57}"/>
              </a:ext>
            </a:extLst>
          </p:cNvPr>
          <p:cNvSpPr>
            <a:spLocks noGrp="1"/>
          </p:cNvSpPr>
          <p:nvPr>
            <p:ph sz="half" idx="1"/>
          </p:nvPr>
        </p:nvSpPr>
        <p:spPr>
          <a:xfrm>
            <a:off x="108210" y="1108364"/>
            <a:ext cx="8927580" cy="4641272"/>
          </a:xfrm>
        </p:spPr>
        <p:txBody>
          <a:bodyPr>
            <a:normAutofit fontScale="92500" lnSpcReduction="10000"/>
          </a:bodyPr>
          <a:lstStyle/>
          <a:p>
            <a:r>
              <a:rPr lang="en-GB" sz="1800" dirty="0"/>
              <a:t>Oxford Review, The (2025) ‘Cultural appreciation – Definition and Explanation’ Available at: </a:t>
            </a:r>
            <a:r>
              <a:rPr lang="en-GB" sz="1800" dirty="0">
                <a:hlinkClick r:id="rId3"/>
              </a:rPr>
              <a:t>Cultural appreciation - Definition and Explanation</a:t>
            </a:r>
            <a:r>
              <a:rPr lang="en-GB" sz="1800" dirty="0"/>
              <a:t> [Last Accessed 14/102/2025]</a:t>
            </a:r>
          </a:p>
          <a:p>
            <a:r>
              <a:rPr lang="en-GB" sz="1800" dirty="0"/>
              <a:t>Pemberton, L (2021) ‘Working towards anti-racist practice in the early years’ Online training October 2021. </a:t>
            </a:r>
          </a:p>
          <a:p>
            <a:r>
              <a:rPr lang="en-GB" sz="1800" dirty="0"/>
              <a:t>Reza, F. Dr. (2021) </a:t>
            </a:r>
            <a:r>
              <a:rPr lang="en-GB" sz="1800" i="1" dirty="0"/>
              <a:t>Interview with Dr. Fawzia Reza</a:t>
            </a:r>
            <a:r>
              <a:rPr lang="en-GB" sz="1800" dirty="0"/>
              <a:t> [Video] Available at: </a:t>
            </a:r>
            <a:r>
              <a:rPr lang="en-GB" sz="1800" dirty="0">
                <a:hlinkClick r:id="rId4"/>
              </a:rPr>
              <a:t>An Expert’s Insight: Diversity and Inclusion in Early Education</a:t>
            </a:r>
            <a:r>
              <a:rPr lang="en-GB" sz="1800" dirty="0"/>
              <a:t> [Last Accessed 14/10/2025]</a:t>
            </a:r>
          </a:p>
          <a:p>
            <a:r>
              <a:rPr lang="en-GB" sz="1800" dirty="0"/>
              <a:t>Pemberton, L. (No date) ‘Building Anit-Racist Foundations’ [Video] </a:t>
            </a:r>
            <a:r>
              <a:rPr lang="en-GB" sz="1800" i="1" dirty="0"/>
              <a:t>The Black Nursery Manager</a:t>
            </a:r>
            <a:r>
              <a:rPr lang="en-GB" sz="1800" dirty="0"/>
              <a:t> Available at: </a:t>
            </a:r>
            <a:r>
              <a:rPr lang="en-GB" sz="1800" dirty="0">
                <a:hlinkClick r:id="rId5"/>
              </a:rPr>
              <a:t>The Black Nursery Manager</a:t>
            </a:r>
            <a:r>
              <a:rPr lang="en-GB" sz="1800" dirty="0"/>
              <a:t> [Last Accessed 14/10/2025] </a:t>
            </a:r>
          </a:p>
          <a:p>
            <a:r>
              <a:rPr lang="en-GB" sz="1800" dirty="0"/>
              <a:t>Skelton, C., Francis, B., and Smulyan, L (eds.) (2006) </a:t>
            </a:r>
            <a:r>
              <a:rPr lang="en-GB" sz="1800" i="1" dirty="0"/>
              <a:t>The Sage handbook of gender and education</a:t>
            </a:r>
            <a:r>
              <a:rPr lang="en-GB" sz="1800" dirty="0"/>
              <a:t>. London. SAGE</a:t>
            </a:r>
          </a:p>
          <a:p>
            <a:r>
              <a:rPr lang="en-GB" sz="1800" dirty="0"/>
              <a:t>Souto-Manning, M. </a:t>
            </a:r>
            <a:r>
              <a:rPr lang="en-GB" sz="1800" i="1" dirty="0"/>
              <a:t>et al. </a:t>
            </a:r>
            <a:r>
              <a:rPr lang="en-GB" sz="1800" dirty="0"/>
              <a:t>(2021) ‘Troubling Belonging: The Racialized Exclusion of Young Immigrants and Migrants of </a:t>
            </a:r>
            <a:r>
              <a:rPr lang="en-GB" sz="1800" dirty="0" err="1"/>
              <a:t>Color</a:t>
            </a:r>
            <a:r>
              <a:rPr lang="en-GB" sz="1800" dirty="0"/>
              <a:t>’, </a:t>
            </a:r>
            <a:r>
              <a:rPr lang="en-GB" sz="1800" i="1" dirty="0"/>
              <a:t>International journal of early childhood</a:t>
            </a:r>
            <a:r>
              <a:rPr lang="en-GB" sz="1800" dirty="0"/>
              <a:t>, 53(1), pp. 101–118. Available at: </a:t>
            </a:r>
            <a:r>
              <a:rPr lang="en-GB" sz="1800" dirty="0">
                <a:hlinkClick r:id="rId6"/>
              </a:rPr>
              <a:t>Troubling Belonging: The Racialized Exclusion of Young Immigrants and Migrants of </a:t>
            </a:r>
            <a:r>
              <a:rPr lang="en-GB" sz="1800" dirty="0" err="1">
                <a:hlinkClick r:id="rId6"/>
              </a:rPr>
              <a:t>Color</a:t>
            </a:r>
            <a:r>
              <a:rPr lang="en-GB" sz="1800" dirty="0">
                <a:hlinkClick r:id="rId6"/>
              </a:rPr>
              <a:t>. – EBSCO</a:t>
            </a:r>
            <a:r>
              <a:rPr lang="en-GB" sz="1800" dirty="0"/>
              <a:t> [Last Accessed 10/10/2025]</a:t>
            </a:r>
          </a:p>
          <a:p>
            <a:r>
              <a:rPr lang="en-GB" sz="1800" dirty="0" err="1"/>
              <a:t>Steenwegen</a:t>
            </a:r>
            <a:r>
              <a:rPr lang="en-GB" sz="1800" dirty="0"/>
              <a:t>, J. </a:t>
            </a:r>
            <a:r>
              <a:rPr lang="en-GB" sz="1800" i="1" dirty="0"/>
              <a:t>et al. </a:t>
            </a:r>
            <a:r>
              <a:rPr lang="en-GB" sz="1800" dirty="0"/>
              <a:t>(2025) ‘Belonging across contexts: constructions of belonging for minoritized children in two educational spaces’, </a:t>
            </a:r>
            <a:r>
              <a:rPr lang="en-GB" sz="1800" i="1" dirty="0"/>
              <a:t>Children’s geographies</a:t>
            </a:r>
            <a:r>
              <a:rPr lang="en-GB" sz="1800" dirty="0"/>
              <a:t>, pp. 1–17. Available at: </a:t>
            </a:r>
            <a:r>
              <a:rPr lang="en-GB" sz="1800" dirty="0">
                <a:hlinkClick r:id="rId7"/>
              </a:rPr>
              <a:t>Full article: Belonging across contexts: constructions of belonging for minoritized children in two educational spaces</a:t>
            </a:r>
            <a:r>
              <a:rPr lang="en-GB" sz="1800" dirty="0"/>
              <a:t> [Last Accessed 10/10/2025</a:t>
            </a:r>
          </a:p>
        </p:txBody>
      </p:sp>
      <p:sp>
        <p:nvSpPr>
          <p:cNvPr id="2" name="TextBox 1">
            <a:extLst>
              <a:ext uri="{FF2B5EF4-FFF2-40B4-BE49-F238E27FC236}">
                <a16:creationId xmlns:a16="http://schemas.microsoft.com/office/drawing/2014/main" id="{EEC3486B-3226-85F1-289A-21AEA237F999}"/>
              </a:ext>
            </a:extLst>
          </p:cNvPr>
          <p:cNvSpPr txBox="1"/>
          <p:nvPr/>
        </p:nvSpPr>
        <p:spPr>
          <a:xfrm>
            <a:off x="429491" y="193964"/>
            <a:ext cx="8188036" cy="584775"/>
          </a:xfrm>
          <a:prstGeom prst="rect">
            <a:avLst/>
          </a:prstGeom>
          <a:noFill/>
        </p:spPr>
        <p:txBody>
          <a:bodyPr wrap="square" rtlCol="0">
            <a:spAutoFit/>
          </a:bodyPr>
          <a:lstStyle/>
          <a:p>
            <a:pPr algn="ctr"/>
            <a:r>
              <a:rPr lang="en-GB" sz="3200" b="1" dirty="0" err="1"/>
              <a:t>Cyfeiriadau</a:t>
            </a:r>
            <a:r>
              <a:rPr lang="en-GB" sz="3200" b="1" dirty="0"/>
              <a:t> / References</a:t>
            </a:r>
          </a:p>
        </p:txBody>
      </p:sp>
    </p:spTree>
    <p:extLst>
      <p:ext uri="{BB962C8B-B14F-4D97-AF65-F5344CB8AC3E}">
        <p14:creationId xmlns:p14="http://schemas.microsoft.com/office/powerpoint/2010/main" val="3098144633"/>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0D339CC-99A4-447B-AA14-72B5CE1FDB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20A647C-70E8-4659-9076-F0AF24D2395F}">
  <ds:schemaRefs>
    <ds:schemaRef ds:uri="http://schemas.microsoft.com/sharepoint/v3/contenttype/forms"/>
  </ds:schemaRefs>
</ds:datastoreItem>
</file>

<file path=customXml/itemProps3.xml><?xml version="1.0" encoding="utf-8"?>
<ds:datastoreItem xmlns:ds="http://schemas.openxmlformats.org/officeDocument/2006/customXml" ds:itemID="{7CC11202-4772-4863-908B-7D5F533EFAA1}">
  <ds:schemaRefs>
    <ds:schemaRef ds:uri="http://schemas.microsoft.com/office/infopath/2007/PartnerControls"/>
    <ds:schemaRef ds:uri="http://schemas.microsoft.com/office/2006/documentManagement/types"/>
    <ds:schemaRef ds:uri="e4a72011-89be-41d7-bd49-565121a9e247"/>
    <ds:schemaRef ds:uri="http://www.w3.org/XML/1998/namespace"/>
    <ds:schemaRef ds:uri="http://purl.org/dc/terms/"/>
    <ds:schemaRef ds:uri="http://purl.org/dc/elements/1.1/"/>
    <ds:schemaRef ds:uri="http://schemas.microsoft.com/office/2006/metadata/properties"/>
    <ds:schemaRef ds:uri="http://schemas.openxmlformats.org/package/2006/metadata/core-properties"/>
    <ds:schemaRef ds:uri="16bfc89a-06a0-41d6-ae50-6ff65b36cb8b"/>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1_CYFLWYNIAD_INTRODUCTION_STAFF</Template>
  <TotalTime>0</TotalTime>
  <Words>4749</Words>
  <Application>Microsoft Office PowerPoint</Application>
  <PresentationFormat>On-screen Show (4:3)</PresentationFormat>
  <Paragraphs>423</Paragraphs>
  <Slides>40</Slides>
  <Notes>40</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40</vt:i4>
      </vt:variant>
    </vt:vector>
  </HeadingPairs>
  <TitlesOfParts>
    <vt:vector size="51" baseType="lpstr">
      <vt:lpstr>Crimson Pro</vt:lpstr>
      <vt:lpstr>DengXian</vt:lpstr>
      <vt:lpstr>ff1</vt:lpstr>
      <vt:lpstr>GH Guardian Headline</vt:lpstr>
      <vt:lpstr>Arial</vt:lpstr>
      <vt:lpstr>Calibri</vt:lpstr>
      <vt:lpstr>Times New Roman</vt:lpstr>
      <vt:lpstr>Sub Title 1</vt:lpstr>
      <vt:lpstr>Accessible 2</vt:lpstr>
      <vt:lpstr>1_Sub Title 1</vt:lpstr>
      <vt:lpstr>1_Accessible 2</vt:lpstr>
      <vt:lpstr>ECEY6004C Arweinyddiaeth Gynhwysol: Gweithio gyda’n gilydd i gefnogi teuluoedd  ECEY6004 Inclusive Leadership: Working together to support families  Thema 3 / Theme 3  </vt:lpstr>
      <vt:lpstr>Arweinyddiaeth Gynhwysol: Plant  Inclusive Leadership: Children </vt:lpstr>
      <vt:lpstr>Pwy sy'n ymwneud ag Arweinyddiaeth Gynhwysol? Who is involved in Inclusive Leadership?</vt:lpstr>
      <vt:lpstr>PowerPoint Presentation</vt:lpstr>
      <vt:lpstr>Ffocws ar gyfer y Thema yma Focus for this Theme</vt:lpstr>
      <vt:lpstr>PowerPoint Presentation</vt:lpstr>
      <vt:lpstr>Perthyn/ Belonging </vt:lpstr>
      <vt:lpstr>Ffactorau sy’n Effeithio ar Ymdeimlad o Berthyn Plentyn  Factors Affecting A Child’s Sense of Belonging</vt:lpstr>
      <vt:lpstr>Beth yw ystrydeb a sut mae’n edrych yn yr amgylchedd blynyddoedd cynnar  What is a stereotype and what does it look like in the early years environment?</vt:lpstr>
      <vt:lpstr>PowerPoint Presentation</vt:lpstr>
      <vt:lpstr>PowerPoint Presentation</vt:lpstr>
      <vt:lpstr>PowerPoint Presentation</vt:lpstr>
      <vt:lpstr>Sut allwn ni ddelio â'r math hwn o stereoteip mewn amgylchedd blynyddoedd cynnar?   Gallwn chwilio am ffynonellau fel y cylchgrawn hwn sydd ar gael ar Moodle o dan y sesiwn yma.</vt:lpstr>
      <vt:lpstr>How would we handle children who are saying nasty things about others and using words like “gay” in a derogatory way?  We can seek out sources such as this magazine which is available on Moodle under this session.</vt:lpstr>
      <vt:lpstr>Diwylliant / Culture</vt:lpstr>
      <vt:lpstr>Sensitifrwydd Diwylliannol</vt:lpstr>
      <vt:lpstr>Cultural Sensitivity</vt:lpstr>
      <vt:lpstr>PowerPoint Presentation</vt:lpstr>
      <vt:lpstr>PowerPoint Presentation</vt:lpstr>
      <vt:lpstr>Eilyddiaeth ddiwylliannol/ Cultural appropriation</vt:lpstr>
      <vt:lpstr>Eilyddiaeth ddiwylliannol / Cultural appropriation</vt:lpstr>
      <vt:lpstr>Mae eilyddiaeth ddiwylliannol yn atgyfnerthu ystrydebau a hiliaeth achlysurol!/ Cultural appropriation reinforces stereotypes and casual racism!                                                           https://www.instagram.com/stories/highlights/17858743433402977/</vt:lpstr>
      <vt:lpstr>Atgyfnerthu stereoteipiau a hiliaeth achlysurol Reinforcing stereotypes and casual racism    </vt:lpstr>
      <vt:lpstr> Atgyfnerthu stereoteipiau a hiliaeth achlysurol Reinforcing stereotypes and casual racism    </vt:lpstr>
      <vt:lpstr>Gwerthfawrogiad diwylliannol / Cultural appreciation </vt:lpstr>
      <vt:lpstr>Iaith A Pherthyn </vt:lpstr>
      <vt:lpstr>Language and belonging </vt:lpstr>
      <vt:lpstr>Cwestiynau Myfyriol</vt:lpstr>
      <vt:lpstr>Reflective questions:</vt:lpstr>
      <vt:lpstr>Mynegi Diwylliant Drwy Berfformiad</vt:lpstr>
      <vt:lpstr>Performing Culture</vt:lpstr>
      <vt:lpstr>Cydnabod Amrywiaeth</vt:lpstr>
      <vt:lpstr>Acknowledging Diversity</vt:lpstr>
      <vt:lpstr>Safbwynt Amgen</vt:lpstr>
      <vt:lpstr>An Alternative View</vt:lpstr>
      <vt:lpstr>Safbwynt Amgen</vt:lpstr>
      <vt:lpstr>An Alternative View</vt:lpstr>
      <vt:lpstr>Cwestiynau Myfyriol Reflective Questions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Ken Dicks</cp:lastModifiedBy>
  <cp:revision>140</cp:revision>
  <cp:lastPrinted>2025-12-08T08:46:43Z</cp:lastPrinted>
  <dcterms:created xsi:type="dcterms:W3CDTF">2017-02-08T11:33:06Z</dcterms:created>
  <dcterms:modified xsi:type="dcterms:W3CDTF">2026-09-25T12:05:28Z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