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6" autoAdjust="0"/>
    <p:restoredTop sz="94660"/>
  </p:normalViewPr>
  <p:slideViewPr>
    <p:cSldViewPr snapToGrid="0">
      <p:cViewPr varScale="1">
        <p:scale>
          <a:sx n="86" d="100"/>
          <a:sy n="86" d="100"/>
        </p:scale>
        <p:origin x="11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877B-6B2F-4A37-9945-0AA0363326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152C60-6030-4620-9064-F98ADDF878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A43269-1C16-4297-8F6A-01BE5C1FF48A}"/>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5" name="Footer Placeholder 4">
            <a:extLst>
              <a:ext uri="{FF2B5EF4-FFF2-40B4-BE49-F238E27FC236}">
                <a16:creationId xmlns:a16="http://schemas.microsoft.com/office/drawing/2014/main" id="{FEA6B42E-22A1-4AF8-890D-725F3C2B0B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91A33-F6D0-4E00-AFAB-272C9F164580}"/>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2535596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53DB-505B-463D-8123-C64B48D177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417013-72F0-4166-981F-7FC47537E7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A53694-6BD0-453D-BD3E-E11D25F9F8C7}"/>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5" name="Footer Placeholder 4">
            <a:extLst>
              <a:ext uri="{FF2B5EF4-FFF2-40B4-BE49-F238E27FC236}">
                <a16:creationId xmlns:a16="http://schemas.microsoft.com/office/drawing/2014/main" id="{4ADE91D0-53F1-4C8C-B05B-4B2CF765B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5CC1B-16A7-4FEE-8F42-438424C0F69E}"/>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3492594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447E1-7372-4463-AA8A-C80E2F8C7E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8238ED-FFAD-4E91-8F64-90CE29EA86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05B77C-9894-4130-98B7-51F76F442F29}"/>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5" name="Footer Placeholder 4">
            <a:extLst>
              <a:ext uri="{FF2B5EF4-FFF2-40B4-BE49-F238E27FC236}">
                <a16:creationId xmlns:a16="http://schemas.microsoft.com/office/drawing/2014/main" id="{89C64A6A-BC81-4121-847C-1A5093AA6F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57A26-1A92-4E34-86B8-4B022B29A5B4}"/>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1515966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6768B-51F4-4B14-9A58-784C3A8C56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939B05-02D2-49E2-97D3-2CBB5704C9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7009CA-15D0-4D83-A514-B032AE86E1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E8E9BC-8F2A-4C47-9CE2-11DF1A2329D9}"/>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6" name="Footer Placeholder 5">
            <a:extLst>
              <a:ext uri="{FF2B5EF4-FFF2-40B4-BE49-F238E27FC236}">
                <a16:creationId xmlns:a16="http://schemas.microsoft.com/office/drawing/2014/main" id="{8A5652E8-DFB7-4E9F-A8AD-6C5CA64814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8E254A-FC94-4C86-8DC6-C9A01C44FA36}"/>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968538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6F07-C3DA-4AE0-BEC4-EFF9175235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BE0B31-88F9-4AF2-B342-57E72F1A17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20EB4B-7F54-447C-8147-0B2D788795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B5BCCD-37C4-4426-A558-CE73692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16E35B-DD0C-4831-B723-647E3F9174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E1530C-4430-4E5E-B86D-BCECA1F8E199}"/>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8" name="Footer Placeholder 7">
            <a:extLst>
              <a:ext uri="{FF2B5EF4-FFF2-40B4-BE49-F238E27FC236}">
                <a16:creationId xmlns:a16="http://schemas.microsoft.com/office/drawing/2014/main" id="{FEED4E4A-0379-4037-AB4F-CDCE46E794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6D1A37-19D5-4CAC-ADC9-56F53818B09F}"/>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3734318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DBCD-7BCF-4A81-8FF2-822FDECD4D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64D784-638C-4E37-9598-E4FA9E7B5D0B}"/>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4" name="Footer Placeholder 3">
            <a:extLst>
              <a:ext uri="{FF2B5EF4-FFF2-40B4-BE49-F238E27FC236}">
                <a16:creationId xmlns:a16="http://schemas.microsoft.com/office/drawing/2014/main" id="{CC67A7DC-73D2-43F9-9AE3-420A2DD454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A380C1-7850-4B6B-8AFD-030A3D1F110A}"/>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1830740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3D6FBF-6627-4F60-9234-91B57208E2C1}"/>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3" name="Footer Placeholder 2">
            <a:extLst>
              <a:ext uri="{FF2B5EF4-FFF2-40B4-BE49-F238E27FC236}">
                <a16:creationId xmlns:a16="http://schemas.microsoft.com/office/drawing/2014/main" id="{0314AA7A-6082-44FC-B926-7EB27EDA5C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93D067-F182-45EA-8035-745515EB09A8}"/>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429641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E341A-D221-44B3-B618-3BD1B272A5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A609DA-3136-44DA-8423-06F313290C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59A2CE-33F6-4C10-AC7F-FF328F204E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62CA24-17D3-4A9D-9ED8-F36621C8204C}"/>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6" name="Footer Placeholder 5">
            <a:extLst>
              <a:ext uri="{FF2B5EF4-FFF2-40B4-BE49-F238E27FC236}">
                <a16:creationId xmlns:a16="http://schemas.microsoft.com/office/drawing/2014/main" id="{1515B292-170A-4414-A865-2A30CEAB46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9D5D2-BA89-40AA-ABE9-A3EF1835FD11}"/>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1588672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05B7-AB87-47D5-B5CF-78CB5AF9DA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80F5AE-E122-4603-8E33-D1D9D9577F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A6833D-C3DE-4E19-A60D-5174E07299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3825AA-9D88-498C-B15E-52720FD2AD8D}"/>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6" name="Footer Placeholder 5">
            <a:extLst>
              <a:ext uri="{FF2B5EF4-FFF2-40B4-BE49-F238E27FC236}">
                <a16:creationId xmlns:a16="http://schemas.microsoft.com/office/drawing/2014/main" id="{5A7C5A89-6497-44C5-842A-423E9E4BAB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4880D2-DC33-4BE8-A5BF-1F07F5CEDB0E}"/>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485867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8E334-207D-423C-9673-A9FD9C62EA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9CB534-E64C-4565-9AD1-91E817C566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1617C9-CB60-4C30-9EEB-4A8FDB1E6B67}"/>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5" name="Footer Placeholder 4">
            <a:extLst>
              <a:ext uri="{FF2B5EF4-FFF2-40B4-BE49-F238E27FC236}">
                <a16:creationId xmlns:a16="http://schemas.microsoft.com/office/drawing/2014/main" id="{1C8619BE-90B6-4063-8C1C-49D79265A8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CFC58E-5FA8-4881-A230-33C0ED87A1F9}"/>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3008233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355D8F-82E6-4D63-AFE5-0B21FBD5DE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5827DD-A5D1-42A6-A470-92EF1C99A7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1A1AB0-B42C-4707-8105-7F14B9C34C2D}"/>
              </a:ext>
            </a:extLst>
          </p:cNvPr>
          <p:cNvSpPr>
            <a:spLocks noGrp="1"/>
          </p:cNvSpPr>
          <p:nvPr>
            <p:ph type="dt" sz="half" idx="10"/>
          </p:nvPr>
        </p:nvSpPr>
        <p:spPr/>
        <p:txBody>
          <a:bodyPr/>
          <a:lstStyle/>
          <a:p>
            <a:fld id="{1FA4B97F-9500-4083-A8AA-CC96E6EC4922}" type="datetimeFigureOut">
              <a:rPr lang="en-GB" smtClean="0"/>
              <a:t>23/11/2020</a:t>
            </a:fld>
            <a:endParaRPr lang="en-GB"/>
          </a:p>
        </p:txBody>
      </p:sp>
      <p:sp>
        <p:nvSpPr>
          <p:cNvPr id="5" name="Footer Placeholder 4">
            <a:extLst>
              <a:ext uri="{FF2B5EF4-FFF2-40B4-BE49-F238E27FC236}">
                <a16:creationId xmlns:a16="http://schemas.microsoft.com/office/drawing/2014/main" id="{4E9E6A4E-FD4F-4134-9B7F-98671A8D8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64AAFE-2713-4308-B844-0D3814E6BCBA}"/>
              </a:ext>
            </a:extLst>
          </p:cNvPr>
          <p:cNvSpPr>
            <a:spLocks noGrp="1"/>
          </p:cNvSpPr>
          <p:nvPr>
            <p:ph type="sldNum" sz="quarter" idx="12"/>
          </p:nvPr>
        </p:nvSpPr>
        <p:spPr/>
        <p:txBody>
          <a:bodyPr/>
          <a:lstStyle/>
          <a:p>
            <a:fld id="{A1EFE5A9-3F3A-4BBF-BF74-BB952F7D80D1}" type="slidenum">
              <a:rPr lang="en-GB" smtClean="0"/>
              <a:t>‹#›</a:t>
            </a:fld>
            <a:endParaRPr lang="en-GB"/>
          </a:p>
        </p:txBody>
      </p:sp>
    </p:spTree>
    <p:extLst>
      <p:ext uri="{BB962C8B-B14F-4D97-AF65-F5344CB8AC3E}">
        <p14:creationId xmlns:p14="http://schemas.microsoft.com/office/powerpoint/2010/main" val="1690065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597E31-D956-4A11-B0E7-723F8569C4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4E1AC8-5FFD-4D5D-A89F-FBDAB7A4D8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5B5F56-7CB1-4913-947E-F6765B7179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A4B97F-9500-4083-A8AA-CC96E6EC4922}" type="datetimeFigureOut">
              <a:rPr lang="en-GB" smtClean="0"/>
              <a:t>23/11/2020</a:t>
            </a:fld>
            <a:endParaRPr lang="en-GB"/>
          </a:p>
        </p:txBody>
      </p:sp>
      <p:sp>
        <p:nvSpPr>
          <p:cNvPr id="5" name="Footer Placeholder 4">
            <a:extLst>
              <a:ext uri="{FF2B5EF4-FFF2-40B4-BE49-F238E27FC236}">
                <a16:creationId xmlns:a16="http://schemas.microsoft.com/office/drawing/2014/main" id="{594A6DE1-7670-4805-AF16-524EB30BBB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529582-07BC-4749-94B8-A89CF1A7B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EFE5A9-3F3A-4BBF-BF74-BB952F7D80D1}" type="slidenum">
              <a:rPr lang="en-GB" smtClean="0"/>
              <a:t>‹#›</a:t>
            </a:fld>
            <a:endParaRPr lang="en-GB"/>
          </a:p>
        </p:txBody>
      </p:sp>
    </p:spTree>
    <p:extLst>
      <p:ext uri="{BB962C8B-B14F-4D97-AF65-F5344CB8AC3E}">
        <p14:creationId xmlns:p14="http://schemas.microsoft.com/office/powerpoint/2010/main" val="1910654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tensorflow.org/tensorboard"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localhost:600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96549-99FE-4EF4-9927-F5A1DF1B6DD3}"/>
              </a:ext>
            </a:extLst>
          </p:cNvPr>
          <p:cNvSpPr>
            <a:spLocks noGrp="1"/>
          </p:cNvSpPr>
          <p:nvPr>
            <p:ph type="ctrTitle"/>
          </p:nvPr>
        </p:nvSpPr>
        <p:spPr/>
        <p:txBody>
          <a:bodyPr/>
          <a:lstStyle/>
          <a:p>
            <a:r>
              <a:rPr lang="en-GB" dirty="0" err="1"/>
              <a:t>Tensorboard</a:t>
            </a:r>
            <a:endParaRPr lang="en-GB" dirty="0"/>
          </a:p>
        </p:txBody>
      </p:sp>
      <p:sp>
        <p:nvSpPr>
          <p:cNvPr id="3" name="Subtitle 2">
            <a:extLst>
              <a:ext uri="{FF2B5EF4-FFF2-40B4-BE49-F238E27FC236}">
                <a16:creationId xmlns:a16="http://schemas.microsoft.com/office/drawing/2014/main" id="{421C1E95-9110-41F0-9720-4E932B29FDAA}"/>
              </a:ext>
            </a:extLst>
          </p:cNvPr>
          <p:cNvSpPr>
            <a:spLocks noGrp="1"/>
          </p:cNvSpPr>
          <p:nvPr>
            <p:ph type="subTitle" idx="1"/>
          </p:nvPr>
        </p:nvSpPr>
        <p:spPr/>
        <p:txBody>
          <a:bodyPr/>
          <a:lstStyle/>
          <a:p>
            <a:r>
              <a:rPr lang="en-GB" dirty="0"/>
              <a:t>Graphing your results</a:t>
            </a:r>
          </a:p>
        </p:txBody>
      </p:sp>
    </p:spTree>
    <p:extLst>
      <p:ext uri="{BB962C8B-B14F-4D97-AF65-F5344CB8AC3E}">
        <p14:creationId xmlns:p14="http://schemas.microsoft.com/office/powerpoint/2010/main" val="410194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D3935AD-2315-4238-A300-0F18288390F0}"/>
              </a:ext>
            </a:extLst>
          </p:cNvPr>
          <p:cNvSpPr txBox="1"/>
          <p:nvPr/>
        </p:nvSpPr>
        <p:spPr>
          <a:xfrm>
            <a:off x="1211855" y="308472"/>
            <a:ext cx="10267721" cy="61247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err="1">
                <a:ln>
                  <a:noFill/>
                </a:ln>
                <a:solidFill>
                  <a:schemeClr val="tx1"/>
                </a:solidFill>
                <a:effectLst/>
                <a:latin typeface="Arial" panose="020B0604020202020204" pitchFamily="34" charset="0"/>
              </a:rPr>
              <a:t>TensorBoard</a:t>
            </a:r>
            <a:r>
              <a:rPr kumimoji="0" lang="en-US" altLang="en-US" sz="3200" b="1" i="0" u="none" strike="noStrike" cap="none" normalizeH="0" baseline="0" dirty="0">
                <a:ln>
                  <a:noFill/>
                </a:ln>
                <a:solidFill>
                  <a:schemeClr val="tx1"/>
                </a:solidFill>
                <a:effectLst/>
                <a:latin typeface="Arial" panose="020B0604020202020204" pitchFamily="34" charset="0"/>
              </a:rPr>
              <a:t>: TensorFlow's visualization toolkit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hlinkClick r:id="rId2"/>
              </a:rPr>
              <a:t>https://www.tensorflow.org/tensorboard</a:t>
            </a: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1A73E8"/>
                </a:solidFill>
                <a:effectLst/>
                <a:latin typeface="Roboto" panose="02000000000000000000" pitchFamily="2" charset="0"/>
              </a:rPr>
              <a:t> </a:t>
            </a:r>
            <a:r>
              <a:rPr kumimoji="0" lang="en-US" altLang="en-US" sz="3200" b="0" i="0" u="none" strike="noStrike" cap="none" normalizeH="0" baseline="0" dirty="0" err="1">
                <a:ln>
                  <a:noFill/>
                </a:ln>
                <a:solidFill>
                  <a:srgbClr val="202124"/>
                </a:solidFill>
                <a:effectLst/>
                <a:latin typeface="Roboto" panose="02000000000000000000" pitchFamily="2" charset="0"/>
              </a:rPr>
              <a:t>TensorBoard</a:t>
            </a:r>
            <a:r>
              <a:rPr kumimoji="0" lang="en-US" altLang="en-US" sz="3200" b="0" i="0" u="none" strike="noStrike" cap="none" normalizeH="0" baseline="0" dirty="0">
                <a:ln>
                  <a:noFill/>
                </a:ln>
                <a:solidFill>
                  <a:srgbClr val="202124"/>
                </a:solidFill>
                <a:effectLst/>
                <a:latin typeface="Roboto" panose="02000000000000000000" pitchFamily="2" charset="0"/>
              </a:rPr>
              <a:t> provides the visualization and tooling needed for machine learning experimentation: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202124"/>
                </a:solidFill>
                <a:effectLst/>
                <a:latin typeface="Roboto" panose="02000000000000000000" pitchFamily="2" charset="0"/>
              </a:rPr>
              <a:t>Tracking and visualizing metrics such as loss and accuracy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202124"/>
                </a:solidFill>
                <a:effectLst/>
                <a:latin typeface="Roboto" panose="02000000000000000000" pitchFamily="2" charset="0"/>
              </a:rPr>
              <a:t>Visualizing the model graph (ops and layers)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202124"/>
                </a:solidFill>
                <a:effectLst/>
                <a:latin typeface="Roboto" panose="02000000000000000000" pitchFamily="2" charset="0"/>
              </a:rPr>
              <a:t>Viewing histograms of weights, biases, or other tensors as they change over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202124"/>
                </a:solidFill>
                <a:effectLst/>
                <a:latin typeface="Roboto" panose="02000000000000000000" pitchFamily="2" charset="0"/>
              </a:rPr>
              <a:t>Projecting embeddings to a lower dimensional space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202124"/>
                </a:solidFill>
                <a:effectLst/>
                <a:latin typeface="Roboto" panose="02000000000000000000" pitchFamily="2" charset="0"/>
              </a:rPr>
              <a:t>Displaying images, text, and audio data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202124"/>
                </a:solidFill>
                <a:effectLst/>
                <a:latin typeface="Roboto" panose="02000000000000000000" pitchFamily="2" charset="0"/>
              </a:rPr>
              <a:t>Profiling TensorFlow programs</a:t>
            </a:r>
          </a:p>
        </p:txBody>
      </p:sp>
    </p:spTree>
    <p:extLst>
      <p:ext uri="{BB962C8B-B14F-4D97-AF65-F5344CB8AC3E}">
        <p14:creationId xmlns:p14="http://schemas.microsoft.com/office/powerpoint/2010/main" val="2368410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1F20-2403-449D-947E-1CD63BD09F09}"/>
              </a:ext>
            </a:extLst>
          </p:cNvPr>
          <p:cNvSpPr>
            <a:spLocks noGrp="1"/>
          </p:cNvSpPr>
          <p:nvPr>
            <p:ph type="title"/>
          </p:nvPr>
        </p:nvSpPr>
        <p:spPr/>
        <p:txBody>
          <a:bodyPr/>
          <a:lstStyle/>
          <a:p>
            <a:r>
              <a:rPr lang="en-GB" dirty="0"/>
              <a:t>To use </a:t>
            </a:r>
            <a:r>
              <a:rPr lang="en-GB" dirty="0" err="1"/>
              <a:t>Tensorboard</a:t>
            </a:r>
            <a:r>
              <a:rPr lang="en-GB" dirty="0"/>
              <a:t>:-</a:t>
            </a:r>
          </a:p>
        </p:txBody>
      </p:sp>
      <p:sp>
        <p:nvSpPr>
          <p:cNvPr id="3" name="Content Placeholder 2">
            <a:extLst>
              <a:ext uri="{FF2B5EF4-FFF2-40B4-BE49-F238E27FC236}">
                <a16:creationId xmlns:a16="http://schemas.microsoft.com/office/drawing/2014/main" id="{798E5B5D-4FF6-4EF7-9DD8-8B58563017A2}"/>
              </a:ext>
            </a:extLst>
          </p:cNvPr>
          <p:cNvSpPr>
            <a:spLocks noGrp="1"/>
          </p:cNvSpPr>
          <p:nvPr>
            <p:ph idx="1"/>
          </p:nvPr>
        </p:nvSpPr>
        <p:spPr>
          <a:xfrm>
            <a:off x="838200" y="1395968"/>
            <a:ext cx="10515600" cy="5462032"/>
          </a:xfrm>
        </p:spPr>
        <p:txBody>
          <a:bodyPr>
            <a:normAutofit fontScale="55000" lnSpcReduction="20000"/>
          </a:bodyPr>
          <a:lstStyle/>
          <a:p>
            <a:r>
              <a:rPr lang="en-GB" sz="3600" dirty="0"/>
              <a:t>Set up and train your model as usual (here we use the last model we worked with – the MINST fashion dataset).</a:t>
            </a:r>
          </a:p>
          <a:p>
            <a:r>
              <a:rPr lang="en-GB" sz="3600" dirty="0"/>
              <a:t>Work with </a:t>
            </a:r>
            <a:r>
              <a:rPr lang="en-GB" sz="3600" dirty="0" err="1"/>
              <a:t>Geron</a:t>
            </a:r>
            <a:r>
              <a:rPr lang="en-GB" sz="3600" dirty="0"/>
              <a:t> text and </a:t>
            </a:r>
            <a:r>
              <a:rPr lang="en-GB" sz="3600" dirty="0" err="1"/>
              <a:t>tensorflow</a:t>
            </a:r>
            <a:r>
              <a:rPr lang="en-GB" sz="3600" dirty="0"/>
              <a:t> documentation.  Summarised here:-</a:t>
            </a:r>
          </a:p>
          <a:p>
            <a:pPr marL="0" indent="0">
              <a:buNone/>
            </a:pPr>
            <a:r>
              <a:rPr lang="en-GB" sz="3600" b="1" dirty="0"/>
              <a:t>1.Create a function that creates a unique folder for training logs:</a:t>
            </a:r>
          </a:p>
          <a:p>
            <a:pPr marL="0" indent="0">
              <a:buNone/>
            </a:pPr>
            <a:r>
              <a:rPr lang="en-GB" sz="3600" b="1" dirty="0">
                <a:latin typeface="Courier New" panose="02070309020205020404" pitchFamily="49" charset="0"/>
                <a:cs typeface="Courier New" panose="02070309020205020404" pitchFamily="49" charset="0"/>
              </a:rPr>
              <a:t>import </a:t>
            </a:r>
            <a:r>
              <a:rPr lang="en-GB" sz="3600" b="1" dirty="0" err="1">
                <a:latin typeface="Courier New" panose="02070309020205020404" pitchFamily="49" charset="0"/>
                <a:cs typeface="Courier New" panose="02070309020205020404" pitchFamily="49" charset="0"/>
              </a:rPr>
              <a:t>os</a:t>
            </a:r>
            <a:endParaRPr lang="en-GB" sz="3600" b="1" dirty="0">
              <a:latin typeface="Courier New" panose="02070309020205020404" pitchFamily="49" charset="0"/>
              <a:cs typeface="Courier New" panose="02070309020205020404" pitchFamily="49" charset="0"/>
            </a:endParaRPr>
          </a:p>
          <a:p>
            <a:pPr marL="0" indent="0">
              <a:buNone/>
            </a:pPr>
            <a:r>
              <a:rPr lang="en-GB" sz="3600" b="1" dirty="0" err="1">
                <a:latin typeface="Courier New" panose="02070309020205020404" pitchFamily="49" charset="0"/>
                <a:cs typeface="Courier New" panose="02070309020205020404" pitchFamily="49" charset="0"/>
              </a:rPr>
              <a:t>root_logdir</a:t>
            </a:r>
            <a:r>
              <a:rPr lang="en-GB" sz="3600" b="1" dirty="0">
                <a:latin typeface="Courier New" panose="02070309020205020404" pitchFamily="49" charset="0"/>
                <a:cs typeface="Courier New" panose="02070309020205020404" pitchFamily="49" charset="0"/>
              </a:rPr>
              <a:t> = </a:t>
            </a:r>
            <a:r>
              <a:rPr lang="en-GB" sz="3600" b="1" dirty="0" err="1">
                <a:latin typeface="Courier New" panose="02070309020205020404" pitchFamily="49" charset="0"/>
                <a:cs typeface="Courier New" panose="02070309020205020404" pitchFamily="49" charset="0"/>
              </a:rPr>
              <a:t>os.path.join</a:t>
            </a:r>
            <a:r>
              <a:rPr lang="en-GB" sz="3600" b="1" dirty="0">
                <a:latin typeface="Courier New" panose="02070309020205020404" pitchFamily="49" charset="0"/>
                <a:cs typeface="Courier New" panose="02070309020205020404" pitchFamily="49" charset="0"/>
              </a:rPr>
              <a:t>(os.</a:t>
            </a:r>
            <a:r>
              <a:rPr lang="en-GB" sz="3600" b="1" dirty="0" err="1">
                <a:latin typeface="Courier New" panose="02070309020205020404" pitchFamily="49" charset="0"/>
                <a:cs typeface="Courier New" panose="02070309020205020404" pitchFamily="49" charset="0"/>
              </a:rPr>
              <a:t>curdir</a:t>
            </a:r>
            <a:r>
              <a:rPr lang="en-GB" sz="3600" b="1" dirty="0">
                <a:latin typeface="Courier New" panose="02070309020205020404" pitchFamily="49" charset="0"/>
                <a:cs typeface="Courier New" panose="02070309020205020404" pitchFamily="49" charset="0"/>
              </a:rPr>
              <a:t>,"</a:t>
            </a:r>
            <a:r>
              <a:rPr lang="en-GB" sz="3600" b="1" dirty="0" err="1">
                <a:latin typeface="Courier New" panose="02070309020205020404" pitchFamily="49" charset="0"/>
                <a:cs typeface="Courier New" panose="02070309020205020404" pitchFamily="49" charset="0"/>
              </a:rPr>
              <a:t>my_logs</a:t>
            </a:r>
            <a:r>
              <a:rPr lang="en-GB" sz="3600" b="1" dirty="0">
                <a:latin typeface="Courier New" panose="02070309020205020404" pitchFamily="49" charset="0"/>
                <a:cs typeface="Courier New" panose="02070309020205020404" pitchFamily="49" charset="0"/>
              </a:rPr>
              <a:t>")</a:t>
            </a:r>
          </a:p>
          <a:p>
            <a:pPr marL="0" indent="0">
              <a:buNone/>
            </a:pPr>
            <a:r>
              <a:rPr lang="en-GB" sz="3600" b="1" dirty="0">
                <a:latin typeface="Courier New" panose="02070309020205020404" pitchFamily="49" charset="0"/>
                <a:cs typeface="Courier New" panose="02070309020205020404" pitchFamily="49" charset="0"/>
              </a:rPr>
              <a:t>def </a:t>
            </a:r>
            <a:r>
              <a:rPr lang="en-GB" sz="3600" b="1" dirty="0" err="1">
                <a:latin typeface="Courier New" panose="02070309020205020404" pitchFamily="49" charset="0"/>
                <a:cs typeface="Courier New" panose="02070309020205020404" pitchFamily="49" charset="0"/>
              </a:rPr>
              <a:t>get_run_logdir</a:t>
            </a:r>
            <a:r>
              <a:rPr lang="en-GB" sz="3600" b="1" dirty="0">
                <a:latin typeface="Courier New" panose="02070309020205020404" pitchFamily="49" charset="0"/>
                <a:cs typeface="Courier New" panose="02070309020205020404" pitchFamily="49" charset="0"/>
              </a:rPr>
              <a:t>():</a:t>
            </a:r>
          </a:p>
          <a:p>
            <a:pPr marL="0" indent="0">
              <a:buNone/>
            </a:pPr>
            <a:r>
              <a:rPr lang="en-GB" sz="3600" b="1" dirty="0">
                <a:latin typeface="Courier New" panose="02070309020205020404" pitchFamily="49" charset="0"/>
                <a:cs typeface="Courier New" panose="02070309020205020404" pitchFamily="49" charset="0"/>
              </a:rPr>
              <a:t>    import time</a:t>
            </a:r>
          </a:p>
          <a:p>
            <a:pPr marL="0" indent="0">
              <a:buNone/>
            </a:pPr>
            <a:r>
              <a:rPr lang="en-GB" sz="3600" b="1" dirty="0">
                <a:latin typeface="Courier New" panose="02070309020205020404" pitchFamily="49" charset="0"/>
                <a:cs typeface="Courier New" panose="02070309020205020404" pitchFamily="49" charset="0"/>
              </a:rPr>
              <a:t>    </a:t>
            </a:r>
            <a:r>
              <a:rPr lang="en-GB" sz="3600" b="1" dirty="0" err="1">
                <a:latin typeface="Courier New" panose="02070309020205020404" pitchFamily="49" charset="0"/>
                <a:cs typeface="Courier New" panose="02070309020205020404" pitchFamily="49" charset="0"/>
              </a:rPr>
              <a:t>run_id</a:t>
            </a:r>
            <a:r>
              <a:rPr lang="en-GB" sz="3600" b="1" dirty="0">
                <a:latin typeface="Courier New" panose="02070309020205020404" pitchFamily="49" charset="0"/>
                <a:cs typeface="Courier New" panose="02070309020205020404" pitchFamily="49" charset="0"/>
              </a:rPr>
              <a:t>=</a:t>
            </a:r>
            <a:r>
              <a:rPr lang="en-GB" sz="3600" b="1" dirty="0" err="1">
                <a:latin typeface="Courier New" panose="02070309020205020404" pitchFamily="49" charset="0"/>
                <a:cs typeface="Courier New" panose="02070309020205020404" pitchFamily="49" charset="0"/>
              </a:rPr>
              <a:t>time.strftime</a:t>
            </a:r>
            <a:r>
              <a:rPr lang="en-GB" sz="3600" b="1" dirty="0">
                <a:latin typeface="Courier New" panose="02070309020205020404" pitchFamily="49" charset="0"/>
                <a:cs typeface="Courier New" panose="02070309020205020404" pitchFamily="49" charset="0"/>
              </a:rPr>
              <a:t>("</a:t>
            </a:r>
            <a:r>
              <a:rPr lang="en-GB" sz="3600" b="1" dirty="0" err="1">
                <a:latin typeface="Courier New" panose="02070309020205020404" pitchFamily="49" charset="0"/>
                <a:cs typeface="Courier New" panose="02070309020205020404" pitchFamily="49" charset="0"/>
              </a:rPr>
              <a:t>run_%Y_%m_%d_%H_%M_%S</a:t>
            </a:r>
            <a:r>
              <a:rPr lang="en-GB" sz="3600" b="1" dirty="0">
                <a:latin typeface="Courier New" panose="02070309020205020404" pitchFamily="49" charset="0"/>
                <a:cs typeface="Courier New" panose="02070309020205020404" pitchFamily="49" charset="0"/>
              </a:rPr>
              <a:t>")</a:t>
            </a:r>
          </a:p>
          <a:p>
            <a:pPr marL="0" indent="0">
              <a:buNone/>
            </a:pPr>
            <a:r>
              <a:rPr lang="en-GB" sz="3600" b="1" dirty="0">
                <a:latin typeface="Courier New" panose="02070309020205020404" pitchFamily="49" charset="0"/>
                <a:cs typeface="Courier New" panose="02070309020205020404" pitchFamily="49" charset="0"/>
              </a:rPr>
              <a:t>    return </a:t>
            </a:r>
            <a:r>
              <a:rPr lang="en-GB" sz="3600" b="1" dirty="0" err="1">
                <a:latin typeface="Courier New" panose="02070309020205020404" pitchFamily="49" charset="0"/>
                <a:cs typeface="Courier New" panose="02070309020205020404" pitchFamily="49" charset="0"/>
              </a:rPr>
              <a:t>os.path.join</a:t>
            </a:r>
            <a:r>
              <a:rPr lang="en-GB" sz="3600" b="1" dirty="0">
                <a:latin typeface="Courier New" panose="02070309020205020404" pitchFamily="49" charset="0"/>
                <a:cs typeface="Courier New" panose="02070309020205020404" pitchFamily="49" charset="0"/>
              </a:rPr>
              <a:t>(</a:t>
            </a:r>
            <a:r>
              <a:rPr lang="en-GB" sz="3600" b="1" dirty="0" err="1">
                <a:latin typeface="Courier New" panose="02070309020205020404" pitchFamily="49" charset="0"/>
                <a:cs typeface="Courier New" panose="02070309020205020404" pitchFamily="49" charset="0"/>
              </a:rPr>
              <a:t>root_logdir,run_id</a:t>
            </a:r>
            <a:r>
              <a:rPr lang="en-GB" sz="3600" b="1" dirty="0">
                <a:latin typeface="Courier New" panose="02070309020205020404" pitchFamily="49" charset="0"/>
                <a:cs typeface="Courier New" panose="02070309020205020404" pitchFamily="49" charset="0"/>
              </a:rPr>
              <a:t>)</a:t>
            </a:r>
          </a:p>
          <a:p>
            <a:pPr marL="0" indent="0">
              <a:buNone/>
            </a:pPr>
            <a:r>
              <a:rPr lang="en-GB" sz="3600" b="1" dirty="0" err="1">
                <a:latin typeface="Courier New" panose="02070309020205020404" pitchFamily="49" charset="0"/>
                <a:cs typeface="Courier New" panose="02070309020205020404" pitchFamily="49" charset="0"/>
              </a:rPr>
              <a:t>run_logdir</a:t>
            </a:r>
            <a:r>
              <a:rPr lang="en-GB" sz="3600" b="1" dirty="0">
                <a:latin typeface="Courier New" panose="02070309020205020404" pitchFamily="49" charset="0"/>
                <a:cs typeface="Courier New" panose="02070309020205020404" pitchFamily="49" charset="0"/>
              </a:rPr>
              <a:t>=</a:t>
            </a:r>
            <a:r>
              <a:rPr lang="en-GB" sz="3600" b="1" dirty="0" err="1">
                <a:latin typeface="Courier New" panose="02070309020205020404" pitchFamily="49" charset="0"/>
                <a:cs typeface="Courier New" panose="02070309020205020404" pitchFamily="49" charset="0"/>
              </a:rPr>
              <a:t>get_run_logdir</a:t>
            </a:r>
            <a:r>
              <a:rPr lang="en-GB" sz="3600" b="1" dirty="0">
                <a:latin typeface="Courier New" panose="02070309020205020404" pitchFamily="49" charset="0"/>
                <a:cs typeface="Courier New" panose="02070309020205020404" pitchFamily="49" charset="0"/>
              </a:rPr>
              <a:t>()</a:t>
            </a:r>
          </a:p>
          <a:p>
            <a:pPr marL="0" indent="0">
              <a:buNone/>
            </a:pPr>
            <a:r>
              <a:rPr lang="en-GB" sz="3600" b="1" dirty="0" err="1">
                <a:latin typeface="Courier New" panose="02070309020205020404" pitchFamily="49" charset="0"/>
                <a:cs typeface="Courier New" panose="02070309020205020404" pitchFamily="49" charset="0"/>
              </a:rPr>
              <a:t>run_logdir</a:t>
            </a:r>
            <a:r>
              <a:rPr lang="en-GB" sz="3600" b="1" dirty="0">
                <a:latin typeface="Courier New" panose="02070309020205020404" pitchFamily="49" charset="0"/>
                <a:cs typeface="Courier New" panose="02070309020205020404" pitchFamily="49" charset="0"/>
              </a:rPr>
              <a:t> </a:t>
            </a:r>
          </a:p>
          <a:p>
            <a:pPr marL="0" indent="0">
              <a:buNone/>
            </a:pPr>
            <a:endParaRPr lang="en-GB" sz="3600" dirty="0"/>
          </a:p>
          <a:p>
            <a:pPr marL="0" indent="0">
              <a:buNone/>
            </a:pPr>
            <a:r>
              <a:rPr lang="en-GB" sz="3600" dirty="0"/>
              <a:t>#This code output </a:t>
            </a:r>
            <a:r>
              <a:rPr lang="en-GB" sz="3600" b="1" dirty="0">
                <a:latin typeface="Courier New" panose="02070309020205020404" pitchFamily="49" charset="0"/>
                <a:cs typeface="Courier New" panose="02070309020205020404" pitchFamily="49" charset="0"/>
              </a:rPr>
              <a:t>&gt;&gt;'.\\</a:t>
            </a:r>
            <a:r>
              <a:rPr lang="en-GB" sz="3600" b="1" dirty="0" err="1">
                <a:latin typeface="Courier New" panose="02070309020205020404" pitchFamily="49" charset="0"/>
                <a:cs typeface="Courier New" panose="02070309020205020404" pitchFamily="49" charset="0"/>
              </a:rPr>
              <a:t>my_logs</a:t>
            </a:r>
            <a:r>
              <a:rPr lang="en-GB" sz="3600" b="1" dirty="0">
                <a:latin typeface="Courier New" panose="02070309020205020404" pitchFamily="49" charset="0"/>
                <a:cs typeface="Courier New" panose="02070309020205020404" pitchFamily="49" charset="0"/>
              </a:rPr>
              <a:t>\\run_2020_11_03_19_58_29’ </a:t>
            </a:r>
          </a:p>
          <a:p>
            <a:pPr marL="0" indent="0">
              <a:buNone/>
            </a:pPr>
            <a:r>
              <a:rPr lang="en-GB" sz="3600" dirty="0"/>
              <a:t>#Your’s will depend upon the current time, naturally.</a:t>
            </a:r>
          </a:p>
          <a:p>
            <a:pPr marL="0" indent="0">
              <a:buNone/>
            </a:pPr>
            <a:r>
              <a:rPr lang="en-GB" sz="3600" dirty="0"/>
              <a:t>  </a:t>
            </a:r>
          </a:p>
          <a:p>
            <a:endParaRPr lang="en-GB" dirty="0"/>
          </a:p>
        </p:txBody>
      </p:sp>
    </p:spTree>
    <p:extLst>
      <p:ext uri="{BB962C8B-B14F-4D97-AF65-F5344CB8AC3E}">
        <p14:creationId xmlns:p14="http://schemas.microsoft.com/office/powerpoint/2010/main" val="1050505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3E6085-F26F-4868-B6EC-A2414A66B3C1}"/>
              </a:ext>
            </a:extLst>
          </p:cNvPr>
          <p:cNvSpPr>
            <a:spLocks noGrp="1"/>
          </p:cNvSpPr>
          <p:nvPr>
            <p:ph idx="1"/>
          </p:nvPr>
        </p:nvSpPr>
        <p:spPr/>
        <p:txBody>
          <a:bodyPr>
            <a:normAutofit/>
          </a:bodyPr>
          <a:lstStyle/>
          <a:p>
            <a:pPr marL="0" indent="0">
              <a:buNone/>
            </a:pPr>
            <a:r>
              <a:rPr lang="en-GB" dirty="0"/>
              <a:t>2. Create a </a:t>
            </a:r>
            <a:r>
              <a:rPr lang="en-GB" dirty="0" err="1"/>
              <a:t>tensorboard</a:t>
            </a:r>
            <a:r>
              <a:rPr lang="en-GB" dirty="0"/>
              <a:t> </a:t>
            </a:r>
            <a:r>
              <a:rPr lang="en-GB" dirty="0" err="1"/>
              <a:t>callback</a:t>
            </a:r>
            <a:r>
              <a:rPr lang="en-GB" dirty="0"/>
              <a:t> function that makes use of the previous folder logger function.  Code is:-</a:t>
            </a:r>
          </a:p>
          <a:p>
            <a:pPr marL="0" indent="0">
              <a:buNone/>
            </a:pPr>
            <a:r>
              <a:rPr lang="en-GB" sz="2400" b="1" dirty="0" err="1">
                <a:latin typeface="Courier New" panose="02070309020205020404" pitchFamily="49" charset="0"/>
                <a:cs typeface="Courier New" panose="02070309020205020404" pitchFamily="49" charset="0"/>
              </a:rPr>
              <a:t>tensorboard_cb</a:t>
            </a:r>
            <a:r>
              <a:rPr lang="en-GB" sz="2400" b="1" dirty="0">
                <a:latin typeface="Courier New" panose="02070309020205020404" pitchFamily="49" charset="0"/>
                <a:cs typeface="Courier New" panose="02070309020205020404" pitchFamily="49" charset="0"/>
              </a:rPr>
              <a:t>=</a:t>
            </a:r>
            <a:r>
              <a:rPr lang="en-GB" sz="2400" b="1" dirty="0" err="1">
                <a:latin typeface="Courier New" panose="02070309020205020404" pitchFamily="49" charset="0"/>
                <a:cs typeface="Courier New" panose="02070309020205020404" pitchFamily="49" charset="0"/>
              </a:rPr>
              <a:t>keras.callbacks.TensorBoard</a:t>
            </a:r>
            <a:r>
              <a:rPr lang="en-GB" sz="2400" b="1" dirty="0">
                <a:latin typeface="Courier New" panose="02070309020205020404" pitchFamily="49" charset="0"/>
                <a:cs typeface="Courier New" panose="02070309020205020404" pitchFamily="49" charset="0"/>
              </a:rPr>
              <a:t>(</a:t>
            </a:r>
            <a:r>
              <a:rPr lang="en-GB" sz="2400" b="1" dirty="0" err="1">
                <a:latin typeface="Courier New" panose="02070309020205020404" pitchFamily="49" charset="0"/>
                <a:cs typeface="Courier New" panose="02070309020205020404" pitchFamily="49" charset="0"/>
              </a:rPr>
              <a:t>run_logdir</a:t>
            </a:r>
            <a:r>
              <a:rPr lang="en-GB" sz="2400" b="1" dirty="0">
                <a:latin typeface="Courier New" panose="02070309020205020404" pitchFamily="49" charset="0"/>
                <a:cs typeface="Courier New" panose="02070309020205020404" pitchFamily="49" charset="0"/>
              </a:rPr>
              <a:t>)</a:t>
            </a:r>
          </a:p>
          <a:p>
            <a:pPr marL="0" indent="0">
              <a:buNone/>
            </a:pPr>
            <a:endParaRPr lang="en-GB" dirty="0"/>
          </a:p>
          <a:p>
            <a:pPr marL="0" indent="0">
              <a:buNone/>
            </a:pPr>
            <a:r>
              <a:rPr lang="en-GB" dirty="0"/>
              <a:t>3. Train the model, specifying the above </a:t>
            </a:r>
            <a:r>
              <a:rPr lang="en-GB" dirty="0" err="1"/>
              <a:t>callback</a:t>
            </a:r>
            <a:r>
              <a:rPr lang="en-GB" dirty="0"/>
              <a:t> that places log files in folder. Code is:</a:t>
            </a:r>
          </a:p>
          <a:p>
            <a:pPr marL="0" indent="0">
              <a:buNone/>
            </a:pPr>
            <a:r>
              <a:rPr lang="en-GB" sz="2400" b="1" dirty="0">
                <a:latin typeface="Courier New" panose="02070309020205020404" pitchFamily="49" charset="0"/>
                <a:cs typeface="Courier New" panose="02070309020205020404" pitchFamily="49" charset="0"/>
              </a:rPr>
              <a:t>history=</a:t>
            </a:r>
            <a:r>
              <a:rPr lang="en-GB" sz="2400" b="1" dirty="0" err="1">
                <a:latin typeface="Courier New" panose="02070309020205020404" pitchFamily="49" charset="0"/>
                <a:cs typeface="Courier New" panose="02070309020205020404" pitchFamily="49" charset="0"/>
              </a:rPr>
              <a:t>model.fit</a:t>
            </a:r>
            <a:r>
              <a:rPr lang="en-GB" sz="2400" b="1" dirty="0">
                <a:latin typeface="Courier New" panose="02070309020205020404" pitchFamily="49" charset="0"/>
                <a:cs typeface="Courier New" panose="02070309020205020404" pitchFamily="49" charset="0"/>
              </a:rPr>
              <a:t>(</a:t>
            </a:r>
            <a:r>
              <a:rPr lang="en-GB" sz="2400" b="1" dirty="0" err="1">
                <a:latin typeface="Courier New" panose="02070309020205020404" pitchFamily="49" charset="0"/>
                <a:cs typeface="Courier New" panose="02070309020205020404" pitchFamily="49" charset="0"/>
              </a:rPr>
              <a:t>X_train,y_train,epochs</a:t>
            </a:r>
            <a:r>
              <a:rPr lang="en-GB" sz="2400" b="1" dirty="0">
                <a:latin typeface="Courier New" panose="02070309020205020404" pitchFamily="49" charset="0"/>
                <a:cs typeface="Courier New" panose="02070309020205020404" pitchFamily="49" charset="0"/>
              </a:rPr>
              <a:t>=10,</a:t>
            </a:r>
          </a:p>
          <a:p>
            <a:pPr marL="0" indent="0">
              <a:buNone/>
            </a:pPr>
            <a:r>
              <a:rPr lang="en-GB" sz="2400" b="1" dirty="0">
                <a:latin typeface="Courier New" panose="02070309020205020404" pitchFamily="49" charset="0"/>
                <a:cs typeface="Courier New" panose="02070309020205020404" pitchFamily="49" charset="0"/>
              </a:rPr>
              <a:t>                  </a:t>
            </a:r>
            <a:r>
              <a:rPr lang="en-GB" sz="2400" b="1" dirty="0" err="1">
                <a:latin typeface="Courier New" panose="02070309020205020404" pitchFamily="49" charset="0"/>
                <a:cs typeface="Courier New" panose="02070309020205020404" pitchFamily="49" charset="0"/>
              </a:rPr>
              <a:t>validation_data</a:t>
            </a:r>
            <a:r>
              <a:rPr lang="en-GB" sz="2400" b="1" dirty="0">
                <a:latin typeface="Courier New" panose="02070309020205020404" pitchFamily="49" charset="0"/>
                <a:cs typeface="Courier New" panose="02070309020205020404" pitchFamily="49" charset="0"/>
              </a:rPr>
              <a:t>=(</a:t>
            </a:r>
            <a:r>
              <a:rPr lang="en-GB" sz="2400" b="1" dirty="0" err="1">
                <a:latin typeface="Courier New" panose="02070309020205020404" pitchFamily="49" charset="0"/>
                <a:cs typeface="Courier New" panose="02070309020205020404" pitchFamily="49" charset="0"/>
              </a:rPr>
              <a:t>X_valid,y_valid</a:t>
            </a:r>
            <a:r>
              <a:rPr lang="en-GB" sz="2400" b="1" dirty="0">
                <a:latin typeface="Courier New" panose="02070309020205020404" pitchFamily="49" charset="0"/>
                <a:cs typeface="Courier New" panose="02070309020205020404" pitchFamily="49" charset="0"/>
              </a:rPr>
              <a:t>),</a:t>
            </a:r>
          </a:p>
          <a:p>
            <a:pPr marL="0" indent="0">
              <a:buNone/>
            </a:pPr>
            <a:r>
              <a:rPr lang="en-GB" sz="2400" b="1" dirty="0">
                <a:latin typeface="Courier New" panose="02070309020205020404" pitchFamily="49" charset="0"/>
                <a:cs typeface="Courier New" panose="02070309020205020404" pitchFamily="49" charset="0"/>
              </a:rPr>
              <a:t>                  </a:t>
            </a:r>
            <a:r>
              <a:rPr lang="en-GB" sz="2400" b="1" dirty="0" err="1">
                <a:latin typeface="Courier New" panose="02070309020205020404" pitchFamily="49" charset="0"/>
                <a:cs typeface="Courier New" panose="02070309020205020404" pitchFamily="49" charset="0"/>
              </a:rPr>
              <a:t>callbacks</a:t>
            </a:r>
            <a:r>
              <a:rPr lang="en-GB" sz="2400" b="1" dirty="0">
                <a:latin typeface="Courier New" panose="02070309020205020404" pitchFamily="49" charset="0"/>
                <a:cs typeface="Courier New" panose="02070309020205020404" pitchFamily="49" charset="0"/>
              </a:rPr>
              <a:t>=[</a:t>
            </a:r>
            <a:r>
              <a:rPr lang="en-GB" sz="2400" b="1" dirty="0" err="1">
                <a:latin typeface="Courier New" panose="02070309020205020404" pitchFamily="49" charset="0"/>
                <a:cs typeface="Courier New" panose="02070309020205020404" pitchFamily="49" charset="0"/>
              </a:rPr>
              <a:t>tensorboard_cb</a:t>
            </a:r>
            <a:r>
              <a:rPr lang="en-GB" sz="2400" b="1" dirty="0">
                <a:latin typeface="Courier New" panose="02070309020205020404" pitchFamily="49" charset="0"/>
                <a:cs typeface="Courier New" panose="02070309020205020404" pitchFamily="49" charset="0"/>
              </a:rPr>
              <a:t>])</a:t>
            </a:r>
          </a:p>
        </p:txBody>
      </p:sp>
    </p:spTree>
    <p:extLst>
      <p:ext uri="{BB962C8B-B14F-4D97-AF65-F5344CB8AC3E}">
        <p14:creationId xmlns:p14="http://schemas.microsoft.com/office/powerpoint/2010/main" val="2766662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3DD59-3A59-4736-803B-4490C0229A7A}"/>
              </a:ext>
            </a:extLst>
          </p:cNvPr>
          <p:cNvSpPr>
            <a:spLocks noGrp="1"/>
          </p:cNvSpPr>
          <p:nvPr>
            <p:ph idx="1"/>
          </p:nvPr>
        </p:nvSpPr>
        <p:spPr/>
        <p:txBody>
          <a:bodyPr/>
          <a:lstStyle/>
          <a:p>
            <a:r>
              <a:rPr lang="en-GB" dirty="0"/>
              <a:t>Run </a:t>
            </a:r>
            <a:r>
              <a:rPr lang="en-GB" dirty="0" err="1"/>
              <a:t>Tensorboard</a:t>
            </a:r>
            <a:r>
              <a:rPr lang="en-GB" dirty="0"/>
              <a:t> for the command line prompt.</a:t>
            </a:r>
          </a:p>
          <a:p>
            <a:r>
              <a:rPr lang="en-GB" dirty="0"/>
              <a:t>From your anaconda environment run cmd.exe prompt:-</a:t>
            </a:r>
          </a:p>
          <a:p>
            <a:endParaRPr lang="en-GB" dirty="0"/>
          </a:p>
          <a:p>
            <a:endParaRPr lang="en-GB" dirty="0"/>
          </a:p>
        </p:txBody>
      </p:sp>
      <p:pic>
        <p:nvPicPr>
          <p:cNvPr id="5" name="Picture 4">
            <a:extLst>
              <a:ext uri="{FF2B5EF4-FFF2-40B4-BE49-F238E27FC236}">
                <a16:creationId xmlns:a16="http://schemas.microsoft.com/office/drawing/2014/main" id="{06DD18FD-C9FE-49A5-BAE0-EDD2E4688538}"/>
              </a:ext>
            </a:extLst>
          </p:cNvPr>
          <p:cNvPicPr>
            <a:picLocks noChangeAspect="1"/>
          </p:cNvPicPr>
          <p:nvPr/>
        </p:nvPicPr>
        <p:blipFill>
          <a:blip r:embed="rId2"/>
          <a:stretch>
            <a:fillRect/>
          </a:stretch>
        </p:blipFill>
        <p:spPr>
          <a:xfrm>
            <a:off x="560368" y="2918264"/>
            <a:ext cx="3028950" cy="3114675"/>
          </a:xfrm>
          <a:prstGeom prst="rect">
            <a:avLst/>
          </a:prstGeom>
        </p:spPr>
      </p:pic>
    </p:spTree>
    <p:extLst>
      <p:ext uri="{BB962C8B-B14F-4D97-AF65-F5344CB8AC3E}">
        <p14:creationId xmlns:p14="http://schemas.microsoft.com/office/powerpoint/2010/main" val="4016184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228388-D51B-47D4-A0F4-1E23A35E90B2}"/>
              </a:ext>
            </a:extLst>
          </p:cNvPr>
          <p:cNvSpPr>
            <a:spLocks noGrp="1"/>
          </p:cNvSpPr>
          <p:nvPr>
            <p:ph idx="1"/>
          </p:nvPr>
        </p:nvSpPr>
        <p:spPr/>
        <p:txBody>
          <a:bodyPr>
            <a:normAutofit fontScale="92500" lnSpcReduction="10000"/>
          </a:bodyPr>
          <a:lstStyle/>
          <a:p>
            <a:r>
              <a:rPr lang="en-GB" dirty="0"/>
              <a:t>At the prompt type:</a:t>
            </a:r>
          </a:p>
          <a:p>
            <a:pPr marL="0" indent="0">
              <a:buNone/>
            </a:pPr>
            <a:r>
              <a:rPr lang="en-GB" b="1" dirty="0">
                <a:latin typeface="Courier New" panose="02070309020205020404" pitchFamily="49" charset="0"/>
                <a:cs typeface="Courier New" panose="02070309020205020404" pitchFamily="49" charset="0"/>
              </a:rPr>
              <a:t>&gt;&gt;</a:t>
            </a:r>
            <a:r>
              <a:rPr lang="en-GB" b="1" dirty="0" err="1">
                <a:latin typeface="Courier New" panose="02070309020205020404" pitchFamily="49" charset="0"/>
                <a:cs typeface="Courier New" panose="02070309020205020404" pitchFamily="49" charset="0"/>
              </a:rPr>
              <a:t>tensorboard</a:t>
            </a:r>
            <a:r>
              <a:rPr lang="en-GB" b="1" dirty="0">
                <a:latin typeface="Courier New" panose="02070309020205020404" pitchFamily="49" charset="0"/>
                <a:cs typeface="Courier New" panose="02070309020205020404" pitchFamily="49" charset="0"/>
              </a:rPr>
              <a:t> --</a:t>
            </a:r>
            <a:r>
              <a:rPr lang="en-GB" b="1" dirty="0" err="1">
                <a:latin typeface="Courier New" panose="02070309020205020404" pitchFamily="49" charset="0"/>
                <a:cs typeface="Courier New" panose="02070309020205020404" pitchFamily="49" charset="0"/>
              </a:rPr>
              <a:t>logdir</a:t>
            </a:r>
            <a:r>
              <a:rPr lang="en-GB" b="1" dirty="0">
                <a:latin typeface="Courier New" panose="02070309020205020404" pitchFamily="49" charset="0"/>
                <a:cs typeface="Courier New" panose="02070309020205020404" pitchFamily="49" charset="0"/>
              </a:rPr>
              <a:t>=./TF/</a:t>
            </a:r>
            <a:r>
              <a:rPr lang="en-GB" b="1" dirty="0" err="1">
                <a:latin typeface="Courier New" panose="02070309020205020404" pitchFamily="49" charset="0"/>
                <a:cs typeface="Courier New" panose="02070309020205020404" pitchFamily="49" charset="0"/>
              </a:rPr>
              <a:t>my_logs</a:t>
            </a:r>
            <a:r>
              <a:rPr lang="en-GB" b="1" dirty="0">
                <a:latin typeface="Courier New" panose="02070309020205020404" pitchFamily="49" charset="0"/>
                <a:cs typeface="Courier New" panose="02070309020205020404" pitchFamily="49" charset="0"/>
              </a:rPr>
              <a:t> –port=6006</a:t>
            </a:r>
          </a:p>
          <a:p>
            <a:pPr marL="0" indent="0">
              <a:buNone/>
            </a:pPr>
            <a:r>
              <a:rPr lang="en-GB" dirty="0">
                <a:cs typeface="Courier New" panose="02070309020205020404" pitchFamily="49" charset="0"/>
              </a:rPr>
              <a:t>Don’t forget to change the folder to suit where you have placed your </a:t>
            </a:r>
            <a:r>
              <a:rPr lang="en-GB" dirty="0" err="1">
                <a:cs typeface="Courier New" panose="02070309020205020404" pitchFamily="49" charset="0"/>
              </a:rPr>
              <a:t>my_logs</a:t>
            </a:r>
            <a:r>
              <a:rPr lang="en-GB" dirty="0">
                <a:cs typeface="Courier New" panose="02070309020205020404" pitchFamily="49" charset="0"/>
              </a:rPr>
              <a:t> folder.</a:t>
            </a:r>
          </a:p>
          <a:p>
            <a:r>
              <a:rPr lang="en-GB" dirty="0"/>
              <a:t>If you run </a:t>
            </a:r>
            <a:r>
              <a:rPr lang="en-GB" dirty="0" err="1"/>
              <a:t>tensorboard</a:t>
            </a:r>
            <a:r>
              <a:rPr lang="en-GB" dirty="0"/>
              <a:t> from the windows command shell instead, then make sure your system path contains the folder where </a:t>
            </a:r>
            <a:r>
              <a:rPr lang="en-GB" dirty="0" err="1"/>
              <a:t>tensorboard</a:t>
            </a:r>
            <a:r>
              <a:rPr lang="en-GB" dirty="0"/>
              <a:t> is installed or, in cmd.exe, change current folder to location of </a:t>
            </a:r>
            <a:r>
              <a:rPr lang="en-GB" dirty="0" err="1"/>
              <a:t>tensorboard</a:t>
            </a:r>
            <a:r>
              <a:rPr lang="en-GB" dirty="0"/>
              <a:t> and run </a:t>
            </a:r>
            <a:r>
              <a:rPr lang="en-GB" dirty="0" err="1"/>
              <a:t>tensorboard</a:t>
            </a:r>
            <a:r>
              <a:rPr lang="en-GB" dirty="0"/>
              <a:t> from there.</a:t>
            </a:r>
          </a:p>
          <a:p>
            <a:pPr marL="0" indent="0">
              <a:buNone/>
            </a:pPr>
            <a:endParaRPr lang="en-GB" dirty="0"/>
          </a:p>
          <a:p>
            <a:pPr marL="0" indent="0">
              <a:buNone/>
            </a:pPr>
            <a:r>
              <a:rPr lang="en-GB" dirty="0"/>
              <a:t>The </a:t>
            </a:r>
            <a:r>
              <a:rPr lang="en-GB" dirty="0" err="1"/>
              <a:t>tensorboard</a:t>
            </a:r>
            <a:r>
              <a:rPr lang="en-GB" dirty="0"/>
              <a:t> server is now running, so open a browser and give it the address http://localhost:6006</a:t>
            </a:r>
          </a:p>
        </p:txBody>
      </p:sp>
    </p:spTree>
    <p:extLst>
      <p:ext uri="{BB962C8B-B14F-4D97-AF65-F5344CB8AC3E}">
        <p14:creationId xmlns:p14="http://schemas.microsoft.com/office/powerpoint/2010/main" val="1055511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E06CA3-40FD-4DDA-8AD6-9E0379E58B1A}"/>
              </a:ext>
            </a:extLst>
          </p:cNvPr>
          <p:cNvPicPr>
            <a:picLocks noChangeAspect="1"/>
          </p:cNvPicPr>
          <p:nvPr/>
        </p:nvPicPr>
        <p:blipFill>
          <a:blip r:embed="rId2"/>
          <a:stretch>
            <a:fillRect/>
          </a:stretch>
        </p:blipFill>
        <p:spPr>
          <a:xfrm>
            <a:off x="5637803" y="432005"/>
            <a:ext cx="5000625" cy="6296025"/>
          </a:xfrm>
          <a:prstGeom prst="rect">
            <a:avLst/>
          </a:prstGeom>
        </p:spPr>
      </p:pic>
      <p:sp>
        <p:nvSpPr>
          <p:cNvPr id="8" name="TextBox 7">
            <a:extLst>
              <a:ext uri="{FF2B5EF4-FFF2-40B4-BE49-F238E27FC236}">
                <a16:creationId xmlns:a16="http://schemas.microsoft.com/office/drawing/2014/main" id="{61BD12C6-6F4B-4846-820E-0AF372FA8030}"/>
              </a:ext>
            </a:extLst>
          </p:cNvPr>
          <p:cNvSpPr txBox="1"/>
          <p:nvPr/>
        </p:nvSpPr>
        <p:spPr>
          <a:xfrm>
            <a:off x="337584" y="533030"/>
            <a:ext cx="5127551" cy="1569660"/>
          </a:xfrm>
          <a:prstGeom prst="rect">
            <a:avLst/>
          </a:prstGeom>
          <a:noFill/>
        </p:spPr>
        <p:txBody>
          <a:bodyPr wrap="square">
            <a:spAutoFit/>
          </a:bodyPr>
          <a:lstStyle/>
          <a:p>
            <a:r>
              <a:rPr lang="en-GB" sz="3200" dirty="0" err="1"/>
              <a:t>TensorBoard</a:t>
            </a:r>
            <a:r>
              <a:rPr lang="en-GB" sz="3200" dirty="0"/>
              <a:t>  graphs  your metrics (accuracy here) and loss during training.</a:t>
            </a:r>
          </a:p>
        </p:txBody>
      </p:sp>
    </p:spTree>
    <p:extLst>
      <p:ext uri="{BB962C8B-B14F-4D97-AF65-F5344CB8AC3E}">
        <p14:creationId xmlns:p14="http://schemas.microsoft.com/office/powerpoint/2010/main" val="3736665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606674-B14A-4961-B835-939DD3D95FD5}"/>
              </a:ext>
            </a:extLst>
          </p:cNvPr>
          <p:cNvPicPr>
            <a:picLocks noChangeAspect="1"/>
          </p:cNvPicPr>
          <p:nvPr/>
        </p:nvPicPr>
        <p:blipFill>
          <a:blip r:embed="rId2"/>
          <a:stretch>
            <a:fillRect/>
          </a:stretch>
        </p:blipFill>
        <p:spPr>
          <a:xfrm>
            <a:off x="2262187" y="871537"/>
            <a:ext cx="7667625" cy="5114925"/>
          </a:xfrm>
          <a:prstGeom prst="rect">
            <a:avLst/>
          </a:prstGeom>
        </p:spPr>
      </p:pic>
      <p:sp>
        <p:nvSpPr>
          <p:cNvPr id="6" name="TextBox 5">
            <a:extLst>
              <a:ext uri="{FF2B5EF4-FFF2-40B4-BE49-F238E27FC236}">
                <a16:creationId xmlns:a16="http://schemas.microsoft.com/office/drawing/2014/main" id="{3DBEA190-CE6B-4F7B-AA0D-8F74D7854A16}"/>
              </a:ext>
            </a:extLst>
          </p:cNvPr>
          <p:cNvSpPr txBox="1"/>
          <p:nvPr/>
        </p:nvSpPr>
        <p:spPr>
          <a:xfrm>
            <a:off x="1679944" y="308344"/>
            <a:ext cx="8729330" cy="369332"/>
          </a:xfrm>
          <a:prstGeom prst="rect">
            <a:avLst/>
          </a:prstGeom>
          <a:noFill/>
        </p:spPr>
        <p:txBody>
          <a:bodyPr wrap="square" rtlCol="0">
            <a:spAutoFit/>
          </a:bodyPr>
          <a:lstStyle/>
          <a:p>
            <a:r>
              <a:rPr lang="en-GB" dirty="0" err="1"/>
              <a:t>TensorBoard</a:t>
            </a:r>
            <a:r>
              <a:rPr lang="en-GB" dirty="0"/>
              <a:t> also displays graphs detailing your model</a:t>
            </a:r>
          </a:p>
        </p:txBody>
      </p:sp>
    </p:spTree>
    <p:extLst>
      <p:ext uri="{BB962C8B-B14F-4D97-AF65-F5344CB8AC3E}">
        <p14:creationId xmlns:p14="http://schemas.microsoft.com/office/powerpoint/2010/main" val="105598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8C2C-1C2D-49C1-AC34-405637F304BE}"/>
              </a:ext>
            </a:extLst>
          </p:cNvPr>
          <p:cNvSpPr>
            <a:spLocks noGrp="1"/>
          </p:cNvSpPr>
          <p:nvPr>
            <p:ph type="title"/>
          </p:nvPr>
        </p:nvSpPr>
        <p:spPr/>
        <p:txBody>
          <a:bodyPr/>
          <a:lstStyle/>
          <a:p>
            <a:r>
              <a:rPr lang="en-GB" dirty="0"/>
              <a:t>Adjusting the learning rate</a:t>
            </a:r>
          </a:p>
        </p:txBody>
      </p:sp>
      <p:sp>
        <p:nvSpPr>
          <p:cNvPr id="3" name="Content Placeholder 2">
            <a:extLst>
              <a:ext uri="{FF2B5EF4-FFF2-40B4-BE49-F238E27FC236}">
                <a16:creationId xmlns:a16="http://schemas.microsoft.com/office/drawing/2014/main" id="{3F8AAF05-2D21-438B-9CF9-45A41568118E}"/>
              </a:ext>
            </a:extLst>
          </p:cNvPr>
          <p:cNvSpPr>
            <a:spLocks noGrp="1"/>
          </p:cNvSpPr>
          <p:nvPr>
            <p:ph idx="1"/>
          </p:nvPr>
        </p:nvSpPr>
        <p:spPr/>
        <p:txBody>
          <a:bodyPr/>
          <a:lstStyle/>
          <a:p>
            <a:pPr marL="0" indent="0">
              <a:buNone/>
            </a:pPr>
            <a:r>
              <a:rPr lang="en-GB" dirty="0"/>
              <a:t>We can change the default learning rate (and other parameters) by setting the appropriate parameters in the </a:t>
            </a:r>
            <a:r>
              <a:rPr lang="en-GB" dirty="0" err="1"/>
              <a:t>model.compile</a:t>
            </a:r>
            <a:r>
              <a:rPr lang="en-GB" dirty="0"/>
              <a:t> function:</a:t>
            </a:r>
          </a:p>
          <a:p>
            <a:pPr marL="0" indent="0">
              <a:buNone/>
            </a:pPr>
            <a:endParaRPr lang="en-GB" dirty="0"/>
          </a:p>
          <a:p>
            <a:pPr marL="0" indent="0">
              <a:buNone/>
            </a:pPr>
            <a:r>
              <a:rPr lang="en-GB" b="1" dirty="0" err="1">
                <a:latin typeface="Courier New" panose="02070309020205020404" pitchFamily="49" charset="0"/>
                <a:cs typeface="Courier New" panose="02070309020205020404" pitchFamily="49" charset="0"/>
              </a:rPr>
              <a:t>model.compile</a:t>
            </a:r>
            <a:r>
              <a:rPr lang="en-GB" b="1" dirty="0">
                <a:latin typeface="Courier New" panose="02070309020205020404" pitchFamily="49" charset="0"/>
                <a:cs typeface="Courier New" panose="02070309020205020404" pitchFamily="49" charset="0"/>
              </a:rPr>
              <a:t>(optimizer=</a:t>
            </a:r>
            <a:r>
              <a:rPr lang="en-GB" b="1" dirty="0" err="1">
                <a:latin typeface="Courier New" panose="02070309020205020404" pitchFamily="49" charset="0"/>
                <a:cs typeface="Courier New" panose="02070309020205020404" pitchFamily="49" charset="0"/>
              </a:rPr>
              <a:t>keras.optimizers.SGD</a:t>
            </a:r>
            <a:r>
              <a:rPr lang="en-GB" b="1" dirty="0">
                <a:latin typeface="Courier New" panose="02070309020205020404" pitchFamily="49" charset="0"/>
                <a:cs typeface="Courier New" panose="02070309020205020404" pitchFamily="49" charset="0"/>
              </a:rPr>
              <a:t>(</a:t>
            </a:r>
            <a:r>
              <a:rPr lang="en-GB" b="1" dirty="0" err="1">
                <a:latin typeface="Courier New" panose="02070309020205020404" pitchFamily="49" charset="0"/>
                <a:cs typeface="Courier New" panose="02070309020205020404" pitchFamily="49" charset="0"/>
              </a:rPr>
              <a:t>lr</a:t>
            </a:r>
            <a:r>
              <a:rPr lang="en-GB" b="1" dirty="0">
                <a:latin typeface="Courier New" panose="02070309020205020404" pitchFamily="49" charset="0"/>
                <a:cs typeface="Courier New" panose="02070309020205020404" pitchFamily="49" charset="0"/>
              </a:rPr>
              <a:t>=0.001),        loss=</a:t>
            </a:r>
            <a:r>
              <a:rPr lang="en-GB" b="1" dirty="0" err="1">
                <a:latin typeface="Courier New" panose="02070309020205020404" pitchFamily="49" charset="0"/>
                <a:cs typeface="Courier New" panose="02070309020205020404" pitchFamily="49" charset="0"/>
              </a:rPr>
              <a:t>tf.keras.losses.SparseCategoricalCrossentropy</a:t>
            </a:r>
            <a:r>
              <a:rPr lang="en-GB" b="1" dirty="0">
                <a:latin typeface="Courier New" panose="02070309020205020404" pitchFamily="49" charset="0"/>
                <a:cs typeface="Courier New" panose="02070309020205020404" pitchFamily="49" charset="0"/>
              </a:rPr>
              <a:t>(</a:t>
            </a:r>
            <a:r>
              <a:rPr lang="en-GB" b="1" dirty="0" err="1">
                <a:latin typeface="Courier New" panose="02070309020205020404" pitchFamily="49" charset="0"/>
                <a:cs typeface="Courier New" panose="02070309020205020404" pitchFamily="49" charset="0"/>
              </a:rPr>
              <a:t>from_logits</a:t>
            </a:r>
            <a:r>
              <a:rPr lang="en-GB" b="1" dirty="0">
                <a:latin typeface="Courier New" panose="02070309020205020404" pitchFamily="49" charset="0"/>
                <a:cs typeface="Courier New" panose="02070309020205020404" pitchFamily="49" charset="0"/>
              </a:rPr>
              <a:t>=True),</a:t>
            </a:r>
          </a:p>
          <a:p>
            <a:pPr marL="0" indent="0">
              <a:buNone/>
            </a:pPr>
            <a:r>
              <a:rPr lang="en-GB" b="1" dirty="0">
                <a:latin typeface="Courier New" panose="02070309020205020404" pitchFamily="49" charset="0"/>
                <a:cs typeface="Courier New" panose="02070309020205020404" pitchFamily="49" charset="0"/>
              </a:rPr>
              <a:t>        metrics=['accuracy'])</a:t>
            </a:r>
          </a:p>
        </p:txBody>
      </p:sp>
    </p:spTree>
    <p:extLst>
      <p:ext uri="{BB962C8B-B14F-4D97-AF65-F5344CB8AC3E}">
        <p14:creationId xmlns:p14="http://schemas.microsoft.com/office/powerpoint/2010/main" val="574237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55213-F341-45C0-BDA0-D555A5D3A4BE}"/>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AFC9E239-10E1-4A1D-B71D-921FE5A635EA}"/>
              </a:ext>
            </a:extLst>
          </p:cNvPr>
          <p:cNvSpPr>
            <a:spLocks noGrp="1"/>
          </p:cNvSpPr>
          <p:nvPr>
            <p:ph idx="1"/>
          </p:nvPr>
        </p:nvSpPr>
        <p:spPr/>
        <p:txBody>
          <a:bodyPr/>
          <a:lstStyle/>
          <a:p>
            <a:pPr marL="0" indent="0">
              <a:buNone/>
            </a:pPr>
            <a:r>
              <a:rPr lang="en-GB" dirty="0"/>
              <a:t>1a) Apply a </a:t>
            </a:r>
            <a:r>
              <a:rPr lang="en-GB" dirty="0" err="1"/>
              <a:t>tensorBoard</a:t>
            </a:r>
            <a:r>
              <a:rPr lang="en-GB" dirty="0"/>
              <a:t> </a:t>
            </a:r>
            <a:r>
              <a:rPr lang="en-GB" dirty="0" err="1"/>
              <a:t>callback</a:t>
            </a:r>
            <a:r>
              <a:rPr lang="en-GB" dirty="0"/>
              <a:t> to your neural network you created last week.  Retrain the model and then run </a:t>
            </a:r>
            <a:r>
              <a:rPr lang="en-GB" dirty="0" err="1"/>
              <a:t>tensorBoard</a:t>
            </a:r>
            <a:r>
              <a:rPr lang="en-GB" dirty="0"/>
              <a:t> from the command line prompt as described in previous slides. </a:t>
            </a:r>
          </a:p>
          <a:p>
            <a:pPr marL="0" indent="0">
              <a:buNone/>
            </a:pPr>
            <a:r>
              <a:rPr lang="en-GB" dirty="0"/>
              <a:t>1b) Open a browser and enter the address </a:t>
            </a:r>
            <a:r>
              <a:rPr lang="en-GB" dirty="0">
                <a:hlinkClick r:id="rId2"/>
              </a:rPr>
              <a:t>http://localhost:6006</a:t>
            </a:r>
            <a:r>
              <a:rPr lang="en-GB" dirty="0"/>
              <a:t>.  Explore the environment (check out the </a:t>
            </a:r>
            <a:r>
              <a:rPr lang="en-GB" dirty="0" err="1"/>
              <a:t>tensorBoard</a:t>
            </a:r>
            <a:r>
              <a:rPr lang="en-GB" dirty="0"/>
              <a:t> documentation on the </a:t>
            </a:r>
            <a:r>
              <a:rPr lang="en-GB" dirty="0" err="1"/>
              <a:t>tensorFlow</a:t>
            </a:r>
            <a:r>
              <a:rPr lang="en-GB" dirty="0"/>
              <a:t> website).</a:t>
            </a:r>
          </a:p>
          <a:p>
            <a:pPr marL="0" indent="0">
              <a:buNone/>
            </a:pPr>
            <a:endParaRPr lang="en-GB" dirty="0"/>
          </a:p>
          <a:p>
            <a:pPr marL="0" indent="0">
              <a:buNone/>
            </a:pPr>
            <a:r>
              <a:rPr lang="en-GB" dirty="0"/>
              <a:t>2) Next change the learning rate of your model to 0.05 (see previous slides) and compare their loss and accuracy graphs.  Explain the differences.</a:t>
            </a:r>
          </a:p>
          <a:p>
            <a:pPr marL="0" indent="0">
              <a:buNone/>
            </a:pPr>
            <a:endParaRPr lang="en-GB" dirty="0"/>
          </a:p>
        </p:txBody>
      </p:sp>
    </p:spTree>
    <p:extLst>
      <p:ext uri="{BB962C8B-B14F-4D97-AF65-F5344CB8AC3E}">
        <p14:creationId xmlns:p14="http://schemas.microsoft.com/office/powerpoint/2010/main" val="3593376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BBF46-501D-4F33-B33B-F657547DAC32}"/>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8458F64E-DF1B-4091-87DD-6336FA3FC483}"/>
              </a:ext>
            </a:extLst>
          </p:cNvPr>
          <p:cNvSpPr>
            <a:spLocks noGrp="1"/>
          </p:cNvSpPr>
          <p:nvPr>
            <p:ph idx="1"/>
          </p:nvPr>
        </p:nvSpPr>
        <p:spPr/>
        <p:txBody>
          <a:bodyPr>
            <a:normAutofit fontScale="92500" lnSpcReduction="10000"/>
          </a:bodyPr>
          <a:lstStyle/>
          <a:p>
            <a:pPr marL="514350" indent="-514350">
              <a:buAutoNum type="arabicParenR" startAt="3"/>
            </a:pPr>
            <a:r>
              <a:rPr lang="en-GB" dirty="0"/>
              <a:t>Now remove the final output layer: </a:t>
            </a:r>
            <a:r>
              <a:rPr lang="en-GB" b="1" dirty="0" err="1">
                <a:latin typeface="Courier New" panose="02070309020205020404" pitchFamily="49" charset="0"/>
                <a:cs typeface="Courier New" panose="02070309020205020404" pitchFamily="49" charset="0"/>
              </a:rPr>
              <a:t>keras.layers.Dense</a:t>
            </a:r>
            <a:r>
              <a:rPr lang="en-GB" b="1" dirty="0">
                <a:latin typeface="Courier New" panose="02070309020205020404" pitchFamily="49" charset="0"/>
                <a:cs typeface="Courier New" panose="02070309020205020404" pitchFamily="49" charset="0"/>
              </a:rPr>
              <a:t>(10, activation='</a:t>
            </a:r>
            <a:r>
              <a:rPr lang="en-GB" b="1" dirty="0" err="1">
                <a:latin typeface="Courier New" panose="02070309020205020404" pitchFamily="49" charset="0"/>
                <a:cs typeface="Courier New" panose="02070309020205020404" pitchFamily="49" charset="0"/>
              </a:rPr>
              <a:t>softmax</a:t>
            </a:r>
            <a:r>
              <a:rPr lang="en-GB" b="1" dirty="0">
                <a:latin typeface="Courier New" panose="02070309020205020404" pitchFamily="49" charset="0"/>
                <a:cs typeface="Courier New" panose="02070309020205020404" pitchFamily="49" charset="0"/>
              </a:rPr>
              <a:t>’)</a:t>
            </a:r>
          </a:p>
          <a:p>
            <a:pPr marL="0" indent="0">
              <a:buNone/>
            </a:pPr>
            <a:r>
              <a:rPr lang="en-GB" dirty="0">
                <a:cs typeface="Courier New" panose="02070309020205020404" pitchFamily="49" charset="0"/>
              </a:rPr>
              <a:t>From your model and replace it with: </a:t>
            </a:r>
            <a:r>
              <a:rPr lang="en-GB" b="1" dirty="0" err="1">
                <a:latin typeface="Courier New" panose="02070309020205020404" pitchFamily="49" charset="0"/>
                <a:cs typeface="Courier New" panose="02070309020205020404" pitchFamily="49" charset="0"/>
              </a:rPr>
              <a:t>keras.layers.Dense</a:t>
            </a:r>
            <a:r>
              <a:rPr lang="en-GB" b="1" dirty="0">
                <a:latin typeface="Courier New" panose="02070309020205020404" pitchFamily="49" charset="0"/>
                <a:cs typeface="Courier New" panose="02070309020205020404" pitchFamily="49" charset="0"/>
              </a:rPr>
              <a:t>(10,activation='</a:t>
            </a:r>
            <a:r>
              <a:rPr lang="en-GB" b="1" dirty="0" err="1">
                <a:latin typeface="Courier New" panose="02070309020205020404" pitchFamily="49" charset="0"/>
                <a:cs typeface="Courier New" panose="02070309020205020404" pitchFamily="49" charset="0"/>
              </a:rPr>
              <a:t>relu</a:t>
            </a:r>
            <a:r>
              <a:rPr lang="en-GB" b="1" dirty="0">
                <a:latin typeface="Courier New" panose="02070309020205020404" pitchFamily="49" charset="0"/>
                <a:cs typeface="Courier New" panose="02070309020205020404" pitchFamily="49" charset="0"/>
              </a:rPr>
              <a:t>’)</a:t>
            </a:r>
          </a:p>
          <a:p>
            <a:pPr marL="0" indent="0">
              <a:buNone/>
            </a:pPr>
            <a:r>
              <a:rPr lang="en-GB" dirty="0">
                <a:cs typeface="Courier New" panose="02070309020205020404" pitchFamily="49" charset="0"/>
              </a:rPr>
              <a:t>Is it possible to correctly classify the image now?</a:t>
            </a:r>
          </a:p>
          <a:p>
            <a:pPr marL="0" indent="0">
              <a:buNone/>
            </a:pPr>
            <a:r>
              <a:rPr lang="en-GB" dirty="0">
                <a:cs typeface="Courier New" panose="02070309020205020404" pitchFamily="49" charset="0"/>
              </a:rPr>
              <a:t>Try it. Explain what is happening here.</a:t>
            </a:r>
          </a:p>
          <a:p>
            <a:pPr marL="0" indent="0">
              <a:buNone/>
            </a:pPr>
            <a:r>
              <a:rPr lang="en-GB" dirty="0">
                <a:cs typeface="Courier New" panose="02070309020205020404" pitchFamily="49" charset="0"/>
              </a:rPr>
              <a:t>4) Now change your model.  Try reducing the number of neurons in the hidden layer.  Remove the second layer, even.  Experiment with different models and determine the simplest model that is capable of an accuracy of at least 78%</a:t>
            </a:r>
          </a:p>
          <a:p>
            <a:pPr marL="0" indent="0">
              <a:buNone/>
            </a:pPr>
            <a:r>
              <a:rPr lang="en-GB" dirty="0">
                <a:cs typeface="Courier New" panose="02070309020205020404" pitchFamily="49" charset="0"/>
              </a:rPr>
              <a:t>5) What is the highest accuracy you can obtain? At what cost?</a:t>
            </a:r>
          </a:p>
          <a:p>
            <a:pPr marL="0" indent="0">
              <a:buNone/>
            </a:pPr>
            <a:endParaRPr lang="en-GB" dirty="0">
              <a:cs typeface="Courier New" panose="02070309020205020404" pitchFamily="49" charset="0"/>
            </a:endParaRPr>
          </a:p>
          <a:p>
            <a:pPr marL="0" indent="0">
              <a:buNone/>
            </a:pPr>
            <a:endParaRPr lang="en-GB" dirty="0">
              <a:cs typeface="Courier New" panose="02070309020205020404" pitchFamily="49" charset="0"/>
            </a:endParaRPr>
          </a:p>
          <a:p>
            <a:pPr marL="0" indent="0">
              <a:buNone/>
            </a:pPr>
            <a:endParaRPr lang="en-GB" dirty="0">
              <a:cs typeface="Courier New" panose="02070309020205020404" pitchFamily="49" charset="0"/>
            </a:endParaRPr>
          </a:p>
        </p:txBody>
      </p:sp>
    </p:spTree>
    <p:extLst>
      <p:ext uri="{BB962C8B-B14F-4D97-AF65-F5344CB8AC3E}">
        <p14:creationId xmlns:p14="http://schemas.microsoft.com/office/powerpoint/2010/main" val="3799918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7C3F0-972D-4FC9-8AD0-10E3EC7F2E66}"/>
              </a:ext>
            </a:extLst>
          </p:cNvPr>
          <p:cNvSpPr>
            <a:spLocks noGrp="1"/>
          </p:cNvSpPr>
          <p:nvPr>
            <p:ph type="title"/>
          </p:nvPr>
        </p:nvSpPr>
        <p:spPr/>
        <p:txBody>
          <a:bodyPr/>
          <a:lstStyle/>
          <a:p>
            <a:r>
              <a:rPr lang="en-GB" dirty="0"/>
              <a:t>Early stopping</a:t>
            </a:r>
          </a:p>
        </p:txBody>
      </p:sp>
      <p:sp>
        <p:nvSpPr>
          <p:cNvPr id="3" name="Content Placeholder 2">
            <a:extLst>
              <a:ext uri="{FF2B5EF4-FFF2-40B4-BE49-F238E27FC236}">
                <a16:creationId xmlns:a16="http://schemas.microsoft.com/office/drawing/2014/main" id="{7327DA9A-31A6-4DF1-B9FB-41FE0083A2BB}"/>
              </a:ext>
            </a:extLst>
          </p:cNvPr>
          <p:cNvSpPr>
            <a:spLocks noGrp="1"/>
          </p:cNvSpPr>
          <p:nvPr>
            <p:ph idx="1"/>
          </p:nvPr>
        </p:nvSpPr>
        <p:spPr>
          <a:xfrm>
            <a:off x="733425" y="3416300"/>
            <a:ext cx="5886450" cy="974725"/>
          </a:xfrm>
        </p:spPr>
        <p:txBody>
          <a:bodyPr>
            <a:normAutofit fontScale="77500" lnSpcReduction="20000"/>
          </a:bodyPr>
          <a:lstStyle/>
          <a:p>
            <a:r>
              <a:rPr lang="en-GB" dirty="0"/>
              <a:t>When do you stop training?</a:t>
            </a:r>
          </a:p>
          <a:p>
            <a:r>
              <a:rPr lang="en-GB" dirty="0"/>
              <a:t>A When the validation error (loss) reaches a minimum.</a:t>
            </a:r>
          </a:p>
          <a:p>
            <a:pPr marL="0" indent="0">
              <a:buNone/>
            </a:pPr>
            <a:endParaRPr lang="en-GB" dirty="0"/>
          </a:p>
        </p:txBody>
      </p:sp>
      <p:pic>
        <p:nvPicPr>
          <p:cNvPr id="1026" name="Picture 2">
            <a:extLst>
              <a:ext uri="{FF2B5EF4-FFF2-40B4-BE49-F238E27FC236}">
                <a16:creationId xmlns:a16="http://schemas.microsoft.com/office/drawing/2014/main" id="{53EFBEC7-2F18-43BB-9C2F-53C32E50F7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189" y="1590675"/>
            <a:ext cx="6307672" cy="38389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EDEA07-6708-41BD-A91B-E59AD0B9392F}"/>
              </a:ext>
            </a:extLst>
          </p:cNvPr>
          <p:cNvSpPr txBox="1"/>
          <p:nvPr/>
        </p:nvSpPr>
        <p:spPr>
          <a:xfrm>
            <a:off x="733425" y="5429664"/>
            <a:ext cx="6162675" cy="523220"/>
          </a:xfrm>
          <a:prstGeom prst="rect">
            <a:avLst/>
          </a:prstGeom>
          <a:noFill/>
        </p:spPr>
        <p:txBody>
          <a:bodyPr wrap="square" rtlCol="0">
            <a:spAutoFit/>
          </a:bodyPr>
          <a:lstStyle/>
          <a:p>
            <a:r>
              <a:rPr lang="en-GB" sz="1400" dirty="0" err="1"/>
              <a:t>Geron</a:t>
            </a:r>
            <a:r>
              <a:rPr lang="en-GB" sz="1400" dirty="0"/>
              <a:t>, A. Hands-on Machine Learning with Scikit-Learn, </a:t>
            </a:r>
            <a:r>
              <a:rPr lang="en-GB" sz="1400" dirty="0" err="1"/>
              <a:t>Keras</a:t>
            </a:r>
            <a:r>
              <a:rPr lang="en-GB" sz="1400" dirty="0"/>
              <a:t> &amp; TensorFlow, 2</a:t>
            </a:r>
            <a:r>
              <a:rPr lang="en-GB" sz="1400" baseline="30000" dirty="0"/>
              <a:t>nd</a:t>
            </a:r>
            <a:r>
              <a:rPr lang="en-GB" sz="1400" dirty="0"/>
              <a:t> Ed, O’Reilly, 2020</a:t>
            </a:r>
          </a:p>
        </p:txBody>
      </p:sp>
    </p:spTree>
    <p:extLst>
      <p:ext uri="{BB962C8B-B14F-4D97-AF65-F5344CB8AC3E}">
        <p14:creationId xmlns:p14="http://schemas.microsoft.com/office/powerpoint/2010/main" val="103291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5A80-9709-4786-B989-5CFFCA562BBD}"/>
              </a:ext>
            </a:extLst>
          </p:cNvPr>
          <p:cNvSpPr>
            <a:spLocks noGrp="1"/>
          </p:cNvSpPr>
          <p:nvPr>
            <p:ph type="title"/>
          </p:nvPr>
        </p:nvSpPr>
        <p:spPr/>
        <p:txBody>
          <a:bodyPr/>
          <a:lstStyle/>
          <a:p>
            <a:r>
              <a:rPr lang="en-GB" dirty="0"/>
              <a:t>Early stopping</a:t>
            </a:r>
          </a:p>
        </p:txBody>
      </p:sp>
      <p:sp>
        <p:nvSpPr>
          <p:cNvPr id="3" name="Content Placeholder 2">
            <a:extLst>
              <a:ext uri="{FF2B5EF4-FFF2-40B4-BE49-F238E27FC236}">
                <a16:creationId xmlns:a16="http://schemas.microsoft.com/office/drawing/2014/main" id="{5322FE12-CD01-4D08-9996-4FB6CF5DE8E1}"/>
              </a:ext>
            </a:extLst>
          </p:cNvPr>
          <p:cNvSpPr>
            <a:spLocks noGrp="1"/>
          </p:cNvSpPr>
          <p:nvPr>
            <p:ph idx="1"/>
          </p:nvPr>
        </p:nvSpPr>
        <p:spPr/>
        <p:txBody>
          <a:bodyPr/>
          <a:lstStyle/>
          <a:p>
            <a:pPr marL="0" indent="0">
              <a:buNone/>
            </a:pPr>
            <a:r>
              <a:rPr lang="en-GB" dirty="0"/>
              <a:t>Why? As the model begins to be overtrained (over-fitted) the validation error will increase again. Early stopping is a good way to avoid wasting training time. Stop training when the validation error is above a previous minim for a fixed amount of time.</a:t>
            </a:r>
          </a:p>
          <a:p>
            <a:r>
              <a:rPr lang="en-GB" dirty="0"/>
              <a:t>See the early stopping </a:t>
            </a:r>
            <a:r>
              <a:rPr lang="en-GB" dirty="0" err="1"/>
              <a:t>callback</a:t>
            </a:r>
            <a:r>
              <a:rPr lang="en-GB" dirty="0"/>
              <a:t> used in </a:t>
            </a:r>
            <a:r>
              <a:rPr lang="en-GB" dirty="0" err="1"/>
              <a:t>tensorflow</a:t>
            </a:r>
            <a:r>
              <a:rPr lang="en-GB" dirty="0"/>
              <a:t> to apply this.</a:t>
            </a:r>
          </a:p>
          <a:p>
            <a:endParaRPr lang="en-GB" dirty="0"/>
          </a:p>
          <a:p>
            <a:endParaRPr lang="en-GB" dirty="0"/>
          </a:p>
        </p:txBody>
      </p:sp>
    </p:spTree>
    <p:extLst>
      <p:ext uri="{BB962C8B-B14F-4D97-AF65-F5344CB8AC3E}">
        <p14:creationId xmlns:p14="http://schemas.microsoft.com/office/powerpoint/2010/main" val="17984342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534</TotalTime>
  <Words>853</Words>
  <Application>Microsoft Office PowerPoint</Application>
  <PresentationFormat>Widescreen</PresentationFormat>
  <Paragraphs>70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Courier New</vt:lpstr>
      <vt:lpstr>Roboto</vt:lpstr>
      <vt:lpstr>Office Theme</vt:lpstr>
      <vt:lpstr>Tensorboard</vt:lpstr>
      <vt:lpstr>PowerPoint Presentation</vt:lpstr>
      <vt:lpstr>To use Tensorboard:-</vt:lpstr>
      <vt:lpstr>PowerPoint Presentation</vt:lpstr>
      <vt:lpstr>PowerPoint Presentation</vt:lpstr>
      <vt:lpstr>PowerPoint Presentation</vt:lpstr>
      <vt:lpstr>PowerPoint Presentation</vt:lpstr>
      <vt:lpstr>PowerPoint Presentation</vt:lpstr>
      <vt:lpstr>Adjusting the learning rate</vt:lpstr>
      <vt:lpstr>Exercises</vt:lpstr>
      <vt:lpstr>Exercises</vt:lpstr>
      <vt:lpstr>Early stopping</vt:lpstr>
      <vt:lpstr>Early stopping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Tensorboard</dc:title>
  <dc:creator>Gordon Dickers</dc:creator>
  <cp:lastModifiedBy>Gordon Dickers</cp:lastModifiedBy>
  <cp:revision>16</cp:revision>
  <dcterms:created xsi:type="dcterms:W3CDTF">2020-11-22T11:44:27Z</dcterms:created>
  <dcterms:modified xsi:type="dcterms:W3CDTF">2020-11-23T15:26:18Z</dcterms:modified>
</cp:coreProperties>
</file>