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90" r:id="rId4"/>
  </p:sldMasterIdLst>
  <p:notesMasterIdLst>
    <p:notesMasterId r:id="rId26"/>
  </p:notesMasterIdLst>
  <p:sldIdLst>
    <p:sldId id="256" r:id="rId5"/>
    <p:sldId id="257" r:id="rId6"/>
    <p:sldId id="261" r:id="rId7"/>
    <p:sldId id="258" r:id="rId8"/>
    <p:sldId id="259" r:id="rId9"/>
    <p:sldId id="260" r:id="rId10"/>
    <p:sldId id="625" r:id="rId11"/>
    <p:sldId id="618" r:id="rId12"/>
    <p:sldId id="620" r:id="rId13"/>
    <p:sldId id="622" r:id="rId14"/>
    <p:sldId id="623" r:id="rId15"/>
    <p:sldId id="627" r:id="rId16"/>
    <p:sldId id="629" r:id="rId17"/>
    <p:sldId id="631" r:id="rId18"/>
    <p:sldId id="265" r:id="rId19"/>
    <p:sldId id="267" r:id="rId20"/>
    <p:sldId id="635" r:id="rId21"/>
    <p:sldId id="269" r:id="rId22"/>
    <p:sldId id="271" r:id="rId23"/>
    <p:sldId id="264" r:id="rId24"/>
    <p:sldId id="26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ffice365"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B95272-63B4-4558-84D7-34548B9B577C}" v="46" dt="2024-06-13T07:49:40.1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447"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AA0890-7F56-4BFD-B66A-DBF77364061D}" type="doc">
      <dgm:prSet loTypeId="urn:microsoft.com/office/officeart/2005/8/layout/vList6" loCatId="list" qsTypeId="urn:microsoft.com/office/officeart/2005/8/quickstyle/simple1" qsCatId="simple" csTypeId="urn:microsoft.com/office/officeart/2005/8/colors/accent1_3" csCatId="accent1" phldr="1"/>
      <dgm:spPr/>
      <dgm:t>
        <a:bodyPr/>
        <a:lstStyle/>
        <a:p>
          <a:endParaRPr lang="en-GB"/>
        </a:p>
      </dgm:t>
    </dgm:pt>
    <dgm:pt modelId="{1C2AC601-A9B6-4298-9FAD-E5FC6EDC9859}">
      <dgm:prSet phldrT="[Text]"/>
      <dgm:spPr/>
      <dgm:t>
        <a:bodyPr/>
        <a:lstStyle/>
        <a:p>
          <a:r>
            <a:rPr lang="en-GB" b="1" dirty="0">
              <a:latin typeface="Arial" panose="020B0604020202020204" pitchFamily="34" charset="0"/>
              <a:cs typeface="Arial" panose="020B0604020202020204" pitchFamily="34" charset="0"/>
            </a:rPr>
            <a:t>Advantages</a:t>
          </a:r>
        </a:p>
      </dgm:t>
    </dgm:pt>
    <dgm:pt modelId="{990AF343-9A8D-4559-9877-AB2E06641A74}" type="parTrans" cxnId="{3F6E01E7-4F5E-4414-937E-1DBFF20B82CD}">
      <dgm:prSet/>
      <dgm:spPr/>
      <dgm:t>
        <a:bodyPr/>
        <a:lstStyle/>
        <a:p>
          <a:endParaRPr lang="en-GB" b="1">
            <a:latin typeface="Arial" panose="020B0604020202020204" pitchFamily="34" charset="0"/>
            <a:cs typeface="Arial" panose="020B0604020202020204" pitchFamily="34" charset="0"/>
          </a:endParaRPr>
        </a:p>
      </dgm:t>
    </dgm:pt>
    <dgm:pt modelId="{022E64AF-FB35-4A47-ACD5-9812F6587B36}" type="sibTrans" cxnId="{3F6E01E7-4F5E-4414-937E-1DBFF20B82CD}">
      <dgm:prSet/>
      <dgm:spPr/>
      <dgm:t>
        <a:bodyPr/>
        <a:lstStyle/>
        <a:p>
          <a:endParaRPr lang="en-GB" b="1">
            <a:latin typeface="Arial" panose="020B0604020202020204" pitchFamily="34" charset="0"/>
            <a:cs typeface="Arial" panose="020B0604020202020204" pitchFamily="34" charset="0"/>
          </a:endParaRPr>
        </a:p>
      </dgm:t>
    </dgm:pt>
    <dgm:pt modelId="{14643C8D-2885-4857-ABCB-9D6A7053E513}">
      <dgm:prSet phldrT="[Text]" custT="1"/>
      <dgm:spPr/>
      <dgm:t>
        <a:bodyPr/>
        <a:lstStyle/>
        <a:p>
          <a:r>
            <a:rPr lang="en-GB" sz="2400" b="0" baseline="-25000" dirty="0">
              <a:latin typeface="Arial" panose="020B0604020202020204" pitchFamily="34" charset="0"/>
              <a:cs typeface="Arial" panose="020B0604020202020204" pitchFamily="34" charset="0"/>
            </a:rPr>
            <a:t>Visual effective tool to consolidate key project details, </a:t>
          </a:r>
        </a:p>
      </dgm:t>
    </dgm:pt>
    <dgm:pt modelId="{DE006D13-1199-40D7-8FAD-D0D77F02FFE0}" type="sibTrans" cxnId="{8C413F39-E0F2-4D1A-B3F9-C5599B1B74E4}">
      <dgm:prSet/>
      <dgm:spPr/>
      <dgm:t>
        <a:bodyPr/>
        <a:lstStyle/>
        <a:p>
          <a:endParaRPr lang="en-GB" b="1">
            <a:latin typeface="Arial" panose="020B0604020202020204" pitchFamily="34" charset="0"/>
            <a:cs typeface="Arial" panose="020B0604020202020204" pitchFamily="34" charset="0"/>
          </a:endParaRPr>
        </a:p>
      </dgm:t>
    </dgm:pt>
    <dgm:pt modelId="{9A87EEAC-FA37-4C00-873E-BEE9467D7A8F}" type="parTrans" cxnId="{8C413F39-E0F2-4D1A-B3F9-C5599B1B74E4}">
      <dgm:prSet/>
      <dgm:spPr/>
      <dgm:t>
        <a:bodyPr/>
        <a:lstStyle/>
        <a:p>
          <a:endParaRPr lang="en-GB" b="1">
            <a:latin typeface="Arial" panose="020B0604020202020204" pitchFamily="34" charset="0"/>
            <a:cs typeface="Arial" panose="020B0604020202020204" pitchFamily="34" charset="0"/>
          </a:endParaRPr>
        </a:p>
      </dgm:t>
    </dgm:pt>
    <dgm:pt modelId="{ABC82C61-0445-4E3D-8430-B8C6348861F3}">
      <dgm:prSet custT="1"/>
      <dgm:spPr/>
      <dgm:t>
        <a:bodyPr/>
        <a:lstStyle/>
        <a:p>
          <a:r>
            <a:rPr lang="en-GB" sz="2400" b="0" baseline="-25000" dirty="0">
              <a:latin typeface="Arial" panose="020B0604020202020204" pitchFamily="34" charset="0"/>
              <a:cs typeface="Arial" panose="020B0604020202020204" pitchFamily="34" charset="0"/>
            </a:rPr>
            <a:t>Maintain focus on deliverables,</a:t>
          </a:r>
        </a:p>
      </dgm:t>
    </dgm:pt>
    <dgm:pt modelId="{A00EAE4F-43FA-41E1-BF4F-B659F10C4635}" type="sibTrans" cxnId="{E2F08686-442C-484D-BF0C-93CCF6F96C96}">
      <dgm:prSet/>
      <dgm:spPr/>
      <dgm:t>
        <a:bodyPr/>
        <a:lstStyle/>
        <a:p>
          <a:endParaRPr lang="en-GB"/>
        </a:p>
      </dgm:t>
    </dgm:pt>
    <dgm:pt modelId="{F95C40A9-FB6C-4F1C-952D-5DE2951B13B5}" type="parTrans" cxnId="{E2F08686-442C-484D-BF0C-93CCF6F96C96}">
      <dgm:prSet/>
      <dgm:spPr/>
      <dgm:t>
        <a:bodyPr/>
        <a:lstStyle/>
        <a:p>
          <a:endParaRPr lang="en-GB"/>
        </a:p>
      </dgm:t>
    </dgm:pt>
    <dgm:pt modelId="{A160AED5-85B7-4346-B7F9-B71108749A0B}">
      <dgm:prSet custT="1"/>
      <dgm:spPr/>
      <dgm:t>
        <a:bodyPr/>
        <a:lstStyle/>
        <a:p>
          <a:r>
            <a:rPr lang="en-GB" sz="2400" b="0" baseline="-25000" dirty="0">
              <a:latin typeface="Arial" panose="020B0604020202020204" pitchFamily="34" charset="0"/>
              <a:cs typeface="Arial" panose="020B0604020202020204" pitchFamily="34" charset="0"/>
            </a:rPr>
            <a:t>Prioritise tasks efficiently.</a:t>
          </a:r>
        </a:p>
      </dgm:t>
    </dgm:pt>
    <dgm:pt modelId="{0AB18395-003F-44A7-ABC4-DB13D99D4F6A}" type="sibTrans" cxnId="{CAD9CD3E-1C0D-47CB-9EB6-AB748D89D736}">
      <dgm:prSet/>
      <dgm:spPr/>
      <dgm:t>
        <a:bodyPr/>
        <a:lstStyle/>
        <a:p>
          <a:endParaRPr lang="en-GB"/>
        </a:p>
      </dgm:t>
    </dgm:pt>
    <dgm:pt modelId="{49A99E14-24C3-4FA8-BE3F-7C312B1D8F9B}" type="parTrans" cxnId="{CAD9CD3E-1C0D-47CB-9EB6-AB748D89D736}">
      <dgm:prSet/>
      <dgm:spPr/>
      <dgm:t>
        <a:bodyPr/>
        <a:lstStyle/>
        <a:p>
          <a:endParaRPr lang="en-GB"/>
        </a:p>
      </dgm:t>
    </dgm:pt>
    <dgm:pt modelId="{0299B64A-F842-430C-A497-69D8B4ACEFC2}">
      <dgm:prSet custT="1"/>
      <dgm:spPr/>
      <dgm:t>
        <a:bodyPr/>
        <a:lstStyle/>
        <a:p>
          <a:endParaRPr lang="en-GB" sz="2400" b="1" baseline="-25000" dirty="0">
            <a:latin typeface="Arial" panose="020B0604020202020204" pitchFamily="34" charset="0"/>
            <a:cs typeface="Arial" panose="020B0604020202020204" pitchFamily="34" charset="0"/>
          </a:endParaRPr>
        </a:p>
      </dgm:t>
    </dgm:pt>
    <dgm:pt modelId="{2638C131-7658-4EC5-901D-8801EF5CFD5F}" type="sibTrans" cxnId="{B574522B-9F4A-4595-87BD-897FF4F9AF10}">
      <dgm:prSet/>
      <dgm:spPr/>
      <dgm:t>
        <a:bodyPr/>
        <a:lstStyle/>
        <a:p>
          <a:endParaRPr lang="en-GB"/>
        </a:p>
      </dgm:t>
    </dgm:pt>
    <dgm:pt modelId="{F1C61DE4-57C1-4BDB-AE11-0682E36D4FC9}" type="parTrans" cxnId="{B574522B-9F4A-4595-87BD-897FF4F9AF10}">
      <dgm:prSet/>
      <dgm:spPr/>
      <dgm:t>
        <a:bodyPr/>
        <a:lstStyle/>
        <a:p>
          <a:endParaRPr lang="en-GB"/>
        </a:p>
      </dgm:t>
    </dgm:pt>
    <dgm:pt modelId="{F1BEC99A-D543-4964-B17E-07D622A2ACDD}">
      <dgm:prSet/>
      <dgm:spPr/>
      <dgm:t>
        <a:bodyPr/>
        <a:lstStyle/>
        <a:p>
          <a:endParaRPr lang="en-GB" sz="1700" b="1" baseline="-25000" dirty="0">
            <a:latin typeface="Arial" panose="020B0604020202020204" pitchFamily="34" charset="0"/>
            <a:cs typeface="Arial" panose="020B0604020202020204" pitchFamily="34" charset="0"/>
          </a:endParaRPr>
        </a:p>
      </dgm:t>
    </dgm:pt>
    <dgm:pt modelId="{4C8D07D8-E1C4-448F-804C-BDF738673A57}" type="sibTrans" cxnId="{62EB9751-56B2-4678-8004-38086C833EA3}">
      <dgm:prSet/>
      <dgm:spPr/>
      <dgm:t>
        <a:bodyPr/>
        <a:lstStyle/>
        <a:p>
          <a:endParaRPr lang="en-GB" b="1">
            <a:latin typeface="Arial" panose="020B0604020202020204" pitchFamily="34" charset="0"/>
            <a:cs typeface="Arial" panose="020B0604020202020204" pitchFamily="34" charset="0"/>
          </a:endParaRPr>
        </a:p>
      </dgm:t>
    </dgm:pt>
    <dgm:pt modelId="{939B3026-42B4-4C09-B6C3-4CFC9C6B5E2C}" type="parTrans" cxnId="{62EB9751-56B2-4678-8004-38086C833EA3}">
      <dgm:prSet/>
      <dgm:spPr/>
      <dgm:t>
        <a:bodyPr/>
        <a:lstStyle/>
        <a:p>
          <a:endParaRPr lang="en-GB" b="1">
            <a:latin typeface="Arial" panose="020B0604020202020204" pitchFamily="34" charset="0"/>
            <a:cs typeface="Arial" panose="020B0604020202020204" pitchFamily="34" charset="0"/>
          </a:endParaRPr>
        </a:p>
      </dgm:t>
    </dgm:pt>
    <dgm:pt modelId="{3945EE8D-51C0-4A89-8FE9-796C265977C4}">
      <dgm:prSet phldrT="[Text]"/>
      <dgm:spPr/>
      <dgm:t>
        <a:bodyPr/>
        <a:lstStyle/>
        <a:p>
          <a:r>
            <a:rPr lang="en-GB" b="1" dirty="0">
              <a:latin typeface="Arial" panose="020B0604020202020204" pitchFamily="34" charset="0"/>
              <a:cs typeface="Arial" panose="020B0604020202020204" pitchFamily="34" charset="0"/>
            </a:rPr>
            <a:t>Disadvantages</a:t>
          </a:r>
        </a:p>
      </dgm:t>
    </dgm:pt>
    <dgm:pt modelId="{CA5706A0-DA18-41B1-9A00-E5689AE49750}" type="sibTrans" cxnId="{17A7624D-CA0C-4B9E-B723-746BA9ED8400}">
      <dgm:prSet/>
      <dgm:spPr/>
      <dgm:t>
        <a:bodyPr/>
        <a:lstStyle/>
        <a:p>
          <a:endParaRPr lang="en-GB" b="1">
            <a:latin typeface="Arial" panose="020B0604020202020204" pitchFamily="34" charset="0"/>
            <a:cs typeface="Arial" panose="020B0604020202020204" pitchFamily="34" charset="0"/>
          </a:endParaRPr>
        </a:p>
      </dgm:t>
    </dgm:pt>
    <dgm:pt modelId="{CE4C14A4-DAED-477A-9C91-F1D39F08F114}" type="parTrans" cxnId="{17A7624D-CA0C-4B9E-B723-746BA9ED8400}">
      <dgm:prSet/>
      <dgm:spPr/>
      <dgm:t>
        <a:bodyPr/>
        <a:lstStyle/>
        <a:p>
          <a:endParaRPr lang="en-GB" b="1">
            <a:latin typeface="Arial" panose="020B0604020202020204" pitchFamily="34" charset="0"/>
            <a:cs typeface="Arial" panose="020B0604020202020204" pitchFamily="34" charset="0"/>
          </a:endParaRPr>
        </a:p>
      </dgm:t>
    </dgm:pt>
    <dgm:pt modelId="{921DAC59-7836-4EC4-8D6F-98B68BEE61AC}">
      <dgm:prSet phldrT="[Text]" custT="1"/>
      <dgm:spPr/>
      <dgm:t>
        <a:bodyPr/>
        <a:lstStyle/>
        <a:p>
          <a:r>
            <a:rPr lang="en-GB" sz="1600" b="0" dirty="0">
              <a:latin typeface="Arial" panose="020B0604020202020204" pitchFamily="34" charset="0"/>
              <a:cs typeface="Arial" panose="020B0604020202020204" pitchFamily="34" charset="0"/>
            </a:rPr>
            <a:t>To Simplistic.</a:t>
          </a:r>
        </a:p>
      </dgm:t>
    </dgm:pt>
    <dgm:pt modelId="{BBDC41D9-40E2-4FC0-8E4E-A54013A2DA06}" type="sibTrans" cxnId="{D2827764-8AB8-4940-A65D-A6380E0A2E20}">
      <dgm:prSet/>
      <dgm:spPr/>
      <dgm:t>
        <a:bodyPr/>
        <a:lstStyle/>
        <a:p>
          <a:endParaRPr lang="en-GB" b="1">
            <a:latin typeface="Arial" panose="020B0604020202020204" pitchFamily="34" charset="0"/>
            <a:cs typeface="Arial" panose="020B0604020202020204" pitchFamily="34" charset="0"/>
          </a:endParaRPr>
        </a:p>
      </dgm:t>
    </dgm:pt>
    <dgm:pt modelId="{C44F7C8E-4FEA-4DAB-90B6-C16488629B0D}" type="parTrans" cxnId="{D2827764-8AB8-4940-A65D-A6380E0A2E20}">
      <dgm:prSet/>
      <dgm:spPr/>
      <dgm:t>
        <a:bodyPr/>
        <a:lstStyle/>
        <a:p>
          <a:endParaRPr lang="en-GB" b="1">
            <a:latin typeface="Arial" panose="020B0604020202020204" pitchFamily="34" charset="0"/>
            <a:cs typeface="Arial" panose="020B0604020202020204" pitchFamily="34" charset="0"/>
          </a:endParaRPr>
        </a:p>
      </dgm:t>
    </dgm:pt>
    <dgm:pt modelId="{9B84E22D-0AB1-49F1-A576-03E396C68F14}">
      <dgm:prSet phldrT="[Text]" custT="1"/>
      <dgm:spPr/>
      <dgm:t>
        <a:bodyPr/>
        <a:lstStyle/>
        <a:p>
          <a:endParaRPr lang="en-GB" sz="1600" b="0" dirty="0">
            <a:latin typeface="Arial" panose="020B0604020202020204" pitchFamily="34" charset="0"/>
            <a:cs typeface="Arial" panose="020B0604020202020204" pitchFamily="34" charset="0"/>
          </a:endParaRPr>
        </a:p>
      </dgm:t>
    </dgm:pt>
    <dgm:pt modelId="{58383130-1339-4BA8-A635-D51186657268}" type="sibTrans" cxnId="{409B7AFE-C58B-4F44-8A44-2FFEA1A275C4}">
      <dgm:prSet/>
      <dgm:spPr/>
      <dgm:t>
        <a:bodyPr/>
        <a:lstStyle/>
        <a:p>
          <a:endParaRPr lang="en-GB"/>
        </a:p>
      </dgm:t>
    </dgm:pt>
    <dgm:pt modelId="{00682DB6-55B5-4D0A-8ECD-917E453351E7}" type="parTrans" cxnId="{409B7AFE-C58B-4F44-8A44-2FFEA1A275C4}">
      <dgm:prSet/>
      <dgm:spPr/>
      <dgm:t>
        <a:bodyPr/>
        <a:lstStyle/>
        <a:p>
          <a:endParaRPr lang="en-GB"/>
        </a:p>
      </dgm:t>
    </dgm:pt>
    <dgm:pt modelId="{FF6F7BF6-E53F-4F23-9BA1-6604996A2918}">
      <dgm:prSet custT="1"/>
      <dgm:spPr/>
      <dgm:t>
        <a:bodyPr/>
        <a:lstStyle/>
        <a:p>
          <a:r>
            <a:rPr lang="en-GB" sz="1600" b="0" dirty="0">
              <a:latin typeface="Arial" panose="020B0604020202020204" pitchFamily="34" charset="0"/>
              <a:cs typeface="Arial" panose="020B0604020202020204" pitchFamily="34" charset="0"/>
            </a:rPr>
            <a:t>Excessive information can lead to confusion. </a:t>
          </a:r>
        </a:p>
      </dgm:t>
    </dgm:pt>
    <dgm:pt modelId="{84F79CC0-306A-4438-B77D-44939328DAFD}" type="sibTrans" cxnId="{63E9D222-8F9F-4F45-A1B9-E1528A0EAC0E}">
      <dgm:prSet/>
      <dgm:spPr/>
      <dgm:t>
        <a:bodyPr/>
        <a:lstStyle/>
        <a:p>
          <a:endParaRPr lang="en-GB"/>
        </a:p>
      </dgm:t>
    </dgm:pt>
    <dgm:pt modelId="{9572EA0F-5B8D-4390-A47C-75690B113F16}" type="parTrans" cxnId="{63E9D222-8F9F-4F45-A1B9-E1528A0EAC0E}">
      <dgm:prSet/>
      <dgm:spPr/>
      <dgm:t>
        <a:bodyPr/>
        <a:lstStyle/>
        <a:p>
          <a:endParaRPr lang="en-GB"/>
        </a:p>
      </dgm:t>
    </dgm:pt>
    <dgm:pt modelId="{DAF27609-3E27-438A-B951-28C4518522B2}">
      <dgm:prSet custT="1"/>
      <dgm:spPr/>
      <dgm:t>
        <a:bodyPr/>
        <a:lstStyle/>
        <a:p>
          <a:endParaRPr lang="en-GB" sz="1600" b="0" dirty="0">
            <a:latin typeface="Arial" panose="020B0604020202020204" pitchFamily="34" charset="0"/>
            <a:cs typeface="Arial" panose="020B0604020202020204" pitchFamily="34" charset="0"/>
          </a:endParaRPr>
        </a:p>
      </dgm:t>
    </dgm:pt>
    <dgm:pt modelId="{F021FBAC-6381-4AA2-AF27-83343C3D2424}" type="sibTrans" cxnId="{25AD7065-C692-41A5-8F0F-886EE390F476}">
      <dgm:prSet/>
      <dgm:spPr/>
      <dgm:t>
        <a:bodyPr/>
        <a:lstStyle/>
        <a:p>
          <a:endParaRPr lang="en-GB"/>
        </a:p>
      </dgm:t>
    </dgm:pt>
    <dgm:pt modelId="{E3AA0519-BB72-4A24-A85A-C7266154C2C4}" type="parTrans" cxnId="{25AD7065-C692-41A5-8F0F-886EE390F476}">
      <dgm:prSet/>
      <dgm:spPr/>
      <dgm:t>
        <a:bodyPr/>
        <a:lstStyle/>
        <a:p>
          <a:endParaRPr lang="en-GB"/>
        </a:p>
      </dgm:t>
    </dgm:pt>
    <dgm:pt modelId="{2E522996-638F-49F8-9B58-F1EC2381722B}">
      <dgm:prSet custT="1"/>
      <dgm:spPr/>
      <dgm:t>
        <a:bodyPr/>
        <a:lstStyle/>
        <a:p>
          <a:r>
            <a:rPr lang="en-GB" sz="1600" b="0" dirty="0">
              <a:latin typeface="Arial" panose="020B0604020202020204" pitchFamily="34" charset="0"/>
              <a:cs typeface="Arial" panose="020B0604020202020204" pitchFamily="34" charset="0"/>
            </a:rPr>
            <a:t>Potentially misleading if not presented accurately</a:t>
          </a:r>
        </a:p>
      </dgm:t>
    </dgm:pt>
    <dgm:pt modelId="{78B5518A-7489-4513-BBA5-DDF4F0AD5DDF}" type="sibTrans" cxnId="{041C49E7-BBB9-400D-96A8-359C789DB7AB}">
      <dgm:prSet/>
      <dgm:spPr/>
      <dgm:t>
        <a:bodyPr/>
        <a:lstStyle/>
        <a:p>
          <a:endParaRPr lang="en-GB"/>
        </a:p>
      </dgm:t>
    </dgm:pt>
    <dgm:pt modelId="{0A42EC24-8A02-4D78-B39D-DFB000E2F3B6}" type="parTrans" cxnId="{041C49E7-BBB9-400D-96A8-359C789DB7AB}">
      <dgm:prSet/>
      <dgm:spPr/>
      <dgm:t>
        <a:bodyPr/>
        <a:lstStyle/>
        <a:p>
          <a:endParaRPr lang="en-GB"/>
        </a:p>
      </dgm:t>
    </dgm:pt>
    <dgm:pt modelId="{3AEE06C5-613A-44E1-8A2C-B329F9FCE266}">
      <dgm:prSet/>
      <dgm:spPr/>
      <dgm:t>
        <a:bodyPr/>
        <a:lstStyle/>
        <a:p>
          <a:endParaRPr lang="en-GB" sz="2000" b="1" dirty="0">
            <a:latin typeface="Arial" panose="020B0604020202020204" pitchFamily="34" charset="0"/>
            <a:cs typeface="Arial" panose="020B0604020202020204" pitchFamily="34" charset="0"/>
          </a:endParaRPr>
        </a:p>
      </dgm:t>
    </dgm:pt>
    <dgm:pt modelId="{4F9A2CF0-4D3C-440A-ABBF-D4CAEAB81CB0}" type="sibTrans" cxnId="{28D7E83D-A8C6-400F-9A3B-24F1F4198554}">
      <dgm:prSet/>
      <dgm:spPr/>
      <dgm:t>
        <a:bodyPr/>
        <a:lstStyle/>
        <a:p>
          <a:endParaRPr lang="en-GB"/>
        </a:p>
      </dgm:t>
    </dgm:pt>
    <dgm:pt modelId="{D0B21A12-94C1-4B6E-B924-4075FE08350A}" type="parTrans" cxnId="{28D7E83D-A8C6-400F-9A3B-24F1F4198554}">
      <dgm:prSet/>
      <dgm:spPr/>
      <dgm:t>
        <a:bodyPr/>
        <a:lstStyle/>
        <a:p>
          <a:endParaRPr lang="en-GB"/>
        </a:p>
      </dgm:t>
    </dgm:pt>
    <dgm:pt modelId="{7EF599F7-141D-4681-8CFA-D6818A8CBDA0}" type="pres">
      <dgm:prSet presAssocID="{00AA0890-7F56-4BFD-B66A-DBF77364061D}" presName="Name0" presStyleCnt="0">
        <dgm:presLayoutVars>
          <dgm:dir/>
          <dgm:animLvl val="lvl"/>
          <dgm:resizeHandles/>
        </dgm:presLayoutVars>
      </dgm:prSet>
      <dgm:spPr/>
    </dgm:pt>
    <dgm:pt modelId="{F4BE4078-D9D5-4E04-B3F9-C220D7E7C6A5}" type="pres">
      <dgm:prSet presAssocID="{1C2AC601-A9B6-4298-9FAD-E5FC6EDC9859}" presName="linNode" presStyleCnt="0"/>
      <dgm:spPr/>
    </dgm:pt>
    <dgm:pt modelId="{5DF273CC-D295-4118-9F51-FF863C1DD93E}" type="pres">
      <dgm:prSet presAssocID="{1C2AC601-A9B6-4298-9FAD-E5FC6EDC9859}" presName="parentShp" presStyleLbl="node1" presStyleIdx="0" presStyleCnt="2" custScaleX="102244" custLinFactNeighborX="446" custLinFactNeighborY="-488">
        <dgm:presLayoutVars>
          <dgm:bulletEnabled val="1"/>
        </dgm:presLayoutVars>
      </dgm:prSet>
      <dgm:spPr/>
    </dgm:pt>
    <dgm:pt modelId="{B4216D7B-6DFA-44E8-B5E6-54AA19B5D0BA}" type="pres">
      <dgm:prSet presAssocID="{1C2AC601-A9B6-4298-9FAD-E5FC6EDC9859}" presName="childShp" presStyleLbl="bgAccFollowNode1" presStyleIdx="0" presStyleCnt="2" custScaleY="99204">
        <dgm:presLayoutVars>
          <dgm:bulletEnabled val="1"/>
        </dgm:presLayoutVars>
      </dgm:prSet>
      <dgm:spPr/>
    </dgm:pt>
    <dgm:pt modelId="{575346E5-9030-4CEE-9F46-8D0B06EC033E}" type="pres">
      <dgm:prSet presAssocID="{022E64AF-FB35-4A47-ACD5-9812F6587B36}" presName="spacing" presStyleCnt="0"/>
      <dgm:spPr/>
    </dgm:pt>
    <dgm:pt modelId="{99BDEEB2-E7AF-4D08-91B2-6F0FA24DB7D4}" type="pres">
      <dgm:prSet presAssocID="{3945EE8D-51C0-4A89-8FE9-796C265977C4}" presName="linNode" presStyleCnt="0"/>
      <dgm:spPr/>
    </dgm:pt>
    <dgm:pt modelId="{72FFF8BD-626A-480F-8900-06CB1CC3AD94}" type="pres">
      <dgm:prSet presAssocID="{3945EE8D-51C0-4A89-8FE9-796C265977C4}" presName="parentShp" presStyleLbl="node1" presStyleIdx="1" presStyleCnt="2" custLinFactNeighborX="-610">
        <dgm:presLayoutVars>
          <dgm:bulletEnabled val="1"/>
        </dgm:presLayoutVars>
      </dgm:prSet>
      <dgm:spPr/>
    </dgm:pt>
    <dgm:pt modelId="{CF414BA4-7A99-4E64-951A-031EDC8B490D}" type="pres">
      <dgm:prSet presAssocID="{3945EE8D-51C0-4A89-8FE9-796C265977C4}" presName="childShp" presStyleLbl="bgAccFollowNode1" presStyleIdx="1" presStyleCnt="2" custScaleY="91300">
        <dgm:presLayoutVars>
          <dgm:bulletEnabled val="1"/>
        </dgm:presLayoutVars>
      </dgm:prSet>
      <dgm:spPr/>
    </dgm:pt>
  </dgm:ptLst>
  <dgm:cxnLst>
    <dgm:cxn modelId="{222F6A07-6CF6-4D88-860A-382B1A7A337E}" type="presOf" srcId="{3945EE8D-51C0-4A89-8FE9-796C265977C4}" destId="{72FFF8BD-626A-480F-8900-06CB1CC3AD94}" srcOrd="0" destOrd="0" presId="urn:microsoft.com/office/officeart/2005/8/layout/vList6"/>
    <dgm:cxn modelId="{F0916A12-1422-47AE-989C-F7C53B0E22AF}" type="presOf" srcId="{0299B64A-F842-430C-A497-69D8B4ACEFC2}" destId="{B4216D7B-6DFA-44E8-B5E6-54AA19B5D0BA}" srcOrd="0" destOrd="3" presId="urn:microsoft.com/office/officeart/2005/8/layout/vList6"/>
    <dgm:cxn modelId="{E9B6BF13-6FE4-400C-A8A8-9F8AD0566A24}" type="presOf" srcId="{DAF27609-3E27-438A-B951-28C4518522B2}" destId="{CF414BA4-7A99-4E64-951A-031EDC8B490D}" srcOrd="0" destOrd="3" presId="urn:microsoft.com/office/officeart/2005/8/layout/vList6"/>
    <dgm:cxn modelId="{556E9E1D-EE11-4D9F-B5E4-C029B0AD192F}" type="presOf" srcId="{ABC82C61-0445-4E3D-8430-B8C6348861F3}" destId="{B4216D7B-6DFA-44E8-B5E6-54AA19B5D0BA}" srcOrd="0" destOrd="1" presId="urn:microsoft.com/office/officeart/2005/8/layout/vList6"/>
    <dgm:cxn modelId="{7B9C4B22-ECCD-43F6-84FA-2189EE5A65C4}" type="presOf" srcId="{A160AED5-85B7-4346-B7F9-B71108749A0B}" destId="{B4216D7B-6DFA-44E8-B5E6-54AA19B5D0BA}" srcOrd="0" destOrd="2" presId="urn:microsoft.com/office/officeart/2005/8/layout/vList6"/>
    <dgm:cxn modelId="{63E9D222-8F9F-4F45-A1B9-E1528A0EAC0E}" srcId="{3945EE8D-51C0-4A89-8FE9-796C265977C4}" destId="{FF6F7BF6-E53F-4F23-9BA1-6604996A2918}" srcOrd="2" destOrd="0" parTransId="{9572EA0F-5B8D-4390-A47C-75690B113F16}" sibTransId="{84F79CC0-306A-4438-B77D-44939328DAFD}"/>
    <dgm:cxn modelId="{2B557227-9F68-4B3B-80FE-C08CED74E8F3}" type="presOf" srcId="{1C2AC601-A9B6-4298-9FAD-E5FC6EDC9859}" destId="{5DF273CC-D295-4118-9F51-FF863C1DD93E}" srcOrd="0" destOrd="0" presId="urn:microsoft.com/office/officeart/2005/8/layout/vList6"/>
    <dgm:cxn modelId="{B574522B-9F4A-4595-87BD-897FF4F9AF10}" srcId="{1C2AC601-A9B6-4298-9FAD-E5FC6EDC9859}" destId="{0299B64A-F842-430C-A497-69D8B4ACEFC2}" srcOrd="3" destOrd="0" parTransId="{F1C61DE4-57C1-4BDB-AE11-0682E36D4FC9}" sibTransId="{2638C131-7658-4EC5-901D-8801EF5CFD5F}"/>
    <dgm:cxn modelId="{8C413F39-E0F2-4D1A-B3F9-C5599B1B74E4}" srcId="{1C2AC601-A9B6-4298-9FAD-E5FC6EDC9859}" destId="{14643C8D-2885-4857-ABCB-9D6A7053E513}" srcOrd="0" destOrd="0" parTransId="{9A87EEAC-FA37-4C00-873E-BEE9467D7A8F}" sibTransId="{DE006D13-1199-40D7-8FAD-D0D77F02FFE0}"/>
    <dgm:cxn modelId="{28D7E83D-A8C6-400F-9A3B-24F1F4198554}" srcId="{3945EE8D-51C0-4A89-8FE9-796C265977C4}" destId="{3AEE06C5-613A-44E1-8A2C-B329F9FCE266}" srcOrd="5" destOrd="0" parTransId="{D0B21A12-94C1-4B6E-B924-4075FE08350A}" sibTransId="{4F9A2CF0-4D3C-440A-ABBF-D4CAEAB81CB0}"/>
    <dgm:cxn modelId="{CAD9CD3E-1C0D-47CB-9EB6-AB748D89D736}" srcId="{1C2AC601-A9B6-4298-9FAD-E5FC6EDC9859}" destId="{A160AED5-85B7-4346-B7F9-B71108749A0B}" srcOrd="2" destOrd="0" parTransId="{49A99E14-24C3-4FA8-BE3F-7C312B1D8F9B}" sibTransId="{0AB18395-003F-44A7-ABC4-DB13D99D4F6A}"/>
    <dgm:cxn modelId="{D2827764-8AB8-4940-A65D-A6380E0A2E20}" srcId="{3945EE8D-51C0-4A89-8FE9-796C265977C4}" destId="{921DAC59-7836-4EC4-8D6F-98B68BEE61AC}" srcOrd="0" destOrd="0" parTransId="{C44F7C8E-4FEA-4DAB-90B6-C16488629B0D}" sibTransId="{BBDC41D9-40E2-4FC0-8E4E-A54013A2DA06}"/>
    <dgm:cxn modelId="{25AD7065-C692-41A5-8F0F-886EE390F476}" srcId="{3945EE8D-51C0-4A89-8FE9-796C265977C4}" destId="{DAF27609-3E27-438A-B951-28C4518522B2}" srcOrd="3" destOrd="0" parTransId="{E3AA0519-BB72-4A24-A85A-C7266154C2C4}" sibTransId="{F021FBAC-6381-4AA2-AF27-83343C3D2424}"/>
    <dgm:cxn modelId="{17A7624D-CA0C-4B9E-B723-746BA9ED8400}" srcId="{00AA0890-7F56-4BFD-B66A-DBF77364061D}" destId="{3945EE8D-51C0-4A89-8FE9-796C265977C4}" srcOrd="1" destOrd="0" parTransId="{CE4C14A4-DAED-477A-9C91-F1D39F08F114}" sibTransId="{CA5706A0-DA18-41B1-9A00-E5689AE49750}"/>
    <dgm:cxn modelId="{62EB9751-56B2-4678-8004-38086C833EA3}" srcId="{1C2AC601-A9B6-4298-9FAD-E5FC6EDC9859}" destId="{F1BEC99A-D543-4964-B17E-07D622A2ACDD}" srcOrd="4" destOrd="0" parTransId="{939B3026-42B4-4C09-B6C3-4CFC9C6B5E2C}" sibTransId="{4C8D07D8-E1C4-448F-804C-BDF738673A57}"/>
    <dgm:cxn modelId="{E2F08686-442C-484D-BF0C-93CCF6F96C96}" srcId="{1C2AC601-A9B6-4298-9FAD-E5FC6EDC9859}" destId="{ABC82C61-0445-4E3D-8430-B8C6348861F3}" srcOrd="1" destOrd="0" parTransId="{F95C40A9-FB6C-4F1C-952D-5DE2951B13B5}" sibTransId="{A00EAE4F-43FA-41E1-BF4F-B659F10C4635}"/>
    <dgm:cxn modelId="{33EF4FA9-31EA-4A92-A3EF-4D36C0ED65D0}" type="presOf" srcId="{9B84E22D-0AB1-49F1-A576-03E396C68F14}" destId="{CF414BA4-7A99-4E64-951A-031EDC8B490D}" srcOrd="0" destOrd="1" presId="urn:microsoft.com/office/officeart/2005/8/layout/vList6"/>
    <dgm:cxn modelId="{DE2AF8B2-4508-4BD1-9350-04A81EF71140}" type="presOf" srcId="{921DAC59-7836-4EC4-8D6F-98B68BEE61AC}" destId="{CF414BA4-7A99-4E64-951A-031EDC8B490D}" srcOrd="0" destOrd="0" presId="urn:microsoft.com/office/officeart/2005/8/layout/vList6"/>
    <dgm:cxn modelId="{7F6890B3-15A7-46A2-8FDE-A40A2DD38C60}" type="presOf" srcId="{2E522996-638F-49F8-9B58-F1EC2381722B}" destId="{CF414BA4-7A99-4E64-951A-031EDC8B490D}" srcOrd="0" destOrd="4" presId="urn:microsoft.com/office/officeart/2005/8/layout/vList6"/>
    <dgm:cxn modelId="{518EE3C3-F926-4CDB-9BE9-267FDD719751}" type="presOf" srcId="{14643C8D-2885-4857-ABCB-9D6A7053E513}" destId="{B4216D7B-6DFA-44E8-B5E6-54AA19B5D0BA}" srcOrd="0" destOrd="0" presId="urn:microsoft.com/office/officeart/2005/8/layout/vList6"/>
    <dgm:cxn modelId="{26458EE0-8499-465A-92B6-7B2C1A1BA587}" type="presOf" srcId="{3AEE06C5-613A-44E1-8A2C-B329F9FCE266}" destId="{CF414BA4-7A99-4E64-951A-031EDC8B490D}" srcOrd="0" destOrd="5" presId="urn:microsoft.com/office/officeart/2005/8/layout/vList6"/>
    <dgm:cxn modelId="{AE7585E5-44DC-41DB-8325-442025EEF3E1}" type="presOf" srcId="{FF6F7BF6-E53F-4F23-9BA1-6604996A2918}" destId="{CF414BA4-7A99-4E64-951A-031EDC8B490D}" srcOrd="0" destOrd="2" presId="urn:microsoft.com/office/officeart/2005/8/layout/vList6"/>
    <dgm:cxn modelId="{3F6E01E7-4F5E-4414-937E-1DBFF20B82CD}" srcId="{00AA0890-7F56-4BFD-B66A-DBF77364061D}" destId="{1C2AC601-A9B6-4298-9FAD-E5FC6EDC9859}" srcOrd="0" destOrd="0" parTransId="{990AF343-9A8D-4559-9877-AB2E06641A74}" sibTransId="{022E64AF-FB35-4A47-ACD5-9812F6587B36}"/>
    <dgm:cxn modelId="{041C49E7-BBB9-400D-96A8-359C789DB7AB}" srcId="{3945EE8D-51C0-4A89-8FE9-796C265977C4}" destId="{2E522996-638F-49F8-9B58-F1EC2381722B}" srcOrd="4" destOrd="0" parTransId="{0A42EC24-8A02-4D78-B39D-DFB000E2F3B6}" sibTransId="{78B5518A-7489-4513-BBA5-DDF4F0AD5DDF}"/>
    <dgm:cxn modelId="{D29E5FEE-519B-4E09-BD6A-D1B76EDF9ECD}" type="presOf" srcId="{F1BEC99A-D543-4964-B17E-07D622A2ACDD}" destId="{B4216D7B-6DFA-44E8-B5E6-54AA19B5D0BA}" srcOrd="0" destOrd="4" presId="urn:microsoft.com/office/officeart/2005/8/layout/vList6"/>
    <dgm:cxn modelId="{A5ED70F3-7CCB-478E-BD30-F7389D6B3234}" type="presOf" srcId="{00AA0890-7F56-4BFD-B66A-DBF77364061D}" destId="{7EF599F7-141D-4681-8CFA-D6818A8CBDA0}" srcOrd="0" destOrd="0" presId="urn:microsoft.com/office/officeart/2005/8/layout/vList6"/>
    <dgm:cxn modelId="{409B7AFE-C58B-4F44-8A44-2FFEA1A275C4}" srcId="{3945EE8D-51C0-4A89-8FE9-796C265977C4}" destId="{9B84E22D-0AB1-49F1-A576-03E396C68F14}" srcOrd="1" destOrd="0" parTransId="{00682DB6-55B5-4D0A-8ECD-917E453351E7}" sibTransId="{58383130-1339-4BA8-A635-D51186657268}"/>
    <dgm:cxn modelId="{CECC3039-F0C7-4A81-975B-FC69283390B1}" type="presParOf" srcId="{7EF599F7-141D-4681-8CFA-D6818A8CBDA0}" destId="{F4BE4078-D9D5-4E04-B3F9-C220D7E7C6A5}" srcOrd="0" destOrd="0" presId="urn:microsoft.com/office/officeart/2005/8/layout/vList6"/>
    <dgm:cxn modelId="{D9BF98DF-AFFF-42C6-9F6E-488C3AA61796}" type="presParOf" srcId="{F4BE4078-D9D5-4E04-B3F9-C220D7E7C6A5}" destId="{5DF273CC-D295-4118-9F51-FF863C1DD93E}" srcOrd="0" destOrd="0" presId="urn:microsoft.com/office/officeart/2005/8/layout/vList6"/>
    <dgm:cxn modelId="{8228F79D-00ED-42E4-ACFC-1ABD5DAA272F}" type="presParOf" srcId="{F4BE4078-D9D5-4E04-B3F9-C220D7E7C6A5}" destId="{B4216D7B-6DFA-44E8-B5E6-54AA19B5D0BA}" srcOrd="1" destOrd="0" presId="urn:microsoft.com/office/officeart/2005/8/layout/vList6"/>
    <dgm:cxn modelId="{EC5AD065-4FCC-4C1E-9654-49038638E227}" type="presParOf" srcId="{7EF599F7-141D-4681-8CFA-D6818A8CBDA0}" destId="{575346E5-9030-4CEE-9F46-8D0B06EC033E}" srcOrd="1" destOrd="0" presId="urn:microsoft.com/office/officeart/2005/8/layout/vList6"/>
    <dgm:cxn modelId="{B9BA6CD7-03AE-4975-92EA-AE706884494C}" type="presParOf" srcId="{7EF599F7-141D-4681-8CFA-D6818A8CBDA0}" destId="{99BDEEB2-E7AF-4D08-91B2-6F0FA24DB7D4}" srcOrd="2" destOrd="0" presId="urn:microsoft.com/office/officeart/2005/8/layout/vList6"/>
    <dgm:cxn modelId="{1A6978C2-1F58-4A6F-A0EB-FA5EEF5CCD37}" type="presParOf" srcId="{99BDEEB2-E7AF-4D08-91B2-6F0FA24DB7D4}" destId="{72FFF8BD-626A-480F-8900-06CB1CC3AD94}" srcOrd="0" destOrd="0" presId="urn:microsoft.com/office/officeart/2005/8/layout/vList6"/>
    <dgm:cxn modelId="{65CDA3E5-18E9-46AF-8A4C-70C0E9F195B8}" type="presParOf" srcId="{99BDEEB2-E7AF-4D08-91B2-6F0FA24DB7D4}" destId="{CF414BA4-7A99-4E64-951A-031EDC8B490D}"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E46737-A08D-4E58-BCCE-29180042627A}" type="doc">
      <dgm:prSet loTypeId="urn:microsoft.com/office/officeart/2018/2/layout/IconVerticalSolidList" loCatId="icon" qsTypeId="urn:microsoft.com/office/officeart/2005/8/quickstyle/simple4" qsCatId="simple" csTypeId="urn:microsoft.com/office/officeart/2005/8/colors/colorful1" csCatId="colorful" phldr="1"/>
      <dgm:spPr/>
      <dgm:t>
        <a:bodyPr/>
        <a:lstStyle/>
        <a:p>
          <a:endParaRPr lang="en-US"/>
        </a:p>
      </dgm:t>
    </dgm:pt>
    <dgm:pt modelId="{3082939D-C32D-4469-ADC3-7AF99E72CA81}">
      <dgm:prSet/>
      <dgm:spPr/>
      <dgm:t>
        <a:bodyPr/>
        <a:lstStyle/>
        <a:p>
          <a:pPr rtl="0">
            <a:lnSpc>
              <a:spcPct val="100000"/>
            </a:lnSpc>
          </a:pPr>
          <a:r>
            <a:rPr lang="en-US" dirty="0">
              <a:latin typeface="Arial"/>
              <a:cs typeface="Arial"/>
            </a:rPr>
            <a:t>Explanation of WBS,</a:t>
          </a:r>
          <a:r>
            <a:rPr lang="en-US" dirty="0">
              <a:solidFill>
                <a:srgbClr val="0D0D0D"/>
              </a:solidFill>
              <a:latin typeface="Arial"/>
              <a:cs typeface="Arial"/>
            </a:rPr>
            <a:t> Used a 'bottom-up' approach for WBS development</a:t>
          </a:r>
        </a:p>
      </dgm:t>
    </dgm:pt>
    <dgm:pt modelId="{B904420C-8577-4D4C-93B7-7A1764EF1C94}" type="parTrans" cxnId="{3697D536-45D9-4765-B1AD-8E3CBC1C3376}">
      <dgm:prSet/>
      <dgm:spPr/>
      <dgm:t>
        <a:bodyPr/>
        <a:lstStyle/>
        <a:p>
          <a:endParaRPr lang="en-US"/>
        </a:p>
      </dgm:t>
    </dgm:pt>
    <dgm:pt modelId="{3BDC05C4-BD0F-4303-87DF-E5A2B5CD7AFD}" type="sibTrans" cxnId="{3697D536-45D9-4765-B1AD-8E3CBC1C3376}">
      <dgm:prSet/>
      <dgm:spPr/>
      <dgm:t>
        <a:bodyPr/>
        <a:lstStyle/>
        <a:p>
          <a:pPr>
            <a:lnSpc>
              <a:spcPct val="100000"/>
            </a:lnSpc>
          </a:pPr>
          <a:endParaRPr lang="en-US"/>
        </a:p>
      </dgm:t>
    </dgm:pt>
    <dgm:pt modelId="{1F3B7031-D35C-464C-AAF8-3C20FD1BACB6}">
      <dgm:prSet/>
      <dgm:spPr/>
      <dgm:t>
        <a:bodyPr/>
        <a:lstStyle/>
        <a:p>
          <a:pPr>
            <a:lnSpc>
              <a:spcPct val="100000"/>
            </a:lnSpc>
          </a:pPr>
          <a:r>
            <a:rPr lang="en-US" dirty="0">
              <a:latin typeface="Arial"/>
              <a:cs typeface="Arial"/>
            </a:rPr>
            <a:t>Breakdown of project into manageable sections</a:t>
          </a:r>
          <a:endParaRPr lang="en-US" dirty="0">
            <a:solidFill>
              <a:srgbClr val="0D0D0D"/>
            </a:solidFill>
            <a:latin typeface="Arial"/>
            <a:cs typeface="Arial"/>
          </a:endParaRPr>
        </a:p>
      </dgm:t>
    </dgm:pt>
    <dgm:pt modelId="{FB36EAAD-2110-4DFA-8546-31D31B98F527}" type="parTrans" cxnId="{DC59589E-9A5F-418B-B9F1-BD3FFD6DE5A0}">
      <dgm:prSet/>
      <dgm:spPr/>
      <dgm:t>
        <a:bodyPr/>
        <a:lstStyle/>
        <a:p>
          <a:endParaRPr lang="en-US"/>
        </a:p>
      </dgm:t>
    </dgm:pt>
    <dgm:pt modelId="{961640C5-DFDA-429F-83A0-84A2A536C625}" type="sibTrans" cxnId="{DC59589E-9A5F-418B-B9F1-BD3FFD6DE5A0}">
      <dgm:prSet/>
      <dgm:spPr/>
      <dgm:t>
        <a:bodyPr/>
        <a:lstStyle/>
        <a:p>
          <a:pPr>
            <a:lnSpc>
              <a:spcPct val="100000"/>
            </a:lnSpc>
          </a:pPr>
          <a:endParaRPr lang="en-US"/>
        </a:p>
      </dgm:t>
    </dgm:pt>
    <dgm:pt modelId="{C905F340-47DE-4BE6-8A1E-248BC6502199}">
      <dgm:prSet custT="1"/>
      <dgm:spPr/>
      <dgm:t>
        <a:bodyPr/>
        <a:lstStyle/>
        <a:p>
          <a:pPr>
            <a:lnSpc>
              <a:spcPct val="100000"/>
            </a:lnSpc>
          </a:pPr>
          <a:r>
            <a:rPr lang="en-US" sz="1200" dirty="0">
              <a:latin typeface="Arial"/>
              <a:cs typeface="Arial"/>
            </a:rPr>
            <a:t>Connection to deliverables from Quad Chart</a:t>
          </a:r>
          <a:endParaRPr lang="en-US" sz="1200" dirty="0">
            <a:solidFill>
              <a:srgbClr val="0D0D0D"/>
            </a:solidFill>
            <a:latin typeface="Arial"/>
            <a:cs typeface="Arial"/>
          </a:endParaRPr>
        </a:p>
      </dgm:t>
    </dgm:pt>
    <dgm:pt modelId="{AD88241B-5A2E-496B-A985-D89A4209BF4E}" type="parTrans" cxnId="{DA76330E-25F6-49E2-B669-43C2DF63D31B}">
      <dgm:prSet/>
      <dgm:spPr/>
      <dgm:t>
        <a:bodyPr/>
        <a:lstStyle/>
        <a:p>
          <a:endParaRPr lang="en-US"/>
        </a:p>
      </dgm:t>
    </dgm:pt>
    <dgm:pt modelId="{A39C604E-609A-48A1-8095-12882FA35DAE}" type="sibTrans" cxnId="{DA76330E-25F6-49E2-B669-43C2DF63D31B}">
      <dgm:prSet/>
      <dgm:spPr/>
      <dgm:t>
        <a:bodyPr/>
        <a:lstStyle/>
        <a:p>
          <a:pPr>
            <a:lnSpc>
              <a:spcPct val="100000"/>
            </a:lnSpc>
          </a:pPr>
          <a:endParaRPr lang="en-US"/>
        </a:p>
      </dgm:t>
    </dgm:pt>
    <dgm:pt modelId="{92FC0016-2C45-430E-A6EE-E525FABE2FB7}">
      <dgm:prSet phldr="0"/>
      <dgm:spPr/>
      <dgm:t>
        <a:bodyPr/>
        <a:lstStyle/>
        <a:p>
          <a:pPr>
            <a:lnSpc>
              <a:spcPct val="100000"/>
            </a:lnSpc>
          </a:pPr>
          <a:r>
            <a:rPr lang="en-US" dirty="0">
              <a:solidFill>
                <a:srgbClr val="0D0D0D"/>
              </a:solidFill>
              <a:latin typeface="Arial"/>
              <a:cs typeface="Arial"/>
            </a:rPr>
            <a:t>Highlighted items represent deliverables, while activities important for stakeholder communication are in another color</a:t>
          </a:r>
          <a:endParaRPr lang="en-US" dirty="0">
            <a:latin typeface="Arial"/>
            <a:cs typeface="Arial"/>
          </a:endParaRPr>
        </a:p>
      </dgm:t>
    </dgm:pt>
    <dgm:pt modelId="{ABD3EABE-2FE3-48AE-9E68-71C26B681FC2}" type="parTrans" cxnId="{FB390929-2D93-4836-8D0A-F683B18C2E7D}">
      <dgm:prSet/>
      <dgm:spPr/>
    </dgm:pt>
    <dgm:pt modelId="{0BDBD6C1-668E-49AC-94D2-2C3B09C51F76}" type="sibTrans" cxnId="{FB390929-2D93-4836-8D0A-F683B18C2E7D}">
      <dgm:prSet/>
      <dgm:spPr/>
    </dgm:pt>
    <dgm:pt modelId="{7E7508DB-0F5E-4602-886B-367640FE564C}" type="pres">
      <dgm:prSet presAssocID="{2DE46737-A08D-4E58-BCCE-29180042627A}" presName="root" presStyleCnt="0">
        <dgm:presLayoutVars>
          <dgm:dir/>
          <dgm:resizeHandles val="exact"/>
        </dgm:presLayoutVars>
      </dgm:prSet>
      <dgm:spPr/>
    </dgm:pt>
    <dgm:pt modelId="{53A14EC1-8A7E-46DE-B479-75590FAD18B7}" type="pres">
      <dgm:prSet presAssocID="{3082939D-C32D-4469-ADC3-7AF99E72CA81}" presName="compNode" presStyleCnt="0"/>
      <dgm:spPr/>
    </dgm:pt>
    <dgm:pt modelId="{0D4EC4D5-6207-4CAC-83D7-FF5A18487F44}" type="pres">
      <dgm:prSet presAssocID="{3082939D-C32D-4469-ADC3-7AF99E72CA81}" presName="bgRect" presStyleLbl="bgShp" presStyleIdx="0" presStyleCnt="4"/>
      <dgm:spPr/>
    </dgm:pt>
    <dgm:pt modelId="{B55F9DB2-7397-4D94-A7E5-46910EECEB3D}" type="pres">
      <dgm:prSet presAssocID="{3082939D-C32D-4469-ADC3-7AF99E72CA8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FE0CF993-BB2F-4C5B-9D7A-66A85B52C84B}" type="pres">
      <dgm:prSet presAssocID="{3082939D-C32D-4469-ADC3-7AF99E72CA81}" presName="spaceRect" presStyleCnt="0"/>
      <dgm:spPr/>
    </dgm:pt>
    <dgm:pt modelId="{8A1B4023-73E4-4E42-9039-336D3CA72F5F}" type="pres">
      <dgm:prSet presAssocID="{3082939D-C32D-4469-ADC3-7AF99E72CA81}" presName="parTx" presStyleLbl="revTx" presStyleIdx="0" presStyleCnt="4">
        <dgm:presLayoutVars>
          <dgm:chMax val="0"/>
          <dgm:chPref val="0"/>
        </dgm:presLayoutVars>
      </dgm:prSet>
      <dgm:spPr/>
    </dgm:pt>
    <dgm:pt modelId="{F4509868-A409-4C54-AEFA-FBC59FEFE154}" type="pres">
      <dgm:prSet presAssocID="{3BDC05C4-BD0F-4303-87DF-E5A2B5CD7AFD}" presName="sibTrans" presStyleCnt="0"/>
      <dgm:spPr/>
    </dgm:pt>
    <dgm:pt modelId="{965C1CA6-EF30-4D29-8C15-592C91195CC0}" type="pres">
      <dgm:prSet presAssocID="{1F3B7031-D35C-464C-AAF8-3C20FD1BACB6}" presName="compNode" presStyleCnt="0"/>
      <dgm:spPr/>
    </dgm:pt>
    <dgm:pt modelId="{FBD16336-D03D-4075-888D-250028C3408D}" type="pres">
      <dgm:prSet presAssocID="{1F3B7031-D35C-464C-AAF8-3C20FD1BACB6}" presName="bgRect" presStyleLbl="bgShp" presStyleIdx="1" presStyleCnt="4"/>
      <dgm:spPr/>
    </dgm:pt>
    <dgm:pt modelId="{1241154E-9690-4AB3-8F25-49F7156CC10A}" type="pres">
      <dgm:prSet presAssocID="{1F3B7031-D35C-464C-AAF8-3C20FD1BAC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74D9F857-EED5-44E4-ABBB-C6A17F78B008}" type="pres">
      <dgm:prSet presAssocID="{1F3B7031-D35C-464C-AAF8-3C20FD1BACB6}" presName="spaceRect" presStyleCnt="0"/>
      <dgm:spPr/>
    </dgm:pt>
    <dgm:pt modelId="{4FA56EBA-B25F-4A88-8BEE-D5F7369418BB}" type="pres">
      <dgm:prSet presAssocID="{1F3B7031-D35C-464C-AAF8-3C20FD1BACB6}" presName="parTx" presStyleLbl="revTx" presStyleIdx="1" presStyleCnt="4">
        <dgm:presLayoutVars>
          <dgm:chMax val="0"/>
          <dgm:chPref val="0"/>
        </dgm:presLayoutVars>
      </dgm:prSet>
      <dgm:spPr/>
    </dgm:pt>
    <dgm:pt modelId="{7C266B28-6552-4E3B-90F2-E9D0B201F5BA}" type="pres">
      <dgm:prSet presAssocID="{961640C5-DFDA-429F-83A0-84A2A536C625}" presName="sibTrans" presStyleCnt="0"/>
      <dgm:spPr/>
    </dgm:pt>
    <dgm:pt modelId="{883066E4-808B-4641-8AD8-38E71C9CA9C1}" type="pres">
      <dgm:prSet presAssocID="{C905F340-47DE-4BE6-8A1E-248BC6502199}" presName="compNode" presStyleCnt="0"/>
      <dgm:spPr/>
    </dgm:pt>
    <dgm:pt modelId="{4449EA30-56D7-42BB-9ADB-1B6545A88383}" type="pres">
      <dgm:prSet presAssocID="{C905F340-47DE-4BE6-8A1E-248BC6502199}" presName="bgRect" presStyleLbl="bgShp" presStyleIdx="2" presStyleCnt="4"/>
      <dgm:spPr/>
    </dgm:pt>
    <dgm:pt modelId="{EA84E6D3-FF91-46B7-A84F-552FCA194274}" type="pres">
      <dgm:prSet presAssocID="{C905F340-47DE-4BE6-8A1E-248BC650219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lowchart"/>
        </a:ext>
      </dgm:extLst>
    </dgm:pt>
    <dgm:pt modelId="{EDF171EC-06C6-48BD-8C8D-A6C4CFBE6928}" type="pres">
      <dgm:prSet presAssocID="{C905F340-47DE-4BE6-8A1E-248BC6502199}" presName="spaceRect" presStyleCnt="0"/>
      <dgm:spPr/>
    </dgm:pt>
    <dgm:pt modelId="{2613BE44-043B-4698-8408-928921962CFE}" type="pres">
      <dgm:prSet presAssocID="{C905F340-47DE-4BE6-8A1E-248BC6502199}" presName="parTx" presStyleLbl="revTx" presStyleIdx="2" presStyleCnt="4">
        <dgm:presLayoutVars>
          <dgm:chMax val="0"/>
          <dgm:chPref val="0"/>
        </dgm:presLayoutVars>
      </dgm:prSet>
      <dgm:spPr/>
    </dgm:pt>
    <dgm:pt modelId="{E9802CA0-3648-45A5-85BE-094416A44889}" type="pres">
      <dgm:prSet presAssocID="{A39C604E-609A-48A1-8095-12882FA35DAE}" presName="sibTrans" presStyleCnt="0"/>
      <dgm:spPr/>
    </dgm:pt>
    <dgm:pt modelId="{4F4D48D5-4AE0-4542-820B-637B9BF8DC43}" type="pres">
      <dgm:prSet presAssocID="{92FC0016-2C45-430E-A6EE-E525FABE2FB7}" presName="compNode" presStyleCnt="0"/>
      <dgm:spPr/>
    </dgm:pt>
    <dgm:pt modelId="{F7F60026-F3D5-438D-9AC6-80BC9FA57A6C}" type="pres">
      <dgm:prSet presAssocID="{92FC0016-2C45-430E-A6EE-E525FABE2FB7}" presName="bgRect" presStyleLbl="bgShp" presStyleIdx="3" presStyleCnt="4"/>
      <dgm:spPr/>
    </dgm:pt>
    <dgm:pt modelId="{445830D0-97E5-496E-AFFD-8A11AE0C1FDB}" type="pres">
      <dgm:prSet presAssocID="{92FC0016-2C45-430E-A6EE-E525FABE2FB7}" presName="iconRect" presStyleLbl="node1" presStyleIdx="3" presStyleCnt="4"/>
      <dgm:spPr/>
    </dgm:pt>
    <dgm:pt modelId="{57F6178F-65ED-4ECF-8DE2-0122D53C1D23}" type="pres">
      <dgm:prSet presAssocID="{92FC0016-2C45-430E-A6EE-E525FABE2FB7}" presName="spaceRect" presStyleCnt="0"/>
      <dgm:spPr/>
    </dgm:pt>
    <dgm:pt modelId="{96D01695-D681-4CCA-BE6F-A2A2E5F45792}" type="pres">
      <dgm:prSet presAssocID="{92FC0016-2C45-430E-A6EE-E525FABE2FB7}" presName="parTx" presStyleLbl="revTx" presStyleIdx="3" presStyleCnt="4">
        <dgm:presLayoutVars>
          <dgm:chMax val="0"/>
          <dgm:chPref val="0"/>
        </dgm:presLayoutVars>
      </dgm:prSet>
      <dgm:spPr/>
    </dgm:pt>
  </dgm:ptLst>
  <dgm:cxnLst>
    <dgm:cxn modelId="{DA76330E-25F6-49E2-B669-43C2DF63D31B}" srcId="{2DE46737-A08D-4E58-BCCE-29180042627A}" destId="{C905F340-47DE-4BE6-8A1E-248BC6502199}" srcOrd="2" destOrd="0" parTransId="{AD88241B-5A2E-496B-A985-D89A4209BF4E}" sibTransId="{A39C604E-609A-48A1-8095-12882FA35DAE}"/>
    <dgm:cxn modelId="{95C47814-AB7C-4EDB-92CE-1CAA626B00F1}" type="presOf" srcId="{1F3B7031-D35C-464C-AAF8-3C20FD1BACB6}" destId="{4FA56EBA-B25F-4A88-8BEE-D5F7369418BB}" srcOrd="0" destOrd="0" presId="urn:microsoft.com/office/officeart/2018/2/layout/IconVerticalSolidList"/>
    <dgm:cxn modelId="{FB390929-2D93-4836-8D0A-F683B18C2E7D}" srcId="{2DE46737-A08D-4E58-BCCE-29180042627A}" destId="{92FC0016-2C45-430E-A6EE-E525FABE2FB7}" srcOrd="3" destOrd="0" parTransId="{ABD3EABE-2FE3-48AE-9E68-71C26B681FC2}" sibTransId="{0BDBD6C1-668E-49AC-94D2-2C3B09C51F76}"/>
    <dgm:cxn modelId="{3697D536-45D9-4765-B1AD-8E3CBC1C3376}" srcId="{2DE46737-A08D-4E58-BCCE-29180042627A}" destId="{3082939D-C32D-4469-ADC3-7AF99E72CA81}" srcOrd="0" destOrd="0" parTransId="{B904420C-8577-4D4C-93B7-7A1764EF1C94}" sibTransId="{3BDC05C4-BD0F-4303-87DF-E5A2B5CD7AFD}"/>
    <dgm:cxn modelId="{3085595D-20E4-4E4A-9385-131DF137EDDC}" type="presOf" srcId="{92FC0016-2C45-430E-A6EE-E525FABE2FB7}" destId="{96D01695-D681-4CCA-BE6F-A2A2E5F45792}" srcOrd="0" destOrd="0" presId="urn:microsoft.com/office/officeart/2018/2/layout/IconVerticalSolidList"/>
    <dgm:cxn modelId="{AEDD0883-EE13-4D1D-AEB5-8EE14E7AA5A5}" type="presOf" srcId="{2DE46737-A08D-4E58-BCCE-29180042627A}" destId="{7E7508DB-0F5E-4602-886B-367640FE564C}" srcOrd="0" destOrd="0" presId="urn:microsoft.com/office/officeart/2018/2/layout/IconVerticalSolidList"/>
    <dgm:cxn modelId="{DC59589E-9A5F-418B-B9F1-BD3FFD6DE5A0}" srcId="{2DE46737-A08D-4E58-BCCE-29180042627A}" destId="{1F3B7031-D35C-464C-AAF8-3C20FD1BACB6}" srcOrd="1" destOrd="0" parTransId="{FB36EAAD-2110-4DFA-8546-31D31B98F527}" sibTransId="{961640C5-DFDA-429F-83A0-84A2A536C625}"/>
    <dgm:cxn modelId="{074C73AF-7120-4EE9-9A4F-3F5B049F1023}" type="presOf" srcId="{C905F340-47DE-4BE6-8A1E-248BC6502199}" destId="{2613BE44-043B-4698-8408-928921962CFE}" srcOrd="0" destOrd="0" presId="urn:microsoft.com/office/officeart/2018/2/layout/IconVerticalSolidList"/>
    <dgm:cxn modelId="{402021B8-ECBF-4D69-BBD0-4396E32D8E98}" type="presOf" srcId="{3082939D-C32D-4469-ADC3-7AF99E72CA81}" destId="{8A1B4023-73E4-4E42-9039-336D3CA72F5F}" srcOrd="0" destOrd="0" presId="urn:microsoft.com/office/officeart/2018/2/layout/IconVerticalSolidList"/>
    <dgm:cxn modelId="{08F81D60-3CB7-4B70-855A-7E439C7550D8}" type="presParOf" srcId="{7E7508DB-0F5E-4602-886B-367640FE564C}" destId="{53A14EC1-8A7E-46DE-B479-75590FAD18B7}" srcOrd="0" destOrd="0" presId="urn:microsoft.com/office/officeart/2018/2/layout/IconVerticalSolidList"/>
    <dgm:cxn modelId="{9640B62F-6D3B-4551-A664-5DF7D1DA6A80}" type="presParOf" srcId="{53A14EC1-8A7E-46DE-B479-75590FAD18B7}" destId="{0D4EC4D5-6207-4CAC-83D7-FF5A18487F44}" srcOrd="0" destOrd="0" presId="urn:microsoft.com/office/officeart/2018/2/layout/IconVerticalSolidList"/>
    <dgm:cxn modelId="{D7FC3D4F-1206-4E37-A8C9-E8E61B8CE83C}" type="presParOf" srcId="{53A14EC1-8A7E-46DE-B479-75590FAD18B7}" destId="{B55F9DB2-7397-4D94-A7E5-46910EECEB3D}" srcOrd="1" destOrd="0" presId="urn:microsoft.com/office/officeart/2018/2/layout/IconVerticalSolidList"/>
    <dgm:cxn modelId="{4122737E-2173-4926-825D-E9AF3B7C9C1C}" type="presParOf" srcId="{53A14EC1-8A7E-46DE-B479-75590FAD18B7}" destId="{FE0CF993-BB2F-4C5B-9D7A-66A85B52C84B}" srcOrd="2" destOrd="0" presId="urn:microsoft.com/office/officeart/2018/2/layout/IconVerticalSolidList"/>
    <dgm:cxn modelId="{D64A4F89-A87F-45EC-9AF1-FAE486A17864}" type="presParOf" srcId="{53A14EC1-8A7E-46DE-B479-75590FAD18B7}" destId="{8A1B4023-73E4-4E42-9039-336D3CA72F5F}" srcOrd="3" destOrd="0" presId="urn:microsoft.com/office/officeart/2018/2/layout/IconVerticalSolidList"/>
    <dgm:cxn modelId="{65B261FE-A711-4EAE-99DE-58F72455316B}" type="presParOf" srcId="{7E7508DB-0F5E-4602-886B-367640FE564C}" destId="{F4509868-A409-4C54-AEFA-FBC59FEFE154}" srcOrd="1" destOrd="0" presId="urn:microsoft.com/office/officeart/2018/2/layout/IconVerticalSolidList"/>
    <dgm:cxn modelId="{D8F9B30C-E849-4FE4-9CA7-734D65DB85F1}" type="presParOf" srcId="{7E7508DB-0F5E-4602-886B-367640FE564C}" destId="{965C1CA6-EF30-4D29-8C15-592C91195CC0}" srcOrd="2" destOrd="0" presId="urn:microsoft.com/office/officeart/2018/2/layout/IconVerticalSolidList"/>
    <dgm:cxn modelId="{D4257DAD-7AF0-428E-A6AD-395CE2E6C7E2}" type="presParOf" srcId="{965C1CA6-EF30-4D29-8C15-592C91195CC0}" destId="{FBD16336-D03D-4075-888D-250028C3408D}" srcOrd="0" destOrd="0" presId="urn:microsoft.com/office/officeart/2018/2/layout/IconVerticalSolidList"/>
    <dgm:cxn modelId="{A5C4C502-6CFB-4738-9EE6-12398C59E681}" type="presParOf" srcId="{965C1CA6-EF30-4D29-8C15-592C91195CC0}" destId="{1241154E-9690-4AB3-8F25-49F7156CC10A}" srcOrd="1" destOrd="0" presId="urn:microsoft.com/office/officeart/2018/2/layout/IconVerticalSolidList"/>
    <dgm:cxn modelId="{A7D28C3F-6FFB-49AB-84D6-F00DEC0025CD}" type="presParOf" srcId="{965C1CA6-EF30-4D29-8C15-592C91195CC0}" destId="{74D9F857-EED5-44E4-ABBB-C6A17F78B008}" srcOrd="2" destOrd="0" presId="urn:microsoft.com/office/officeart/2018/2/layout/IconVerticalSolidList"/>
    <dgm:cxn modelId="{7D0F2808-6AFC-4864-AEC8-C8BB550EBC20}" type="presParOf" srcId="{965C1CA6-EF30-4D29-8C15-592C91195CC0}" destId="{4FA56EBA-B25F-4A88-8BEE-D5F7369418BB}" srcOrd="3" destOrd="0" presId="urn:microsoft.com/office/officeart/2018/2/layout/IconVerticalSolidList"/>
    <dgm:cxn modelId="{ECA56FD5-0B86-4905-8BBF-626E99BECD73}" type="presParOf" srcId="{7E7508DB-0F5E-4602-886B-367640FE564C}" destId="{7C266B28-6552-4E3B-90F2-E9D0B201F5BA}" srcOrd="3" destOrd="0" presId="urn:microsoft.com/office/officeart/2018/2/layout/IconVerticalSolidList"/>
    <dgm:cxn modelId="{026DBBFD-3083-40D8-92A9-AD1C13271322}" type="presParOf" srcId="{7E7508DB-0F5E-4602-886B-367640FE564C}" destId="{883066E4-808B-4641-8AD8-38E71C9CA9C1}" srcOrd="4" destOrd="0" presId="urn:microsoft.com/office/officeart/2018/2/layout/IconVerticalSolidList"/>
    <dgm:cxn modelId="{B35F64FF-4A76-447D-97BF-F93336BC030B}" type="presParOf" srcId="{883066E4-808B-4641-8AD8-38E71C9CA9C1}" destId="{4449EA30-56D7-42BB-9ADB-1B6545A88383}" srcOrd="0" destOrd="0" presId="urn:microsoft.com/office/officeart/2018/2/layout/IconVerticalSolidList"/>
    <dgm:cxn modelId="{DAFF513F-D703-465C-BBE3-9162BBADAD8D}" type="presParOf" srcId="{883066E4-808B-4641-8AD8-38E71C9CA9C1}" destId="{EA84E6D3-FF91-46B7-A84F-552FCA194274}" srcOrd="1" destOrd="0" presId="urn:microsoft.com/office/officeart/2018/2/layout/IconVerticalSolidList"/>
    <dgm:cxn modelId="{65E5F5D3-EB28-416F-BD2D-E44ED6FFC848}" type="presParOf" srcId="{883066E4-808B-4641-8AD8-38E71C9CA9C1}" destId="{EDF171EC-06C6-48BD-8C8D-A6C4CFBE6928}" srcOrd="2" destOrd="0" presId="urn:microsoft.com/office/officeart/2018/2/layout/IconVerticalSolidList"/>
    <dgm:cxn modelId="{6CA8798A-F328-4F57-B16B-0B218C94E503}" type="presParOf" srcId="{883066E4-808B-4641-8AD8-38E71C9CA9C1}" destId="{2613BE44-043B-4698-8408-928921962CFE}" srcOrd="3" destOrd="0" presId="urn:microsoft.com/office/officeart/2018/2/layout/IconVerticalSolidList"/>
    <dgm:cxn modelId="{1BF11671-CD54-45FD-9DDD-542B0B50D978}" type="presParOf" srcId="{7E7508DB-0F5E-4602-886B-367640FE564C}" destId="{E9802CA0-3648-45A5-85BE-094416A44889}" srcOrd="5" destOrd="0" presId="urn:microsoft.com/office/officeart/2018/2/layout/IconVerticalSolidList"/>
    <dgm:cxn modelId="{40C80F75-0895-4FFB-A465-CA9E885864EF}" type="presParOf" srcId="{7E7508DB-0F5E-4602-886B-367640FE564C}" destId="{4F4D48D5-4AE0-4542-820B-637B9BF8DC43}" srcOrd="6" destOrd="0" presId="urn:microsoft.com/office/officeart/2018/2/layout/IconVerticalSolidList"/>
    <dgm:cxn modelId="{7C1D86D8-FBAA-4286-A25A-36D0AFA3471C}" type="presParOf" srcId="{4F4D48D5-4AE0-4542-820B-637B9BF8DC43}" destId="{F7F60026-F3D5-438D-9AC6-80BC9FA57A6C}" srcOrd="0" destOrd="0" presId="urn:microsoft.com/office/officeart/2018/2/layout/IconVerticalSolidList"/>
    <dgm:cxn modelId="{052259C0-D443-4853-945F-B67B535DB31F}" type="presParOf" srcId="{4F4D48D5-4AE0-4542-820B-637B9BF8DC43}" destId="{445830D0-97E5-496E-AFFD-8A11AE0C1FDB}" srcOrd="1" destOrd="0" presId="urn:microsoft.com/office/officeart/2018/2/layout/IconVerticalSolidList"/>
    <dgm:cxn modelId="{298ED50E-EE73-47EA-8EC1-2E2E39371FE3}" type="presParOf" srcId="{4F4D48D5-4AE0-4542-820B-637B9BF8DC43}" destId="{57F6178F-65ED-4ECF-8DE2-0122D53C1D23}" srcOrd="2" destOrd="0" presId="urn:microsoft.com/office/officeart/2018/2/layout/IconVerticalSolidList"/>
    <dgm:cxn modelId="{83115AD1-099A-4AB2-8DDA-7D9711C6AE9D}" type="presParOf" srcId="{4F4D48D5-4AE0-4542-820B-637B9BF8DC43}" destId="{96D01695-D681-4CCA-BE6F-A2A2E5F457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8C0208-4DF8-4C4A-93A0-65AB01F1D30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11827AD-D20C-4B90-AF3B-50DDEC6C87E4}">
      <dgm:prSet/>
      <dgm:spPr/>
      <dgm:t>
        <a:bodyPr/>
        <a:lstStyle/>
        <a:p>
          <a:r>
            <a:rPr lang="en-US"/>
            <a:t>Explanation of Gantt Chart</a:t>
          </a:r>
        </a:p>
      </dgm:t>
    </dgm:pt>
    <dgm:pt modelId="{5617C563-A1D9-401C-8009-FAB35523165D}" type="parTrans" cxnId="{E7715E01-3564-47C6-895F-84D141A2CB92}">
      <dgm:prSet/>
      <dgm:spPr/>
      <dgm:t>
        <a:bodyPr/>
        <a:lstStyle/>
        <a:p>
          <a:endParaRPr lang="en-US"/>
        </a:p>
      </dgm:t>
    </dgm:pt>
    <dgm:pt modelId="{ECC4E749-E7A0-481D-A8AA-79D0E2144448}" type="sibTrans" cxnId="{E7715E01-3564-47C6-895F-84D141A2CB92}">
      <dgm:prSet/>
      <dgm:spPr/>
      <dgm:t>
        <a:bodyPr/>
        <a:lstStyle/>
        <a:p>
          <a:endParaRPr lang="en-US"/>
        </a:p>
      </dgm:t>
    </dgm:pt>
    <dgm:pt modelId="{2BD96D00-E43E-415B-8BE6-23C61311B24A}">
      <dgm:prSet/>
      <dgm:spPr/>
      <dgm:t>
        <a:bodyPr/>
        <a:lstStyle/>
        <a:p>
          <a:r>
            <a:rPr lang="en-US"/>
            <a:t>Visual timeline of project activities</a:t>
          </a:r>
        </a:p>
      </dgm:t>
    </dgm:pt>
    <dgm:pt modelId="{3B79D55D-0924-4C6F-AE74-9311CF712B75}" type="parTrans" cxnId="{E9C44CC0-6809-4953-9570-3590E696D6F5}">
      <dgm:prSet/>
      <dgm:spPr/>
      <dgm:t>
        <a:bodyPr/>
        <a:lstStyle/>
        <a:p>
          <a:endParaRPr lang="en-US"/>
        </a:p>
      </dgm:t>
    </dgm:pt>
    <dgm:pt modelId="{B012EB4F-C273-41F7-958E-C6F84E77A75C}" type="sibTrans" cxnId="{E9C44CC0-6809-4953-9570-3590E696D6F5}">
      <dgm:prSet/>
      <dgm:spPr/>
      <dgm:t>
        <a:bodyPr/>
        <a:lstStyle/>
        <a:p>
          <a:endParaRPr lang="en-US"/>
        </a:p>
      </dgm:t>
    </dgm:pt>
    <dgm:pt modelId="{42CE8AA9-4F6F-4A04-85DB-8FE0CF124CE8}">
      <dgm:prSet/>
      <dgm:spPr/>
      <dgm:t>
        <a:bodyPr/>
        <a:lstStyle/>
        <a:p>
          <a:r>
            <a:rPr lang="en-US"/>
            <a:t>Display the Gantt chart for our project </a:t>
          </a:r>
        </a:p>
      </dgm:t>
    </dgm:pt>
    <dgm:pt modelId="{43B9110F-D6A6-4869-9012-A4EBA7E6999E}" type="parTrans" cxnId="{9771C46E-E32B-4162-B5D6-E0433135623A}">
      <dgm:prSet/>
      <dgm:spPr/>
      <dgm:t>
        <a:bodyPr/>
        <a:lstStyle/>
        <a:p>
          <a:endParaRPr lang="en-US"/>
        </a:p>
      </dgm:t>
    </dgm:pt>
    <dgm:pt modelId="{24E6984E-92BD-412F-A716-631AAF569B97}" type="sibTrans" cxnId="{9771C46E-E32B-4162-B5D6-E0433135623A}">
      <dgm:prSet/>
      <dgm:spPr/>
      <dgm:t>
        <a:bodyPr/>
        <a:lstStyle/>
        <a:p>
          <a:endParaRPr lang="en-US"/>
        </a:p>
      </dgm:t>
    </dgm:pt>
    <dgm:pt modelId="{DFEEED45-940D-4E9A-BD06-CB8819DD5A3B}" type="pres">
      <dgm:prSet presAssocID="{BD8C0208-4DF8-4C4A-93A0-65AB01F1D302}" presName="vert0" presStyleCnt="0">
        <dgm:presLayoutVars>
          <dgm:dir/>
          <dgm:animOne val="branch"/>
          <dgm:animLvl val="lvl"/>
        </dgm:presLayoutVars>
      </dgm:prSet>
      <dgm:spPr/>
    </dgm:pt>
    <dgm:pt modelId="{C5E2D879-F980-4C92-9BA1-66C63F30FEB7}" type="pres">
      <dgm:prSet presAssocID="{A11827AD-D20C-4B90-AF3B-50DDEC6C87E4}" presName="thickLine" presStyleLbl="alignNode1" presStyleIdx="0" presStyleCnt="3"/>
      <dgm:spPr/>
    </dgm:pt>
    <dgm:pt modelId="{657FCB98-D756-415D-808E-9A3F5AAD5BF3}" type="pres">
      <dgm:prSet presAssocID="{A11827AD-D20C-4B90-AF3B-50DDEC6C87E4}" presName="horz1" presStyleCnt="0"/>
      <dgm:spPr/>
    </dgm:pt>
    <dgm:pt modelId="{FF878DBB-92EE-437F-934F-1A41CADB3097}" type="pres">
      <dgm:prSet presAssocID="{A11827AD-D20C-4B90-AF3B-50DDEC6C87E4}" presName="tx1" presStyleLbl="revTx" presStyleIdx="0" presStyleCnt="3"/>
      <dgm:spPr/>
    </dgm:pt>
    <dgm:pt modelId="{7FA28DC7-674F-44E3-96AE-208A259FDE2D}" type="pres">
      <dgm:prSet presAssocID="{A11827AD-D20C-4B90-AF3B-50DDEC6C87E4}" presName="vert1" presStyleCnt="0"/>
      <dgm:spPr/>
    </dgm:pt>
    <dgm:pt modelId="{E01CDB45-056F-47D0-A90A-2E4D2F80C5FE}" type="pres">
      <dgm:prSet presAssocID="{2BD96D00-E43E-415B-8BE6-23C61311B24A}" presName="thickLine" presStyleLbl="alignNode1" presStyleIdx="1" presStyleCnt="3"/>
      <dgm:spPr/>
    </dgm:pt>
    <dgm:pt modelId="{0ACF6048-C768-412C-9C27-EE8C884D0AD8}" type="pres">
      <dgm:prSet presAssocID="{2BD96D00-E43E-415B-8BE6-23C61311B24A}" presName="horz1" presStyleCnt="0"/>
      <dgm:spPr/>
    </dgm:pt>
    <dgm:pt modelId="{E875BCD7-F0BC-4D0B-ABE8-EDFA768A55F9}" type="pres">
      <dgm:prSet presAssocID="{2BD96D00-E43E-415B-8BE6-23C61311B24A}" presName="tx1" presStyleLbl="revTx" presStyleIdx="1" presStyleCnt="3"/>
      <dgm:spPr/>
    </dgm:pt>
    <dgm:pt modelId="{35CD444C-D637-4268-AD53-CC26F9143053}" type="pres">
      <dgm:prSet presAssocID="{2BD96D00-E43E-415B-8BE6-23C61311B24A}" presName="vert1" presStyleCnt="0"/>
      <dgm:spPr/>
    </dgm:pt>
    <dgm:pt modelId="{7F288238-8309-42CC-93CC-80D01C4B31A7}" type="pres">
      <dgm:prSet presAssocID="{42CE8AA9-4F6F-4A04-85DB-8FE0CF124CE8}" presName="thickLine" presStyleLbl="alignNode1" presStyleIdx="2" presStyleCnt="3"/>
      <dgm:spPr/>
    </dgm:pt>
    <dgm:pt modelId="{4A6DA48C-F590-405A-8F8D-76733942131A}" type="pres">
      <dgm:prSet presAssocID="{42CE8AA9-4F6F-4A04-85DB-8FE0CF124CE8}" presName="horz1" presStyleCnt="0"/>
      <dgm:spPr/>
    </dgm:pt>
    <dgm:pt modelId="{EC22FF75-0F8E-49D0-9129-DD458AECA11F}" type="pres">
      <dgm:prSet presAssocID="{42CE8AA9-4F6F-4A04-85DB-8FE0CF124CE8}" presName="tx1" presStyleLbl="revTx" presStyleIdx="2" presStyleCnt="3"/>
      <dgm:spPr/>
    </dgm:pt>
    <dgm:pt modelId="{24836590-864F-451E-AD13-78FA95DDA68E}" type="pres">
      <dgm:prSet presAssocID="{42CE8AA9-4F6F-4A04-85DB-8FE0CF124CE8}" presName="vert1" presStyleCnt="0"/>
      <dgm:spPr/>
    </dgm:pt>
  </dgm:ptLst>
  <dgm:cxnLst>
    <dgm:cxn modelId="{E7715E01-3564-47C6-895F-84D141A2CB92}" srcId="{BD8C0208-4DF8-4C4A-93A0-65AB01F1D302}" destId="{A11827AD-D20C-4B90-AF3B-50DDEC6C87E4}" srcOrd="0" destOrd="0" parTransId="{5617C563-A1D9-401C-8009-FAB35523165D}" sibTransId="{ECC4E749-E7A0-481D-A8AA-79D0E2144448}"/>
    <dgm:cxn modelId="{2738BF39-1AE0-4189-B523-B381BEF55066}" type="presOf" srcId="{2BD96D00-E43E-415B-8BE6-23C61311B24A}" destId="{E875BCD7-F0BC-4D0B-ABE8-EDFA768A55F9}" srcOrd="0" destOrd="0" presId="urn:microsoft.com/office/officeart/2008/layout/LinedList"/>
    <dgm:cxn modelId="{9771C46E-E32B-4162-B5D6-E0433135623A}" srcId="{BD8C0208-4DF8-4C4A-93A0-65AB01F1D302}" destId="{42CE8AA9-4F6F-4A04-85DB-8FE0CF124CE8}" srcOrd="2" destOrd="0" parTransId="{43B9110F-D6A6-4869-9012-A4EBA7E6999E}" sibTransId="{24E6984E-92BD-412F-A716-631AAF569B97}"/>
    <dgm:cxn modelId="{B9A82AA7-DBD8-4AEF-8F19-A430A3BB19CB}" type="presOf" srcId="{BD8C0208-4DF8-4C4A-93A0-65AB01F1D302}" destId="{DFEEED45-940D-4E9A-BD06-CB8819DD5A3B}" srcOrd="0" destOrd="0" presId="urn:microsoft.com/office/officeart/2008/layout/LinedList"/>
    <dgm:cxn modelId="{E9C44CC0-6809-4953-9570-3590E696D6F5}" srcId="{BD8C0208-4DF8-4C4A-93A0-65AB01F1D302}" destId="{2BD96D00-E43E-415B-8BE6-23C61311B24A}" srcOrd="1" destOrd="0" parTransId="{3B79D55D-0924-4C6F-AE74-9311CF712B75}" sibTransId="{B012EB4F-C273-41F7-958E-C6F84E77A75C}"/>
    <dgm:cxn modelId="{E666FBC4-2E21-4BFC-8745-03226798B5E4}" type="presOf" srcId="{42CE8AA9-4F6F-4A04-85DB-8FE0CF124CE8}" destId="{EC22FF75-0F8E-49D0-9129-DD458AECA11F}" srcOrd="0" destOrd="0" presId="urn:microsoft.com/office/officeart/2008/layout/LinedList"/>
    <dgm:cxn modelId="{CE8DA8EF-BF1D-4538-92A8-A379C43A9CF8}" type="presOf" srcId="{A11827AD-D20C-4B90-AF3B-50DDEC6C87E4}" destId="{FF878DBB-92EE-437F-934F-1A41CADB3097}" srcOrd="0" destOrd="0" presId="urn:microsoft.com/office/officeart/2008/layout/LinedList"/>
    <dgm:cxn modelId="{78A0B204-4419-4F03-9015-2938ED8879E0}" type="presParOf" srcId="{DFEEED45-940D-4E9A-BD06-CB8819DD5A3B}" destId="{C5E2D879-F980-4C92-9BA1-66C63F30FEB7}" srcOrd="0" destOrd="0" presId="urn:microsoft.com/office/officeart/2008/layout/LinedList"/>
    <dgm:cxn modelId="{566AF368-0929-4B37-BC4F-2F524D666432}" type="presParOf" srcId="{DFEEED45-940D-4E9A-BD06-CB8819DD5A3B}" destId="{657FCB98-D756-415D-808E-9A3F5AAD5BF3}" srcOrd="1" destOrd="0" presId="urn:microsoft.com/office/officeart/2008/layout/LinedList"/>
    <dgm:cxn modelId="{A5446707-104B-41AB-81F4-638BA0392F0E}" type="presParOf" srcId="{657FCB98-D756-415D-808E-9A3F5AAD5BF3}" destId="{FF878DBB-92EE-437F-934F-1A41CADB3097}" srcOrd="0" destOrd="0" presId="urn:microsoft.com/office/officeart/2008/layout/LinedList"/>
    <dgm:cxn modelId="{3AB84F56-CF13-48FD-A13D-53C01D570996}" type="presParOf" srcId="{657FCB98-D756-415D-808E-9A3F5AAD5BF3}" destId="{7FA28DC7-674F-44E3-96AE-208A259FDE2D}" srcOrd="1" destOrd="0" presId="urn:microsoft.com/office/officeart/2008/layout/LinedList"/>
    <dgm:cxn modelId="{3B702B58-7236-40A4-9761-41E63C2A7CDE}" type="presParOf" srcId="{DFEEED45-940D-4E9A-BD06-CB8819DD5A3B}" destId="{E01CDB45-056F-47D0-A90A-2E4D2F80C5FE}" srcOrd="2" destOrd="0" presId="urn:microsoft.com/office/officeart/2008/layout/LinedList"/>
    <dgm:cxn modelId="{E193DFA6-E160-4AE8-A074-6C59E0861DD6}" type="presParOf" srcId="{DFEEED45-940D-4E9A-BD06-CB8819DD5A3B}" destId="{0ACF6048-C768-412C-9C27-EE8C884D0AD8}" srcOrd="3" destOrd="0" presId="urn:microsoft.com/office/officeart/2008/layout/LinedList"/>
    <dgm:cxn modelId="{0404ADFE-F670-472E-8A0E-53BB44444BC3}" type="presParOf" srcId="{0ACF6048-C768-412C-9C27-EE8C884D0AD8}" destId="{E875BCD7-F0BC-4D0B-ABE8-EDFA768A55F9}" srcOrd="0" destOrd="0" presId="urn:microsoft.com/office/officeart/2008/layout/LinedList"/>
    <dgm:cxn modelId="{8DDC6924-6D8B-43EA-AA8F-B5E62011E050}" type="presParOf" srcId="{0ACF6048-C768-412C-9C27-EE8C884D0AD8}" destId="{35CD444C-D637-4268-AD53-CC26F9143053}" srcOrd="1" destOrd="0" presId="urn:microsoft.com/office/officeart/2008/layout/LinedList"/>
    <dgm:cxn modelId="{AD3BD100-6651-4101-BEEF-3F45AAE46AFB}" type="presParOf" srcId="{DFEEED45-940D-4E9A-BD06-CB8819DD5A3B}" destId="{7F288238-8309-42CC-93CC-80D01C4B31A7}" srcOrd="4" destOrd="0" presId="urn:microsoft.com/office/officeart/2008/layout/LinedList"/>
    <dgm:cxn modelId="{94708E2C-C329-4A53-997B-E6208E0B17DC}" type="presParOf" srcId="{DFEEED45-940D-4E9A-BD06-CB8819DD5A3B}" destId="{4A6DA48C-F590-405A-8F8D-76733942131A}" srcOrd="5" destOrd="0" presId="urn:microsoft.com/office/officeart/2008/layout/LinedList"/>
    <dgm:cxn modelId="{6A41F5B1-BAEF-4F3A-AE2F-0753B8F412EC}" type="presParOf" srcId="{4A6DA48C-F590-405A-8F8D-76733942131A}" destId="{EC22FF75-0F8E-49D0-9129-DD458AECA11F}" srcOrd="0" destOrd="0" presId="urn:microsoft.com/office/officeart/2008/layout/LinedList"/>
    <dgm:cxn modelId="{A2A21B1A-0C15-419F-8063-C61F270FE6EE}" type="presParOf" srcId="{4A6DA48C-F590-405A-8F8D-76733942131A}" destId="{24836590-864F-451E-AD13-78FA95DDA68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216D7B-6DFA-44E8-B5E6-54AA19B5D0BA}">
      <dsp:nvSpPr>
        <dsp:cNvPr id="0" name=""/>
        <dsp:cNvSpPr/>
      </dsp:nvSpPr>
      <dsp:spPr>
        <a:xfrm>
          <a:off x="4077170" y="11198"/>
          <a:ext cx="5975058" cy="2622325"/>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b="0" kern="1200" baseline="-25000" dirty="0">
              <a:latin typeface="Arial" panose="020B0604020202020204" pitchFamily="34" charset="0"/>
              <a:cs typeface="Arial" panose="020B0604020202020204" pitchFamily="34" charset="0"/>
            </a:rPr>
            <a:t>Visual effective tool to consolidate key project details, </a:t>
          </a:r>
        </a:p>
        <a:p>
          <a:pPr marL="228600" lvl="1" indent="-228600" algn="l" defTabSz="1066800">
            <a:lnSpc>
              <a:spcPct val="90000"/>
            </a:lnSpc>
            <a:spcBef>
              <a:spcPct val="0"/>
            </a:spcBef>
            <a:spcAft>
              <a:spcPct val="15000"/>
            </a:spcAft>
            <a:buChar char="•"/>
          </a:pPr>
          <a:r>
            <a:rPr lang="en-GB" sz="2400" b="0" kern="1200" baseline="-25000" dirty="0">
              <a:latin typeface="Arial" panose="020B0604020202020204" pitchFamily="34" charset="0"/>
              <a:cs typeface="Arial" panose="020B0604020202020204" pitchFamily="34" charset="0"/>
            </a:rPr>
            <a:t>Maintain focus on deliverables,</a:t>
          </a:r>
        </a:p>
        <a:p>
          <a:pPr marL="228600" lvl="1" indent="-228600" algn="l" defTabSz="1066800">
            <a:lnSpc>
              <a:spcPct val="90000"/>
            </a:lnSpc>
            <a:spcBef>
              <a:spcPct val="0"/>
            </a:spcBef>
            <a:spcAft>
              <a:spcPct val="15000"/>
            </a:spcAft>
            <a:buChar char="•"/>
          </a:pPr>
          <a:r>
            <a:rPr lang="en-GB" sz="2400" b="0" kern="1200" baseline="-25000" dirty="0">
              <a:latin typeface="Arial" panose="020B0604020202020204" pitchFamily="34" charset="0"/>
              <a:cs typeface="Arial" panose="020B0604020202020204" pitchFamily="34" charset="0"/>
            </a:rPr>
            <a:t>Prioritise tasks efficiently.</a:t>
          </a:r>
        </a:p>
        <a:p>
          <a:pPr marL="228600" lvl="1" indent="-228600" algn="l" defTabSz="1066800">
            <a:lnSpc>
              <a:spcPct val="90000"/>
            </a:lnSpc>
            <a:spcBef>
              <a:spcPct val="0"/>
            </a:spcBef>
            <a:spcAft>
              <a:spcPct val="15000"/>
            </a:spcAft>
            <a:buChar char="•"/>
          </a:pPr>
          <a:endParaRPr lang="en-GB" sz="2400" b="1" kern="1200" baseline="-25000" dirty="0">
            <a:latin typeface="Arial" panose="020B0604020202020204" pitchFamily="34" charset="0"/>
            <a:cs typeface="Arial" panose="020B0604020202020204" pitchFamily="34" charset="0"/>
          </a:endParaRPr>
        </a:p>
        <a:p>
          <a:pPr marL="171450" lvl="1" indent="-171450" algn="l" defTabSz="755650">
            <a:lnSpc>
              <a:spcPct val="90000"/>
            </a:lnSpc>
            <a:spcBef>
              <a:spcPct val="0"/>
            </a:spcBef>
            <a:spcAft>
              <a:spcPct val="15000"/>
            </a:spcAft>
            <a:buChar char="•"/>
          </a:pPr>
          <a:endParaRPr lang="en-GB" sz="1700" b="1" kern="1200" baseline="-25000" dirty="0">
            <a:latin typeface="Arial" panose="020B0604020202020204" pitchFamily="34" charset="0"/>
            <a:cs typeface="Arial" panose="020B0604020202020204" pitchFamily="34" charset="0"/>
          </a:endParaRPr>
        </a:p>
      </dsp:txBody>
      <dsp:txXfrm>
        <a:off x="4077170" y="338989"/>
        <a:ext cx="4991686" cy="1966743"/>
      </dsp:txXfrm>
    </dsp:sp>
    <dsp:sp modelId="{5DF273CC-D295-4118-9F51-FF863C1DD93E}">
      <dsp:nvSpPr>
        <dsp:cNvPr id="0" name=""/>
        <dsp:cNvSpPr/>
      </dsp:nvSpPr>
      <dsp:spPr>
        <a:xfrm>
          <a:off x="31060" y="0"/>
          <a:ext cx="4072759" cy="2643366"/>
        </a:xfrm>
        <a:prstGeom prst="roundRect">
          <a:avLst/>
        </a:prstGeom>
        <a:solidFill>
          <a:schemeClr val="accent1">
            <a:shade val="8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GB" sz="3700" b="1" kern="1200" dirty="0">
              <a:latin typeface="Arial" panose="020B0604020202020204" pitchFamily="34" charset="0"/>
              <a:cs typeface="Arial" panose="020B0604020202020204" pitchFamily="34" charset="0"/>
            </a:rPr>
            <a:t>Advantages</a:t>
          </a:r>
        </a:p>
      </dsp:txBody>
      <dsp:txXfrm>
        <a:off x="160098" y="129038"/>
        <a:ext cx="3814683" cy="2385290"/>
      </dsp:txXfrm>
    </dsp:sp>
    <dsp:sp modelId="{CF414BA4-7A99-4E64-951A-031EDC8B490D}">
      <dsp:nvSpPr>
        <dsp:cNvPr id="0" name=""/>
        <dsp:cNvSpPr/>
      </dsp:nvSpPr>
      <dsp:spPr>
        <a:xfrm>
          <a:off x="4022656" y="3023367"/>
          <a:ext cx="6033984" cy="2413393"/>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b="0" kern="1200" dirty="0">
              <a:latin typeface="Arial" panose="020B0604020202020204" pitchFamily="34" charset="0"/>
              <a:cs typeface="Arial" panose="020B0604020202020204" pitchFamily="34" charset="0"/>
            </a:rPr>
            <a:t>To Simplistic.</a:t>
          </a:r>
        </a:p>
        <a:p>
          <a:pPr marL="171450" lvl="1" indent="-171450" algn="l" defTabSz="711200">
            <a:lnSpc>
              <a:spcPct val="90000"/>
            </a:lnSpc>
            <a:spcBef>
              <a:spcPct val="0"/>
            </a:spcBef>
            <a:spcAft>
              <a:spcPct val="15000"/>
            </a:spcAft>
            <a:buChar char="•"/>
          </a:pPr>
          <a:endParaRPr lang="en-GB" sz="1600" b="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b="0" kern="1200" dirty="0">
              <a:latin typeface="Arial" panose="020B0604020202020204" pitchFamily="34" charset="0"/>
              <a:cs typeface="Arial" panose="020B0604020202020204" pitchFamily="34" charset="0"/>
            </a:rPr>
            <a:t>Excessive information can lead to confusion. </a:t>
          </a:r>
        </a:p>
        <a:p>
          <a:pPr marL="171450" lvl="1" indent="-171450" algn="l" defTabSz="711200">
            <a:lnSpc>
              <a:spcPct val="90000"/>
            </a:lnSpc>
            <a:spcBef>
              <a:spcPct val="0"/>
            </a:spcBef>
            <a:spcAft>
              <a:spcPct val="15000"/>
            </a:spcAft>
            <a:buChar char="•"/>
          </a:pPr>
          <a:endParaRPr lang="en-GB" sz="1600" b="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b="0" kern="1200" dirty="0">
              <a:latin typeface="Arial" panose="020B0604020202020204" pitchFamily="34" charset="0"/>
              <a:cs typeface="Arial" panose="020B0604020202020204" pitchFamily="34" charset="0"/>
            </a:rPr>
            <a:t>Potentially misleading if not presented accurately</a:t>
          </a:r>
        </a:p>
        <a:p>
          <a:pPr marL="228600" lvl="1" indent="-228600" algn="l" defTabSz="889000">
            <a:lnSpc>
              <a:spcPct val="90000"/>
            </a:lnSpc>
            <a:spcBef>
              <a:spcPct val="0"/>
            </a:spcBef>
            <a:spcAft>
              <a:spcPct val="15000"/>
            </a:spcAft>
            <a:buChar char="•"/>
          </a:pPr>
          <a:endParaRPr lang="en-GB" sz="2000" b="1" kern="1200" dirty="0">
            <a:latin typeface="Arial" panose="020B0604020202020204" pitchFamily="34" charset="0"/>
            <a:cs typeface="Arial" panose="020B0604020202020204" pitchFamily="34" charset="0"/>
          </a:endParaRPr>
        </a:p>
      </dsp:txBody>
      <dsp:txXfrm>
        <a:off x="4022656" y="3325041"/>
        <a:ext cx="5128962" cy="1810045"/>
      </dsp:txXfrm>
    </dsp:sp>
    <dsp:sp modelId="{72FFF8BD-626A-480F-8900-06CB1CC3AD94}">
      <dsp:nvSpPr>
        <dsp:cNvPr id="0" name=""/>
        <dsp:cNvSpPr/>
      </dsp:nvSpPr>
      <dsp:spPr>
        <a:xfrm>
          <a:off x="0" y="2908381"/>
          <a:ext cx="4022656" cy="2643366"/>
        </a:xfrm>
        <a:prstGeom prst="roundRect">
          <a:avLst/>
        </a:prstGeom>
        <a:solidFill>
          <a:schemeClr val="accent1">
            <a:shade val="80000"/>
            <a:hueOff val="759504"/>
            <a:satOff val="-82260"/>
            <a:lumOff val="4400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GB" sz="3700" b="1" kern="1200" dirty="0">
              <a:latin typeface="Arial" panose="020B0604020202020204" pitchFamily="34" charset="0"/>
              <a:cs typeface="Arial" panose="020B0604020202020204" pitchFamily="34" charset="0"/>
            </a:rPr>
            <a:t>Disadvantages</a:t>
          </a:r>
        </a:p>
      </dsp:txBody>
      <dsp:txXfrm>
        <a:off x="129038" y="3037419"/>
        <a:ext cx="3764580" cy="23852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EC4D5-6207-4CAC-83D7-FF5A18487F44}">
      <dsp:nvSpPr>
        <dsp:cNvPr id="0" name=""/>
        <dsp:cNvSpPr/>
      </dsp:nvSpPr>
      <dsp:spPr>
        <a:xfrm>
          <a:off x="0" y="1632"/>
          <a:ext cx="4493907" cy="82746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55F9DB2-7397-4D94-A7E5-46910EECEB3D}">
      <dsp:nvSpPr>
        <dsp:cNvPr id="0" name=""/>
        <dsp:cNvSpPr/>
      </dsp:nvSpPr>
      <dsp:spPr>
        <a:xfrm>
          <a:off x="250309" y="187813"/>
          <a:ext cx="455108" cy="4551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A1B4023-73E4-4E42-9039-336D3CA72F5F}">
      <dsp:nvSpPr>
        <dsp:cNvPr id="0" name=""/>
        <dsp:cNvSpPr/>
      </dsp:nvSpPr>
      <dsp:spPr>
        <a:xfrm>
          <a:off x="955727" y="1632"/>
          <a:ext cx="3538179" cy="8274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574" tIns="87574" rIns="87574" bIns="87574" numCol="1" spcCol="1270" anchor="ctr" anchorCtr="0">
          <a:noAutofit/>
        </a:bodyPr>
        <a:lstStyle/>
        <a:p>
          <a:pPr marL="0" lvl="0" indent="0" algn="l" defTabSz="622300" rtl="0">
            <a:lnSpc>
              <a:spcPct val="100000"/>
            </a:lnSpc>
            <a:spcBef>
              <a:spcPct val="0"/>
            </a:spcBef>
            <a:spcAft>
              <a:spcPct val="35000"/>
            </a:spcAft>
            <a:buNone/>
          </a:pPr>
          <a:r>
            <a:rPr lang="en-US" sz="1400" kern="1200" dirty="0">
              <a:latin typeface="Arial"/>
              <a:cs typeface="Arial"/>
            </a:rPr>
            <a:t>Explanation of WBS,</a:t>
          </a:r>
          <a:r>
            <a:rPr lang="en-US" sz="1400" kern="1200" dirty="0">
              <a:solidFill>
                <a:srgbClr val="0D0D0D"/>
              </a:solidFill>
              <a:latin typeface="Arial"/>
              <a:cs typeface="Arial"/>
            </a:rPr>
            <a:t> Used a 'bottom-up' approach for WBS development</a:t>
          </a:r>
        </a:p>
      </dsp:txBody>
      <dsp:txXfrm>
        <a:off x="955727" y="1632"/>
        <a:ext cx="3538179" cy="827469"/>
      </dsp:txXfrm>
    </dsp:sp>
    <dsp:sp modelId="{FBD16336-D03D-4075-888D-250028C3408D}">
      <dsp:nvSpPr>
        <dsp:cNvPr id="0" name=""/>
        <dsp:cNvSpPr/>
      </dsp:nvSpPr>
      <dsp:spPr>
        <a:xfrm>
          <a:off x="0" y="1035969"/>
          <a:ext cx="4493907" cy="82746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241154E-9690-4AB3-8F25-49F7156CC10A}">
      <dsp:nvSpPr>
        <dsp:cNvPr id="0" name=""/>
        <dsp:cNvSpPr/>
      </dsp:nvSpPr>
      <dsp:spPr>
        <a:xfrm>
          <a:off x="250309" y="1222150"/>
          <a:ext cx="455108" cy="4551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FA56EBA-B25F-4A88-8BEE-D5F7369418BB}">
      <dsp:nvSpPr>
        <dsp:cNvPr id="0" name=""/>
        <dsp:cNvSpPr/>
      </dsp:nvSpPr>
      <dsp:spPr>
        <a:xfrm>
          <a:off x="955727" y="1035969"/>
          <a:ext cx="3538179" cy="8274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574" tIns="87574" rIns="87574" bIns="87574"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a:cs typeface="Arial"/>
            </a:rPr>
            <a:t>Breakdown of project into manageable sections</a:t>
          </a:r>
          <a:endParaRPr lang="en-US" sz="1400" kern="1200" dirty="0">
            <a:solidFill>
              <a:srgbClr val="0D0D0D"/>
            </a:solidFill>
            <a:latin typeface="Arial"/>
            <a:cs typeface="Arial"/>
          </a:endParaRPr>
        </a:p>
      </dsp:txBody>
      <dsp:txXfrm>
        <a:off x="955727" y="1035969"/>
        <a:ext cx="3538179" cy="827469"/>
      </dsp:txXfrm>
    </dsp:sp>
    <dsp:sp modelId="{4449EA30-56D7-42BB-9ADB-1B6545A88383}">
      <dsp:nvSpPr>
        <dsp:cNvPr id="0" name=""/>
        <dsp:cNvSpPr/>
      </dsp:nvSpPr>
      <dsp:spPr>
        <a:xfrm>
          <a:off x="0" y="2070306"/>
          <a:ext cx="4493907" cy="82746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A84E6D3-FF91-46B7-A84F-552FCA194274}">
      <dsp:nvSpPr>
        <dsp:cNvPr id="0" name=""/>
        <dsp:cNvSpPr/>
      </dsp:nvSpPr>
      <dsp:spPr>
        <a:xfrm>
          <a:off x="250309" y="2256487"/>
          <a:ext cx="455108" cy="4551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613BE44-043B-4698-8408-928921962CFE}">
      <dsp:nvSpPr>
        <dsp:cNvPr id="0" name=""/>
        <dsp:cNvSpPr/>
      </dsp:nvSpPr>
      <dsp:spPr>
        <a:xfrm>
          <a:off x="955727" y="2070306"/>
          <a:ext cx="3538179" cy="8274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574" tIns="87574" rIns="87574" bIns="87574"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a:cs typeface="Arial"/>
            </a:rPr>
            <a:t>Connection to deliverables from Quad Chart</a:t>
          </a:r>
          <a:endParaRPr lang="en-US" sz="1200" kern="1200" dirty="0">
            <a:solidFill>
              <a:srgbClr val="0D0D0D"/>
            </a:solidFill>
            <a:latin typeface="Arial"/>
            <a:cs typeface="Arial"/>
          </a:endParaRPr>
        </a:p>
      </dsp:txBody>
      <dsp:txXfrm>
        <a:off x="955727" y="2070306"/>
        <a:ext cx="3538179" cy="827469"/>
      </dsp:txXfrm>
    </dsp:sp>
    <dsp:sp modelId="{F7F60026-F3D5-438D-9AC6-80BC9FA57A6C}">
      <dsp:nvSpPr>
        <dsp:cNvPr id="0" name=""/>
        <dsp:cNvSpPr/>
      </dsp:nvSpPr>
      <dsp:spPr>
        <a:xfrm>
          <a:off x="0" y="3104643"/>
          <a:ext cx="4493907" cy="82746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45830D0-97E5-496E-AFFD-8A11AE0C1FDB}">
      <dsp:nvSpPr>
        <dsp:cNvPr id="0" name=""/>
        <dsp:cNvSpPr/>
      </dsp:nvSpPr>
      <dsp:spPr>
        <a:xfrm>
          <a:off x="250309" y="3290824"/>
          <a:ext cx="455108" cy="45510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6D01695-D681-4CCA-BE6F-A2A2E5F45792}">
      <dsp:nvSpPr>
        <dsp:cNvPr id="0" name=""/>
        <dsp:cNvSpPr/>
      </dsp:nvSpPr>
      <dsp:spPr>
        <a:xfrm>
          <a:off x="955727" y="3104643"/>
          <a:ext cx="3538179" cy="8274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574" tIns="87574" rIns="87574" bIns="87574" numCol="1" spcCol="1270" anchor="ctr" anchorCtr="0">
          <a:noAutofit/>
        </a:bodyPr>
        <a:lstStyle/>
        <a:p>
          <a:pPr marL="0" lvl="0" indent="0" algn="l" defTabSz="622300">
            <a:lnSpc>
              <a:spcPct val="100000"/>
            </a:lnSpc>
            <a:spcBef>
              <a:spcPct val="0"/>
            </a:spcBef>
            <a:spcAft>
              <a:spcPct val="35000"/>
            </a:spcAft>
            <a:buNone/>
          </a:pPr>
          <a:r>
            <a:rPr lang="en-US" sz="1400" kern="1200" dirty="0">
              <a:solidFill>
                <a:srgbClr val="0D0D0D"/>
              </a:solidFill>
              <a:latin typeface="Arial"/>
              <a:cs typeface="Arial"/>
            </a:rPr>
            <a:t>Highlighted items represent deliverables, while activities important for stakeholder communication are in another color</a:t>
          </a:r>
          <a:endParaRPr lang="en-US" sz="1400" kern="1200" dirty="0">
            <a:latin typeface="Arial"/>
            <a:cs typeface="Arial"/>
          </a:endParaRPr>
        </a:p>
      </dsp:txBody>
      <dsp:txXfrm>
        <a:off x="955727" y="3104643"/>
        <a:ext cx="3538179" cy="8274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2D879-F980-4C92-9BA1-66C63F30FEB7}">
      <dsp:nvSpPr>
        <dsp:cNvPr id="0" name=""/>
        <dsp:cNvSpPr/>
      </dsp:nvSpPr>
      <dsp:spPr>
        <a:xfrm>
          <a:off x="0" y="1683"/>
          <a:ext cx="283332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78DBB-92EE-437F-934F-1A41CADB3097}">
      <dsp:nvSpPr>
        <dsp:cNvPr id="0" name=""/>
        <dsp:cNvSpPr/>
      </dsp:nvSpPr>
      <dsp:spPr>
        <a:xfrm>
          <a:off x="0" y="1683"/>
          <a:ext cx="2833324" cy="1148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Explanation of Gantt Chart</a:t>
          </a:r>
        </a:p>
      </dsp:txBody>
      <dsp:txXfrm>
        <a:off x="0" y="1683"/>
        <a:ext cx="2833324" cy="1148154"/>
      </dsp:txXfrm>
    </dsp:sp>
    <dsp:sp modelId="{E01CDB45-056F-47D0-A90A-2E4D2F80C5FE}">
      <dsp:nvSpPr>
        <dsp:cNvPr id="0" name=""/>
        <dsp:cNvSpPr/>
      </dsp:nvSpPr>
      <dsp:spPr>
        <a:xfrm>
          <a:off x="0" y="1149838"/>
          <a:ext cx="283332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75BCD7-F0BC-4D0B-ABE8-EDFA768A55F9}">
      <dsp:nvSpPr>
        <dsp:cNvPr id="0" name=""/>
        <dsp:cNvSpPr/>
      </dsp:nvSpPr>
      <dsp:spPr>
        <a:xfrm>
          <a:off x="0" y="1149838"/>
          <a:ext cx="2833324" cy="1148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Visual timeline of project activities</a:t>
          </a:r>
        </a:p>
      </dsp:txBody>
      <dsp:txXfrm>
        <a:off x="0" y="1149838"/>
        <a:ext cx="2833324" cy="1148154"/>
      </dsp:txXfrm>
    </dsp:sp>
    <dsp:sp modelId="{7F288238-8309-42CC-93CC-80D01C4B31A7}">
      <dsp:nvSpPr>
        <dsp:cNvPr id="0" name=""/>
        <dsp:cNvSpPr/>
      </dsp:nvSpPr>
      <dsp:spPr>
        <a:xfrm>
          <a:off x="0" y="2297993"/>
          <a:ext cx="283332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22FF75-0F8E-49D0-9129-DD458AECA11F}">
      <dsp:nvSpPr>
        <dsp:cNvPr id="0" name=""/>
        <dsp:cNvSpPr/>
      </dsp:nvSpPr>
      <dsp:spPr>
        <a:xfrm>
          <a:off x="0" y="2297993"/>
          <a:ext cx="2833324" cy="1148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Display the Gantt chart for our project </a:t>
          </a:r>
        </a:p>
      </dsp:txBody>
      <dsp:txXfrm>
        <a:off x="0" y="2297993"/>
        <a:ext cx="2833324" cy="1148154"/>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2C8C5C-0D90-4715-8D26-6A7761EACFAD}" type="datetimeFigureOut">
              <a:rPr lang="en-GB" smtClean="0"/>
              <a:t>13/06/2024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EA3B5-CFEC-4D86-ACB5-EACC323FEDE5}" type="slidenum">
              <a:rPr lang="en-GB" smtClean="0"/>
              <a:t>‹#›</a:t>
            </a:fld>
            <a:endParaRPr lang="en-GB"/>
          </a:p>
        </p:txBody>
      </p:sp>
    </p:spTree>
    <p:extLst>
      <p:ext uri="{BB962C8B-B14F-4D97-AF65-F5344CB8AC3E}">
        <p14:creationId xmlns:p14="http://schemas.microsoft.com/office/powerpoint/2010/main" val="2860093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F3002-0F04-43ED-B276-E5F8D878C10A}" type="slidenum">
              <a:rPr lang="en-GB" smtClean="0"/>
              <a:t>7</a:t>
            </a:fld>
            <a:endParaRPr lang="en-GB"/>
          </a:p>
        </p:txBody>
      </p:sp>
    </p:spTree>
    <p:extLst>
      <p:ext uri="{BB962C8B-B14F-4D97-AF65-F5344CB8AC3E}">
        <p14:creationId xmlns:p14="http://schemas.microsoft.com/office/powerpoint/2010/main" val="741957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EE9C18F-B38D-436F-8185-095BD25A8036}" type="slidenum">
              <a:rPr lang="en-GB" altLang="en-US" smtClean="0"/>
              <a:pPr>
                <a:defRPr/>
              </a:pPr>
              <a:t>8</a:t>
            </a:fld>
            <a:endParaRPr lang="en-GB" altLang="en-US"/>
          </a:p>
        </p:txBody>
      </p:sp>
    </p:spTree>
    <p:extLst>
      <p:ext uri="{BB962C8B-B14F-4D97-AF65-F5344CB8AC3E}">
        <p14:creationId xmlns:p14="http://schemas.microsoft.com/office/powerpoint/2010/main" val="2099502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F3002-0F04-43ED-B276-E5F8D878C10A}" type="slidenum">
              <a:rPr lang="en-GB" smtClean="0"/>
              <a:t>9</a:t>
            </a:fld>
            <a:endParaRPr lang="en-GB"/>
          </a:p>
        </p:txBody>
      </p:sp>
    </p:spTree>
    <p:extLst>
      <p:ext uri="{BB962C8B-B14F-4D97-AF65-F5344CB8AC3E}">
        <p14:creationId xmlns:p14="http://schemas.microsoft.com/office/powerpoint/2010/main" val="38450973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A77F5-77AF-8121-C6DD-6E05E8AF5B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948F96-7147-4081-B01B-1F5AA7CDEF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E6208D-E808-9731-8548-52B7A037783F}"/>
              </a:ext>
            </a:extLst>
          </p:cNvPr>
          <p:cNvSpPr>
            <a:spLocks noGrp="1"/>
          </p:cNvSpPr>
          <p:nvPr>
            <p:ph type="dt" sz="half" idx="10"/>
          </p:nvPr>
        </p:nvSpPr>
        <p:spPr/>
        <p:txBody>
          <a:bodyPr/>
          <a:lstStyle/>
          <a:p>
            <a:fld id="{FDC4750C-E1A8-4D09-BB38-D5947B570D6B}" type="datetimeFigureOut">
              <a:rPr lang="en-GB" smtClean="0"/>
              <a:t>13/06/2024</a:t>
            </a:fld>
            <a:endParaRPr lang="en-GB"/>
          </a:p>
        </p:txBody>
      </p:sp>
      <p:sp>
        <p:nvSpPr>
          <p:cNvPr id="5" name="Footer Placeholder 4">
            <a:extLst>
              <a:ext uri="{FF2B5EF4-FFF2-40B4-BE49-F238E27FC236}">
                <a16:creationId xmlns:a16="http://schemas.microsoft.com/office/drawing/2014/main" id="{B4A9EB70-3430-AC4E-1C2C-DC5D8BE721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F36F7B-4020-50DD-3AE4-C665B39C04FF}"/>
              </a:ext>
            </a:extLst>
          </p:cNvPr>
          <p:cNvSpPr>
            <a:spLocks noGrp="1"/>
          </p:cNvSpPr>
          <p:nvPr>
            <p:ph type="sldNum" sz="quarter" idx="12"/>
          </p:nvPr>
        </p:nvSpPr>
        <p:spPr/>
        <p:txBody>
          <a:bodyPr/>
          <a:lstStyle/>
          <a:p>
            <a:fld id="{3DC91408-C85C-438F-880C-8E8D6BA20D26}" type="slidenum">
              <a:rPr lang="en-GB" smtClean="0"/>
              <a:t>‹#›</a:t>
            </a:fld>
            <a:endParaRPr lang="en-GB"/>
          </a:p>
        </p:txBody>
      </p:sp>
    </p:spTree>
    <p:extLst>
      <p:ext uri="{BB962C8B-B14F-4D97-AF65-F5344CB8AC3E}">
        <p14:creationId xmlns:p14="http://schemas.microsoft.com/office/powerpoint/2010/main" val="3393048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1E17D-8AEE-FD3E-98D5-B115D9A65D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994B75-728C-3B02-50E0-0674F0F292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ED5105-EE61-09F4-48E3-BA09F480D65C}"/>
              </a:ext>
            </a:extLst>
          </p:cNvPr>
          <p:cNvSpPr>
            <a:spLocks noGrp="1"/>
          </p:cNvSpPr>
          <p:nvPr>
            <p:ph type="dt" sz="half" idx="10"/>
          </p:nvPr>
        </p:nvSpPr>
        <p:spPr/>
        <p:txBody>
          <a:bodyPr/>
          <a:lstStyle/>
          <a:p>
            <a:fld id="{FDC4750C-E1A8-4D09-BB38-D5947B570D6B}" type="datetimeFigureOut">
              <a:rPr lang="en-GB" smtClean="0"/>
              <a:t>13/06/2024</a:t>
            </a:fld>
            <a:endParaRPr lang="en-GB"/>
          </a:p>
        </p:txBody>
      </p:sp>
      <p:sp>
        <p:nvSpPr>
          <p:cNvPr id="5" name="Footer Placeholder 4">
            <a:extLst>
              <a:ext uri="{FF2B5EF4-FFF2-40B4-BE49-F238E27FC236}">
                <a16:creationId xmlns:a16="http://schemas.microsoft.com/office/drawing/2014/main" id="{D747FD95-0C9E-DEF8-B6F8-1D801382B6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1597CF-D686-8EE7-CEA1-8BBD1577E943}"/>
              </a:ext>
            </a:extLst>
          </p:cNvPr>
          <p:cNvSpPr>
            <a:spLocks noGrp="1"/>
          </p:cNvSpPr>
          <p:nvPr>
            <p:ph type="sldNum" sz="quarter" idx="12"/>
          </p:nvPr>
        </p:nvSpPr>
        <p:spPr/>
        <p:txBody>
          <a:bodyPr/>
          <a:lstStyle/>
          <a:p>
            <a:fld id="{3DC91408-C85C-438F-880C-8E8D6BA20D26}" type="slidenum">
              <a:rPr lang="en-GB" smtClean="0"/>
              <a:t>‹#›</a:t>
            </a:fld>
            <a:endParaRPr lang="en-GB"/>
          </a:p>
        </p:txBody>
      </p:sp>
    </p:spTree>
    <p:extLst>
      <p:ext uri="{BB962C8B-B14F-4D97-AF65-F5344CB8AC3E}">
        <p14:creationId xmlns:p14="http://schemas.microsoft.com/office/powerpoint/2010/main" val="348800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EA3E-1A65-C6C4-0413-78D08E606C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68917F-B808-6D0A-8043-F6F24357338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ACD1EC-CA81-82AD-3D9C-E4DE8F528FC4}"/>
              </a:ext>
            </a:extLst>
          </p:cNvPr>
          <p:cNvSpPr>
            <a:spLocks noGrp="1"/>
          </p:cNvSpPr>
          <p:nvPr>
            <p:ph type="dt" sz="half" idx="10"/>
          </p:nvPr>
        </p:nvSpPr>
        <p:spPr/>
        <p:txBody>
          <a:bodyPr/>
          <a:lstStyle/>
          <a:p>
            <a:fld id="{FDC4750C-E1A8-4D09-BB38-D5947B570D6B}" type="datetimeFigureOut">
              <a:rPr lang="en-GB" smtClean="0"/>
              <a:t>13/06/2024</a:t>
            </a:fld>
            <a:endParaRPr lang="en-GB"/>
          </a:p>
        </p:txBody>
      </p:sp>
      <p:sp>
        <p:nvSpPr>
          <p:cNvPr id="5" name="Footer Placeholder 4">
            <a:extLst>
              <a:ext uri="{FF2B5EF4-FFF2-40B4-BE49-F238E27FC236}">
                <a16:creationId xmlns:a16="http://schemas.microsoft.com/office/drawing/2014/main" id="{48E5B2A6-3001-447B-C094-F51021359A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443324-090C-DAEA-29C5-C57FABC15E11}"/>
              </a:ext>
            </a:extLst>
          </p:cNvPr>
          <p:cNvSpPr>
            <a:spLocks noGrp="1"/>
          </p:cNvSpPr>
          <p:nvPr>
            <p:ph type="sldNum" sz="quarter" idx="12"/>
          </p:nvPr>
        </p:nvSpPr>
        <p:spPr/>
        <p:txBody>
          <a:bodyPr/>
          <a:lstStyle/>
          <a:p>
            <a:fld id="{3DC91408-C85C-438F-880C-8E8D6BA20D26}" type="slidenum">
              <a:rPr lang="en-GB" smtClean="0"/>
              <a:t>‹#›</a:t>
            </a:fld>
            <a:endParaRPr lang="en-GB"/>
          </a:p>
        </p:txBody>
      </p:sp>
    </p:spTree>
    <p:extLst>
      <p:ext uri="{BB962C8B-B14F-4D97-AF65-F5344CB8AC3E}">
        <p14:creationId xmlns:p14="http://schemas.microsoft.com/office/powerpoint/2010/main" val="3930319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A2D02-201F-7C20-CD5C-8E7F060459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3C3B06-A2BD-8112-C1D3-AD19C1F305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876C0D-ED9F-7C5E-73CA-835C66F215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1B785B-A37A-28D1-B964-91848227E331}"/>
              </a:ext>
            </a:extLst>
          </p:cNvPr>
          <p:cNvSpPr>
            <a:spLocks noGrp="1"/>
          </p:cNvSpPr>
          <p:nvPr>
            <p:ph type="dt" sz="half" idx="10"/>
          </p:nvPr>
        </p:nvSpPr>
        <p:spPr/>
        <p:txBody>
          <a:bodyPr/>
          <a:lstStyle/>
          <a:p>
            <a:fld id="{FDC4750C-E1A8-4D09-BB38-D5947B570D6B}" type="datetimeFigureOut">
              <a:rPr lang="en-GB" smtClean="0"/>
              <a:t>13/06/2024</a:t>
            </a:fld>
            <a:endParaRPr lang="en-GB"/>
          </a:p>
        </p:txBody>
      </p:sp>
      <p:sp>
        <p:nvSpPr>
          <p:cNvPr id="6" name="Footer Placeholder 5">
            <a:extLst>
              <a:ext uri="{FF2B5EF4-FFF2-40B4-BE49-F238E27FC236}">
                <a16:creationId xmlns:a16="http://schemas.microsoft.com/office/drawing/2014/main" id="{FA9C96C4-1A54-4D24-9B4E-8BC190A367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2B7F03-E6D5-B00E-D681-EC734F861FAC}"/>
              </a:ext>
            </a:extLst>
          </p:cNvPr>
          <p:cNvSpPr>
            <a:spLocks noGrp="1"/>
          </p:cNvSpPr>
          <p:nvPr>
            <p:ph type="sldNum" sz="quarter" idx="12"/>
          </p:nvPr>
        </p:nvSpPr>
        <p:spPr/>
        <p:txBody>
          <a:bodyPr/>
          <a:lstStyle/>
          <a:p>
            <a:fld id="{3DC91408-C85C-438F-880C-8E8D6BA20D26}" type="slidenum">
              <a:rPr lang="en-GB" smtClean="0"/>
              <a:t>‹#›</a:t>
            </a:fld>
            <a:endParaRPr lang="en-GB"/>
          </a:p>
        </p:txBody>
      </p:sp>
    </p:spTree>
    <p:extLst>
      <p:ext uri="{BB962C8B-B14F-4D97-AF65-F5344CB8AC3E}">
        <p14:creationId xmlns:p14="http://schemas.microsoft.com/office/powerpoint/2010/main" val="1985211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9AA5B-C988-CE91-21EB-B5FC64F4EE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35EDAA-6731-D40C-CDC8-00BF3BB17B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EEFD0E-2EBB-7BDE-7B51-0215FA55FD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240FBE-90DE-537C-A157-5A7D6C088E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B2F76E-C022-40B0-A7BE-D72B287F71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F8731-BC11-4E5E-9473-A552A5B29D60}"/>
              </a:ext>
            </a:extLst>
          </p:cNvPr>
          <p:cNvSpPr>
            <a:spLocks noGrp="1"/>
          </p:cNvSpPr>
          <p:nvPr>
            <p:ph type="dt" sz="half" idx="10"/>
          </p:nvPr>
        </p:nvSpPr>
        <p:spPr/>
        <p:txBody>
          <a:bodyPr/>
          <a:lstStyle/>
          <a:p>
            <a:fld id="{FDC4750C-E1A8-4D09-BB38-D5947B570D6B}" type="datetimeFigureOut">
              <a:rPr lang="en-GB" smtClean="0"/>
              <a:t>13/06/2024</a:t>
            </a:fld>
            <a:endParaRPr lang="en-GB"/>
          </a:p>
        </p:txBody>
      </p:sp>
      <p:sp>
        <p:nvSpPr>
          <p:cNvPr id="8" name="Footer Placeholder 7">
            <a:extLst>
              <a:ext uri="{FF2B5EF4-FFF2-40B4-BE49-F238E27FC236}">
                <a16:creationId xmlns:a16="http://schemas.microsoft.com/office/drawing/2014/main" id="{4B29CB1B-D52F-61D6-DF1E-6AF2B724FC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91928A0-B121-4525-62F3-BA29A6C7B1BB}"/>
              </a:ext>
            </a:extLst>
          </p:cNvPr>
          <p:cNvSpPr>
            <a:spLocks noGrp="1"/>
          </p:cNvSpPr>
          <p:nvPr>
            <p:ph type="sldNum" sz="quarter" idx="12"/>
          </p:nvPr>
        </p:nvSpPr>
        <p:spPr/>
        <p:txBody>
          <a:bodyPr/>
          <a:lstStyle/>
          <a:p>
            <a:fld id="{3DC91408-C85C-438F-880C-8E8D6BA20D26}" type="slidenum">
              <a:rPr lang="en-GB" smtClean="0"/>
              <a:t>‹#›</a:t>
            </a:fld>
            <a:endParaRPr lang="en-GB"/>
          </a:p>
        </p:txBody>
      </p:sp>
    </p:spTree>
    <p:extLst>
      <p:ext uri="{BB962C8B-B14F-4D97-AF65-F5344CB8AC3E}">
        <p14:creationId xmlns:p14="http://schemas.microsoft.com/office/powerpoint/2010/main" val="1461219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EFC8F-B9B1-BF61-92F8-84DCB8AEF7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46D06E-69C5-EA0B-0F85-5B0A4941B899}"/>
              </a:ext>
            </a:extLst>
          </p:cNvPr>
          <p:cNvSpPr>
            <a:spLocks noGrp="1"/>
          </p:cNvSpPr>
          <p:nvPr>
            <p:ph type="dt" sz="half" idx="10"/>
          </p:nvPr>
        </p:nvSpPr>
        <p:spPr/>
        <p:txBody>
          <a:bodyPr/>
          <a:lstStyle/>
          <a:p>
            <a:fld id="{FDC4750C-E1A8-4D09-BB38-D5947B570D6B}" type="datetimeFigureOut">
              <a:rPr lang="en-GB" smtClean="0"/>
              <a:t>13/06/2024</a:t>
            </a:fld>
            <a:endParaRPr lang="en-GB"/>
          </a:p>
        </p:txBody>
      </p:sp>
      <p:sp>
        <p:nvSpPr>
          <p:cNvPr id="4" name="Footer Placeholder 3">
            <a:extLst>
              <a:ext uri="{FF2B5EF4-FFF2-40B4-BE49-F238E27FC236}">
                <a16:creationId xmlns:a16="http://schemas.microsoft.com/office/drawing/2014/main" id="{B887F9B3-F7AC-27C8-2238-8E2698530AC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EE68A4-D9C4-E2B1-985A-E61D9128AD56}"/>
              </a:ext>
            </a:extLst>
          </p:cNvPr>
          <p:cNvSpPr>
            <a:spLocks noGrp="1"/>
          </p:cNvSpPr>
          <p:nvPr>
            <p:ph type="sldNum" sz="quarter" idx="12"/>
          </p:nvPr>
        </p:nvSpPr>
        <p:spPr/>
        <p:txBody>
          <a:bodyPr/>
          <a:lstStyle/>
          <a:p>
            <a:fld id="{3DC91408-C85C-438F-880C-8E8D6BA20D26}" type="slidenum">
              <a:rPr lang="en-GB" smtClean="0"/>
              <a:t>‹#›</a:t>
            </a:fld>
            <a:endParaRPr lang="en-GB"/>
          </a:p>
        </p:txBody>
      </p:sp>
    </p:spTree>
    <p:extLst>
      <p:ext uri="{BB962C8B-B14F-4D97-AF65-F5344CB8AC3E}">
        <p14:creationId xmlns:p14="http://schemas.microsoft.com/office/powerpoint/2010/main" val="3490641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A0E6CB-75F1-E857-17AD-756824C9E30A}"/>
              </a:ext>
            </a:extLst>
          </p:cNvPr>
          <p:cNvSpPr>
            <a:spLocks noGrp="1"/>
          </p:cNvSpPr>
          <p:nvPr>
            <p:ph type="dt" sz="half" idx="10"/>
          </p:nvPr>
        </p:nvSpPr>
        <p:spPr/>
        <p:txBody>
          <a:bodyPr/>
          <a:lstStyle/>
          <a:p>
            <a:fld id="{FDC4750C-E1A8-4D09-BB38-D5947B570D6B}" type="datetimeFigureOut">
              <a:rPr lang="en-GB" smtClean="0"/>
              <a:t>13/06/2024</a:t>
            </a:fld>
            <a:endParaRPr lang="en-GB"/>
          </a:p>
        </p:txBody>
      </p:sp>
      <p:sp>
        <p:nvSpPr>
          <p:cNvPr id="3" name="Footer Placeholder 2">
            <a:extLst>
              <a:ext uri="{FF2B5EF4-FFF2-40B4-BE49-F238E27FC236}">
                <a16:creationId xmlns:a16="http://schemas.microsoft.com/office/drawing/2014/main" id="{8B5ABA43-4E88-A169-47E5-4FBE083DD0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093859-5257-DDC4-7E49-D3EF78820B04}"/>
              </a:ext>
            </a:extLst>
          </p:cNvPr>
          <p:cNvSpPr>
            <a:spLocks noGrp="1"/>
          </p:cNvSpPr>
          <p:nvPr>
            <p:ph type="sldNum" sz="quarter" idx="12"/>
          </p:nvPr>
        </p:nvSpPr>
        <p:spPr/>
        <p:txBody>
          <a:bodyPr/>
          <a:lstStyle/>
          <a:p>
            <a:fld id="{3DC91408-C85C-438F-880C-8E8D6BA20D26}" type="slidenum">
              <a:rPr lang="en-GB" smtClean="0"/>
              <a:t>‹#›</a:t>
            </a:fld>
            <a:endParaRPr lang="en-GB"/>
          </a:p>
        </p:txBody>
      </p:sp>
    </p:spTree>
    <p:extLst>
      <p:ext uri="{BB962C8B-B14F-4D97-AF65-F5344CB8AC3E}">
        <p14:creationId xmlns:p14="http://schemas.microsoft.com/office/powerpoint/2010/main" val="2432669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D85FE-79CC-1B57-81D3-189D36EE2B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4E024C-7E6A-8B5B-6D73-37473C21D3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093607-89DB-C416-AB75-068DAE055E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0D5845-DDED-0A5A-83FF-60DD6DFDD96C}"/>
              </a:ext>
            </a:extLst>
          </p:cNvPr>
          <p:cNvSpPr>
            <a:spLocks noGrp="1"/>
          </p:cNvSpPr>
          <p:nvPr>
            <p:ph type="dt" sz="half" idx="10"/>
          </p:nvPr>
        </p:nvSpPr>
        <p:spPr/>
        <p:txBody>
          <a:bodyPr/>
          <a:lstStyle/>
          <a:p>
            <a:fld id="{FDC4750C-E1A8-4D09-BB38-D5947B570D6B}" type="datetimeFigureOut">
              <a:rPr lang="en-GB" smtClean="0"/>
              <a:t>13/06/2024</a:t>
            </a:fld>
            <a:endParaRPr lang="en-GB"/>
          </a:p>
        </p:txBody>
      </p:sp>
      <p:sp>
        <p:nvSpPr>
          <p:cNvPr id="6" name="Footer Placeholder 5">
            <a:extLst>
              <a:ext uri="{FF2B5EF4-FFF2-40B4-BE49-F238E27FC236}">
                <a16:creationId xmlns:a16="http://schemas.microsoft.com/office/drawing/2014/main" id="{FFE88779-A18C-1265-738A-702B35865A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7DC6EE-3C95-C583-D19E-AAD88D7BA7E8}"/>
              </a:ext>
            </a:extLst>
          </p:cNvPr>
          <p:cNvSpPr>
            <a:spLocks noGrp="1"/>
          </p:cNvSpPr>
          <p:nvPr>
            <p:ph type="sldNum" sz="quarter" idx="12"/>
          </p:nvPr>
        </p:nvSpPr>
        <p:spPr/>
        <p:txBody>
          <a:bodyPr/>
          <a:lstStyle/>
          <a:p>
            <a:fld id="{3DC91408-C85C-438F-880C-8E8D6BA20D26}" type="slidenum">
              <a:rPr lang="en-GB" smtClean="0"/>
              <a:t>‹#›</a:t>
            </a:fld>
            <a:endParaRPr lang="en-GB"/>
          </a:p>
        </p:txBody>
      </p:sp>
    </p:spTree>
    <p:extLst>
      <p:ext uri="{BB962C8B-B14F-4D97-AF65-F5344CB8AC3E}">
        <p14:creationId xmlns:p14="http://schemas.microsoft.com/office/powerpoint/2010/main" val="4027663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B1BCE-6B84-1148-BA6A-4331C06AA2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E30A34-A9AD-82AC-B092-AC88B704E5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C19046-D1C5-9036-08BA-B52EF2C31B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E8D4D6-1DC1-BB03-2359-3C6E0AF1E54A}"/>
              </a:ext>
            </a:extLst>
          </p:cNvPr>
          <p:cNvSpPr>
            <a:spLocks noGrp="1"/>
          </p:cNvSpPr>
          <p:nvPr>
            <p:ph type="dt" sz="half" idx="10"/>
          </p:nvPr>
        </p:nvSpPr>
        <p:spPr/>
        <p:txBody>
          <a:bodyPr/>
          <a:lstStyle/>
          <a:p>
            <a:fld id="{FDC4750C-E1A8-4D09-BB38-D5947B570D6B}" type="datetimeFigureOut">
              <a:rPr lang="en-GB" smtClean="0"/>
              <a:t>13/06/2024</a:t>
            </a:fld>
            <a:endParaRPr lang="en-GB"/>
          </a:p>
        </p:txBody>
      </p:sp>
      <p:sp>
        <p:nvSpPr>
          <p:cNvPr id="6" name="Footer Placeholder 5">
            <a:extLst>
              <a:ext uri="{FF2B5EF4-FFF2-40B4-BE49-F238E27FC236}">
                <a16:creationId xmlns:a16="http://schemas.microsoft.com/office/drawing/2014/main" id="{F2694873-7EB6-888C-11C1-E30440BEFC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E05696-A5A7-C1AA-266F-17188FD484AC}"/>
              </a:ext>
            </a:extLst>
          </p:cNvPr>
          <p:cNvSpPr>
            <a:spLocks noGrp="1"/>
          </p:cNvSpPr>
          <p:nvPr>
            <p:ph type="sldNum" sz="quarter" idx="12"/>
          </p:nvPr>
        </p:nvSpPr>
        <p:spPr/>
        <p:txBody>
          <a:bodyPr/>
          <a:lstStyle/>
          <a:p>
            <a:fld id="{3DC91408-C85C-438F-880C-8E8D6BA20D26}" type="slidenum">
              <a:rPr lang="en-GB" smtClean="0"/>
              <a:t>‹#›</a:t>
            </a:fld>
            <a:endParaRPr lang="en-GB"/>
          </a:p>
        </p:txBody>
      </p:sp>
    </p:spTree>
    <p:extLst>
      <p:ext uri="{BB962C8B-B14F-4D97-AF65-F5344CB8AC3E}">
        <p14:creationId xmlns:p14="http://schemas.microsoft.com/office/powerpoint/2010/main" val="3982502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8B55A-6D95-0A78-7ABE-2E7A354E5B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E97BA4-F53F-7830-8950-A7929C9685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71E596-3B9A-C8DD-C093-6AE315988122}"/>
              </a:ext>
            </a:extLst>
          </p:cNvPr>
          <p:cNvSpPr>
            <a:spLocks noGrp="1"/>
          </p:cNvSpPr>
          <p:nvPr>
            <p:ph type="dt" sz="half" idx="10"/>
          </p:nvPr>
        </p:nvSpPr>
        <p:spPr/>
        <p:txBody>
          <a:bodyPr/>
          <a:lstStyle/>
          <a:p>
            <a:fld id="{FDC4750C-E1A8-4D09-BB38-D5947B570D6B}" type="datetimeFigureOut">
              <a:rPr lang="en-GB" smtClean="0"/>
              <a:t>13/06/2024</a:t>
            </a:fld>
            <a:endParaRPr lang="en-GB"/>
          </a:p>
        </p:txBody>
      </p:sp>
      <p:sp>
        <p:nvSpPr>
          <p:cNvPr id="5" name="Footer Placeholder 4">
            <a:extLst>
              <a:ext uri="{FF2B5EF4-FFF2-40B4-BE49-F238E27FC236}">
                <a16:creationId xmlns:a16="http://schemas.microsoft.com/office/drawing/2014/main" id="{FCD0B603-DDF2-3FBC-0267-568161547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F4236C-3D38-8B76-0C7D-38191E4880B2}"/>
              </a:ext>
            </a:extLst>
          </p:cNvPr>
          <p:cNvSpPr>
            <a:spLocks noGrp="1"/>
          </p:cNvSpPr>
          <p:nvPr>
            <p:ph type="sldNum" sz="quarter" idx="12"/>
          </p:nvPr>
        </p:nvSpPr>
        <p:spPr/>
        <p:txBody>
          <a:bodyPr/>
          <a:lstStyle/>
          <a:p>
            <a:fld id="{3DC91408-C85C-438F-880C-8E8D6BA20D26}" type="slidenum">
              <a:rPr lang="en-GB" smtClean="0"/>
              <a:t>‹#›</a:t>
            </a:fld>
            <a:endParaRPr lang="en-GB"/>
          </a:p>
        </p:txBody>
      </p:sp>
    </p:spTree>
    <p:extLst>
      <p:ext uri="{BB962C8B-B14F-4D97-AF65-F5344CB8AC3E}">
        <p14:creationId xmlns:p14="http://schemas.microsoft.com/office/powerpoint/2010/main" val="3638576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AC4B3D-A54F-3E62-DFDB-770BC830991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BF53A2-D623-5009-3D67-CD3AA747AA4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A027B1-17BD-C9D2-C4C6-9B0B28A5AF5A}"/>
              </a:ext>
            </a:extLst>
          </p:cNvPr>
          <p:cNvSpPr>
            <a:spLocks noGrp="1"/>
          </p:cNvSpPr>
          <p:nvPr>
            <p:ph type="dt" sz="half" idx="10"/>
          </p:nvPr>
        </p:nvSpPr>
        <p:spPr/>
        <p:txBody>
          <a:bodyPr/>
          <a:lstStyle/>
          <a:p>
            <a:fld id="{FDC4750C-E1A8-4D09-BB38-D5947B570D6B}" type="datetimeFigureOut">
              <a:rPr lang="en-GB" smtClean="0"/>
              <a:t>13/06/2024</a:t>
            </a:fld>
            <a:endParaRPr lang="en-GB"/>
          </a:p>
        </p:txBody>
      </p:sp>
      <p:sp>
        <p:nvSpPr>
          <p:cNvPr id="5" name="Footer Placeholder 4">
            <a:extLst>
              <a:ext uri="{FF2B5EF4-FFF2-40B4-BE49-F238E27FC236}">
                <a16:creationId xmlns:a16="http://schemas.microsoft.com/office/drawing/2014/main" id="{F741158C-73BB-CCF0-08C3-7C03FB3EC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14953D-A40A-F055-D3EC-C9964E787569}"/>
              </a:ext>
            </a:extLst>
          </p:cNvPr>
          <p:cNvSpPr>
            <a:spLocks noGrp="1"/>
          </p:cNvSpPr>
          <p:nvPr>
            <p:ph type="sldNum" sz="quarter" idx="12"/>
          </p:nvPr>
        </p:nvSpPr>
        <p:spPr/>
        <p:txBody>
          <a:bodyPr/>
          <a:lstStyle/>
          <a:p>
            <a:fld id="{3DC91408-C85C-438F-880C-8E8D6BA20D26}" type="slidenum">
              <a:rPr lang="en-GB" smtClean="0"/>
              <a:t>‹#›</a:t>
            </a:fld>
            <a:endParaRPr lang="en-GB"/>
          </a:p>
        </p:txBody>
      </p:sp>
    </p:spTree>
    <p:extLst>
      <p:ext uri="{BB962C8B-B14F-4D97-AF65-F5344CB8AC3E}">
        <p14:creationId xmlns:p14="http://schemas.microsoft.com/office/powerpoint/2010/main" val="40286649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943733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059990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760582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49245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013077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299217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92909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0316267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38519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502322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085045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F48A03-0ADD-41EA-B857-FC9F01E84ED3}" type="datetimeFigureOut">
              <a:rPr lang="en-GB" smtClean="0"/>
              <a:t>13/06/2024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F1373-6A0F-43C7-8B7D-190FA5E9C806}"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459746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F48A03-0ADD-41EA-B857-FC9F01E84ED3}" type="datetimeFigureOut">
              <a:rPr lang="en-GB" smtClean="0"/>
              <a:t>13/06/2024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20851290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48A03-0ADD-41EA-B857-FC9F01E84ED3}" type="datetimeFigureOut">
              <a:rPr lang="en-GB" smtClean="0"/>
              <a:t>13/06/2024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12901486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F48A03-0ADD-41EA-B857-FC9F01E84ED3}" type="datetimeFigureOut">
              <a:rPr lang="en-GB" smtClean="0"/>
              <a:t>13/06/2024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4079394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F48A03-0ADD-41EA-B857-FC9F01E84ED3}" type="datetimeFigureOut">
              <a:rPr lang="en-GB" smtClean="0"/>
              <a:t>13/06/2024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33157740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F48A03-0ADD-41EA-B857-FC9F01E84ED3}" type="datetimeFigureOut">
              <a:rPr lang="en-GB" smtClean="0"/>
              <a:t>13/06/2024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30950436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F48A03-0ADD-41EA-B857-FC9F01E84ED3}" type="datetimeFigureOut">
              <a:rPr lang="en-GB" smtClean="0"/>
              <a:t>13/06/2024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30062284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F48A03-0ADD-41EA-B857-FC9F01E84ED3}" type="datetimeFigureOut">
              <a:rPr lang="en-GB" smtClean="0"/>
              <a:t>13/06/2024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21399977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F48A03-0ADD-41EA-B857-FC9F01E84ED3}" type="datetimeFigureOut">
              <a:rPr lang="en-GB" smtClean="0"/>
              <a:t>13/06/2024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29815755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C8F48A03-0ADD-41EA-B857-FC9F01E84ED3}" type="datetimeFigureOut">
              <a:rPr lang="en-GB" smtClean="0"/>
              <a:t>13/06/2024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124786626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48A03-0ADD-41EA-B857-FC9F01E84ED3}" type="datetimeFigureOut">
              <a:rPr lang="en-GB" smtClean="0"/>
              <a:t>13/06/2024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136324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48A03-0ADD-41EA-B857-FC9F01E84ED3}" type="datetimeFigureOut">
              <a:rPr lang="en-GB" smtClean="0"/>
              <a:t>13/06/2024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F1373-6A0F-43C7-8B7D-190FA5E9C806}"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6773040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48A03-0ADD-41EA-B857-FC9F01E84ED3}" type="datetimeFigureOut">
              <a:rPr lang="en-GB" smtClean="0"/>
              <a:t>13/06/2024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142802343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48A03-0ADD-41EA-B857-FC9F01E84ED3}" type="datetimeFigureOut">
              <a:rPr lang="en-GB" smtClean="0"/>
              <a:t>13/06/2024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F1373-6A0F-43C7-8B7D-190FA5E9C806}"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724566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48A03-0ADD-41EA-B857-FC9F01E84ED3}" type="datetimeFigureOut">
              <a:rPr lang="en-GB" smtClean="0"/>
              <a:t>13/06/2024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300602818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F48A03-0ADD-41EA-B857-FC9F01E84ED3}" type="datetimeFigureOut">
              <a:rPr lang="en-GB" smtClean="0"/>
              <a:t>13/06/2024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36180219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F48A03-0ADD-41EA-B857-FC9F01E84ED3}" type="datetimeFigureOut">
              <a:rPr lang="en-GB" smtClean="0"/>
              <a:t>13/06/2024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F1373-6A0F-43C7-8B7D-190FA5E9C806}" type="slidenum">
              <a:rPr lang="en-GB" smtClean="0"/>
              <a:t>‹#›</a:t>
            </a:fld>
            <a:endParaRPr lang="en-GB"/>
          </a:p>
        </p:txBody>
      </p:sp>
    </p:spTree>
    <p:extLst>
      <p:ext uri="{BB962C8B-B14F-4D97-AF65-F5344CB8AC3E}">
        <p14:creationId xmlns:p14="http://schemas.microsoft.com/office/powerpoint/2010/main" val="1105896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28946-5011-41E9-388B-1480F45706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247B447-32AF-BE6F-8E84-CA1D611FC7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0016647-F9D4-994F-6F36-D925E81BDD0C}"/>
              </a:ext>
            </a:extLst>
          </p:cNvPr>
          <p:cNvSpPr>
            <a:spLocks noGrp="1"/>
          </p:cNvSpPr>
          <p:nvPr>
            <p:ph type="dt" sz="half" idx="10"/>
          </p:nvPr>
        </p:nvSpPr>
        <p:spPr/>
        <p:txBody>
          <a:bodyPr/>
          <a:lstStyle/>
          <a:p>
            <a:fld id="{D6AEDAC5-E402-3B40-B712-5A829304CEAE}" type="datetimeFigureOut">
              <a:rPr lang="en-US" smtClean="0"/>
              <a:t>6/13/2024</a:t>
            </a:fld>
            <a:endParaRPr lang="en-US"/>
          </a:p>
        </p:txBody>
      </p:sp>
      <p:sp>
        <p:nvSpPr>
          <p:cNvPr id="5" name="Footer Placeholder 4">
            <a:extLst>
              <a:ext uri="{FF2B5EF4-FFF2-40B4-BE49-F238E27FC236}">
                <a16:creationId xmlns:a16="http://schemas.microsoft.com/office/drawing/2014/main" id="{BAC5233E-C7A2-1E6A-E4D0-42C01B804D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029C43-C30D-92A4-0710-71DDA2EA965C}"/>
              </a:ext>
            </a:extLst>
          </p:cNvPr>
          <p:cNvSpPr>
            <a:spLocks noGrp="1"/>
          </p:cNvSpPr>
          <p:nvPr>
            <p:ph type="sldNum" sz="quarter" idx="12"/>
          </p:nvPr>
        </p:nvSpPr>
        <p:spPr/>
        <p:txBody>
          <a:bodyPr/>
          <a:lstStyle/>
          <a:p>
            <a:fld id="{008F6E52-4AFE-1644-AD67-8B7928ED65A4}" type="slidenum">
              <a:rPr lang="en-US" smtClean="0"/>
              <a:t>‹#›</a:t>
            </a:fld>
            <a:endParaRPr lang="en-US"/>
          </a:p>
        </p:txBody>
      </p:sp>
    </p:spTree>
    <p:extLst>
      <p:ext uri="{BB962C8B-B14F-4D97-AF65-F5344CB8AC3E}">
        <p14:creationId xmlns:p14="http://schemas.microsoft.com/office/powerpoint/2010/main" val="5657181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25EA3-5720-3D67-FE3B-AAAB9B8B789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586589E-1CA9-E5F2-89A7-3DFC0CB283F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4F4394-C670-E3CB-F72E-D492D08FB788}"/>
              </a:ext>
            </a:extLst>
          </p:cNvPr>
          <p:cNvSpPr>
            <a:spLocks noGrp="1"/>
          </p:cNvSpPr>
          <p:nvPr>
            <p:ph type="dt" sz="half" idx="10"/>
          </p:nvPr>
        </p:nvSpPr>
        <p:spPr/>
        <p:txBody>
          <a:bodyPr/>
          <a:lstStyle/>
          <a:p>
            <a:fld id="{D6AEDAC5-E402-3B40-B712-5A829304CEAE}" type="datetimeFigureOut">
              <a:rPr lang="en-US" smtClean="0"/>
              <a:t>6/13/2024</a:t>
            </a:fld>
            <a:endParaRPr lang="en-US"/>
          </a:p>
        </p:txBody>
      </p:sp>
      <p:sp>
        <p:nvSpPr>
          <p:cNvPr id="5" name="Footer Placeholder 4">
            <a:extLst>
              <a:ext uri="{FF2B5EF4-FFF2-40B4-BE49-F238E27FC236}">
                <a16:creationId xmlns:a16="http://schemas.microsoft.com/office/drawing/2014/main" id="{D3A83213-3DF8-325F-59F7-6A6868B1DE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247A4D-3885-D6CB-354D-A2F377ACD1C3}"/>
              </a:ext>
            </a:extLst>
          </p:cNvPr>
          <p:cNvSpPr>
            <a:spLocks noGrp="1"/>
          </p:cNvSpPr>
          <p:nvPr>
            <p:ph type="sldNum" sz="quarter" idx="12"/>
          </p:nvPr>
        </p:nvSpPr>
        <p:spPr/>
        <p:txBody>
          <a:bodyPr/>
          <a:lstStyle/>
          <a:p>
            <a:fld id="{008F6E52-4AFE-1644-AD67-8B7928ED65A4}" type="slidenum">
              <a:rPr lang="en-US" smtClean="0"/>
              <a:t>‹#›</a:t>
            </a:fld>
            <a:endParaRPr lang="en-US"/>
          </a:p>
        </p:txBody>
      </p:sp>
    </p:spTree>
    <p:extLst>
      <p:ext uri="{BB962C8B-B14F-4D97-AF65-F5344CB8AC3E}">
        <p14:creationId xmlns:p14="http://schemas.microsoft.com/office/powerpoint/2010/main" val="39146236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C9F2E-68D0-61AF-5ED4-0E8052B1094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A50D163-1C99-942A-5BA7-875D74FA30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BD4E11D-0D1F-619C-33E7-BD0FE721B010}"/>
              </a:ext>
            </a:extLst>
          </p:cNvPr>
          <p:cNvSpPr>
            <a:spLocks noGrp="1"/>
          </p:cNvSpPr>
          <p:nvPr>
            <p:ph type="dt" sz="half" idx="10"/>
          </p:nvPr>
        </p:nvSpPr>
        <p:spPr/>
        <p:txBody>
          <a:bodyPr/>
          <a:lstStyle/>
          <a:p>
            <a:fld id="{D6AEDAC5-E402-3B40-B712-5A829304CEAE}" type="datetimeFigureOut">
              <a:rPr lang="en-US" smtClean="0"/>
              <a:t>6/13/2024</a:t>
            </a:fld>
            <a:endParaRPr lang="en-US"/>
          </a:p>
        </p:txBody>
      </p:sp>
      <p:sp>
        <p:nvSpPr>
          <p:cNvPr id="5" name="Footer Placeholder 4">
            <a:extLst>
              <a:ext uri="{FF2B5EF4-FFF2-40B4-BE49-F238E27FC236}">
                <a16:creationId xmlns:a16="http://schemas.microsoft.com/office/drawing/2014/main" id="{5277BDE6-5FCB-F85F-F390-76DE13E03E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D5453F-7418-440E-CEDA-633F9387F9D8}"/>
              </a:ext>
            </a:extLst>
          </p:cNvPr>
          <p:cNvSpPr>
            <a:spLocks noGrp="1"/>
          </p:cNvSpPr>
          <p:nvPr>
            <p:ph type="sldNum" sz="quarter" idx="12"/>
          </p:nvPr>
        </p:nvSpPr>
        <p:spPr/>
        <p:txBody>
          <a:bodyPr/>
          <a:lstStyle/>
          <a:p>
            <a:fld id="{008F6E52-4AFE-1644-AD67-8B7928ED65A4}" type="slidenum">
              <a:rPr lang="en-US" smtClean="0"/>
              <a:t>‹#›</a:t>
            </a:fld>
            <a:endParaRPr lang="en-US"/>
          </a:p>
        </p:txBody>
      </p:sp>
    </p:spTree>
    <p:extLst>
      <p:ext uri="{BB962C8B-B14F-4D97-AF65-F5344CB8AC3E}">
        <p14:creationId xmlns:p14="http://schemas.microsoft.com/office/powerpoint/2010/main" val="31356281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778C5-E225-880B-9C28-B5B355D7DD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A6387D3-DF35-AE6A-FBCA-CCC35CF3CCA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720FDD9-BB9F-E9C0-2E74-84435B48357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A364431-5DD4-DFCD-B3FF-66A2A8BE83F0}"/>
              </a:ext>
            </a:extLst>
          </p:cNvPr>
          <p:cNvSpPr>
            <a:spLocks noGrp="1"/>
          </p:cNvSpPr>
          <p:nvPr>
            <p:ph type="dt" sz="half" idx="10"/>
          </p:nvPr>
        </p:nvSpPr>
        <p:spPr/>
        <p:txBody>
          <a:bodyPr/>
          <a:lstStyle/>
          <a:p>
            <a:fld id="{D6AEDAC5-E402-3B40-B712-5A829304CEAE}" type="datetimeFigureOut">
              <a:rPr lang="en-US" smtClean="0"/>
              <a:t>6/13/2024</a:t>
            </a:fld>
            <a:endParaRPr lang="en-US"/>
          </a:p>
        </p:txBody>
      </p:sp>
      <p:sp>
        <p:nvSpPr>
          <p:cNvPr id="6" name="Footer Placeholder 5">
            <a:extLst>
              <a:ext uri="{FF2B5EF4-FFF2-40B4-BE49-F238E27FC236}">
                <a16:creationId xmlns:a16="http://schemas.microsoft.com/office/drawing/2014/main" id="{3A038146-AC8D-1367-AA05-B48168F6A8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DE6FAA-F9B1-AC72-3805-B35D39B9DD63}"/>
              </a:ext>
            </a:extLst>
          </p:cNvPr>
          <p:cNvSpPr>
            <a:spLocks noGrp="1"/>
          </p:cNvSpPr>
          <p:nvPr>
            <p:ph type="sldNum" sz="quarter" idx="12"/>
          </p:nvPr>
        </p:nvSpPr>
        <p:spPr/>
        <p:txBody>
          <a:bodyPr/>
          <a:lstStyle/>
          <a:p>
            <a:fld id="{008F6E52-4AFE-1644-AD67-8B7928ED65A4}" type="slidenum">
              <a:rPr lang="en-US" smtClean="0"/>
              <a:t>‹#›</a:t>
            </a:fld>
            <a:endParaRPr lang="en-US"/>
          </a:p>
        </p:txBody>
      </p:sp>
    </p:spTree>
    <p:extLst>
      <p:ext uri="{BB962C8B-B14F-4D97-AF65-F5344CB8AC3E}">
        <p14:creationId xmlns:p14="http://schemas.microsoft.com/office/powerpoint/2010/main" val="237137880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66DCF-3DCF-EAB3-86DB-DAC4F9761CD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12474B-FBC7-ED85-E6BC-7E2D869708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B49267-6D71-D9E5-B465-7BFD7FBD765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887FEC0-D7BF-9B97-615C-6842E5775E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26B1D8-D080-4A2B-DA44-598E9731FDF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F044C46-3A25-CD77-8D71-1272FC5149C4}"/>
              </a:ext>
            </a:extLst>
          </p:cNvPr>
          <p:cNvSpPr>
            <a:spLocks noGrp="1"/>
          </p:cNvSpPr>
          <p:nvPr>
            <p:ph type="dt" sz="half" idx="10"/>
          </p:nvPr>
        </p:nvSpPr>
        <p:spPr/>
        <p:txBody>
          <a:bodyPr/>
          <a:lstStyle/>
          <a:p>
            <a:fld id="{D6AEDAC5-E402-3B40-B712-5A829304CEAE}" type="datetimeFigureOut">
              <a:rPr lang="en-US" smtClean="0"/>
              <a:t>6/13/2024</a:t>
            </a:fld>
            <a:endParaRPr lang="en-US"/>
          </a:p>
        </p:txBody>
      </p:sp>
      <p:sp>
        <p:nvSpPr>
          <p:cNvPr id="8" name="Footer Placeholder 7">
            <a:extLst>
              <a:ext uri="{FF2B5EF4-FFF2-40B4-BE49-F238E27FC236}">
                <a16:creationId xmlns:a16="http://schemas.microsoft.com/office/drawing/2014/main" id="{CAECAA8F-D0D8-72BE-C5F7-C6B30B9FFD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1A4037E-8122-3E24-C535-C6315D77FDB3}"/>
              </a:ext>
            </a:extLst>
          </p:cNvPr>
          <p:cNvSpPr>
            <a:spLocks noGrp="1"/>
          </p:cNvSpPr>
          <p:nvPr>
            <p:ph type="sldNum" sz="quarter" idx="12"/>
          </p:nvPr>
        </p:nvSpPr>
        <p:spPr/>
        <p:txBody>
          <a:bodyPr/>
          <a:lstStyle/>
          <a:p>
            <a:fld id="{008F6E52-4AFE-1644-AD67-8B7928ED65A4}" type="slidenum">
              <a:rPr lang="en-US" smtClean="0"/>
              <a:t>‹#›</a:t>
            </a:fld>
            <a:endParaRPr lang="en-US"/>
          </a:p>
        </p:txBody>
      </p:sp>
    </p:spTree>
    <p:extLst>
      <p:ext uri="{BB962C8B-B14F-4D97-AF65-F5344CB8AC3E}">
        <p14:creationId xmlns:p14="http://schemas.microsoft.com/office/powerpoint/2010/main" val="67364201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D67A7-9A60-57C4-2780-E13F34D0B3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6EE58D2-82F7-337C-8B42-E884D69CAB3B}"/>
              </a:ext>
            </a:extLst>
          </p:cNvPr>
          <p:cNvSpPr>
            <a:spLocks noGrp="1"/>
          </p:cNvSpPr>
          <p:nvPr>
            <p:ph type="dt" sz="half" idx="10"/>
          </p:nvPr>
        </p:nvSpPr>
        <p:spPr/>
        <p:txBody>
          <a:bodyPr/>
          <a:lstStyle/>
          <a:p>
            <a:fld id="{D6AEDAC5-E402-3B40-B712-5A829304CEAE}" type="datetimeFigureOut">
              <a:rPr lang="en-US" smtClean="0"/>
              <a:t>6/13/2024</a:t>
            </a:fld>
            <a:endParaRPr lang="en-US"/>
          </a:p>
        </p:txBody>
      </p:sp>
      <p:sp>
        <p:nvSpPr>
          <p:cNvPr id="4" name="Footer Placeholder 3">
            <a:extLst>
              <a:ext uri="{FF2B5EF4-FFF2-40B4-BE49-F238E27FC236}">
                <a16:creationId xmlns:a16="http://schemas.microsoft.com/office/drawing/2014/main" id="{07F97404-15DD-07D6-DDCA-A44DCE91664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26299B3-8D1C-4BD7-7260-8D7B15B1B9C6}"/>
              </a:ext>
            </a:extLst>
          </p:cNvPr>
          <p:cNvSpPr>
            <a:spLocks noGrp="1"/>
          </p:cNvSpPr>
          <p:nvPr>
            <p:ph type="sldNum" sz="quarter" idx="12"/>
          </p:nvPr>
        </p:nvSpPr>
        <p:spPr/>
        <p:txBody>
          <a:bodyPr/>
          <a:lstStyle/>
          <a:p>
            <a:fld id="{008F6E52-4AFE-1644-AD67-8B7928ED65A4}" type="slidenum">
              <a:rPr lang="en-US" smtClean="0"/>
              <a:t>‹#›</a:t>
            </a:fld>
            <a:endParaRPr lang="en-US"/>
          </a:p>
        </p:txBody>
      </p:sp>
    </p:spTree>
    <p:extLst>
      <p:ext uri="{BB962C8B-B14F-4D97-AF65-F5344CB8AC3E}">
        <p14:creationId xmlns:p14="http://schemas.microsoft.com/office/powerpoint/2010/main" val="163727798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8216DC-9B23-4542-19C8-375E73DD2ACB}"/>
              </a:ext>
            </a:extLst>
          </p:cNvPr>
          <p:cNvSpPr>
            <a:spLocks noGrp="1"/>
          </p:cNvSpPr>
          <p:nvPr>
            <p:ph type="dt" sz="half" idx="10"/>
          </p:nvPr>
        </p:nvSpPr>
        <p:spPr/>
        <p:txBody>
          <a:bodyPr/>
          <a:lstStyle/>
          <a:p>
            <a:fld id="{D6AEDAC5-E402-3B40-B712-5A829304CEAE}" type="datetimeFigureOut">
              <a:rPr lang="en-US" smtClean="0"/>
              <a:t>6/13/2024</a:t>
            </a:fld>
            <a:endParaRPr lang="en-US"/>
          </a:p>
        </p:txBody>
      </p:sp>
      <p:sp>
        <p:nvSpPr>
          <p:cNvPr id="3" name="Footer Placeholder 2">
            <a:extLst>
              <a:ext uri="{FF2B5EF4-FFF2-40B4-BE49-F238E27FC236}">
                <a16:creationId xmlns:a16="http://schemas.microsoft.com/office/drawing/2014/main" id="{7133893C-7388-A823-6BC7-F2FA048FE06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5FD887-BD21-D15B-E0F8-25D210763754}"/>
              </a:ext>
            </a:extLst>
          </p:cNvPr>
          <p:cNvSpPr>
            <a:spLocks noGrp="1"/>
          </p:cNvSpPr>
          <p:nvPr>
            <p:ph type="sldNum" sz="quarter" idx="12"/>
          </p:nvPr>
        </p:nvSpPr>
        <p:spPr/>
        <p:txBody>
          <a:bodyPr/>
          <a:lstStyle/>
          <a:p>
            <a:fld id="{008F6E52-4AFE-1644-AD67-8B7928ED65A4}" type="slidenum">
              <a:rPr lang="en-US" smtClean="0"/>
              <a:t>‹#›</a:t>
            </a:fld>
            <a:endParaRPr lang="en-US"/>
          </a:p>
        </p:txBody>
      </p:sp>
    </p:spTree>
    <p:extLst>
      <p:ext uri="{BB962C8B-B14F-4D97-AF65-F5344CB8AC3E}">
        <p14:creationId xmlns:p14="http://schemas.microsoft.com/office/powerpoint/2010/main" val="30763281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20021-0B07-B276-92BC-57B441364E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38A8415-C47C-A02B-0358-C26E1B0000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0B36C6C-71F5-3354-8727-569CDA0CCD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B52229-76A3-D0C8-1448-E7DEB7C88490}"/>
              </a:ext>
            </a:extLst>
          </p:cNvPr>
          <p:cNvSpPr>
            <a:spLocks noGrp="1"/>
          </p:cNvSpPr>
          <p:nvPr>
            <p:ph type="dt" sz="half" idx="10"/>
          </p:nvPr>
        </p:nvSpPr>
        <p:spPr/>
        <p:txBody>
          <a:bodyPr/>
          <a:lstStyle/>
          <a:p>
            <a:fld id="{D6AEDAC5-E402-3B40-B712-5A829304CEAE}" type="datetimeFigureOut">
              <a:rPr lang="en-US" smtClean="0"/>
              <a:t>6/13/2024</a:t>
            </a:fld>
            <a:endParaRPr lang="en-US"/>
          </a:p>
        </p:txBody>
      </p:sp>
      <p:sp>
        <p:nvSpPr>
          <p:cNvPr id="6" name="Footer Placeholder 5">
            <a:extLst>
              <a:ext uri="{FF2B5EF4-FFF2-40B4-BE49-F238E27FC236}">
                <a16:creationId xmlns:a16="http://schemas.microsoft.com/office/drawing/2014/main" id="{374DC47E-5BAD-2503-1DBF-3C1DAADB3F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D9C3E-EFCA-657F-021C-174029C9D76A}"/>
              </a:ext>
            </a:extLst>
          </p:cNvPr>
          <p:cNvSpPr>
            <a:spLocks noGrp="1"/>
          </p:cNvSpPr>
          <p:nvPr>
            <p:ph type="sldNum" sz="quarter" idx="12"/>
          </p:nvPr>
        </p:nvSpPr>
        <p:spPr/>
        <p:txBody>
          <a:bodyPr/>
          <a:lstStyle/>
          <a:p>
            <a:fld id="{008F6E52-4AFE-1644-AD67-8B7928ED65A4}" type="slidenum">
              <a:rPr lang="en-US" smtClean="0"/>
              <a:t>‹#›</a:t>
            </a:fld>
            <a:endParaRPr lang="en-US"/>
          </a:p>
        </p:txBody>
      </p:sp>
    </p:spTree>
    <p:extLst>
      <p:ext uri="{BB962C8B-B14F-4D97-AF65-F5344CB8AC3E}">
        <p14:creationId xmlns:p14="http://schemas.microsoft.com/office/powerpoint/2010/main" val="18211074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F0ADA-2F4A-6E7F-455E-97F34685EC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5376121-4CF0-E42E-B829-21DE5EF201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7CDD7C7-3053-EDBB-0DF9-0BFE73D00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52E964-EE98-3E4F-9A67-EC4F68B87F04}"/>
              </a:ext>
            </a:extLst>
          </p:cNvPr>
          <p:cNvSpPr>
            <a:spLocks noGrp="1"/>
          </p:cNvSpPr>
          <p:nvPr>
            <p:ph type="dt" sz="half" idx="10"/>
          </p:nvPr>
        </p:nvSpPr>
        <p:spPr/>
        <p:txBody>
          <a:bodyPr/>
          <a:lstStyle/>
          <a:p>
            <a:fld id="{D6AEDAC5-E402-3B40-B712-5A829304CEAE}" type="datetimeFigureOut">
              <a:rPr lang="en-US" smtClean="0"/>
              <a:t>6/13/2024</a:t>
            </a:fld>
            <a:endParaRPr lang="en-US"/>
          </a:p>
        </p:txBody>
      </p:sp>
      <p:sp>
        <p:nvSpPr>
          <p:cNvPr id="6" name="Footer Placeholder 5">
            <a:extLst>
              <a:ext uri="{FF2B5EF4-FFF2-40B4-BE49-F238E27FC236}">
                <a16:creationId xmlns:a16="http://schemas.microsoft.com/office/drawing/2014/main" id="{1B788DE4-585D-B341-B900-3FA5A716A3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5A05F3-4FC2-5C26-466C-55CF9AC818DD}"/>
              </a:ext>
            </a:extLst>
          </p:cNvPr>
          <p:cNvSpPr>
            <a:spLocks noGrp="1"/>
          </p:cNvSpPr>
          <p:nvPr>
            <p:ph type="sldNum" sz="quarter" idx="12"/>
          </p:nvPr>
        </p:nvSpPr>
        <p:spPr/>
        <p:txBody>
          <a:bodyPr/>
          <a:lstStyle/>
          <a:p>
            <a:fld id="{008F6E52-4AFE-1644-AD67-8B7928ED65A4}" type="slidenum">
              <a:rPr lang="en-US" smtClean="0"/>
              <a:t>‹#›</a:t>
            </a:fld>
            <a:endParaRPr lang="en-US"/>
          </a:p>
        </p:txBody>
      </p:sp>
    </p:spTree>
    <p:extLst>
      <p:ext uri="{BB962C8B-B14F-4D97-AF65-F5344CB8AC3E}">
        <p14:creationId xmlns:p14="http://schemas.microsoft.com/office/powerpoint/2010/main" val="136719141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8B6B-5434-5BD7-B2C6-D4CB50D2460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281D502-1658-35B8-76EF-09F99309706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4472A0-BC77-702F-3A2E-B711268BAB65}"/>
              </a:ext>
            </a:extLst>
          </p:cNvPr>
          <p:cNvSpPr>
            <a:spLocks noGrp="1"/>
          </p:cNvSpPr>
          <p:nvPr>
            <p:ph type="dt" sz="half" idx="10"/>
          </p:nvPr>
        </p:nvSpPr>
        <p:spPr/>
        <p:txBody>
          <a:bodyPr/>
          <a:lstStyle/>
          <a:p>
            <a:fld id="{D6AEDAC5-E402-3B40-B712-5A829304CEAE}" type="datetimeFigureOut">
              <a:rPr lang="en-US" smtClean="0"/>
              <a:t>6/13/2024</a:t>
            </a:fld>
            <a:endParaRPr lang="en-US"/>
          </a:p>
        </p:txBody>
      </p:sp>
      <p:sp>
        <p:nvSpPr>
          <p:cNvPr id="5" name="Footer Placeholder 4">
            <a:extLst>
              <a:ext uri="{FF2B5EF4-FFF2-40B4-BE49-F238E27FC236}">
                <a16:creationId xmlns:a16="http://schemas.microsoft.com/office/drawing/2014/main" id="{9E876EB8-3EF3-CBA9-F530-772E177260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E7CCDC-AC7F-EC62-FAF0-893E02393348}"/>
              </a:ext>
            </a:extLst>
          </p:cNvPr>
          <p:cNvSpPr>
            <a:spLocks noGrp="1"/>
          </p:cNvSpPr>
          <p:nvPr>
            <p:ph type="sldNum" sz="quarter" idx="12"/>
          </p:nvPr>
        </p:nvSpPr>
        <p:spPr/>
        <p:txBody>
          <a:bodyPr/>
          <a:lstStyle/>
          <a:p>
            <a:fld id="{008F6E52-4AFE-1644-AD67-8B7928ED65A4}" type="slidenum">
              <a:rPr lang="en-US" smtClean="0"/>
              <a:t>‹#›</a:t>
            </a:fld>
            <a:endParaRPr lang="en-US"/>
          </a:p>
        </p:txBody>
      </p:sp>
    </p:spTree>
    <p:extLst>
      <p:ext uri="{BB962C8B-B14F-4D97-AF65-F5344CB8AC3E}">
        <p14:creationId xmlns:p14="http://schemas.microsoft.com/office/powerpoint/2010/main" val="36530653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D8F136-60D0-909E-B5FE-DEEDE991ADB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E949BED-239F-8C5B-6E7F-CC2A24E3216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880EC6-CDEA-741D-12EC-2CCCF42FD61C}"/>
              </a:ext>
            </a:extLst>
          </p:cNvPr>
          <p:cNvSpPr>
            <a:spLocks noGrp="1"/>
          </p:cNvSpPr>
          <p:nvPr>
            <p:ph type="dt" sz="half" idx="10"/>
          </p:nvPr>
        </p:nvSpPr>
        <p:spPr/>
        <p:txBody>
          <a:bodyPr/>
          <a:lstStyle/>
          <a:p>
            <a:fld id="{D6AEDAC5-E402-3B40-B712-5A829304CEAE}" type="datetimeFigureOut">
              <a:rPr lang="en-US" smtClean="0"/>
              <a:t>6/13/2024</a:t>
            </a:fld>
            <a:endParaRPr lang="en-US"/>
          </a:p>
        </p:txBody>
      </p:sp>
      <p:sp>
        <p:nvSpPr>
          <p:cNvPr id="5" name="Footer Placeholder 4">
            <a:extLst>
              <a:ext uri="{FF2B5EF4-FFF2-40B4-BE49-F238E27FC236}">
                <a16:creationId xmlns:a16="http://schemas.microsoft.com/office/drawing/2014/main" id="{FF8A8CA1-2C86-B089-C359-E8CB937692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50D6B2-B097-E469-D469-8BF6F3157262}"/>
              </a:ext>
            </a:extLst>
          </p:cNvPr>
          <p:cNvSpPr>
            <a:spLocks noGrp="1"/>
          </p:cNvSpPr>
          <p:nvPr>
            <p:ph type="sldNum" sz="quarter" idx="12"/>
          </p:nvPr>
        </p:nvSpPr>
        <p:spPr/>
        <p:txBody>
          <a:bodyPr/>
          <a:lstStyle/>
          <a:p>
            <a:fld id="{008F6E52-4AFE-1644-AD67-8B7928ED65A4}" type="slidenum">
              <a:rPr lang="en-US" smtClean="0"/>
              <a:t>‹#›</a:t>
            </a:fld>
            <a:endParaRPr lang="en-US"/>
          </a:p>
        </p:txBody>
      </p:sp>
    </p:spTree>
    <p:extLst>
      <p:ext uri="{BB962C8B-B14F-4D97-AF65-F5344CB8AC3E}">
        <p14:creationId xmlns:p14="http://schemas.microsoft.com/office/powerpoint/2010/main" val="2115015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EC8229-AC2E-76D4-63EA-702E283882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0DE252-C943-6EC8-DD0B-AB5587AB5C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B7A543-89E4-0E3E-F6A2-4073CD11F9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DC4750C-E1A8-4D09-BB38-D5947B570D6B}" type="datetimeFigureOut">
              <a:rPr lang="en-GB" smtClean="0"/>
              <a:t>13/06/2024</a:t>
            </a:fld>
            <a:endParaRPr lang="en-GB"/>
          </a:p>
        </p:txBody>
      </p:sp>
      <p:sp>
        <p:nvSpPr>
          <p:cNvPr id="5" name="Footer Placeholder 4">
            <a:extLst>
              <a:ext uri="{FF2B5EF4-FFF2-40B4-BE49-F238E27FC236}">
                <a16:creationId xmlns:a16="http://schemas.microsoft.com/office/drawing/2014/main" id="{1FBF7AD9-D3E4-9DA3-1C58-CC0A52224C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05BE911-CD54-62A6-D5F3-AF016BA038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C91408-C85C-438F-880C-8E8D6BA20D26}" type="slidenum">
              <a:rPr lang="en-GB" smtClean="0"/>
              <a:t>‹#›</a:t>
            </a:fld>
            <a:endParaRPr lang="en-GB"/>
          </a:p>
        </p:txBody>
      </p:sp>
    </p:spTree>
    <p:extLst>
      <p:ext uri="{BB962C8B-B14F-4D97-AF65-F5344CB8AC3E}">
        <p14:creationId xmlns:p14="http://schemas.microsoft.com/office/powerpoint/2010/main" val="27505623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4824975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9000">
              <a:schemeClr val="tx2">
                <a:lumMod val="20000"/>
                <a:lumOff val="80000"/>
              </a:schemeClr>
            </a:gs>
            <a:gs pos="100000">
              <a:schemeClr val="bg2">
                <a:shade val="96000"/>
                <a:satMod val="120000"/>
                <a:lumMod val="90000"/>
              </a:schemeClr>
            </a:gs>
          </a:gsLst>
          <a:lin ang="612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C8F48A03-0ADD-41EA-B857-FC9F01E84ED3}" type="datetimeFigureOut">
              <a:rPr lang="en-GB" smtClean="0"/>
              <a:t>13/06/2024</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3BF1373-6A0F-43C7-8B7D-190FA5E9C806}" type="slidenum">
              <a:rPr lang="en-GB" smtClean="0"/>
              <a:t>‹#›</a:t>
            </a:fld>
            <a:endParaRPr lang="en-GB"/>
          </a:p>
        </p:txBody>
      </p:sp>
    </p:spTree>
    <p:extLst>
      <p:ext uri="{BB962C8B-B14F-4D97-AF65-F5344CB8AC3E}">
        <p14:creationId xmlns:p14="http://schemas.microsoft.com/office/powerpoint/2010/main" val="60017233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F8820-BD52-6E09-FBC1-DCD693C3B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09A7A04-2415-58DA-85DB-363E706F0D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16A6D0-8882-9404-8C69-8BAC7F0DE8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6AEDAC5-E402-3B40-B712-5A829304CEAE}" type="datetimeFigureOut">
              <a:rPr lang="en-US" smtClean="0"/>
              <a:t>6/13/2024</a:t>
            </a:fld>
            <a:endParaRPr lang="en-US"/>
          </a:p>
        </p:txBody>
      </p:sp>
      <p:sp>
        <p:nvSpPr>
          <p:cNvPr id="5" name="Footer Placeholder 4">
            <a:extLst>
              <a:ext uri="{FF2B5EF4-FFF2-40B4-BE49-F238E27FC236}">
                <a16:creationId xmlns:a16="http://schemas.microsoft.com/office/drawing/2014/main" id="{4ED886FE-BBAC-11BA-823F-212139361C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0B74212-7FFF-B67B-E206-FFDC5AAB5A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8F6E52-4AFE-1644-AD67-8B7928ED65A4}" type="slidenum">
              <a:rPr lang="en-US" smtClean="0"/>
              <a:t>‹#›</a:t>
            </a:fld>
            <a:endParaRPr lang="en-US"/>
          </a:p>
        </p:txBody>
      </p:sp>
    </p:spTree>
    <p:extLst>
      <p:ext uri="{BB962C8B-B14F-4D97-AF65-F5344CB8AC3E}">
        <p14:creationId xmlns:p14="http://schemas.microsoft.com/office/powerpoint/2010/main" val="323586633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219080@student.uwtsd.ac.uk" TargetMode="External"/><Relationship Id="rId2" Type="http://schemas.openxmlformats.org/officeDocument/2006/relationships/image" Target="../media/image1.jp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doi.org/10.1051/shsconf/20208301002" TargetMode="External"/><Relationship Id="rId1" Type="http://schemas.openxmlformats.org/officeDocument/2006/relationships/slideLayout" Target="../slideLayouts/slideLayout41.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hyperlink" Target="https://www.brainyquote.com/authors/jim-loehr-quotes" TargetMode="External"/><Relationship Id="rId2" Type="http://schemas.openxmlformats.org/officeDocument/2006/relationships/image" Target="../media/image13.png"/><Relationship Id="rId1" Type="http://schemas.openxmlformats.org/officeDocument/2006/relationships/slideLayout" Target="../slideLayouts/slideLayout29.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2.png"/><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4.png"/><Relationship Id="rId7" Type="http://schemas.openxmlformats.org/officeDocument/2006/relationships/diagramColors" Target="../diagrams/colors3.xml"/><Relationship Id="rId2" Type="http://schemas.openxmlformats.org/officeDocument/2006/relationships/image" Target="../media/image23.png"/><Relationship Id="rId1" Type="http://schemas.openxmlformats.org/officeDocument/2006/relationships/slideLayout" Target="../slideLayouts/slideLayout13.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www.brainyquote.com/quotes/jim_loehr_44598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red helicopter flying in the sky&#10;&#10;Description automatically generated">
            <a:extLst>
              <a:ext uri="{FF2B5EF4-FFF2-40B4-BE49-F238E27FC236}">
                <a16:creationId xmlns:a16="http://schemas.microsoft.com/office/drawing/2014/main" id="{F9896CF1-3548-B1C6-A226-54B924C8584D}"/>
              </a:ext>
            </a:extLst>
          </p:cNvPr>
          <p:cNvPicPr>
            <a:picLocks noChangeAspect="1"/>
          </p:cNvPicPr>
          <p:nvPr/>
        </p:nvPicPr>
        <p:blipFill rotWithShape="1">
          <a:blip r:embed="rId2"/>
          <a:srcRect t="23076" r="9090" b="5011"/>
          <a:stretch/>
        </p:blipFill>
        <p:spPr>
          <a:xfrm>
            <a:off x="3522468" y="10"/>
            <a:ext cx="8669532" cy="6857990"/>
          </a:xfrm>
          <a:prstGeom prst="rect">
            <a:avLst/>
          </a:prstGeom>
        </p:spPr>
      </p:pic>
      <p:sp>
        <p:nvSpPr>
          <p:cNvPr id="34" name="Rectangle 33">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EDE732-1892-F37E-26C4-96C844747C23}"/>
              </a:ext>
            </a:extLst>
          </p:cNvPr>
          <p:cNvSpPr>
            <a:spLocks noGrp="1"/>
          </p:cNvSpPr>
          <p:nvPr>
            <p:ph type="ctrTitle"/>
          </p:nvPr>
        </p:nvSpPr>
        <p:spPr>
          <a:xfrm>
            <a:off x="371093" y="1161288"/>
            <a:ext cx="8068572" cy="1124712"/>
          </a:xfrm>
        </p:spPr>
        <p:txBody>
          <a:bodyPr vert="horz" lIns="91440" tIns="45720" rIns="91440" bIns="45720" rtlCol="0" anchor="b">
            <a:noAutofit/>
          </a:bodyPr>
          <a:lstStyle/>
          <a:p>
            <a:pPr algn="l"/>
            <a:r>
              <a:rPr lang="en-US" sz="4000" dirty="0">
                <a:solidFill>
                  <a:schemeClr val="bg1"/>
                </a:solidFill>
              </a:rPr>
              <a:t>Welsh Air Ambulance</a:t>
            </a:r>
            <a:br>
              <a:rPr lang="en-US" sz="4000" dirty="0">
                <a:solidFill>
                  <a:schemeClr val="bg1"/>
                </a:solidFill>
              </a:rPr>
            </a:br>
            <a:r>
              <a:rPr lang="en-US" sz="4000" dirty="0">
                <a:solidFill>
                  <a:schemeClr val="bg1"/>
                </a:solidFill>
              </a:rPr>
              <a:t>Charity Event</a:t>
            </a:r>
          </a:p>
        </p:txBody>
      </p:sp>
      <p:sp>
        <p:nvSpPr>
          <p:cNvPr id="36" name="Rectangle 3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8" name="Rectangle 3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2BAB1C84-9FF8-ABE9-F8DE-3B88E8D514FA}"/>
              </a:ext>
            </a:extLst>
          </p:cNvPr>
          <p:cNvSpPr>
            <a:spLocks noGrp="1"/>
          </p:cNvSpPr>
          <p:nvPr>
            <p:ph type="subTitle" idx="1"/>
          </p:nvPr>
        </p:nvSpPr>
        <p:spPr>
          <a:xfrm>
            <a:off x="65645" y="4777778"/>
            <a:ext cx="7327165" cy="3207258"/>
          </a:xfrm>
        </p:spPr>
        <p:txBody>
          <a:bodyPr vert="horz" lIns="91440" tIns="45720" rIns="91440" bIns="45720" rtlCol="0" anchor="t">
            <a:normAutofit/>
          </a:bodyPr>
          <a:lstStyle/>
          <a:p>
            <a:pPr algn="l"/>
            <a:r>
              <a:rPr lang="en-US" sz="2000" dirty="0">
                <a:solidFill>
                  <a:schemeClr val="bg1"/>
                </a:solidFill>
              </a:rPr>
              <a:t>Marcin Soja</a:t>
            </a:r>
          </a:p>
          <a:p>
            <a:pPr algn="l"/>
            <a:r>
              <a:rPr lang="en-US" sz="2000" dirty="0">
                <a:solidFill>
                  <a:schemeClr val="bg1"/>
                </a:solidFill>
                <a:hlinkClick r:id="rId3"/>
              </a:rPr>
              <a:t>2219080@student.uwtsd.ac.uk</a:t>
            </a:r>
            <a:endParaRPr lang="en-US" sz="2000" dirty="0">
              <a:solidFill>
                <a:schemeClr val="bg1"/>
              </a:solidFill>
            </a:endParaRPr>
          </a:p>
          <a:p>
            <a:pPr algn="l" fontAlgn="ctr"/>
            <a:r>
              <a:rPr lang="en-US" sz="2000" b="1" i="0" u="none" strike="noStrike" dirty="0">
                <a:solidFill>
                  <a:schemeClr val="bg1"/>
                </a:solidFill>
                <a:effectLst/>
              </a:rPr>
              <a:t>Managing Projects in the </a:t>
            </a:r>
            <a:r>
              <a:rPr lang="en-US" sz="2000" b="1" i="0" u="none" strike="noStrike" dirty="0" err="1">
                <a:solidFill>
                  <a:schemeClr val="bg1"/>
                </a:solidFill>
                <a:effectLst/>
              </a:rPr>
              <a:t>Organisation</a:t>
            </a:r>
            <a:r>
              <a:rPr lang="en-US" sz="2000" b="1" i="0" u="none" strike="noStrike" dirty="0">
                <a:solidFill>
                  <a:schemeClr val="bg1"/>
                </a:solidFill>
                <a:effectLst/>
              </a:rPr>
              <a:t> (BMSW5009_SWAN)</a:t>
            </a:r>
          </a:p>
          <a:p>
            <a:pPr algn="l"/>
            <a:br>
              <a:rPr lang="en-US" sz="1700" dirty="0">
                <a:solidFill>
                  <a:schemeClr val="bg1"/>
                </a:solidFill>
              </a:rPr>
            </a:br>
            <a:endParaRPr lang="en-US" sz="1700" dirty="0">
              <a:solidFill>
                <a:schemeClr val="bg1"/>
              </a:solidFill>
            </a:endParaRPr>
          </a:p>
        </p:txBody>
      </p:sp>
    </p:spTree>
    <p:extLst>
      <p:ext uri="{BB962C8B-B14F-4D97-AF65-F5344CB8AC3E}">
        <p14:creationId xmlns:p14="http://schemas.microsoft.com/office/powerpoint/2010/main" val="173631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A32442-F8B1-8E74-0AC4-7B318757D79B}"/>
              </a:ext>
            </a:extLst>
          </p:cNvPr>
          <p:cNvSpPr>
            <a:spLocks noGrp="1"/>
          </p:cNvSpPr>
          <p:nvPr>
            <p:ph type="title"/>
          </p:nvPr>
        </p:nvSpPr>
        <p:spPr>
          <a:xfrm>
            <a:off x="761800" y="762001"/>
            <a:ext cx="5334197" cy="1708242"/>
          </a:xfrm>
        </p:spPr>
        <p:txBody>
          <a:bodyPr anchor="ctr">
            <a:normAutofit/>
          </a:bodyPr>
          <a:lstStyle/>
          <a:p>
            <a:r>
              <a:rPr lang="en-GB" sz="4000" b="0" i="0" u="none" strike="noStrike" dirty="0">
                <a:effectLst/>
                <a:latin typeface="-webkit-standard"/>
              </a:rPr>
              <a:t>Introduction</a:t>
            </a:r>
            <a:endParaRPr lang="en-US" sz="4000" dirty="0"/>
          </a:p>
        </p:txBody>
      </p:sp>
      <p:sp>
        <p:nvSpPr>
          <p:cNvPr id="3" name="Content Placeholder 2">
            <a:extLst>
              <a:ext uri="{FF2B5EF4-FFF2-40B4-BE49-F238E27FC236}">
                <a16:creationId xmlns:a16="http://schemas.microsoft.com/office/drawing/2014/main" id="{E4B6DD61-3416-FB72-699A-79F907A1C552}"/>
              </a:ext>
            </a:extLst>
          </p:cNvPr>
          <p:cNvSpPr>
            <a:spLocks noGrp="1"/>
          </p:cNvSpPr>
          <p:nvPr>
            <p:ph idx="1"/>
          </p:nvPr>
        </p:nvSpPr>
        <p:spPr>
          <a:xfrm>
            <a:off x="761800" y="2470244"/>
            <a:ext cx="5334197" cy="3769835"/>
          </a:xfrm>
        </p:spPr>
        <p:txBody>
          <a:bodyPr anchor="ctr">
            <a:normAutofit/>
          </a:bodyPr>
          <a:lstStyle/>
          <a:p>
            <a:pPr marL="0" indent="0" algn="ctr">
              <a:buNone/>
            </a:pPr>
            <a:r>
              <a:rPr lang="en-GB" b="1" dirty="0"/>
              <a:t>Team Members </a:t>
            </a:r>
          </a:p>
          <a:p>
            <a:pPr marL="0" indent="0" algn="ctr">
              <a:buNone/>
            </a:pPr>
            <a:endParaRPr lang="en-GB" b="1" dirty="0"/>
          </a:p>
          <a:p>
            <a:pPr marL="0" indent="0">
              <a:buNone/>
            </a:pPr>
            <a:r>
              <a:rPr lang="en-GB" sz="1800" dirty="0"/>
              <a:t>Marcin – team formation process  </a:t>
            </a:r>
          </a:p>
          <a:p>
            <a:pPr marL="0" indent="0">
              <a:buNone/>
            </a:pPr>
            <a:r>
              <a:rPr lang="en-GB" sz="1800" dirty="0"/>
              <a:t>Allison -  planning (quad chart, stakeholders)</a:t>
            </a:r>
          </a:p>
          <a:p>
            <a:pPr marL="0" indent="0">
              <a:buNone/>
            </a:pPr>
            <a:r>
              <a:rPr lang="en-GB" sz="1800" dirty="0"/>
              <a:t>Marta - execution phase </a:t>
            </a:r>
          </a:p>
          <a:p>
            <a:pPr marL="0" indent="0">
              <a:buNone/>
            </a:pPr>
            <a:r>
              <a:rPr lang="en-GB" sz="1800" dirty="0"/>
              <a:t>Chris – project closure </a:t>
            </a:r>
          </a:p>
          <a:p>
            <a:pPr marL="0" indent="0">
              <a:buNone/>
            </a:pPr>
            <a:br>
              <a:rPr lang="en-GB" sz="2000" i="1" dirty="0"/>
            </a:br>
            <a:endParaRPr lang="en-US" sz="2000" i="1" dirty="0"/>
          </a:p>
        </p:txBody>
      </p:sp>
      <p:pic>
        <p:nvPicPr>
          <p:cNvPr id="21" name="Picture 20" descr="Metallic spheres connected in mesh">
            <a:extLst>
              <a:ext uri="{FF2B5EF4-FFF2-40B4-BE49-F238E27FC236}">
                <a16:creationId xmlns:a16="http://schemas.microsoft.com/office/drawing/2014/main" id="{8B821BFC-84F7-8841-A268-C29D75979A92}"/>
              </a:ext>
            </a:extLst>
          </p:cNvPr>
          <p:cNvPicPr>
            <a:picLocks noChangeAspect="1"/>
          </p:cNvPicPr>
          <p:nvPr/>
        </p:nvPicPr>
        <p:blipFill rotWithShape="1">
          <a:blip r:embed="rId2"/>
          <a:srcRect l="22856" r="2530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23700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F0262-80ED-27E9-6567-7C6155C6FD30}"/>
              </a:ext>
            </a:extLst>
          </p:cNvPr>
          <p:cNvSpPr>
            <a:spLocks noGrp="1"/>
          </p:cNvSpPr>
          <p:nvPr>
            <p:ph type="title"/>
          </p:nvPr>
        </p:nvSpPr>
        <p:spPr>
          <a:xfrm>
            <a:off x="901406" y="-120607"/>
            <a:ext cx="4355265" cy="1616203"/>
          </a:xfrm>
        </p:spPr>
        <p:txBody>
          <a:bodyPr anchor="b">
            <a:normAutofit/>
          </a:bodyPr>
          <a:lstStyle/>
          <a:p>
            <a:r>
              <a:rPr lang="en-GB" sz="3200" dirty="0"/>
              <a:t>Team formation process.</a:t>
            </a:r>
            <a:br>
              <a:rPr lang="en-GB" sz="3200" dirty="0"/>
            </a:br>
            <a:endParaRPr lang="en-US" sz="3200" dirty="0"/>
          </a:p>
        </p:txBody>
      </p:sp>
      <p:sp>
        <p:nvSpPr>
          <p:cNvPr id="3" name="Content Placeholder 2">
            <a:extLst>
              <a:ext uri="{FF2B5EF4-FFF2-40B4-BE49-F238E27FC236}">
                <a16:creationId xmlns:a16="http://schemas.microsoft.com/office/drawing/2014/main" id="{C6D95669-CE60-D5CD-5F6A-ED9751137857}"/>
              </a:ext>
            </a:extLst>
          </p:cNvPr>
          <p:cNvSpPr>
            <a:spLocks noGrp="1"/>
          </p:cNvSpPr>
          <p:nvPr>
            <p:ph idx="1"/>
          </p:nvPr>
        </p:nvSpPr>
        <p:spPr>
          <a:xfrm>
            <a:off x="377168" y="2050712"/>
            <a:ext cx="6095999" cy="3447832"/>
          </a:xfrm>
        </p:spPr>
        <p:txBody>
          <a:bodyPr anchor="t">
            <a:normAutofit/>
          </a:bodyPr>
          <a:lstStyle/>
          <a:p>
            <a:r>
              <a:rPr lang="en-US" sz="2000" dirty="0"/>
              <a:t>“</a:t>
            </a:r>
            <a:r>
              <a:rPr lang="en-US" sz="2000" i="1" dirty="0"/>
              <a:t>Belbin analysis creates a </a:t>
            </a:r>
            <a:r>
              <a:rPr lang="en-US" sz="2000" i="1" dirty="0" err="1"/>
              <a:t>personalised</a:t>
            </a:r>
            <a:r>
              <a:rPr lang="en-US" sz="2000" i="1" dirty="0"/>
              <a:t> report on the individual </a:t>
            </a:r>
            <a:r>
              <a:rPr lang="en-US" sz="2000" i="1" dirty="0" err="1"/>
              <a:t>behaviour</a:t>
            </a:r>
            <a:r>
              <a:rPr lang="en-US" sz="2000" i="1" dirty="0"/>
              <a:t>.”</a:t>
            </a:r>
          </a:p>
          <a:p>
            <a:pPr marL="0" indent="0">
              <a:buNone/>
            </a:pPr>
            <a:r>
              <a:rPr lang="en-GB" sz="900" b="0" i="0" u="none" strike="noStrike" dirty="0">
                <a:solidFill>
                  <a:srgbClr val="3A3A3A"/>
                </a:solidFill>
                <a:effectLst/>
                <a:highlight>
                  <a:srgbClr val="FFFFFF"/>
                </a:highlight>
                <a:latin typeface="Source Sans Pro" panose="020B0503030403020204" pitchFamily="34" charset="0"/>
              </a:rPr>
              <a:t>Bednár, R. and </a:t>
            </a:r>
            <a:r>
              <a:rPr lang="en-GB" sz="900" b="0" i="0" u="none" strike="noStrike" dirty="0" err="1">
                <a:solidFill>
                  <a:srgbClr val="3A3A3A"/>
                </a:solidFill>
                <a:effectLst/>
                <a:highlight>
                  <a:srgbClr val="FFFFFF"/>
                </a:highlight>
                <a:latin typeface="Source Sans Pro" panose="020B0503030403020204" pitchFamily="34" charset="0"/>
              </a:rPr>
              <a:t>Ljudvigová</a:t>
            </a:r>
            <a:r>
              <a:rPr lang="en-GB" sz="900" b="0" i="0" u="none" strike="noStrike" dirty="0">
                <a:solidFill>
                  <a:srgbClr val="3A3A3A"/>
                </a:solidFill>
                <a:effectLst/>
                <a:highlight>
                  <a:srgbClr val="FFFFFF"/>
                </a:highlight>
                <a:latin typeface="Source Sans Pro" panose="020B0503030403020204" pitchFamily="34" charset="0"/>
              </a:rPr>
              <a:t>, I. (2020) ‘Belbin team roles in a start-up team’, </a:t>
            </a:r>
            <a:r>
              <a:rPr lang="en-GB" sz="900" b="0" i="1" u="none" strike="noStrike" dirty="0">
                <a:solidFill>
                  <a:srgbClr val="3A3A3A"/>
                </a:solidFill>
                <a:effectLst/>
                <a:latin typeface="Source Sans Pro" panose="020B0503030403020204" pitchFamily="34" charset="0"/>
              </a:rPr>
              <a:t>SHS Web of Conferences</a:t>
            </a:r>
            <a:r>
              <a:rPr lang="en-GB" sz="900" b="0" i="0" u="none" strike="noStrike" dirty="0">
                <a:solidFill>
                  <a:srgbClr val="3A3A3A"/>
                </a:solidFill>
                <a:effectLst/>
                <a:highlight>
                  <a:srgbClr val="FFFFFF"/>
                </a:highlight>
                <a:latin typeface="Source Sans Pro" panose="020B0503030403020204" pitchFamily="34" charset="0"/>
              </a:rPr>
              <a:t>, 83, pp. 1002-. </a:t>
            </a:r>
            <a:br>
              <a:rPr lang="en-GB" sz="900" b="0" i="0" u="none" strike="noStrike" dirty="0">
                <a:solidFill>
                  <a:srgbClr val="3A3A3A"/>
                </a:solidFill>
                <a:effectLst/>
                <a:highlight>
                  <a:srgbClr val="FFFFFF"/>
                </a:highlight>
                <a:latin typeface="Source Sans Pro" panose="020B0503030403020204" pitchFamily="34" charset="0"/>
              </a:rPr>
            </a:br>
            <a:r>
              <a:rPr lang="en-GB" sz="900" b="0" i="0" u="none" strike="noStrike" dirty="0">
                <a:solidFill>
                  <a:srgbClr val="3A3A3A"/>
                </a:solidFill>
                <a:effectLst/>
                <a:highlight>
                  <a:srgbClr val="FFFFFF"/>
                </a:highlight>
                <a:latin typeface="Source Sans Pro" panose="020B0503030403020204" pitchFamily="34" charset="0"/>
              </a:rPr>
              <a:t>Available at: </a:t>
            </a:r>
            <a:r>
              <a:rPr lang="en-GB" sz="900" b="0" i="0" u="none" strike="noStrike" dirty="0">
                <a:solidFill>
                  <a:srgbClr val="3A3A3A"/>
                </a:solidFill>
                <a:effectLst/>
                <a:highlight>
                  <a:srgbClr val="FFFFFF"/>
                </a:highlight>
                <a:latin typeface="Source Sans Pro" panose="020B0503030403020204" pitchFamily="34" charset="0"/>
                <a:hlinkClick r:id="rId2"/>
              </a:rPr>
              <a:t>https://doi.org/10.1051/shsconf/20208301002</a:t>
            </a:r>
            <a:r>
              <a:rPr lang="en-GB" sz="900" b="0" i="0" u="none" strike="noStrike" dirty="0">
                <a:solidFill>
                  <a:srgbClr val="3A3A3A"/>
                </a:solidFill>
                <a:effectLst/>
                <a:highlight>
                  <a:srgbClr val="FFFFFF"/>
                </a:highlight>
                <a:latin typeface="Source Sans Pro" panose="020B0503030403020204" pitchFamily="34" charset="0"/>
              </a:rPr>
              <a:t>.</a:t>
            </a:r>
          </a:p>
          <a:p>
            <a:pPr marL="0" indent="0">
              <a:buNone/>
            </a:pPr>
            <a:endParaRPr lang="en-GB" sz="1100" dirty="0">
              <a:highlight>
                <a:srgbClr val="FFFFFF"/>
              </a:highlight>
              <a:latin typeface="verdana" panose="020B0604030504040204" pitchFamily="34" charset="0"/>
            </a:endParaRPr>
          </a:p>
          <a:p>
            <a:pPr marL="0" indent="0">
              <a:buNone/>
            </a:pPr>
            <a:r>
              <a:rPr lang="en-GB" sz="1400" dirty="0">
                <a:highlight>
                  <a:srgbClr val="FFFFFF"/>
                </a:highlight>
                <a:latin typeface="verdana" panose="020B0604030504040204" pitchFamily="34" charset="0"/>
              </a:rPr>
              <a:t>Belbin team roles / how team roles “fit” to our project</a:t>
            </a:r>
          </a:p>
          <a:p>
            <a:pPr marL="0" indent="0">
              <a:buNone/>
            </a:pPr>
            <a:endParaRPr lang="en-GB" sz="1400" dirty="0">
              <a:highlight>
                <a:srgbClr val="FFFFFF"/>
              </a:highlight>
              <a:latin typeface="verdana" panose="020B0604030504040204" pitchFamily="34" charset="0"/>
            </a:endParaRPr>
          </a:p>
          <a:p>
            <a:pPr marL="0" indent="0">
              <a:buNone/>
            </a:pPr>
            <a:endParaRPr lang="en-GB" sz="1100" dirty="0">
              <a:highlight>
                <a:srgbClr val="FFFFFF"/>
              </a:highlight>
              <a:latin typeface="verdana" panose="020B0604030504040204" pitchFamily="34" charset="0"/>
            </a:endParaRPr>
          </a:p>
          <a:p>
            <a:pPr marL="0" indent="0">
              <a:buNone/>
            </a:pPr>
            <a:endParaRPr lang="en-GB" sz="2000" i="1" dirty="0">
              <a:highlight>
                <a:srgbClr val="FFFFFF"/>
              </a:highlight>
              <a:latin typeface="verdana" panose="020B0604030504040204" pitchFamily="34" charset="0"/>
            </a:endParaRPr>
          </a:p>
          <a:p>
            <a:pPr marL="0" indent="0">
              <a:buNone/>
            </a:pPr>
            <a:endParaRPr lang="en-US" sz="2000" i="1" dirty="0"/>
          </a:p>
        </p:txBody>
      </p:sp>
      <p:pic>
        <p:nvPicPr>
          <p:cNvPr id="5" name="Picture 4" descr="White puzzle with one red piece">
            <a:extLst>
              <a:ext uri="{FF2B5EF4-FFF2-40B4-BE49-F238E27FC236}">
                <a16:creationId xmlns:a16="http://schemas.microsoft.com/office/drawing/2014/main" id="{907CF48E-70E8-66EF-3DA6-EF4601964CFF}"/>
              </a:ext>
            </a:extLst>
          </p:cNvPr>
          <p:cNvPicPr>
            <a:picLocks noChangeAspect="1"/>
          </p:cNvPicPr>
          <p:nvPr/>
        </p:nvPicPr>
        <p:blipFill rotWithShape="1">
          <a:blip r:embed="rId3"/>
          <a:srcRect l="25802" r="24198"/>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441456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D90D1-2441-E8EA-5E3B-8E3E25C9B2D6}"/>
              </a:ext>
            </a:extLst>
          </p:cNvPr>
          <p:cNvSpPr>
            <a:spLocks noGrp="1"/>
          </p:cNvSpPr>
          <p:nvPr>
            <p:ph type="title"/>
          </p:nvPr>
        </p:nvSpPr>
        <p:spPr>
          <a:xfrm>
            <a:off x="7448807" y="-739511"/>
            <a:ext cx="4917068" cy="1616203"/>
          </a:xfrm>
        </p:spPr>
        <p:txBody>
          <a:bodyPr anchor="b">
            <a:normAutofit/>
          </a:bodyPr>
          <a:lstStyle/>
          <a:p>
            <a:r>
              <a:rPr lang="en-GB" sz="3200" b="0" i="0" u="none" strike="noStrike" dirty="0">
                <a:effectLst/>
                <a:latin typeface="-webkit-standard"/>
              </a:rPr>
              <a:t>Organisation Background</a:t>
            </a:r>
            <a:endParaRPr lang="en-US" sz="3200" dirty="0"/>
          </a:p>
        </p:txBody>
      </p:sp>
      <p:pic>
        <p:nvPicPr>
          <p:cNvPr id="6" name="Picture 5" descr="A group of people in uniform sitting on a helicopter&#10;&#10;Description automatically generated">
            <a:extLst>
              <a:ext uri="{FF2B5EF4-FFF2-40B4-BE49-F238E27FC236}">
                <a16:creationId xmlns:a16="http://schemas.microsoft.com/office/drawing/2014/main" id="{F20A4BD6-AA93-15A9-E3D0-481EAA06A181}"/>
              </a:ext>
            </a:extLst>
          </p:cNvPr>
          <p:cNvPicPr>
            <a:picLocks noChangeAspect="1"/>
          </p:cNvPicPr>
          <p:nvPr/>
        </p:nvPicPr>
        <p:blipFill rotWithShape="1">
          <a:blip r:embed="rId2"/>
          <a:srcRect l="26525" r="28485"/>
          <a:stretch/>
        </p:blipFill>
        <p:spPr>
          <a:xfrm>
            <a:off x="20" y="10"/>
            <a:ext cx="7390243" cy="6857990"/>
          </a:xfrm>
          <a:prstGeom prst="rect">
            <a:avLst/>
          </a:prstGeom>
        </p:spPr>
      </p:pic>
      <p:sp>
        <p:nvSpPr>
          <p:cNvPr id="50" name="Rectangle 4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2" name="Rectangle 5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FE7CC737-73AB-C3CB-7E3B-DBA432549831}"/>
              </a:ext>
            </a:extLst>
          </p:cNvPr>
          <p:cNvSpPr>
            <a:spLocks noGrp="1"/>
          </p:cNvSpPr>
          <p:nvPr>
            <p:ph idx="1"/>
          </p:nvPr>
        </p:nvSpPr>
        <p:spPr>
          <a:xfrm>
            <a:off x="7735329" y="1309816"/>
            <a:ext cx="4324865" cy="4893276"/>
          </a:xfrm>
        </p:spPr>
        <p:txBody>
          <a:bodyPr anchor="t">
            <a:normAutofit/>
          </a:bodyPr>
          <a:lstStyle/>
          <a:p>
            <a:pPr marL="0" indent="0">
              <a:buNone/>
            </a:pPr>
            <a:r>
              <a:rPr lang="en-GB" sz="1400" b="0" i="1" u="none" strike="noStrike" dirty="0">
                <a:effectLst/>
                <a:highlight>
                  <a:srgbClr val="FFFFFF"/>
                </a:highlight>
                <a:latin typeface="Open Sans" panose="020B0606030504020204" pitchFamily="34" charset="0"/>
              </a:rPr>
              <a:t>“Every year we need to raise £11.2 million - help us to keep flying”.</a:t>
            </a:r>
            <a:br>
              <a:rPr lang="en-GB" sz="1400" b="0" i="1" u="none" strike="noStrike" dirty="0">
                <a:effectLst/>
                <a:highlight>
                  <a:srgbClr val="FFFFFF"/>
                </a:highlight>
                <a:latin typeface="Open Sans" panose="020B0606030504020204" pitchFamily="34" charset="0"/>
              </a:rPr>
            </a:br>
            <a:r>
              <a:rPr lang="en-GB" sz="1200" b="0" i="1" u="none" strike="noStrike" dirty="0">
                <a:effectLst/>
                <a:highlight>
                  <a:srgbClr val="FFFFFF"/>
                </a:highlight>
                <a:latin typeface="Open Sans" panose="020B0606030504020204" pitchFamily="34" charset="0"/>
              </a:rPr>
              <a:t>https://</a:t>
            </a:r>
            <a:r>
              <a:rPr lang="en-GB" sz="1200" b="0" i="1" u="none" strike="noStrike" dirty="0" err="1">
                <a:effectLst/>
                <a:highlight>
                  <a:srgbClr val="FFFFFF"/>
                </a:highlight>
                <a:latin typeface="Open Sans" panose="020B0606030504020204" pitchFamily="34" charset="0"/>
              </a:rPr>
              <a:t>www.walesairambulance.com</a:t>
            </a:r>
            <a:endParaRPr lang="en-GB" sz="1200" b="0" i="1" u="none" strike="noStrike" dirty="0">
              <a:effectLst/>
              <a:highlight>
                <a:srgbClr val="FFFFFF"/>
              </a:highlight>
              <a:latin typeface="Open Sans" panose="020B0606030504020204" pitchFamily="34" charset="0"/>
            </a:endParaRPr>
          </a:p>
          <a:p>
            <a:pPr marL="0" indent="0">
              <a:buNone/>
            </a:pPr>
            <a:endParaRPr lang="en-GB" sz="1400" b="1" dirty="0"/>
          </a:p>
          <a:p>
            <a:pPr marL="0" indent="0">
              <a:buNone/>
            </a:pPr>
            <a:endParaRPr lang="en-GB" sz="1400" b="1" i="0" u="none" strike="noStrike" dirty="0">
              <a:effectLst/>
            </a:endParaRPr>
          </a:p>
          <a:p>
            <a:pPr marL="0" indent="0">
              <a:buNone/>
            </a:pPr>
            <a:r>
              <a:rPr lang="en-GB" sz="1400" b="0" i="0" u="none" strike="noStrike" dirty="0">
                <a:effectLst/>
              </a:rPr>
              <a:t>A brief history and mission.</a:t>
            </a:r>
          </a:p>
          <a:p>
            <a:r>
              <a:rPr lang="en-GB" sz="1400" dirty="0"/>
              <a:t>Welsh Air Ambulance – who they are?</a:t>
            </a:r>
            <a:endParaRPr lang="en-GB" sz="1400" b="0" i="0" u="none" strike="noStrike" dirty="0">
              <a:effectLst/>
            </a:endParaRPr>
          </a:p>
          <a:p>
            <a:pPr>
              <a:buFont typeface="Arial" panose="020B0604020202020204" pitchFamily="34" charset="0"/>
              <a:buChar char="•"/>
            </a:pPr>
            <a:r>
              <a:rPr lang="en-GB" sz="1400" b="0" i="0" u="none" strike="noStrike" dirty="0">
                <a:effectLst/>
              </a:rPr>
              <a:t>Key services provided.</a:t>
            </a:r>
          </a:p>
          <a:p>
            <a:pPr>
              <a:buFont typeface="Arial" panose="020B0604020202020204" pitchFamily="34" charset="0"/>
              <a:buChar char="•"/>
            </a:pPr>
            <a:r>
              <a:rPr lang="en-GB" sz="1400" b="0" i="0" u="none" strike="noStrike" dirty="0">
                <a:effectLst/>
              </a:rPr>
              <a:t>Importance to the community.</a:t>
            </a:r>
          </a:p>
          <a:p>
            <a:pPr marL="0" indent="0">
              <a:buNone/>
            </a:pPr>
            <a:endParaRPr lang="en-US" sz="1400" dirty="0"/>
          </a:p>
        </p:txBody>
      </p:sp>
    </p:spTree>
    <p:extLst>
      <p:ext uri="{BB962C8B-B14F-4D97-AF65-F5344CB8AC3E}">
        <p14:creationId xmlns:p14="http://schemas.microsoft.com/office/powerpoint/2010/main" val="1438862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7DE1EB-1D46-9BBA-D666-87F2B49D9182}"/>
              </a:ext>
            </a:extLst>
          </p:cNvPr>
          <p:cNvSpPr>
            <a:spLocks noGrp="1"/>
          </p:cNvSpPr>
          <p:nvPr>
            <p:ph type="title"/>
          </p:nvPr>
        </p:nvSpPr>
        <p:spPr>
          <a:xfrm>
            <a:off x="961188" y="66680"/>
            <a:ext cx="9392421" cy="1330841"/>
          </a:xfrm>
        </p:spPr>
        <p:txBody>
          <a:bodyPr>
            <a:normAutofit/>
          </a:bodyPr>
          <a:lstStyle/>
          <a:p>
            <a:r>
              <a:rPr lang="en-GB" b="0" i="0" u="none" strike="noStrike" dirty="0">
                <a:effectLst/>
                <a:latin typeface="-webkit-standard"/>
              </a:rPr>
              <a:t>Project Rationale</a:t>
            </a:r>
            <a:endParaRPr lang="en-US" dirty="0"/>
          </a:p>
        </p:txBody>
      </p:sp>
      <p:sp>
        <p:nvSpPr>
          <p:cNvPr id="3" name="Content Placeholder 2">
            <a:extLst>
              <a:ext uri="{FF2B5EF4-FFF2-40B4-BE49-F238E27FC236}">
                <a16:creationId xmlns:a16="http://schemas.microsoft.com/office/drawing/2014/main" id="{E4034536-6E7E-F8CA-DB2F-520E26F5A96E}"/>
              </a:ext>
            </a:extLst>
          </p:cNvPr>
          <p:cNvSpPr>
            <a:spLocks noGrp="1"/>
          </p:cNvSpPr>
          <p:nvPr>
            <p:ph idx="1"/>
          </p:nvPr>
        </p:nvSpPr>
        <p:spPr>
          <a:xfrm>
            <a:off x="684128" y="1397521"/>
            <a:ext cx="6035238" cy="5261187"/>
          </a:xfrm>
        </p:spPr>
        <p:txBody>
          <a:bodyPr>
            <a:normAutofit/>
          </a:bodyPr>
          <a:lstStyle/>
          <a:p>
            <a:r>
              <a:rPr lang="en-GB" sz="1600" b="1" dirty="0">
                <a:latin typeface="Arial" panose="020B0604020202020204" pitchFamily="34" charset="0"/>
                <a:cs typeface="Arial" panose="020B0604020202020204" pitchFamily="34" charset="0"/>
              </a:rPr>
              <a:t>RATIONALE</a:t>
            </a:r>
          </a:p>
          <a:p>
            <a:r>
              <a:rPr lang="en-GB" sz="1600" b="1" dirty="0">
                <a:latin typeface="Arial" panose="020B0604020202020204" pitchFamily="34" charset="0"/>
                <a:cs typeface="Arial" panose="020B0604020202020204" pitchFamily="34" charset="0"/>
              </a:rPr>
              <a:t>Project aims and objectives</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Engage sponsors, team members, and the public in the fundraising effort.</a:t>
            </a:r>
          </a:p>
          <a:p>
            <a:pPr>
              <a:lnSpc>
                <a:spcPct val="115000"/>
              </a:lnSpc>
              <a:spcAft>
                <a:spcPts val="800"/>
              </a:spcAft>
            </a:pPr>
            <a:r>
              <a:rPr lang="en-GB" sz="1200" dirty="0">
                <a:effectLst/>
                <a:latin typeface="Aptos" panose="020B0004020202020204" pitchFamily="34" charset="0"/>
                <a:ea typeface="Aptos" panose="020B0004020202020204" pitchFamily="34" charset="0"/>
                <a:cs typeface="Times New Roman" panose="02020603050405020304" pitchFamily="18" charset="0"/>
              </a:rPr>
              <a:t>Develop a comprehensive fundraising plan that urgently addresses the charity’s</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Produce marketing materials to increase awareness and donations</a:t>
            </a:r>
          </a:p>
          <a:p>
            <a:pPr>
              <a:lnSpc>
                <a:spcPct val="115000"/>
              </a:lnSpc>
              <a:spcAft>
                <a:spcPts val="800"/>
              </a:spcAft>
            </a:pPr>
            <a:r>
              <a:rPr lang="en-GB" sz="1200" dirty="0">
                <a:effectLst/>
                <a:latin typeface="Aptos" panose="020B0004020202020204" pitchFamily="34" charset="0"/>
                <a:ea typeface="Aptos" panose="020B0004020202020204" pitchFamily="34" charset="0"/>
                <a:cs typeface="Times New Roman" panose="02020603050405020304" pitchFamily="18" charset="0"/>
              </a:rPr>
              <a:t>Develop a comprehensive fundraising plan that urgently addresses the charity's immediate and long-term financial needs</a:t>
            </a:r>
            <a:endParaRPr lang="en-GB" sz="1200" dirty="0"/>
          </a:p>
          <a:p>
            <a:r>
              <a:rPr lang="en-GB" sz="1600" b="1" dirty="0">
                <a:latin typeface="Arial" panose="020B0604020202020204" pitchFamily="34" charset="0"/>
                <a:cs typeface="Arial" panose="020B0604020202020204" pitchFamily="34" charset="0"/>
              </a:rPr>
              <a:t>Current challenges or opportunities.</a:t>
            </a:r>
          </a:p>
          <a:p>
            <a:r>
              <a:rPr lang="en-GB" sz="1600" b="1" dirty="0">
                <a:latin typeface="Arial" panose="020B0604020202020204" pitchFamily="34" charset="0"/>
                <a:cs typeface="Arial" panose="020B0604020202020204" pitchFamily="34" charset="0"/>
              </a:rPr>
              <a:t>Expected impact on the Welsh Air Ambulance operations  </a:t>
            </a:r>
            <a:r>
              <a:rPr lang="en-GB" sz="1600" b="1" dirty="0">
                <a:solidFill>
                  <a:srgbClr val="000000"/>
                </a:solidFill>
                <a:effectLst/>
                <a:latin typeface="Arial" panose="020B0604020202020204" pitchFamily="34" charset="0"/>
                <a:cs typeface="Arial" panose="020B0604020202020204" pitchFamily="34" charset="0"/>
              </a:rPr>
              <a:t>DELIVERABLES help us achieve a goal</a:t>
            </a:r>
          </a:p>
          <a:p>
            <a:r>
              <a:rPr lang="en-GB" sz="1200" dirty="0"/>
              <a:t>Potential donors</a:t>
            </a:r>
            <a:br>
              <a:rPr lang="en-GB" sz="1200" dirty="0"/>
            </a:br>
            <a:endParaRPr lang="en-GB" sz="1200" dirty="0"/>
          </a:p>
          <a:p>
            <a:r>
              <a:rPr lang="en-GB" sz="1200" dirty="0"/>
              <a:t>Online donation platform</a:t>
            </a:r>
          </a:p>
          <a:p>
            <a:endParaRPr lang="en-GB" sz="2000" dirty="0"/>
          </a:p>
        </p:txBody>
      </p:sp>
      <p:pic>
        <p:nvPicPr>
          <p:cNvPr id="5" name="Picture 4" descr="A logo with red and green lines&#10;&#10;Description automatically generated">
            <a:extLst>
              <a:ext uri="{FF2B5EF4-FFF2-40B4-BE49-F238E27FC236}">
                <a16:creationId xmlns:a16="http://schemas.microsoft.com/office/drawing/2014/main" id="{EA61F53E-1821-7EF7-971B-F64C7C8BE77F}"/>
              </a:ext>
            </a:extLst>
          </p:cNvPr>
          <p:cNvPicPr>
            <a:picLocks noChangeAspect="1"/>
          </p:cNvPicPr>
          <p:nvPr/>
        </p:nvPicPr>
        <p:blipFill>
          <a:blip r:embed="rId2"/>
          <a:stretch>
            <a:fillRect/>
          </a:stretch>
        </p:blipFill>
        <p:spPr>
          <a:xfrm>
            <a:off x="6719367" y="2805889"/>
            <a:ext cx="4788505" cy="2513964"/>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3548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CD4B1-8E50-4C60-1D48-5AD02C38A9B7}"/>
              </a:ext>
            </a:extLst>
          </p:cNvPr>
          <p:cNvSpPr>
            <a:spLocks noGrp="1"/>
          </p:cNvSpPr>
          <p:nvPr>
            <p:ph type="title"/>
          </p:nvPr>
        </p:nvSpPr>
        <p:spPr>
          <a:xfrm>
            <a:off x="5596501" y="489508"/>
            <a:ext cx="5754896" cy="1667569"/>
          </a:xfrm>
        </p:spPr>
        <p:txBody>
          <a:bodyPr anchor="b">
            <a:normAutofit/>
          </a:bodyPr>
          <a:lstStyle/>
          <a:p>
            <a:r>
              <a:rPr lang="en-GB" sz="4000" b="0" i="0" u="none" strike="noStrike" dirty="0">
                <a:effectLst/>
                <a:latin typeface="-webkit-standard"/>
              </a:rPr>
              <a:t>Project Life Cycle Tool</a:t>
            </a:r>
            <a:endParaRPr lang="en-US" sz="4000" dirty="0"/>
          </a:p>
        </p:txBody>
      </p:sp>
      <p:pic>
        <p:nvPicPr>
          <p:cNvPr id="6" name="Picture 5" descr="A diagram of a process&#10;&#10;Description automatically generated">
            <a:extLst>
              <a:ext uri="{FF2B5EF4-FFF2-40B4-BE49-F238E27FC236}">
                <a16:creationId xmlns:a16="http://schemas.microsoft.com/office/drawing/2014/main" id="{32E71227-5893-BEFD-75EA-08A628DDF125}"/>
              </a:ext>
            </a:extLst>
          </p:cNvPr>
          <p:cNvPicPr>
            <a:picLocks noChangeAspect="1"/>
          </p:cNvPicPr>
          <p:nvPr/>
        </p:nvPicPr>
        <p:blipFill rotWithShape="1">
          <a:blip r:embed="rId2"/>
          <a:srcRect l="22162" r="26027" b="-1"/>
          <a:stretch/>
        </p:blipFill>
        <p:spPr>
          <a:xfrm>
            <a:off x="1068130" y="1342796"/>
            <a:ext cx="3876165" cy="3740712"/>
          </a:xfrm>
          <a:prstGeom prst="rect">
            <a:avLst/>
          </a:prstGeom>
        </p:spPr>
      </p:pic>
      <p:sp>
        <p:nvSpPr>
          <p:cNvPr id="3" name="Content Placeholder 2">
            <a:extLst>
              <a:ext uri="{FF2B5EF4-FFF2-40B4-BE49-F238E27FC236}">
                <a16:creationId xmlns:a16="http://schemas.microsoft.com/office/drawing/2014/main" id="{F9610D6E-3AFB-B1BC-DE6B-2575FF5A7395}"/>
              </a:ext>
            </a:extLst>
          </p:cNvPr>
          <p:cNvSpPr>
            <a:spLocks noGrp="1"/>
          </p:cNvSpPr>
          <p:nvPr>
            <p:ph idx="1"/>
          </p:nvPr>
        </p:nvSpPr>
        <p:spPr>
          <a:xfrm>
            <a:off x="5596502" y="2405894"/>
            <a:ext cx="5754896" cy="3197464"/>
          </a:xfrm>
        </p:spPr>
        <p:txBody>
          <a:bodyPr anchor="t">
            <a:normAutofit/>
          </a:bodyPr>
          <a:lstStyle/>
          <a:p>
            <a:pPr marL="0" indent="0">
              <a:buNone/>
            </a:pPr>
            <a:r>
              <a:rPr lang="en-US" sz="2000" dirty="0"/>
              <a:t>1. </a:t>
            </a:r>
            <a:r>
              <a:rPr lang="en-GB" altLang="en-US" sz="2000" dirty="0">
                <a:latin typeface="Arial" panose="020B0604020202020204" pitchFamily="34" charset="0"/>
              </a:rPr>
              <a:t>Identify deliverables and assign the roles</a:t>
            </a:r>
            <a:endParaRPr lang="en-US" sz="2000" dirty="0"/>
          </a:p>
          <a:p>
            <a:pPr marL="0" indent="0">
              <a:buNone/>
            </a:pPr>
            <a:r>
              <a:rPr lang="en-US" sz="2000" dirty="0"/>
              <a:t>2. Link aim and objectives, list of task and activities</a:t>
            </a:r>
          </a:p>
          <a:p>
            <a:pPr marL="0" indent="0">
              <a:buNone/>
            </a:pPr>
            <a:r>
              <a:rPr lang="en-US" sz="2000" dirty="0"/>
              <a:t>3. Doing the task</a:t>
            </a:r>
          </a:p>
          <a:p>
            <a:pPr marL="0" indent="0">
              <a:buNone/>
            </a:pPr>
            <a:r>
              <a:rPr lang="en-US" sz="2000" dirty="0"/>
              <a:t>4. If deliverables are achieved, the customer is happy.</a:t>
            </a:r>
          </a:p>
          <a:p>
            <a:pPr marL="0" indent="0">
              <a:buNone/>
            </a:pPr>
            <a:endParaRPr lang="en-US" sz="2000" dirty="0"/>
          </a:p>
          <a:p>
            <a:pPr marL="0" indent="0">
              <a:buNone/>
            </a:pPr>
            <a:endParaRPr lang="en-US" sz="2000" dirty="0"/>
          </a:p>
        </p:txBody>
      </p:sp>
      <p:sp>
        <p:nvSpPr>
          <p:cNvPr id="40" name="Rectangle 39">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0077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BC15AC15-5E4A-111A-39AF-75F5CB00F0C6}"/>
              </a:ext>
            </a:extLst>
          </p:cNvPr>
          <p:cNvPicPr>
            <a:picLocks noChangeAspect="1"/>
          </p:cNvPicPr>
          <p:nvPr/>
        </p:nvPicPr>
        <p:blipFill>
          <a:blip r:embed="rId3"/>
          <a:stretch>
            <a:fillRect/>
          </a:stretch>
        </p:blipFill>
        <p:spPr>
          <a:xfrm>
            <a:off x="493536" y="309102"/>
            <a:ext cx="10222786" cy="2156865"/>
          </a:xfrm>
          <a:prstGeom prst="rect">
            <a:avLst/>
          </a:prstGeom>
        </p:spPr>
      </p:pic>
      <p:pic>
        <p:nvPicPr>
          <p:cNvPr id="33" name="Picture 32">
            <a:extLst>
              <a:ext uri="{FF2B5EF4-FFF2-40B4-BE49-F238E27FC236}">
                <a16:creationId xmlns:a16="http://schemas.microsoft.com/office/drawing/2014/main" id="{3F8AE96B-8A74-5045-7ECC-6C328C7F4914}"/>
              </a:ext>
            </a:extLst>
          </p:cNvPr>
          <p:cNvPicPr>
            <a:picLocks noChangeAspect="1"/>
          </p:cNvPicPr>
          <p:nvPr/>
        </p:nvPicPr>
        <p:blipFill>
          <a:blip r:embed="rId4"/>
          <a:stretch>
            <a:fillRect/>
          </a:stretch>
        </p:blipFill>
        <p:spPr>
          <a:xfrm>
            <a:off x="577516" y="2465967"/>
            <a:ext cx="10138806" cy="2069508"/>
          </a:xfrm>
          <a:prstGeom prst="rect">
            <a:avLst/>
          </a:prstGeom>
        </p:spPr>
      </p:pic>
      <p:pic>
        <p:nvPicPr>
          <p:cNvPr id="35" name="Picture 34">
            <a:extLst>
              <a:ext uri="{FF2B5EF4-FFF2-40B4-BE49-F238E27FC236}">
                <a16:creationId xmlns:a16="http://schemas.microsoft.com/office/drawing/2014/main" id="{AAEE3D3C-DBCB-A1BB-C94F-34636553A71E}"/>
              </a:ext>
            </a:extLst>
          </p:cNvPr>
          <p:cNvPicPr>
            <a:picLocks noChangeAspect="1"/>
          </p:cNvPicPr>
          <p:nvPr/>
        </p:nvPicPr>
        <p:blipFill>
          <a:blip r:embed="rId5"/>
          <a:stretch>
            <a:fillRect/>
          </a:stretch>
        </p:blipFill>
        <p:spPr>
          <a:xfrm>
            <a:off x="577516" y="4504226"/>
            <a:ext cx="4621805" cy="1791655"/>
          </a:xfrm>
          <a:prstGeom prst="rect">
            <a:avLst/>
          </a:prstGeom>
        </p:spPr>
      </p:pic>
      <p:pic>
        <p:nvPicPr>
          <p:cNvPr id="1026" name="Picture 2">
            <a:extLst>
              <a:ext uri="{FF2B5EF4-FFF2-40B4-BE49-F238E27FC236}">
                <a16:creationId xmlns:a16="http://schemas.microsoft.com/office/drawing/2014/main" id="{63EC99A8-1B13-A837-4D1E-3A51EE6388F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905893" y="5015235"/>
            <a:ext cx="1170879" cy="95633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4628E88-DEFC-EBA5-DF29-E6FA773AF942}"/>
              </a:ext>
            </a:extLst>
          </p:cNvPr>
          <p:cNvPicPr>
            <a:picLocks noChangeAspect="1"/>
          </p:cNvPicPr>
          <p:nvPr/>
        </p:nvPicPr>
        <p:blipFill>
          <a:blip r:embed="rId7"/>
          <a:stretch>
            <a:fillRect/>
          </a:stretch>
        </p:blipFill>
        <p:spPr>
          <a:xfrm>
            <a:off x="5122318" y="4504225"/>
            <a:ext cx="5594004" cy="1791655"/>
          </a:xfrm>
          <a:prstGeom prst="rect">
            <a:avLst/>
          </a:prstGeom>
        </p:spPr>
      </p:pic>
    </p:spTree>
    <p:extLst>
      <p:ext uri="{BB962C8B-B14F-4D97-AF65-F5344CB8AC3E}">
        <p14:creationId xmlns:p14="http://schemas.microsoft.com/office/powerpoint/2010/main" val="2743562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09FF0440-7C4F-356B-C03C-B30C1C4864EE}"/>
              </a:ext>
            </a:extLst>
          </p:cNvPr>
          <p:cNvGraphicFramePr/>
          <p:nvPr>
            <p:extLst>
              <p:ext uri="{D42A27DB-BD31-4B8C-83A1-F6EECF244321}">
                <p14:modId xmlns:p14="http://schemas.microsoft.com/office/powerpoint/2010/main" val="2000036891"/>
              </p:ext>
            </p:extLst>
          </p:nvPr>
        </p:nvGraphicFramePr>
        <p:xfrm>
          <a:off x="938464" y="379142"/>
          <a:ext cx="10056640" cy="5552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480E5991-9BD1-2123-F3E3-F00772CAF8C2}"/>
              </a:ext>
            </a:extLst>
          </p:cNvPr>
          <p:cNvPicPr>
            <a:picLocks noChangeAspect="1"/>
          </p:cNvPicPr>
          <p:nvPr/>
        </p:nvPicPr>
        <p:blipFill>
          <a:blip r:embed="rId8"/>
          <a:stretch>
            <a:fillRect/>
          </a:stretch>
        </p:blipFill>
        <p:spPr>
          <a:xfrm>
            <a:off x="10717724" y="5450741"/>
            <a:ext cx="1281771" cy="102811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B5A6D8E0-B325-C7DA-198B-BE4BC2B45A8E}"/>
              </a:ext>
            </a:extLst>
          </p:cNvPr>
          <p:cNvGraphicFramePr>
            <a:graphicFrameLocks noGrp="1"/>
          </p:cNvGraphicFramePr>
          <p:nvPr>
            <p:extLst>
              <p:ext uri="{D42A27DB-BD31-4B8C-83A1-F6EECF244321}">
                <p14:modId xmlns:p14="http://schemas.microsoft.com/office/powerpoint/2010/main" val="1653992552"/>
              </p:ext>
            </p:extLst>
          </p:nvPr>
        </p:nvGraphicFramePr>
        <p:xfrm>
          <a:off x="189571" y="89210"/>
          <a:ext cx="11664174" cy="6300440"/>
        </p:xfrm>
        <a:graphic>
          <a:graphicData uri="http://schemas.openxmlformats.org/drawingml/2006/table">
            <a:tbl>
              <a:tblPr firstRow="1" firstCol="1" bandRow="1">
                <a:tableStyleId>{5C22544A-7EE6-4342-B048-85BDC9FD1C3A}</a:tableStyleId>
              </a:tblPr>
              <a:tblGrid>
                <a:gridCol w="1052699">
                  <a:extLst>
                    <a:ext uri="{9D8B030D-6E8A-4147-A177-3AD203B41FA5}">
                      <a16:colId xmlns:a16="http://schemas.microsoft.com/office/drawing/2014/main" val="2860047201"/>
                    </a:ext>
                  </a:extLst>
                </a:gridCol>
                <a:gridCol w="2583295">
                  <a:extLst>
                    <a:ext uri="{9D8B030D-6E8A-4147-A177-3AD203B41FA5}">
                      <a16:colId xmlns:a16="http://schemas.microsoft.com/office/drawing/2014/main" val="811846636"/>
                    </a:ext>
                  </a:extLst>
                </a:gridCol>
                <a:gridCol w="4108924">
                  <a:extLst>
                    <a:ext uri="{9D8B030D-6E8A-4147-A177-3AD203B41FA5}">
                      <a16:colId xmlns:a16="http://schemas.microsoft.com/office/drawing/2014/main" val="225115776"/>
                    </a:ext>
                  </a:extLst>
                </a:gridCol>
                <a:gridCol w="3919256">
                  <a:extLst>
                    <a:ext uri="{9D8B030D-6E8A-4147-A177-3AD203B41FA5}">
                      <a16:colId xmlns:a16="http://schemas.microsoft.com/office/drawing/2014/main" val="3770959412"/>
                    </a:ext>
                  </a:extLst>
                </a:gridCol>
              </a:tblGrid>
              <a:tr h="403018">
                <a:tc>
                  <a:txBody>
                    <a:bodyPr/>
                    <a:lstStyle/>
                    <a:p>
                      <a:pPr>
                        <a:lnSpc>
                          <a:spcPct val="115000"/>
                        </a:lnSpc>
                        <a:spcAft>
                          <a:spcPts val="800"/>
                        </a:spcAft>
                      </a:pPr>
                      <a:r>
                        <a:rPr lang="en-GB" sz="1400" kern="100" dirty="0">
                          <a:effectLst/>
                          <a:latin typeface="Calibri" panose="020F0502020204030204" pitchFamily="34" charset="0"/>
                          <a:ea typeface="Calibri" panose="020F0502020204030204" pitchFamily="34" charset="0"/>
                          <a:cs typeface="Calibri" panose="020F0502020204030204" pitchFamily="34" charset="0"/>
                        </a:rPr>
                        <a:t>Priority</a:t>
                      </a:r>
                    </a:p>
                  </a:txBody>
                  <a:tcPr marL="25760" marR="25760" marT="0" marB="0"/>
                </a:tc>
                <a:tc>
                  <a:txBody>
                    <a:bodyPr/>
                    <a:lstStyle/>
                    <a:p>
                      <a:pPr algn="ctr">
                        <a:lnSpc>
                          <a:spcPct val="115000"/>
                        </a:lnSpc>
                        <a:spcAft>
                          <a:spcPts val="800"/>
                        </a:spcAft>
                      </a:pPr>
                      <a:r>
                        <a:rPr lang="en-GB" sz="1400" kern="100">
                          <a:effectLst/>
                          <a:latin typeface="Calibri" panose="020F0502020204030204" pitchFamily="34" charset="0"/>
                          <a:ea typeface="Calibri" panose="020F0502020204030204" pitchFamily="34" charset="0"/>
                          <a:cs typeface="Calibri" panose="020F0502020204030204" pitchFamily="34" charset="0"/>
                        </a:rPr>
                        <a:t>Stakeholders</a:t>
                      </a:r>
                    </a:p>
                  </a:txBody>
                  <a:tcPr marL="25760" marR="25760" marT="0" marB="0"/>
                </a:tc>
                <a:tc>
                  <a:txBody>
                    <a:bodyPr/>
                    <a:lstStyle/>
                    <a:p>
                      <a:pPr algn="ctr">
                        <a:lnSpc>
                          <a:spcPct val="115000"/>
                        </a:lnSpc>
                        <a:spcAft>
                          <a:spcPts val="800"/>
                        </a:spcAft>
                      </a:pPr>
                      <a:r>
                        <a:rPr lang="en-GB" sz="1400" kern="100" dirty="0">
                          <a:effectLst/>
                          <a:latin typeface="Calibri" panose="020F0502020204030204" pitchFamily="34" charset="0"/>
                          <a:ea typeface="Calibri" panose="020F0502020204030204" pitchFamily="34" charset="0"/>
                          <a:cs typeface="Calibri" panose="020F0502020204030204" pitchFamily="34" charset="0"/>
                        </a:rPr>
                        <a:t>Stakeholders’ perspective</a:t>
                      </a:r>
                    </a:p>
                  </a:txBody>
                  <a:tcPr marL="25760" marR="25760" marT="0" marB="0"/>
                </a:tc>
                <a:tc>
                  <a:txBody>
                    <a:bodyPr/>
                    <a:lstStyle/>
                    <a:p>
                      <a:pPr algn="ctr">
                        <a:lnSpc>
                          <a:spcPct val="115000"/>
                        </a:lnSpc>
                        <a:spcAft>
                          <a:spcPts val="800"/>
                        </a:spcAft>
                      </a:pPr>
                      <a:r>
                        <a:rPr lang="en-GB" sz="1400" kern="100">
                          <a:effectLst/>
                          <a:latin typeface="Calibri" panose="020F0502020204030204" pitchFamily="34" charset="0"/>
                          <a:ea typeface="Calibri" panose="020F0502020204030204" pitchFamily="34" charset="0"/>
                          <a:cs typeface="Calibri" panose="020F0502020204030204" pitchFamily="34" charset="0"/>
                        </a:rPr>
                        <a:t>Action</a:t>
                      </a:r>
                    </a:p>
                  </a:txBody>
                  <a:tcPr marL="25760" marR="25760" marT="0" marB="0"/>
                </a:tc>
                <a:extLst>
                  <a:ext uri="{0D108BD9-81ED-4DB2-BD59-A6C34878D82A}">
                    <a16:rowId xmlns:a16="http://schemas.microsoft.com/office/drawing/2014/main" val="2033387180"/>
                  </a:ext>
                </a:extLst>
              </a:tr>
              <a:tr h="854002">
                <a:tc>
                  <a:txBody>
                    <a:bodyPr/>
                    <a:lstStyle/>
                    <a:p>
                      <a:pPr>
                        <a:lnSpc>
                          <a:spcPct val="115000"/>
                        </a:lnSpc>
                        <a:spcAft>
                          <a:spcPts val="800"/>
                        </a:spcAft>
                      </a:pPr>
                      <a:r>
                        <a:rPr lang="en-GB" sz="1200" b="1" kern="100" dirty="0">
                          <a:effectLst/>
                          <a:latin typeface="Calibri" panose="020F0502020204030204" pitchFamily="34" charset="0"/>
                          <a:ea typeface="Calibri" panose="020F0502020204030204" pitchFamily="34" charset="0"/>
                          <a:cs typeface="Calibri" panose="020F0502020204030204" pitchFamily="34" charset="0"/>
                        </a:rPr>
                        <a:t>High</a:t>
                      </a: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Welsh Air Ambulance</a:t>
                      </a:r>
                    </a:p>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Representative (Hannah Bartlett).</a:t>
                      </a:r>
                    </a:p>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 </a:t>
                      </a:r>
                      <a:r>
                        <a:rPr lang="en-GB" sz="1200" b="1" kern="100" dirty="0">
                          <a:solidFill>
                            <a:schemeClr val="bg2">
                              <a:lumMod val="50000"/>
                            </a:schemeClr>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Internal/Drivers</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Align events with charity goals and demonstrate impact on fundraising.</a:t>
                      </a:r>
                    </a:p>
                  </a:txBody>
                  <a:tcPr marL="25760" marR="25760" marT="0" marB="0"/>
                </a:tc>
                <a:tc>
                  <a:txBody>
                    <a:bodyPr/>
                    <a:lstStyle/>
                    <a:p>
                      <a:pPr>
                        <a:lnSpc>
                          <a:spcPct val="115000"/>
                        </a:lnSpc>
                        <a:spcAft>
                          <a:spcPts val="800"/>
                        </a:spcAft>
                      </a:pPr>
                      <a:r>
                        <a:rPr lang="en-GB" sz="1200" b="1" kern="10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Stay involved in event planning, fundraising, and management, and understand the impact of funds on the charity's mission.</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extLst>
                  <a:ext uri="{0D108BD9-81ED-4DB2-BD59-A6C34878D82A}">
                    <a16:rowId xmlns:a16="http://schemas.microsoft.com/office/drawing/2014/main" val="4068799594"/>
                  </a:ext>
                </a:extLst>
              </a:tr>
              <a:tr h="529875">
                <a:tc>
                  <a:txBody>
                    <a:bodyPr/>
                    <a:lstStyle/>
                    <a:p>
                      <a:pPr>
                        <a:lnSpc>
                          <a:spcPct val="115000"/>
                        </a:lnSpc>
                        <a:spcAft>
                          <a:spcPts val="800"/>
                        </a:spcAft>
                      </a:pPr>
                      <a:r>
                        <a:rPr lang="en-GB" sz="1200" b="1" kern="100">
                          <a:effectLst/>
                          <a:latin typeface="Calibri" panose="020F0502020204030204" pitchFamily="34" charset="0"/>
                          <a:ea typeface="Calibri" panose="020F0502020204030204" pitchFamily="34" charset="0"/>
                          <a:cs typeface="Calibri" panose="020F0502020204030204" pitchFamily="34" charset="0"/>
                        </a:rPr>
                        <a:t>High</a:t>
                      </a: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Participants</a:t>
                      </a:r>
                    </a:p>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 </a:t>
                      </a:r>
                      <a:r>
                        <a:rPr lang="en-GB" sz="1200" b="1" kern="100" dirty="0">
                          <a:solidFill>
                            <a:schemeClr val="bg2">
                              <a:lumMod val="50000"/>
                            </a:schemeClr>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Internal/Supporters</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 They join the hike, contribute to fundraising, and spread the word.</a:t>
                      </a:r>
                    </a:p>
                  </a:txBody>
                  <a:tcPr marL="25760" marR="25760" marT="0" marB="0"/>
                </a:tc>
                <a:tc>
                  <a:txBody>
                    <a:bodyPr/>
                    <a:lstStyle/>
                    <a:p>
                      <a:pPr>
                        <a:lnSpc>
                          <a:spcPct val="115000"/>
                        </a:lnSpc>
                        <a:spcAft>
                          <a:spcPts val="800"/>
                        </a:spcAft>
                      </a:pPr>
                      <a:r>
                        <a:rPr lang="en-GB" sz="1200" b="1" kern="10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Communication, incentives, feedback, activities, and information.</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extLst>
                  <a:ext uri="{0D108BD9-81ED-4DB2-BD59-A6C34878D82A}">
                    <a16:rowId xmlns:a16="http://schemas.microsoft.com/office/drawing/2014/main" val="1462130156"/>
                  </a:ext>
                </a:extLst>
              </a:tr>
              <a:tr h="529875">
                <a:tc>
                  <a:txBody>
                    <a:bodyPr/>
                    <a:lstStyle/>
                    <a:p>
                      <a:pPr>
                        <a:lnSpc>
                          <a:spcPct val="115000"/>
                        </a:lnSpc>
                        <a:spcAft>
                          <a:spcPts val="800"/>
                        </a:spcAft>
                      </a:pPr>
                      <a:r>
                        <a:rPr lang="en-GB" sz="1200" b="1" kern="100">
                          <a:effectLst/>
                          <a:latin typeface="Calibri" panose="020F0502020204030204" pitchFamily="34" charset="0"/>
                          <a:ea typeface="Calibri" panose="020F0502020204030204" pitchFamily="34" charset="0"/>
                          <a:cs typeface="Calibri" panose="020F0502020204030204" pitchFamily="34" charset="0"/>
                        </a:rPr>
                        <a:t>High</a:t>
                      </a: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Sponsors</a:t>
                      </a:r>
                    </a:p>
                    <a:p>
                      <a:pPr>
                        <a:lnSpc>
                          <a:spcPct val="115000"/>
                        </a:lnSpc>
                        <a:spcAft>
                          <a:spcPts val="800"/>
                        </a:spcAft>
                      </a:pPr>
                      <a:r>
                        <a:rPr lang="en-GB" sz="1200" b="1" kern="100" dirty="0">
                          <a:solidFill>
                            <a:schemeClr val="bg2">
                              <a:lumMod val="50000"/>
                            </a:schemeClr>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External/Drivers</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Provide financial support and in-kind donations such as t-shirts, refreshments, and raffle prizes.</a:t>
                      </a:r>
                    </a:p>
                  </a:txBody>
                  <a:tcPr marL="25760" marR="25760" marT="0" marB="0"/>
                </a:tc>
                <a:tc>
                  <a:txBody>
                    <a:bodyPr/>
                    <a:lstStyle/>
                    <a:p>
                      <a:pPr>
                        <a:lnSpc>
                          <a:spcPct val="115000"/>
                        </a:lnSpc>
                        <a:spcAft>
                          <a:spcPts val="800"/>
                        </a:spcAft>
                      </a:pPr>
                      <a:r>
                        <a:rPr lang="en-GB" sz="1200" b="1" kern="10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Prominently display logo, provide updates, acknowledge contributions, and offer engagement opportunities.</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extLst>
                  <a:ext uri="{0D108BD9-81ED-4DB2-BD59-A6C34878D82A}">
                    <a16:rowId xmlns:a16="http://schemas.microsoft.com/office/drawing/2014/main" val="3713699537"/>
                  </a:ext>
                </a:extLst>
              </a:tr>
              <a:tr h="966972">
                <a:tc>
                  <a:txBody>
                    <a:bodyPr/>
                    <a:lstStyle/>
                    <a:p>
                      <a:pPr>
                        <a:lnSpc>
                          <a:spcPct val="115000"/>
                        </a:lnSpc>
                        <a:spcAft>
                          <a:spcPts val="800"/>
                        </a:spcAft>
                      </a:pPr>
                      <a:r>
                        <a:rPr lang="en-GB" sz="1200" b="1" kern="100">
                          <a:effectLst/>
                          <a:latin typeface="Calibri" panose="020F0502020204030204" pitchFamily="34" charset="0"/>
                          <a:ea typeface="Calibri" panose="020F0502020204030204" pitchFamily="34" charset="0"/>
                          <a:cs typeface="Calibri" panose="020F0502020204030204" pitchFamily="34" charset="0"/>
                        </a:rPr>
                        <a:t>Medium-High</a:t>
                      </a:r>
                    </a:p>
                    <a:p>
                      <a:pPr>
                        <a:lnSpc>
                          <a:spcPct val="115000"/>
                        </a:lnSpc>
                        <a:spcAft>
                          <a:spcPts val="800"/>
                        </a:spcAft>
                      </a:pPr>
                      <a:r>
                        <a:rPr lang="en-GB" sz="1200" b="1" kern="100">
                          <a:effectLst/>
                          <a:latin typeface="Calibri" panose="020F0502020204030204" pitchFamily="34" charset="0"/>
                          <a:ea typeface="Calibri" panose="020F0502020204030204" pitchFamily="34" charset="0"/>
                          <a:cs typeface="Calibri" panose="020F0502020204030204" pitchFamily="34" charset="0"/>
                        </a:rPr>
                        <a:t> </a:t>
                      </a: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Local businesses. Bakery, Sports Shop, Printing, and Design </a:t>
                      </a:r>
                    </a:p>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 </a:t>
                      </a:r>
                      <a:r>
                        <a:rPr lang="en-GB" sz="1200" b="1" kern="100" dirty="0">
                          <a:solidFill>
                            <a:schemeClr val="bg2">
                              <a:lumMod val="50000"/>
                            </a:schemeClr>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External/Supporters</a:t>
                      </a: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 </a:t>
                      </a: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Provide goods and services to promote the event within the community.</a:t>
                      </a:r>
                    </a:p>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Offering: Baked goods for refreshments, t-shirts, and design services.</a:t>
                      </a:r>
                    </a:p>
                  </a:txBody>
                  <a:tcPr marL="25760" marR="25760" marT="0" marB="0"/>
                </a:tc>
                <a:tc>
                  <a:txBody>
                    <a:bodyPr/>
                    <a:lstStyle/>
                    <a:p>
                      <a:pPr>
                        <a:lnSpc>
                          <a:spcPct val="115000"/>
                        </a:lnSpc>
                        <a:spcAft>
                          <a:spcPts val="800"/>
                        </a:spcAft>
                      </a:pPr>
                      <a:r>
                        <a:rPr lang="en-GB" sz="1200" b="1" kern="10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Remember to give public recognition and promotion, maintain open communication, show appreciation, and involve them in event planning.</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extLst>
                  <a:ext uri="{0D108BD9-81ED-4DB2-BD59-A6C34878D82A}">
                    <a16:rowId xmlns:a16="http://schemas.microsoft.com/office/drawing/2014/main" val="4240167690"/>
                  </a:ext>
                </a:extLst>
              </a:tr>
              <a:tr h="565680">
                <a:tc>
                  <a:txBody>
                    <a:bodyPr/>
                    <a:lstStyle/>
                    <a:p>
                      <a:pPr>
                        <a:lnSpc>
                          <a:spcPct val="115000"/>
                        </a:lnSpc>
                        <a:spcAft>
                          <a:spcPts val="800"/>
                        </a:spcAft>
                      </a:pPr>
                      <a:r>
                        <a:rPr lang="en-GB" sz="1200" b="1" kern="100">
                          <a:effectLst/>
                          <a:latin typeface="Calibri" panose="020F0502020204030204" pitchFamily="34" charset="0"/>
                          <a:ea typeface="Calibri" panose="020F0502020204030204" pitchFamily="34" charset="0"/>
                          <a:cs typeface="Calibri" panose="020F0502020204030204" pitchFamily="34" charset="0"/>
                        </a:rPr>
                        <a:t>Medium-</a:t>
                      </a:r>
                    </a:p>
                    <a:p>
                      <a:pPr>
                        <a:lnSpc>
                          <a:spcPct val="115000"/>
                        </a:lnSpc>
                        <a:spcAft>
                          <a:spcPts val="800"/>
                        </a:spcAft>
                      </a:pPr>
                      <a:r>
                        <a:rPr lang="en-GB" sz="1200" b="1" kern="100">
                          <a:effectLst/>
                          <a:latin typeface="Calibri" panose="020F0502020204030204" pitchFamily="34" charset="0"/>
                          <a:ea typeface="Calibri" panose="020F0502020204030204" pitchFamily="34" charset="0"/>
                          <a:cs typeface="Calibri" panose="020F0502020204030204" pitchFamily="34" charset="0"/>
                        </a:rPr>
                        <a:t>H­­­­­igh</a:t>
                      </a: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Charity Commission</a:t>
                      </a:r>
                    </a:p>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 </a:t>
                      </a:r>
                      <a:r>
                        <a:rPr lang="en-GB" sz="1200" b="1" kern="100" dirty="0">
                          <a:solidFill>
                            <a:schemeClr val="bg2">
                              <a:lumMod val="50000"/>
                            </a:schemeClr>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External/Observers</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Ensures the event complies with legal and regulatory standards.</a:t>
                      </a:r>
                    </a:p>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Offering Regulatory oversight and legal guidance</a:t>
                      </a:r>
                    </a:p>
                  </a:txBody>
                  <a:tcPr marL="25760" marR="25760" marT="0" marB="0"/>
                </a:tc>
                <a:tc>
                  <a:txBody>
                    <a:bodyPr/>
                    <a:lstStyle/>
                    <a:p>
                      <a:pPr>
                        <a:lnSpc>
                          <a:spcPct val="115000"/>
                        </a:lnSpc>
                        <a:spcAft>
                          <a:spcPts val="800"/>
                        </a:spcAft>
                      </a:pPr>
                      <a:r>
                        <a:rPr lang="en-GB" sz="1200" b="1" kern="10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Comply with regulations, provide documentation, and communicate proactively.</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extLst>
                  <a:ext uri="{0D108BD9-81ED-4DB2-BD59-A6C34878D82A}">
                    <a16:rowId xmlns:a16="http://schemas.microsoft.com/office/drawing/2014/main" val="977959292"/>
                  </a:ext>
                </a:extLst>
              </a:tr>
              <a:tr h="642844">
                <a:tc>
                  <a:txBody>
                    <a:bodyPr/>
                    <a:lstStyle/>
                    <a:p>
                      <a:pPr>
                        <a:lnSpc>
                          <a:spcPct val="115000"/>
                        </a:lnSpc>
                        <a:spcAft>
                          <a:spcPts val="800"/>
                        </a:spcAft>
                      </a:pPr>
                      <a:r>
                        <a:rPr lang="en-GB" sz="1200" b="1" kern="100">
                          <a:effectLst/>
                          <a:latin typeface="Calibri" panose="020F0502020204030204" pitchFamily="34" charset="0"/>
                          <a:ea typeface="Calibri" panose="020F0502020204030204" pitchFamily="34" charset="0"/>
                          <a:cs typeface="Calibri" panose="020F0502020204030204" pitchFamily="34" charset="0"/>
                        </a:rPr>
                        <a:t>High</a:t>
                      </a: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Brecon Beacons Site </a:t>
                      </a:r>
                    </a:p>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 </a:t>
                      </a:r>
                      <a:r>
                        <a:rPr lang="en-GB" sz="1200" b="1" kern="100" dirty="0">
                          <a:solidFill>
                            <a:schemeClr val="bg2">
                              <a:lumMod val="50000"/>
                            </a:schemeClr>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External/Drivers</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Provide permits, ensure environmental protection, and manage access to the site. Also, regulatory compliance and safety oversight must be ensured.</a:t>
                      </a:r>
                    </a:p>
                  </a:txBody>
                  <a:tcPr marL="25760" marR="25760" marT="0" marB="0"/>
                </a:tc>
                <a:tc>
                  <a:txBody>
                    <a:bodyPr/>
                    <a:lstStyle/>
                    <a:p>
                      <a:pPr>
                        <a:lnSpc>
                          <a:spcPct val="115000"/>
                        </a:lnSpc>
                        <a:spcAft>
                          <a:spcPts val="800"/>
                        </a:spcAft>
                      </a:pPr>
                      <a:r>
                        <a:rPr lang="en-GB" sz="1200" b="1" kern="10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Obtain permits, follow site guidelines, coordinate event logistics, and implement environmental protection measures.</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extLst>
                  <a:ext uri="{0D108BD9-81ED-4DB2-BD59-A6C34878D82A}">
                    <a16:rowId xmlns:a16="http://schemas.microsoft.com/office/drawing/2014/main" val="60492321"/>
                  </a:ext>
                </a:extLst>
              </a:tr>
              <a:tr h="529875">
                <a:tc>
                  <a:txBody>
                    <a:bodyPr/>
                    <a:lstStyle/>
                    <a:p>
                      <a:pPr>
                        <a:lnSpc>
                          <a:spcPct val="115000"/>
                        </a:lnSpc>
                        <a:spcAft>
                          <a:spcPts val="800"/>
                        </a:spcAft>
                      </a:pPr>
                      <a:r>
                        <a:rPr lang="en-GB" sz="1200" b="1" kern="100">
                          <a:effectLst/>
                          <a:latin typeface="Calibri" panose="020F0502020204030204" pitchFamily="34" charset="0"/>
                          <a:ea typeface="Calibri" panose="020F0502020204030204" pitchFamily="34" charset="0"/>
                          <a:cs typeface="Calibri" panose="020F0502020204030204" pitchFamily="34" charset="0"/>
                        </a:rPr>
                        <a:t>Medium</a:t>
                      </a: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Volunteers</a:t>
                      </a:r>
                    </a:p>
                    <a:p>
                      <a:pPr>
                        <a:lnSpc>
                          <a:spcPct val="115000"/>
                        </a:lnSpc>
                        <a:spcAft>
                          <a:spcPts val="800"/>
                        </a:spcAft>
                      </a:pPr>
                      <a:r>
                        <a:rPr lang="en-GB" sz="1200" b="1" kern="100" dirty="0">
                          <a:solidFill>
                            <a:schemeClr val="bg2">
                              <a:lumMod val="50000"/>
                            </a:schemeClr>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Internal/Supporters</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Helped with event organisation and supported participants with time and skills.</a:t>
                      </a:r>
                    </a:p>
                  </a:txBody>
                  <a:tcPr marL="25760" marR="25760" marT="0" marB="0"/>
                </a:tc>
                <a:tc>
                  <a:txBody>
                    <a:bodyPr/>
                    <a:lstStyle/>
                    <a:p>
                      <a:pPr>
                        <a:lnSpc>
                          <a:spcPct val="115000"/>
                        </a:lnSpc>
                        <a:spcAft>
                          <a:spcPts val="800"/>
                        </a:spcAft>
                      </a:pPr>
                      <a:r>
                        <a:rPr lang="en-GB" sz="1200" b="1" kern="10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Clear roles, training, support, and recognition result in a positive experience.</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extLst>
                  <a:ext uri="{0D108BD9-81ED-4DB2-BD59-A6C34878D82A}">
                    <a16:rowId xmlns:a16="http://schemas.microsoft.com/office/drawing/2014/main" val="1438939769"/>
                  </a:ext>
                </a:extLst>
              </a:tr>
              <a:tr h="529875">
                <a:tc>
                  <a:txBody>
                    <a:bodyPr/>
                    <a:lstStyle/>
                    <a:p>
                      <a:pPr>
                        <a:lnSpc>
                          <a:spcPct val="115000"/>
                        </a:lnSpc>
                        <a:spcAft>
                          <a:spcPts val="800"/>
                        </a:spcAft>
                      </a:pPr>
                      <a:r>
                        <a:rPr lang="en-GB" sz="1200" b="1" kern="100">
                          <a:effectLst/>
                          <a:latin typeface="Calibri" panose="020F0502020204030204" pitchFamily="34" charset="0"/>
                          <a:ea typeface="Calibri" panose="020F0502020204030204" pitchFamily="34" charset="0"/>
                          <a:cs typeface="Calibri" panose="020F0502020204030204" pitchFamily="34" charset="0"/>
                        </a:rPr>
                        <a:t>Medium</a:t>
                      </a: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Government Legislation</a:t>
                      </a:r>
                    </a:p>
                    <a:p>
                      <a:pPr>
                        <a:lnSpc>
                          <a:spcPct val="115000"/>
                        </a:lnSpc>
                        <a:spcAft>
                          <a:spcPts val="800"/>
                        </a:spcAft>
                      </a:pPr>
                      <a:r>
                        <a:rPr lang="en-GB" sz="1200" b="1" kern="100" dirty="0">
                          <a:solidFill>
                            <a:schemeClr val="bg2">
                              <a:lumMod val="50000"/>
                            </a:schemeClr>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External/Observers</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Sets the legal framework within which the event must operate.</a:t>
                      </a:r>
                    </a:p>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Offering: Legal guidelines, regulatory framework. </a:t>
                      </a:r>
                    </a:p>
                  </a:txBody>
                  <a:tcPr marL="25760" marR="25760" marT="0" marB="0"/>
                </a:tc>
                <a:tc>
                  <a:txBody>
                    <a:bodyPr/>
                    <a:lstStyle/>
                    <a:p>
                      <a:pPr>
                        <a:lnSpc>
                          <a:spcPct val="115000"/>
                        </a:lnSpc>
                        <a:spcAft>
                          <a:spcPts val="800"/>
                        </a:spcAft>
                      </a:pPr>
                      <a:r>
                        <a:rPr lang="en-GB" sz="1200" b="1" kern="10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Stay updated on relevant laws and regulations and engage legal advisors if needed.</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extLst>
                  <a:ext uri="{0D108BD9-81ED-4DB2-BD59-A6C34878D82A}">
                    <a16:rowId xmlns:a16="http://schemas.microsoft.com/office/drawing/2014/main" val="3282886573"/>
                  </a:ext>
                </a:extLst>
              </a:tr>
              <a:tr h="748424">
                <a:tc>
                  <a:txBody>
                    <a:bodyPr/>
                    <a:lstStyle/>
                    <a:p>
                      <a:pPr>
                        <a:lnSpc>
                          <a:spcPct val="115000"/>
                        </a:lnSpc>
                        <a:spcAft>
                          <a:spcPts val="800"/>
                        </a:spcAft>
                      </a:pPr>
                      <a:r>
                        <a:rPr lang="en-GB" sz="1200" b="1" kern="100" dirty="0">
                          <a:effectLst/>
                          <a:latin typeface="Calibri" panose="020F0502020204030204" pitchFamily="34" charset="0"/>
                          <a:ea typeface="Calibri" panose="020F0502020204030204" pitchFamily="34" charset="0"/>
                          <a:cs typeface="Calibri" panose="020F0502020204030204" pitchFamily="34" charset="0"/>
                        </a:rPr>
                        <a:t>Medium</a:t>
                      </a: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Public and Community</a:t>
                      </a:r>
                    </a:p>
                    <a:p>
                      <a:pPr>
                        <a:lnSpc>
                          <a:spcPct val="115000"/>
                        </a:lnSpc>
                        <a:spcAft>
                          <a:spcPts val="800"/>
                        </a:spcAft>
                      </a:pPr>
                      <a:r>
                        <a:rPr lang="en-GB" sz="1200" b="1" kern="100" dirty="0">
                          <a:solidFill>
                            <a:schemeClr val="bg2">
                              <a:lumMod val="50000"/>
                            </a:schemeClr>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External/Supporters</a:t>
                      </a:r>
                      <a:endPar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Potential participants and supporters provide social legitimacy.</a:t>
                      </a:r>
                    </a:p>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Offering: Participation, community support, word-of-mouth promotion</a:t>
                      </a:r>
                    </a:p>
                  </a:txBody>
                  <a:tcPr marL="25760" marR="25760" marT="0" marB="0"/>
                </a:tc>
                <a:tc>
                  <a:txBody>
                    <a:bodyPr/>
                    <a:lstStyle/>
                    <a:p>
                      <a:pPr>
                        <a:lnSpc>
                          <a:spcPct val="115000"/>
                        </a:lnSpc>
                        <a:spcAft>
                          <a:spcPts val="800"/>
                        </a:spcAft>
                      </a:pPr>
                      <a:r>
                        <a:rPr lang="en-GB" sz="1200" b="1" kern="100" dirty="0">
                          <a:solidFill>
                            <a:schemeClr val="bg2">
                              <a:lumMod val="50000"/>
                            </a:schemeClr>
                          </a:solidFill>
                          <a:effectLst/>
                          <a:latin typeface="Calibri" panose="020F0502020204030204" pitchFamily="34" charset="0"/>
                          <a:ea typeface="Calibri" panose="020F0502020204030204" pitchFamily="34" charset="0"/>
                          <a:cs typeface="Calibri" panose="020F0502020204030204" pitchFamily="34" charset="0"/>
                        </a:rPr>
                        <a:t>Engage through media and events. Highlight community impact and offer involvement opportunities.</a:t>
                      </a:r>
                    </a:p>
                  </a:txBody>
                  <a:tcPr marL="25760" marR="25760" marT="0" marB="0"/>
                </a:tc>
                <a:extLst>
                  <a:ext uri="{0D108BD9-81ED-4DB2-BD59-A6C34878D82A}">
                    <a16:rowId xmlns:a16="http://schemas.microsoft.com/office/drawing/2014/main" val="2116532583"/>
                  </a:ext>
                </a:extLst>
              </a:tr>
            </a:tbl>
          </a:graphicData>
        </a:graphic>
      </p:graphicFrame>
      <p:pic>
        <p:nvPicPr>
          <p:cNvPr id="2" name="Picture 1">
            <a:extLst>
              <a:ext uri="{FF2B5EF4-FFF2-40B4-BE49-F238E27FC236}">
                <a16:creationId xmlns:a16="http://schemas.microsoft.com/office/drawing/2014/main" id="{DD980065-085D-0778-FD8C-5AAB1E5E50FE}"/>
              </a:ext>
            </a:extLst>
          </p:cNvPr>
          <p:cNvPicPr>
            <a:picLocks noChangeAspect="1"/>
          </p:cNvPicPr>
          <p:nvPr/>
        </p:nvPicPr>
        <p:blipFill>
          <a:blip r:embed="rId3"/>
          <a:stretch>
            <a:fillRect/>
          </a:stretch>
        </p:blipFill>
        <p:spPr>
          <a:xfrm>
            <a:off x="11117179" y="5844988"/>
            <a:ext cx="885250" cy="680225"/>
          </a:xfrm>
          <a:prstGeom prst="rect">
            <a:avLst/>
          </a:prstGeom>
        </p:spPr>
      </p:pic>
    </p:spTree>
    <p:extLst>
      <p:ext uri="{BB962C8B-B14F-4D97-AF65-F5344CB8AC3E}">
        <p14:creationId xmlns:p14="http://schemas.microsoft.com/office/powerpoint/2010/main" val="1987807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F0BEA96F-E371-44D7-19DF-3CDBDB2E743C}"/>
              </a:ext>
            </a:extLst>
          </p:cNvPr>
          <p:cNvPicPr>
            <a:picLocks noChangeAspect="1"/>
          </p:cNvPicPr>
          <p:nvPr/>
        </p:nvPicPr>
        <p:blipFill>
          <a:blip r:embed="rId2"/>
          <a:stretch>
            <a:fillRect/>
          </a:stretch>
        </p:blipFill>
        <p:spPr>
          <a:xfrm>
            <a:off x="10585195" y="5628461"/>
            <a:ext cx="1082699" cy="830998"/>
          </a:xfrm>
          <a:prstGeom prst="rect">
            <a:avLst/>
          </a:prstGeom>
        </p:spPr>
      </p:pic>
      <p:sp>
        <p:nvSpPr>
          <p:cNvPr id="4" name="TextBox 3">
            <a:extLst>
              <a:ext uri="{FF2B5EF4-FFF2-40B4-BE49-F238E27FC236}">
                <a16:creationId xmlns:a16="http://schemas.microsoft.com/office/drawing/2014/main" id="{D7BB7194-E864-557F-2B38-D2107F833FEF}"/>
              </a:ext>
            </a:extLst>
          </p:cNvPr>
          <p:cNvSpPr txBox="1"/>
          <p:nvPr/>
        </p:nvSpPr>
        <p:spPr>
          <a:xfrm>
            <a:off x="237893" y="814040"/>
            <a:ext cx="5100226" cy="2739211"/>
          </a:xfrm>
          <a:prstGeom prst="rect">
            <a:avLst/>
          </a:prstGeom>
          <a:noFill/>
        </p:spPr>
        <p:txBody>
          <a:bodyPr wrap="square">
            <a:spAutoFit/>
          </a:bodyPr>
          <a:lstStyle/>
          <a:p>
            <a:r>
              <a:rPr lang="en-GB" sz="1400" dirty="0">
                <a:solidFill>
                  <a:schemeClr val="bg1"/>
                </a:solidFill>
                <a:latin typeface="Arial" panose="020B0604020202020204" pitchFamily="34" charset="0"/>
                <a:cs typeface="Arial" panose="020B0604020202020204" pitchFamily="34" charset="0"/>
              </a:rPr>
              <a:t>Point 1</a:t>
            </a:r>
          </a:p>
          <a:p>
            <a:pPr marL="342900" indent="-342900">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Addressing Critical Needs: Ensuring Every Stakeholder's Voice is Heard.</a:t>
            </a:r>
          </a:p>
          <a:p>
            <a:r>
              <a:rPr lang="en-GB" sz="1400" dirty="0">
                <a:solidFill>
                  <a:schemeClr val="bg1"/>
                </a:solidFill>
                <a:latin typeface="Arial" panose="020B0604020202020204" pitchFamily="34" charset="0"/>
                <a:cs typeface="Arial" panose="020B0604020202020204" pitchFamily="34" charset="0"/>
              </a:rPr>
              <a:t>Point 2 </a:t>
            </a:r>
          </a:p>
          <a:p>
            <a:pPr marL="342900" indent="-342900">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Balancing Stakeholder Interests: Preventing Negative Impacts on Event Success. </a:t>
            </a:r>
          </a:p>
        </p:txBody>
      </p:sp>
      <p:sp>
        <p:nvSpPr>
          <p:cNvPr id="6" name="TextBox 5">
            <a:extLst>
              <a:ext uri="{FF2B5EF4-FFF2-40B4-BE49-F238E27FC236}">
                <a16:creationId xmlns:a16="http://schemas.microsoft.com/office/drawing/2014/main" id="{6DA2ACFD-B32E-B438-32ED-98791E60D6E9}"/>
              </a:ext>
            </a:extLst>
          </p:cNvPr>
          <p:cNvSpPr txBox="1"/>
          <p:nvPr/>
        </p:nvSpPr>
        <p:spPr>
          <a:xfrm>
            <a:off x="6853883" y="814040"/>
            <a:ext cx="4520462" cy="4154984"/>
          </a:xfrm>
          <a:prstGeom prst="rect">
            <a:avLst/>
          </a:prstGeom>
          <a:noFill/>
        </p:spPr>
        <p:txBody>
          <a:bodyPr wrap="square">
            <a:spAutoFit/>
          </a:bodyPr>
          <a:lstStyle/>
          <a:p>
            <a:pPr algn="ctr"/>
            <a:r>
              <a:rPr lang="en-GB" sz="2800" b="1" u="sng" dirty="0">
                <a:solidFill>
                  <a:schemeClr val="bg1"/>
                </a:solidFill>
              </a:rPr>
              <a:t>Quote</a:t>
            </a:r>
            <a:r>
              <a:rPr lang="en-GB" sz="2400" u="sng" dirty="0">
                <a:solidFill>
                  <a:srgbClr val="FFFF00"/>
                </a:solidFill>
              </a:rPr>
              <a:t>  </a:t>
            </a:r>
            <a:r>
              <a:rPr lang="en-GB" dirty="0"/>
              <a:t> </a:t>
            </a:r>
          </a:p>
          <a:p>
            <a:r>
              <a:rPr lang="en-GB" sz="2400" dirty="0">
                <a:solidFill>
                  <a:schemeClr val="bg1"/>
                </a:solidFill>
                <a:latin typeface="Arial" panose="020B0604020202020204" pitchFamily="34" charset="0"/>
                <a:cs typeface="Arial" panose="020B0604020202020204" pitchFamily="34" charset="0"/>
              </a:rPr>
              <a:t>It's not how many hours you work with a client or on a project that determines whether that time is valuable. The quantity and quality of your energy—your focus and force—determines whether that time is valuable.</a:t>
            </a:r>
          </a:p>
          <a:p>
            <a:r>
              <a:rPr lang="en-GB" sz="1600" dirty="0">
                <a:solidFill>
                  <a:schemeClr val="tx2">
                    <a:lumMod val="20000"/>
                    <a:lumOff val="80000"/>
                  </a:schemeClr>
                </a:solidFill>
                <a:hlinkClick r:id="rId3">
                  <a:extLst>
                    <a:ext uri="{A12FA001-AC4F-418D-AE19-62706E023703}">
                      <ahyp:hlinkClr xmlns:ahyp="http://schemas.microsoft.com/office/drawing/2018/hyperlinkcolor" val="tx"/>
                    </a:ext>
                  </a:extLst>
                </a:hlinkClick>
              </a:rPr>
              <a:t>https://www.brainyquote.com/authors/jim-loehr-quotes</a:t>
            </a:r>
            <a:r>
              <a:rPr lang="en-GB" sz="2800" dirty="0">
                <a:solidFill>
                  <a:schemeClr val="bg1"/>
                </a:solidFill>
              </a:rPr>
              <a:t>  </a:t>
            </a:r>
          </a:p>
        </p:txBody>
      </p:sp>
      <p:pic>
        <p:nvPicPr>
          <p:cNvPr id="9" name="Picture 8">
            <a:extLst>
              <a:ext uri="{FF2B5EF4-FFF2-40B4-BE49-F238E27FC236}">
                <a16:creationId xmlns:a16="http://schemas.microsoft.com/office/drawing/2014/main" id="{E3D545BB-875D-E1EA-4F6B-58C9C5808F37}"/>
              </a:ext>
            </a:extLst>
          </p:cNvPr>
          <p:cNvPicPr>
            <a:picLocks noChangeAspect="1"/>
          </p:cNvPicPr>
          <p:nvPr/>
        </p:nvPicPr>
        <p:blipFill>
          <a:blip r:embed="rId4"/>
          <a:stretch>
            <a:fillRect/>
          </a:stretch>
        </p:blipFill>
        <p:spPr>
          <a:xfrm>
            <a:off x="524106" y="3491696"/>
            <a:ext cx="4520462" cy="2967763"/>
          </a:xfrm>
          <a:prstGeom prst="rect">
            <a:avLst/>
          </a:prstGeom>
        </p:spPr>
      </p:pic>
    </p:spTree>
    <p:extLst>
      <p:ext uri="{BB962C8B-B14F-4D97-AF65-F5344CB8AC3E}">
        <p14:creationId xmlns:p14="http://schemas.microsoft.com/office/powerpoint/2010/main" val="3354763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0936" y="639520"/>
            <a:ext cx="3429000" cy="1719072"/>
          </a:xfrm>
        </p:spPr>
        <p:txBody>
          <a:bodyPr vert="horz" lIns="91440" tIns="45720" rIns="91440" bIns="45720" rtlCol="0" anchor="b">
            <a:normAutofit/>
          </a:bodyPr>
          <a:lstStyle/>
          <a:p>
            <a:pPr algn="l"/>
            <a:r>
              <a:rPr lang="en-US" sz="5400" kern="1200">
                <a:solidFill>
                  <a:schemeClr val="tx1"/>
                </a:solidFill>
                <a:latin typeface="+mj-lt"/>
                <a:ea typeface="+mj-ea"/>
                <a:cs typeface="+mj-cs"/>
              </a:rPr>
              <a:t> WBS &amp; Gantt Chart</a:t>
            </a:r>
          </a:p>
        </p:txBody>
      </p:sp>
      <p:sp>
        <p:nvSpPr>
          <p:cNvPr id="8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30936" y="2807208"/>
            <a:ext cx="3429000" cy="3410712"/>
          </a:xfrm>
        </p:spPr>
        <p:txBody>
          <a:bodyPr vert="horz" lIns="91440" tIns="45720" rIns="91440" bIns="45720" rtlCol="0" anchor="t">
            <a:normAutofit/>
          </a:bodyPr>
          <a:lstStyle/>
          <a:p>
            <a:pPr indent="-228600" algn="l">
              <a:buFont typeface="Arial" panose="020B0604020202020204" pitchFamily="34" charset="0"/>
              <a:buChar char="•"/>
            </a:pPr>
            <a:endParaRPr lang="en-US" sz="2000" b="1"/>
          </a:p>
          <a:p>
            <a:pPr marL="285750" indent="-228600" algn="l">
              <a:buFont typeface="Arial" panose="020B0604020202020204" pitchFamily="34" charset="0"/>
              <a:buChar char="•"/>
            </a:pPr>
            <a:r>
              <a:rPr lang="en-US" sz="2000"/>
              <a:t>Brief overview of WBS and Gantt Chart</a:t>
            </a:r>
          </a:p>
          <a:p>
            <a:pPr marL="285750" indent="-228600" algn="l">
              <a:buFont typeface="Arial" panose="020B0604020202020204" pitchFamily="34" charset="0"/>
              <a:buChar char="•"/>
            </a:pPr>
            <a:r>
              <a:rPr lang="en-US" sz="2000"/>
              <a:t>Importance of Work Breakdown Structure (WBS) and Gantt Chart in project management</a:t>
            </a:r>
          </a:p>
          <a:p>
            <a:pPr marL="285750" indent="-228600" algn="l">
              <a:buFont typeface="Arial" panose="020B0604020202020204" pitchFamily="34" charset="0"/>
              <a:buChar char="•"/>
            </a:pPr>
            <a:r>
              <a:rPr lang="en-US" sz="2000"/>
              <a:t>How these tools facilitate the execution phase</a:t>
            </a:r>
          </a:p>
          <a:p>
            <a:pPr indent="-228600" algn="l">
              <a:buFont typeface="Arial" panose="020B0604020202020204" pitchFamily="34" charset="0"/>
              <a:buChar char="•"/>
            </a:pPr>
            <a:endParaRPr lang="en-US" sz="2000"/>
          </a:p>
        </p:txBody>
      </p:sp>
      <p:pic>
        <p:nvPicPr>
          <p:cNvPr id="4" name="Picture 3" descr="A screenshot of a computer&#10;&#10;Description automatically generated">
            <a:extLst>
              <a:ext uri="{FF2B5EF4-FFF2-40B4-BE49-F238E27FC236}">
                <a16:creationId xmlns:a16="http://schemas.microsoft.com/office/drawing/2014/main" id="{5746363D-3FC1-E80D-31E6-7AC49326C4A8}"/>
              </a:ext>
            </a:extLst>
          </p:cNvPr>
          <p:cNvPicPr>
            <a:picLocks noChangeAspect="1"/>
          </p:cNvPicPr>
          <p:nvPr/>
        </p:nvPicPr>
        <p:blipFill>
          <a:blip r:embed="rId2"/>
          <a:stretch>
            <a:fillRect/>
          </a:stretch>
        </p:blipFill>
        <p:spPr>
          <a:xfrm>
            <a:off x="4654296" y="1564995"/>
            <a:ext cx="6903720" cy="372800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FD2A6-D236-01D4-9496-C93FA1130133}"/>
              </a:ext>
            </a:extLst>
          </p:cNvPr>
          <p:cNvSpPr>
            <a:spLocks noGrp="1"/>
          </p:cNvSpPr>
          <p:nvPr>
            <p:ph type="title"/>
          </p:nvPr>
        </p:nvSpPr>
        <p:spPr>
          <a:xfrm>
            <a:off x="876693" y="741391"/>
            <a:ext cx="3455821" cy="235769"/>
          </a:xfrm>
        </p:spPr>
        <p:txBody>
          <a:bodyPr anchor="b">
            <a:normAutofit fontScale="90000"/>
          </a:bodyPr>
          <a:lstStyle/>
          <a:p>
            <a:r>
              <a:rPr lang="en-US" sz="3200">
                <a:ea typeface="+mj-lt"/>
                <a:cs typeface="+mj-lt"/>
              </a:rPr>
              <a:t>Work Breakdown Structure (WBS)</a:t>
            </a:r>
            <a:endParaRPr lang="en-US" sz="3200"/>
          </a:p>
        </p:txBody>
      </p:sp>
      <p:grpSp>
        <p:nvGrpSpPr>
          <p:cNvPr id="106" name="Group 105">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7" name="Rectangle 106">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3" name="Content Placeholder 2">
            <a:extLst>
              <a:ext uri="{FF2B5EF4-FFF2-40B4-BE49-F238E27FC236}">
                <a16:creationId xmlns:a16="http://schemas.microsoft.com/office/drawing/2014/main" id="{5B85F803-89FA-F9C2-8F61-0AA607A88030}"/>
              </a:ext>
            </a:extLst>
          </p:cNvPr>
          <p:cNvGraphicFramePr>
            <a:graphicFrameLocks noGrp="1"/>
          </p:cNvGraphicFramePr>
          <p:nvPr>
            <p:ph idx="1"/>
            <p:extLst>
              <p:ext uri="{D42A27DB-BD31-4B8C-83A1-F6EECF244321}">
                <p14:modId xmlns:p14="http://schemas.microsoft.com/office/powerpoint/2010/main" val="3910156522"/>
              </p:ext>
            </p:extLst>
          </p:nvPr>
        </p:nvGraphicFramePr>
        <p:xfrm>
          <a:off x="302433" y="2620629"/>
          <a:ext cx="4493907" cy="39337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96" name="TextBox 295">
            <a:extLst>
              <a:ext uri="{FF2B5EF4-FFF2-40B4-BE49-F238E27FC236}">
                <a16:creationId xmlns:a16="http://schemas.microsoft.com/office/drawing/2014/main" id="{615CC8EE-4203-CD26-CBCE-6225E45BDC9F}"/>
              </a:ext>
            </a:extLst>
          </p:cNvPr>
          <p:cNvSpPr txBox="1"/>
          <p:nvPr/>
        </p:nvSpPr>
        <p:spPr>
          <a:xfrm>
            <a:off x="303695" y="911087"/>
            <a:ext cx="3533913"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222222"/>
                </a:solidFill>
                <a:latin typeface="Arial"/>
                <a:cs typeface="Arial"/>
              </a:rPr>
              <a:t>The WBS has been extensively discussed and recognized as a powerful tool. Through the WBS, a project is hierarchically organized and systematically decomposed into smaller and manageable units for better performance control(Cerezo-Narváez, 2020).</a:t>
            </a:r>
            <a:endParaRPr lang="en-US" sz="1400"/>
          </a:p>
        </p:txBody>
      </p:sp>
      <p:pic>
        <p:nvPicPr>
          <p:cNvPr id="321" name="Picture 320" descr="A chart of work breakdown structure&#10;&#10;Description automatically generated">
            <a:extLst>
              <a:ext uri="{FF2B5EF4-FFF2-40B4-BE49-F238E27FC236}">
                <a16:creationId xmlns:a16="http://schemas.microsoft.com/office/drawing/2014/main" id="{08BE5EAE-7634-DFC7-3641-43FC103486B3}"/>
              </a:ext>
            </a:extLst>
          </p:cNvPr>
          <p:cNvPicPr>
            <a:picLocks noChangeAspect="1"/>
          </p:cNvPicPr>
          <p:nvPr/>
        </p:nvPicPr>
        <p:blipFill>
          <a:blip r:embed="rId7"/>
          <a:stretch>
            <a:fillRect/>
          </a:stretch>
        </p:blipFill>
        <p:spPr>
          <a:xfrm>
            <a:off x="5336413" y="2209"/>
            <a:ext cx="6786914" cy="6665842"/>
          </a:xfrm>
          <a:prstGeom prst="rect">
            <a:avLst/>
          </a:prstGeom>
        </p:spPr>
      </p:pic>
    </p:spTree>
    <p:extLst>
      <p:ext uri="{BB962C8B-B14F-4D97-AF65-F5344CB8AC3E}">
        <p14:creationId xmlns:p14="http://schemas.microsoft.com/office/powerpoint/2010/main" val="21644349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92713-7BB4-4741-6C80-AD7F44B285D3}"/>
              </a:ext>
            </a:extLst>
          </p:cNvPr>
          <p:cNvSpPr>
            <a:spLocks noGrp="1"/>
          </p:cNvSpPr>
          <p:nvPr>
            <p:ph type="title"/>
          </p:nvPr>
        </p:nvSpPr>
        <p:spPr>
          <a:xfrm>
            <a:off x="876694" y="741391"/>
            <a:ext cx="2833324" cy="1616203"/>
          </a:xfrm>
        </p:spPr>
        <p:txBody>
          <a:bodyPr anchor="b">
            <a:normAutofit/>
          </a:bodyPr>
          <a:lstStyle/>
          <a:p>
            <a:r>
              <a:rPr lang="en-US" sz="3200">
                <a:ea typeface="+mj-lt"/>
                <a:cs typeface="+mj-lt"/>
              </a:rPr>
              <a:t>Gantt Chart</a:t>
            </a:r>
            <a:endParaRPr lang="en-US" sz="3200"/>
          </a:p>
        </p:txBody>
      </p:sp>
      <p:pic>
        <p:nvPicPr>
          <p:cNvPr id="5" name="Picture 4" descr="A screenshot of a chart&#10;&#10;Description automatically generated">
            <a:extLst>
              <a:ext uri="{FF2B5EF4-FFF2-40B4-BE49-F238E27FC236}">
                <a16:creationId xmlns:a16="http://schemas.microsoft.com/office/drawing/2014/main" id="{1318803F-5F4C-4309-B993-B0EFFC19050C}"/>
              </a:ext>
            </a:extLst>
          </p:cNvPr>
          <p:cNvPicPr>
            <a:picLocks noChangeAspect="1"/>
          </p:cNvPicPr>
          <p:nvPr/>
        </p:nvPicPr>
        <p:blipFill>
          <a:blip r:embed="rId2"/>
          <a:stretch>
            <a:fillRect/>
          </a:stretch>
        </p:blipFill>
        <p:spPr>
          <a:xfrm>
            <a:off x="3892993" y="739901"/>
            <a:ext cx="3917318" cy="5124196"/>
          </a:xfrm>
          <a:prstGeom prst="rect">
            <a:avLst/>
          </a:prstGeom>
        </p:spPr>
      </p:pic>
      <p:pic>
        <p:nvPicPr>
          <p:cNvPr id="6" name="Picture 5" descr="A screenshot of a report&#10;&#10;Description automatically generated">
            <a:extLst>
              <a:ext uri="{FF2B5EF4-FFF2-40B4-BE49-F238E27FC236}">
                <a16:creationId xmlns:a16="http://schemas.microsoft.com/office/drawing/2014/main" id="{4C13CADA-F526-E79D-D51E-678A2099F265}"/>
              </a:ext>
            </a:extLst>
          </p:cNvPr>
          <p:cNvPicPr>
            <a:picLocks noChangeAspect="1"/>
          </p:cNvPicPr>
          <p:nvPr/>
        </p:nvPicPr>
        <p:blipFill>
          <a:blip r:embed="rId3"/>
          <a:stretch>
            <a:fillRect/>
          </a:stretch>
        </p:blipFill>
        <p:spPr>
          <a:xfrm>
            <a:off x="7983780" y="734263"/>
            <a:ext cx="4203960" cy="5113383"/>
          </a:xfrm>
          <a:prstGeom prst="rect">
            <a:avLst/>
          </a:prstGeom>
        </p:spPr>
      </p:pic>
      <p:grpSp>
        <p:nvGrpSpPr>
          <p:cNvPr id="65" name="Group 64">
            <a:extLst>
              <a:ext uri="{FF2B5EF4-FFF2-40B4-BE49-F238E27FC236}">
                <a16:creationId xmlns:a16="http://schemas.microsoft.com/office/drawing/2014/main" id="{792AA144-DDFF-C43B-6866-516C9091D0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51" name="Rectangle 50">
              <a:extLst>
                <a:ext uri="{FF2B5EF4-FFF2-40B4-BE49-F238E27FC236}">
                  <a16:creationId xmlns:a16="http://schemas.microsoft.com/office/drawing/2014/main" id="{56557A69-9517-26A8-EF3F-E65057EEC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47C5987E-7AB5-0A21-D727-68B38B342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5" name="Content Placeholder 2">
            <a:extLst>
              <a:ext uri="{FF2B5EF4-FFF2-40B4-BE49-F238E27FC236}">
                <a16:creationId xmlns:a16="http://schemas.microsoft.com/office/drawing/2014/main" id="{FBD3D571-349D-9CB6-DB4F-360996F9C47F}"/>
              </a:ext>
            </a:extLst>
          </p:cNvPr>
          <p:cNvGraphicFramePr>
            <a:graphicFrameLocks noGrp="1"/>
          </p:cNvGraphicFramePr>
          <p:nvPr>
            <p:ph idx="1"/>
            <p:extLst>
              <p:ext uri="{D42A27DB-BD31-4B8C-83A1-F6EECF244321}">
                <p14:modId xmlns:p14="http://schemas.microsoft.com/office/powerpoint/2010/main" val="2163609932"/>
              </p:ext>
            </p:extLst>
          </p:nvPr>
        </p:nvGraphicFramePr>
        <p:xfrm>
          <a:off x="876694" y="2533476"/>
          <a:ext cx="2833324" cy="34478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986866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04DBF7-3C32-1132-3C17-0BF3AB2380A3}"/>
              </a:ext>
            </a:extLst>
          </p:cNvPr>
          <p:cNvSpPr>
            <a:spLocks noGrp="1"/>
          </p:cNvSpPr>
          <p:nvPr>
            <p:ph type="title"/>
          </p:nvPr>
        </p:nvSpPr>
        <p:spPr>
          <a:xfrm>
            <a:off x="630936" y="639520"/>
            <a:ext cx="3429000" cy="1719072"/>
          </a:xfrm>
        </p:spPr>
        <p:txBody>
          <a:bodyPr anchor="b">
            <a:normAutofit/>
          </a:bodyPr>
          <a:lstStyle/>
          <a:p>
            <a:r>
              <a:rPr lang="en-US" sz="2400" b="1">
                <a:latin typeface="Arial"/>
                <a:ea typeface="+mj-lt"/>
                <a:cs typeface="+mj-lt"/>
              </a:rPr>
              <a:t>Advantages and Limitations </a:t>
            </a:r>
            <a:r>
              <a:rPr lang="en-US" sz="2400" b="1">
                <a:solidFill>
                  <a:srgbClr val="0D0D0D"/>
                </a:solidFill>
                <a:latin typeface="Arial"/>
                <a:cs typeface="Arial"/>
              </a:rPr>
              <a:t>of Gantt Chart</a:t>
            </a:r>
            <a:endParaRPr lang="en-US" sz="2400">
              <a:latin typeface="Arial"/>
              <a:ea typeface="+mj-lt"/>
              <a:cs typeface="Arial"/>
            </a:endParaRPr>
          </a:p>
          <a:p>
            <a:endParaRPr lang="en-US" sz="3800"/>
          </a:p>
        </p:txBody>
      </p:sp>
      <p:sp>
        <p:nvSpPr>
          <p:cNvPr id="2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3319A4-A509-F2C2-1F44-240DC2FD727D}"/>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1400" b="1">
                <a:latin typeface="Calibri"/>
                <a:ea typeface="+mn-lt"/>
                <a:cs typeface="+mn-lt"/>
              </a:rPr>
              <a:t>Advantages:</a:t>
            </a:r>
            <a:endParaRPr lang="en-US" sz="1400">
              <a:latin typeface="Calibri"/>
              <a:cs typeface="Calibri"/>
            </a:endParaRPr>
          </a:p>
          <a:p>
            <a:pPr lvl="1"/>
            <a:r>
              <a:rPr lang="en-US" sz="1400">
                <a:latin typeface="Calibri"/>
                <a:ea typeface="+mn-lt"/>
                <a:cs typeface="+mn-lt"/>
              </a:rPr>
              <a:t>Improved planning and scheduling</a:t>
            </a:r>
            <a:endParaRPr lang="en-US" sz="1400">
              <a:latin typeface="Calibri"/>
              <a:cs typeface="Calibri"/>
            </a:endParaRPr>
          </a:p>
          <a:p>
            <a:pPr lvl="1"/>
            <a:r>
              <a:rPr lang="en-US" sz="1400">
                <a:latin typeface="Calibri"/>
                <a:ea typeface="+mn-lt"/>
                <a:cs typeface="+mn-lt"/>
              </a:rPr>
              <a:t>Enhanced communication and clarity</a:t>
            </a:r>
            <a:endParaRPr lang="en-US" sz="1400">
              <a:latin typeface="Calibri"/>
              <a:cs typeface="Calibri"/>
            </a:endParaRPr>
          </a:p>
          <a:p>
            <a:pPr lvl="1"/>
            <a:r>
              <a:rPr lang="en-US" sz="1400">
                <a:latin typeface="Calibri"/>
                <a:ea typeface="+mn-lt"/>
                <a:cs typeface="+mn-lt"/>
              </a:rPr>
              <a:t>Better resource allocation and task management</a:t>
            </a:r>
            <a:endParaRPr lang="en-US" sz="1400">
              <a:latin typeface="Calibri"/>
              <a:cs typeface="Calibri"/>
            </a:endParaRPr>
          </a:p>
          <a:p>
            <a:pPr lvl="1"/>
            <a:r>
              <a:rPr lang="en-US" sz="1400">
                <a:latin typeface="Calibri"/>
                <a:ea typeface="+mn-lt"/>
                <a:cs typeface="+mn-lt"/>
              </a:rPr>
              <a:t>Easy tracking of project progress</a:t>
            </a:r>
            <a:endParaRPr lang="en-US" sz="1400">
              <a:latin typeface="Calibri"/>
              <a:cs typeface="Calibri"/>
            </a:endParaRPr>
          </a:p>
          <a:p>
            <a:r>
              <a:rPr lang="en-US" sz="1400" b="1">
                <a:latin typeface="Calibri"/>
                <a:ea typeface="+mn-lt"/>
                <a:cs typeface="+mn-lt"/>
              </a:rPr>
              <a:t>Limitations:</a:t>
            </a:r>
            <a:endParaRPr lang="en-US" sz="1400">
              <a:latin typeface="Calibri"/>
              <a:cs typeface="Calibri"/>
            </a:endParaRPr>
          </a:p>
          <a:p>
            <a:pPr lvl="1"/>
            <a:r>
              <a:rPr lang="en-US" sz="1400">
                <a:latin typeface="Calibri"/>
                <a:ea typeface="+mn-lt"/>
                <a:cs typeface="+mn-lt"/>
              </a:rPr>
              <a:t>Time-consuming to create and update</a:t>
            </a:r>
            <a:endParaRPr lang="en-US" sz="1400">
              <a:latin typeface="Calibri"/>
              <a:cs typeface="Calibri"/>
            </a:endParaRPr>
          </a:p>
          <a:p>
            <a:pPr lvl="1"/>
            <a:r>
              <a:rPr lang="en-US" sz="1400">
                <a:latin typeface="Calibri"/>
                <a:ea typeface="+mn-lt"/>
                <a:cs typeface="+mn-lt"/>
              </a:rPr>
              <a:t>May become complex for large projects</a:t>
            </a:r>
            <a:endParaRPr lang="en-US" sz="1400">
              <a:latin typeface="Calibri"/>
              <a:cs typeface="Calibri"/>
            </a:endParaRPr>
          </a:p>
          <a:p>
            <a:pPr lvl="1"/>
            <a:r>
              <a:rPr lang="en-US" sz="1400">
                <a:latin typeface="Calibri"/>
                <a:ea typeface="+mn-lt"/>
                <a:cs typeface="+mn-lt"/>
              </a:rPr>
              <a:t>Requires accurate time estimation</a:t>
            </a:r>
            <a:endParaRPr lang="en-US" sz="1400">
              <a:latin typeface="Calibri"/>
            </a:endParaRPr>
          </a:p>
          <a:p>
            <a:endParaRPr lang="en-US" sz="1400"/>
          </a:p>
        </p:txBody>
      </p:sp>
      <p:pic>
        <p:nvPicPr>
          <p:cNvPr id="5" name="Picture 4" descr="Desk with productivity items">
            <a:extLst>
              <a:ext uri="{FF2B5EF4-FFF2-40B4-BE49-F238E27FC236}">
                <a16:creationId xmlns:a16="http://schemas.microsoft.com/office/drawing/2014/main" id="{429D45FC-89ED-D707-EC57-041F2C54F9DE}"/>
              </a:ext>
            </a:extLst>
          </p:cNvPr>
          <p:cNvPicPr>
            <a:picLocks noChangeAspect="1"/>
          </p:cNvPicPr>
          <p:nvPr/>
        </p:nvPicPr>
        <p:blipFill rotWithShape="1">
          <a:blip r:embed="rId2"/>
          <a:srcRect l="5884" r="-1" b="-1"/>
          <a:stretch/>
        </p:blipFill>
        <p:spPr>
          <a:xfrm>
            <a:off x="4654296" y="980835"/>
            <a:ext cx="6903720" cy="4896329"/>
          </a:xfrm>
          <a:prstGeom prst="rect">
            <a:avLst/>
          </a:prstGeom>
        </p:spPr>
      </p:pic>
    </p:spTree>
    <p:extLst>
      <p:ext uri="{BB962C8B-B14F-4D97-AF65-F5344CB8AC3E}">
        <p14:creationId xmlns:p14="http://schemas.microsoft.com/office/powerpoint/2010/main" val="3808496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AA0783-BB78-3F48-B6ED-C18D8BE12B49}"/>
              </a:ext>
            </a:extLst>
          </p:cNvPr>
          <p:cNvSpPr>
            <a:spLocks noGrp="1"/>
          </p:cNvSpPr>
          <p:nvPr>
            <p:ph type="title"/>
          </p:nvPr>
        </p:nvSpPr>
        <p:spPr/>
        <p:txBody>
          <a:bodyPr>
            <a:normAutofit/>
          </a:bodyPr>
          <a:lstStyle/>
          <a:p>
            <a:pPr algn="ctr"/>
            <a:r>
              <a:rPr lang="en-GB" b="1" dirty="0"/>
              <a:t>Welsh Air Ambulance Project</a:t>
            </a:r>
            <a:br>
              <a:rPr lang="en-GB" dirty="0"/>
            </a:br>
            <a:endParaRPr lang="en-GB" sz="3100" dirty="0"/>
          </a:p>
        </p:txBody>
      </p:sp>
      <p:graphicFrame>
        <p:nvGraphicFramePr>
          <p:cNvPr id="9" name="Content Placeholder 8">
            <a:extLst>
              <a:ext uri="{FF2B5EF4-FFF2-40B4-BE49-F238E27FC236}">
                <a16:creationId xmlns:a16="http://schemas.microsoft.com/office/drawing/2014/main" id="{3211B50F-C443-40C9-FF93-7B5F9B2304EA}"/>
              </a:ext>
            </a:extLst>
          </p:cNvPr>
          <p:cNvGraphicFramePr>
            <a:graphicFrameLocks noGrp="1"/>
          </p:cNvGraphicFramePr>
          <p:nvPr>
            <p:ph sz="half" idx="1"/>
            <p:extLst>
              <p:ext uri="{D42A27DB-BD31-4B8C-83A1-F6EECF244321}">
                <p14:modId xmlns:p14="http://schemas.microsoft.com/office/powerpoint/2010/main" val="1424710901"/>
              </p:ext>
            </p:extLst>
          </p:nvPr>
        </p:nvGraphicFramePr>
        <p:xfrm>
          <a:off x="838200" y="1825625"/>
          <a:ext cx="5181600" cy="2813015"/>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1254880351"/>
                    </a:ext>
                  </a:extLst>
                </a:gridCol>
                <a:gridCol w="2590800">
                  <a:extLst>
                    <a:ext uri="{9D8B030D-6E8A-4147-A177-3AD203B41FA5}">
                      <a16:colId xmlns:a16="http://schemas.microsoft.com/office/drawing/2014/main" val="261362523"/>
                    </a:ext>
                  </a:extLst>
                </a:gridCol>
              </a:tblGrid>
              <a:tr h="527015">
                <a:tc>
                  <a:txBody>
                    <a:bodyPr/>
                    <a:lstStyle/>
                    <a:p>
                      <a:pPr algn="ctr"/>
                      <a:r>
                        <a:rPr lang="en-GB" dirty="0"/>
                        <a:t>Strength</a:t>
                      </a:r>
                    </a:p>
                  </a:txBody>
                  <a:tcPr/>
                </a:tc>
                <a:tc>
                  <a:txBody>
                    <a:bodyPr/>
                    <a:lstStyle/>
                    <a:p>
                      <a:pPr algn="ctr"/>
                      <a:r>
                        <a:rPr lang="en-GB" dirty="0"/>
                        <a:t>Weakness</a:t>
                      </a:r>
                    </a:p>
                  </a:txBody>
                  <a:tcPr/>
                </a:tc>
                <a:extLst>
                  <a:ext uri="{0D108BD9-81ED-4DB2-BD59-A6C34878D82A}">
                    <a16:rowId xmlns:a16="http://schemas.microsoft.com/office/drawing/2014/main" val="2591381900"/>
                  </a:ext>
                </a:extLst>
              </a:tr>
              <a:tr h="1599600">
                <a:tc>
                  <a:txBody>
                    <a:bodyPr/>
                    <a:lstStyle/>
                    <a:p>
                      <a:r>
                        <a:rPr lang="en-GB" dirty="0"/>
                        <a:t>Communication with our sponsor was initially good, with a prompt response after a few days. Everything was described in depth on how to prepare for a charity with WAA.</a:t>
                      </a:r>
                    </a:p>
                  </a:txBody>
                  <a:tcPr/>
                </a:tc>
                <a:tc>
                  <a:txBody>
                    <a:bodyPr/>
                    <a:lstStyle/>
                    <a:p>
                      <a:r>
                        <a:rPr lang="en-GB" dirty="0"/>
                        <a:t>However, there has been no further communication with our sponsor since then, which has proven to be difficult.</a:t>
                      </a:r>
                    </a:p>
                  </a:txBody>
                  <a:tcPr/>
                </a:tc>
                <a:extLst>
                  <a:ext uri="{0D108BD9-81ED-4DB2-BD59-A6C34878D82A}">
                    <a16:rowId xmlns:a16="http://schemas.microsoft.com/office/drawing/2014/main" val="1943430106"/>
                  </a:ext>
                </a:extLst>
              </a:tr>
            </a:tbl>
          </a:graphicData>
        </a:graphic>
      </p:graphicFrame>
      <p:sp>
        <p:nvSpPr>
          <p:cNvPr id="2" name="Content Placeholder 1">
            <a:extLst>
              <a:ext uri="{FF2B5EF4-FFF2-40B4-BE49-F238E27FC236}">
                <a16:creationId xmlns:a16="http://schemas.microsoft.com/office/drawing/2014/main" id="{4A31E4F0-56B2-72B3-1CAD-9CBF5D9F891F}"/>
              </a:ext>
            </a:extLst>
          </p:cNvPr>
          <p:cNvSpPr>
            <a:spLocks noGrp="1"/>
          </p:cNvSpPr>
          <p:nvPr>
            <p:ph sz="half" idx="2"/>
          </p:nvPr>
        </p:nvSpPr>
        <p:spPr/>
        <p:txBody>
          <a:bodyPr/>
          <a:lstStyle/>
          <a:p>
            <a:r>
              <a:rPr lang="en-GB" dirty="0"/>
              <a:t>"The key to handling problems and conflict within an organisation is to keep the channels of communication wide open."</a:t>
            </a:r>
          </a:p>
        </p:txBody>
      </p:sp>
      <p:pic>
        <p:nvPicPr>
          <p:cNvPr id="1026" name="Picture 2" descr="Wales Air Ambulance becomes 24/7 ...">
            <a:extLst>
              <a:ext uri="{FF2B5EF4-FFF2-40B4-BE49-F238E27FC236}">
                <a16:creationId xmlns:a16="http://schemas.microsoft.com/office/drawing/2014/main" id="{475F0B67-0392-E923-43D7-7CA84A5186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2461" y="4236491"/>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7792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C9E4B-241B-915D-22D1-C7829D0B1D41}"/>
              </a:ext>
            </a:extLst>
          </p:cNvPr>
          <p:cNvSpPr>
            <a:spLocks noGrp="1"/>
          </p:cNvSpPr>
          <p:nvPr>
            <p:ph type="title"/>
          </p:nvPr>
        </p:nvSpPr>
        <p:spPr>
          <a:xfrm>
            <a:off x="838200" y="321582"/>
            <a:ext cx="10515600" cy="1325563"/>
          </a:xfrm>
        </p:spPr>
        <p:txBody>
          <a:bodyPr/>
          <a:lstStyle/>
          <a:p>
            <a:r>
              <a:rPr lang="en-GB" b="1" dirty="0"/>
              <a:t>PESTEL Analysis</a:t>
            </a:r>
          </a:p>
        </p:txBody>
      </p:sp>
      <p:graphicFrame>
        <p:nvGraphicFramePr>
          <p:cNvPr id="4" name="Content Placeholder 3">
            <a:extLst>
              <a:ext uri="{FF2B5EF4-FFF2-40B4-BE49-F238E27FC236}">
                <a16:creationId xmlns:a16="http://schemas.microsoft.com/office/drawing/2014/main" id="{71048D00-C638-07BF-BEAD-CC17F39D64B5}"/>
              </a:ext>
            </a:extLst>
          </p:cNvPr>
          <p:cNvGraphicFramePr>
            <a:graphicFrameLocks noGrp="1"/>
          </p:cNvGraphicFramePr>
          <p:nvPr>
            <p:ph idx="1"/>
            <p:extLst>
              <p:ext uri="{D42A27DB-BD31-4B8C-83A1-F6EECF244321}">
                <p14:modId xmlns:p14="http://schemas.microsoft.com/office/powerpoint/2010/main" val="4252341614"/>
              </p:ext>
            </p:extLst>
          </p:nvPr>
        </p:nvGraphicFramePr>
        <p:xfrm>
          <a:off x="838200" y="1825625"/>
          <a:ext cx="10515600" cy="4711825"/>
        </p:xfrm>
        <a:graphic>
          <a:graphicData uri="http://schemas.openxmlformats.org/drawingml/2006/table">
            <a:tbl>
              <a:tblPr firstRow="1" bandRow="1">
                <a:tableStyleId>{5C22544A-7EE6-4342-B048-85BDC9FD1C3A}</a:tableStyleId>
              </a:tblPr>
              <a:tblGrid>
                <a:gridCol w="2656114">
                  <a:extLst>
                    <a:ext uri="{9D8B030D-6E8A-4147-A177-3AD203B41FA5}">
                      <a16:colId xmlns:a16="http://schemas.microsoft.com/office/drawing/2014/main" val="3939735028"/>
                    </a:ext>
                  </a:extLst>
                </a:gridCol>
                <a:gridCol w="7859486">
                  <a:extLst>
                    <a:ext uri="{9D8B030D-6E8A-4147-A177-3AD203B41FA5}">
                      <a16:colId xmlns:a16="http://schemas.microsoft.com/office/drawing/2014/main" val="3091729987"/>
                    </a:ext>
                  </a:extLst>
                </a:gridCol>
              </a:tblGrid>
              <a:tr h="336237">
                <a:tc>
                  <a:txBody>
                    <a:bodyPr/>
                    <a:lstStyle/>
                    <a:p>
                      <a:endParaRPr lang="en-GB" dirty="0"/>
                    </a:p>
                  </a:txBody>
                  <a:tcPr/>
                </a:tc>
                <a:tc>
                  <a:txBody>
                    <a:bodyPr/>
                    <a:lstStyle/>
                    <a:p>
                      <a:endParaRPr lang="en-GB"/>
                    </a:p>
                  </a:txBody>
                  <a:tcPr/>
                </a:tc>
                <a:extLst>
                  <a:ext uri="{0D108BD9-81ED-4DB2-BD59-A6C34878D82A}">
                    <a16:rowId xmlns:a16="http://schemas.microsoft.com/office/drawing/2014/main" val="2984860811"/>
                  </a:ext>
                </a:extLst>
              </a:tr>
              <a:tr h="840592">
                <a:tc>
                  <a:txBody>
                    <a:bodyPr/>
                    <a:lstStyle/>
                    <a:p>
                      <a:r>
                        <a:rPr lang="en-GB" dirty="0"/>
                        <a:t>Economic</a:t>
                      </a:r>
                    </a:p>
                  </a:txBody>
                  <a:tcPr/>
                </a:tc>
                <a:tc>
                  <a:txBody>
                    <a:bodyPr/>
                    <a:lstStyle/>
                    <a:p>
                      <a:r>
                        <a:rPr lang="en-GB" sz="1600" dirty="0"/>
                        <a:t>Consider inflation and possible economic downturns when creating the budget to ensure cost-effectiveness. The charity event will cost £718 in total expenses, with an anticipated profit of £3022.</a:t>
                      </a:r>
                    </a:p>
                  </a:txBody>
                  <a:tcPr/>
                </a:tc>
                <a:extLst>
                  <a:ext uri="{0D108BD9-81ED-4DB2-BD59-A6C34878D82A}">
                    <a16:rowId xmlns:a16="http://schemas.microsoft.com/office/drawing/2014/main" val="115989615"/>
                  </a:ext>
                </a:extLst>
              </a:tr>
              <a:tr h="1092769">
                <a:tc>
                  <a:txBody>
                    <a:bodyPr/>
                    <a:lstStyle/>
                    <a:p>
                      <a:r>
                        <a:rPr lang="en-GB" dirty="0"/>
                        <a:t>Social</a:t>
                      </a:r>
                    </a:p>
                  </a:txBody>
                  <a:tcPr/>
                </a:tc>
                <a:tc>
                  <a:txBody>
                    <a:bodyPr/>
                    <a:lstStyle/>
                    <a:p>
                      <a:r>
                        <a:rPr lang="en-GB" sz="1600" dirty="0"/>
                        <a:t>Invite people from all walks of life and those who walk frequently, who know that sponsoring this charity event will help them be safe in the knowledge that the WAA is there to assist, in order to engage the community and increase awareness and involvement.</a:t>
                      </a:r>
                    </a:p>
                  </a:txBody>
                  <a:tcPr/>
                </a:tc>
                <a:extLst>
                  <a:ext uri="{0D108BD9-81ED-4DB2-BD59-A6C34878D82A}">
                    <a16:rowId xmlns:a16="http://schemas.microsoft.com/office/drawing/2014/main" val="2648948856"/>
                  </a:ext>
                </a:extLst>
              </a:tr>
              <a:tr h="840592">
                <a:tc>
                  <a:txBody>
                    <a:bodyPr/>
                    <a:lstStyle/>
                    <a:p>
                      <a:r>
                        <a:rPr lang="en-GB" dirty="0"/>
                        <a:t>Environmental</a:t>
                      </a:r>
                    </a:p>
                  </a:txBody>
                  <a:tcPr/>
                </a:tc>
                <a:tc>
                  <a:txBody>
                    <a:bodyPr/>
                    <a:lstStyle/>
                    <a:p>
                      <a:r>
                        <a:rPr lang="en-GB" sz="1600" dirty="0"/>
                        <a:t>Plan for potential weather-related issues, especially for outdoor events. Because this charitable event will take place outside, it is important to make sure that all health and safety rules and regulations are followed.</a:t>
                      </a:r>
                    </a:p>
                  </a:txBody>
                  <a:tcPr/>
                </a:tc>
                <a:extLst>
                  <a:ext uri="{0D108BD9-81ED-4DB2-BD59-A6C34878D82A}">
                    <a16:rowId xmlns:a16="http://schemas.microsoft.com/office/drawing/2014/main" val="1715793930"/>
                  </a:ext>
                </a:extLst>
              </a:tr>
              <a:tr h="840592">
                <a:tc>
                  <a:txBody>
                    <a:bodyPr/>
                    <a:lstStyle/>
                    <a:p>
                      <a:r>
                        <a:rPr lang="en-GB" dirty="0"/>
                        <a:t>Legal</a:t>
                      </a:r>
                    </a:p>
                  </a:txBody>
                  <a:tcPr/>
                </a:tc>
                <a:tc>
                  <a:txBody>
                    <a:bodyPr/>
                    <a:lstStyle/>
                    <a:p>
                      <a:r>
                        <a:rPr lang="en-GB" sz="1600" dirty="0"/>
                        <a:t>Verify the legality and clarity of all agreements with suppliers, sponsors, and the venue. Acquire the required insurance to guard against any liabilities we may also need to get permission from the local council.</a:t>
                      </a:r>
                    </a:p>
                  </a:txBody>
                  <a:tcPr/>
                </a:tc>
                <a:extLst>
                  <a:ext uri="{0D108BD9-81ED-4DB2-BD59-A6C34878D82A}">
                    <a16:rowId xmlns:a16="http://schemas.microsoft.com/office/drawing/2014/main" val="3720042149"/>
                  </a:ext>
                </a:extLst>
              </a:tr>
              <a:tr h="336237">
                <a:tc>
                  <a:txBody>
                    <a:bodyPr/>
                    <a:lstStyle/>
                    <a:p>
                      <a:endParaRPr lang="en-GB" dirty="0"/>
                    </a:p>
                  </a:txBody>
                  <a:tcPr/>
                </a:tc>
                <a:tc>
                  <a:txBody>
                    <a:bodyPr/>
                    <a:lstStyle/>
                    <a:p>
                      <a:endParaRPr lang="en-GB"/>
                    </a:p>
                  </a:txBody>
                  <a:tcPr/>
                </a:tc>
                <a:extLst>
                  <a:ext uri="{0D108BD9-81ED-4DB2-BD59-A6C34878D82A}">
                    <a16:rowId xmlns:a16="http://schemas.microsoft.com/office/drawing/2014/main" val="3638376731"/>
                  </a:ext>
                </a:extLst>
              </a:tr>
              <a:tr h="336237">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989070656"/>
                  </a:ext>
                </a:extLst>
              </a:tr>
            </a:tbl>
          </a:graphicData>
        </a:graphic>
      </p:graphicFrame>
    </p:spTree>
    <p:extLst>
      <p:ext uri="{BB962C8B-B14F-4D97-AF65-F5344CB8AC3E}">
        <p14:creationId xmlns:p14="http://schemas.microsoft.com/office/powerpoint/2010/main" val="41759135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DD88E-303F-97F4-A583-F2722F6D4B3F}"/>
              </a:ext>
            </a:extLst>
          </p:cNvPr>
          <p:cNvSpPr>
            <a:spLocks noGrp="1"/>
          </p:cNvSpPr>
          <p:nvPr>
            <p:ph type="title"/>
          </p:nvPr>
        </p:nvSpPr>
        <p:spPr/>
        <p:txBody>
          <a:bodyPr/>
          <a:lstStyle/>
          <a:p>
            <a:r>
              <a:rPr lang="en-GB" b="1" dirty="0"/>
              <a:t>Risk Analysis Grid</a:t>
            </a:r>
          </a:p>
        </p:txBody>
      </p:sp>
      <p:graphicFrame>
        <p:nvGraphicFramePr>
          <p:cNvPr id="7" name="Content Placeholder 6">
            <a:extLst>
              <a:ext uri="{FF2B5EF4-FFF2-40B4-BE49-F238E27FC236}">
                <a16:creationId xmlns:a16="http://schemas.microsoft.com/office/drawing/2014/main" id="{E279F8BD-07DF-0163-4862-36360C6F7CF5}"/>
              </a:ext>
            </a:extLst>
          </p:cNvPr>
          <p:cNvGraphicFramePr>
            <a:graphicFrameLocks noGrp="1"/>
          </p:cNvGraphicFramePr>
          <p:nvPr>
            <p:ph idx="1"/>
            <p:extLst>
              <p:ext uri="{D42A27DB-BD31-4B8C-83A1-F6EECF244321}">
                <p14:modId xmlns:p14="http://schemas.microsoft.com/office/powerpoint/2010/main" val="4104055440"/>
              </p:ext>
            </p:extLst>
          </p:nvPr>
        </p:nvGraphicFramePr>
        <p:xfrm>
          <a:off x="838200" y="1825625"/>
          <a:ext cx="10515600" cy="485140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718645366"/>
                    </a:ext>
                  </a:extLst>
                </a:gridCol>
                <a:gridCol w="2628900">
                  <a:extLst>
                    <a:ext uri="{9D8B030D-6E8A-4147-A177-3AD203B41FA5}">
                      <a16:colId xmlns:a16="http://schemas.microsoft.com/office/drawing/2014/main" val="3527789162"/>
                    </a:ext>
                  </a:extLst>
                </a:gridCol>
                <a:gridCol w="2628900">
                  <a:extLst>
                    <a:ext uri="{9D8B030D-6E8A-4147-A177-3AD203B41FA5}">
                      <a16:colId xmlns:a16="http://schemas.microsoft.com/office/drawing/2014/main" val="3056155022"/>
                    </a:ext>
                  </a:extLst>
                </a:gridCol>
                <a:gridCol w="2628900">
                  <a:extLst>
                    <a:ext uri="{9D8B030D-6E8A-4147-A177-3AD203B41FA5}">
                      <a16:colId xmlns:a16="http://schemas.microsoft.com/office/drawing/2014/main" val="4060875716"/>
                    </a:ext>
                  </a:extLst>
                </a:gridCol>
              </a:tblGrid>
              <a:tr h="370840">
                <a:tc>
                  <a:txBody>
                    <a:bodyPr/>
                    <a:lstStyle/>
                    <a:p>
                      <a:r>
                        <a:rPr lang="en-GB" dirty="0"/>
                        <a:t>Risk Description</a:t>
                      </a:r>
                    </a:p>
                  </a:txBody>
                  <a:tcPr/>
                </a:tc>
                <a:tc>
                  <a:txBody>
                    <a:bodyPr/>
                    <a:lstStyle/>
                    <a:p>
                      <a:r>
                        <a:rPr lang="en-GB" dirty="0"/>
                        <a:t>Likelihood (L/M/H)</a:t>
                      </a:r>
                    </a:p>
                  </a:txBody>
                  <a:tcPr/>
                </a:tc>
                <a:tc>
                  <a:txBody>
                    <a:bodyPr/>
                    <a:lstStyle/>
                    <a:p>
                      <a:r>
                        <a:rPr lang="en-GB" dirty="0"/>
                        <a:t>Impact (L/M/H)</a:t>
                      </a:r>
                    </a:p>
                  </a:txBody>
                  <a:tcPr/>
                </a:tc>
                <a:tc>
                  <a:txBody>
                    <a:bodyPr/>
                    <a:lstStyle/>
                    <a:p>
                      <a:r>
                        <a:rPr lang="en-GB" dirty="0"/>
                        <a:t>Mitigating Action</a:t>
                      </a:r>
                    </a:p>
                  </a:txBody>
                  <a:tcPr/>
                </a:tc>
                <a:extLst>
                  <a:ext uri="{0D108BD9-81ED-4DB2-BD59-A6C34878D82A}">
                    <a16:rowId xmlns:a16="http://schemas.microsoft.com/office/drawing/2014/main" val="2043389836"/>
                  </a:ext>
                </a:extLst>
              </a:tr>
              <a:tr h="370840">
                <a:tc>
                  <a:txBody>
                    <a:bodyPr/>
                    <a:lstStyle/>
                    <a:p>
                      <a:r>
                        <a:rPr lang="en-GB" dirty="0"/>
                        <a:t>Creating the Budget</a:t>
                      </a:r>
                    </a:p>
                  </a:txBody>
                  <a:tcPr/>
                </a:tc>
                <a:tc>
                  <a:txBody>
                    <a:bodyPr/>
                    <a:lstStyle/>
                    <a:p>
                      <a:pPr algn="ctr"/>
                      <a:r>
                        <a:rPr lang="en-GB" dirty="0"/>
                        <a:t>M</a:t>
                      </a:r>
                    </a:p>
                  </a:txBody>
                  <a:tcPr/>
                </a:tc>
                <a:tc>
                  <a:txBody>
                    <a:bodyPr/>
                    <a:lstStyle/>
                    <a:p>
                      <a:pPr algn="ctr"/>
                      <a:r>
                        <a:rPr lang="en-GB" dirty="0"/>
                        <a:t>H</a:t>
                      </a:r>
                    </a:p>
                  </a:txBody>
                  <a:tcPr/>
                </a:tc>
                <a:tc>
                  <a:txBody>
                    <a:bodyPr/>
                    <a:lstStyle/>
                    <a:p>
                      <a:r>
                        <a:rPr lang="en-GB" dirty="0"/>
                        <a:t>Establish a contingency fund to cover unforeseen </a:t>
                      </a:r>
                      <a:r>
                        <a:rPr lang="en-GB" dirty="0" err="1"/>
                        <a:t>expences</a:t>
                      </a:r>
                      <a:r>
                        <a:rPr lang="en-GB" dirty="0"/>
                        <a:t> and review spending frequently.</a:t>
                      </a:r>
                    </a:p>
                  </a:txBody>
                  <a:tcPr/>
                </a:tc>
                <a:extLst>
                  <a:ext uri="{0D108BD9-81ED-4DB2-BD59-A6C34878D82A}">
                    <a16:rowId xmlns:a16="http://schemas.microsoft.com/office/drawing/2014/main" val="559141908"/>
                  </a:ext>
                </a:extLst>
              </a:tr>
              <a:tr h="370840">
                <a:tc>
                  <a:txBody>
                    <a:bodyPr/>
                    <a:lstStyle/>
                    <a:p>
                      <a:r>
                        <a:rPr lang="en-GB" dirty="0"/>
                        <a:t>Increase Awareness</a:t>
                      </a:r>
                    </a:p>
                  </a:txBody>
                  <a:tcPr/>
                </a:tc>
                <a:tc>
                  <a:txBody>
                    <a:bodyPr/>
                    <a:lstStyle/>
                    <a:p>
                      <a:pPr algn="ctr"/>
                      <a:r>
                        <a:rPr lang="en-GB" dirty="0"/>
                        <a:t>L</a:t>
                      </a:r>
                    </a:p>
                  </a:txBody>
                  <a:tcPr/>
                </a:tc>
                <a:tc>
                  <a:txBody>
                    <a:bodyPr/>
                    <a:lstStyle/>
                    <a:p>
                      <a:pPr algn="ctr"/>
                      <a:r>
                        <a:rPr lang="en-GB" dirty="0"/>
                        <a:t>H</a:t>
                      </a:r>
                    </a:p>
                  </a:txBody>
                  <a:tcPr/>
                </a:tc>
                <a:tc>
                  <a:txBody>
                    <a:bodyPr/>
                    <a:lstStyle/>
                    <a:p>
                      <a:r>
                        <a:rPr lang="en-GB" dirty="0"/>
                        <a:t>To guarantee a large turnout, send out reminder emails or texts one week and one day prior to the event.</a:t>
                      </a:r>
                    </a:p>
                  </a:txBody>
                  <a:tcPr/>
                </a:tc>
                <a:extLst>
                  <a:ext uri="{0D108BD9-81ED-4DB2-BD59-A6C34878D82A}">
                    <a16:rowId xmlns:a16="http://schemas.microsoft.com/office/drawing/2014/main" val="3554392383"/>
                  </a:ext>
                </a:extLst>
              </a:tr>
              <a:tr h="370840">
                <a:tc>
                  <a:txBody>
                    <a:bodyPr/>
                    <a:lstStyle/>
                    <a:p>
                      <a:r>
                        <a:rPr lang="en-GB" dirty="0">
                          <a:highlight>
                            <a:srgbClr val="FFFF00"/>
                          </a:highlight>
                        </a:rPr>
                        <a:t>Weather-related issues</a:t>
                      </a:r>
                    </a:p>
                  </a:txBody>
                  <a:tcPr/>
                </a:tc>
                <a:tc>
                  <a:txBody>
                    <a:bodyPr/>
                    <a:lstStyle/>
                    <a:p>
                      <a:pPr algn="ctr"/>
                      <a:r>
                        <a:rPr lang="en-GB" dirty="0">
                          <a:highlight>
                            <a:srgbClr val="FFFF00"/>
                          </a:highlight>
                        </a:rPr>
                        <a:t>M</a:t>
                      </a:r>
                    </a:p>
                  </a:txBody>
                  <a:tcPr/>
                </a:tc>
                <a:tc>
                  <a:txBody>
                    <a:bodyPr/>
                    <a:lstStyle/>
                    <a:p>
                      <a:pPr algn="ctr"/>
                      <a:r>
                        <a:rPr lang="en-GB" dirty="0">
                          <a:highlight>
                            <a:srgbClr val="FFFF00"/>
                          </a:highlight>
                        </a:rPr>
                        <a:t>H</a:t>
                      </a:r>
                    </a:p>
                  </a:txBody>
                  <a:tcPr/>
                </a:tc>
                <a:tc>
                  <a:txBody>
                    <a:bodyPr/>
                    <a:lstStyle/>
                    <a:p>
                      <a:r>
                        <a:rPr lang="en-GB" dirty="0">
                          <a:highlight>
                            <a:srgbClr val="FFFF00"/>
                          </a:highlight>
                        </a:rPr>
                        <a:t>Keep a careful eye on weather forecasts and prepare a backup plan.</a:t>
                      </a:r>
                    </a:p>
                  </a:txBody>
                  <a:tcPr/>
                </a:tc>
                <a:extLst>
                  <a:ext uri="{0D108BD9-81ED-4DB2-BD59-A6C34878D82A}">
                    <a16:rowId xmlns:a16="http://schemas.microsoft.com/office/drawing/2014/main" val="1970543572"/>
                  </a:ext>
                </a:extLst>
              </a:tr>
              <a:tr h="370840">
                <a:tc>
                  <a:txBody>
                    <a:bodyPr/>
                    <a:lstStyle/>
                    <a:p>
                      <a:r>
                        <a:rPr lang="en-GB" dirty="0"/>
                        <a:t>Health &amp; Safety guide</a:t>
                      </a:r>
                    </a:p>
                  </a:txBody>
                  <a:tcPr/>
                </a:tc>
                <a:tc>
                  <a:txBody>
                    <a:bodyPr/>
                    <a:lstStyle/>
                    <a:p>
                      <a:pPr algn="ctr"/>
                      <a:r>
                        <a:rPr lang="en-GB" dirty="0"/>
                        <a:t>L</a:t>
                      </a:r>
                    </a:p>
                  </a:txBody>
                  <a:tcPr/>
                </a:tc>
                <a:tc>
                  <a:txBody>
                    <a:bodyPr/>
                    <a:lstStyle/>
                    <a:p>
                      <a:pPr algn="ctr"/>
                      <a:r>
                        <a:rPr lang="en-GB" dirty="0"/>
                        <a:t>H</a:t>
                      </a:r>
                    </a:p>
                  </a:txBody>
                  <a:tcPr/>
                </a:tc>
                <a:tc>
                  <a:txBody>
                    <a:bodyPr/>
                    <a:lstStyle/>
                    <a:p>
                      <a:r>
                        <a:rPr lang="en-GB" dirty="0"/>
                        <a:t>Train volunteers and make sure health and safety laws are followed.</a:t>
                      </a:r>
                    </a:p>
                  </a:txBody>
                  <a:tcPr/>
                </a:tc>
                <a:extLst>
                  <a:ext uri="{0D108BD9-81ED-4DB2-BD59-A6C34878D82A}">
                    <a16:rowId xmlns:a16="http://schemas.microsoft.com/office/drawing/2014/main" val="334692635"/>
                  </a:ext>
                </a:extLst>
              </a:tr>
            </a:tbl>
          </a:graphicData>
        </a:graphic>
      </p:graphicFrame>
    </p:spTree>
    <p:extLst>
      <p:ext uri="{BB962C8B-B14F-4D97-AF65-F5344CB8AC3E}">
        <p14:creationId xmlns:p14="http://schemas.microsoft.com/office/powerpoint/2010/main" val="458225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B4B17-679E-4D12-EE2C-92332066634A}"/>
              </a:ext>
            </a:extLst>
          </p:cNvPr>
          <p:cNvSpPr>
            <a:spLocks noGrp="1"/>
          </p:cNvSpPr>
          <p:nvPr>
            <p:ph type="title"/>
          </p:nvPr>
        </p:nvSpPr>
        <p:spPr/>
        <p:txBody>
          <a:bodyPr/>
          <a:lstStyle/>
          <a:p>
            <a:r>
              <a:rPr lang="en-GB" b="1" dirty="0"/>
              <a:t>Project Evaluation</a:t>
            </a:r>
          </a:p>
        </p:txBody>
      </p:sp>
      <p:graphicFrame>
        <p:nvGraphicFramePr>
          <p:cNvPr id="4" name="Content Placeholder 3">
            <a:extLst>
              <a:ext uri="{FF2B5EF4-FFF2-40B4-BE49-F238E27FC236}">
                <a16:creationId xmlns:a16="http://schemas.microsoft.com/office/drawing/2014/main" id="{E79A9768-F806-AC92-FD9F-96646A1EF116}"/>
              </a:ext>
            </a:extLst>
          </p:cNvPr>
          <p:cNvGraphicFramePr>
            <a:graphicFrameLocks noGrp="1"/>
          </p:cNvGraphicFramePr>
          <p:nvPr>
            <p:ph idx="1"/>
            <p:extLst>
              <p:ext uri="{D42A27DB-BD31-4B8C-83A1-F6EECF244321}">
                <p14:modId xmlns:p14="http://schemas.microsoft.com/office/powerpoint/2010/main" val="1064698973"/>
              </p:ext>
            </p:extLst>
          </p:nvPr>
        </p:nvGraphicFramePr>
        <p:xfrm>
          <a:off x="838200" y="1825625"/>
          <a:ext cx="10515600" cy="2200276"/>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961559941"/>
                    </a:ext>
                  </a:extLst>
                </a:gridCol>
                <a:gridCol w="5257800">
                  <a:extLst>
                    <a:ext uri="{9D8B030D-6E8A-4147-A177-3AD203B41FA5}">
                      <a16:colId xmlns:a16="http://schemas.microsoft.com/office/drawing/2014/main" val="3216987913"/>
                    </a:ext>
                  </a:extLst>
                </a:gridCol>
              </a:tblGrid>
              <a:tr h="387037">
                <a:tc>
                  <a:txBody>
                    <a:bodyPr/>
                    <a:lstStyle/>
                    <a:p>
                      <a:pPr algn="ctr"/>
                      <a:r>
                        <a:rPr lang="en-GB" dirty="0"/>
                        <a:t>Subjectively (Soft)</a:t>
                      </a:r>
                    </a:p>
                  </a:txBody>
                  <a:tcPr/>
                </a:tc>
                <a:tc>
                  <a:txBody>
                    <a:bodyPr/>
                    <a:lstStyle/>
                    <a:p>
                      <a:pPr algn="ctr"/>
                      <a:r>
                        <a:rPr lang="en-GB" dirty="0"/>
                        <a:t>Objectively (Hard)</a:t>
                      </a:r>
                    </a:p>
                  </a:txBody>
                  <a:tcPr/>
                </a:tc>
                <a:extLst>
                  <a:ext uri="{0D108BD9-81ED-4DB2-BD59-A6C34878D82A}">
                    <a16:rowId xmlns:a16="http://schemas.microsoft.com/office/drawing/2014/main" val="937186589"/>
                  </a:ext>
                </a:extLst>
              </a:tr>
              <a:tr h="1813239">
                <a:tc>
                  <a:txBody>
                    <a:bodyPr/>
                    <a:lstStyle/>
                    <a:p>
                      <a:r>
                        <a:rPr lang="en-GB" dirty="0"/>
                        <a:t>Raising awareness involves creating a clear, concise statement that outlines the cause, event information, and why it is important.  </a:t>
                      </a:r>
                    </a:p>
                    <a:p>
                      <a:r>
                        <a:rPr lang="en-GB" dirty="0"/>
                        <a:t>Collaborate with local businesses on sponsorships and in-kind donations. Give them visibility at the event.</a:t>
                      </a:r>
                    </a:p>
                  </a:txBody>
                  <a:tcPr/>
                </a:tc>
                <a:tc>
                  <a:txBody>
                    <a:bodyPr/>
                    <a:lstStyle/>
                    <a:p>
                      <a:r>
                        <a:rPr lang="en-GB" dirty="0"/>
                        <a:t>Our goal is to sell T-shirts and cupcakes in order to raise a minimum of £2,000 for the Welsh Air Ambulance. Raising awareness by emphasising the uniqueness and significance of this charitable event.</a:t>
                      </a:r>
                    </a:p>
                  </a:txBody>
                  <a:tcPr/>
                </a:tc>
                <a:extLst>
                  <a:ext uri="{0D108BD9-81ED-4DB2-BD59-A6C34878D82A}">
                    <a16:rowId xmlns:a16="http://schemas.microsoft.com/office/drawing/2014/main" val="1197477681"/>
                  </a:ext>
                </a:extLst>
              </a:tr>
            </a:tbl>
          </a:graphicData>
        </a:graphic>
      </p:graphicFrame>
      <p:pic>
        <p:nvPicPr>
          <p:cNvPr id="2050" name="Picture 2" descr="The Importance of Soft vs. Hard Skills ...">
            <a:extLst>
              <a:ext uri="{FF2B5EF4-FFF2-40B4-BE49-F238E27FC236}">
                <a16:creationId xmlns:a16="http://schemas.microsoft.com/office/drawing/2014/main" id="{D19E681B-6B16-4154-413B-BA02DE86AD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0650" y="4465638"/>
            <a:ext cx="4330700" cy="202723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75D3770-5372-CC91-F816-AD2E6355D5D5}"/>
              </a:ext>
            </a:extLst>
          </p:cNvPr>
          <p:cNvPicPr>
            <a:picLocks noChangeAspect="1"/>
          </p:cNvPicPr>
          <p:nvPr/>
        </p:nvPicPr>
        <p:blipFill>
          <a:blip r:embed="rId3"/>
          <a:stretch>
            <a:fillRect/>
          </a:stretch>
        </p:blipFill>
        <p:spPr>
          <a:xfrm>
            <a:off x="6898641" y="4465638"/>
            <a:ext cx="3902710" cy="2027237"/>
          </a:xfrm>
          <a:prstGeom prst="rect">
            <a:avLst/>
          </a:prstGeom>
        </p:spPr>
      </p:pic>
    </p:spTree>
    <p:extLst>
      <p:ext uri="{BB962C8B-B14F-4D97-AF65-F5344CB8AC3E}">
        <p14:creationId xmlns:p14="http://schemas.microsoft.com/office/powerpoint/2010/main" val="639976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E90F-C906-547D-11B7-7D1FF5B873A6}"/>
              </a:ext>
            </a:extLst>
          </p:cNvPr>
          <p:cNvSpPr>
            <a:spLocks noGrp="1"/>
          </p:cNvSpPr>
          <p:nvPr>
            <p:ph type="title"/>
          </p:nvPr>
        </p:nvSpPr>
        <p:spPr/>
        <p:txBody>
          <a:bodyPr/>
          <a:lstStyle/>
          <a:p>
            <a:r>
              <a:rPr lang="en-GB" dirty="0"/>
              <a:t>Communication</a:t>
            </a:r>
          </a:p>
        </p:txBody>
      </p:sp>
      <p:sp>
        <p:nvSpPr>
          <p:cNvPr id="3" name="Content Placeholder 2">
            <a:extLst>
              <a:ext uri="{FF2B5EF4-FFF2-40B4-BE49-F238E27FC236}">
                <a16:creationId xmlns:a16="http://schemas.microsoft.com/office/drawing/2014/main" id="{633A2B38-D9C6-D3FC-0FF4-B7F2942931A3}"/>
              </a:ext>
            </a:extLst>
          </p:cNvPr>
          <p:cNvSpPr>
            <a:spLocks noGrp="1"/>
          </p:cNvSpPr>
          <p:nvPr>
            <p:ph idx="1"/>
          </p:nvPr>
        </p:nvSpPr>
        <p:spPr/>
        <p:txBody>
          <a:bodyPr>
            <a:normAutofit fontScale="92500" lnSpcReduction="10000"/>
          </a:bodyPr>
          <a:lstStyle/>
          <a:p>
            <a:pPr marL="0" indent="0">
              <a:lnSpc>
                <a:spcPct val="110000"/>
              </a:lnSpc>
              <a:buNone/>
            </a:pPr>
            <a:r>
              <a:rPr lang="en-GB" sz="3000" dirty="0">
                <a:latin typeface="+mj-lt"/>
              </a:rPr>
              <a:t>We first approached WAA, seeking advice and direction on how to organise a charity event.  WAA was fast to reply and gave us information about obtaining approval from the local council and the potential need for public liability insurance.</a:t>
            </a:r>
          </a:p>
          <a:p>
            <a:pPr marL="0" indent="0">
              <a:lnSpc>
                <a:spcPct val="107000"/>
              </a:lnSpc>
              <a:spcAft>
                <a:spcPts val="800"/>
              </a:spcAft>
              <a:buNone/>
            </a:pPr>
            <a:r>
              <a:rPr lang="en-GB" sz="3000" kern="0" dirty="0">
                <a:effectLst/>
                <a:latin typeface="+mj-lt"/>
                <a:ea typeface="Times New Roman" panose="02020603050405020304" pitchFamily="18" charset="0"/>
                <a:cs typeface="Times New Roman" panose="02020603050405020304" pitchFamily="18" charset="0"/>
              </a:rPr>
              <a:t>However, working with one of our sponsors, </a:t>
            </a:r>
            <a:r>
              <a:rPr lang="en-GB" sz="3000" kern="0" dirty="0" err="1">
                <a:effectLst/>
                <a:latin typeface="+mj-lt"/>
                <a:ea typeface="Times New Roman" panose="02020603050405020304" pitchFamily="18" charset="0"/>
                <a:cs typeface="Times New Roman" panose="02020603050405020304" pitchFamily="18" charset="0"/>
              </a:rPr>
              <a:t>Picton</a:t>
            </a:r>
            <a:r>
              <a:rPr lang="en-GB" sz="3000" kern="0" dirty="0">
                <a:effectLst/>
                <a:latin typeface="+mj-lt"/>
                <a:ea typeface="Times New Roman" panose="02020603050405020304" pitchFamily="18" charset="0"/>
                <a:cs typeface="Times New Roman" panose="02020603050405020304" pitchFamily="18" charset="0"/>
              </a:rPr>
              <a:t> Sports, has been difficult due to the need to find the proper pricing within our budget and on time for the charity event. We finally got there in both situations after multiple emails, and we were quite pleased with the results.</a:t>
            </a:r>
            <a:endParaRPr lang="en-GB" sz="3000" kern="100" dirty="0">
              <a:effectLst/>
              <a:latin typeface="+mj-lt"/>
              <a:ea typeface="Aptos" panose="020B0004020202020204" pitchFamily="34" charset="0"/>
              <a:cs typeface="Times New Roman" panose="02020603050405020304" pitchFamily="18" charset="0"/>
            </a:endParaRPr>
          </a:p>
          <a:p>
            <a:pPr marL="0" indent="0">
              <a:lnSpc>
                <a:spcPct val="107000"/>
              </a:lnSpc>
              <a:spcAft>
                <a:spcPts val="800"/>
              </a:spcAft>
              <a:buNone/>
            </a:pPr>
            <a:r>
              <a:rPr lang="en-GB" kern="100" dirty="0">
                <a:effectLst/>
                <a:latin typeface="+mj-lt"/>
                <a:ea typeface="Aptos" panose="020B000402020202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42121226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Report Ppt Template Google Slide ...">
            <a:extLst>
              <a:ext uri="{FF2B5EF4-FFF2-40B4-BE49-F238E27FC236}">
                <a16:creationId xmlns:a16="http://schemas.microsoft.com/office/drawing/2014/main" id="{4DAE310C-88D7-87F3-41F0-88EDE67555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1100" y="1788160"/>
            <a:ext cx="4749800" cy="2672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9069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4221-18E2-B58F-7824-A6637359175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5E4F064-4452-6A81-763F-7B7A5B783CB6}"/>
              </a:ext>
            </a:extLst>
          </p:cNvPr>
          <p:cNvSpPr>
            <a:spLocks noGrp="1"/>
          </p:cNvSpPr>
          <p:nvPr>
            <p:ph idx="1"/>
          </p:nvPr>
        </p:nvSpPr>
        <p:spPr/>
        <p:txBody>
          <a:bodyPr>
            <a:normAutofit fontScale="85000" lnSpcReduction="20000"/>
          </a:bodyPr>
          <a:lstStyle/>
          <a:p>
            <a:r>
              <a:rPr lang="en-GB" sz="2200" dirty="0">
                <a:solidFill>
                  <a:srgbClr val="222222"/>
                </a:solidFill>
                <a:latin typeface="Arial"/>
                <a:ea typeface="Arial"/>
                <a:cs typeface="Arial"/>
              </a:rPr>
              <a:t>Bednár, R. and </a:t>
            </a:r>
            <a:r>
              <a:rPr lang="en-GB" sz="2200" dirty="0" err="1">
                <a:solidFill>
                  <a:srgbClr val="222222"/>
                </a:solidFill>
                <a:latin typeface="Arial"/>
                <a:ea typeface="Arial"/>
                <a:cs typeface="Arial"/>
              </a:rPr>
              <a:t>Ljudvigová</a:t>
            </a:r>
            <a:r>
              <a:rPr lang="en-GB" sz="2200" dirty="0">
                <a:solidFill>
                  <a:srgbClr val="222222"/>
                </a:solidFill>
                <a:latin typeface="Arial"/>
                <a:ea typeface="Arial"/>
                <a:cs typeface="Arial"/>
              </a:rPr>
              <a:t>, I. (2020) ‘Belbin team roles in a start-up team’, SHS Web of Conferences, 83, pp. 1002-. Available </a:t>
            </a:r>
            <a:r>
              <a:rPr lang="en-GB" sz="2200" dirty="0" err="1">
                <a:solidFill>
                  <a:srgbClr val="222222"/>
                </a:solidFill>
                <a:latin typeface="Arial"/>
                <a:ea typeface="Arial"/>
                <a:cs typeface="Arial"/>
              </a:rPr>
              <a:t>at:https</a:t>
            </a:r>
            <a:r>
              <a:rPr lang="en-GB" sz="2200" dirty="0">
                <a:solidFill>
                  <a:srgbClr val="222222"/>
                </a:solidFill>
                <a:latin typeface="Arial"/>
                <a:ea typeface="Arial"/>
                <a:cs typeface="Arial"/>
              </a:rPr>
              <a:t>://doi.org/10.1051/</a:t>
            </a:r>
            <a:r>
              <a:rPr lang="en-GB" sz="2200" dirty="0" err="1">
                <a:solidFill>
                  <a:srgbClr val="222222"/>
                </a:solidFill>
                <a:latin typeface="Arial"/>
                <a:ea typeface="Arial"/>
                <a:cs typeface="Arial"/>
              </a:rPr>
              <a:t>shsconf</a:t>
            </a:r>
            <a:r>
              <a:rPr lang="en-GB" sz="2200" dirty="0">
                <a:solidFill>
                  <a:srgbClr val="222222"/>
                </a:solidFill>
                <a:latin typeface="Arial"/>
                <a:ea typeface="Arial"/>
                <a:cs typeface="Arial"/>
              </a:rPr>
              <a:t>/20208301002.</a:t>
            </a:r>
            <a:endParaRPr lang="en-US" sz="2200" dirty="0">
              <a:solidFill>
                <a:srgbClr val="222222"/>
              </a:solidFill>
              <a:latin typeface="Arial"/>
              <a:ea typeface="Arial"/>
              <a:cs typeface="Arial"/>
            </a:endParaRPr>
          </a:p>
          <a:p>
            <a:pPr marL="0" indent="0">
              <a:buNone/>
            </a:pPr>
            <a:endParaRPr lang="en-US" sz="2200" dirty="0">
              <a:solidFill>
                <a:srgbClr val="222222"/>
              </a:solidFill>
              <a:latin typeface="Arial"/>
              <a:ea typeface="Arial"/>
              <a:cs typeface="Arial"/>
            </a:endParaRPr>
          </a:p>
          <a:p>
            <a:r>
              <a:rPr lang="en-US" sz="2200" dirty="0">
                <a:solidFill>
                  <a:srgbClr val="222222"/>
                </a:solidFill>
                <a:latin typeface="Arial"/>
                <a:ea typeface="Arial"/>
                <a:cs typeface="Arial"/>
              </a:rPr>
              <a:t>Cerezo-Narváez, A., Pastor-Fernández, A., Otero-Mateo, M. and Ballesteros-Pérez, P., 2020. </a:t>
            </a:r>
            <a:r>
              <a:rPr lang="en-US" sz="2200" i="1" dirty="0">
                <a:solidFill>
                  <a:srgbClr val="222222"/>
                </a:solidFill>
                <a:latin typeface="Arial"/>
                <a:ea typeface="Arial"/>
                <a:cs typeface="Arial"/>
              </a:rPr>
              <a:t>Integration of cost and work breakdown structures in the management of construction projects. Applied sciences</a:t>
            </a:r>
            <a:r>
              <a:rPr lang="en-US" sz="2200" dirty="0">
                <a:solidFill>
                  <a:srgbClr val="222222"/>
                </a:solidFill>
                <a:latin typeface="Arial"/>
                <a:ea typeface="Arial"/>
                <a:cs typeface="Arial"/>
              </a:rPr>
              <a:t>, </a:t>
            </a:r>
            <a:r>
              <a:rPr lang="en-US" sz="2200" i="1" dirty="0">
                <a:solidFill>
                  <a:srgbClr val="222222"/>
                </a:solidFill>
                <a:latin typeface="Arial"/>
                <a:ea typeface="Arial"/>
                <a:cs typeface="Arial"/>
              </a:rPr>
              <a:t>10</a:t>
            </a:r>
            <a:r>
              <a:rPr lang="en-US" sz="2200" dirty="0">
                <a:solidFill>
                  <a:srgbClr val="222222"/>
                </a:solidFill>
                <a:latin typeface="Arial"/>
                <a:ea typeface="Arial"/>
                <a:cs typeface="Arial"/>
              </a:rPr>
              <a:t>(4), p.1386.</a:t>
            </a:r>
            <a:endParaRPr lang="en-US" sz="2200" dirty="0"/>
          </a:p>
          <a:p>
            <a:pPr marL="0" indent="0">
              <a:buNone/>
            </a:pPr>
            <a:endParaRPr lang="en-GB" sz="2200" i="1" dirty="0">
              <a:effectLst/>
              <a:latin typeface="Georgia" panose="02040502050405020303" pitchFamily="18" charset="0"/>
            </a:endParaRPr>
          </a:p>
          <a:p>
            <a:r>
              <a:rPr lang="en-GB" sz="2200" dirty="0"/>
              <a:t>J, Loehr Quotes. (2024) </a:t>
            </a:r>
            <a:r>
              <a:rPr lang="en-GB" sz="2200" i="1" dirty="0"/>
              <a:t>BrainyQuote.com, Brainy Media Inc. </a:t>
            </a:r>
            <a:r>
              <a:rPr lang="en-GB" sz="2200" dirty="0"/>
              <a:t>Available at:  </a:t>
            </a:r>
            <a:r>
              <a:rPr lang="en-GB" sz="2200" dirty="0">
                <a:hlinkClick r:id="rId2">
                  <a:extLst>
                    <a:ext uri="{A12FA001-AC4F-418D-AE19-62706E023703}">
                      <ahyp:hlinkClr xmlns:ahyp="http://schemas.microsoft.com/office/drawing/2018/hyperlinkcolor" val="tx"/>
                    </a:ext>
                  </a:extLst>
                </a:hlinkClick>
              </a:rPr>
              <a:t>https://www.brainyquote.com/quotes/jim_loehr_445980/</a:t>
            </a:r>
            <a:r>
              <a:rPr lang="en-GB" sz="2200" dirty="0"/>
              <a:t> (Accessed: June 3</a:t>
            </a:r>
            <a:r>
              <a:rPr lang="en-GB" sz="2200" baseline="30000" dirty="0"/>
              <a:t>rd</a:t>
            </a:r>
            <a:r>
              <a:rPr lang="en-GB" sz="2200" dirty="0"/>
              <a:t>2024).</a:t>
            </a:r>
          </a:p>
          <a:p>
            <a:pPr marL="0" indent="0">
              <a:buNone/>
            </a:pPr>
            <a:endParaRPr lang="en-GB" sz="2200" i="1" dirty="0">
              <a:latin typeface="Georgia" panose="02040502050405020303" pitchFamily="18" charset="0"/>
            </a:endParaRPr>
          </a:p>
          <a:p>
            <a:r>
              <a:rPr lang="en-GB" sz="2200" i="1" dirty="0">
                <a:effectLst/>
                <a:latin typeface="Georgia" panose="02040502050405020303" pitchFamily="18" charset="0"/>
              </a:rPr>
              <a:t>Picturequotes.com</a:t>
            </a:r>
            <a:r>
              <a:rPr lang="en-GB" sz="2200" dirty="0">
                <a:effectLst/>
                <a:latin typeface="Georgia" panose="02040502050405020303" pitchFamily="18" charset="0"/>
              </a:rPr>
              <a:t> (2023)  Available at: https://www.picturequotes.com/the-key-to-handling-problems-and-conflict-within-an-organization-is-to-keep-the-channels-of-quote-192427 (Accessed: June 13, 2024).</a:t>
            </a:r>
          </a:p>
          <a:p>
            <a:pPr marL="0" indent="0">
              <a:buNone/>
            </a:pPr>
            <a:br>
              <a:rPr lang="en-GB" sz="2200" dirty="0">
                <a:effectLst/>
              </a:rPr>
            </a:br>
            <a:br>
              <a:rPr lang="en-GB" dirty="0">
                <a:effectLst/>
              </a:rPr>
            </a:br>
            <a:endParaRPr lang="en-GB" dirty="0"/>
          </a:p>
        </p:txBody>
      </p:sp>
    </p:spTree>
    <p:extLst>
      <p:ext uri="{BB962C8B-B14F-4D97-AF65-F5344CB8AC3E}">
        <p14:creationId xmlns:p14="http://schemas.microsoft.com/office/powerpoint/2010/main" val="14706157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572</TotalTime>
  <Words>1671</Words>
  <Application>Microsoft Office PowerPoint</Application>
  <PresentationFormat>Widescreen</PresentationFormat>
  <Paragraphs>198</Paragraphs>
  <Slides>21</Slides>
  <Notes>3</Notes>
  <HiddenSlides>0</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21</vt:i4>
      </vt:variant>
    </vt:vector>
  </HeadingPairs>
  <TitlesOfParts>
    <vt:vector size="36" baseType="lpstr">
      <vt:lpstr>Aptos</vt:lpstr>
      <vt:lpstr>Aptos Display</vt:lpstr>
      <vt:lpstr>Arial</vt:lpstr>
      <vt:lpstr>Calibri</vt:lpstr>
      <vt:lpstr>Century Gothic</vt:lpstr>
      <vt:lpstr>Georgia</vt:lpstr>
      <vt:lpstr>Open Sans</vt:lpstr>
      <vt:lpstr>Source Sans Pro</vt:lpstr>
      <vt:lpstr>verdana</vt:lpstr>
      <vt:lpstr>-webkit-standard</vt:lpstr>
      <vt:lpstr>Wingdings 3</vt:lpstr>
      <vt:lpstr>Office Theme</vt:lpstr>
      <vt:lpstr>1_office theme</vt:lpstr>
      <vt:lpstr>Slice</vt:lpstr>
      <vt:lpstr>2_Office Theme</vt:lpstr>
      <vt:lpstr>Welsh Air Ambulance Charity Event</vt:lpstr>
      <vt:lpstr>Introduction</vt:lpstr>
      <vt:lpstr>Team formation process. </vt:lpstr>
      <vt:lpstr>Organisation Background</vt:lpstr>
      <vt:lpstr>Project Rationale</vt:lpstr>
      <vt:lpstr>Project Life Cycle Tool</vt:lpstr>
      <vt:lpstr>PowerPoint Presentation</vt:lpstr>
      <vt:lpstr>PowerPoint Presentation</vt:lpstr>
      <vt:lpstr>PowerPoint Presentation</vt:lpstr>
      <vt:lpstr>PowerPoint Presentation</vt:lpstr>
      <vt:lpstr> WBS &amp; Gantt Chart</vt:lpstr>
      <vt:lpstr>Work Breakdown Structure (WBS)</vt:lpstr>
      <vt:lpstr>Gantt Chart</vt:lpstr>
      <vt:lpstr>Advantages and Limitations of Gantt Chart </vt:lpstr>
      <vt:lpstr>Welsh Air Ambulance Project </vt:lpstr>
      <vt:lpstr>PESTEL Analysis</vt:lpstr>
      <vt:lpstr>Risk Analysis Grid</vt:lpstr>
      <vt:lpstr>Project Evaluation</vt:lpstr>
      <vt:lpstr>Communication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Welsh Air Ambulance Project</dc:title>
  <dc:creator>Office365</dc:creator>
  <cp:lastModifiedBy>Office365</cp:lastModifiedBy>
  <cp:revision>16</cp:revision>
  <dcterms:created xsi:type="dcterms:W3CDTF">2024-06-09T17:45:35Z</dcterms:created>
  <dcterms:modified xsi:type="dcterms:W3CDTF">2024-06-13T14:50:50Z</dcterms:modified>
</cp:coreProperties>
</file>