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8" r:id="rId5"/>
    <p:sldMasterId id="2147483666" r:id="rId6"/>
  </p:sldMasterIdLst>
  <p:notesMasterIdLst>
    <p:notesMasterId r:id="rId15"/>
  </p:notesMasterIdLst>
  <p:sldIdLst>
    <p:sldId id="256" r:id="rId7"/>
    <p:sldId id="299" r:id="rId8"/>
    <p:sldId id="298" r:id="rId9"/>
    <p:sldId id="296" r:id="rId10"/>
    <p:sldId id="293" r:id="rId11"/>
    <p:sldId id="294" r:id="rId12"/>
    <p:sldId id="295" r:id="rId13"/>
    <p:sldId id="292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736"/>
    <p:restoredTop sz="63528" autoAdjust="0"/>
  </p:normalViewPr>
  <p:slideViewPr>
    <p:cSldViewPr snapToGrid="0" snapToObjects="1">
      <p:cViewPr varScale="1">
        <p:scale>
          <a:sx n="66" d="100"/>
          <a:sy n="66" d="100"/>
        </p:scale>
        <p:origin x="675" y="3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5" Type="http://schemas.openxmlformats.org/officeDocument/2006/relationships/slideMaster" Target="slideMasters/slideMaster2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4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tasha Davies (IMH)" userId="f8d816cd-2c21-46a2-8815-9450f2bd6f78" providerId="ADAL" clId="{01696F17-7DC9-4A01-911F-93C86D0157BC}"/>
    <pc:docChg chg="modSld">
      <pc:chgData name="Natasha Davies (IMH)" userId="f8d816cd-2c21-46a2-8815-9450f2bd6f78" providerId="ADAL" clId="{01696F17-7DC9-4A01-911F-93C86D0157BC}" dt="2024-11-29T15:40:30.395" v="0"/>
      <pc:docMkLst>
        <pc:docMk/>
      </pc:docMkLst>
      <pc:sldChg chg="addSp modSp">
        <pc:chgData name="Natasha Davies (IMH)" userId="f8d816cd-2c21-46a2-8815-9450f2bd6f78" providerId="ADAL" clId="{01696F17-7DC9-4A01-911F-93C86D0157BC}" dt="2024-11-29T15:40:30.395" v="0"/>
        <pc:sldMkLst>
          <pc:docMk/>
          <pc:sldMk cId="3053837800" sldId="256"/>
        </pc:sldMkLst>
      </pc:sldChg>
      <pc:sldChg chg="addSp modSp">
        <pc:chgData name="Natasha Davies (IMH)" userId="f8d816cd-2c21-46a2-8815-9450f2bd6f78" providerId="ADAL" clId="{01696F17-7DC9-4A01-911F-93C86D0157BC}" dt="2024-11-29T15:40:30.395" v="0"/>
        <pc:sldMkLst>
          <pc:docMk/>
          <pc:sldMk cId="877715141" sldId="292"/>
        </pc:sldMkLst>
      </pc:sldChg>
      <pc:sldChg chg="addSp modSp">
        <pc:chgData name="Natasha Davies (IMH)" userId="f8d816cd-2c21-46a2-8815-9450f2bd6f78" providerId="ADAL" clId="{01696F17-7DC9-4A01-911F-93C86D0157BC}" dt="2024-11-29T15:40:30.395" v="0"/>
        <pc:sldMkLst>
          <pc:docMk/>
          <pc:sldMk cId="127819427" sldId="293"/>
        </pc:sldMkLst>
      </pc:sldChg>
      <pc:sldChg chg="addSp modSp">
        <pc:chgData name="Natasha Davies (IMH)" userId="f8d816cd-2c21-46a2-8815-9450f2bd6f78" providerId="ADAL" clId="{01696F17-7DC9-4A01-911F-93C86D0157BC}" dt="2024-11-29T15:40:30.395" v="0"/>
        <pc:sldMkLst>
          <pc:docMk/>
          <pc:sldMk cId="930288748" sldId="294"/>
        </pc:sldMkLst>
      </pc:sldChg>
      <pc:sldChg chg="addSp modSp">
        <pc:chgData name="Natasha Davies (IMH)" userId="f8d816cd-2c21-46a2-8815-9450f2bd6f78" providerId="ADAL" clId="{01696F17-7DC9-4A01-911F-93C86D0157BC}" dt="2024-11-29T15:40:30.395" v="0"/>
        <pc:sldMkLst>
          <pc:docMk/>
          <pc:sldMk cId="1864076778" sldId="295"/>
        </pc:sldMkLst>
      </pc:sldChg>
      <pc:sldChg chg="addSp modSp">
        <pc:chgData name="Natasha Davies (IMH)" userId="f8d816cd-2c21-46a2-8815-9450f2bd6f78" providerId="ADAL" clId="{01696F17-7DC9-4A01-911F-93C86D0157BC}" dt="2024-11-29T15:40:30.395" v="0"/>
        <pc:sldMkLst>
          <pc:docMk/>
          <pc:sldMk cId="1157211797" sldId="296"/>
        </pc:sldMkLst>
      </pc:sldChg>
      <pc:sldChg chg="addSp modSp">
        <pc:chgData name="Natasha Davies (IMH)" userId="f8d816cd-2c21-46a2-8815-9450f2bd6f78" providerId="ADAL" clId="{01696F17-7DC9-4A01-911F-93C86D0157BC}" dt="2024-11-29T15:40:30.395" v="0"/>
        <pc:sldMkLst>
          <pc:docMk/>
          <pc:sldMk cId="1771662184" sldId="298"/>
        </pc:sldMkLst>
      </pc:sldChg>
      <pc:sldChg chg="addSp modSp">
        <pc:chgData name="Natasha Davies (IMH)" userId="f8d816cd-2c21-46a2-8815-9450f2bd6f78" providerId="ADAL" clId="{01696F17-7DC9-4A01-911F-93C86D0157BC}" dt="2024-11-29T15:40:30.395" v="0"/>
        <pc:sldMkLst>
          <pc:docMk/>
          <pc:sldMk cId="212715012" sldId="299"/>
        </pc:sldMkLst>
      </pc:sldChg>
    </pc:docChg>
  </pc:docChgLst>
  <pc:docChgLst>
    <pc:chgData name="Natasha Davies (IMH)" userId="f8d816cd-2c21-46a2-8815-9450f2bd6f78" providerId="ADAL" clId="{DA07B3CA-0017-4994-8773-75B95DF6A505}"/>
    <pc:docChg chg="modSld">
      <pc:chgData name="Natasha Davies (IMH)" userId="f8d816cd-2c21-46a2-8815-9450f2bd6f78" providerId="ADAL" clId="{DA07B3CA-0017-4994-8773-75B95DF6A505}" dt="2025-07-01T09:40:01.660" v="21" actId="20577"/>
      <pc:docMkLst>
        <pc:docMk/>
      </pc:docMkLst>
      <pc:sldChg chg="modSp mod">
        <pc:chgData name="Natasha Davies (IMH)" userId="f8d816cd-2c21-46a2-8815-9450f2bd6f78" providerId="ADAL" clId="{DA07B3CA-0017-4994-8773-75B95DF6A505}" dt="2025-07-01T09:40:01.660" v="21" actId="20577"/>
        <pc:sldMkLst>
          <pc:docMk/>
          <pc:sldMk cId="212715012" sldId="299"/>
        </pc:sldMkLst>
        <pc:spChg chg="mod">
          <ac:chgData name="Natasha Davies (IMH)" userId="f8d816cd-2c21-46a2-8815-9450f2bd6f78" providerId="ADAL" clId="{DA07B3CA-0017-4994-8773-75B95DF6A505}" dt="2025-07-01T09:40:01.660" v="21" actId="20577"/>
          <ac:spMkLst>
            <pc:docMk/>
            <pc:sldMk cId="212715012" sldId="299"/>
            <ac:spMk id="3" creationId="{BB571F64-23DD-7498-FD85-DDAF285E2A4E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73DBB7-6C67-4E4A-A603-37A31CDD1BC5}" type="datetimeFigureOut">
              <a:rPr lang="en-GB" smtClean="0"/>
              <a:t>01/07/2025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F6F17B-CBD7-4A9A-8C61-35A233827B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17528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pd.org/uk/knowledge/factsheets/strategic-total-factsheet/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s://doi.org/10.1027/1866-5888/a000187" TargetMode="External"/><Relationship Id="rId4" Type="http://schemas.openxmlformats.org/officeDocument/2006/relationships/hyperlink" Target="https://www.peoplemanagement.co.uk/article/1743866/real-value-reward" TargetMode="Externa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pd.org/uk/knowledge/factsheets/pay-structures-factsheet/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gallup.com/workplace/236441/employee-recognition-low-cost-high-impact.aspx" TargetMode="Externa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researchbriefings.files.parliament.uk/documents/CBP-9366/CBP-9366.pdf" TargetMode="External"/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Relationship Id="rId6" Type="http://schemas.openxmlformats.org/officeDocument/2006/relationships/hyperlink" Target="https://www.cipd.org/uk/knowledge/employment-law/equal-pay/" TargetMode="External"/><Relationship Id="rId5" Type="http://schemas.openxmlformats.org/officeDocument/2006/relationships/hyperlink" Target="https://www.acas.org.uk/job-evaluation-considerations-and-risks-advice-booklet" TargetMode="External"/><Relationship Id="rId4" Type="http://schemas.openxmlformats.org/officeDocument/2006/relationships/hyperlink" Target="https://www.cipd.org/uk/knowledge/factsheets/market-pricing-factsheet/" TargetMode="Externa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F6F17B-CBD7-4A9A-8C61-35A233827B5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67732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7325CA-BFF4-44AA-A03D-8098CD61DEB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6161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Reminder – Try to tailor your answers to Eco-Insulate UK – what do their senior management team need to be aware of?</a:t>
            </a:r>
          </a:p>
          <a:p>
            <a:endParaRPr lang="en-GB" dirty="0"/>
          </a:p>
          <a:p>
            <a:r>
              <a:rPr lang="en-GB" dirty="0"/>
              <a:t>Report format – formal structure, write in the third person, may want to include brief introduction. </a:t>
            </a:r>
          </a:p>
          <a:p>
            <a:endParaRPr lang="en-GB" dirty="0"/>
          </a:p>
          <a:p>
            <a:r>
              <a:rPr lang="en-GB" dirty="0"/>
              <a:t>3900 words – 10 questions (could aim 350-400 words each depending on introduction and conclusion) – 10% buffer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7325CA-BFF4-44AA-A03D-8098CD61DEB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46186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AC 1.1 </a:t>
            </a:r>
          </a:p>
          <a:p>
            <a:r>
              <a:rPr lang="en-GB" dirty="0"/>
              <a:t>Principles of reward: the total reward approach, intrinsic and extrinsic rewards; fairness, consistency and transparency, promoting a culture of trust, balancing internal fairness with external market rates; integrating reward with business objectives; implementing reward policies and practices; role of reward in good work; related legislation and its application. </a:t>
            </a:r>
          </a:p>
          <a:p>
            <a:endParaRPr lang="en-GB" dirty="0"/>
          </a:p>
          <a:p>
            <a:r>
              <a:rPr lang="en-GB" dirty="0"/>
              <a:t>Importance to organisational culture and performance management: reward strategies that support the organisational culture and values; recognising and rewarding performance; stimulating performance by rewarding for value created; engaging employees to drive performance.</a:t>
            </a:r>
          </a:p>
          <a:p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kern="100" dirty="0">
                <a:solidFill>
                  <a:srgbClr val="3A3A3A"/>
                </a:solidFill>
                <a:effectLst/>
                <a:highlight>
                  <a:srgbClr val="FFFFFF"/>
                </a:highlight>
                <a:latin typeface="Source Sans Pro" panose="020B0503030403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Armstrong, M. and Brown, D. (2019) </a:t>
            </a:r>
            <a:r>
              <a:rPr lang="en-GB" sz="1800" i="1" kern="100" dirty="0">
                <a:solidFill>
                  <a:srgbClr val="3A3A3A"/>
                </a:solidFill>
                <a:effectLst/>
                <a:highlight>
                  <a:srgbClr val="FFFFFF"/>
                </a:highlight>
                <a:latin typeface="Source Sans Pro" panose="020B0503030403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Armstrong’s Handbook of Reward Management Practice: Improving Performance Through Reward</a:t>
            </a:r>
            <a:r>
              <a:rPr lang="en-GB" sz="1800" kern="100" dirty="0">
                <a:solidFill>
                  <a:srgbClr val="3A3A3A"/>
                </a:solidFill>
                <a:effectLst/>
                <a:highlight>
                  <a:srgbClr val="FFFFFF"/>
                </a:highlight>
                <a:latin typeface="Source Sans Pro" panose="020B0503030403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 Sixth edition. London: Kogan Page, Limited.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endParaRPr lang="en-GB" dirty="0"/>
          </a:p>
          <a:p>
            <a:r>
              <a:rPr lang="en-GB" dirty="0"/>
              <a:t>CIPD (2024) </a:t>
            </a:r>
            <a:r>
              <a:rPr lang="en-GB" i="1" dirty="0"/>
              <a:t>Strategic reward and total reward</a:t>
            </a:r>
            <a:r>
              <a:rPr lang="en-GB" dirty="0"/>
              <a:t>. Available at: </a:t>
            </a:r>
            <a:r>
              <a:rPr lang="en-GB" dirty="0">
                <a:hlinkClick r:id="rId3"/>
              </a:rPr>
              <a:t>Strategic &amp; Total Reward | Factsheets | CIPD</a:t>
            </a:r>
            <a:r>
              <a:rPr lang="en-GB" dirty="0"/>
              <a:t> (Accessed: 9 July 2024)</a:t>
            </a:r>
          </a:p>
          <a:p>
            <a:endParaRPr lang="en-GB" dirty="0"/>
          </a:p>
          <a:p>
            <a:r>
              <a:rPr lang="en-GB" dirty="0"/>
              <a:t>AC 1.2 </a:t>
            </a:r>
          </a:p>
          <a:p>
            <a:r>
              <a:rPr lang="en-GB" dirty="0"/>
              <a:t>Measurement, equity, expectancy, teamworking, intrinsic orientation, senior management support, impact on motivation and results; linking behaviours and achievement measures directly to rewards.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Hajduk, P. (2017) </a:t>
            </a:r>
            <a:r>
              <a:rPr lang="en-GB" i="1" dirty="0"/>
              <a:t>What’s the real value of reward</a:t>
            </a:r>
            <a:r>
              <a:rPr lang="en-GB" dirty="0"/>
              <a:t>? Available at: </a:t>
            </a:r>
            <a:r>
              <a:rPr lang="en-GB" dirty="0">
                <a:hlinkClick r:id="rId4"/>
              </a:rPr>
              <a:t>33161 (peoplemanagement.co.uk)</a:t>
            </a:r>
            <a:r>
              <a:rPr lang="en-GB" dirty="0"/>
              <a:t> (Accessed: 24 Jun 2024)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0" i="0" dirty="0">
                <a:solidFill>
                  <a:srgbClr val="3A3A3A"/>
                </a:solidFill>
                <a:effectLst/>
                <a:highlight>
                  <a:srgbClr val="FFFFFF"/>
                </a:highlight>
                <a:latin typeface="Source Sans Pro" panose="020B0503030403020204" pitchFamily="34" charset="0"/>
              </a:rPr>
              <a:t>Kerr, J. and Slocum, J.W. (2005) ‘Managing Corporate Culture through Reward Systems’, </a:t>
            </a:r>
            <a:r>
              <a:rPr lang="en-GB" b="0" i="1" dirty="0">
                <a:solidFill>
                  <a:srgbClr val="3A3A3A"/>
                </a:solidFill>
                <a:effectLst/>
                <a:highlight>
                  <a:srgbClr val="FFFFFF"/>
                </a:highlight>
                <a:latin typeface="Source Sans Pro" panose="020B0503030403020204" pitchFamily="34" charset="0"/>
              </a:rPr>
              <a:t>The Academy of Management executive (1993)</a:t>
            </a:r>
            <a:r>
              <a:rPr lang="en-GB" b="0" i="0" dirty="0">
                <a:solidFill>
                  <a:srgbClr val="3A3A3A"/>
                </a:solidFill>
                <a:effectLst/>
                <a:highlight>
                  <a:srgbClr val="FFFFFF"/>
                </a:highlight>
                <a:latin typeface="Source Sans Pro" panose="020B0503030403020204" pitchFamily="34" charset="0"/>
              </a:rPr>
              <a:t>, 19(4), pp. 130–138. Available at: https://doi.org/10.5465/AME.2005.19417915.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="0" i="0" dirty="0">
              <a:solidFill>
                <a:srgbClr val="3A3A3A"/>
              </a:solidFill>
              <a:effectLst/>
              <a:highlight>
                <a:srgbClr val="FFFFFF"/>
              </a:highlight>
              <a:latin typeface="Source Sans Pro" panose="020B0503030403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it-IT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Antoni, C.H. </a:t>
            </a:r>
            <a:r>
              <a:rPr lang="it-IT" sz="18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et al.</a:t>
            </a:r>
            <a:r>
              <a:rPr lang="it-IT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(2017) ‘Reward Management: Linking Employee Motivation and Organizational Performance’, </a:t>
            </a:r>
            <a:r>
              <a:rPr lang="en-GB" sz="18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Journal of personnel psychology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16(2), pp. 57–60. Available at: </a:t>
            </a:r>
            <a:r>
              <a:rPr lang="en-GB" sz="1800" u="sng" kern="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  <a:hlinkClick r:id="rId5"/>
              </a:rPr>
              <a:t>https://doi.org/10.1027/1866-5888/a000187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="0" i="0" dirty="0">
              <a:solidFill>
                <a:srgbClr val="3A3A3A"/>
              </a:solidFill>
              <a:effectLst/>
              <a:highlight>
                <a:srgbClr val="FFFFFF"/>
              </a:highlight>
              <a:latin typeface="Source Sans Pro" panose="020B0503030403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="0" i="0" dirty="0">
              <a:solidFill>
                <a:srgbClr val="3A3A3A"/>
              </a:solidFill>
              <a:effectLst/>
              <a:highlight>
                <a:srgbClr val="FFFFFF"/>
              </a:highlight>
              <a:latin typeface="Source Sans Pro" panose="020B0503030403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7325CA-BFF4-44AA-A03D-8098CD61DEB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323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AC 2.1 </a:t>
            </a:r>
          </a:p>
          <a:p>
            <a:r>
              <a:rPr lang="en-GB" dirty="0"/>
              <a:t>Formal and informal structures; types of formal structures such as multi-graded structure, broad-graded, broad-banded, job families; informal structures such as spot rates and individual job grades. </a:t>
            </a:r>
          </a:p>
          <a:p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CIPD (2024) </a:t>
            </a:r>
            <a:r>
              <a:rPr lang="en-GB" i="1" dirty="0"/>
              <a:t>Pay structures and pay progression</a:t>
            </a:r>
            <a:r>
              <a:rPr lang="en-GB" dirty="0"/>
              <a:t>. Available at: </a:t>
            </a:r>
            <a:r>
              <a:rPr lang="en-GB" dirty="0">
                <a:hlinkClick r:id="rId3"/>
              </a:rPr>
              <a:t>Pay Structures and Pay Progression | Factsheets | CIPD</a:t>
            </a:r>
            <a:r>
              <a:rPr lang="en-GB" dirty="0"/>
              <a:t> (Accessed: 9 July 2024).</a:t>
            </a:r>
          </a:p>
          <a:p>
            <a:endParaRPr lang="en-GB" dirty="0"/>
          </a:p>
          <a:p>
            <a:r>
              <a:rPr lang="en-GB" dirty="0"/>
              <a:t>AC 2.2 </a:t>
            </a:r>
          </a:p>
          <a:p>
            <a:r>
              <a:rPr lang="en-GB" dirty="0"/>
              <a:t>Types of contingent pay such as performance-related pay, </a:t>
            </a:r>
            <a:r>
              <a:rPr lang="en-GB" dirty="0" err="1"/>
              <a:t>competencyrelated</a:t>
            </a:r>
            <a:r>
              <a:rPr lang="en-GB" dirty="0"/>
              <a:t> pay, contribution-related pay, skill-based pay, service/tenure related pay. Impact on individual, team and organisational performance.</a:t>
            </a:r>
          </a:p>
          <a:p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0" i="0" dirty="0">
                <a:solidFill>
                  <a:srgbClr val="333333"/>
                </a:solidFill>
                <a:effectLst/>
                <a:highlight>
                  <a:srgbClr val="FFFFFF"/>
                </a:highlight>
                <a:latin typeface="Open Sans" panose="020B0606030504020204" pitchFamily="34" charset="0"/>
              </a:rPr>
              <a:t>Ghosh, D., Buss, M., &amp; </a:t>
            </a:r>
            <a:r>
              <a:rPr lang="en-GB" b="0" i="0" dirty="0" err="1">
                <a:solidFill>
                  <a:srgbClr val="333333"/>
                </a:solidFill>
                <a:effectLst/>
                <a:highlight>
                  <a:srgbClr val="FFFFFF"/>
                </a:highlight>
                <a:latin typeface="Open Sans" panose="020B0606030504020204" pitchFamily="34" charset="0"/>
              </a:rPr>
              <a:t>Shivhare</a:t>
            </a:r>
            <a:r>
              <a:rPr lang="en-GB" b="0" i="0" dirty="0">
                <a:solidFill>
                  <a:srgbClr val="333333"/>
                </a:solidFill>
                <a:effectLst/>
                <a:highlight>
                  <a:srgbClr val="FFFFFF"/>
                </a:highlight>
                <a:latin typeface="Open Sans" panose="020B0606030504020204" pitchFamily="34" charset="0"/>
              </a:rPr>
              <a:t>, A. (2024). Does Contingent Reward Leadership Enhance or Diminish Team Creativity? It Depends on Leader (Un-) Predictability. Journal of Leadership &amp; Organizational Studies, 31(2), 224-237. https://doi.org/10.1177/15480518231216868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="0" i="0" dirty="0">
              <a:solidFill>
                <a:srgbClr val="333333"/>
              </a:solidFill>
              <a:effectLst/>
              <a:highlight>
                <a:srgbClr val="FFFFFF"/>
              </a:highlight>
              <a:latin typeface="Open Sans" panose="020B0606030504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0" i="0" dirty="0" err="1">
                <a:solidFill>
                  <a:srgbClr val="212121"/>
                </a:solidFill>
                <a:effectLst/>
                <a:highlight>
                  <a:srgbClr val="FFFFFF"/>
                </a:highlight>
                <a:latin typeface="BlinkMacSystemFont"/>
              </a:rPr>
              <a:t>Fröber</a:t>
            </a:r>
            <a:r>
              <a:rPr lang="en-GB" b="0" i="0" dirty="0">
                <a:solidFill>
                  <a:srgbClr val="212121"/>
                </a:solidFill>
                <a:effectLst/>
                <a:highlight>
                  <a:srgbClr val="FFFFFF"/>
                </a:highlight>
                <a:latin typeface="BlinkMacSystemFont"/>
              </a:rPr>
              <a:t>, K., &amp; </a:t>
            </a:r>
            <a:r>
              <a:rPr lang="en-GB" b="0" i="0" dirty="0" err="1">
                <a:solidFill>
                  <a:srgbClr val="212121"/>
                </a:solidFill>
                <a:effectLst/>
                <a:highlight>
                  <a:srgbClr val="FFFFFF"/>
                </a:highlight>
                <a:latin typeface="BlinkMacSystemFont"/>
              </a:rPr>
              <a:t>Dreisbach</a:t>
            </a:r>
            <a:r>
              <a:rPr lang="en-GB" b="0" i="0" dirty="0">
                <a:solidFill>
                  <a:srgbClr val="212121"/>
                </a:solidFill>
                <a:effectLst/>
                <a:highlight>
                  <a:srgbClr val="FFFFFF"/>
                </a:highlight>
                <a:latin typeface="BlinkMacSystemFont"/>
              </a:rPr>
              <a:t>, G. (2016). How performance (non-)contingent reward modulates cognitive control. </a:t>
            </a:r>
            <a:r>
              <a:rPr lang="en-GB" b="0" i="1" dirty="0">
                <a:solidFill>
                  <a:srgbClr val="212121"/>
                </a:solidFill>
                <a:effectLst/>
                <a:highlight>
                  <a:srgbClr val="FFFFFF"/>
                </a:highlight>
                <a:latin typeface="BlinkMacSystemFont"/>
              </a:rPr>
              <a:t>Acta </a:t>
            </a:r>
            <a:r>
              <a:rPr lang="en-GB" b="0" i="1" dirty="0" err="1">
                <a:solidFill>
                  <a:srgbClr val="212121"/>
                </a:solidFill>
                <a:effectLst/>
                <a:highlight>
                  <a:srgbClr val="FFFFFF"/>
                </a:highlight>
                <a:latin typeface="BlinkMacSystemFont"/>
              </a:rPr>
              <a:t>psychologica</a:t>
            </a:r>
            <a:r>
              <a:rPr lang="en-GB" b="0" i="0" dirty="0">
                <a:solidFill>
                  <a:srgbClr val="212121"/>
                </a:solidFill>
                <a:effectLst/>
                <a:highlight>
                  <a:srgbClr val="FFFFFF"/>
                </a:highlight>
                <a:latin typeface="BlinkMacSystemFont"/>
              </a:rPr>
              <a:t>, </a:t>
            </a:r>
            <a:r>
              <a:rPr lang="en-GB" b="0" i="1" dirty="0">
                <a:solidFill>
                  <a:srgbClr val="212121"/>
                </a:solidFill>
                <a:effectLst/>
                <a:highlight>
                  <a:srgbClr val="FFFFFF"/>
                </a:highlight>
                <a:latin typeface="BlinkMacSystemFont"/>
              </a:rPr>
              <a:t>168</a:t>
            </a:r>
            <a:r>
              <a:rPr lang="en-GB" b="0" i="0" dirty="0">
                <a:solidFill>
                  <a:srgbClr val="212121"/>
                </a:solidFill>
                <a:effectLst/>
                <a:highlight>
                  <a:srgbClr val="FFFFFF"/>
                </a:highlight>
                <a:latin typeface="BlinkMacSystemFont"/>
              </a:rPr>
              <a:t>, 65–77. https://doi.org/10.1016/j.actpsy.2016.04.008</a:t>
            </a:r>
            <a:endParaRPr lang="en-GB" b="0" i="0" dirty="0">
              <a:solidFill>
                <a:srgbClr val="333333"/>
              </a:solidFill>
              <a:effectLst/>
              <a:highlight>
                <a:srgbClr val="FFFFFF"/>
              </a:highlight>
              <a:latin typeface="Open Sans" panose="020B0606030504020204" pitchFamily="34" charset="0"/>
            </a:endParaRP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AC 2.3 </a:t>
            </a:r>
          </a:p>
          <a:p>
            <a:r>
              <a:rPr lang="en-GB" dirty="0"/>
              <a:t>Types of benefits offered and merits of each: types of benefits such as performance-related pay; profit-sharing; gainsharing; share ownership; payment by results; bonus schemes; commission; pensions; healthcare; insurance cover; sick pay; enhanced redundancy pay; career counselling; company loans; season ticket loans; company cars; concierge services; fees to professional bodies; enhanced maternity; paternity and adoption leave and pay; childcare; sports and social facilities, etc; flexible benefits; impact of reward costs and ability of organisation to resource these costs; development of budgets and resource recommendations. Individual differences in what is important in their reward; merits of each type of benefit: general merits include increased employee engagement, motivation and commitment to the organisation, reduced churn, helps to attract employees to the organisation.</a:t>
            </a:r>
          </a:p>
          <a:p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00" dirty="0">
                <a:solidFill>
                  <a:srgbClr val="3A3A3A"/>
                </a:solidFill>
                <a:effectLst/>
                <a:highlight>
                  <a:srgbClr val="FFFFFF"/>
                </a:highlight>
                <a:latin typeface="Source Sans Pro" panose="020B0503030403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Armstrong, M. and Brown, D. (2019) </a:t>
            </a:r>
            <a:r>
              <a:rPr lang="en-GB" sz="1200" i="1" kern="100" dirty="0">
                <a:solidFill>
                  <a:srgbClr val="3A3A3A"/>
                </a:solidFill>
                <a:effectLst/>
                <a:highlight>
                  <a:srgbClr val="FFFFFF"/>
                </a:highlight>
                <a:latin typeface="Source Sans Pro" panose="020B0503030403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Armstrong’s Handbook of Reward Management Practice: Improving Performance Through Reward</a:t>
            </a:r>
            <a:r>
              <a:rPr lang="en-GB" sz="1200" kern="100" dirty="0">
                <a:solidFill>
                  <a:srgbClr val="3A3A3A"/>
                </a:solidFill>
                <a:effectLst/>
                <a:highlight>
                  <a:srgbClr val="FFFFFF"/>
                </a:highlight>
                <a:latin typeface="Source Sans Pro" panose="020B0503030403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 Sixth edition. London: Kogan Page, Limited.</a:t>
            </a:r>
            <a:endParaRPr lang="en-GB" sz="12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endParaRPr lang="en-GB" dirty="0"/>
          </a:p>
          <a:p>
            <a:r>
              <a:rPr lang="en-GB" dirty="0"/>
              <a:t>AC 2.4 </a:t>
            </a:r>
          </a:p>
          <a:p>
            <a:r>
              <a:rPr lang="en-GB" dirty="0"/>
              <a:t>Differences between formal and informal recognition; day-to-day recognition; public recognition; cash awards; value of cash awards; non-cash awards such as gifts, vouchers, tickets</a:t>
            </a:r>
          </a:p>
          <a:p>
            <a:endParaRPr lang="en-GB" dirty="0"/>
          </a:p>
          <a:p>
            <a:r>
              <a:rPr lang="en-GB" dirty="0"/>
              <a:t>Gallup (2024) </a:t>
            </a:r>
            <a:r>
              <a:rPr lang="en-GB" i="1" dirty="0"/>
              <a:t>The Importance of Employee Recognition: Low Cost, High Impact. </a:t>
            </a:r>
            <a:r>
              <a:rPr lang="en-GB" dirty="0"/>
              <a:t>Available at: </a:t>
            </a:r>
            <a:r>
              <a:rPr lang="en-GB" dirty="0">
                <a:hlinkClick r:id="rId4"/>
              </a:rPr>
              <a:t>The Importance of Employee Recognition: Low Cost, High Impact (gallup.com)</a:t>
            </a:r>
            <a:r>
              <a:rPr lang="en-GB" dirty="0"/>
              <a:t> (Accessed: 9 July 2024)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7325CA-BFF4-44AA-A03D-8098CD61DEB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675038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AC 3.1 </a:t>
            </a:r>
          </a:p>
          <a:p>
            <a:r>
              <a:rPr lang="en-GB" dirty="0"/>
              <a:t>Context of the reward environment: levels of business activity and confidence; economic outlook; industrial trends and sector profiles including common reward packages – private, public and voluntary; equality legislation; regional differences in pay; occupational classification, labour force trends, pay reviews and pay trends; international comparisons, legal frameworks and cultural drivers. Internal and external factors: for example labour market, human capital, efficiency wage and agency; the psychological contract, expectancy and equity; collective bargaining and pay determination; development of pay determination; the increasing regulation of pay; competitiveness; external and internal equity.</a:t>
            </a:r>
          </a:p>
          <a:p>
            <a:endParaRPr lang="en-GB" dirty="0"/>
          </a:p>
          <a:p>
            <a:r>
              <a:rPr lang="en-GB" dirty="0"/>
              <a:t>Francis-Devine, B. and Powell, A. (2024) </a:t>
            </a:r>
            <a:r>
              <a:rPr lang="en-GB" i="1" dirty="0"/>
              <a:t>UK labour market statistics. </a:t>
            </a:r>
            <a:r>
              <a:rPr lang="en-GB" dirty="0"/>
              <a:t>Available at: </a:t>
            </a:r>
            <a:r>
              <a:rPr lang="en-GB" dirty="0">
                <a:hlinkClick r:id="rId3"/>
              </a:rPr>
              <a:t>Microsoft Word - CBP9366_May.docx (parliament.uk)</a:t>
            </a:r>
            <a:r>
              <a:rPr lang="en-GB" dirty="0"/>
              <a:t> (Accessed: 9 July 2024)</a:t>
            </a:r>
          </a:p>
          <a:p>
            <a:endParaRPr lang="en-GB" dirty="0"/>
          </a:p>
          <a:p>
            <a:r>
              <a:rPr lang="en-GB" dirty="0"/>
              <a:t>AC 3.2</a:t>
            </a:r>
          </a:p>
          <a:p>
            <a:r>
              <a:rPr lang="en-GB" dirty="0"/>
              <a:t>Sources of intelligence; evaluation, reliability and measurement of data; earnings, working hours, inflation, recruitment and vacancies; unemployment, pay settlements, bargaining and industrial disputes; reward and salary surveys, payroll data; government surveys, statistics and requirements.</a:t>
            </a:r>
          </a:p>
          <a:p>
            <a:endParaRPr lang="en-GB" dirty="0"/>
          </a:p>
          <a:p>
            <a:r>
              <a:rPr lang="en-GB" dirty="0"/>
              <a:t>CIPD (2024) </a:t>
            </a:r>
            <a:r>
              <a:rPr lang="en-GB" i="1" dirty="0"/>
              <a:t>Job evaluation and market pricing. </a:t>
            </a:r>
            <a:r>
              <a:rPr lang="en-GB" dirty="0"/>
              <a:t>Available at: </a:t>
            </a:r>
            <a:r>
              <a:rPr lang="en-GB" dirty="0">
                <a:hlinkClick r:id="rId4"/>
              </a:rPr>
              <a:t>Job Evaluation &amp; Market Pricing | CIPD</a:t>
            </a:r>
            <a:r>
              <a:rPr lang="en-GB" dirty="0"/>
              <a:t> (Accessed: 9 July 2024)</a:t>
            </a:r>
          </a:p>
          <a:p>
            <a:endParaRPr lang="en-GB" dirty="0"/>
          </a:p>
          <a:p>
            <a:r>
              <a:rPr lang="en-GB" dirty="0"/>
              <a:t>AC 3.3</a:t>
            </a:r>
          </a:p>
          <a:p>
            <a:r>
              <a:rPr lang="en-GB" dirty="0"/>
              <a:t>Differences between formal and informal approaches; differences between analytical and non-analytical job evaluation; point factors; job matching; levelling; use in equal pay defences.</a:t>
            </a:r>
          </a:p>
          <a:p>
            <a:endParaRPr lang="en-GB" dirty="0"/>
          </a:p>
          <a:p>
            <a:r>
              <a:rPr lang="en-GB" dirty="0"/>
              <a:t>ACAS (2014) </a:t>
            </a:r>
            <a:r>
              <a:rPr lang="en-GB" i="1" dirty="0"/>
              <a:t>Job evaluation: considerations and risks advice booklet. </a:t>
            </a:r>
            <a:r>
              <a:rPr lang="en-GB" dirty="0"/>
              <a:t>Available at: </a:t>
            </a:r>
            <a:r>
              <a:rPr lang="en-GB" dirty="0">
                <a:hlinkClick r:id="rId5"/>
              </a:rPr>
              <a:t>Job evaluation: considerations and risks advice booklet | </a:t>
            </a:r>
            <a:r>
              <a:rPr lang="en-GB" dirty="0" err="1">
                <a:hlinkClick r:id="rId5"/>
              </a:rPr>
              <a:t>Acas</a:t>
            </a:r>
            <a:r>
              <a:rPr lang="en-GB" dirty="0"/>
              <a:t> (Accessed: 9 July 2024)</a:t>
            </a:r>
          </a:p>
          <a:p>
            <a:endParaRPr lang="en-GB" dirty="0"/>
          </a:p>
          <a:p>
            <a:r>
              <a:rPr lang="en-GB" dirty="0"/>
              <a:t>AC 3.4</a:t>
            </a:r>
          </a:p>
          <a:p>
            <a:r>
              <a:rPr lang="en-GB" dirty="0"/>
              <a:t>Equal pay and reward; minimum pay; itemised pay statements; income tax; reporting requirements such as gender pay gap, CEO pay ratios, annual reports</a:t>
            </a:r>
          </a:p>
          <a:p>
            <a:endParaRPr lang="en-GB" dirty="0"/>
          </a:p>
          <a:p>
            <a:r>
              <a:rPr lang="en-GB" dirty="0"/>
              <a:t>CIPD (2024) </a:t>
            </a:r>
            <a:r>
              <a:rPr lang="en-GB" i="1" dirty="0"/>
              <a:t>Equal pay: UK employment law. </a:t>
            </a:r>
            <a:r>
              <a:rPr lang="en-GB" dirty="0"/>
              <a:t>Available at: </a:t>
            </a:r>
            <a:r>
              <a:rPr lang="en-GB" dirty="0">
                <a:hlinkClick r:id="rId6"/>
              </a:rPr>
              <a:t>Equal pay: UK employment law | CIPD</a:t>
            </a:r>
            <a:r>
              <a:rPr lang="en-GB" dirty="0"/>
              <a:t> (Accessed: 9 July 2024)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7325CA-BFF4-44AA-A03D-8098CD61DEB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521721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Reminder – Utilise the learning plan list of relevant credible sources.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7325CA-BFF4-44AA-A03D-8098CD61DEB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27875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a logo&#10;&#10;Description automatically generated">
            <a:extLst>
              <a:ext uri="{FF2B5EF4-FFF2-40B4-BE49-F238E27FC236}">
                <a16:creationId xmlns:a16="http://schemas.microsoft.com/office/drawing/2014/main" id="{428A2852-A043-B582-AD32-FD952299B74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25758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AA46EE6A-794A-EBEE-BBD4-A789F25C354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2289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63B6A318-EF11-49E8-E8AE-15107F6C178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408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0CB99F05-75D2-06B1-964A-A54B3F61314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7432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A65B1-D3B5-4EFB-BCAC-0CA7EA219A9C}" type="datetimeFigureOut">
              <a:rPr lang="en-GB" smtClean="0"/>
              <a:t>01/07/2025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8FD25-54A5-485A-B45E-B3B04AA423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63658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4.png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8.xml"/><Relationship Id="rId4" Type="http://schemas.openxmlformats.org/officeDocument/2006/relationships/slideLayout" Target="../slideLayouts/slideLayout7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7/1/2025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706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5" r:id="rId2"/>
    <p:sldLayoutId id="2147483684" r:id="rId3"/>
    <p:sldLayoutId id="2147483686" r:id="rId4"/>
    <p:sldLayoutId id="2147483709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0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10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10.png"/><Relationship Id="rId4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10.png"/><Relationship Id="rId5" Type="http://schemas.openxmlformats.org/officeDocument/2006/relationships/image" Target="../media/image13.png"/><Relationship Id="rId4" Type="http://schemas.openxmlformats.org/officeDocument/2006/relationships/notesSlide" Target="../notesSlides/notesSlid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10.png"/><Relationship Id="rId4" Type="http://schemas.openxmlformats.org/officeDocument/2006/relationships/notesSlide" Target="../notesSlides/notesSlid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10.png"/><Relationship Id="rId4" Type="http://schemas.openxmlformats.org/officeDocument/2006/relationships/notesSlide" Target="../notesSlides/notesSlid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10.png"/><Relationship Id="rId4" Type="http://schemas.openxmlformats.org/officeDocument/2006/relationships/notesSlide" Target="../notesSlides/notesSlid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10.png"/><Relationship Id="rId4" Type="http://schemas.openxmlformats.org/officeDocument/2006/relationships/notesSlide" Target="../notesSlides/notesSlide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82BCBFB5-C085-87DD-4DB6-2934EE0D88E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931"/>
    </mc:Choice>
    <mc:Fallback xmlns="">
      <p:transition spd="slow" advTm="249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29D49A-A2FB-3A64-79AB-E0E20A59B4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Reward for performance and contribution</a:t>
            </a:r>
          </a:p>
        </p:txBody>
      </p:sp>
      <p:pic>
        <p:nvPicPr>
          <p:cNvPr id="7" name="Graphic 6" descr="Ribbon">
            <a:extLst>
              <a:ext uri="{FF2B5EF4-FFF2-40B4-BE49-F238E27FC236}">
                <a16:creationId xmlns:a16="http://schemas.microsoft.com/office/drawing/2014/main" id="{48522A02-AB8D-3A18-8B6F-032195CC188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571F64-23DD-7498-FD85-DDAF285E2A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1800" dirty="0">
                <a:solidFill>
                  <a:schemeClr val="tx2"/>
                </a:solidFill>
              </a:rPr>
              <a:t>Natasha Davies </a:t>
            </a:r>
          </a:p>
          <a:p>
            <a:pPr marL="0" indent="0">
              <a:buNone/>
            </a:pPr>
            <a:r>
              <a:rPr lang="en-US" sz="1800" dirty="0">
                <a:solidFill>
                  <a:schemeClr val="tx2"/>
                </a:solidFill>
              </a:rPr>
              <a:t>July 2025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FD4100FC-FECA-3281-9BEF-0A5CB279F20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12715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042"/>
    </mc:Choice>
    <mc:Fallback xmlns="">
      <p:transition spd="slow" advTm="70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Outcomes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marR="0" lvl="0" indent="-51435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lang="en-US" dirty="0"/>
              <a:t>Understand the impact of reward approaches and packages. </a:t>
            </a:r>
          </a:p>
          <a:p>
            <a:pPr marL="514350" marR="0" lvl="0" indent="-51435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endParaRPr lang="en-US" dirty="0"/>
          </a:p>
          <a:p>
            <a:pPr marL="514350" marR="0" lvl="0" indent="-51435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lang="en-US" dirty="0"/>
              <a:t>Understand the importance of different components of reward.</a:t>
            </a:r>
          </a:p>
          <a:p>
            <a:pPr marL="514350" marR="0" lvl="0" indent="-51435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endParaRPr lang="en-US" dirty="0"/>
          </a:p>
          <a:p>
            <a:pPr marL="514350" marR="0" lvl="0" indent="-51435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lang="en-US" dirty="0"/>
              <a:t>Understand how to develop insight from benchmarking data to inform reward approaches. 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E4BA665E-244B-0784-2F21-8CB60272FF6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771662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965"/>
    </mc:Choice>
    <mc:Fallback xmlns="">
      <p:transition spd="slow" advTm="209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565614-9996-C653-C45D-078D31FFB9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Scenario reminder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9287DD9B-A6C3-7389-18FC-EE6E31E7BC4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2807426" y="1600200"/>
            <a:ext cx="6577147" cy="3916363"/>
          </a:xfrm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4E79B507-56A5-BDBE-4F35-F05C2A9C987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157211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185"/>
    </mc:Choice>
    <mc:Fallback xmlns="">
      <p:transition spd="slow" advTm="441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Understand the impact of reward approaches and packages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 rtl="0">
              <a:lnSpc>
                <a:spcPct val="110000"/>
              </a:lnSpc>
              <a:spcAft>
                <a:spcPts val="800"/>
              </a:spcAft>
              <a:buClr>
                <a:srgbClr val="004147"/>
              </a:buClr>
              <a:buNone/>
            </a:pPr>
            <a:r>
              <a:rPr lang="en-GB" sz="2800" dirty="0">
                <a:effectLst/>
                <a:latin typeface="Trebuchet MS" panose="020B0603020202020204" pitchFamily="34" charset="0"/>
                <a:ea typeface="Arial" panose="020B0604020202020204" pitchFamily="34" charset="0"/>
              </a:rPr>
              <a:t>Explain the principles of reward and its importance to organisational culture and performance management. </a:t>
            </a:r>
            <a:r>
              <a:rPr lang="en-GB" sz="2800" dirty="0">
                <a:solidFill>
                  <a:srgbClr val="000000"/>
                </a:solidFill>
                <a:effectLst/>
                <a:latin typeface="Trebuchet MS" panose="020B0603020202020204" pitchFamily="34" charset="0"/>
                <a:ea typeface="Arial" panose="020B0604020202020204" pitchFamily="34" charset="0"/>
              </a:rPr>
              <a:t>(AC 1.1)</a:t>
            </a:r>
            <a:endParaRPr lang="en-GB" sz="2800" dirty="0"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lvl="0" indent="0" rtl="0">
              <a:lnSpc>
                <a:spcPct val="110000"/>
              </a:lnSpc>
              <a:spcAft>
                <a:spcPts val="800"/>
              </a:spcAft>
              <a:buClr>
                <a:srgbClr val="004147"/>
              </a:buClr>
              <a:buNone/>
            </a:pPr>
            <a:r>
              <a:rPr lang="en-GB" sz="2800" dirty="0">
                <a:solidFill>
                  <a:srgbClr val="000000"/>
                </a:solidFill>
                <a:effectLst/>
                <a:latin typeface="Trebuchet MS" panose="020B0603020202020204" pitchFamily="34" charset="0"/>
                <a:ea typeface="Arial" panose="020B0604020202020204" pitchFamily="34" charset="0"/>
              </a:rPr>
              <a:t>Assess the contribution of extrinsic and intrinsic rewards to improving employee contribution and sustained organisational performance. (AC 1.2)</a:t>
            </a:r>
            <a:endParaRPr lang="en-GB" sz="2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514350" marR="0" lvl="0" indent="-51435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endParaRPr lang="en-US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37F8D0B3-D8F5-3336-C378-E4CB844AFF9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278194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5334"/>
    </mc:Choice>
    <mc:Fallback xmlns="">
      <p:transition spd="slow" advTm="1253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Understand the importance of different components of reward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lnSpc>
                <a:spcPct val="110000"/>
              </a:lnSpc>
              <a:spcAft>
                <a:spcPts val="800"/>
              </a:spcAft>
              <a:buNone/>
            </a:pPr>
            <a:r>
              <a:rPr lang="en-GB" sz="2800" dirty="0">
                <a:solidFill>
                  <a:srgbClr val="000000"/>
                </a:solidFill>
                <a:effectLst/>
                <a:latin typeface="Trebuchet MS" panose="020B0603020202020204" pitchFamily="34" charset="0"/>
                <a:ea typeface="Arial" panose="020B0604020202020204" pitchFamily="34" charset="0"/>
              </a:rPr>
              <a:t>Explain the differences between types of grade and pay structures. (AC 2.1)</a:t>
            </a:r>
            <a:endParaRPr lang="en-GB" sz="2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lvl="0" indent="0">
              <a:lnSpc>
                <a:spcPct val="110000"/>
              </a:lnSpc>
              <a:spcAft>
                <a:spcPts val="800"/>
              </a:spcAft>
              <a:buClr>
                <a:srgbClr val="004147"/>
              </a:buClr>
              <a:buNone/>
            </a:pPr>
            <a:r>
              <a:rPr lang="en-GB" sz="2800" dirty="0">
                <a:solidFill>
                  <a:srgbClr val="000000"/>
                </a:solidFill>
                <a:effectLst/>
                <a:latin typeface="Trebuchet MS" panose="020B0603020202020204" pitchFamily="34" charset="0"/>
                <a:ea typeface="Arial" panose="020B0604020202020204" pitchFamily="34" charset="0"/>
              </a:rPr>
              <a:t>Explain how contingent rewards can impact individual, team and organisational performance. (AC 2.2)</a:t>
            </a:r>
            <a:endParaRPr lang="en-GB" sz="2800" dirty="0"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lvl="0" indent="0">
              <a:lnSpc>
                <a:spcPct val="110000"/>
              </a:lnSpc>
              <a:spcAft>
                <a:spcPts val="800"/>
              </a:spcAft>
              <a:buClr>
                <a:srgbClr val="004147"/>
              </a:buClr>
              <a:buNone/>
            </a:pPr>
            <a:r>
              <a:rPr lang="en-GB" sz="2800" dirty="0">
                <a:solidFill>
                  <a:srgbClr val="000000"/>
                </a:solidFill>
                <a:effectLst/>
                <a:latin typeface="Trebuchet MS" panose="020B0603020202020204" pitchFamily="34" charset="0"/>
                <a:ea typeface="Arial" panose="020B0604020202020204" pitchFamily="34" charset="0"/>
              </a:rPr>
              <a:t>Explain the merits of different types of benefits offered by organisations. (AC 2.3)</a:t>
            </a:r>
          </a:p>
          <a:p>
            <a:pPr marL="0" lvl="0" indent="0">
              <a:lnSpc>
                <a:spcPct val="110000"/>
              </a:lnSpc>
              <a:spcAft>
                <a:spcPts val="800"/>
              </a:spcAft>
              <a:buClr>
                <a:srgbClr val="004147"/>
              </a:buClr>
              <a:buNone/>
            </a:pPr>
            <a:r>
              <a:rPr lang="en-GB" sz="2800" dirty="0">
                <a:solidFill>
                  <a:srgbClr val="000000"/>
                </a:solidFill>
                <a:effectLst/>
                <a:latin typeface="Trebuchet MS" panose="020B0603020202020204" pitchFamily="34" charset="0"/>
                <a:ea typeface="Arial" panose="020B0604020202020204" pitchFamily="34" charset="0"/>
              </a:rPr>
              <a:t>Explain the merits of different types of recognition schemes offered by organisations. (AC 2.4)</a:t>
            </a:r>
            <a:endParaRPr lang="en-GB" sz="2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514350" marR="0" lvl="0" indent="-51435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endParaRPr lang="en-US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710A9E91-E924-D932-8BF6-41FAA9B7EB6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9302887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0276"/>
    </mc:Choice>
    <mc:Fallback xmlns="">
      <p:transition spd="slow" advTm="1802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08" y="268010"/>
            <a:ext cx="12009783" cy="1521033"/>
          </a:xfrm>
        </p:spPr>
        <p:txBody>
          <a:bodyPr>
            <a:normAutofit/>
          </a:bodyPr>
          <a:lstStyle/>
          <a:p>
            <a:r>
              <a:rPr lang="en-US" b="1" dirty="0"/>
              <a:t>Understand how to develop insight from benchmarking data to inform reward approaches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lvl="0" indent="0" rtl="0">
              <a:lnSpc>
                <a:spcPct val="110000"/>
              </a:lnSpc>
              <a:spcAft>
                <a:spcPts val="800"/>
              </a:spcAft>
              <a:buClr>
                <a:srgbClr val="004147"/>
              </a:buClr>
              <a:buNone/>
            </a:pPr>
            <a:endParaRPr lang="en-GB" sz="1800" dirty="0">
              <a:solidFill>
                <a:srgbClr val="000000"/>
              </a:solidFill>
              <a:effectLst/>
              <a:latin typeface="Trebuchet MS" panose="020B0603020202020204" pitchFamily="34" charset="0"/>
              <a:ea typeface="Arial" panose="020B0604020202020204" pitchFamily="34" charset="0"/>
            </a:endParaRPr>
          </a:p>
          <a:p>
            <a:pPr marL="0" lvl="0" indent="0" rtl="0">
              <a:lnSpc>
                <a:spcPct val="110000"/>
              </a:lnSpc>
              <a:spcAft>
                <a:spcPts val="800"/>
              </a:spcAft>
              <a:buClr>
                <a:srgbClr val="004147"/>
              </a:buClr>
              <a:buNone/>
            </a:pPr>
            <a:r>
              <a:rPr lang="en-GB" sz="2800" dirty="0">
                <a:solidFill>
                  <a:srgbClr val="000000"/>
                </a:solidFill>
                <a:effectLst/>
                <a:latin typeface="Trebuchet MS" panose="020B0603020202020204" pitchFamily="34" charset="0"/>
                <a:ea typeface="Arial" panose="020B0604020202020204" pitchFamily="34" charset="0"/>
              </a:rPr>
              <a:t>Assess the business context of the reward environment. (AC 3.1)</a:t>
            </a:r>
            <a:endParaRPr lang="en-GB" sz="2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lvl="0" indent="0">
              <a:lnSpc>
                <a:spcPct val="110000"/>
              </a:lnSpc>
              <a:spcAft>
                <a:spcPts val="800"/>
              </a:spcAft>
              <a:buClr>
                <a:srgbClr val="004147"/>
              </a:buClr>
              <a:buNone/>
            </a:pPr>
            <a:r>
              <a:rPr lang="en-GB" sz="2800" dirty="0">
                <a:solidFill>
                  <a:srgbClr val="000000"/>
                </a:solidFill>
                <a:effectLst/>
                <a:latin typeface="Trebuchet MS" panose="020B0603020202020204" pitchFamily="34" charset="0"/>
                <a:ea typeface="Arial" panose="020B0604020202020204" pitchFamily="34" charset="0"/>
              </a:rPr>
              <a:t>Evaluate the most appropriate ways in which benchmarking data can be gathered and measured to develop insight. (AC 3.2)</a:t>
            </a:r>
            <a:endParaRPr lang="en-GB" sz="2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spcAft>
                <a:spcPts val="800"/>
              </a:spcAft>
              <a:buNone/>
            </a:pPr>
            <a:r>
              <a:rPr lang="en-GB" sz="2800" dirty="0">
                <a:solidFill>
                  <a:srgbClr val="000000"/>
                </a:solidFill>
                <a:effectLst/>
                <a:latin typeface="Trebuchet MS" panose="020B0603020202020204" pitchFamily="34" charset="0"/>
                <a:ea typeface="Arial" panose="020B0604020202020204" pitchFamily="34" charset="0"/>
              </a:rPr>
              <a:t>Explain approaches to job evaluation. (AC 3.3)</a:t>
            </a:r>
            <a:endParaRPr lang="en-GB" sz="2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spcAft>
                <a:spcPts val="800"/>
              </a:spcAft>
              <a:buNone/>
            </a:pPr>
            <a:r>
              <a:rPr lang="en-GB" sz="2800" dirty="0">
                <a:solidFill>
                  <a:srgbClr val="000000"/>
                </a:solidFill>
                <a:effectLst/>
                <a:latin typeface="Trebuchet MS" panose="020B0603020202020204" pitchFamily="34" charset="0"/>
                <a:ea typeface="Arial" panose="020B0604020202020204" pitchFamily="34" charset="0"/>
              </a:rPr>
              <a:t>Explain the legislative requirements that impact reward practice. (AC 3.4) </a:t>
            </a:r>
            <a:endParaRPr lang="en-GB" sz="2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514350" marR="0" lvl="0" indent="-51435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endParaRPr lang="en-US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45500C39-6BF0-8BEB-3838-7DB9AB3C329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864076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0976"/>
    </mc:Choice>
    <mc:Fallback xmlns="">
      <p:transition spd="slow" advTm="1809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8800" dirty="0"/>
              <a:t>Any questions? </a:t>
            </a:r>
          </a:p>
          <a:p>
            <a:endParaRPr lang="en-US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7061A1E8-0519-C0CF-409D-C2359489F09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877715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737"/>
    </mc:Choice>
    <mc:Fallback xmlns="">
      <p:transition spd="slow" advTm="167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303dbf9b-b85b-46a0-94f1-894078c07ecd" xsi:nil="true"/>
    <lcf76f155ced4ddcb4097134ff3c332f xmlns="211f9404-bca0-4bcf-9c1d-965ccb6f8d2d">
      <Terms xmlns="http://schemas.microsoft.com/office/infopath/2007/PartnerControls"/>
    </lcf76f155ced4ddcb4097134ff3c332f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2BE3E23-B854-4D4E-9314-54BECDE7CC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D040630-A62C-4063-B6E2-E8C2D35B5414}">
  <ds:schemaRefs>
    <ds:schemaRef ds:uri="http://schemas.openxmlformats.org/package/2006/metadata/core-properties"/>
    <ds:schemaRef ds:uri="http://purl.org/dc/terms/"/>
    <ds:schemaRef ds:uri="http://schemas.microsoft.com/office/2006/documentManagement/types"/>
    <ds:schemaRef ds:uri="http://www.w3.org/XML/1998/namespace"/>
    <ds:schemaRef ds:uri="http://purl.org/dc/dcmitype/"/>
    <ds:schemaRef ds:uri="http://schemas.microsoft.com/office/infopath/2007/PartnerControls"/>
    <ds:schemaRef ds:uri="http://schemas.microsoft.com/office/2006/metadata/properties"/>
    <ds:schemaRef ds:uri="303dbf9b-b85b-46a0-94f1-894078c07ecd"/>
    <ds:schemaRef ds:uri="211f9404-bca0-4bcf-9c1d-965ccb6f8d2d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5005B358-F4C1-4779-9208-30E86E3F7A24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1453</Words>
  <Application>Microsoft Office PowerPoint</Application>
  <PresentationFormat>Widescreen</PresentationFormat>
  <Paragraphs>98</Paragraphs>
  <Slides>8</Slides>
  <Notes>7</Notes>
  <HiddenSlides>0</HiddenSlides>
  <MMClips>8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8</vt:i4>
      </vt:variant>
    </vt:vector>
  </HeadingPairs>
  <TitlesOfParts>
    <vt:vector size="20" baseType="lpstr">
      <vt:lpstr>BlinkMacSystemFont</vt:lpstr>
      <vt:lpstr>Aptos</vt:lpstr>
      <vt:lpstr>Arial</vt:lpstr>
      <vt:lpstr>Calibri</vt:lpstr>
      <vt:lpstr>Calibri Light</vt:lpstr>
      <vt:lpstr>Open Sans</vt:lpstr>
      <vt:lpstr>Source Sans Pro</vt:lpstr>
      <vt:lpstr>Times New Roman</vt:lpstr>
      <vt:lpstr>Trebuchet MS</vt:lpstr>
      <vt:lpstr>UWTSD Holding Page</vt:lpstr>
      <vt:lpstr>UWTSD Text 2</vt:lpstr>
      <vt:lpstr>UWTSD Logo Variations place image in Background</vt:lpstr>
      <vt:lpstr>PowerPoint Presentation</vt:lpstr>
      <vt:lpstr>Reward for performance and contribution</vt:lpstr>
      <vt:lpstr>Learning Outcomes </vt:lpstr>
      <vt:lpstr>Scenario reminder</vt:lpstr>
      <vt:lpstr>Understand the impact of reward approaches and packages</vt:lpstr>
      <vt:lpstr>Understand the importance of different components of reward</vt:lpstr>
      <vt:lpstr>Understand how to develop insight from benchmarking data to inform reward approaches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Natasha Davies (IMH)</cp:lastModifiedBy>
  <cp:revision>16</cp:revision>
  <dcterms:created xsi:type="dcterms:W3CDTF">2021-03-09T15:35:42Z</dcterms:created>
  <dcterms:modified xsi:type="dcterms:W3CDTF">2025-07-01T09:40:05Z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