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  <p:sldMasterId id="2147483792" r:id="rId3"/>
    <p:sldMasterId id="2147483804" r:id="rId4"/>
    <p:sldMasterId id="2147483816" r:id="rId5"/>
    <p:sldMasterId id="2147483828" r:id="rId6"/>
    <p:sldMasterId id="2147483840" r:id="rId7"/>
    <p:sldMasterId id="2147483852" r:id="rId8"/>
    <p:sldMasterId id="2147483864" r:id="rId9"/>
  </p:sldMasterIdLst>
  <p:notesMasterIdLst>
    <p:notesMasterId r:id="rId37"/>
  </p:notesMasterIdLst>
  <p:handoutMasterIdLst>
    <p:handoutMasterId r:id="rId38"/>
  </p:handoutMasterIdLst>
  <p:sldIdLst>
    <p:sldId id="25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</p:sldIdLst>
  <p:sldSz cx="9144000" cy="6858000" type="screen4x3"/>
  <p:notesSz cx="6858000" cy="9144000"/>
  <p:custDataLst>
    <p:tags r:id="rId3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A46"/>
    <a:srgbClr val="00CC00"/>
    <a:srgbClr val="FF9900"/>
    <a:srgbClr val="FFFF66"/>
    <a:srgbClr val="80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0850" autoAdjust="0"/>
  </p:normalViewPr>
  <p:slideViewPr>
    <p:cSldViewPr>
      <p:cViewPr varScale="1">
        <p:scale>
          <a:sx n="71" d="100"/>
          <a:sy n="71" d="100"/>
        </p:scale>
        <p:origin x="1195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-319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tags" Target="tags/tag1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4903CD-FCCC-4FC0-9966-9444F692D80E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7D8732-DA2D-4588-B717-363D6187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4276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5B7CD-052F-43AF-9589-E9C0B2708D40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94F88D-5672-4D13-9F93-5210D3BC47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266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3A1FA-96EE-DC3D-3737-F1B8B53D31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A0FED2-4A6E-95D4-4E18-CF5EDA9329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F91E81-D97E-CCA4-2042-9407FA2667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7C74D9-7746-F59A-95DC-B4E013BC4F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774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0542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5151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7906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3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2499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1342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256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2663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4632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3218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1380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05428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51515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79064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38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24998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13424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2560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26632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4632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3218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13805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dirty="0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1200"/>
            <a:ext cx="8290800" cy="1371600"/>
          </a:xfrm>
        </p:spPr>
        <p:txBody>
          <a:bodyPr anchor="ctr" anchorCtr="0"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522800"/>
            <a:ext cx="7772400" cy="5144700"/>
          </a:xfrm>
        </p:spPr>
        <p:txBody>
          <a:bodyPr vert="horz">
            <a:normAutofit/>
          </a:bodyPr>
          <a:lstStyle>
            <a:lvl1pPr>
              <a:lnSpc>
                <a:spcPct val="100000"/>
              </a:lnSpc>
              <a:defRPr sz="3200"/>
            </a:lvl1pPr>
            <a:lvl2pPr marL="548640" indent="-228600">
              <a:lnSpc>
                <a:spcPct val="100000"/>
              </a:lnSpc>
              <a:buSzPct val="75000"/>
              <a:buFont typeface="Wingdings" panose="05000000000000000000" pitchFamily="2" charset="2"/>
              <a:buChar char="Ø"/>
              <a:defRPr sz="2800"/>
            </a:lvl2pPr>
            <a:lvl3pPr marL="822960" indent="-228600">
              <a:lnSpc>
                <a:spcPct val="100000"/>
              </a:lnSpc>
              <a:buClr>
                <a:schemeClr val="accent2">
                  <a:lumMod val="60000"/>
                  <a:lumOff val="40000"/>
                </a:schemeClr>
              </a:buClr>
              <a:buSzPct val="70000"/>
              <a:buFont typeface="Wingdings" panose="05000000000000000000" pitchFamily="2" charset="2"/>
              <a:buChar char="ü"/>
              <a:defRPr sz="2400"/>
            </a:lvl3pPr>
            <a:lvl4pPr marL="1097280" indent="-228600">
              <a:lnSpc>
                <a:spcPct val="100000"/>
              </a:lnSpc>
              <a:buSzPct val="65000"/>
              <a:buFont typeface="Courier New" panose="02070309020205020404" pitchFamily="49" charset="0"/>
              <a:buChar char="o"/>
              <a:defRPr sz="2400"/>
            </a:lvl4pPr>
            <a:lvl5pPr>
              <a:lnSpc>
                <a:spcPct val="100000"/>
              </a:lnSpc>
              <a:defRPr sz="2400"/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8454" y="1412776"/>
            <a:ext cx="896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January 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126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F6976-A7D5-4AC9-B4C0-1455D2CC0CF1}" type="datetimeFigureOut">
              <a:rPr lang="en-GB" smtClean="0"/>
              <a:t>02/01/2026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126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52197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dirty="0"/>
              <a:t>Click to edit Master text styles</a:t>
            </a:r>
          </a:p>
          <a:p>
            <a:pPr lvl="1" eaLnBrk="1" latinLnBrk="0" hangingPunct="1"/>
            <a:r>
              <a:rPr kumimoji="0" lang="en-US" dirty="0"/>
              <a:t>Second level</a:t>
            </a:r>
          </a:p>
          <a:p>
            <a:pPr lvl="2" eaLnBrk="1" latinLnBrk="0" hangingPunct="1"/>
            <a:r>
              <a:rPr kumimoji="0" lang="en-US" dirty="0"/>
              <a:t>Third level</a:t>
            </a:r>
          </a:p>
          <a:p>
            <a:pPr lvl="3" eaLnBrk="1" latinLnBrk="0" hangingPunct="1"/>
            <a:r>
              <a:rPr kumimoji="0" lang="en-US" dirty="0"/>
              <a:t>Fourth level</a:t>
            </a:r>
          </a:p>
          <a:p>
            <a:pPr lvl="4" eaLnBrk="1" latinLnBrk="0" hangingPunct="1"/>
            <a:r>
              <a:rPr kumimoji="0" lang="en-US" dirty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January 2, 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5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spcAft>
          <a:spcPts val="300"/>
        </a:spcAft>
        <a:buClr>
          <a:schemeClr val="accent1"/>
        </a:buClr>
        <a:buSzPct val="85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Week 2 - Moral Self-Cultivation in Later Confucianism</a:t>
            </a:r>
            <a:endParaRPr lang="en-GB" sz="4800" i="1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2892896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Xicheng Liu</a:t>
            </a:r>
          </a:p>
          <a:p>
            <a:r>
              <a:rPr lang="en-GB" dirty="0" err="1"/>
              <a:t>X.Liu</a:t>
            </a:r>
            <a:r>
              <a:rPr lang="en-GB" dirty="0"/>
              <a:t>@</a:t>
            </a:r>
            <a:r>
              <a:rPr lang="en-US" altLang="zh-CN" dirty="0" err="1"/>
              <a:t>uwtsd</a:t>
            </a:r>
            <a:r>
              <a:rPr lang="en-GB" dirty="0"/>
              <a:t>.ac.uk</a:t>
            </a:r>
          </a:p>
        </p:txBody>
      </p:sp>
    </p:spTree>
    <p:extLst>
      <p:ext uri="{BB962C8B-B14F-4D97-AF65-F5344CB8AC3E}">
        <p14:creationId xmlns:p14="http://schemas.microsoft.com/office/powerpoint/2010/main" val="3522473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68EF43-1582-B036-1603-9CC23ACBA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9C1D8-5A93-CF5E-690F-F2462CBB8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8435280" cy="1371600"/>
          </a:xfrm>
        </p:spPr>
        <p:txBody>
          <a:bodyPr/>
          <a:lstStyle/>
          <a:p>
            <a:r>
              <a:rPr lang="en-GB" dirty="0"/>
              <a:t>Introduction – Diverse Paths to Moral Self-Cultivation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BC82DD-FD64-4AA8-0C7E-E06E7807A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67A791-55F2-EBA1-121E-705F9547626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Topic: </a:t>
            </a:r>
            <a:r>
              <a:rPr lang="en-GB" dirty="0"/>
              <a:t>Exploring influential Chinese thinkers and their approaches to moral self-cultivation within Confucianism </a:t>
            </a:r>
          </a:p>
          <a:p>
            <a:r>
              <a:rPr lang="en-GB" b="1" dirty="0"/>
              <a:t>Focus: </a:t>
            </a:r>
            <a:r>
              <a:rPr lang="en-GB" dirty="0"/>
              <a:t>Different philosophical mechanisms and concepts for becoming a moral person </a:t>
            </a:r>
          </a:p>
          <a:p>
            <a:r>
              <a:rPr lang="en-GB" b="1" dirty="0"/>
              <a:t>Key Figures: </a:t>
            </a:r>
            <a:r>
              <a:rPr lang="en-GB" dirty="0"/>
              <a:t>Zhu Xi, Wang </a:t>
            </a:r>
            <a:r>
              <a:rPr lang="en-GB" dirty="0" err="1"/>
              <a:t>Yangming</a:t>
            </a:r>
            <a:r>
              <a:rPr lang="en-GB" dirty="0"/>
              <a:t>, Yan Yuan, Dai Zhen</a:t>
            </a:r>
          </a:p>
          <a:p>
            <a:r>
              <a:rPr lang="en-GB" b="1" dirty="0"/>
              <a:t>Objective: </a:t>
            </a:r>
            <a:r>
              <a:rPr lang="en-GB" dirty="0"/>
              <a:t>Understand the evolution and diversity of Confucian thought on human nature and moral development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07813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BB43C-3ED2-BE91-B7E4-6F3F80852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Zhu Xi (1130-1200 C.E.) – The Grand Synthesizer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78ECBDF-9617-0FF4-FD6C-6CFEA397D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EDAB6C-A140-EF38-3D00-EEEE8DBC383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/>
              <a:t>Historical Significance: </a:t>
            </a:r>
            <a:r>
              <a:rPr lang="en-GB" dirty="0"/>
              <a:t>Arguably the most influential Chinese thinker since the classical age; essential for understanding subsequent Chinese history </a:t>
            </a:r>
          </a:p>
          <a:p>
            <a:r>
              <a:rPr lang="en-GB" b="1" dirty="0"/>
              <a:t>Impact: </a:t>
            </a:r>
            <a:r>
              <a:rPr lang="en-GB" dirty="0"/>
              <a:t>Combined sheer brilliance and remarkable industry to weave together centuries of Confucian texts, practices, and ideas into a powerful, coherent system </a:t>
            </a:r>
          </a:p>
          <a:p>
            <a:r>
              <a:rPr lang="en-GB" b="1" dirty="0"/>
              <a:t>Role: </a:t>
            </a:r>
            <a:r>
              <a:rPr lang="en-GB" dirty="0"/>
              <a:t>One of the greatest synthesizers in world history, sometimes compared to Aquinas for his interpretive work on Mengzi</a:t>
            </a:r>
          </a:p>
        </p:txBody>
      </p:sp>
    </p:spTree>
    <p:extLst>
      <p:ext uri="{BB962C8B-B14F-4D97-AF65-F5344CB8AC3E}">
        <p14:creationId xmlns:p14="http://schemas.microsoft.com/office/powerpoint/2010/main" val="777832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DC9ED-AB24-7A03-C5E9-871E3AC6C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Zhu Xi – Reestablishing Confucian </a:t>
            </a:r>
            <a:r>
              <a:rPr lang="en-GB" dirty="0" err="1"/>
              <a:t>Preeminence</a:t>
            </a: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DE11913-AC75-9A41-0364-DD24ACC8B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BC1ADC-3530-F98F-507D-CBDAA8E72743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b="1" dirty="0"/>
              <a:t>Contribution: </a:t>
            </a:r>
            <a:r>
              <a:rPr lang="en-GB" dirty="0"/>
              <a:t>Developed and clarified the views of earlier Neo-Confucian thinkers, especially Cheng Yi, to reestablish Confucianism's prominence </a:t>
            </a:r>
          </a:p>
          <a:p>
            <a:r>
              <a:rPr lang="en-GB" b="1" dirty="0"/>
              <a:t>Core Problem Addressed: </a:t>
            </a:r>
            <a:r>
              <a:rPr lang="en-GB" dirty="0"/>
              <a:t>Reconciling the claim of fundamentally good human nature with observed bad </a:t>
            </a:r>
            <a:r>
              <a:rPr lang="en-GB" dirty="0" err="1"/>
              <a:t>behavior</a:t>
            </a:r>
            <a:r>
              <a:rPr lang="en-GB" dirty="0"/>
              <a:t>, a pressing issue during the Song dynasty </a:t>
            </a:r>
          </a:p>
          <a:p>
            <a:r>
              <a:rPr lang="en-GB" b="1" dirty="0"/>
              <a:t>Solution: </a:t>
            </a:r>
            <a:r>
              <a:rPr lang="en-GB" dirty="0"/>
              <a:t>Offered fresh perspectives on human nature and the mind, providing a new foundation for Confucian thought</a:t>
            </a:r>
          </a:p>
        </p:txBody>
      </p:sp>
    </p:spTree>
    <p:extLst>
      <p:ext uri="{BB962C8B-B14F-4D97-AF65-F5344CB8AC3E}">
        <p14:creationId xmlns:p14="http://schemas.microsoft.com/office/powerpoint/2010/main" val="3325128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61E7D-F1F2-C8ED-114B-FA6EE2EB8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Zhu Xi's Recovery Model – Dual Nature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F45CD51-9CB1-021E-1792-07514CD05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98D097-BE8E-EE2F-F45B-D67133C54687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/>
              <a:t>Influence: </a:t>
            </a:r>
            <a:r>
              <a:rPr lang="en-GB" dirty="0"/>
              <a:t>Hybrid notions from Daoism and Buddhism led to a dualistic view of human nature </a:t>
            </a:r>
          </a:p>
          <a:p>
            <a:r>
              <a:rPr lang="en-GB" b="1" dirty="0"/>
              <a:t>Two Aspects of Nature:</a:t>
            </a:r>
          </a:p>
          <a:p>
            <a:pPr lvl="1"/>
            <a:r>
              <a:rPr lang="en-GB" dirty="0"/>
              <a:t>Original Nature: Pure and perfect </a:t>
            </a:r>
          </a:p>
          <a:p>
            <a:pPr lvl="1"/>
            <a:r>
              <a:rPr lang="en-GB" dirty="0"/>
              <a:t>Material Nature: Flawed and needs refinement </a:t>
            </a:r>
          </a:p>
          <a:p>
            <a:r>
              <a:rPr lang="en-GB" b="1" dirty="0"/>
              <a:t>Reinterpretation of Mengzi: </a:t>
            </a:r>
            <a:r>
              <a:rPr lang="en-GB" dirty="0"/>
              <a:t>Moral "sprouts" (</a:t>
            </a:r>
            <a:r>
              <a:rPr lang="en-GB" i="1" dirty="0"/>
              <a:t>duan</a:t>
            </a:r>
            <a:r>
              <a:rPr lang="en-GB" dirty="0"/>
              <a:t>) are not incipient tendencies to be developed, but "pure" indications of an underlying, perfect original nature </a:t>
            </a:r>
          </a:p>
          <a:p>
            <a:r>
              <a:rPr lang="en-GB" b="1" dirty="0"/>
              <a:t>Self-Cultivation as Recovery: </a:t>
            </a:r>
            <a:r>
              <a:rPr lang="en-GB" dirty="0"/>
              <a:t>A process of </a:t>
            </a:r>
            <a:r>
              <a:rPr lang="en-GB" i="1" dirty="0"/>
              <a:t>recovery</a:t>
            </a:r>
            <a:r>
              <a:rPr lang="en-GB" dirty="0"/>
              <a:t> or </a:t>
            </a:r>
            <a:r>
              <a:rPr lang="en-GB" i="1" dirty="0"/>
              <a:t>release</a:t>
            </a:r>
            <a:r>
              <a:rPr lang="en-GB" dirty="0"/>
              <a:t> of the "original nature" by refining one's imperfect and obscuring "material nature"</a:t>
            </a:r>
          </a:p>
        </p:txBody>
      </p:sp>
    </p:spTree>
    <p:extLst>
      <p:ext uri="{BB962C8B-B14F-4D97-AF65-F5344CB8AC3E}">
        <p14:creationId xmlns:p14="http://schemas.microsoft.com/office/powerpoint/2010/main" val="3613616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4A9CF-08A7-D252-7536-969B24C6E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Zhu Xi's Recovery Model – Li (Principle) and Qi (Material Force)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0C910D9-FCE1-1F79-91F6-476197EDE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D75236-7942-13EC-DA8A-7F448861986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Fundamental Concepts:</a:t>
            </a:r>
          </a:p>
          <a:p>
            <a:pPr lvl="1"/>
            <a:r>
              <a:rPr lang="en-GB" dirty="0"/>
              <a:t>Li (</a:t>
            </a:r>
            <a:r>
              <a:rPr lang="zh-CN" altLang="en-US" dirty="0"/>
              <a:t>理</a:t>
            </a:r>
            <a:r>
              <a:rPr lang="en-US" altLang="zh-CN" dirty="0"/>
              <a:t>): "</a:t>
            </a:r>
            <a:r>
              <a:rPr lang="en-GB" dirty="0"/>
              <a:t>Pattern" or "principle," the underlying patterns and processes of the world, a cornerstone of Neo-Confucian metaphysics </a:t>
            </a:r>
          </a:p>
          <a:p>
            <a:pPr lvl="1"/>
            <a:r>
              <a:rPr lang="en-GB" dirty="0"/>
              <a:t>Qi (</a:t>
            </a:r>
            <a:r>
              <a:rPr lang="zh-CN" altLang="en-US" dirty="0"/>
              <a:t>氣</a:t>
            </a:r>
            <a:r>
              <a:rPr lang="en-US" altLang="zh-CN" dirty="0"/>
              <a:t>): "</a:t>
            </a:r>
            <a:r>
              <a:rPr lang="en-GB" dirty="0"/>
              <a:t>Material force," the substance in which li is embedded </a:t>
            </a:r>
          </a:p>
          <a:p>
            <a:r>
              <a:rPr lang="en-GB" b="1" dirty="0"/>
              <a:t>Mind of the Way vs. Human Mind: </a:t>
            </a:r>
            <a:r>
              <a:rPr lang="en-GB" dirty="0"/>
              <a:t>Self-cultivation involves moving from the "human mind" to the "mind of the Way" by clarifying the </a:t>
            </a:r>
            <a:r>
              <a:rPr lang="en-GB" i="1" dirty="0"/>
              <a:t>qi</a:t>
            </a:r>
            <a:r>
              <a:rPr lang="en-GB" dirty="0"/>
              <a:t> in which the mind is embedded, allowing </a:t>
            </a:r>
            <a:r>
              <a:rPr lang="en-GB" i="1" dirty="0"/>
              <a:t>li</a:t>
            </a:r>
            <a:r>
              <a:rPr lang="en-GB" dirty="0"/>
              <a:t> to shine forth unobstructed</a:t>
            </a:r>
          </a:p>
        </p:txBody>
      </p:sp>
    </p:spTree>
    <p:extLst>
      <p:ext uri="{BB962C8B-B14F-4D97-AF65-F5344CB8AC3E}">
        <p14:creationId xmlns:p14="http://schemas.microsoft.com/office/powerpoint/2010/main" val="2810028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F2B7D-2533-640E-D5E8-B2170B314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Practices of Zhu Xi's Recovery Model – Part 1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D1E0C72-045F-0345-B04E-AD23C3211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8719C8-B406-EAE8-9C35-440F286DBA3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Two Primary Aspects, Mediated by </a:t>
            </a:r>
            <a:r>
              <a:rPr lang="en-GB" i="1" dirty="0"/>
              <a:t>Jing</a:t>
            </a:r>
            <a:r>
              <a:rPr lang="en-GB" dirty="0"/>
              <a:t> (</a:t>
            </a:r>
            <a:r>
              <a:rPr lang="zh-CN" altLang="en-US" dirty="0"/>
              <a:t>敬</a:t>
            </a:r>
            <a:r>
              <a:rPr lang="en-US" altLang="zh-CN" dirty="0"/>
              <a:t>, </a:t>
            </a:r>
            <a:r>
              <a:rPr lang="en-GB" dirty="0"/>
              <a:t>reverential attention) </a:t>
            </a:r>
          </a:p>
          <a:p>
            <a:pPr lvl="1"/>
            <a:r>
              <a:rPr lang="en-GB" dirty="0"/>
              <a:t>1. </a:t>
            </a:r>
            <a:r>
              <a:rPr lang="en-GB" i="1" dirty="0"/>
              <a:t>Cunxin</a:t>
            </a:r>
            <a:r>
              <a:rPr lang="en-GB" dirty="0"/>
              <a:t> (</a:t>
            </a:r>
            <a:r>
              <a:rPr lang="zh-CN" altLang="en-US" dirty="0"/>
              <a:t>存心</a:t>
            </a:r>
            <a:r>
              <a:rPr lang="en-US" altLang="zh-CN" dirty="0"/>
              <a:t>, "</a:t>
            </a:r>
            <a:r>
              <a:rPr lang="en-GB" dirty="0"/>
              <a:t>preserving the mind") by </a:t>
            </a:r>
            <a:r>
              <a:rPr lang="en-GB" i="1" dirty="0" err="1"/>
              <a:t>zun</a:t>
            </a:r>
            <a:r>
              <a:rPr lang="en-GB" i="1" dirty="0"/>
              <a:t> </a:t>
            </a:r>
            <a:r>
              <a:rPr lang="en-GB" i="1" dirty="0" err="1"/>
              <a:t>dexing</a:t>
            </a:r>
            <a:r>
              <a:rPr lang="en-GB" dirty="0"/>
              <a:t> (</a:t>
            </a:r>
            <a:r>
              <a:rPr lang="zh-CN" altLang="en-US" dirty="0"/>
              <a:t>尊德性</a:t>
            </a:r>
            <a:r>
              <a:rPr lang="en-US" altLang="zh-CN" dirty="0"/>
              <a:t>, "</a:t>
            </a:r>
            <a:r>
              <a:rPr lang="en-GB" dirty="0" err="1"/>
              <a:t>honoring</a:t>
            </a:r>
            <a:r>
              <a:rPr lang="en-GB" dirty="0"/>
              <a:t> the virtuous nature") </a:t>
            </a:r>
          </a:p>
          <a:p>
            <a:pPr lvl="2"/>
            <a:r>
              <a:rPr lang="en-GB" dirty="0"/>
              <a:t>Method: </a:t>
            </a:r>
            <a:r>
              <a:rPr lang="en-GB" i="1" dirty="0" err="1"/>
              <a:t>Jingzuo</a:t>
            </a:r>
            <a:r>
              <a:rPr lang="en-GB" dirty="0"/>
              <a:t> (</a:t>
            </a:r>
            <a:r>
              <a:rPr lang="zh-CN" altLang="en-US" dirty="0"/>
              <a:t>靜坐</a:t>
            </a:r>
            <a:r>
              <a:rPr lang="en-US" altLang="zh-CN" dirty="0"/>
              <a:t>), </a:t>
            </a:r>
            <a:r>
              <a:rPr lang="en-GB" dirty="0"/>
              <a:t>or "quiet sitting" </a:t>
            </a:r>
          </a:p>
          <a:p>
            <a:pPr lvl="2"/>
            <a:r>
              <a:rPr lang="en-GB" dirty="0"/>
              <a:t>Goal: Calm the mind, protect it from agitated emotions and desires, allowing underlying principles (li) to become apparent </a:t>
            </a:r>
          </a:p>
          <a:p>
            <a:pPr lvl="2"/>
            <a:r>
              <a:rPr lang="en-GB" dirty="0"/>
              <a:t>Nature: Not a developed meditation technique, but a period of dedicated calm for reflection and restoration</a:t>
            </a:r>
          </a:p>
        </p:txBody>
      </p:sp>
    </p:spTree>
    <p:extLst>
      <p:ext uri="{BB962C8B-B14F-4D97-AF65-F5344CB8AC3E}">
        <p14:creationId xmlns:p14="http://schemas.microsoft.com/office/powerpoint/2010/main" val="348338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4A4D2-4D2E-8640-9369-94F2CB7E3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Practices of Zhu Xi's Recovery Model – Part 2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4FACCEF-4AF6-396D-9377-96B69F0B1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D77495-CF24-DFFF-7B28-2720C7B6701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en-GB" dirty="0"/>
              <a:t>2. </a:t>
            </a:r>
            <a:r>
              <a:rPr lang="en-GB" i="1" dirty="0" err="1"/>
              <a:t>Qiongli</a:t>
            </a:r>
            <a:r>
              <a:rPr lang="en-GB" dirty="0"/>
              <a:t> (</a:t>
            </a:r>
            <a:r>
              <a:rPr lang="zh-CN" altLang="en-US" dirty="0"/>
              <a:t>窮理</a:t>
            </a:r>
            <a:r>
              <a:rPr lang="en-US" altLang="zh-CN" dirty="0"/>
              <a:t>, "</a:t>
            </a:r>
            <a:r>
              <a:rPr lang="en-GB" dirty="0"/>
              <a:t>pursuing inquiry and study") by </a:t>
            </a:r>
            <a:r>
              <a:rPr lang="en-GB" i="1" dirty="0" err="1"/>
              <a:t>wenxue</a:t>
            </a:r>
            <a:r>
              <a:rPr lang="en-GB" dirty="0"/>
              <a:t> (</a:t>
            </a:r>
            <a:r>
              <a:rPr lang="zh-CN" altLang="en-US" dirty="0"/>
              <a:t>問學</a:t>
            </a:r>
            <a:r>
              <a:rPr lang="en-US" altLang="zh-CN" dirty="0"/>
              <a:t>, "</a:t>
            </a:r>
            <a:r>
              <a:rPr lang="en-GB" dirty="0"/>
              <a:t>pursuing inquiry and study") </a:t>
            </a:r>
          </a:p>
          <a:p>
            <a:pPr lvl="2"/>
            <a:r>
              <a:rPr lang="en-GB" dirty="0"/>
              <a:t>Method: </a:t>
            </a:r>
            <a:r>
              <a:rPr lang="en-GB" i="1" dirty="0" err="1"/>
              <a:t>Gewu</a:t>
            </a:r>
            <a:r>
              <a:rPr lang="en-GB" dirty="0"/>
              <a:t> (</a:t>
            </a:r>
            <a:r>
              <a:rPr lang="zh-CN" altLang="en-US" dirty="0"/>
              <a:t>格物</a:t>
            </a:r>
            <a:r>
              <a:rPr lang="en-US" altLang="zh-CN" dirty="0"/>
              <a:t>), </a:t>
            </a:r>
            <a:r>
              <a:rPr lang="en-GB" dirty="0"/>
              <a:t>or "investigating things" </a:t>
            </a:r>
          </a:p>
          <a:p>
            <a:pPr lvl="2"/>
            <a:r>
              <a:rPr lang="en-GB" dirty="0"/>
              <a:t>Involvement: Diligently studying classical Confucian texts and carefully examining daily life events and phenomena to grasp their underlying </a:t>
            </a:r>
            <a:r>
              <a:rPr lang="en-GB" i="1" dirty="0"/>
              <a:t>li</a:t>
            </a:r>
            <a:endParaRPr lang="en-GB" dirty="0"/>
          </a:p>
          <a:p>
            <a:pPr lvl="1"/>
            <a:r>
              <a:rPr lang="en-GB" dirty="0"/>
              <a:t>3. </a:t>
            </a:r>
            <a:r>
              <a:rPr lang="en-GB" i="1" dirty="0"/>
              <a:t>Jing</a:t>
            </a:r>
            <a:r>
              <a:rPr lang="en-GB" dirty="0"/>
              <a:t> (</a:t>
            </a:r>
            <a:r>
              <a:rPr lang="zh-CN" altLang="en-US" dirty="0"/>
              <a:t>敬</a:t>
            </a:r>
            <a:r>
              <a:rPr lang="en-US" altLang="zh-CN" dirty="0"/>
              <a:t>, "</a:t>
            </a:r>
            <a:r>
              <a:rPr lang="en-GB" dirty="0"/>
              <a:t>reverential attention") </a:t>
            </a:r>
          </a:p>
          <a:p>
            <a:pPr lvl="2"/>
            <a:r>
              <a:rPr lang="en-GB" dirty="0"/>
              <a:t>Role: The mediating attitude of "calm perseverance, seriousness, and reflection" to be maintained throughout </a:t>
            </a:r>
            <a:r>
              <a:rPr lang="en-GB" i="1" dirty="0" err="1"/>
              <a:t>cunxin</a:t>
            </a:r>
            <a:r>
              <a:rPr lang="en-GB" dirty="0"/>
              <a:t> and </a:t>
            </a:r>
            <a:r>
              <a:rPr lang="en-GB" i="1" dirty="0" err="1"/>
              <a:t>qiongli</a:t>
            </a:r>
            <a:r>
              <a:rPr lang="en-GB" dirty="0"/>
              <a:t> </a:t>
            </a:r>
          </a:p>
          <a:p>
            <a:pPr lvl="2"/>
            <a:r>
              <a:rPr lang="en-GB" dirty="0"/>
              <a:t>Function: Mental discipline ensuring the efficacy of both practices</a:t>
            </a:r>
          </a:p>
        </p:txBody>
      </p:sp>
    </p:spTree>
    <p:extLst>
      <p:ext uri="{BB962C8B-B14F-4D97-AF65-F5344CB8AC3E}">
        <p14:creationId xmlns:p14="http://schemas.microsoft.com/office/powerpoint/2010/main" val="2903098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E1610-19A8-E84C-97C7-3EF9DAA12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Strengths of Zhu Xi's Approach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00A1CAF-AD76-0023-71A0-4F99AD5DB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1261A4-B2A0-0EC4-D69A-773ECFB7F0F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/>
              <a:t>Avoiding Subjectivism: </a:t>
            </a:r>
            <a:r>
              <a:rPr lang="en-GB" dirty="0"/>
              <a:t>Anchored learning in mastery of texts to prevent overreliance on individual intuition, which he saw as a danger of radical subjectivism (e.g., Lu Xiangshan's approach) </a:t>
            </a:r>
          </a:p>
          <a:p>
            <a:r>
              <a:rPr lang="en-GB" b="1" dirty="0"/>
              <a:t>Objective Standard: </a:t>
            </a:r>
            <a:r>
              <a:rPr lang="en-GB" dirty="0"/>
              <a:t>Sought to establish a standard for judging competing claims about the true course of the </a:t>
            </a:r>
            <a:r>
              <a:rPr lang="en-GB" i="1" dirty="0"/>
              <a:t>Dao</a:t>
            </a:r>
            <a:r>
              <a:rPr lang="en-GB" dirty="0"/>
              <a:t> </a:t>
            </a:r>
          </a:p>
          <a:p>
            <a:r>
              <a:rPr lang="en-GB" b="1" dirty="0"/>
              <a:t>Practical Application: </a:t>
            </a:r>
            <a:r>
              <a:rPr lang="en-GB" dirty="0"/>
              <a:t>Required applying interpretations of classics to actual life affairs, believing correct interpretations would "work the best" because they reflected reality</a:t>
            </a:r>
          </a:p>
        </p:txBody>
      </p:sp>
    </p:spTree>
    <p:extLst>
      <p:ext uri="{BB962C8B-B14F-4D97-AF65-F5344CB8AC3E}">
        <p14:creationId xmlns:p14="http://schemas.microsoft.com/office/powerpoint/2010/main" val="1439537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9D49F-9391-C1D2-57E7-6960D2466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Strengths of Zhu Xi's Approach (Continued)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100473D-5809-825E-12EC-D92B9E952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D1BE15-A1DE-1A9F-2174-D354E72F2C35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Comprehensive Understanding:</a:t>
            </a:r>
            <a:r>
              <a:rPr lang="en-GB" dirty="0"/>
              <a:t> Insisted on broad inquiry to abandon idiosyncratic views and move towards correct understanding </a:t>
            </a:r>
          </a:p>
          <a:p>
            <a:r>
              <a:rPr lang="en-GB" b="1" dirty="0"/>
              <a:t>Collaborative Learning: </a:t>
            </a:r>
            <a:r>
              <a:rPr lang="en-GB" dirty="0"/>
              <a:t>Encouraged students to debate among themselves and consult teachers for better understanding</a:t>
            </a:r>
          </a:p>
          <a:p>
            <a:r>
              <a:rPr lang="en-GB" b="1" dirty="0"/>
              <a:t>Multifaceted Method: </a:t>
            </a:r>
            <a:r>
              <a:rPr lang="en-GB" dirty="0"/>
              <a:t>This broadly based and multifaceted approach presented a powerful method of learning </a:t>
            </a:r>
          </a:p>
        </p:txBody>
      </p:sp>
    </p:spTree>
    <p:extLst>
      <p:ext uri="{BB962C8B-B14F-4D97-AF65-F5344CB8AC3E}">
        <p14:creationId xmlns:p14="http://schemas.microsoft.com/office/powerpoint/2010/main" val="1087698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F67E2-2B60-EA38-E2FF-E840B8A81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Criticisms of Zhu Xi's Approach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F219836-9EF6-761E-4E9B-91A37EAF0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1265CD-D848-2443-0D54-EEB1700C687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Tension of </a:t>
            </a:r>
            <a:r>
              <a:rPr lang="en-GB" i="1" dirty="0"/>
              <a:t>Bo</a:t>
            </a:r>
            <a:r>
              <a:rPr lang="en-GB" dirty="0"/>
              <a:t> (Breadth) and </a:t>
            </a:r>
            <a:r>
              <a:rPr lang="en-GB" i="1" dirty="0"/>
              <a:t>Yue</a:t>
            </a:r>
            <a:r>
              <a:rPr lang="en-GB" dirty="0"/>
              <a:t> (Grasp of Essential): The need for extensive study versus discerning unifying principles; without the latter, learning becomes an endless gathering of unconnected facts </a:t>
            </a:r>
          </a:p>
          <a:p>
            <a:r>
              <a:rPr lang="en-GB" b="1" dirty="0"/>
              <a:t>Wang </a:t>
            </a:r>
            <a:r>
              <a:rPr lang="en-GB" b="1" dirty="0" err="1"/>
              <a:t>Yangming's</a:t>
            </a:r>
            <a:r>
              <a:rPr lang="en-GB" b="1" dirty="0"/>
              <a:t> Critique: </a:t>
            </a:r>
            <a:r>
              <a:rPr lang="en-GB" dirty="0"/>
              <a:t>Later criticized Zhu Xi's approach for leading to fragmented, unproductive, and pointless accumulation of information </a:t>
            </a:r>
          </a:p>
          <a:p>
            <a:r>
              <a:rPr lang="en-GB" dirty="0"/>
              <a:t>Separation of Knowledge and Action: Wang argued that separating moral knowledge from action could lead to knowledge being pursued as an end in itself, or even for self-aggrandizement and personal profit (especially relevant due to imperial examinations) </a:t>
            </a:r>
          </a:p>
        </p:txBody>
      </p:sp>
    </p:spTree>
    <p:extLst>
      <p:ext uri="{BB962C8B-B14F-4D97-AF65-F5344CB8AC3E}">
        <p14:creationId xmlns:p14="http://schemas.microsoft.com/office/powerpoint/2010/main" val="33329509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10B60-3E9B-C37B-76F4-441EC7233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Defending Zhu Xi's Approach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0E11BBE-2D38-D933-4EB1-3C739EBFD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E4DC30-F0D8-9A24-D1D7-87B703CED1E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/>
              <a:t>Unity of Practices: </a:t>
            </a:r>
            <a:r>
              <a:rPr lang="en-GB" dirty="0"/>
              <a:t>Zhu Xi never advocated knowledge for its own sake; he always united </a:t>
            </a:r>
            <a:r>
              <a:rPr lang="en-GB" i="1" dirty="0" err="1"/>
              <a:t>wenxue</a:t>
            </a:r>
            <a:r>
              <a:rPr lang="en-GB" dirty="0"/>
              <a:t> (inquiry and study) and </a:t>
            </a:r>
            <a:r>
              <a:rPr lang="en-GB" i="1" dirty="0" err="1"/>
              <a:t>zun</a:t>
            </a:r>
            <a:r>
              <a:rPr lang="en-GB" i="1" dirty="0"/>
              <a:t> </a:t>
            </a:r>
            <a:r>
              <a:rPr lang="en-GB" i="1" dirty="0" err="1"/>
              <a:t>dexing</a:t>
            </a:r>
            <a:r>
              <a:rPr lang="en-GB" dirty="0"/>
              <a:t> (</a:t>
            </a:r>
            <a:r>
              <a:rPr lang="en-GB" dirty="0" err="1"/>
              <a:t>honoring</a:t>
            </a:r>
            <a:r>
              <a:rPr lang="en-GB" dirty="0"/>
              <a:t> virtuous nature) with </a:t>
            </a:r>
            <a:r>
              <a:rPr lang="en-GB" i="1" dirty="0" err="1"/>
              <a:t>jing</a:t>
            </a:r>
            <a:r>
              <a:rPr lang="en-GB" dirty="0"/>
              <a:t> (reverential attention)</a:t>
            </a:r>
          </a:p>
          <a:p>
            <a:r>
              <a:rPr lang="en-GB" b="1" dirty="0"/>
              <a:t>Objectivity: </a:t>
            </a:r>
            <a:r>
              <a:rPr lang="en-GB" dirty="0"/>
              <a:t>Insisted that extensive study and lively debate are necessary "proving grounds" for intuitions to avoid solipsism </a:t>
            </a:r>
          </a:p>
          <a:p>
            <a:r>
              <a:rPr lang="en-GB" b="1" dirty="0"/>
              <a:t>Importance of Philological Study: </a:t>
            </a:r>
            <a:r>
              <a:rPr lang="en-GB" dirty="0"/>
              <a:t>Believed that proper understanding of sacred texts, critical for self-cultivation, required philological, historical study, and considering others' interpretations</a:t>
            </a:r>
          </a:p>
        </p:txBody>
      </p:sp>
    </p:spTree>
    <p:extLst>
      <p:ext uri="{BB962C8B-B14F-4D97-AF65-F5344CB8AC3E}">
        <p14:creationId xmlns:p14="http://schemas.microsoft.com/office/powerpoint/2010/main" val="4530191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443AD-00F0-E80F-6F6F-77C6DDC7F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Zhu Xi – The Transformative Power of Classics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AD8A343-DE47-CB78-7284-7590A3857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176AA1-06C5-4372-1273-DF6F71817B07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1" dirty="0"/>
              <a:t>Single Correct Interpretation: </a:t>
            </a:r>
            <a:r>
              <a:rPr lang="en-GB" dirty="0"/>
              <a:t>Believed that dedicated, sincere effort in studying classics would lead everyone to the same correct understanding, which would transform the individual </a:t>
            </a:r>
          </a:p>
          <a:p>
            <a:r>
              <a:rPr lang="en-GB" b="1" dirty="0"/>
              <a:t>Enlightenment through Study: </a:t>
            </a:r>
            <a:r>
              <a:rPr lang="en-GB" dirty="0"/>
              <a:t>The whole point of study was enlightenment, requiring one to become a certain kind of person and understand how lessons applied to daily life, while maintaining a calm and pure mind </a:t>
            </a:r>
          </a:p>
          <a:p>
            <a:r>
              <a:rPr lang="en-GB" b="1" dirty="0"/>
              <a:t>Necessary Starting Point: </a:t>
            </a:r>
            <a:r>
              <a:rPr lang="en-GB" dirty="0"/>
              <a:t>For almost everyone, thorough study of principles, especially through book-learning, was the necessary starting point for self-cultivation </a:t>
            </a:r>
          </a:p>
          <a:p>
            <a:r>
              <a:rPr lang="en-GB" b="1" dirty="0"/>
              <a:t>Sages as Exemplars: </a:t>
            </a:r>
            <a:r>
              <a:rPr lang="en-GB" dirty="0"/>
              <a:t>The words and deeds of ancient sages, contained in classics and histories, served as permanent exemplars</a:t>
            </a:r>
          </a:p>
        </p:txBody>
      </p:sp>
    </p:spTree>
    <p:extLst>
      <p:ext uri="{BB962C8B-B14F-4D97-AF65-F5344CB8AC3E}">
        <p14:creationId xmlns:p14="http://schemas.microsoft.com/office/powerpoint/2010/main" val="7018805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8A38A-5C5E-E686-80C0-958BE97FF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Zhu Xi and Xunzi – A Recurring Theme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7E6EA04-EED1-71D8-4584-5F835AEA7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DE33BB-64AB-799D-BFD3-B8D8EEC64F6C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b="1" dirty="0"/>
              <a:t>Parallel Disagreement: </a:t>
            </a:r>
            <a:r>
              <a:rPr lang="en-GB" dirty="0"/>
              <a:t>The debate between Zhu Xi and Wang </a:t>
            </a:r>
            <a:r>
              <a:rPr lang="en-GB" dirty="0" err="1"/>
              <a:t>Yangming</a:t>
            </a:r>
            <a:r>
              <a:rPr lang="en-GB" dirty="0"/>
              <a:t> mirrors the ancient argument between Xunzi and Mengzi </a:t>
            </a:r>
          </a:p>
          <a:p>
            <a:r>
              <a:rPr lang="en-GB" b="1" dirty="0"/>
              <a:t>Zhu Xi's Stance (like Xunzi): </a:t>
            </a:r>
            <a:r>
              <a:rPr lang="en-GB" dirty="0"/>
              <a:t>Moral self-cultivation requires understanding and transforming oneself in light of the wisdom of past sages </a:t>
            </a:r>
          </a:p>
          <a:p>
            <a:r>
              <a:rPr lang="en-GB" b="1" dirty="0"/>
              <a:t>Recurring Tension: </a:t>
            </a:r>
            <a:r>
              <a:rPr lang="en-GB" dirty="0"/>
              <a:t>This highlights a recurring theme in Confucianism: the tension between inherited wisdom of the past and the original intuitions of contemporary individuals</a:t>
            </a:r>
          </a:p>
        </p:txBody>
      </p:sp>
    </p:spTree>
    <p:extLst>
      <p:ext uri="{BB962C8B-B14F-4D97-AF65-F5344CB8AC3E}">
        <p14:creationId xmlns:p14="http://schemas.microsoft.com/office/powerpoint/2010/main" val="14550198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57914-A0DE-BF00-266D-3845F11B6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Wang </a:t>
            </a:r>
            <a:r>
              <a:rPr lang="en-GB" dirty="0" err="1"/>
              <a:t>Yangming</a:t>
            </a:r>
            <a:r>
              <a:rPr lang="en-GB" dirty="0"/>
              <a:t> (1472-1529 C.E.) – The Charismatic Moral Teacher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C223204-3E01-A8AB-7FF5-BB6B5FE66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F7E7B5-DCB8-6551-63CD-C2930A6008F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/>
              <a:t>Diverse Life: </a:t>
            </a:r>
            <a:r>
              <a:rPr lang="en-GB" dirty="0"/>
              <a:t>Scholar, poet, calligrapher, provincial governor, general, and the most influential and charismatic moral teacher of his day </a:t>
            </a:r>
          </a:p>
          <a:p>
            <a:r>
              <a:rPr lang="en-GB" b="1" dirty="0"/>
              <a:t>Self-Perception: </a:t>
            </a:r>
            <a:r>
              <a:rPr lang="en-GB" dirty="0"/>
              <a:t>Saw himself as an inheritor and defender of Confucianism, particularly a true disciple of Mengzi </a:t>
            </a:r>
          </a:p>
          <a:p>
            <a:r>
              <a:rPr lang="en-GB" b="1" dirty="0"/>
              <a:t>Mengzi's Development Model: </a:t>
            </a:r>
            <a:r>
              <a:rPr lang="en-GB" dirty="0"/>
              <a:t>Mengzi advocated a model where innate, fragile moral "sprouts" could be developed and extended through practice and reflection into strong moral dispositions </a:t>
            </a:r>
          </a:p>
          <a:p>
            <a:r>
              <a:rPr lang="en-GB" b="1" dirty="0"/>
              <a:t>Shifting Philosophical Landscape: </a:t>
            </a:r>
            <a:r>
              <a:rPr lang="en-GB" dirty="0"/>
              <a:t>By Wang's time, ethical theories were grounded in universal moral principles, a shift from Mengzi's focus on moral psychology</a:t>
            </a:r>
          </a:p>
        </p:txBody>
      </p:sp>
    </p:spTree>
    <p:extLst>
      <p:ext uri="{BB962C8B-B14F-4D97-AF65-F5344CB8AC3E}">
        <p14:creationId xmlns:p14="http://schemas.microsoft.com/office/powerpoint/2010/main" val="9174068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E6095-BC5E-4599-D47A-E9A016E71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Wang </a:t>
            </a:r>
            <a:r>
              <a:rPr lang="en-GB" dirty="0" err="1"/>
              <a:t>Yangming</a:t>
            </a:r>
            <a:r>
              <a:rPr lang="en-GB" dirty="0"/>
              <a:t> – Unity of Knowledge and Action (</a:t>
            </a:r>
            <a:r>
              <a:rPr lang="en-GB" i="1" dirty="0" err="1"/>
              <a:t>Zhixing</a:t>
            </a:r>
            <a:r>
              <a:rPr lang="en-GB" i="1" dirty="0"/>
              <a:t> </a:t>
            </a:r>
            <a:r>
              <a:rPr lang="en-GB" i="1" dirty="0" err="1"/>
              <a:t>Heyi</a:t>
            </a:r>
            <a:r>
              <a:rPr lang="en-GB" dirty="0"/>
              <a:t>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9E8769D-F435-877E-F450-16598F9BB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75D848-43A8-2B59-E387-9D72089E3A32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Core Doctrine: </a:t>
            </a:r>
            <a:r>
              <a:rPr lang="en-GB" dirty="0"/>
              <a:t>"Unity of knowledge and action" (</a:t>
            </a:r>
            <a:r>
              <a:rPr lang="en-GB" i="1" dirty="0" err="1"/>
              <a:t>zhixing</a:t>
            </a:r>
            <a:r>
              <a:rPr lang="en-GB" i="1" dirty="0"/>
              <a:t> </a:t>
            </a:r>
            <a:r>
              <a:rPr lang="en-GB" i="1" dirty="0" err="1"/>
              <a:t>heyi</a:t>
            </a:r>
            <a:r>
              <a:rPr lang="en-GB" dirty="0"/>
              <a:t>) </a:t>
            </a:r>
          </a:p>
          <a:p>
            <a:r>
              <a:rPr lang="en-GB" b="1" dirty="0"/>
              <a:t>Definition: </a:t>
            </a:r>
            <a:r>
              <a:rPr lang="en-GB" dirty="0"/>
              <a:t>True knowledge is inherently linked to action; if one truly </a:t>
            </a:r>
            <a:r>
              <a:rPr lang="en-GB" i="1" dirty="0"/>
              <a:t>knows</a:t>
            </a:r>
            <a:r>
              <a:rPr lang="en-GB" dirty="0"/>
              <a:t> something is right, one will act on it. Lack of action indicates a lack of true knowledge </a:t>
            </a:r>
          </a:p>
          <a:p>
            <a:r>
              <a:rPr lang="en-GB" b="1" dirty="0"/>
              <a:t>Critique of Zhu Xi's Followers: </a:t>
            </a:r>
            <a:r>
              <a:rPr lang="en-GB" dirty="0"/>
              <a:t>A direct criticism of those who studied classics endlessly without practical application </a:t>
            </a:r>
          </a:p>
        </p:txBody>
      </p:sp>
    </p:spTree>
    <p:extLst>
      <p:ext uri="{BB962C8B-B14F-4D97-AF65-F5344CB8AC3E}">
        <p14:creationId xmlns:p14="http://schemas.microsoft.com/office/powerpoint/2010/main" val="40811587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37A43-A2F0-68A6-3BE3-7F5BE7B76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Wang </a:t>
            </a:r>
            <a:r>
              <a:rPr lang="en-GB" dirty="0" err="1"/>
              <a:t>Yangming</a:t>
            </a:r>
            <a:r>
              <a:rPr lang="en-GB" dirty="0"/>
              <a:t> – Innate Knowing (</a:t>
            </a:r>
            <a:r>
              <a:rPr lang="en-GB" i="1" dirty="0" err="1"/>
              <a:t>Liangzhi</a:t>
            </a:r>
            <a:r>
              <a:rPr lang="en-GB" dirty="0"/>
              <a:t>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C2BBA83-CF16-2F25-E54E-BA2BD3272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44B05C-8697-A667-99B2-09A9D1617AE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/>
              <a:t>Central Concept: </a:t>
            </a:r>
            <a:r>
              <a:rPr lang="en-GB" i="1" dirty="0" err="1"/>
              <a:t>Liangzhi</a:t>
            </a:r>
            <a:r>
              <a:rPr lang="en-GB" dirty="0"/>
              <a:t> (</a:t>
            </a:r>
            <a:r>
              <a:rPr lang="en-GB" dirty="0" err="1"/>
              <a:t>良知</a:t>
            </a:r>
            <a:r>
              <a:rPr lang="en-GB" dirty="0"/>
              <a:t>), translated as "innate knowing" or "innate moral knowledge" </a:t>
            </a:r>
          </a:p>
          <a:p>
            <a:r>
              <a:rPr lang="en-GB" b="1" dirty="0"/>
              <a:t>Nature: </a:t>
            </a:r>
            <a:r>
              <a:rPr lang="en-GB" dirty="0"/>
              <a:t>Every human possesses this innate moral faculty, an intuitive moral compass that inherently knows good and bad </a:t>
            </a:r>
          </a:p>
          <a:p>
            <a:r>
              <a:rPr lang="en-GB" b="1" dirty="0"/>
              <a:t>Source: </a:t>
            </a:r>
            <a:r>
              <a:rPr lang="en-GB" dirty="0"/>
              <a:t>Not acquired externally, but already within, a manifestation of the cosmic principle (</a:t>
            </a:r>
            <a:r>
              <a:rPr lang="en-GB" i="1" dirty="0"/>
              <a:t>li</a:t>
            </a:r>
            <a:r>
              <a:rPr lang="en-GB" dirty="0"/>
              <a:t>) in one's own mind </a:t>
            </a:r>
          </a:p>
          <a:p>
            <a:r>
              <a:rPr lang="en-GB" b="1" dirty="0"/>
              <a:t>Perfection: </a:t>
            </a:r>
            <a:r>
              <a:rPr lang="en-GB" i="1" dirty="0" err="1"/>
              <a:t>Liangzhi</a:t>
            </a:r>
            <a:r>
              <a:rPr lang="en-GB" dirty="0"/>
              <a:t> is perfect and complete in everyone, akin to Mengzi's belief in good human nature </a:t>
            </a:r>
          </a:p>
          <a:p>
            <a:r>
              <a:rPr lang="en-GB" b="1" dirty="0"/>
              <a:t>Self-Cultivation: </a:t>
            </a:r>
            <a:r>
              <a:rPr lang="en-GB" dirty="0"/>
              <a:t>About "extending innate knowledge" (</a:t>
            </a:r>
            <a:r>
              <a:rPr lang="en-GB" i="1" dirty="0" err="1"/>
              <a:t>zhiliangzhi</a:t>
            </a:r>
            <a:r>
              <a:rPr lang="en-GB" dirty="0"/>
              <a:t>) by clearing away selfish desires and distractions, allowing this inner light to guide actions</a:t>
            </a:r>
          </a:p>
        </p:txBody>
      </p:sp>
    </p:spTree>
    <p:extLst>
      <p:ext uri="{BB962C8B-B14F-4D97-AF65-F5344CB8AC3E}">
        <p14:creationId xmlns:p14="http://schemas.microsoft.com/office/powerpoint/2010/main" val="2466012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CD635-35A5-D782-E105-BE3FED0FD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Yan Yuan (1635-1704 C.E.) – The Advocate of Praxis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FA0E539-5E73-16D0-F726-A3E20D78F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A32DD0-BCA3-A148-3800-5D5D1697C2E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/>
              <a:t>Early Life: </a:t>
            </a:r>
            <a:r>
              <a:rPr lang="en-GB" dirty="0"/>
              <a:t>Explored various traditions, including strict Daoist practices, before committing to Confucianism </a:t>
            </a:r>
          </a:p>
          <a:p>
            <a:r>
              <a:rPr lang="en-GB" b="1" dirty="0"/>
              <a:t>Intellectual Path: </a:t>
            </a:r>
            <a:r>
              <a:rPr lang="en-GB" dirty="0"/>
              <a:t>Initially seemed to follow the Cheng-Zhu School (influenced by Zhu Xi) </a:t>
            </a:r>
          </a:p>
          <a:p>
            <a:r>
              <a:rPr lang="en-GB" b="1" dirty="0"/>
              <a:t>Turning Point: </a:t>
            </a:r>
            <a:r>
              <a:rPr lang="en-GB" dirty="0"/>
              <a:t>At age 33, the death of his foster grandmother led him to strictly observe ritual mourning from Zhu Xi's </a:t>
            </a:r>
            <a:r>
              <a:rPr lang="en-GB" i="1" dirty="0"/>
              <a:t>Jiali</a:t>
            </a:r>
            <a:r>
              <a:rPr lang="en-GB" dirty="0"/>
              <a:t> ("Family Ritual") </a:t>
            </a:r>
          </a:p>
          <a:p>
            <a:r>
              <a:rPr lang="en-GB" b="1" dirty="0"/>
              <a:t>Discovery: </a:t>
            </a:r>
            <a:r>
              <a:rPr lang="en-GB" dirty="0"/>
              <a:t>Found significant discrepancies between </a:t>
            </a:r>
            <a:r>
              <a:rPr lang="en-GB" i="1" dirty="0"/>
              <a:t>Jiali</a:t>
            </a:r>
            <a:r>
              <a:rPr lang="en-GB" dirty="0"/>
              <a:t>'s prescriptions and classical discussions of ritual, leading to doubt about Song and Ming Confucian teachings</a:t>
            </a:r>
          </a:p>
        </p:txBody>
      </p:sp>
    </p:spTree>
    <p:extLst>
      <p:ext uri="{BB962C8B-B14F-4D97-AF65-F5344CB8AC3E}">
        <p14:creationId xmlns:p14="http://schemas.microsoft.com/office/powerpoint/2010/main" val="18306623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5FC3C-B753-C983-56C7-8698C7342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Yan Yuan – Critique of Song and Ming Confucians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CDC05D6-C94B-C72D-74B5-3250BA071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A4B203-00E4-FE2D-BAF0-2E7FAFF00E83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b="1" dirty="0"/>
              <a:t>Failure of Policies: </a:t>
            </a:r>
            <a:r>
              <a:rPr lang="en-GB" dirty="0"/>
              <a:t>Argued that Song and Ming Confucians had ample opportunity to influence events but their policies proved disastrous for China </a:t>
            </a:r>
          </a:p>
          <a:p>
            <a:r>
              <a:rPr lang="en-GB" b="1" dirty="0"/>
              <a:t>Empty Teachings: </a:t>
            </a:r>
            <a:r>
              <a:rPr lang="en-GB" dirty="0"/>
              <a:t>Criticized them as pompous, complacent, and oblivious to how empty their teachings had become </a:t>
            </a:r>
          </a:p>
          <a:p>
            <a:r>
              <a:rPr lang="en-GB" b="1" dirty="0"/>
              <a:t>Vivid Analogy: </a:t>
            </a:r>
            <a:r>
              <a:rPr lang="en-GB" dirty="0"/>
              <a:t>Described trying to understand Song Confucian teachings as "like blowing up a pig's bladder. All I could do was make something small and flaccid into something large and empty"</a:t>
            </a:r>
          </a:p>
        </p:txBody>
      </p:sp>
    </p:spTree>
    <p:extLst>
      <p:ext uri="{BB962C8B-B14F-4D97-AF65-F5344CB8AC3E}">
        <p14:creationId xmlns:p14="http://schemas.microsoft.com/office/powerpoint/2010/main" val="7991687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610A5-6A69-17E8-AF00-5D6AEF01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Yan Yuan's Praxis Model – Hands-on Ritual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270C37F-2EB3-4E5A-522F-4F49DF12B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54AFD0-1E0E-1B8B-C03F-97DECCDB3D7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b="1" dirty="0"/>
              <a:t>Human Nature: </a:t>
            </a:r>
            <a:r>
              <a:rPr lang="en-GB" dirty="0"/>
              <a:t>Explicitly endorsed and defended Mengzi's theory that human nature is good, a significant departure from Xunzi </a:t>
            </a:r>
          </a:p>
          <a:p>
            <a:r>
              <a:rPr lang="en-GB" b="1" dirty="0"/>
              <a:t>Role of Intellect: </a:t>
            </a:r>
            <a:r>
              <a:rPr lang="en-GB" dirty="0"/>
              <a:t>While endorsing classical study, he did not share Xunzi's appreciation for theoretical understanding of ritual at advanced levels </a:t>
            </a:r>
          </a:p>
          <a:p>
            <a:r>
              <a:rPr lang="en-GB" b="1" dirty="0"/>
              <a:t>Efficacy of Ritual Practice: </a:t>
            </a:r>
            <a:r>
              <a:rPr lang="en-GB" dirty="0"/>
              <a:t>Showed a much greater and more comprehensive faith in the efficacy of ritual practice itself </a:t>
            </a:r>
          </a:p>
          <a:p>
            <a:r>
              <a:rPr lang="en-GB" b="1" dirty="0"/>
              <a:t>Praxis Model: </a:t>
            </a:r>
            <a:r>
              <a:rPr lang="en-GB" dirty="0"/>
              <a:t>Moral virtue is acquired through repeated and concerted physical engagement with traditional rituals and skills, much like mastering a craft</a:t>
            </a:r>
          </a:p>
        </p:txBody>
      </p:sp>
    </p:spTree>
    <p:extLst>
      <p:ext uri="{BB962C8B-B14F-4D97-AF65-F5344CB8AC3E}">
        <p14:creationId xmlns:p14="http://schemas.microsoft.com/office/powerpoint/2010/main" val="37333559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0BA13-347A-DD5B-0A80-EC128D35B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Dai Zhen (1724-1777 C.E.) – The Realization Model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EC7DB47-7930-D85C-A11A-4199E6717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F91F62-41DC-538F-4124-D4DDC69FB92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/>
              <a:t>Original Method: </a:t>
            </a:r>
            <a:r>
              <a:rPr lang="en-GB" dirty="0"/>
              <a:t>His intellectual method of self-cultivation is both original and unique </a:t>
            </a:r>
          </a:p>
          <a:p>
            <a:r>
              <a:rPr lang="en-GB" b="1" dirty="0"/>
              <a:t>Trajectory: </a:t>
            </a:r>
            <a:r>
              <a:rPr lang="en-GB" dirty="0"/>
              <a:t>Starts with natural desires (</a:t>
            </a:r>
            <a:r>
              <a:rPr lang="en-GB" i="1" dirty="0" err="1"/>
              <a:t>ziran</a:t>
            </a:r>
            <a:r>
              <a:rPr lang="en-GB" dirty="0"/>
              <a:t>) and transforms them into moral desires (</a:t>
            </a:r>
            <a:r>
              <a:rPr lang="en-GB" i="1" dirty="0" err="1"/>
              <a:t>biran</a:t>
            </a:r>
            <a:r>
              <a:rPr lang="en-GB" dirty="0"/>
              <a:t>, necessary/imperative) </a:t>
            </a:r>
          </a:p>
          <a:p>
            <a:r>
              <a:rPr lang="en-GB" dirty="0"/>
              <a:t>Process: Moving from </a:t>
            </a:r>
            <a:r>
              <a:rPr lang="en-GB" i="1" dirty="0" err="1"/>
              <a:t>yijian</a:t>
            </a:r>
            <a:r>
              <a:rPr lang="en-GB" dirty="0"/>
              <a:t> ("mere opinion") to </a:t>
            </a:r>
            <a:r>
              <a:rPr lang="en-GB" i="1" dirty="0" err="1"/>
              <a:t>buyi</a:t>
            </a:r>
            <a:r>
              <a:rPr lang="en-GB" dirty="0"/>
              <a:t> ("an unchanging standard") </a:t>
            </a:r>
          </a:p>
          <a:p>
            <a:r>
              <a:rPr lang="en-GB" b="1" dirty="0"/>
              <a:t>Realization Model: </a:t>
            </a:r>
            <a:r>
              <a:rPr lang="en-GB" dirty="0"/>
              <a:t>Emphasizes the intellect's role to </a:t>
            </a:r>
            <a:r>
              <a:rPr lang="en-GB" i="1" dirty="0"/>
              <a:t>realize</a:t>
            </a:r>
            <a:r>
              <a:rPr lang="en-GB" dirty="0"/>
              <a:t> the Way—both recognizing what is right and directing the self to follow it, with these aspects occurring simultaneously</a:t>
            </a:r>
          </a:p>
        </p:txBody>
      </p:sp>
    </p:spTree>
    <p:extLst>
      <p:ext uri="{BB962C8B-B14F-4D97-AF65-F5344CB8AC3E}">
        <p14:creationId xmlns:p14="http://schemas.microsoft.com/office/powerpoint/2010/main" val="11788913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00059-35F4-56CE-E639-30FB59B48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Dai Zhen's Realization Model – Culling Desires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C5944B2-1DC0-8B1A-BD8B-1CDB3DDA1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0F6715-788A-870A-070B-ED4EFCE9EF8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/>
              <a:t>Mechanism: </a:t>
            </a:r>
            <a:r>
              <a:rPr lang="en-GB" dirty="0"/>
              <a:t>"Mere opinions" (natural desires) are "culled" by passing them through the "winnowing standard of the Confucian golden rule" </a:t>
            </a:r>
          </a:p>
          <a:p>
            <a:r>
              <a:rPr lang="en-GB" b="1" dirty="0"/>
              <a:t>Outcome: </a:t>
            </a:r>
            <a:r>
              <a:rPr lang="en-GB" dirty="0"/>
              <a:t>Only "necessary" desires are allowed to manifest in actions; if natural desires accord with the golden rule, they become necessities </a:t>
            </a:r>
          </a:p>
          <a:p>
            <a:r>
              <a:rPr lang="en-GB" b="1" dirty="0"/>
              <a:t>Similarities to Zhu Xi/Wang </a:t>
            </a:r>
            <a:r>
              <a:rPr lang="en-GB" b="1" dirty="0" err="1"/>
              <a:t>Yangming</a:t>
            </a:r>
            <a:r>
              <a:rPr lang="en-GB" b="1" dirty="0"/>
              <a:t>: </a:t>
            </a:r>
            <a:r>
              <a:rPr lang="en-GB" dirty="0"/>
              <a:t>Believed we </a:t>
            </a:r>
            <a:r>
              <a:rPr lang="en-GB" i="1" dirty="0"/>
              <a:t>already</a:t>
            </a:r>
            <a:r>
              <a:rPr lang="en-GB" dirty="0"/>
              <a:t> possess appropriate moral feelings, but inappropriate ones obscure them (contrasting with Mengzi's cultivation and Xunzi's acquisition)</a:t>
            </a:r>
          </a:p>
        </p:txBody>
      </p:sp>
    </p:spTree>
    <p:extLst>
      <p:ext uri="{BB962C8B-B14F-4D97-AF65-F5344CB8AC3E}">
        <p14:creationId xmlns:p14="http://schemas.microsoft.com/office/powerpoint/2010/main" val="35776745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30DE6-9F5B-C797-B7AC-5E4DC7AD9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Dai Zhen – Intellect, Classics, and Understanding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6B6DBB-BE34-6BA9-3A26-C070E8030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B437AB-3D24-8A96-0112-B58E1F81F4E0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b="1" dirty="0"/>
              <a:t>Role of Classics: </a:t>
            </a:r>
            <a:r>
              <a:rPr lang="en-GB" dirty="0"/>
              <a:t>Providing an account of </a:t>
            </a:r>
            <a:r>
              <a:rPr lang="en-GB" i="1" dirty="0"/>
              <a:t>why</a:t>
            </a:r>
            <a:r>
              <a:rPr lang="en-GB" dirty="0"/>
              <a:t> one acts can only be approached </a:t>
            </a:r>
            <a:r>
              <a:rPr lang="en-GB" i="1" dirty="0"/>
              <a:t>after</a:t>
            </a:r>
            <a:r>
              <a:rPr lang="en-GB" dirty="0"/>
              <a:t> mastering the classics </a:t>
            </a:r>
          </a:p>
          <a:p>
            <a:r>
              <a:rPr lang="en-GB" b="1" dirty="0"/>
              <a:t>Becoming the Right Person: </a:t>
            </a:r>
            <a:r>
              <a:rPr lang="en-GB" dirty="0"/>
              <a:t>Through classical study, one becomes the kind of person who makes right choices, which provides understanding of the pattern behind actions</a:t>
            </a:r>
          </a:p>
          <a:p>
            <a:r>
              <a:rPr lang="en-GB" b="1" dirty="0"/>
              <a:t>Moral Understanding as Craft: </a:t>
            </a:r>
            <a:r>
              <a:rPr lang="en-GB" dirty="0"/>
              <a:t>Moral understanding is regarded as being like the knowledge of a craft </a:t>
            </a:r>
          </a:p>
          <a:p>
            <a:r>
              <a:rPr lang="en-GB" b="1" dirty="0"/>
              <a:t>Golden Rule: </a:t>
            </a:r>
            <a:r>
              <a:rPr lang="en-GB" dirty="0"/>
              <a:t>Rules like the golden rule were never regarded as freestanding justifications for action</a:t>
            </a:r>
          </a:p>
        </p:txBody>
      </p:sp>
    </p:spTree>
    <p:extLst>
      <p:ext uri="{BB962C8B-B14F-4D97-AF65-F5344CB8AC3E}">
        <p14:creationId xmlns:p14="http://schemas.microsoft.com/office/powerpoint/2010/main" val="30578926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B09AB5-7CA4-437F-A442-737D1F04F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Dai Zhen and Xunzi – A Comparison</a:t>
            </a: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C44B545-4E0C-1D54-7577-73EC3E793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0F6055-44DB-78EA-59E2-68544326DDD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/>
              <a:t>Likeness to Xunzi: </a:t>
            </a:r>
            <a:r>
              <a:rPr lang="en-GB" dirty="0"/>
              <a:t>Many scholars liken Dai Zhen to Xunzi due to his reliance on intellect over moral intuition </a:t>
            </a:r>
          </a:p>
          <a:p>
            <a:r>
              <a:rPr lang="en-GB" b="1" dirty="0"/>
              <a:t>Xunzi's View: </a:t>
            </a:r>
            <a:r>
              <a:rPr lang="en-GB" dirty="0"/>
              <a:t>Believed calm analysis of traditional rituals and norms would convince anyone of their unique solution to life, but only through diligent </a:t>
            </a:r>
            <a:r>
              <a:rPr lang="en-GB" i="1" dirty="0"/>
              <a:t>practice</a:t>
            </a:r>
            <a:r>
              <a:rPr lang="en-GB" dirty="0"/>
              <a:t> under strict guidance for many years </a:t>
            </a:r>
          </a:p>
          <a:p>
            <a:r>
              <a:rPr lang="en-GB" b="1" dirty="0"/>
              <a:t>Practice Precedes Understanding (Xunzi): </a:t>
            </a:r>
            <a:r>
              <a:rPr lang="en-GB" dirty="0"/>
              <a:t>For Xunzi, one's </a:t>
            </a:r>
            <a:r>
              <a:rPr lang="en-GB" i="1" dirty="0"/>
              <a:t>practice</a:t>
            </a:r>
            <a:r>
              <a:rPr lang="en-GB" dirty="0"/>
              <a:t> of the </a:t>
            </a:r>
            <a:r>
              <a:rPr lang="en-GB" i="1" dirty="0"/>
              <a:t>Dao</a:t>
            </a:r>
            <a:r>
              <a:rPr lang="en-GB" dirty="0"/>
              <a:t> runs far ahead of one's </a:t>
            </a:r>
            <a:r>
              <a:rPr lang="en-GB" i="1" dirty="0"/>
              <a:t>understanding</a:t>
            </a:r>
            <a:r>
              <a:rPr lang="en-GB" dirty="0"/>
              <a:t> of it, ensuring the lessons of classics and sages are not dispensed with </a:t>
            </a:r>
          </a:p>
          <a:p>
            <a:r>
              <a:rPr lang="en-GB" b="1" dirty="0"/>
              <a:t>Xunzi's Concern: </a:t>
            </a:r>
            <a:r>
              <a:rPr lang="en-GB" dirty="0"/>
              <a:t>Saw individual moral intuition as a threat to tradition, worrying Mengzi advocated an intuitionism that left no clear role for classics or sages</a:t>
            </a:r>
          </a:p>
        </p:txBody>
      </p:sp>
    </p:spTree>
    <p:extLst>
      <p:ext uri="{BB962C8B-B14F-4D97-AF65-F5344CB8AC3E}">
        <p14:creationId xmlns:p14="http://schemas.microsoft.com/office/powerpoint/2010/main" val="16859517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25D39-789B-CA3D-F7BF-6F2DFDD31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Dai Zhen – Traditionalist with Reason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66297C8-B762-AA62-B160-A2B008A0D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1B0BBF-AD1F-03A7-5D10-155EFDA541AC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b="1" dirty="0"/>
              <a:t>Avoiding Solipsism: </a:t>
            </a:r>
            <a:r>
              <a:rPr lang="en-GB" dirty="0"/>
              <a:t>While appearing to reason his way to moral truth, Dai Zhen was a traditionalist dedicated to discovering genuine Confucian truths and distinguishing them from Daoist and Buddhist "dross" </a:t>
            </a:r>
          </a:p>
          <a:p>
            <a:r>
              <a:rPr lang="en-GB" b="1" dirty="0"/>
              <a:t>Unity of Principle and Philology: </a:t>
            </a:r>
            <a:r>
              <a:rPr lang="en-GB" dirty="0"/>
              <a:t>Never separated his ethical philosophical principle (universalizability) from his philology (study of the classics) </a:t>
            </a:r>
          </a:p>
          <a:p>
            <a:r>
              <a:rPr lang="en-GB" b="1" dirty="0"/>
              <a:t>Critique of Separating Principle and Desire: </a:t>
            </a:r>
            <a:r>
              <a:rPr lang="en-GB" dirty="0"/>
              <a:t>Warned that talking about principle apart from human feelings and desires, and enduring indifference to them, would turn people into deceivers and hypocrites</a:t>
            </a:r>
          </a:p>
        </p:txBody>
      </p:sp>
    </p:spTree>
    <p:extLst>
      <p:ext uri="{BB962C8B-B14F-4D97-AF65-F5344CB8AC3E}">
        <p14:creationId xmlns:p14="http://schemas.microsoft.com/office/powerpoint/2010/main" val="662738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0986C-4A97-FA8C-9AAA-C0DCCACC0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– Diverse Paths to Confucian Moral Self-Cultivation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BBABC11-59EA-ED51-12DC-708034DF9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D1F20F-F924-C56B-03A4-08A4BB2A92C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dirty="0"/>
              <a:t>Zhu Xi's Recovery Model: </a:t>
            </a:r>
            <a:r>
              <a:rPr lang="en-GB" dirty="0"/>
              <a:t>Dual nature (original/material), dual mind (Way/human), refining </a:t>
            </a:r>
            <a:r>
              <a:rPr lang="en-GB" i="1" dirty="0"/>
              <a:t>qi </a:t>
            </a:r>
            <a:r>
              <a:rPr lang="en-GB" dirty="0"/>
              <a:t>to reveal </a:t>
            </a:r>
            <a:r>
              <a:rPr lang="en-GB" i="1" dirty="0"/>
              <a:t>li</a:t>
            </a:r>
            <a:r>
              <a:rPr lang="en-GB" dirty="0"/>
              <a:t>. Practices: </a:t>
            </a:r>
            <a:r>
              <a:rPr lang="en-GB" i="1" dirty="0" err="1"/>
              <a:t>cunxin</a:t>
            </a:r>
            <a:r>
              <a:rPr lang="en-GB" dirty="0"/>
              <a:t> (quiet sitting), </a:t>
            </a:r>
            <a:r>
              <a:rPr lang="en-GB" i="1" dirty="0" err="1"/>
              <a:t>qiongli</a:t>
            </a:r>
            <a:r>
              <a:rPr lang="en-GB" dirty="0"/>
              <a:t> (investigating things), mediated by </a:t>
            </a:r>
            <a:r>
              <a:rPr lang="en-GB" i="1" dirty="0" err="1"/>
              <a:t>jing</a:t>
            </a:r>
            <a:r>
              <a:rPr lang="en-GB" dirty="0"/>
              <a:t> (reverential attention). Emphasized classical study for objective understanding </a:t>
            </a:r>
          </a:p>
          <a:p>
            <a:r>
              <a:rPr lang="en-GB" b="1" dirty="0"/>
              <a:t>Wang </a:t>
            </a:r>
            <a:r>
              <a:rPr lang="en-GB" b="1" dirty="0" err="1"/>
              <a:t>Yangming's</a:t>
            </a:r>
            <a:r>
              <a:rPr lang="en-GB" b="1" dirty="0"/>
              <a:t> Innate Knowing Model:</a:t>
            </a:r>
            <a:r>
              <a:rPr lang="en-GB" dirty="0"/>
              <a:t> "Unity of knowledge and action" (</a:t>
            </a:r>
            <a:r>
              <a:rPr lang="en-GB" i="1" dirty="0" err="1"/>
              <a:t>zhixing</a:t>
            </a:r>
            <a:r>
              <a:rPr lang="en-GB" i="1" dirty="0"/>
              <a:t> </a:t>
            </a:r>
            <a:r>
              <a:rPr lang="en-GB" i="1" dirty="0" err="1"/>
              <a:t>heyi</a:t>
            </a:r>
            <a:r>
              <a:rPr lang="en-GB" dirty="0"/>
              <a:t>) and "innate knowing" (</a:t>
            </a:r>
            <a:r>
              <a:rPr lang="en-GB" i="1" dirty="0" err="1"/>
              <a:t>liangzhi</a:t>
            </a:r>
            <a:r>
              <a:rPr lang="en-GB" dirty="0"/>
              <a:t>). Moral truth is internal, perfect, and intuitive. Self-cultivation is "extending innate knowledge" by clearing selfish desires, guiding action directly </a:t>
            </a:r>
          </a:p>
          <a:p>
            <a:r>
              <a:rPr lang="en-GB" b="1" dirty="0"/>
              <a:t>Yan Yuan's Praxis Model: </a:t>
            </a:r>
            <a:r>
              <a:rPr lang="en-GB" dirty="0"/>
              <a:t>Reacted against speculative Confucianism, advocated hands-on practice of traditional rituals and skills. Moral virtue acquired through concerted physical engagement, like mastering a craft. Endorsed Mengzi's good human nature </a:t>
            </a:r>
          </a:p>
          <a:p>
            <a:r>
              <a:rPr lang="en-GB" b="1" dirty="0"/>
              <a:t>Dai Zhen's Realization Model: </a:t>
            </a:r>
            <a:r>
              <a:rPr lang="en-GB" dirty="0"/>
              <a:t>Intellectual method transforming natural desires into moral necessities. Emphasized intellect to </a:t>
            </a:r>
            <a:r>
              <a:rPr lang="en-GB" i="1" dirty="0"/>
              <a:t>realize</a:t>
            </a:r>
            <a:r>
              <a:rPr lang="en-GB" dirty="0"/>
              <a:t> the Way, with understanding coming after classical mastery. United reason with traditional philology, warning against separating principle from human feelings</a:t>
            </a:r>
          </a:p>
        </p:txBody>
      </p:sp>
    </p:spTree>
    <p:extLst>
      <p:ext uri="{BB962C8B-B14F-4D97-AF65-F5344CB8AC3E}">
        <p14:creationId xmlns:p14="http://schemas.microsoft.com/office/powerpoint/2010/main" val="38370454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D4354-EB82-6FD1-F026-EE03587F4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 &amp; Questions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EF94943-8522-542A-5E48-12A48B96F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9733DB-8904-F013-9CCF-B4E8266B07F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How do these different models of moral self-cultivation reflect the changing intellectual landscape of China over centuries?</a:t>
            </a:r>
          </a:p>
          <a:p>
            <a:r>
              <a:rPr lang="en-GB"/>
              <a:t>What are the potential strengths and weaknesses of emphasizing either innate moral intuition or extensive classical study?</a:t>
            </a:r>
          </a:p>
        </p:txBody>
      </p:sp>
    </p:spTree>
    <p:extLst>
      <p:ext uri="{BB962C8B-B14F-4D97-AF65-F5344CB8AC3E}">
        <p14:creationId xmlns:p14="http://schemas.microsoft.com/office/powerpoint/2010/main" val="88076144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VERSION" val="5"/>
  <p:tag name="TPFULLVERSION" val="5.3.1.3337"/>
  <p:tag name="PPTVERSION" val="14"/>
  <p:tag name="TPOS" val="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32027</TotalTime>
  <Words>2476</Words>
  <Application>Microsoft Office PowerPoint</Application>
  <PresentationFormat>On-screen Show (4:3)</PresentationFormat>
  <Paragraphs>156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27</vt:i4>
      </vt:variant>
    </vt:vector>
  </HeadingPairs>
  <TitlesOfParts>
    <vt:vector size="45" baseType="lpstr">
      <vt:lpstr>Arial</vt:lpstr>
      <vt:lpstr>Arial Black</vt:lpstr>
      <vt:lpstr>Calibri</vt:lpstr>
      <vt:lpstr>Courier New</vt:lpstr>
      <vt:lpstr>Franklin Gothic Book</vt:lpstr>
      <vt:lpstr>Franklin Gothic Medium</vt:lpstr>
      <vt:lpstr>Perpetua</vt:lpstr>
      <vt:lpstr>Wingdings</vt:lpstr>
      <vt:lpstr>Wingdings 2</vt:lpstr>
      <vt:lpstr>Essential</vt:lpstr>
      <vt:lpstr>1_Essential</vt:lpstr>
      <vt:lpstr>1_Office Theme</vt:lpstr>
      <vt:lpstr>2_Essential</vt:lpstr>
      <vt:lpstr>2_Office Theme</vt:lpstr>
      <vt:lpstr>Angles</vt:lpstr>
      <vt:lpstr>1_Angles</vt:lpstr>
      <vt:lpstr>Clarity</vt:lpstr>
      <vt:lpstr>Equity</vt:lpstr>
      <vt:lpstr>Week 2 - Moral Self-Cultivation in Later Confucianism</vt:lpstr>
      <vt:lpstr>Introduction – Diverse Paths to Moral Self-Cultivation</vt:lpstr>
      <vt:lpstr>Zhu Xi (1130-1200 C.E.) – The Grand Synthesizer</vt:lpstr>
      <vt:lpstr>Zhu Xi – Reestablishing Confucian Preeminence</vt:lpstr>
      <vt:lpstr>Zhu Xi's Recovery Model – Dual Nature</vt:lpstr>
      <vt:lpstr>Zhu Xi's Recovery Model – Li (Principle) and Qi (Material Force)</vt:lpstr>
      <vt:lpstr>Practices of Zhu Xi's Recovery Model – Part 1</vt:lpstr>
      <vt:lpstr>Practices of Zhu Xi's Recovery Model – Part 2</vt:lpstr>
      <vt:lpstr>Strengths of Zhu Xi's Approach</vt:lpstr>
      <vt:lpstr>Strengths of Zhu Xi's Approach (Continued)</vt:lpstr>
      <vt:lpstr>Criticisms of Zhu Xi's Approach</vt:lpstr>
      <vt:lpstr>Defending Zhu Xi's Approach</vt:lpstr>
      <vt:lpstr>Zhu Xi – The Transformative Power of Classics</vt:lpstr>
      <vt:lpstr>Zhu Xi and Xunzi – A Recurring Theme</vt:lpstr>
      <vt:lpstr>Wang Yangming (1472-1529 C.E.) – The Charismatic Moral Teacher</vt:lpstr>
      <vt:lpstr>Wang Yangming – Unity of Knowledge and Action (Zhixing Heyi)</vt:lpstr>
      <vt:lpstr>Wang Yangming – Innate Knowing (Liangzhi)</vt:lpstr>
      <vt:lpstr>Yan Yuan (1635-1704 C.E.) – The Advocate of Praxis</vt:lpstr>
      <vt:lpstr>Yan Yuan – Critique of Song and Ming Confucians</vt:lpstr>
      <vt:lpstr>Yan Yuan's Praxis Model – Hands-on Ritual</vt:lpstr>
      <vt:lpstr>Dai Zhen (1724-1777 C.E.) – The Realization Model</vt:lpstr>
      <vt:lpstr>Dai Zhen's Realization Model – Culling Desires</vt:lpstr>
      <vt:lpstr>Dai Zhen – Intellect, Classics, and Understanding</vt:lpstr>
      <vt:lpstr>Dai Zhen and Xunzi – A Comparison</vt:lpstr>
      <vt:lpstr>Dai Zhen – Traditionalist with Reason</vt:lpstr>
      <vt:lpstr>Conclusion – Diverse Paths to Confucian Moral Self-Cultivation</vt:lpstr>
      <vt:lpstr>Discussion &amp; Questions</vt:lpstr>
    </vt:vector>
  </TitlesOfParts>
  <Company>University of Bristol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the Financial Markets</dc:title>
  <dc:creator>X Liu</dc:creator>
  <cp:lastModifiedBy>Xicheng Liu</cp:lastModifiedBy>
  <cp:revision>2163</cp:revision>
  <dcterms:created xsi:type="dcterms:W3CDTF">2014-09-10T15:36:00Z</dcterms:created>
  <dcterms:modified xsi:type="dcterms:W3CDTF">2026-01-02T22:59:12Z</dcterms:modified>
</cp:coreProperties>
</file>