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4" r:id="rId2"/>
    <p:sldId id="263" r:id="rId3"/>
    <p:sldId id="256" r:id="rId4"/>
    <p:sldId id="262" r:id="rId5"/>
    <p:sldId id="257" r:id="rId6"/>
    <p:sldId id="258" r:id="rId7"/>
    <p:sldId id="260" r:id="rId8"/>
    <p:sldId id="261" r:id="rId9"/>
    <p:sldId id="265" r:id="rId10"/>
  </p:sldIdLst>
  <p:sldSz cx="12192000" cy="6858000"/>
  <p:notesSz cx="6858000" cy="9144000"/>
  <p:defaultTextStyle>
    <a:defPPr>
      <a:defRPr lang="en-PK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539D4A-4CFA-4D9C-80C0-79D8F778B281}" v="1" dt="2025-12-10T12:50:01.5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29" autoAdjust="0"/>
    <p:restoredTop sz="94660"/>
  </p:normalViewPr>
  <p:slideViewPr>
    <p:cSldViewPr snapToGrid="0">
      <p:cViewPr varScale="1">
        <p:scale>
          <a:sx n="60" d="100"/>
          <a:sy n="60" d="100"/>
        </p:scale>
        <p:origin x="86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C94B7D-CEF6-48B7-A768-CF0C444124AB}" type="datetimeFigureOut">
              <a:rPr lang="en-GB" smtClean="0"/>
              <a:t>10/12/2025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C20DB7-F69F-4E96-95E0-CD06CF67AB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79670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C20DB7-F69F-4E96-95E0-CD06CF67AB4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6741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419417-9598-44E8-FC60-378E63E7A2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96CB97-D6AB-9C89-0A50-E243072635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45F0D8-92CE-40EA-D63C-BF6C9A32B9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F47DD-65E6-4DA4-85D6-63CD6D94C90B}" type="datetimeFigureOut">
              <a:rPr lang="en-PK" smtClean="0"/>
              <a:t>12/10/2025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57F670-36D8-BE24-B166-8ED42666B4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655408-E89B-1C30-306A-27ED5E0FB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9F02D-09C5-49EF-AF0E-33CD6612491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1310653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26679-60B9-1291-0EC2-2995FDCFBE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A48C73-B508-E23D-648E-818168AE41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E529F7-CB41-4F5E-6E65-E454509A08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F47DD-65E6-4DA4-85D6-63CD6D94C90B}" type="datetimeFigureOut">
              <a:rPr lang="en-PK" smtClean="0"/>
              <a:t>12/10/2025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DA65B1-DE94-A0A9-B732-F1234B06C4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B36EAE-C0B5-9567-5E71-31E64CB47D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9F02D-09C5-49EF-AF0E-33CD6612491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5888705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3DED9-E44E-621C-E478-7D566DF9C3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5D6973-7D01-715D-17F9-C02102AF79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2BC84D-A922-F6BA-5F1D-AB9381B3B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F47DD-65E6-4DA4-85D6-63CD6D94C90B}" type="datetimeFigureOut">
              <a:rPr lang="en-PK" smtClean="0"/>
              <a:t>12/10/2025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53B2E1-F589-CE25-319E-AC47BD022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D0A476-D7FC-D978-D1F0-E2E846BA1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9F02D-09C5-49EF-AF0E-33CD6612491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0222929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F353E9-EAC9-DBF8-10A9-F271C192AB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DC4E6A-DE1D-D535-FB75-0601EE53F0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DC14BA-6D07-6DA1-E6B0-A7C6A930C7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04FC2C-F2E3-ECBA-EC2E-4C9CF5675C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F47DD-65E6-4DA4-85D6-63CD6D94C90B}" type="datetimeFigureOut">
              <a:rPr lang="en-PK" smtClean="0"/>
              <a:t>12/10/2025</a:t>
            </a:fld>
            <a:endParaRPr lang="en-PK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1CD72D-92E9-0108-3E0A-B01862E64F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CED1FA-1BFF-BCA9-131B-1A07E85FDE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9F02D-09C5-49EF-AF0E-33CD6612491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706473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6CE07-E3AB-4632-11C2-DB0F6E4714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137530-2173-4FED-BC54-26060ED52F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C557E9-0BFD-8535-6212-F06E22448F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6082176-A421-0CF8-5059-19BB0E0EE2F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1B828F-6566-E96F-E02D-1EF8C22C101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904E2EF-351B-10E9-5A2B-E56C15EF0F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F47DD-65E6-4DA4-85D6-63CD6D94C90B}" type="datetimeFigureOut">
              <a:rPr lang="en-PK" smtClean="0"/>
              <a:t>12/10/2025</a:t>
            </a:fld>
            <a:endParaRPr lang="en-PK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8FEACFF-1738-7DE1-EB84-9CAE79422A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22304F2-E54F-7C98-3DD9-F60B0542E2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9F02D-09C5-49EF-AF0E-33CD6612491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708902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489D1E-B1ED-FC1A-5CB3-26388DFC29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BBF13DF-0402-B63E-95E9-30094FFF13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F47DD-65E6-4DA4-85D6-63CD6D94C90B}" type="datetimeFigureOut">
              <a:rPr lang="en-PK" smtClean="0"/>
              <a:t>12/10/2025</a:t>
            </a:fld>
            <a:endParaRPr lang="en-PK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8EC037-CDE0-B778-A592-FBC358048C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B18F75-3697-23C9-9F2F-B43816F1A6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9F02D-09C5-49EF-AF0E-33CD6612491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70660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56637A3-85F6-F69D-0E93-C2FA1E8683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F47DD-65E6-4DA4-85D6-63CD6D94C90B}" type="datetimeFigureOut">
              <a:rPr lang="en-PK" smtClean="0"/>
              <a:t>12/10/2025</a:t>
            </a:fld>
            <a:endParaRPr lang="en-PK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80B154-167E-F31A-4A1F-ACFC11A58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A5B978-DE59-BABF-863C-7B23E2980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9F02D-09C5-49EF-AF0E-33CD6612491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3086741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E91B92-5F3D-DF57-A924-452A2944F8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4E7A5F-BE83-5057-9C24-9C450D10E3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CD998E-80DC-CE4F-85C1-1A01B20CD3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A118E2-0079-FE72-9E01-A145EC560E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F47DD-65E6-4DA4-85D6-63CD6D94C90B}" type="datetimeFigureOut">
              <a:rPr lang="en-PK" smtClean="0"/>
              <a:t>12/10/2025</a:t>
            </a:fld>
            <a:endParaRPr lang="en-PK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B47090-2EBF-682E-6950-E3E05C27EA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3F99C2-C320-FDA9-E018-B7CFBD5901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9F02D-09C5-49EF-AF0E-33CD6612491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6365420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146679-C7D6-1159-9A6C-99D851659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12EA119-5E2F-CCB8-952C-A7A38E248BE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PK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9DF594-D7E2-74E5-CD00-173E9703F7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FE733D-B6C2-03F8-4D98-80B4357887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F47DD-65E6-4DA4-85D6-63CD6D94C90B}" type="datetimeFigureOut">
              <a:rPr lang="en-PK" smtClean="0"/>
              <a:t>12/10/2025</a:t>
            </a:fld>
            <a:endParaRPr lang="en-PK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C8FE7C-7E2E-FE20-2D3F-3219806DC4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BD3C4E-9797-20C1-FCA8-363F8FB860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9F02D-09C5-49EF-AF0E-33CD6612491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8250193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C154A-7CFA-1497-D208-A57A0D0287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9EFDBC-4F59-26BD-3514-1F9F7E47F4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1C9A27-5941-8F75-9A03-8613084182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F47DD-65E6-4DA4-85D6-63CD6D94C90B}" type="datetimeFigureOut">
              <a:rPr lang="en-PK" smtClean="0"/>
              <a:t>12/10/2025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83AE5D-E072-F58C-D29E-D14FB03B1E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6ADBC4-00EC-4E5D-A0AC-8692B0860F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9F02D-09C5-49EF-AF0E-33CD6612491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9786799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AD1670-5E96-8C75-C2D5-DD9AADC404E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ADB36DC-E3D1-C79F-2FD2-70FC379D41A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2286F8-BFC2-39B9-5AEB-715E2F6CAB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F47DD-65E6-4DA4-85D6-63CD6D94C90B}" type="datetimeFigureOut">
              <a:rPr lang="en-PK" smtClean="0"/>
              <a:t>12/10/2025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A5845A-2535-105D-F030-92C374E484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B63153-7354-AA48-068E-855FD4CE9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9F02D-09C5-49EF-AF0E-33CD6612491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2754763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DFA401-7C9E-AAE3-B1BC-2B7A817A5C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9AA1DD-1187-D91D-6030-7EB2E4B6DB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BB672F-5A7F-8B1E-A63A-56D2293333C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CF47DD-65E6-4DA4-85D6-63CD6D94C90B}" type="datetimeFigureOut">
              <a:rPr lang="en-PK" smtClean="0"/>
              <a:t>12/10/2025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EFAAA8-29F9-03C9-25C5-44EB765F1E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83CDE7-7160-54ED-8AA7-D3768EA38F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79F02D-09C5-49EF-AF0E-33CD6612491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8358043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PK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15B00-DAA1-146E-492F-40200017C7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Programme: Computer Networks and Cyber Security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845F4C-05C2-AABA-D288-BF5BDE98A4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       Assignment Title: Analysing, Ethically Hacking and Securing an Enterprise Network </a:t>
            </a:r>
          </a:p>
          <a:p>
            <a:r>
              <a:rPr lang="en-GB" dirty="0"/>
              <a:t>       SUTDENT NAME :BUBA TUNKARA </a:t>
            </a:r>
            <a:r>
              <a:rPr lang="en-GB" dirty="0" err="1"/>
              <a:t>TUNKARA</a:t>
            </a:r>
            <a:endParaRPr lang="en-GB" dirty="0"/>
          </a:p>
          <a:p>
            <a:r>
              <a:rPr lang="en-GB" dirty="0"/>
              <a:t>        STUDENT ID 2239608</a:t>
            </a:r>
          </a:p>
          <a:p>
            <a:r>
              <a:rPr lang="en-GB" dirty="0"/>
              <a:t>     Module code:ACCB6000 </a:t>
            </a:r>
          </a:p>
          <a:p>
            <a:r>
              <a:rPr lang="en-GB" dirty="0"/>
              <a:t>     </a:t>
            </a:r>
            <a:r>
              <a:rPr lang="en-GB" dirty="0" err="1"/>
              <a:t>LECTURE:Dr</a:t>
            </a:r>
            <a:r>
              <a:rPr lang="en-GB" dirty="0"/>
              <a:t>. Mohamed Ghanem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50357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92DF3A-A5F6-3A36-383E-4B2BF48263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Introduction to SWANSEA.ACCA Network Security Assessment</a:t>
            </a:r>
            <a:br>
              <a:rPr lang="en-US" dirty="0"/>
            </a:b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B4BDDC-86F6-BF6E-0B90-F3E20127D4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b="1" dirty="0"/>
              <a:t>Content:</a:t>
            </a:r>
          </a:p>
          <a:p>
            <a:r>
              <a:rPr lang="en-US" dirty="0"/>
              <a:t>This assessment focuses on </a:t>
            </a:r>
            <a:r>
              <a:rPr lang="en-US" dirty="0" err="1"/>
              <a:t>analysing</a:t>
            </a:r>
            <a:r>
              <a:rPr lang="en-US" dirty="0"/>
              <a:t> the security posture of the </a:t>
            </a:r>
            <a:r>
              <a:rPr lang="en-US" b="1" dirty="0"/>
              <a:t>SWANSEA.ACCA Network</a:t>
            </a:r>
            <a:r>
              <a:rPr lang="en-US" dirty="0"/>
              <a:t>, which consists of two sites: </a:t>
            </a:r>
            <a:r>
              <a:rPr lang="en-US" b="1" dirty="0"/>
              <a:t>Swansea</a:t>
            </a:r>
            <a:r>
              <a:rPr lang="en-US" dirty="0"/>
              <a:t> and </a:t>
            </a:r>
            <a:r>
              <a:rPr lang="en-US" b="1" dirty="0"/>
              <a:t>London</a:t>
            </a:r>
            <a:r>
              <a:rPr lang="en-US" dirty="0"/>
              <a:t>.</a:t>
            </a:r>
          </a:p>
          <a:p>
            <a:r>
              <a:rPr lang="en-US" dirty="0"/>
              <a:t>A security-focused OS (</a:t>
            </a:r>
            <a:r>
              <a:rPr lang="en-US" b="1" dirty="0"/>
              <a:t>Kali Linux</a:t>
            </a:r>
            <a:r>
              <a:rPr lang="en-US" dirty="0"/>
              <a:t>) was deployed inside the network for conducting internal scanning.</a:t>
            </a:r>
          </a:p>
          <a:p>
            <a:r>
              <a:rPr lang="en-US" dirty="0"/>
              <a:t>Information Gathering, Vulnerability Assessment, and Automated Scanning tools were used to identify weaknesses.</a:t>
            </a:r>
          </a:p>
          <a:p>
            <a:r>
              <a:rPr lang="en-US" dirty="0"/>
              <a:t>The goal of this assessment is to highlight critical vulnerabilities and evaluate overall network security.</a:t>
            </a:r>
          </a:p>
          <a:p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32320451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7665D1-B36E-5532-A90B-F650B76CCC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55077" y="222738"/>
            <a:ext cx="8331740" cy="615462"/>
          </a:xfrm>
        </p:spPr>
        <p:txBody>
          <a:bodyPr>
            <a:normAutofit fontScale="90000"/>
          </a:bodyPr>
          <a:lstStyle/>
          <a:p>
            <a:pPr algn="l"/>
            <a:r>
              <a:rPr lang="en-US" sz="3200" b="1" dirty="0"/>
              <a:t>Slide 1:</a:t>
            </a:r>
            <a:r>
              <a:rPr lang="en-US" sz="3200" dirty="0"/>
              <a:t> Security-focused OS Setup and Connectivity</a:t>
            </a:r>
            <a:endParaRPr lang="en-PK" sz="3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4EE43F-58DC-57F3-015A-2F9031D0CC7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PK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353B69E-CE17-9632-5005-99B70478C0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92238"/>
            <a:ext cx="12323298" cy="5360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55753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Box 23">
            <a:extLst>
              <a:ext uri="{FF2B5EF4-FFF2-40B4-BE49-F238E27FC236}">
                <a16:creationId xmlns:a16="http://schemas.microsoft.com/office/drawing/2014/main" id="{BD292178-15FA-59B8-E1E8-F4A1D78863D8}"/>
              </a:ext>
            </a:extLst>
          </p:cNvPr>
          <p:cNvSpPr txBox="1"/>
          <p:nvPr/>
        </p:nvSpPr>
        <p:spPr>
          <a:xfrm>
            <a:off x="2359855" y="371008"/>
            <a:ext cx="60983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Information Gathering – Network Services &amp; Configuration</a:t>
            </a:r>
            <a:endParaRPr lang="en-PK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D82ABD8-D1D5-5B79-CE69-AEB9411BF0A3}"/>
              </a:ext>
            </a:extLst>
          </p:cNvPr>
          <p:cNvSpPr txBox="1"/>
          <p:nvPr/>
        </p:nvSpPr>
        <p:spPr>
          <a:xfrm>
            <a:off x="152986" y="740340"/>
            <a:ext cx="6726116" cy="61863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dirty="0"/>
              <a:t>The following information was collected using internal scanning tools:</a:t>
            </a:r>
          </a:p>
          <a:p>
            <a:pPr>
              <a:buNone/>
            </a:pPr>
            <a:r>
              <a:rPr lang="en-US" b="1" dirty="0"/>
              <a:t>✔ Active Hosts Identified: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Swansea Server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London Server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Swansea Client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London Client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Routers &amp; Gateways</a:t>
            </a:r>
          </a:p>
          <a:p>
            <a:pPr>
              <a:buNone/>
            </a:pPr>
            <a:r>
              <a:rPr lang="en-US" b="1" dirty="0"/>
              <a:t>✔ Open Ports Found: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Port 22 (SSH)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Port 80 (HTTP)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Port 443 (HTTPS)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Port 445 (SMB)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Port 3389 (RDP)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Port 21 (FTP)</a:t>
            </a:r>
            <a:br>
              <a:rPr lang="en-US" dirty="0"/>
            </a:br>
            <a:r>
              <a:rPr lang="en-US" i="1" dirty="0"/>
              <a:t>(Your scan ke </a:t>
            </a:r>
            <a:r>
              <a:rPr lang="en-US" i="1" dirty="0" err="1"/>
              <a:t>mutabiq</a:t>
            </a:r>
            <a:r>
              <a:rPr lang="en-US" i="1" dirty="0"/>
              <a:t> jo ports </a:t>
            </a:r>
            <a:r>
              <a:rPr lang="en-US" i="1" dirty="0" err="1"/>
              <a:t>hont</a:t>
            </a:r>
            <a:r>
              <a:rPr lang="en-US" i="1" dirty="0"/>
              <a:t> add </a:t>
            </a:r>
            <a:r>
              <a:rPr lang="en-US" i="1" dirty="0" err="1"/>
              <a:t>kar</a:t>
            </a:r>
            <a:r>
              <a:rPr lang="en-US" i="1" dirty="0"/>
              <a:t> </a:t>
            </a:r>
            <a:r>
              <a:rPr lang="en-US" i="1" dirty="0" err="1"/>
              <a:t>lena</a:t>
            </a:r>
            <a:r>
              <a:rPr lang="en-US" i="1" dirty="0"/>
              <a:t>)</a:t>
            </a:r>
            <a:endParaRPr lang="en-US" dirty="0"/>
          </a:p>
          <a:p>
            <a:pPr>
              <a:buNone/>
            </a:pPr>
            <a:r>
              <a:rPr lang="en-US" b="1" dirty="0"/>
              <a:t>✔ Services Running: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Apache/NGINX Web Server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Windows SMB File Sharing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SSH Remote Access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FTP Server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RDP Remote Desktop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DNS Service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2C5B18EB-52CD-2DF1-FFA0-FE2867A79A8C}"/>
              </a:ext>
            </a:extLst>
          </p:cNvPr>
          <p:cNvSpPr txBox="1"/>
          <p:nvPr/>
        </p:nvSpPr>
        <p:spPr>
          <a:xfrm>
            <a:off x="5409027" y="1397675"/>
            <a:ext cx="6098344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b="1" dirty="0"/>
              <a:t>✔ Protocols Used: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TCP, UDP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ICMP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SMBv1 (Legacy Protocol)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TLS/SSL</a:t>
            </a:r>
          </a:p>
          <a:p>
            <a:pPr>
              <a:buNone/>
            </a:pPr>
            <a:r>
              <a:rPr lang="en-US" b="1" dirty="0"/>
              <a:t>Screenshot Heading:</a:t>
            </a:r>
          </a:p>
          <a:p>
            <a:pPr>
              <a:buNone/>
            </a:pPr>
            <a:r>
              <a:rPr lang="en-US" b="1" dirty="0"/>
              <a:t>Screenshot: Nmap Scan Showing Open Ports &amp; Services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79091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EF22F2-B34E-8BD5-DC59-06B98F5D98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6948"/>
            <a:ext cx="10515600" cy="691882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Slide 2:</a:t>
            </a:r>
            <a:r>
              <a:rPr lang="en-US" dirty="0"/>
              <a:t> Information Gathering 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1A4375-1128-3550-4018-9D44375BD1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PK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19E84F4-6BD4-35C4-03B3-60555FFA8F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596" y="1580900"/>
            <a:ext cx="11550130" cy="4596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31086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7C4054-C190-279C-EEDE-85E11634A8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Task 3: Ethically Hacking SWANSEA.ACCA Network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92649-059C-CC48-81EB-788201D5D8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PK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B822E2-0B28-526D-5357-EDFDF30B19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663" y="1896812"/>
            <a:ext cx="10876548" cy="4596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29593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80BA05-3CED-6975-DB02-4ED1BD81BA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Slide 4:</a:t>
            </a:r>
            <a:r>
              <a:rPr lang="en-US" dirty="0"/>
              <a:t> Exploitation and Post-Exploitation Highlights </a:t>
            </a:r>
            <a:endParaRPr lang="en-PK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00AD594-D4CA-9660-CE54-90A94A47ED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828" y="2553493"/>
            <a:ext cx="11521440" cy="393938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638515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B0BD1-926F-B0D7-9C5E-F840A4CB12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98370"/>
            <a:ext cx="10515600" cy="854075"/>
          </a:xfrm>
        </p:spPr>
        <p:txBody>
          <a:bodyPr>
            <a:normAutofit fontScale="90000"/>
          </a:bodyPr>
          <a:lstStyle/>
          <a:p>
            <a:r>
              <a:rPr lang="en-PK" altLang="en-PK" sz="3600" dirty="0">
                <a:latin typeface="Arial" panose="020B0604020202020204" pitchFamily="34" charset="0"/>
              </a:rPr>
              <a:t>Slide 5: Implement </a:t>
            </a:r>
            <a:r>
              <a:rPr lang="en-PK" altLang="en-PK" sz="3600" dirty="0" err="1">
                <a:latin typeface="Arial" panose="020B0604020202020204" pitchFamily="34" charset="0"/>
              </a:rPr>
              <a:t>Kiye</a:t>
            </a:r>
            <a:r>
              <a:rPr lang="en-PK" altLang="en-PK" sz="3600" dirty="0">
                <a:latin typeface="Arial" panose="020B0604020202020204" pitchFamily="34" charset="0"/>
              </a:rPr>
              <a:t> Gaye Security Measures</a:t>
            </a:r>
            <a:br>
              <a:rPr lang="en-PK" altLang="en-PK" b="1" dirty="0">
                <a:latin typeface="Arial" panose="020B0604020202020204" pitchFamily="34" charset="0"/>
              </a:rPr>
            </a:br>
            <a:endParaRPr lang="en-PK" dirty="0"/>
          </a:p>
        </p:txBody>
      </p:sp>
      <p:sp>
        <p:nvSpPr>
          <p:cNvPr id="16" name="Rectangle 12">
            <a:extLst>
              <a:ext uri="{FF2B5EF4-FFF2-40B4-BE49-F238E27FC236}">
                <a16:creationId xmlns:a16="http://schemas.microsoft.com/office/drawing/2014/main" id="{90159E4D-A102-8695-115D-3DEB0C2416F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62857" y="1073290"/>
            <a:ext cx="11176000" cy="4314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fontAlgn="base">
              <a:spcAft>
                <a:spcPct val="0"/>
              </a:spcAft>
              <a:buClrTx/>
              <a:buSzTx/>
              <a:tabLst/>
            </a:pPr>
            <a:r>
              <a:rPr kumimoji="0" lang="en-PK" altLang="en-PK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🛡️ </a:t>
            </a:r>
            <a:r>
              <a:rPr lang="en-PK" altLang="en-PK" sz="2000" dirty="0"/>
              <a:t>Slide 5: Implemented Security Measures</a:t>
            </a:r>
          </a:p>
          <a:p>
            <a:pPr marR="0" lvl="0" fontAlgn="base">
              <a:spcAft>
                <a:spcPct val="0"/>
              </a:spcAft>
              <a:buClrTx/>
              <a:buSzTx/>
              <a:tabLst/>
            </a:pPr>
            <a:r>
              <a:rPr lang="en-PK" altLang="en-PK" sz="2000" dirty="0"/>
              <a:t>These preventative security measures are implemented based on the assessment findings to mitigate the identified vulnerabilities</a:t>
            </a:r>
            <a:endParaRPr lang="en-GB" altLang="en-PK" sz="2000" dirty="0"/>
          </a:p>
          <a:p>
            <a:pPr marR="0" lvl="0" fontAlgn="base">
              <a:spcAft>
                <a:spcPct val="0"/>
              </a:spcAft>
              <a:buClrTx/>
              <a:buSzTx/>
              <a:tabLst/>
            </a:pPr>
            <a:r>
              <a:rPr lang="en-PK" altLang="en-PK" sz="2000" dirty="0"/>
              <a:t>Harden SMB Protocol (Mitigates High Severity SMBv1): Completely disable SMBv1 on S-DC and L-CD servers.</a:t>
            </a:r>
          </a:p>
          <a:p>
            <a:pPr marR="0" lvl="0" fontAlgn="base">
              <a:spcAft>
                <a:spcPct val="0"/>
              </a:spcAft>
              <a:buClrTx/>
              <a:buSzTx/>
              <a:tabLst/>
            </a:pPr>
            <a:r>
              <a:rPr lang="en-PK" altLang="en-PK" sz="2000" dirty="0"/>
              <a:t>Strengthen SSH Authentication (Mitigates High Severity Weak SSH): Disable Password Authentication and </a:t>
            </a:r>
            <a:endParaRPr lang="en-US" altLang="en-PK" sz="2000" dirty="0"/>
          </a:p>
          <a:p>
            <a:pPr marR="0" lvl="0" fontAlgn="base">
              <a:spcAft>
                <a:spcPct val="0"/>
              </a:spcAft>
              <a:buClrTx/>
              <a:buSzTx/>
              <a:tabLst/>
            </a:pPr>
            <a:r>
              <a:rPr lang="en-PK" altLang="en-PK" sz="2000" dirty="0"/>
              <a:t>enforce Key-based Authentication for the SSH service on L-CD and ClientL1.</a:t>
            </a:r>
          </a:p>
          <a:p>
            <a:pPr marR="0" lvl="0" fontAlgn="base">
              <a:spcAft>
                <a:spcPct val="0"/>
              </a:spcAft>
              <a:buClrTx/>
              <a:buSzTx/>
              <a:tabLst/>
            </a:pPr>
            <a:r>
              <a:rPr lang="en-PK" altLang="en-PK" sz="2000" dirty="0"/>
              <a:t>Web Server Patch Management (Mitigates Medium Severity Outdated Apache): Immediately apply the latest </a:t>
            </a:r>
            <a:r>
              <a:rPr lang="en-US" altLang="en-PK" sz="2000" dirty="0"/>
              <a:t>a</a:t>
            </a:r>
          </a:p>
          <a:p>
            <a:pPr marR="0" lvl="0" fontAlgn="base">
              <a:spcAft>
                <a:spcPct val="0"/>
              </a:spcAft>
              <a:buClrTx/>
              <a:buSzTx/>
              <a:tabLst/>
            </a:pPr>
            <a:r>
              <a:rPr lang="en-PK" altLang="en-PK" sz="2000" dirty="0"/>
              <a:t>security patches and updates to the Apache Web Server on S-DC.</a:t>
            </a:r>
          </a:p>
          <a:p>
            <a:pPr marR="0" lvl="0" fontAlgn="base">
              <a:spcAft>
                <a:spcPct val="0"/>
              </a:spcAft>
              <a:buClrTx/>
              <a:buSzTx/>
              <a:tabLst/>
            </a:pPr>
            <a:r>
              <a:rPr lang="en-PK" altLang="en-PK" sz="2000" dirty="0"/>
              <a:t>Restrict RDP Access (Mitigates Medium Severity Open RDP):</a:t>
            </a:r>
          </a:p>
        </p:txBody>
      </p:sp>
    </p:spTree>
    <p:extLst>
      <p:ext uri="{BB962C8B-B14F-4D97-AF65-F5344CB8AC3E}">
        <p14:creationId xmlns:p14="http://schemas.microsoft.com/office/powerpoint/2010/main" val="7328186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0FB9D-BB61-3E5F-146E-B8FC3F2D7B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>
              <a:lnSpc>
                <a:spcPct val="110000"/>
              </a:lnSpc>
              <a:spcAft>
                <a:spcPct val="0"/>
              </a:spcAft>
            </a:pPr>
            <a:r>
              <a:rPr lang="en-PK" altLang="en-PK" sz="2200" dirty="0"/>
              <a:t>Configure Firewall rules or Access Control </a:t>
            </a:r>
            <a:endParaRPr lang="en-US" altLang="en-PK" sz="2200" dirty="0"/>
          </a:p>
          <a:p>
            <a:pPr fontAlgn="base">
              <a:lnSpc>
                <a:spcPct val="110000"/>
              </a:lnSpc>
              <a:spcAft>
                <a:spcPct val="0"/>
              </a:spcAft>
            </a:pPr>
            <a:r>
              <a:rPr lang="en-PK" altLang="en-PK" sz="2200" dirty="0"/>
              <a:t>Lists</a:t>
            </a:r>
            <a:endParaRPr lang="en-US" altLang="en-PK" sz="2200" dirty="0"/>
          </a:p>
          <a:p>
            <a:pPr fontAlgn="base">
              <a:lnSpc>
                <a:spcPct val="110000"/>
              </a:lnSpc>
              <a:spcAft>
                <a:spcPct val="0"/>
              </a:spcAft>
            </a:pPr>
            <a:r>
              <a:rPr lang="en-PK" altLang="en-PK" sz="2200" dirty="0"/>
              <a:t> (ACLs) to restrict access to RDP Port 3389 only to necessary internal hosts.</a:t>
            </a:r>
          </a:p>
          <a:p>
            <a:pPr fontAlgn="base">
              <a:lnSpc>
                <a:spcPct val="110000"/>
              </a:lnSpc>
              <a:spcAft>
                <a:spcPct val="0"/>
              </a:spcAft>
            </a:pPr>
            <a:r>
              <a:rPr lang="en-PK" altLang="en-PK" sz="2200" dirty="0"/>
              <a:t>Conceal Server Information (Mitigates Low Severity Banner Disclosure): Disable Server Banner Disclosure </a:t>
            </a:r>
            <a:endParaRPr lang="en-US" altLang="en-PK" sz="2200" dirty="0"/>
          </a:p>
          <a:p>
            <a:pPr fontAlgn="base">
              <a:lnSpc>
                <a:spcPct val="110000"/>
              </a:lnSpc>
              <a:spcAft>
                <a:spcPct val="0"/>
              </a:spcAft>
            </a:pPr>
            <a:r>
              <a:rPr lang="en-PK" altLang="en-PK" sz="2200" dirty="0"/>
              <a:t>within IIS/Apache configuration files to prevent the release of server version details.</a:t>
            </a:r>
          </a:p>
          <a:p>
            <a:pPr fontAlgn="base">
              <a:lnSpc>
                <a:spcPct val="110000"/>
              </a:lnSpc>
              <a:spcAft>
                <a:spcPct val="0"/>
              </a:spcAft>
            </a:pPr>
            <a:r>
              <a:rPr lang="en-PK" altLang="en-PK" sz="2200" dirty="0"/>
              <a:t>Setup Network Monitoring (Mitigates Low Severity ICMP Risk): Utilize tools like Wireshark to monitor and log </a:t>
            </a:r>
            <a:endParaRPr lang="en-US" altLang="en-PK" sz="2200" dirty="0"/>
          </a:p>
          <a:p>
            <a:pPr fontAlgn="base">
              <a:lnSpc>
                <a:spcPct val="110000"/>
              </a:lnSpc>
              <a:spcAft>
                <a:spcPct val="0"/>
              </a:spcAft>
            </a:pPr>
            <a:r>
              <a:rPr lang="en-PK" altLang="en-PK" sz="2200" dirty="0"/>
              <a:t>network traffic for any suspicious activities, such as ICMP-based reconnaissance.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80391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487</Words>
  <Application>Microsoft Office PowerPoint</Application>
  <PresentationFormat>Widescreen</PresentationFormat>
  <Paragraphs>62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Arial</vt:lpstr>
      <vt:lpstr>Calibri</vt:lpstr>
      <vt:lpstr>Calibri Light</vt:lpstr>
      <vt:lpstr>Office Theme</vt:lpstr>
      <vt:lpstr>Programme: Computer Networks and Cyber Security </vt:lpstr>
      <vt:lpstr>Introduction to SWANSEA.ACCA Network Security Assessment </vt:lpstr>
      <vt:lpstr>Slide 1: Security-focused OS Setup and Connectivity</vt:lpstr>
      <vt:lpstr>PowerPoint Presentation</vt:lpstr>
      <vt:lpstr>Slide 2: Information Gathering </vt:lpstr>
      <vt:lpstr>Task 3: Ethically Hacking SWANSEA.ACCA Network</vt:lpstr>
      <vt:lpstr>Slide 4: Exploitation and Post-Exploitation Highlights </vt:lpstr>
      <vt:lpstr>Slide 5: Implement Kiye Gaye Security Measures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hassan tasneem</dc:creator>
  <cp:lastModifiedBy>bsillah195@hotmail.com</cp:lastModifiedBy>
  <cp:revision>5</cp:revision>
  <dcterms:created xsi:type="dcterms:W3CDTF">2025-12-07T20:34:05Z</dcterms:created>
  <dcterms:modified xsi:type="dcterms:W3CDTF">2025-12-10T12:58:03Z</dcterms:modified>
</cp:coreProperties>
</file>