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82" d="100"/>
          <a:sy n="82" d="100"/>
        </p:scale>
        <p:origin x="691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56327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:v:/g/personal/2520302_student_uwtsd_ac_uk/IQChTCDAGgF5RILomy3MTLx6AUP5jtac-DNvb6mRXcSSuF0?nav=eyJyZWZlcnJhbEluZm8iOnsicmVmZXJyYWxBcHAiOiJPbmVEcml2ZUZvckJ1c2luZXNzIiwicmVmZXJyYWxBcHBQbGF0Zm9ybSI6IldlYiIsInJlZmVycmFsTW9kZSI6InZpZXciLCJyZWZlcnJhbFZpZXciOiJNeUZpbGVzTGlua0NvcHkifX0&amp;e=xvjDgv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731520" y="1371600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kern="0" spc="2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NETWORK SECURITY — LAB REPORT</a:t>
            </a:r>
            <a:endParaRPr lang="en-US" sz="1400" dirty="0"/>
          </a:p>
        </p:txBody>
      </p:sp>
      <p:sp>
        <p:nvSpPr>
          <p:cNvPr id="5" name="Text 3"/>
          <p:cNvSpPr/>
          <p:nvPr/>
        </p:nvSpPr>
        <p:spPr>
          <a:xfrm>
            <a:off x="731520" y="1828800"/>
            <a:ext cx="9875520" cy="2103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4000"/>
              </a:lnSpc>
              <a:buNone/>
            </a:pPr>
            <a:r>
              <a:rPr lang="en-US" sz="3200" b="1" dirty="0">
                <a:latin typeface="Cambria" pitchFamily="34" charset="0"/>
                <a:ea typeface="Cambria" pitchFamily="34" charset="-122"/>
                <a:cs typeface="Cambria" pitchFamily="34" charset="-120"/>
              </a:rPr>
              <a:t>Implementation and Management of</a:t>
            </a:r>
            <a:endParaRPr lang="en-US" sz="3200" dirty="0"/>
          </a:p>
          <a:p>
            <a:pPr marL="0" indent="0">
              <a:lnSpc>
                <a:spcPts val="4000"/>
              </a:lnSpc>
              <a:buNone/>
            </a:pPr>
            <a:r>
              <a:rPr lang="en-US" sz="3200" b="1" dirty="0">
                <a:latin typeface="Cambria" pitchFamily="34" charset="0"/>
                <a:ea typeface="Cambria" pitchFamily="34" charset="-122"/>
                <a:cs typeface="Cambria" pitchFamily="34" charset="-120"/>
              </a:rPr>
              <a:t>Check Point Security Gateway and</a:t>
            </a:r>
            <a:endParaRPr lang="en-US" sz="3200" dirty="0"/>
          </a:p>
          <a:p>
            <a:pPr marL="0" indent="0">
              <a:lnSpc>
                <a:spcPts val="4000"/>
              </a:lnSpc>
              <a:buNone/>
            </a:pPr>
            <a:r>
              <a:rPr lang="en-US" sz="3200" b="1" dirty="0">
                <a:latin typeface="Cambria" pitchFamily="34" charset="0"/>
                <a:ea typeface="Cambria" pitchFamily="34" charset="-122"/>
                <a:cs typeface="Cambria" pitchFamily="34" charset="-120"/>
              </a:rPr>
              <a:t>Security Management Server</a:t>
            </a:r>
            <a:endParaRPr lang="en-US" sz="3200" dirty="0"/>
          </a:p>
        </p:txBody>
      </p:sp>
      <p:sp>
        <p:nvSpPr>
          <p:cNvPr id="6" name="Shape 4"/>
          <p:cNvSpPr/>
          <p:nvPr/>
        </p:nvSpPr>
        <p:spPr>
          <a:xfrm>
            <a:off x="777240" y="4160520"/>
            <a:ext cx="2743200" cy="0"/>
          </a:xfrm>
          <a:prstGeom prst="line">
            <a:avLst/>
          </a:prstGeom>
          <a:noFill/>
          <a:ln w="25400">
            <a:solidFill>
              <a:srgbClr val="00A89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731520" y="4434840"/>
            <a:ext cx="9144000" cy="1645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400" b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Abdullah Al Noman</a:t>
            </a:r>
            <a:endParaRPr lang="en-US" sz="14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Student ID: 2520302</a:t>
            </a:r>
            <a:endParaRPr lang="en-US" sz="14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Module: Enterprise Network Security (ACCA7032_LON)</a:t>
            </a:r>
            <a:endParaRPr lang="en-US" sz="14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MSc Cybersecurity and Digital Forensics — University of Wales Trinity Saint David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10515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Presentation Overview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566928" y="960120"/>
            <a:ext cx="1005840" cy="0"/>
          </a:xfrm>
          <a:prstGeom prst="line">
            <a:avLst/>
          </a:prstGeom>
          <a:noFill/>
          <a:ln w="31750">
            <a:solidFill>
              <a:srgbClr val="00A89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640080" y="1600200"/>
            <a:ext cx="8229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CADCF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01</a:t>
            </a:r>
            <a:endParaRPr lang="en-US" sz="2400" dirty="0"/>
          </a:p>
        </p:txBody>
      </p:sp>
      <p:sp>
        <p:nvSpPr>
          <p:cNvPr id="5" name="Text 3"/>
          <p:cNvSpPr/>
          <p:nvPr/>
        </p:nvSpPr>
        <p:spPr>
          <a:xfrm>
            <a:off x="1417320" y="1673352"/>
            <a:ext cx="42062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Lab Objectives &amp; Topology</a:t>
            </a:r>
            <a:endParaRPr lang="en-US" sz="1500" dirty="0"/>
          </a:p>
        </p:txBody>
      </p:sp>
      <p:sp>
        <p:nvSpPr>
          <p:cNvPr id="6" name="Text 4"/>
          <p:cNvSpPr/>
          <p:nvPr/>
        </p:nvSpPr>
        <p:spPr>
          <a:xfrm>
            <a:off x="6126480" y="1600200"/>
            <a:ext cx="8229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CADCF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02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6903720" y="1673352"/>
            <a:ext cx="42062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Management Server &amp; Gateway Setup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640080" y="2651760"/>
            <a:ext cx="8229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CADCF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03</a:t>
            </a:r>
            <a:endParaRPr lang="en-US" sz="2400" dirty="0"/>
          </a:p>
        </p:txBody>
      </p:sp>
      <p:sp>
        <p:nvSpPr>
          <p:cNvPr id="9" name="Text 7"/>
          <p:cNvSpPr/>
          <p:nvPr/>
        </p:nvSpPr>
        <p:spPr>
          <a:xfrm>
            <a:off x="1417320" y="2724912"/>
            <a:ext cx="42062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SIC Establishment</a:t>
            </a:r>
            <a:endParaRPr lang="en-US" sz="1500" dirty="0"/>
          </a:p>
        </p:txBody>
      </p:sp>
      <p:sp>
        <p:nvSpPr>
          <p:cNvPr id="10" name="Text 8"/>
          <p:cNvSpPr/>
          <p:nvPr/>
        </p:nvSpPr>
        <p:spPr>
          <a:xfrm>
            <a:off x="6126480" y="2651760"/>
            <a:ext cx="8229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CADCF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04</a:t>
            </a:r>
            <a:endParaRPr lang="en-US" sz="2400" dirty="0"/>
          </a:p>
        </p:txBody>
      </p:sp>
      <p:sp>
        <p:nvSpPr>
          <p:cNvPr id="11" name="Text 9"/>
          <p:cNvSpPr/>
          <p:nvPr/>
        </p:nvSpPr>
        <p:spPr>
          <a:xfrm>
            <a:off x="6903720" y="2724912"/>
            <a:ext cx="42062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Licensing &amp; Verification</a:t>
            </a:r>
            <a:endParaRPr lang="en-US" sz="1500" dirty="0"/>
          </a:p>
        </p:txBody>
      </p:sp>
      <p:sp>
        <p:nvSpPr>
          <p:cNvPr id="12" name="Text 10"/>
          <p:cNvSpPr/>
          <p:nvPr/>
        </p:nvSpPr>
        <p:spPr>
          <a:xfrm>
            <a:off x="640080" y="3703320"/>
            <a:ext cx="8229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CADCF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05</a:t>
            </a:r>
            <a:endParaRPr lang="en-US" sz="2400" dirty="0"/>
          </a:p>
        </p:txBody>
      </p:sp>
      <p:sp>
        <p:nvSpPr>
          <p:cNvPr id="13" name="Text 11"/>
          <p:cNvSpPr/>
          <p:nvPr/>
        </p:nvSpPr>
        <p:spPr>
          <a:xfrm>
            <a:off x="1417320" y="3776472"/>
            <a:ext cx="42062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Access Control Policy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6126480" y="3703320"/>
            <a:ext cx="8229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CADCF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06</a:t>
            </a:r>
            <a:endParaRPr lang="en-US" sz="2400" dirty="0"/>
          </a:p>
        </p:txBody>
      </p:sp>
      <p:sp>
        <p:nvSpPr>
          <p:cNvPr id="15" name="Text 13"/>
          <p:cNvSpPr/>
          <p:nvPr/>
        </p:nvSpPr>
        <p:spPr>
          <a:xfrm>
            <a:off x="6903720" y="3776472"/>
            <a:ext cx="42062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RBAC — Administrative Roles</a:t>
            </a:r>
            <a:endParaRPr lang="en-US" sz="1500" dirty="0"/>
          </a:p>
        </p:txBody>
      </p:sp>
      <p:sp>
        <p:nvSpPr>
          <p:cNvPr id="16" name="Text 14"/>
          <p:cNvSpPr/>
          <p:nvPr/>
        </p:nvSpPr>
        <p:spPr>
          <a:xfrm>
            <a:off x="640080" y="4754880"/>
            <a:ext cx="8229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CADCF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07</a:t>
            </a:r>
            <a:endParaRPr lang="en-US" sz="2400" dirty="0"/>
          </a:p>
        </p:txBody>
      </p:sp>
      <p:sp>
        <p:nvSpPr>
          <p:cNvPr id="17" name="Text 15"/>
          <p:cNvSpPr/>
          <p:nvPr/>
        </p:nvSpPr>
        <p:spPr>
          <a:xfrm>
            <a:off x="1417320" y="4828032"/>
            <a:ext cx="42062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Security Monitoring &amp; Logs</a:t>
            </a:r>
            <a:endParaRPr lang="en-US" sz="1500" dirty="0"/>
          </a:p>
        </p:txBody>
      </p:sp>
      <p:sp>
        <p:nvSpPr>
          <p:cNvPr id="18" name="Text 16"/>
          <p:cNvSpPr/>
          <p:nvPr/>
        </p:nvSpPr>
        <p:spPr>
          <a:xfrm>
            <a:off x="6126480" y="4754880"/>
            <a:ext cx="8229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CADCF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08</a:t>
            </a:r>
            <a:endParaRPr lang="en-US" sz="2400" dirty="0"/>
          </a:p>
        </p:txBody>
      </p:sp>
      <p:sp>
        <p:nvSpPr>
          <p:cNvPr id="19" name="Text 17"/>
          <p:cNvSpPr/>
          <p:nvPr/>
        </p:nvSpPr>
        <p:spPr>
          <a:xfrm>
            <a:off x="6903720" y="4828032"/>
            <a:ext cx="42062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1500" dirty="0"/>
          </a:p>
        </p:txBody>
      </p:sp>
      <p:sp>
        <p:nvSpPr>
          <p:cNvPr id="20" name="Text 18"/>
          <p:cNvSpPr/>
          <p:nvPr/>
        </p:nvSpPr>
        <p:spPr>
          <a:xfrm>
            <a:off x="457200" y="6492240"/>
            <a:ext cx="8686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Network Security — Check Point Security Gateway &amp; Management Server</a:t>
            </a:r>
            <a:endParaRPr lang="en-US" sz="900" dirty="0"/>
          </a:p>
        </p:txBody>
      </p:sp>
      <p:sp>
        <p:nvSpPr>
          <p:cNvPr id="21" name="Text 19"/>
          <p:cNvSpPr/>
          <p:nvPr/>
        </p:nvSpPr>
        <p:spPr>
          <a:xfrm>
            <a:off x="11274552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00A8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OVERVIEW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576072"/>
            <a:ext cx="10515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Introduction &amp; Objectives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566928" y="1161288"/>
            <a:ext cx="1005840" cy="0"/>
          </a:xfrm>
          <a:prstGeom prst="line">
            <a:avLst/>
          </a:prstGeom>
          <a:noFill/>
          <a:ln w="31750">
            <a:solidFill>
              <a:srgbClr val="00A89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548640" y="1463040"/>
            <a:ext cx="10881360" cy="1005840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822960" y="1463040"/>
            <a:ext cx="1033272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Practical implementation of an Enterprise Network Security environment using Check Point Security technologies.</a:t>
            </a:r>
            <a:endParaRPr lang="en-US" sz="1500" dirty="0"/>
          </a:p>
        </p:txBody>
      </p:sp>
      <p:sp>
        <p:nvSpPr>
          <p:cNvPr id="7" name="Shape 5"/>
          <p:cNvSpPr/>
          <p:nvPr/>
        </p:nvSpPr>
        <p:spPr>
          <a:xfrm>
            <a:off x="640080" y="2788920"/>
            <a:ext cx="502920" cy="502920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640080" y="2788920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🖥</a:t>
            </a:r>
            <a:endParaRPr lang="en-US" sz="1800" dirty="0"/>
          </a:p>
        </p:txBody>
      </p:sp>
      <p:sp>
        <p:nvSpPr>
          <p:cNvPr id="9" name="Text 7"/>
          <p:cNvSpPr/>
          <p:nvPr/>
        </p:nvSpPr>
        <p:spPr>
          <a:xfrm>
            <a:off x="1325880" y="2770632"/>
            <a:ext cx="98755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Deploy &amp; configure a Security Management Server (A-SMS) and Security Gateway (A-GW)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640080" y="3447288"/>
            <a:ext cx="502920" cy="502920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640080" y="3447288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🔐</a:t>
            </a:r>
            <a:endParaRPr lang="en-US" sz="1800" dirty="0"/>
          </a:p>
        </p:txBody>
      </p:sp>
      <p:sp>
        <p:nvSpPr>
          <p:cNvPr id="12" name="Text 10"/>
          <p:cNvSpPr/>
          <p:nvPr/>
        </p:nvSpPr>
        <p:spPr>
          <a:xfrm>
            <a:off x="1325880" y="3429000"/>
            <a:ext cx="98755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Implement access control (firewall) policies</a:t>
            </a:r>
            <a:endParaRPr lang="en-US" sz="1400" dirty="0"/>
          </a:p>
        </p:txBody>
      </p:sp>
      <p:sp>
        <p:nvSpPr>
          <p:cNvPr id="13" name="Shape 11"/>
          <p:cNvSpPr/>
          <p:nvPr/>
        </p:nvSpPr>
        <p:spPr>
          <a:xfrm>
            <a:off x="640080" y="4105656"/>
            <a:ext cx="502920" cy="502920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40080" y="4105656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🪪</a:t>
            </a:r>
            <a:endParaRPr lang="en-US" sz="1800" dirty="0"/>
          </a:p>
        </p:txBody>
      </p:sp>
      <p:sp>
        <p:nvSpPr>
          <p:cNvPr id="15" name="Text 13"/>
          <p:cNvSpPr/>
          <p:nvPr/>
        </p:nvSpPr>
        <p:spPr>
          <a:xfrm>
            <a:off x="1325880" y="4087368"/>
            <a:ext cx="98755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Verify software licensing and entitlements</a:t>
            </a:r>
            <a:endParaRPr lang="en-US" sz="1400" dirty="0"/>
          </a:p>
        </p:txBody>
      </p:sp>
      <p:sp>
        <p:nvSpPr>
          <p:cNvPr id="16" name="Shape 14"/>
          <p:cNvSpPr/>
          <p:nvPr/>
        </p:nvSpPr>
        <p:spPr>
          <a:xfrm>
            <a:off x="640080" y="4764024"/>
            <a:ext cx="502920" cy="502920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640080" y="4764024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👥</a:t>
            </a:r>
            <a:endParaRPr lang="en-US" sz="1800" dirty="0"/>
          </a:p>
        </p:txBody>
      </p:sp>
      <p:sp>
        <p:nvSpPr>
          <p:cNvPr id="18" name="Text 16"/>
          <p:cNvSpPr/>
          <p:nvPr/>
        </p:nvSpPr>
        <p:spPr>
          <a:xfrm>
            <a:off x="1325880" y="4745736"/>
            <a:ext cx="98755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Configure Role-Based Access Control (RBAC)</a:t>
            </a:r>
            <a:endParaRPr lang="en-US" sz="1400" dirty="0"/>
          </a:p>
        </p:txBody>
      </p:sp>
      <p:sp>
        <p:nvSpPr>
          <p:cNvPr id="19" name="Shape 17"/>
          <p:cNvSpPr/>
          <p:nvPr/>
        </p:nvSpPr>
        <p:spPr>
          <a:xfrm>
            <a:off x="640080" y="5422392"/>
            <a:ext cx="502920" cy="502920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640080" y="5422392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📊</a:t>
            </a:r>
            <a:endParaRPr lang="en-US" sz="1800" dirty="0"/>
          </a:p>
        </p:txBody>
      </p:sp>
      <p:sp>
        <p:nvSpPr>
          <p:cNvPr id="21" name="Text 19"/>
          <p:cNvSpPr/>
          <p:nvPr/>
        </p:nvSpPr>
        <p:spPr>
          <a:xfrm>
            <a:off x="1325880" y="5404104"/>
            <a:ext cx="98755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Monitor security events through SmartConsole Logs &amp; Events</a:t>
            </a:r>
            <a:endParaRPr lang="en-US" sz="1400" dirty="0"/>
          </a:p>
        </p:txBody>
      </p:sp>
      <p:sp>
        <p:nvSpPr>
          <p:cNvPr id="22" name="Text 20"/>
          <p:cNvSpPr/>
          <p:nvPr/>
        </p:nvSpPr>
        <p:spPr>
          <a:xfrm>
            <a:off x="457200" y="6492240"/>
            <a:ext cx="8686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Network Security — Check Point Security Gateway &amp; Management Server</a:t>
            </a:r>
            <a:endParaRPr lang="en-US" sz="900" dirty="0"/>
          </a:p>
        </p:txBody>
      </p:sp>
      <p:sp>
        <p:nvSpPr>
          <p:cNvPr id="23" name="Text 21"/>
          <p:cNvSpPr/>
          <p:nvPr/>
        </p:nvSpPr>
        <p:spPr>
          <a:xfrm>
            <a:off x="11274552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00A8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1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576072"/>
            <a:ext cx="10515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Enterprise Security Lab Topology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566928" y="1161288"/>
            <a:ext cx="1005840" cy="0"/>
          </a:xfrm>
          <a:prstGeom prst="line">
            <a:avLst/>
          </a:prstGeom>
          <a:noFill/>
          <a:ln w="31750">
            <a:solidFill>
              <a:srgbClr val="00A89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84632" y="1307592"/>
            <a:ext cx="6986016" cy="3984399"/>
          </a:xfrm>
          <a:prstGeom prst="rect">
            <a:avLst/>
          </a:prstGeom>
          <a:solidFill>
            <a:srgbClr val="FFFFFF"/>
          </a:solidFill>
          <a:ln w="12700">
            <a:solidFill>
              <a:srgbClr val="D8DEE9"/>
            </a:solidFill>
            <a:prstDash val="solid"/>
          </a:ln>
          <a:effectLst>
            <a:outerShdw blurRad="76200" dist="25400" dir="5400000" algn="bl" rotWithShape="0">
              <a:srgbClr val="888888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6" name="Image 0" descr="./ens_media/image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" y="1371600"/>
            <a:ext cx="6858000" cy="3856383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7726680" y="1371600"/>
            <a:ext cx="393192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1 — VirtualBox lab environment: management, gateway, client and testing components.</a:t>
            </a:r>
            <a:endParaRPr lang="en-US" sz="1250" dirty="0"/>
          </a:p>
        </p:txBody>
      </p:sp>
      <p:sp>
        <p:nvSpPr>
          <p:cNvPr id="8" name="Shape 5"/>
          <p:cNvSpPr/>
          <p:nvPr/>
        </p:nvSpPr>
        <p:spPr>
          <a:xfrm>
            <a:off x="7726680" y="2368296"/>
            <a:ext cx="82296" cy="82296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7955280" y="2240280"/>
            <a:ext cx="3703320" cy="62179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A-SMS (Security Management Server) and A-GW (Security Gateway) form the core enforcement pair.</a:t>
            </a:r>
            <a:endParaRPr lang="en-US" sz="1250" dirty="0"/>
          </a:p>
        </p:txBody>
      </p:sp>
      <p:sp>
        <p:nvSpPr>
          <p:cNvPr id="10" name="Shape 7"/>
          <p:cNvSpPr/>
          <p:nvPr/>
        </p:nvSpPr>
        <p:spPr>
          <a:xfrm>
            <a:off x="7726680" y="2990088"/>
            <a:ext cx="82296" cy="82296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7955280" y="2862072"/>
            <a:ext cx="3703320" cy="62179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Supporting VMs include A-GUI, ClientS1, ClientL1, Kali Linux and Metasploitable for testing.</a:t>
            </a:r>
            <a:endParaRPr lang="en-US" sz="1250" dirty="0"/>
          </a:p>
        </p:txBody>
      </p:sp>
      <p:sp>
        <p:nvSpPr>
          <p:cNvPr id="12" name="Shape 9"/>
          <p:cNvSpPr/>
          <p:nvPr/>
        </p:nvSpPr>
        <p:spPr>
          <a:xfrm>
            <a:off x="7726680" y="3611880"/>
            <a:ext cx="82296" cy="82296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7955280" y="3483864"/>
            <a:ext cx="3703320" cy="62179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Topology simulates a realistic enterprise network for centralised policy management.</a:t>
            </a:r>
            <a:endParaRPr lang="en-US" sz="1250" dirty="0"/>
          </a:p>
        </p:txBody>
      </p:sp>
      <p:sp>
        <p:nvSpPr>
          <p:cNvPr id="14" name="Text 11"/>
          <p:cNvSpPr/>
          <p:nvPr/>
        </p:nvSpPr>
        <p:spPr>
          <a:xfrm>
            <a:off x="457200" y="6492240"/>
            <a:ext cx="8686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Network Security — Check Point Security Gateway &amp; Management Server</a:t>
            </a:r>
            <a:endParaRPr lang="en-US" sz="900" dirty="0"/>
          </a:p>
        </p:txBody>
      </p:sp>
      <p:sp>
        <p:nvSpPr>
          <p:cNvPr id="15" name="Text 12"/>
          <p:cNvSpPr/>
          <p:nvPr/>
        </p:nvSpPr>
        <p:spPr>
          <a:xfrm>
            <a:off x="11274552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00A8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2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576072"/>
            <a:ext cx="10515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Registration of Management Server &amp; Gateway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566928" y="1161288"/>
            <a:ext cx="1005840" cy="0"/>
          </a:xfrm>
          <a:prstGeom prst="line">
            <a:avLst/>
          </a:prstGeom>
          <a:noFill/>
          <a:ln w="31750">
            <a:solidFill>
              <a:srgbClr val="00A89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84632" y="1307592"/>
            <a:ext cx="6763536" cy="5065776"/>
          </a:xfrm>
          <a:prstGeom prst="rect">
            <a:avLst/>
          </a:prstGeom>
          <a:solidFill>
            <a:srgbClr val="FFFFFF"/>
          </a:solidFill>
          <a:ln w="12700">
            <a:solidFill>
              <a:srgbClr val="D8DEE9"/>
            </a:solidFill>
            <a:prstDash val="solid"/>
          </a:ln>
          <a:effectLst>
            <a:outerShdw blurRad="76200" dist="25400" dir="5400000" algn="bl" rotWithShape="0">
              <a:srgbClr val="888888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6" name="Image 0" descr="./ens_media/image3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" y="1371600"/>
            <a:ext cx="6635520" cy="493776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7726680" y="1371600"/>
            <a:ext cx="393192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2 — A-GW and A-SMS registered as Gateways &amp; Servers objects in SmartConsole.</a:t>
            </a:r>
            <a:endParaRPr lang="en-US" sz="1250" dirty="0"/>
          </a:p>
        </p:txBody>
      </p:sp>
      <p:sp>
        <p:nvSpPr>
          <p:cNvPr id="8" name="Shape 5"/>
          <p:cNvSpPr/>
          <p:nvPr/>
        </p:nvSpPr>
        <p:spPr>
          <a:xfrm>
            <a:off x="7726680" y="2368296"/>
            <a:ext cx="82296" cy="82296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7955280" y="2240280"/>
            <a:ext cx="3703320" cy="62179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Both objects created and registered within SmartConsole R81.20.</a:t>
            </a:r>
            <a:endParaRPr lang="en-US" sz="1250" dirty="0"/>
          </a:p>
        </p:txBody>
      </p:sp>
      <p:sp>
        <p:nvSpPr>
          <p:cNvPr id="10" name="Shape 7"/>
          <p:cNvSpPr/>
          <p:nvPr/>
        </p:nvSpPr>
        <p:spPr>
          <a:xfrm>
            <a:off x="7726680" y="2990088"/>
            <a:ext cx="82296" cy="82296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7955280" y="2862072"/>
            <a:ext cx="3703320" cy="62179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Enables centralised administration and policy deployment.</a:t>
            </a:r>
            <a:endParaRPr lang="en-US" sz="1250" dirty="0"/>
          </a:p>
        </p:txBody>
      </p:sp>
      <p:sp>
        <p:nvSpPr>
          <p:cNvPr id="12" name="Shape 9"/>
          <p:cNvSpPr/>
          <p:nvPr/>
        </p:nvSpPr>
        <p:spPr>
          <a:xfrm>
            <a:off x="7726680" y="3611880"/>
            <a:ext cx="82296" cy="82296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7955280" y="3483864"/>
            <a:ext cx="3703320" cy="62179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Confirms objects are reachable with correct IP addressing (10.1.1.1 / 10.1.1.101).</a:t>
            </a:r>
            <a:endParaRPr lang="en-US" sz="1250" dirty="0"/>
          </a:p>
        </p:txBody>
      </p:sp>
      <p:sp>
        <p:nvSpPr>
          <p:cNvPr id="14" name="Text 11"/>
          <p:cNvSpPr/>
          <p:nvPr/>
        </p:nvSpPr>
        <p:spPr>
          <a:xfrm>
            <a:off x="457200" y="6492240"/>
            <a:ext cx="8686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Network Security — Check Point Security Gateway &amp; Management Server</a:t>
            </a:r>
            <a:endParaRPr lang="en-US" sz="900" dirty="0"/>
          </a:p>
        </p:txBody>
      </p:sp>
      <p:sp>
        <p:nvSpPr>
          <p:cNvPr id="15" name="Text 12"/>
          <p:cNvSpPr/>
          <p:nvPr/>
        </p:nvSpPr>
        <p:spPr>
          <a:xfrm>
            <a:off x="11274552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00A8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3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576072"/>
            <a:ext cx="10515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Security Management Server Configuration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566928" y="1161288"/>
            <a:ext cx="1005840" cy="0"/>
          </a:xfrm>
          <a:prstGeom prst="line">
            <a:avLst/>
          </a:prstGeom>
          <a:noFill/>
          <a:ln w="31750">
            <a:solidFill>
              <a:srgbClr val="00A89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84632" y="1307592"/>
            <a:ext cx="6735332" cy="5065776"/>
          </a:xfrm>
          <a:prstGeom prst="rect">
            <a:avLst/>
          </a:prstGeom>
          <a:solidFill>
            <a:srgbClr val="FFFFFF"/>
          </a:solidFill>
          <a:ln w="12700">
            <a:solidFill>
              <a:srgbClr val="D8DEE9"/>
            </a:solidFill>
            <a:prstDash val="solid"/>
          </a:ln>
          <a:effectLst>
            <a:outerShdw blurRad="76200" dist="25400" dir="5400000" algn="bl" rotWithShape="0">
              <a:srgbClr val="888888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6" name="Image 0" descr="./ens_media/image4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" y="1371600"/>
            <a:ext cx="6607316" cy="493776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7726680" y="1371600"/>
            <a:ext cx="393192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3 — A-SMS configured with required network and administrative parameters.</a:t>
            </a:r>
            <a:endParaRPr lang="en-US" sz="1250" dirty="0"/>
          </a:p>
        </p:txBody>
      </p:sp>
      <p:sp>
        <p:nvSpPr>
          <p:cNvPr id="8" name="Shape 5"/>
          <p:cNvSpPr/>
          <p:nvPr/>
        </p:nvSpPr>
        <p:spPr>
          <a:xfrm>
            <a:off x="7726680" y="2368296"/>
            <a:ext cx="82296" cy="82296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7955280" y="2240280"/>
            <a:ext cx="3703320" cy="62179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Establishes centralised monitoring, logging and policy administration.</a:t>
            </a:r>
            <a:endParaRPr lang="en-US" sz="1250" dirty="0"/>
          </a:p>
        </p:txBody>
      </p:sp>
      <p:sp>
        <p:nvSpPr>
          <p:cNvPr id="10" name="Shape 7"/>
          <p:cNvSpPr/>
          <p:nvPr/>
        </p:nvSpPr>
        <p:spPr>
          <a:xfrm>
            <a:off x="7726680" y="2990088"/>
            <a:ext cx="82296" cy="82296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7955280" y="2862072"/>
            <a:ext cx="3703320" cy="62179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Forms the management plane for all downstream gateway configuration.</a:t>
            </a:r>
            <a:endParaRPr lang="en-US" sz="1250" dirty="0"/>
          </a:p>
        </p:txBody>
      </p:sp>
      <p:sp>
        <p:nvSpPr>
          <p:cNvPr id="12" name="Shape 9"/>
          <p:cNvSpPr/>
          <p:nvPr/>
        </p:nvSpPr>
        <p:spPr>
          <a:xfrm>
            <a:off x="7726680" y="3611880"/>
            <a:ext cx="82296" cy="82296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7955280" y="3483864"/>
            <a:ext cx="3703320" cy="62179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Required before any gateway can be securely registered.</a:t>
            </a:r>
            <a:endParaRPr lang="en-US" sz="1250" dirty="0"/>
          </a:p>
        </p:txBody>
      </p:sp>
      <p:sp>
        <p:nvSpPr>
          <p:cNvPr id="14" name="Text 11"/>
          <p:cNvSpPr/>
          <p:nvPr/>
        </p:nvSpPr>
        <p:spPr>
          <a:xfrm>
            <a:off x="457200" y="6492240"/>
            <a:ext cx="8686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Network Security — Check Point Security Gateway &amp; Management Server</a:t>
            </a:r>
            <a:endParaRPr lang="en-US" sz="900" dirty="0"/>
          </a:p>
        </p:txBody>
      </p:sp>
      <p:sp>
        <p:nvSpPr>
          <p:cNvPr id="15" name="Text 12"/>
          <p:cNvSpPr/>
          <p:nvPr/>
        </p:nvSpPr>
        <p:spPr>
          <a:xfrm>
            <a:off x="11274552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00A8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4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576072"/>
            <a:ext cx="10515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Security Gateway — General Properties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566928" y="1161288"/>
            <a:ext cx="1005840" cy="0"/>
          </a:xfrm>
          <a:prstGeom prst="line">
            <a:avLst/>
          </a:prstGeom>
          <a:noFill/>
          <a:ln w="31750">
            <a:solidFill>
              <a:srgbClr val="00A89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84632" y="1307592"/>
            <a:ext cx="3900621" cy="3008376"/>
          </a:xfrm>
          <a:prstGeom prst="rect">
            <a:avLst/>
          </a:prstGeom>
          <a:solidFill>
            <a:srgbClr val="FFFFFF"/>
          </a:solidFill>
          <a:ln w="12700">
            <a:solidFill>
              <a:srgbClr val="D8DEE9"/>
            </a:solidFill>
            <a:prstDash val="solid"/>
          </a:ln>
          <a:effectLst>
            <a:outerShdw blurRad="76200" dist="25400" dir="5400000" algn="bl" rotWithShape="0">
              <a:srgbClr val="888888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6" name="Image 0" descr="./ens_media/image5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" y="1371600"/>
            <a:ext cx="3772605" cy="2880360"/>
          </a:xfrm>
          <a:prstGeom prst="rect">
            <a:avLst/>
          </a:prstGeom>
        </p:spPr>
      </p:pic>
      <p:sp>
        <p:nvSpPr>
          <p:cNvPr id="7" name="Shape 4"/>
          <p:cNvSpPr/>
          <p:nvPr/>
        </p:nvSpPr>
        <p:spPr>
          <a:xfrm>
            <a:off x="6062472" y="1307592"/>
            <a:ext cx="4008605" cy="3008376"/>
          </a:xfrm>
          <a:prstGeom prst="rect">
            <a:avLst/>
          </a:prstGeom>
          <a:solidFill>
            <a:srgbClr val="FFFFFF"/>
          </a:solidFill>
          <a:ln w="12700">
            <a:solidFill>
              <a:srgbClr val="D8DEE9"/>
            </a:solidFill>
            <a:prstDash val="solid"/>
          </a:ln>
          <a:effectLst>
            <a:outerShdw blurRad="76200" dist="25400" dir="5400000" algn="bl" rotWithShape="0">
              <a:srgbClr val="888888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8" name="Image 1" descr="./ens_media/image6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26480" y="1371600"/>
            <a:ext cx="3880589" cy="2880360"/>
          </a:xfrm>
          <a:prstGeom prst="rect">
            <a:avLst/>
          </a:prstGeom>
        </p:spPr>
      </p:pic>
      <p:sp>
        <p:nvSpPr>
          <p:cNvPr id="9" name="Shape 5"/>
          <p:cNvSpPr/>
          <p:nvPr/>
        </p:nvSpPr>
        <p:spPr>
          <a:xfrm>
            <a:off x="548640" y="4700016"/>
            <a:ext cx="82296" cy="82296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6"/>
          <p:cNvSpPr/>
          <p:nvPr/>
        </p:nvSpPr>
        <p:spPr>
          <a:xfrm>
            <a:off x="777240" y="4572000"/>
            <a:ext cx="10652760" cy="457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A-GW configured as the primary policy enforcement point.</a:t>
            </a:r>
            <a:endParaRPr lang="en-US" sz="1250" dirty="0"/>
          </a:p>
        </p:txBody>
      </p:sp>
      <p:sp>
        <p:nvSpPr>
          <p:cNvPr id="11" name="Shape 7"/>
          <p:cNvSpPr/>
          <p:nvPr/>
        </p:nvSpPr>
        <p:spPr>
          <a:xfrm>
            <a:off x="548640" y="5157216"/>
            <a:ext cx="82296" cy="82296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8"/>
          <p:cNvSpPr/>
          <p:nvPr/>
        </p:nvSpPr>
        <p:spPr>
          <a:xfrm>
            <a:off x="777240" y="5029200"/>
            <a:ext cx="10652760" cy="457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General Properties define network interfaces and security settings.</a:t>
            </a:r>
            <a:endParaRPr lang="en-US" sz="1250" dirty="0"/>
          </a:p>
        </p:txBody>
      </p:sp>
      <p:sp>
        <p:nvSpPr>
          <p:cNvPr id="13" name="Shape 9"/>
          <p:cNvSpPr/>
          <p:nvPr/>
        </p:nvSpPr>
        <p:spPr>
          <a:xfrm>
            <a:off x="548640" y="5614416"/>
            <a:ext cx="82296" cy="82296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0"/>
          <p:cNvSpPr/>
          <p:nvPr/>
        </p:nvSpPr>
        <p:spPr>
          <a:xfrm>
            <a:off x="777240" y="5486400"/>
            <a:ext cx="10652760" cy="457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Parameters underpin all traffic inspection on the gateway.</a:t>
            </a:r>
            <a:endParaRPr lang="en-US" sz="1250" dirty="0"/>
          </a:p>
        </p:txBody>
      </p:sp>
      <p:sp>
        <p:nvSpPr>
          <p:cNvPr id="15" name="Text 11"/>
          <p:cNvSpPr/>
          <p:nvPr/>
        </p:nvSpPr>
        <p:spPr>
          <a:xfrm>
            <a:off x="457200" y="6492240"/>
            <a:ext cx="8686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Network Security — Check Point Security Gateway &amp; Management Server</a:t>
            </a:r>
            <a:endParaRPr lang="en-US" sz="900" dirty="0"/>
          </a:p>
        </p:txBody>
      </p:sp>
      <p:sp>
        <p:nvSpPr>
          <p:cNvPr id="16" name="Text 12"/>
          <p:cNvSpPr/>
          <p:nvPr/>
        </p:nvSpPr>
        <p:spPr>
          <a:xfrm>
            <a:off x="11274552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00A8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4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576072"/>
            <a:ext cx="10515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Secure Internal Communication (SIC) Status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566928" y="1161288"/>
            <a:ext cx="1005840" cy="0"/>
          </a:xfrm>
          <a:prstGeom prst="line">
            <a:avLst/>
          </a:prstGeom>
          <a:noFill/>
          <a:ln w="31750">
            <a:solidFill>
              <a:srgbClr val="00A89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84632" y="1307592"/>
            <a:ext cx="6636022" cy="5065776"/>
          </a:xfrm>
          <a:prstGeom prst="rect">
            <a:avLst/>
          </a:prstGeom>
          <a:solidFill>
            <a:srgbClr val="FFFFFF"/>
          </a:solidFill>
          <a:ln w="12700">
            <a:solidFill>
              <a:srgbClr val="D8DEE9"/>
            </a:solidFill>
            <a:prstDash val="solid"/>
          </a:ln>
          <a:effectLst>
            <a:outerShdw blurRad="76200" dist="25400" dir="5400000" algn="bl" rotWithShape="0">
              <a:srgbClr val="888888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6" name="Image 0" descr="./ens_media/image7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" y="1371600"/>
            <a:ext cx="6508006" cy="493776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7726680" y="1371600"/>
            <a:ext cx="393192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6 — A-GW SIC Status confirmed as trusted and communicating.</a:t>
            </a:r>
            <a:endParaRPr lang="en-US" sz="1250" dirty="0"/>
          </a:p>
        </p:txBody>
      </p:sp>
      <p:sp>
        <p:nvSpPr>
          <p:cNvPr id="8" name="Shape 5"/>
          <p:cNvSpPr/>
          <p:nvPr/>
        </p:nvSpPr>
        <p:spPr>
          <a:xfrm>
            <a:off x="7726680" y="2368296"/>
            <a:ext cx="82296" cy="82296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7955280" y="2240280"/>
            <a:ext cx="3703320" cy="62179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SIC establishes an encrypted, authenticated trust channel between A-GW and A-SMS.</a:t>
            </a:r>
            <a:endParaRPr lang="en-US" sz="1250" dirty="0"/>
          </a:p>
        </p:txBody>
      </p:sp>
      <p:sp>
        <p:nvSpPr>
          <p:cNvPr id="10" name="Shape 7"/>
          <p:cNvSpPr/>
          <p:nvPr/>
        </p:nvSpPr>
        <p:spPr>
          <a:xfrm>
            <a:off x="7726680" y="2990088"/>
            <a:ext cx="82296" cy="82296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7955280" y="2862072"/>
            <a:ext cx="3703320" cy="62179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Successful SIC is a prerequisite for policy installation.</a:t>
            </a:r>
            <a:endParaRPr lang="en-US" sz="1250" dirty="0"/>
          </a:p>
        </p:txBody>
      </p:sp>
      <p:sp>
        <p:nvSpPr>
          <p:cNvPr id="12" name="Shape 9"/>
          <p:cNvSpPr/>
          <p:nvPr/>
        </p:nvSpPr>
        <p:spPr>
          <a:xfrm>
            <a:off x="7726680" y="3611880"/>
            <a:ext cx="82296" cy="82296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7955280" y="3483864"/>
            <a:ext cx="3703320" cy="62179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Confirms secure, centrally managed control of the gateway.</a:t>
            </a:r>
            <a:endParaRPr lang="en-US" sz="1250" dirty="0"/>
          </a:p>
        </p:txBody>
      </p:sp>
      <p:sp>
        <p:nvSpPr>
          <p:cNvPr id="14" name="Text 11"/>
          <p:cNvSpPr/>
          <p:nvPr/>
        </p:nvSpPr>
        <p:spPr>
          <a:xfrm>
            <a:off x="457200" y="6492240"/>
            <a:ext cx="8686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Network Security — Check Point Security Gateway &amp; Management Server</a:t>
            </a:r>
            <a:endParaRPr lang="en-US" sz="900" dirty="0"/>
          </a:p>
        </p:txBody>
      </p:sp>
      <p:sp>
        <p:nvSpPr>
          <p:cNvPr id="15" name="Text 12"/>
          <p:cNvSpPr/>
          <p:nvPr/>
        </p:nvSpPr>
        <p:spPr>
          <a:xfrm>
            <a:off x="11274552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00A8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6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576072"/>
            <a:ext cx="10515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Gateway Device &amp; License Information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566928" y="1161288"/>
            <a:ext cx="1005840" cy="0"/>
          </a:xfrm>
          <a:prstGeom prst="line">
            <a:avLst/>
          </a:prstGeom>
          <a:noFill/>
          <a:ln w="31750">
            <a:solidFill>
              <a:srgbClr val="00A89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84632" y="1307592"/>
            <a:ext cx="6986016" cy="4961465"/>
          </a:xfrm>
          <a:prstGeom prst="rect">
            <a:avLst/>
          </a:prstGeom>
          <a:solidFill>
            <a:srgbClr val="FFFFFF"/>
          </a:solidFill>
          <a:ln w="12700">
            <a:solidFill>
              <a:srgbClr val="D8DEE9"/>
            </a:solidFill>
            <a:prstDash val="solid"/>
          </a:ln>
          <a:effectLst>
            <a:outerShdw blurRad="76200" dist="25400" dir="5400000" algn="bl" rotWithShape="0">
              <a:srgbClr val="888888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6" name="Image 0" descr="./ens_media/image8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" y="1371600"/>
            <a:ext cx="6858000" cy="4833449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7726680" y="1371600"/>
            <a:ext cx="393192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7 — A-GW device and license information reviewed post-deployment.</a:t>
            </a:r>
            <a:endParaRPr lang="en-US" sz="1250" dirty="0"/>
          </a:p>
        </p:txBody>
      </p:sp>
      <p:sp>
        <p:nvSpPr>
          <p:cNvPr id="8" name="Shape 5"/>
          <p:cNvSpPr/>
          <p:nvPr/>
        </p:nvSpPr>
        <p:spPr>
          <a:xfrm>
            <a:off x="7726680" y="2368296"/>
            <a:ext cx="82296" cy="82296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7955280" y="2240280"/>
            <a:ext cx="3703320" cy="62179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Confirms all security services are operating with valid entitlements.</a:t>
            </a:r>
            <a:endParaRPr lang="en-US" sz="1250" dirty="0"/>
          </a:p>
        </p:txBody>
      </p:sp>
      <p:sp>
        <p:nvSpPr>
          <p:cNvPr id="10" name="Shape 7"/>
          <p:cNvSpPr/>
          <p:nvPr/>
        </p:nvSpPr>
        <p:spPr>
          <a:xfrm>
            <a:off x="7726680" y="2990088"/>
            <a:ext cx="82296" cy="82296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7955280" y="2862072"/>
            <a:ext cx="3703320" cy="62179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Valid licensing is essential for full vendor-supported functionality.</a:t>
            </a:r>
            <a:endParaRPr lang="en-US" sz="1250" dirty="0"/>
          </a:p>
        </p:txBody>
      </p:sp>
      <p:sp>
        <p:nvSpPr>
          <p:cNvPr id="12" name="Shape 9"/>
          <p:cNvSpPr/>
          <p:nvPr/>
        </p:nvSpPr>
        <p:spPr>
          <a:xfrm>
            <a:off x="7726680" y="3611880"/>
            <a:ext cx="82296" cy="82296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7955280" y="3483864"/>
            <a:ext cx="3703320" cy="62179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First checkpoint in the overall license verification workflow.</a:t>
            </a:r>
            <a:endParaRPr lang="en-US" sz="1250" dirty="0"/>
          </a:p>
        </p:txBody>
      </p:sp>
      <p:sp>
        <p:nvSpPr>
          <p:cNvPr id="14" name="Text 11"/>
          <p:cNvSpPr/>
          <p:nvPr/>
        </p:nvSpPr>
        <p:spPr>
          <a:xfrm>
            <a:off x="457200" y="6492240"/>
            <a:ext cx="8686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Network Security — Check Point Security Gateway &amp; Management Server</a:t>
            </a:r>
            <a:endParaRPr lang="en-US" sz="900" dirty="0"/>
          </a:p>
        </p:txBody>
      </p:sp>
      <p:sp>
        <p:nvSpPr>
          <p:cNvPr id="15" name="Text 12"/>
          <p:cNvSpPr/>
          <p:nvPr/>
        </p:nvSpPr>
        <p:spPr>
          <a:xfrm>
            <a:off x="11274552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00A8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7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576072"/>
            <a:ext cx="10515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SmartUpdate License Repository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566928" y="1161288"/>
            <a:ext cx="1005840" cy="0"/>
          </a:xfrm>
          <a:prstGeom prst="line">
            <a:avLst/>
          </a:prstGeom>
          <a:noFill/>
          <a:ln w="31750">
            <a:solidFill>
              <a:srgbClr val="00A89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84632" y="1307592"/>
            <a:ext cx="5631451" cy="5065776"/>
          </a:xfrm>
          <a:prstGeom prst="rect">
            <a:avLst/>
          </a:prstGeom>
          <a:solidFill>
            <a:srgbClr val="FFFFFF"/>
          </a:solidFill>
          <a:ln w="12700">
            <a:solidFill>
              <a:srgbClr val="D8DEE9"/>
            </a:solidFill>
            <a:prstDash val="solid"/>
          </a:ln>
          <a:effectLst>
            <a:outerShdw blurRad="76200" dist="25400" dir="5400000" algn="bl" rotWithShape="0">
              <a:srgbClr val="888888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6" name="Image 0" descr="./ens_media/image9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" y="1371600"/>
            <a:ext cx="5503435" cy="493776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7726680" y="1371600"/>
            <a:ext cx="393192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8 — SmartUpdate license and contract repository.</a:t>
            </a:r>
            <a:endParaRPr lang="en-US" sz="1250" dirty="0"/>
          </a:p>
        </p:txBody>
      </p:sp>
      <p:sp>
        <p:nvSpPr>
          <p:cNvPr id="8" name="Shape 5"/>
          <p:cNvSpPr/>
          <p:nvPr/>
        </p:nvSpPr>
        <p:spPr>
          <a:xfrm>
            <a:off x="7726680" y="2368296"/>
            <a:ext cx="82296" cy="82296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7955280" y="2240280"/>
            <a:ext cx="3703320" cy="62179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Centralised visibility of software licenses across all security devices.</a:t>
            </a:r>
            <a:endParaRPr lang="en-US" sz="1250" dirty="0"/>
          </a:p>
        </p:txBody>
      </p:sp>
      <p:sp>
        <p:nvSpPr>
          <p:cNvPr id="10" name="Shape 7"/>
          <p:cNvSpPr/>
          <p:nvPr/>
        </p:nvSpPr>
        <p:spPr>
          <a:xfrm>
            <a:off x="7726680" y="2990088"/>
            <a:ext cx="82296" cy="82296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7955280" y="2862072"/>
            <a:ext cx="3703320" cy="62179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Used to track contracts and license status enterprise-wide.</a:t>
            </a:r>
            <a:endParaRPr lang="en-US" sz="1250" dirty="0"/>
          </a:p>
        </p:txBody>
      </p:sp>
      <p:sp>
        <p:nvSpPr>
          <p:cNvPr id="12" name="Shape 9"/>
          <p:cNvSpPr/>
          <p:nvPr/>
        </p:nvSpPr>
        <p:spPr>
          <a:xfrm>
            <a:off x="7726680" y="3611880"/>
            <a:ext cx="82296" cy="82296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7955280" y="3483864"/>
            <a:ext cx="3703320" cy="62179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Supports proactive renewal and compliance management.</a:t>
            </a:r>
            <a:endParaRPr lang="en-US" sz="1250" dirty="0"/>
          </a:p>
        </p:txBody>
      </p:sp>
      <p:sp>
        <p:nvSpPr>
          <p:cNvPr id="14" name="Text 11"/>
          <p:cNvSpPr/>
          <p:nvPr/>
        </p:nvSpPr>
        <p:spPr>
          <a:xfrm>
            <a:off x="457200" y="6492240"/>
            <a:ext cx="8686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Network Security — Check Point Security Gateway &amp; Management Server</a:t>
            </a:r>
            <a:endParaRPr lang="en-US" sz="900" dirty="0"/>
          </a:p>
        </p:txBody>
      </p:sp>
      <p:sp>
        <p:nvSpPr>
          <p:cNvPr id="15" name="Text 12"/>
          <p:cNvSpPr/>
          <p:nvPr/>
        </p:nvSpPr>
        <p:spPr>
          <a:xfrm>
            <a:off x="11274552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00A8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8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576072"/>
            <a:ext cx="10515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Security Gateway License Properties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566928" y="1161288"/>
            <a:ext cx="1005840" cy="0"/>
          </a:xfrm>
          <a:prstGeom prst="line">
            <a:avLst/>
          </a:prstGeom>
          <a:noFill/>
          <a:ln w="31750">
            <a:solidFill>
              <a:srgbClr val="00A89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84632" y="1307592"/>
            <a:ext cx="6502557" cy="5065776"/>
          </a:xfrm>
          <a:prstGeom prst="rect">
            <a:avLst/>
          </a:prstGeom>
          <a:solidFill>
            <a:srgbClr val="FFFFFF"/>
          </a:solidFill>
          <a:ln w="12700">
            <a:solidFill>
              <a:srgbClr val="D8DEE9"/>
            </a:solidFill>
            <a:prstDash val="solid"/>
          </a:ln>
          <a:effectLst>
            <a:outerShdw blurRad="76200" dist="25400" dir="5400000" algn="bl" rotWithShape="0">
              <a:srgbClr val="888888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6" name="Image 0" descr="./ens_media/image10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" y="1371600"/>
            <a:ext cx="6374541" cy="493776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7726680" y="1371600"/>
            <a:ext cx="393192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9 — A-GW license properties reviewed for activation and compliance.</a:t>
            </a:r>
            <a:endParaRPr lang="en-US" sz="1250" dirty="0"/>
          </a:p>
        </p:txBody>
      </p:sp>
      <p:sp>
        <p:nvSpPr>
          <p:cNvPr id="8" name="Shape 5"/>
          <p:cNvSpPr/>
          <p:nvPr/>
        </p:nvSpPr>
        <p:spPr>
          <a:xfrm>
            <a:off x="7726680" y="2368296"/>
            <a:ext cx="82296" cy="82296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7955280" y="2240280"/>
            <a:ext cx="3703320" cy="62179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Verifies license activation status against vendor records.</a:t>
            </a:r>
            <a:endParaRPr lang="en-US" sz="1250" dirty="0"/>
          </a:p>
        </p:txBody>
      </p:sp>
      <p:sp>
        <p:nvSpPr>
          <p:cNvPr id="10" name="Shape 7"/>
          <p:cNvSpPr/>
          <p:nvPr/>
        </p:nvSpPr>
        <p:spPr>
          <a:xfrm>
            <a:off x="7726680" y="2990088"/>
            <a:ext cx="82296" cy="82296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7955280" y="2862072"/>
            <a:ext cx="3703320" cy="62179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Confirms all required security services are properly licensed.</a:t>
            </a:r>
            <a:endParaRPr lang="en-US" sz="1250" dirty="0"/>
          </a:p>
        </p:txBody>
      </p:sp>
      <p:sp>
        <p:nvSpPr>
          <p:cNvPr id="12" name="Shape 9"/>
          <p:cNvSpPr/>
          <p:nvPr/>
        </p:nvSpPr>
        <p:spPr>
          <a:xfrm>
            <a:off x="7726680" y="3611880"/>
            <a:ext cx="82296" cy="82296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7955280" y="3483864"/>
            <a:ext cx="3703320" cy="62179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Ensures operational compliance before policy enforcement.</a:t>
            </a:r>
            <a:endParaRPr lang="en-US" sz="1250" dirty="0"/>
          </a:p>
        </p:txBody>
      </p:sp>
      <p:sp>
        <p:nvSpPr>
          <p:cNvPr id="14" name="Text 11"/>
          <p:cNvSpPr/>
          <p:nvPr/>
        </p:nvSpPr>
        <p:spPr>
          <a:xfrm>
            <a:off x="457200" y="6492240"/>
            <a:ext cx="8686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Network Security — Check Point Security Gateway &amp; Management Server</a:t>
            </a:r>
            <a:endParaRPr lang="en-US" sz="900" dirty="0"/>
          </a:p>
        </p:txBody>
      </p:sp>
      <p:sp>
        <p:nvSpPr>
          <p:cNvPr id="15" name="Text 12"/>
          <p:cNvSpPr/>
          <p:nvPr/>
        </p:nvSpPr>
        <p:spPr>
          <a:xfrm>
            <a:off x="11274552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00A8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9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576072"/>
            <a:ext cx="10515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Access Control Policy Configuration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566928" y="1161288"/>
            <a:ext cx="1005840" cy="0"/>
          </a:xfrm>
          <a:prstGeom prst="line">
            <a:avLst/>
          </a:prstGeom>
          <a:noFill/>
          <a:ln w="31750">
            <a:solidFill>
              <a:srgbClr val="00A89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84632" y="1307592"/>
            <a:ext cx="6498915" cy="5065776"/>
          </a:xfrm>
          <a:prstGeom prst="rect">
            <a:avLst/>
          </a:prstGeom>
          <a:solidFill>
            <a:srgbClr val="FFFFFF"/>
          </a:solidFill>
          <a:ln w="12700">
            <a:solidFill>
              <a:srgbClr val="D8DEE9"/>
            </a:solidFill>
            <a:prstDash val="solid"/>
          </a:ln>
          <a:effectLst>
            <a:outerShdw blurRad="76200" dist="25400" dir="5400000" algn="bl" rotWithShape="0">
              <a:srgbClr val="888888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6" name="Image 0" descr="./ens_media/image1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" y="1371600"/>
            <a:ext cx="6370899" cy="493776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7726680" y="1371600"/>
            <a:ext cx="393192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10 — Configured Access Control Policy rulebase in SmartConsole.</a:t>
            </a:r>
            <a:endParaRPr lang="en-US" sz="1250" dirty="0"/>
          </a:p>
        </p:txBody>
      </p:sp>
      <p:sp>
        <p:nvSpPr>
          <p:cNvPr id="8" name="Shape 5"/>
          <p:cNvSpPr/>
          <p:nvPr/>
        </p:nvSpPr>
        <p:spPr>
          <a:xfrm>
            <a:off x="7726680" y="2368296"/>
            <a:ext cx="82296" cy="82296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7955280" y="2240280"/>
            <a:ext cx="3703320" cy="62179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Rules created: Allow_ICMP, Allow_SSH, Allow_HTTPS, Block_FTP, Block_TELNET.</a:t>
            </a:r>
            <a:endParaRPr lang="en-US" sz="1250" dirty="0"/>
          </a:p>
        </p:txBody>
      </p:sp>
      <p:sp>
        <p:nvSpPr>
          <p:cNvPr id="10" name="Shape 7"/>
          <p:cNvSpPr/>
          <p:nvPr/>
        </p:nvSpPr>
        <p:spPr>
          <a:xfrm>
            <a:off x="7726680" y="2990088"/>
            <a:ext cx="82296" cy="82296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7955280" y="2862072"/>
            <a:ext cx="3703320" cy="62179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Cleanup Rule denies all traffic not explicitly matched — default-deny posture.</a:t>
            </a:r>
            <a:endParaRPr lang="en-US" sz="1250" dirty="0"/>
          </a:p>
        </p:txBody>
      </p:sp>
      <p:sp>
        <p:nvSpPr>
          <p:cNvPr id="12" name="Shape 9"/>
          <p:cNvSpPr/>
          <p:nvPr/>
        </p:nvSpPr>
        <p:spPr>
          <a:xfrm>
            <a:off x="7726680" y="3611880"/>
            <a:ext cx="82296" cy="82296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7955280" y="3483864"/>
            <a:ext cx="3703320" cy="62179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Rulebase defines exactly which traffic is permitted between network segments.</a:t>
            </a:r>
            <a:endParaRPr lang="en-US" sz="1250" dirty="0"/>
          </a:p>
        </p:txBody>
      </p:sp>
      <p:sp>
        <p:nvSpPr>
          <p:cNvPr id="14" name="Text 11"/>
          <p:cNvSpPr/>
          <p:nvPr/>
        </p:nvSpPr>
        <p:spPr>
          <a:xfrm>
            <a:off x="457200" y="6492240"/>
            <a:ext cx="8686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Network Security — Check Point Security Gateway &amp; Management Server</a:t>
            </a:r>
            <a:endParaRPr lang="en-US" sz="900" dirty="0"/>
          </a:p>
        </p:txBody>
      </p:sp>
      <p:sp>
        <p:nvSpPr>
          <p:cNvPr id="15" name="Text 12"/>
          <p:cNvSpPr/>
          <p:nvPr/>
        </p:nvSpPr>
        <p:spPr>
          <a:xfrm>
            <a:off x="11274552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00A8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10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576072"/>
            <a:ext cx="10515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Policy Installation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566928" y="1161288"/>
            <a:ext cx="1005840" cy="0"/>
          </a:xfrm>
          <a:prstGeom prst="line">
            <a:avLst/>
          </a:prstGeom>
          <a:noFill/>
          <a:ln w="31750">
            <a:solidFill>
              <a:srgbClr val="00A89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84632" y="1307592"/>
            <a:ext cx="6651532" cy="5065776"/>
          </a:xfrm>
          <a:prstGeom prst="rect">
            <a:avLst/>
          </a:prstGeom>
          <a:solidFill>
            <a:srgbClr val="FFFFFF"/>
          </a:solidFill>
          <a:ln w="12700">
            <a:solidFill>
              <a:srgbClr val="D8DEE9"/>
            </a:solidFill>
            <a:prstDash val="solid"/>
          </a:ln>
          <a:effectLst>
            <a:outerShdw blurRad="76200" dist="25400" dir="5400000" algn="bl" rotWithShape="0">
              <a:srgbClr val="888888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6" name="Image 0" descr="./ens_media/image1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" y="1371600"/>
            <a:ext cx="6523516" cy="493776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7726680" y="1371600"/>
            <a:ext cx="393192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11 — Security policy package installed on the gateway.</a:t>
            </a:r>
            <a:endParaRPr lang="en-US" sz="1250" dirty="0"/>
          </a:p>
        </p:txBody>
      </p:sp>
      <p:sp>
        <p:nvSpPr>
          <p:cNvPr id="8" name="Shape 5"/>
          <p:cNvSpPr/>
          <p:nvPr/>
        </p:nvSpPr>
        <p:spPr>
          <a:xfrm>
            <a:off x="7726680" y="2368296"/>
            <a:ext cx="82296" cy="82296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7955280" y="2240280"/>
            <a:ext cx="3703320" cy="62179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Compiled rulebase pushed from A-SMS to A-GW.</a:t>
            </a:r>
            <a:endParaRPr lang="en-US" sz="1250" dirty="0"/>
          </a:p>
        </p:txBody>
      </p:sp>
      <p:sp>
        <p:nvSpPr>
          <p:cNvPr id="10" name="Shape 7"/>
          <p:cNvSpPr/>
          <p:nvPr/>
        </p:nvSpPr>
        <p:spPr>
          <a:xfrm>
            <a:off x="7726680" y="2990088"/>
            <a:ext cx="82296" cy="82296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7955280" y="2862072"/>
            <a:ext cx="3703320" cy="62179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Enables real-time enforcement of the configured security controls.</a:t>
            </a:r>
            <a:endParaRPr lang="en-US" sz="1250" dirty="0"/>
          </a:p>
        </p:txBody>
      </p:sp>
      <p:sp>
        <p:nvSpPr>
          <p:cNvPr id="12" name="Shape 9"/>
          <p:cNvSpPr/>
          <p:nvPr/>
        </p:nvSpPr>
        <p:spPr>
          <a:xfrm>
            <a:off x="7726680" y="3611880"/>
            <a:ext cx="82296" cy="82296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7955280" y="3483864"/>
            <a:ext cx="3703320" cy="62179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Final step converting policy design into active protection.</a:t>
            </a:r>
            <a:endParaRPr lang="en-US" sz="1250" dirty="0"/>
          </a:p>
        </p:txBody>
      </p:sp>
      <p:sp>
        <p:nvSpPr>
          <p:cNvPr id="14" name="Text 11"/>
          <p:cNvSpPr/>
          <p:nvPr/>
        </p:nvSpPr>
        <p:spPr>
          <a:xfrm>
            <a:off x="457200" y="6492240"/>
            <a:ext cx="8686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Network Security — Check Point Security Gateway &amp; Management Server</a:t>
            </a:r>
            <a:endParaRPr lang="en-US" sz="900" dirty="0"/>
          </a:p>
        </p:txBody>
      </p:sp>
      <p:sp>
        <p:nvSpPr>
          <p:cNvPr id="15" name="Text 12"/>
          <p:cNvSpPr/>
          <p:nvPr/>
        </p:nvSpPr>
        <p:spPr>
          <a:xfrm>
            <a:off x="11274552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00A8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SECTIONS 11–12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576072"/>
            <a:ext cx="10515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License Verification (CLI) &amp; Entitlement Check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566928" y="1161288"/>
            <a:ext cx="1005840" cy="0"/>
          </a:xfrm>
          <a:prstGeom prst="line">
            <a:avLst/>
          </a:prstGeom>
          <a:noFill/>
          <a:ln w="31750">
            <a:solidFill>
              <a:srgbClr val="00A89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84632" y="1307592"/>
            <a:ext cx="5224367" cy="3008376"/>
          </a:xfrm>
          <a:prstGeom prst="rect">
            <a:avLst/>
          </a:prstGeom>
          <a:solidFill>
            <a:srgbClr val="FFFFFF"/>
          </a:solidFill>
          <a:ln w="12700">
            <a:solidFill>
              <a:srgbClr val="D8DEE9"/>
            </a:solidFill>
            <a:prstDash val="solid"/>
          </a:ln>
          <a:effectLst>
            <a:outerShdw blurRad="76200" dist="25400" dir="5400000" algn="bl" rotWithShape="0">
              <a:srgbClr val="888888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6" name="Image 0" descr="./ens_media/image13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" y="1371600"/>
            <a:ext cx="5096351" cy="2880360"/>
          </a:xfrm>
          <a:prstGeom prst="rect">
            <a:avLst/>
          </a:prstGeom>
        </p:spPr>
      </p:pic>
      <p:sp>
        <p:nvSpPr>
          <p:cNvPr id="7" name="Shape 4"/>
          <p:cNvSpPr/>
          <p:nvPr/>
        </p:nvSpPr>
        <p:spPr>
          <a:xfrm>
            <a:off x="6062472" y="1307592"/>
            <a:ext cx="4646702" cy="3008376"/>
          </a:xfrm>
          <a:prstGeom prst="rect">
            <a:avLst/>
          </a:prstGeom>
          <a:solidFill>
            <a:srgbClr val="FFFFFF"/>
          </a:solidFill>
          <a:ln w="12700">
            <a:solidFill>
              <a:srgbClr val="D8DEE9"/>
            </a:solidFill>
            <a:prstDash val="solid"/>
          </a:ln>
          <a:effectLst>
            <a:outerShdw blurRad="76200" dist="25400" dir="5400000" algn="bl" rotWithShape="0">
              <a:srgbClr val="888888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8" name="Image 1" descr="./ens_media/image14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26480" y="1371600"/>
            <a:ext cx="4518686" cy="2880360"/>
          </a:xfrm>
          <a:prstGeom prst="rect">
            <a:avLst/>
          </a:prstGeom>
        </p:spPr>
      </p:pic>
      <p:sp>
        <p:nvSpPr>
          <p:cNvPr id="9" name="Shape 5"/>
          <p:cNvSpPr/>
          <p:nvPr/>
        </p:nvSpPr>
        <p:spPr>
          <a:xfrm>
            <a:off x="548640" y="4700016"/>
            <a:ext cx="82296" cy="82296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6"/>
          <p:cNvSpPr/>
          <p:nvPr/>
        </p:nvSpPr>
        <p:spPr>
          <a:xfrm>
            <a:off x="777240" y="4572000"/>
            <a:ext cx="10652760" cy="457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 commands used to validate current licensing status directly on the gateway.</a:t>
            </a:r>
            <a:endParaRPr lang="en-US" sz="1250" dirty="0"/>
          </a:p>
        </p:txBody>
      </p:sp>
      <p:sp>
        <p:nvSpPr>
          <p:cNvPr id="11" name="Shape 7"/>
          <p:cNvSpPr/>
          <p:nvPr/>
        </p:nvSpPr>
        <p:spPr>
          <a:xfrm>
            <a:off x="548640" y="5157216"/>
            <a:ext cx="82296" cy="82296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8"/>
          <p:cNvSpPr/>
          <p:nvPr/>
        </p:nvSpPr>
        <p:spPr>
          <a:xfrm>
            <a:off x="777240" y="5029200"/>
            <a:ext cx="10652760" cy="457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Firewall entitlement checks confirm feature availability against the license.</a:t>
            </a:r>
            <a:endParaRPr lang="en-US" sz="1250" dirty="0"/>
          </a:p>
        </p:txBody>
      </p:sp>
      <p:sp>
        <p:nvSpPr>
          <p:cNvPr id="13" name="Shape 9"/>
          <p:cNvSpPr/>
          <p:nvPr/>
        </p:nvSpPr>
        <p:spPr>
          <a:xfrm>
            <a:off x="548640" y="5614416"/>
            <a:ext cx="82296" cy="82296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0"/>
          <p:cNvSpPr/>
          <p:nvPr/>
        </p:nvSpPr>
        <p:spPr>
          <a:xfrm>
            <a:off x="777240" y="5486400"/>
            <a:ext cx="10652760" cy="457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Cross-verifies the GUI-reported license status shown earlier.</a:t>
            </a:r>
            <a:endParaRPr lang="en-US" sz="1250" dirty="0"/>
          </a:p>
        </p:txBody>
      </p:sp>
      <p:sp>
        <p:nvSpPr>
          <p:cNvPr id="15" name="Text 11"/>
          <p:cNvSpPr/>
          <p:nvPr/>
        </p:nvSpPr>
        <p:spPr>
          <a:xfrm>
            <a:off x="457200" y="6492240"/>
            <a:ext cx="8686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Network Security — Check Point Security Gateway &amp; Management Server</a:t>
            </a:r>
            <a:endParaRPr lang="en-US" sz="900" dirty="0"/>
          </a:p>
        </p:txBody>
      </p:sp>
      <p:sp>
        <p:nvSpPr>
          <p:cNvPr id="16" name="Text 12"/>
          <p:cNvSpPr/>
          <p:nvPr/>
        </p:nvSpPr>
        <p:spPr>
          <a:xfrm>
            <a:off x="11274552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00A8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13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576072"/>
            <a:ext cx="10515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License Synchronization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566928" y="1161288"/>
            <a:ext cx="1005840" cy="0"/>
          </a:xfrm>
          <a:prstGeom prst="line">
            <a:avLst/>
          </a:prstGeom>
          <a:noFill/>
          <a:ln w="31750">
            <a:solidFill>
              <a:srgbClr val="00A89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84632" y="1307592"/>
            <a:ext cx="6986016" cy="4071053"/>
          </a:xfrm>
          <a:prstGeom prst="rect">
            <a:avLst/>
          </a:prstGeom>
          <a:solidFill>
            <a:srgbClr val="FFFFFF"/>
          </a:solidFill>
          <a:ln w="12700">
            <a:solidFill>
              <a:srgbClr val="D8DEE9"/>
            </a:solidFill>
            <a:prstDash val="solid"/>
          </a:ln>
          <a:effectLst>
            <a:outerShdw blurRad="76200" dist="25400" dir="5400000" algn="bl" rotWithShape="0">
              <a:srgbClr val="888888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6" name="Image 0" descr="./ens_media/image15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" y="1371600"/>
            <a:ext cx="6858000" cy="3943037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7726680" y="1371600"/>
            <a:ext cx="393192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14 — Gateway licensing information synchronised with the management system.</a:t>
            </a:r>
            <a:endParaRPr lang="en-US" sz="1250" dirty="0"/>
          </a:p>
        </p:txBody>
      </p:sp>
      <p:sp>
        <p:nvSpPr>
          <p:cNvPr id="8" name="Shape 5"/>
          <p:cNvSpPr/>
          <p:nvPr/>
        </p:nvSpPr>
        <p:spPr>
          <a:xfrm>
            <a:off x="7726680" y="2368296"/>
            <a:ext cx="82296" cy="82296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7955280" y="2240280"/>
            <a:ext cx="3703320" cy="62179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Guarantees consistency between management (A-SMS) and enforcement (A-GW).</a:t>
            </a:r>
            <a:endParaRPr lang="en-US" sz="1250" dirty="0"/>
          </a:p>
        </p:txBody>
      </p:sp>
      <p:sp>
        <p:nvSpPr>
          <p:cNvPr id="10" name="Shape 7"/>
          <p:cNvSpPr/>
          <p:nvPr/>
        </p:nvSpPr>
        <p:spPr>
          <a:xfrm>
            <a:off x="7726680" y="2990088"/>
            <a:ext cx="82296" cy="82296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7955280" y="2862072"/>
            <a:ext cx="3703320" cy="62179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Prevents license-state drift between components.</a:t>
            </a:r>
            <a:endParaRPr lang="en-US" sz="1250" dirty="0"/>
          </a:p>
        </p:txBody>
      </p:sp>
      <p:sp>
        <p:nvSpPr>
          <p:cNvPr id="12" name="Shape 9"/>
          <p:cNvSpPr/>
          <p:nvPr/>
        </p:nvSpPr>
        <p:spPr>
          <a:xfrm>
            <a:off x="7726680" y="3611880"/>
            <a:ext cx="82296" cy="82296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7955280" y="3483864"/>
            <a:ext cx="3703320" cy="62179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Completes the licensing verification lifecycle.</a:t>
            </a:r>
            <a:endParaRPr lang="en-US" sz="1250" dirty="0"/>
          </a:p>
        </p:txBody>
      </p:sp>
      <p:sp>
        <p:nvSpPr>
          <p:cNvPr id="14" name="Text 11"/>
          <p:cNvSpPr/>
          <p:nvPr/>
        </p:nvSpPr>
        <p:spPr>
          <a:xfrm>
            <a:off x="457200" y="6492240"/>
            <a:ext cx="8686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Network Security — Check Point Security Gateway &amp; Management Server</a:t>
            </a:r>
            <a:endParaRPr lang="en-US" sz="900" dirty="0"/>
          </a:p>
        </p:txBody>
      </p:sp>
      <p:sp>
        <p:nvSpPr>
          <p:cNvPr id="15" name="Text 12"/>
          <p:cNvSpPr/>
          <p:nvPr/>
        </p:nvSpPr>
        <p:spPr>
          <a:xfrm>
            <a:off x="11274552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00A8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14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576072"/>
            <a:ext cx="10515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Administrative Permissions &amp; RBAC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566928" y="1161288"/>
            <a:ext cx="1005840" cy="0"/>
          </a:xfrm>
          <a:prstGeom prst="line">
            <a:avLst/>
          </a:prstGeom>
          <a:noFill/>
          <a:ln w="31750">
            <a:solidFill>
              <a:srgbClr val="00A89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84632" y="1307592"/>
            <a:ext cx="5951601" cy="5065776"/>
          </a:xfrm>
          <a:prstGeom prst="rect">
            <a:avLst/>
          </a:prstGeom>
          <a:solidFill>
            <a:srgbClr val="FFFFFF"/>
          </a:solidFill>
          <a:ln w="12700">
            <a:solidFill>
              <a:srgbClr val="D8DEE9"/>
            </a:solidFill>
            <a:prstDash val="solid"/>
          </a:ln>
          <a:effectLst>
            <a:outerShdw blurRad="76200" dist="25400" dir="5400000" algn="bl" rotWithShape="0">
              <a:srgbClr val="888888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6" name="Image 0" descr="./ens_media/image16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" y="1371600"/>
            <a:ext cx="5823585" cy="493776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7726680" y="1371600"/>
            <a:ext cx="393192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15 — Permissions and Administrators management in SmartConsole.</a:t>
            </a:r>
            <a:endParaRPr lang="en-US" sz="1250" dirty="0"/>
          </a:p>
        </p:txBody>
      </p:sp>
      <p:sp>
        <p:nvSpPr>
          <p:cNvPr id="8" name="Shape 5"/>
          <p:cNvSpPr/>
          <p:nvPr/>
        </p:nvSpPr>
        <p:spPr>
          <a:xfrm>
            <a:off x="7726680" y="2368296"/>
            <a:ext cx="82296" cy="82296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7955280" y="2240280"/>
            <a:ext cx="3703320" cy="62179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Role-Based Access Control restricts admin privileges by organisational role.</a:t>
            </a:r>
            <a:endParaRPr lang="en-US" sz="1250" dirty="0"/>
          </a:p>
        </p:txBody>
      </p:sp>
      <p:sp>
        <p:nvSpPr>
          <p:cNvPr id="10" name="Shape 7"/>
          <p:cNvSpPr/>
          <p:nvPr/>
        </p:nvSpPr>
        <p:spPr>
          <a:xfrm>
            <a:off x="7726680" y="2990088"/>
            <a:ext cx="82296" cy="82296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7955280" y="2862072"/>
            <a:ext cx="3703320" cy="62179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Profiles include Super User, Read Only All, and Read Write All.</a:t>
            </a:r>
            <a:endParaRPr lang="en-US" sz="1250" dirty="0"/>
          </a:p>
        </p:txBody>
      </p:sp>
      <p:sp>
        <p:nvSpPr>
          <p:cNvPr id="12" name="Shape 9"/>
          <p:cNvSpPr/>
          <p:nvPr/>
        </p:nvSpPr>
        <p:spPr>
          <a:xfrm>
            <a:off x="7726680" y="3611880"/>
            <a:ext cx="82296" cy="82296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7955280" y="3483864"/>
            <a:ext cx="3703320" cy="62179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Ensures administrators only receive permissions necessary for their duties.</a:t>
            </a:r>
            <a:endParaRPr lang="en-US" sz="1250" dirty="0"/>
          </a:p>
        </p:txBody>
      </p:sp>
      <p:sp>
        <p:nvSpPr>
          <p:cNvPr id="14" name="Text 11"/>
          <p:cNvSpPr/>
          <p:nvPr/>
        </p:nvSpPr>
        <p:spPr>
          <a:xfrm>
            <a:off x="457200" y="6492240"/>
            <a:ext cx="8686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Network Security — Check Point Security Gateway &amp; Management Server</a:t>
            </a:r>
            <a:endParaRPr lang="en-US" sz="900" dirty="0"/>
          </a:p>
        </p:txBody>
      </p:sp>
      <p:sp>
        <p:nvSpPr>
          <p:cNvPr id="15" name="Text 12"/>
          <p:cNvSpPr/>
          <p:nvPr/>
        </p:nvSpPr>
        <p:spPr>
          <a:xfrm>
            <a:off x="11274552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00A8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14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576072"/>
            <a:ext cx="10515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Role-Based Access Control Policy Configuration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566928" y="1161288"/>
            <a:ext cx="1005840" cy="0"/>
          </a:xfrm>
          <a:prstGeom prst="line">
            <a:avLst/>
          </a:prstGeom>
          <a:noFill/>
          <a:ln w="31750">
            <a:solidFill>
              <a:srgbClr val="00A89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84632" y="1307592"/>
            <a:ext cx="6592457" cy="5065776"/>
          </a:xfrm>
          <a:prstGeom prst="rect">
            <a:avLst/>
          </a:prstGeom>
          <a:solidFill>
            <a:srgbClr val="FFFFFF"/>
          </a:solidFill>
          <a:ln w="12700">
            <a:solidFill>
              <a:srgbClr val="D8DEE9"/>
            </a:solidFill>
            <a:prstDash val="solid"/>
          </a:ln>
          <a:effectLst>
            <a:outerShdw blurRad="76200" dist="25400" dir="5400000" algn="bl" rotWithShape="0">
              <a:srgbClr val="888888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6" name="Image 0" descr="./ens_media/image17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" y="1371600"/>
            <a:ext cx="6464441" cy="493776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7726680" y="1371600"/>
            <a:ext cx="393192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Figures 16–17 — RBAC policy configured for Student and Marketing role profiles.</a:t>
            </a:r>
            <a:endParaRPr lang="en-US" sz="1250" dirty="0"/>
          </a:p>
        </p:txBody>
      </p:sp>
      <p:sp>
        <p:nvSpPr>
          <p:cNvPr id="8" name="Shape 5"/>
          <p:cNvSpPr/>
          <p:nvPr/>
        </p:nvSpPr>
        <p:spPr>
          <a:xfrm>
            <a:off x="7726680" y="2368296"/>
            <a:ext cx="82296" cy="82296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7955280" y="2240280"/>
            <a:ext cx="3703320" cy="62179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Distinct permission profiles created per organisational role.</a:t>
            </a:r>
            <a:endParaRPr lang="en-US" sz="1250" dirty="0"/>
          </a:p>
        </p:txBody>
      </p:sp>
      <p:sp>
        <p:nvSpPr>
          <p:cNvPr id="10" name="Shape 7"/>
          <p:cNvSpPr/>
          <p:nvPr/>
        </p:nvSpPr>
        <p:spPr>
          <a:xfrm>
            <a:off x="7726680" y="2990088"/>
            <a:ext cx="82296" cy="82296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7955280" y="2862072"/>
            <a:ext cx="3703320" cy="62179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Least-privilege principle applied across all administrator accounts.</a:t>
            </a:r>
            <a:endParaRPr lang="en-US" sz="1250" dirty="0"/>
          </a:p>
        </p:txBody>
      </p:sp>
      <p:sp>
        <p:nvSpPr>
          <p:cNvPr id="12" name="Shape 9"/>
          <p:cNvSpPr/>
          <p:nvPr/>
        </p:nvSpPr>
        <p:spPr>
          <a:xfrm>
            <a:off x="7726680" y="3611880"/>
            <a:ext cx="82296" cy="82296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7955280" y="3483864"/>
            <a:ext cx="3703320" cy="62179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Reduces risk from over-privileged or shared administrative access.</a:t>
            </a:r>
            <a:endParaRPr lang="en-US" sz="1250" dirty="0"/>
          </a:p>
        </p:txBody>
      </p:sp>
      <p:sp>
        <p:nvSpPr>
          <p:cNvPr id="14" name="Text 11"/>
          <p:cNvSpPr/>
          <p:nvPr/>
        </p:nvSpPr>
        <p:spPr>
          <a:xfrm>
            <a:off x="457200" y="6492240"/>
            <a:ext cx="8686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Network Security — Check Point Security Gateway &amp; Management Server</a:t>
            </a:r>
            <a:endParaRPr lang="en-US" sz="900" dirty="0"/>
          </a:p>
        </p:txBody>
      </p:sp>
      <p:sp>
        <p:nvSpPr>
          <p:cNvPr id="15" name="Text 12"/>
          <p:cNvSpPr/>
          <p:nvPr/>
        </p:nvSpPr>
        <p:spPr>
          <a:xfrm>
            <a:off x="11274552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00A8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15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576072"/>
            <a:ext cx="10515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Security Monitoring &amp; Log Analysis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566928" y="1161288"/>
            <a:ext cx="1005840" cy="0"/>
          </a:xfrm>
          <a:prstGeom prst="line">
            <a:avLst/>
          </a:prstGeom>
          <a:noFill/>
          <a:ln w="31750">
            <a:solidFill>
              <a:srgbClr val="00A89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84632" y="1307592"/>
            <a:ext cx="5866803" cy="5065776"/>
          </a:xfrm>
          <a:prstGeom prst="rect">
            <a:avLst/>
          </a:prstGeom>
          <a:solidFill>
            <a:srgbClr val="FFFFFF"/>
          </a:solidFill>
          <a:ln w="12700">
            <a:solidFill>
              <a:srgbClr val="D8DEE9"/>
            </a:solidFill>
            <a:prstDash val="solid"/>
          </a:ln>
          <a:effectLst>
            <a:outerShdw blurRad="76200" dist="25400" dir="5400000" algn="bl" rotWithShape="0">
              <a:srgbClr val="888888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6" name="Image 0" descr="./ens_media/image18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" y="1371600"/>
            <a:ext cx="5738787" cy="493776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7726680" y="1371600"/>
            <a:ext cx="393192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18 — SmartConsole Logs &amp; Events monitoring view (fw.log).</a:t>
            </a:r>
            <a:endParaRPr lang="en-US" sz="1250" dirty="0"/>
          </a:p>
        </p:txBody>
      </p:sp>
      <p:sp>
        <p:nvSpPr>
          <p:cNvPr id="8" name="Shape 5"/>
          <p:cNvSpPr/>
          <p:nvPr/>
        </p:nvSpPr>
        <p:spPr>
          <a:xfrm>
            <a:off x="7726680" y="2368296"/>
            <a:ext cx="82296" cy="82296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7955280" y="2240280"/>
            <a:ext cx="3703320" cy="62179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Continuous monitoring of traffic, policy hits and security events.</a:t>
            </a:r>
            <a:endParaRPr lang="en-US" sz="1250" dirty="0"/>
          </a:p>
        </p:txBody>
      </p:sp>
      <p:sp>
        <p:nvSpPr>
          <p:cNvPr id="10" name="Shape 7"/>
          <p:cNvSpPr/>
          <p:nvPr/>
        </p:nvSpPr>
        <p:spPr>
          <a:xfrm>
            <a:off x="7726680" y="2990088"/>
            <a:ext cx="82296" cy="82296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7955280" y="2862072"/>
            <a:ext cx="3703320" cy="62179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Provides visibility needed to identify and respond to threats efficiently.</a:t>
            </a:r>
            <a:endParaRPr lang="en-US" sz="1250" dirty="0"/>
          </a:p>
        </p:txBody>
      </p:sp>
      <p:sp>
        <p:nvSpPr>
          <p:cNvPr id="12" name="Shape 9"/>
          <p:cNvSpPr/>
          <p:nvPr/>
        </p:nvSpPr>
        <p:spPr>
          <a:xfrm>
            <a:off x="7726680" y="3611880"/>
            <a:ext cx="82296" cy="82296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7955280" y="3483864"/>
            <a:ext cx="3703320" cy="62179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Closes the loop between policy enforcement and operational assurance.</a:t>
            </a:r>
            <a:endParaRPr lang="en-US" sz="1250" dirty="0"/>
          </a:p>
        </p:txBody>
      </p:sp>
      <p:sp>
        <p:nvSpPr>
          <p:cNvPr id="14" name="Text 11"/>
          <p:cNvSpPr/>
          <p:nvPr/>
        </p:nvSpPr>
        <p:spPr>
          <a:xfrm>
            <a:off x="457200" y="6492240"/>
            <a:ext cx="8686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Network Security — Check Point Security Gateway &amp; Management Server</a:t>
            </a:r>
            <a:endParaRPr lang="en-US" sz="900" dirty="0"/>
          </a:p>
        </p:txBody>
      </p:sp>
      <p:sp>
        <p:nvSpPr>
          <p:cNvPr id="15" name="Text 12"/>
          <p:cNvSpPr/>
          <p:nvPr/>
        </p:nvSpPr>
        <p:spPr>
          <a:xfrm>
            <a:off x="11274552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731520" y="91440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kern="0" spc="2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731520" y="1371600"/>
            <a:ext cx="1051560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2200" b="1" dirty="0">
                <a:latin typeface="Cambria" pitchFamily="34" charset="0"/>
                <a:ea typeface="Cambria" pitchFamily="34" charset="-122"/>
                <a:cs typeface="Cambria" pitchFamily="34" charset="-120"/>
              </a:rPr>
              <a:t>Successfully deployed and managed a full Check Point enterprise security environment — from topology and SIC trust to policy enforcement, licensing, RBAC and live monitoring.</a:t>
            </a:r>
            <a:endParaRPr lang="en-US" sz="2200" dirty="0"/>
          </a:p>
        </p:txBody>
      </p:sp>
      <p:sp>
        <p:nvSpPr>
          <p:cNvPr id="5" name="Shape 3"/>
          <p:cNvSpPr/>
          <p:nvPr/>
        </p:nvSpPr>
        <p:spPr>
          <a:xfrm>
            <a:off x="777240" y="3017520"/>
            <a:ext cx="2286000" cy="0"/>
          </a:xfrm>
          <a:prstGeom prst="line">
            <a:avLst/>
          </a:prstGeom>
          <a:noFill/>
          <a:ln w="25400">
            <a:solidFill>
              <a:srgbClr val="00A89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822960" y="3291840"/>
            <a:ext cx="98755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•  Topology implementation &amp; SIC establishment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822960" y="3730752"/>
            <a:ext cx="98755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•  Gateway licensing &amp; multi-point verification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822960" y="4169664"/>
            <a:ext cx="98755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•  Access control policy design &amp; installation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822960" y="4608576"/>
            <a:ext cx="98755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•  RBAC deployment &amp; least-privilege administration</a:t>
            </a:r>
            <a:endParaRPr lang="en-US" sz="1400" dirty="0"/>
          </a:p>
        </p:txBody>
      </p:sp>
      <p:sp>
        <p:nvSpPr>
          <p:cNvPr id="10" name="Text 8"/>
          <p:cNvSpPr/>
          <p:nvPr/>
        </p:nvSpPr>
        <p:spPr>
          <a:xfrm>
            <a:off x="822960" y="5047488"/>
            <a:ext cx="98755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•  Security event monitoring via SmartConsole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457200" y="6492240"/>
            <a:ext cx="8686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Network Security — Check Point Security Gateway &amp; Management Server</a:t>
            </a:r>
            <a:endParaRPr lang="en-US" sz="900" dirty="0"/>
          </a:p>
        </p:txBody>
      </p:sp>
      <p:sp>
        <p:nvSpPr>
          <p:cNvPr id="12" name="Text 10"/>
          <p:cNvSpPr/>
          <p:nvPr/>
        </p:nvSpPr>
        <p:spPr>
          <a:xfrm>
            <a:off x="11274552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19</a:t>
            </a:r>
            <a:endParaRPr lang="en-US" sz="9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17D4AFF-32F2-F23C-A61A-27D457CE3899}"/>
              </a:ext>
            </a:extLst>
          </p:cNvPr>
          <p:cNvSpPr txBox="1"/>
          <p:nvPr/>
        </p:nvSpPr>
        <p:spPr>
          <a:xfrm>
            <a:off x="731520" y="5495730"/>
            <a:ext cx="305423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Activity Video Link:</a:t>
            </a:r>
            <a:endParaRPr lang="en-GB" dirty="0"/>
          </a:p>
          <a:p>
            <a:r>
              <a:rPr lang="en-GB" b="1" u="sng" dirty="0">
                <a:hlinkClick r:id="rId3"/>
              </a:rPr>
              <a:t>Enterprise N. Sec Activity.mp4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731520" y="2651760"/>
            <a:ext cx="91440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400" b="1" dirty="0">
                <a:latin typeface="Cambria" pitchFamily="34" charset="0"/>
                <a:ea typeface="Cambria" pitchFamily="34" charset="-122"/>
                <a:cs typeface="Cambria" pitchFamily="34" charset="-120"/>
              </a:rPr>
              <a:t>Thank You</a:t>
            </a:r>
            <a:endParaRPr lang="en-US" sz="4400" dirty="0"/>
          </a:p>
        </p:txBody>
      </p:sp>
      <p:sp>
        <p:nvSpPr>
          <p:cNvPr id="5" name="Text 3"/>
          <p:cNvSpPr/>
          <p:nvPr/>
        </p:nvSpPr>
        <p:spPr>
          <a:xfrm>
            <a:off x="731520" y="3566160"/>
            <a:ext cx="91440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Questions &amp; Discussion</a:t>
            </a:r>
            <a:endParaRPr lang="en-US" sz="1800" dirty="0"/>
          </a:p>
        </p:txBody>
      </p:sp>
      <p:sp>
        <p:nvSpPr>
          <p:cNvPr id="6" name="Text 4"/>
          <p:cNvSpPr/>
          <p:nvPr/>
        </p:nvSpPr>
        <p:spPr>
          <a:xfrm>
            <a:off x="731520" y="6035040"/>
            <a:ext cx="9144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Abdullah Al Noman  |  Student ID: 2520302  |  ACCA7032_LON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1186</Words>
  <Application>Microsoft Office PowerPoint</Application>
  <PresentationFormat>Widescreen</PresentationFormat>
  <Paragraphs>194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Abdullah Al Noman (2520302)</cp:lastModifiedBy>
  <cp:revision>3</cp:revision>
  <dcterms:created xsi:type="dcterms:W3CDTF">2026-08-12T10:12:10Z</dcterms:created>
  <dcterms:modified xsi:type="dcterms:W3CDTF">2026-08-12T12:36:40Z</dcterms:modified>
</cp:coreProperties>
</file>