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5415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opening slide introduces the event, its name, purpose and intended audience. Cardiff Castle is chosen as the symbolic and central venue.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Here we outline the purpose and thematic core of the event, which is to celebrate Welsh culture and identity for an international audience.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slide outlines measurable goals and how they align with strategic tourism plans and governmental policy in Wales.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We highlight market opportunities, international demand, and how this event uniquely fills a niche among competitors.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An explanation of promotional activities, targeting both digital-savvy travellers and those seeking cultural depth.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Logistical choices and staffing requirements are considered here to ensure smooth delivery and alignment with accessibility expectations.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Sample content for both days, showing a rich diversity of performances and interactions to reflect Welsh culture.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Key sustainability initiatives included to align with policy and eco-conscious audiences.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 simplified financial model showing how the event is cost-neutral or profitable.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Outlining how risks are mitigated and community perspectives are included for broad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Final justification and how event success will be assessed using tangible indicators.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695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32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342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129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228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774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188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843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761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018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64840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9740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9016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0999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705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585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60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onelyplanet.com/" TargetMode="External"/><Relationship Id="rId13" Type="http://schemas.openxmlformats.org/officeDocument/2006/relationships/hyperlink" Target="https://www.visitbritain.org/" TargetMode="External"/><Relationship Id="rId3" Type="http://schemas.openxmlformats.org/officeDocument/2006/relationships/hyperlink" Target="https://www.cardiff.gov.uk/" TargetMode="External"/><Relationship Id="rId7" Type="http://schemas.openxmlformats.org/officeDocument/2006/relationships/hyperlink" Target="https://www.iccaworld.org/" TargetMode="External"/><Relationship Id="rId12" Type="http://schemas.openxmlformats.org/officeDocument/2006/relationships/hyperlink" Target="https://www.visitwales.com/" TargetMode="External"/><Relationship Id="rId2" Type="http://schemas.openxmlformats.org/officeDocument/2006/relationships/hyperlink" Target="https://arts.wale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reen-tourism.com/" TargetMode="External"/><Relationship Id="rId11" Type="http://schemas.openxmlformats.org/officeDocument/2006/relationships/hyperlink" Target="https://en.wikipedia.org/wiki/Urdd_Gobaith_Cymru" TargetMode="External"/><Relationship Id="rId5" Type="http://schemas.openxmlformats.org/officeDocument/2006/relationships/hyperlink" Target="https://www.gettyimages.co.uk/search/2/image?phrase=the+word+success" TargetMode="External"/><Relationship Id="rId15" Type="http://schemas.openxmlformats.org/officeDocument/2006/relationships/hyperlink" Target="https://wttc.org/" TargetMode="External"/><Relationship Id="rId10" Type="http://schemas.openxmlformats.org/officeDocument/2006/relationships/hyperlink" Target="https://www.unwto.org/" TargetMode="External"/><Relationship Id="rId4" Type="http://schemas.openxmlformats.org/officeDocument/2006/relationships/hyperlink" Target="https://www.creative.wales/" TargetMode="External"/><Relationship Id="rId9" Type="http://schemas.openxmlformats.org/officeDocument/2006/relationships/hyperlink" Target="https://www.tourismalliance.com/" TargetMode="External"/><Relationship Id="rId14" Type="http://schemas.openxmlformats.org/officeDocument/2006/relationships/hyperlink" Target="https://gov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309" y="1143001"/>
            <a:ext cx="7445847" cy="1032164"/>
          </a:xfrm>
        </p:spPr>
        <p:txBody>
          <a:bodyPr/>
          <a:lstStyle/>
          <a:p>
            <a:r>
              <a:rPr lang="en-US" dirty="0" smtClean="0"/>
              <a:t>AI ACKNOWLEDGEMENT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52401" y="2105892"/>
            <a:ext cx="8756072" cy="2133600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pPr algn="just"/>
            <a:r>
              <a:rPr lang="en-GB" sz="2000" dirty="0"/>
              <a:t>I conﬁrm that I have not used any AI tools in the research and creation of this assignment. I conﬁrm that I have not presented any AI generated materials as my own work. I conﬁrm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3665544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147483"/>
          </a:xfrm>
        </p:spPr>
        <p:txBody>
          <a:bodyPr>
            <a:normAutofit fontScale="90000"/>
          </a:bodyPr>
          <a:lstStyle/>
          <a:p>
            <a:r>
              <a:rPr dirty="0"/>
              <a:t>Welcome to 'Croeso Wales' – A 2-Day Cultural </a:t>
            </a:r>
            <a:r>
              <a:rPr lang="en-US" dirty="0" smtClean="0"/>
              <a:t>Event.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2036617"/>
            <a:ext cx="3948545" cy="4461165"/>
          </a:xfrm>
        </p:spPr>
        <p:txBody>
          <a:bodyPr>
            <a:normAutofit/>
          </a:bodyPr>
          <a:lstStyle/>
          <a:p>
            <a:pPr algn="just"/>
            <a:r>
              <a:rPr sz="2400" dirty="0"/>
              <a:t>Theme: Visit Wales – Year of Croeso 2025</a:t>
            </a:r>
          </a:p>
          <a:p>
            <a:pPr algn="just"/>
            <a:r>
              <a:rPr sz="2400" dirty="0"/>
              <a:t>Location: Cardiff </a:t>
            </a:r>
            <a:r>
              <a:rPr sz="2400" dirty="0" smtClean="0"/>
              <a:t>Castle</a:t>
            </a:r>
            <a:r>
              <a:rPr lang="en-US" sz="2400" dirty="0" smtClean="0"/>
              <a:t> Grounds</a:t>
            </a:r>
            <a:endParaRPr sz="2400" dirty="0"/>
          </a:p>
          <a:p>
            <a:pPr algn="just"/>
            <a:r>
              <a:rPr sz="2400" dirty="0"/>
              <a:t>Target Audience: International </a:t>
            </a:r>
            <a:r>
              <a:rPr sz="2400" dirty="0" smtClean="0"/>
              <a:t>visitors</a:t>
            </a:r>
            <a:r>
              <a:rPr lang="en-US" sz="2400" dirty="0" smtClean="0"/>
              <a:t> &amp;</a:t>
            </a:r>
            <a:r>
              <a:rPr sz="2400" dirty="0" smtClean="0"/>
              <a:t> </a:t>
            </a:r>
            <a:r>
              <a:rPr sz="2400" dirty="0"/>
              <a:t>media, cultural tourists, MICE </a:t>
            </a:r>
            <a:r>
              <a:rPr sz="2400" dirty="0" smtClean="0"/>
              <a:t>stakeholders</a:t>
            </a:r>
            <a:endParaRPr lang="en-US" sz="2400" dirty="0" smtClean="0"/>
          </a:p>
          <a:p>
            <a:pPr marL="0" indent="0">
              <a:buNone/>
            </a:pPr>
            <a:r>
              <a:rPr sz="1400" dirty="0" smtClean="0"/>
              <a:t>(Visit </a:t>
            </a:r>
            <a:r>
              <a:rPr sz="1400" dirty="0"/>
              <a:t>Wales, 2024)</a:t>
            </a:r>
          </a:p>
        </p:txBody>
      </p:sp>
      <p:sp>
        <p:nvSpPr>
          <p:cNvPr id="4" name="Oval 3"/>
          <p:cNvSpPr/>
          <p:nvPr/>
        </p:nvSpPr>
        <p:spPr>
          <a:xfrm>
            <a:off x="4211782" y="5203249"/>
            <a:ext cx="4897580" cy="1654751"/>
          </a:xfrm>
          <a:prstGeom prst="ellips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PRESENTED BY: C M ASIM</a:t>
            </a:r>
          </a:p>
          <a:p>
            <a:pPr algn="ctr"/>
            <a:r>
              <a:rPr lang="en-US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ID: 2246597</a:t>
            </a:r>
          </a:p>
          <a:p>
            <a:pPr algn="ctr"/>
            <a:r>
              <a:rPr lang="en-US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Module Lead: </a:t>
            </a:r>
            <a:r>
              <a:rPr lang="en-GB" b="1" dirty="0"/>
              <a:t> Kathryn Flynn</a:t>
            </a:r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4509" y="1600201"/>
            <a:ext cx="3948546" cy="360304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Event Content and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10" y="1853248"/>
            <a:ext cx="4059382" cy="4525963"/>
          </a:xfrm>
        </p:spPr>
        <p:txBody>
          <a:bodyPr>
            <a:normAutofit/>
          </a:bodyPr>
          <a:lstStyle/>
          <a:p>
            <a:pPr algn="just"/>
            <a:r>
              <a:rPr lang="en-US" b="1" dirty="0"/>
              <a:t>Title:</a:t>
            </a:r>
            <a:r>
              <a:rPr lang="en-US" dirty="0"/>
              <a:t> </a:t>
            </a:r>
            <a:r>
              <a:rPr lang="en-US" i="1" dirty="0"/>
              <a:t>Croeso 2025 Wales: A Warm Cultural Welcome</a:t>
            </a: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Tagline:</a:t>
            </a:r>
            <a:r>
              <a:rPr lang="en-US" dirty="0"/>
              <a:t> </a:t>
            </a:r>
            <a:r>
              <a:rPr lang="en-US" i="1" dirty="0"/>
              <a:t>Experience the heart of Wales through music, art, language, food, and tradition.</a:t>
            </a:r>
            <a:r>
              <a:rPr lang="en-US" dirty="0"/>
              <a:t/>
            </a:r>
            <a:br>
              <a:rPr lang="en-US" dirty="0"/>
            </a:br>
            <a:r>
              <a:rPr lang="en-US" b="1" dirty="0"/>
              <a:t>Focus:</a:t>
            </a:r>
            <a:r>
              <a:rPr lang="en-US" dirty="0"/>
              <a:t> A vibrant two-day celebration showcasing the spirit of Welsh identity and hospitality, rooted in a rich ‘Sense of Place</a:t>
            </a:r>
            <a:r>
              <a:rPr lang="en-US" dirty="0" smtClean="0"/>
              <a:t>’.</a:t>
            </a:r>
          </a:p>
          <a:p>
            <a:pPr marL="0" indent="0" algn="just">
              <a:buNone/>
            </a:pPr>
            <a:r>
              <a:rPr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(Visit </a:t>
            </a: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Wales, 2024; Creative Wales, 2024)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4946" y="1423251"/>
            <a:ext cx="3255817" cy="188798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4946" y="3463636"/>
            <a:ext cx="3255817" cy="194916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Strategic Purpose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52925"/>
            <a:ext cx="4118373" cy="5082166"/>
          </a:xfrm>
        </p:spPr>
        <p:txBody>
          <a:bodyPr/>
          <a:lstStyle/>
          <a:p>
            <a:pPr algn="just"/>
            <a:r>
              <a:rPr lang="en-US" sz="1600" dirty="0"/>
              <a:t>Share the magic of Wales with the world by promoting it as a top destination for cultural events and MICE (Meetings, Incentives, Conferences, and Exhibitions</a:t>
            </a:r>
            <a:r>
              <a:rPr lang="en-US" sz="1600" dirty="0" smtClean="0"/>
              <a:t>)</a:t>
            </a:r>
          </a:p>
          <a:p>
            <a:pPr algn="just"/>
            <a:r>
              <a:rPr lang="en-US" sz="1600" dirty="0"/>
              <a:t>Boost summer visitor numbers by 10% through an unforgettable celebration of Welsh heritage</a:t>
            </a:r>
            <a:r>
              <a:rPr lang="en-US" sz="1600" dirty="0" smtClean="0"/>
              <a:t>.</a:t>
            </a:r>
          </a:p>
          <a:p>
            <a:pPr algn="just"/>
            <a:r>
              <a:rPr lang="en-US" sz="1600" dirty="0"/>
              <a:t>Support the Welsh Government’s vision for sustainable tourism and help drive recovery across the sector</a:t>
            </a:r>
            <a:r>
              <a:rPr lang="en-US" sz="1600" dirty="0" smtClean="0"/>
              <a:t>.</a:t>
            </a:r>
          </a:p>
          <a:p>
            <a:pPr marL="0" indent="0" algn="just">
              <a:buNone/>
            </a:pPr>
            <a:r>
              <a:rPr lang="en-US" sz="1400" dirty="0" smtClean="0"/>
              <a:t>(</a:t>
            </a:r>
            <a:r>
              <a:rPr sz="1400" dirty="0" smtClean="0"/>
              <a:t>Welsh </a:t>
            </a:r>
            <a:r>
              <a:rPr sz="1400" dirty="0"/>
              <a:t>Government, 2023; Visit Wales, 2024)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8471" y="2185987"/>
            <a:ext cx="3768437" cy="30956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165" y="175627"/>
            <a:ext cx="7055380" cy="1400530"/>
          </a:xfrm>
        </p:spPr>
        <p:txBody>
          <a:bodyPr/>
          <a:lstStyle/>
          <a:p>
            <a:r>
              <a:t>Market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165" y="1086163"/>
            <a:ext cx="3993682" cy="5273074"/>
          </a:xfrm>
        </p:spPr>
        <p:txBody>
          <a:bodyPr>
            <a:normAutofit lnSpcReduction="10000"/>
          </a:bodyPr>
          <a:lstStyle/>
          <a:p>
            <a:pPr algn="just"/>
            <a:r>
              <a:rPr sz="1700" b="1" dirty="0"/>
              <a:t>Target Market: </a:t>
            </a:r>
            <a:r>
              <a:rPr lang="en-US" sz="1700" dirty="0"/>
              <a:t>C</a:t>
            </a:r>
            <a:r>
              <a:rPr lang="en-US" sz="1700" dirty="0" smtClean="0"/>
              <a:t>ultural </a:t>
            </a:r>
            <a:r>
              <a:rPr lang="en-US" sz="1700" dirty="0"/>
              <a:t>explorers, MICE professionals, the Welsh diaspora, and international media seeking unique and meaningful experiences</a:t>
            </a:r>
            <a:r>
              <a:rPr lang="en-US" sz="1700" dirty="0" smtClean="0"/>
              <a:t>.</a:t>
            </a:r>
          </a:p>
          <a:p>
            <a:pPr algn="just"/>
            <a:r>
              <a:rPr sz="1700" b="1" dirty="0" smtClean="0"/>
              <a:t>Demand</a:t>
            </a:r>
            <a:r>
              <a:rPr sz="1700" b="1" dirty="0"/>
              <a:t>: </a:t>
            </a:r>
            <a:r>
              <a:rPr sz="1700" dirty="0"/>
              <a:t>Cultural tourism in the UK has grown by 17% post-COVID (UNWTO, 2023)</a:t>
            </a:r>
          </a:p>
          <a:p>
            <a:pPr algn="just"/>
            <a:r>
              <a:rPr sz="1700" b="1" dirty="0"/>
              <a:t>Competition: </a:t>
            </a:r>
            <a:r>
              <a:rPr lang="en-US" sz="1700" dirty="0"/>
              <a:t>Events in Ireland and </a:t>
            </a:r>
            <a:r>
              <a:rPr lang="en-US" sz="1700" dirty="0" smtClean="0"/>
              <a:t>Scotland  offer </a:t>
            </a:r>
            <a:r>
              <a:rPr lang="en-US" sz="1700" dirty="0"/>
              <a:t>strong cultural draws—but Wales has something truly special</a:t>
            </a:r>
            <a:r>
              <a:rPr lang="en-US" sz="1700" dirty="0" smtClean="0"/>
              <a:t>.</a:t>
            </a:r>
          </a:p>
          <a:p>
            <a:pPr algn="just"/>
            <a:r>
              <a:rPr sz="1700" b="1" dirty="0" smtClean="0"/>
              <a:t>USP</a:t>
            </a:r>
            <a:r>
              <a:rPr sz="1700" b="1" dirty="0"/>
              <a:t>: </a:t>
            </a:r>
            <a:r>
              <a:rPr lang="en-US" sz="1700" dirty="0"/>
              <a:t>An immersive, bilingual experience that celebrates Welsh culture in both Cymraeg and English—offering authenticity </a:t>
            </a:r>
            <a:r>
              <a:rPr lang="en-US" sz="1700" dirty="0" smtClean="0"/>
              <a:t>not many</a:t>
            </a:r>
            <a:r>
              <a:rPr lang="en-US" sz="1700" dirty="0" smtClean="0"/>
              <a:t> </a:t>
            </a:r>
            <a:r>
              <a:rPr lang="en-US" sz="1700" dirty="0"/>
              <a:t>can match. </a:t>
            </a:r>
            <a:endParaRPr lang="en-US" sz="1700" dirty="0" smtClean="0"/>
          </a:p>
          <a:p>
            <a:pPr marL="0" indent="0" algn="just">
              <a:buNone/>
            </a:pPr>
            <a:r>
              <a:rPr sz="1200" dirty="0" smtClean="0"/>
              <a:t>(</a:t>
            </a:r>
            <a:r>
              <a:rPr sz="1200" dirty="0"/>
              <a:t>Tourism Alliance, 2024; </a:t>
            </a:r>
            <a:r>
              <a:rPr sz="1200" dirty="0" err="1"/>
              <a:t>VisitBritain</a:t>
            </a:r>
            <a:r>
              <a:rPr sz="1200" dirty="0"/>
              <a:t>, 2024; WTTC, 2024</a:t>
            </a:r>
            <a:r>
              <a:rPr dirty="0"/>
              <a:t>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682" y="4951498"/>
            <a:ext cx="2371725" cy="1381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7211" y="604607"/>
            <a:ext cx="1228725" cy="19431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7911" y="2723284"/>
            <a:ext cx="3152775" cy="17716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&amp; Promotion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1888152"/>
            <a:ext cx="3896700" cy="4226167"/>
          </a:xfrm>
        </p:spPr>
        <p:txBody>
          <a:bodyPr>
            <a:normAutofit lnSpcReduction="10000"/>
          </a:bodyPr>
          <a:lstStyle/>
          <a:p>
            <a:pPr algn="just"/>
            <a:r>
              <a:rPr dirty="0"/>
              <a:t>Digital campaigns </a:t>
            </a:r>
            <a:r>
              <a:rPr lang="en-US" dirty="0" smtClean="0"/>
              <a:t>using modern social media platforms</a:t>
            </a:r>
            <a:r>
              <a:rPr lang="en-US" dirty="0"/>
              <a:t> </a:t>
            </a:r>
            <a:r>
              <a:rPr lang="en-US" dirty="0" smtClean="0"/>
              <a:t>like </a:t>
            </a:r>
            <a:r>
              <a:rPr dirty="0" smtClean="0"/>
              <a:t>Instagram</a:t>
            </a:r>
            <a:r>
              <a:rPr dirty="0"/>
              <a:t>, </a:t>
            </a:r>
            <a:r>
              <a:rPr dirty="0" smtClean="0"/>
              <a:t>TikTok</a:t>
            </a:r>
            <a:r>
              <a:rPr lang="en-GB" dirty="0" smtClean="0"/>
              <a:t>via and via </a:t>
            </a:r>
            <a:r>
              <a:rPr lang="en-GB" dirty="0"/>
              <a:t>Visit </a:t>
            </a:r>
            <a:r>
              <a:rPr lang="en-GB" dirty="0" smtClean="0"/>
              <a:t>Wales portals.</a:t>
            </a:r>
            <a:endParaRPr dirty="0"/>
          </a:p>
          <a:p>
            <a:pPr algn="just"/>
            <a:r>
              <a:rPr lang="en-US" dirty="0"/>
              <a:t>Influencer partnerships and links with Lonely Planet will raise our profile and expand global reach</a:t>
            </a:r>
            <a:r>
              <a:rPr lang="en-US" dirty="0" smtClean="0"/>
              <a:t>.</a:t>
            </a:r>
          </a:p>
          <a:p>
            <a:pPr algn="just"/>
            <a:r>
              <a:rPr dirty="0" smtClean="0"/>
              <a:t>Bilingual </a:t>
            </a:r>
            <a:r>
              <a:rPr dirty="0"/>
              <a:t>(Welsh/English) branding and interactive tools</a:t>
            </a:r>
          </a:p>
          <a:p>
            <a:pPr marL="0" indent="0">
              <a:buNone/>
            </a:pPr>
            <a:r>
              <a:rPr lang="en-US" sz="1400" dirty="0" smtClean="0"/>
              <a:t>(</a:t>
            </a:r>
            <a:r>
              <a:rPr sz="1400" dirty="0" smtClean="0"/>
              <a:t>Visit </a:t>
            </a:r>
            <a:r>
              <a:rPr sz="1400" dirty="0"/>
              <a:t>Wales, 2023; Lonely Planet, 2024; </a:t>
            </a:r>
            <a:r>
              <a:rPr sz="1400" dirty="0" err="1"/>
              <a:t>VisitBritain</a:t>
            </a:r>
            <a:r>
              <a:rPr sz="1400" dirty="0"/>
              <a:t>, 2024)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215" y="1896097"/>
            <a:ext cx="3933825" cy="418753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65994" y="6114319"/>
            <a:ext cx="199285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(Getty Images, 2025)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Operational Factors – Venue &amp; Logistics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52926"/>
            <a:ext cx="3716591" cy="434787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dirty="0"/>
              <a:t>Location: Cardiff </a:t>
            </a:r>
            <a:r>
              <a:rPr dirty="0" smtClean="0"/>
              <a:t>Castle</a:t>
            </a:r>
            <a:r>
              <a:rPr lang="en-US" dirty="0" smtClean="0"/>
              <a:t> Grounds</a:t>
            </a:r>
            <a:r>
              <a:rPr dirty="0" smtClean="0"/>
              <a:t> </a:t>
            </a:r>
            <a:r>
              <a:rPr dirty="0"/>
              <a:t>– accessible, </a:t>
            </a:r>
            <a:r>
              <a:rPr dirty="0" smtClean="0"/>
              <a:t>central</a:t>
            </a:r>
            <a:r>
              <a:rPr lang="en-US" dirty="0" smtClean="0"/>
              <a:t> and </a:t>
            </a:r>
            <a:r>
              <a:rPr dirty="0" smtClean="0"/>
              <a:t>historic</a:t>
            </a:r>
            <a:r>
              <a:rPr lang="en-US" dirty="0" smtClean="0"/>
              <a:t>.</a:t>
            </a:r>
          </a:p>
          <a:p>
            <a:pPr algn="just"/>
            <a:r>
              <a:rPr lang="en-GB" dirty="0" smtClean="0"/>
              <a:t>Feasible: Venue </a:t>
            </a:r>
            <a:r>
              <a:rPr lang="en-GB" dirty="0"/>
              <a:t>already supports large festivals</a:t>
            </a:r>
            <a:endParaRPr dirty="0"/>
          </a:p>
          <a:p>
            <a:pPr algn="just"/>
            <a:r>
              <a:rPr dirty="0"/>
              <a:t>Skills: Event managers, bilingual staff, AV </a:t>
            </a:r>
            <a:r>
              <a:rPr dirty="0" smtClean="0"/>
              <a:t>crew</a:t>
            </a:r>
            <a:r>
              <a:rPr lang="en-US" dirty="0" smtClean="0"/>
              <a:t>.</a:t>
            </a:r>
            <a:endParaRPr dirty="0"/>
          </a:p>
          <a:p>
            <a:pPr algn="just"/>
            <a:r>
              <a:rPr lang="en-US" dirty="0" smtClean="0"/>
              <a:t>Committed </a:t>
            </a:r>
            <a:r>
              <a:rPr lang="en-US" dirty="0"/>
              <a:t>to making the event welcoming for everyone, with plans that align with UK tourism inclusion standards to ensure all visitors can fully enjoy the experience</a:t>
            </a:r>
            <a:r>
              <a:rPr lang="en-US" dirty="0" smtClean="0"/>
              <a:t>.</a:t>
            </a:r>
          </a:p>
          <a:p>
            <a:pPr algn="just"/>
            <a:r>
              <a:rPr lang="en-US" dirty="0" smtClean="0"/>
              <a:t>GANTT Chart.</a:t>
            </a:r>
          </a:p>
          <a:p>
            <a:pPr marL="0" indent="0" algn="just">
              <a:buNone/>
            </a:pPr>
            <a:r>
              <a:rPr sz="1400" dirty="0" smtClean="0"/>
              <a:t>(</a:t>
            </a:r>
            <a:r>
              <a:rPr sz="1400" dirty="0"/>
              <a:t>Visit Wales, 2024; </a:t>
            </a:r>
            <a:r>
              <a:rPr sz="1400" dirty="0" err="1"/>
              <a:t>VisitBritain</a:t>
            </a:r>
            <a:r>
              <a:rPr sz="1400" dirty="0"/>
              <a:t>, 2024)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913" y="4386263"/>
            <a:ext cx="3919536" cy="20145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4913" y="1853248"/>
            <a:ext cx="3919536" cy="22574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Cultural Programme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699" y="2052925"/>
            <a:ext cx="3730445" cy="4195481"/>
          </a:xfrm>
        </p:spPr>
        <p:txBody>
          <a:bodyPr/>
          <a:lstStyle/>
          <a:p>
            <a:pPr algn="just"/>
            <a:r>
              <a:rPr dirty="0"/>
              <a:t>Day 1: Choir, language workshops, food stalls</a:t>
            </a:r>
          </a:p>
          <a:p>
            <a:pPr algn="just"/>
            <a:r>
              <a:rPr dirty="0"/>
              <a:t>Day 2: </a:t>
            </a:r>
            <a:r>
              <a:rPr lang="en-US" dirty="0"/>
              <a:t>Live music performances, a vibrant Welsh art </a:t>
            </a:r>
            <a:r>
              <a:rPr lang="en-US" dirty="0" smtClean="0"/>
              <a:t>exhibition. And a  </a:t>
            </a:r>
            <a:r>
              <a:rPr lang="en-US" dirty="0"/>
              <a:t>dedicated </a:t>
            </a:r>
            <a:r>
              <a:rPr lang="en-US" dirty="0" err="1"/>
              <a:t>Urdd</a:t>
            </a:r>
            <a:r>
              <a:rPr lang="en-US" dirty="0"/>
              <a:t> youth stage showcasing the next generation of talent.</a:t>
            </a:r>
            <a:endParaRPr lang="en-US" dirty="0" smtClean="0"/>
          </a:p>
          <a:p>
            <a:pPr marL="0" indent="0">
              <a:buNone/>
            </a:pPr>
            <a:r>
              <a:rPr sz="1400" dirty="0" smtClean="0"/>
              <a:t>(</a:t>
            </a:r>
            <a:r>
              <a:rPr sz="1400" dirty="0" err="1" smtClean="0"/>
              <a:t>Urdd</a:t>
            </a:r>
            <a:r>
              <a:rPr sz="1400" dirty="0" smtClean="0"/>
              <a:t> </a:t>
            </a:r>
            <a:r>
              <a:rPr sz="1400" dirty="0" err="1"/>
              <a:t>Gobaith</a:t>
            </a:r>
            <a:r>
              <a:rPr sz="1400" dirty="0"/>
              <a:t> </a:t>
            </a:r>
            <a:r>
              <a:rPr sz="1400" dirty="0" err="1"/>
              <a:t>Cymru</a:t>
            </a:r>
            <a:r>
              <a:rPr sz="1400" dirty="0"/>
              <a:t>, 2024; Arts Council Wales, 2024)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44" y="1297564"/>
            <a:ext cx="3495675" cy="26003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3294" y="4150665"/>
            <a:ext cx="3971925" cy="1447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Sustainability Integration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10" y="1457180"/>
            <a:ext cx="2760627" cy="4195481"/>
          </a:xfrm>
        </p:spPr>
        <p:txBody>
          <a:bodyPr/>
          <a:lstStyle/>
          <a:p>
            <a:pPr algn="just"/>
            <a:r>
              <a:rPr dirty="0"/>
              <a:t>Local suppliers, digital tickets, recycling</a:t>
            </a:r>
          </a:p>
          <a:p>
            <a:pPr algn="just"/>
            <a:r>
              <a:rPr dirty="0"/>
              <a:t>Green travel partnerships (rail/bus)</a:t>
            </a:r>
          </a:p>
          <a:p>
            <a:pPr algn="just"/>
            <a:r>
              <a:rPr dirty="0"/>
              <a:t>Aligned with Net Zero Wales goals</a:t>
            </a:r>
          </a:p>
          <a:p>
            <a:pPr marL="0" indent="0">
              <a:buNone/>
            </a:pPr>
            <a:r>
              <a:rPr sz="1400" dirty="0"/>
              <a:t>(Welsh Government, 2023; Green Tourism, 2023</a:t>
            </a:r>
            <a:r>
              <a:rPr sz="1400" dirty="0" smtClean="0"/>
              <a:t>)</a:t>
            </a:r>
            <a:endParaRPr lang="en-US" sz="1400" dirty="0" smtClean="0"/>
          </a:p>
          <a:p>
            <a:pPr marL="0" indent="0">
              <a:buNone/>
            </a:pPr>
            <a:r>
              <a:rPr lang="en-GB" sz="1400" dirty="0"/>
              <a:t>(Getty Images, 2025)</a:t>
            </a:r>
            <a:endParaRPr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452" y="4325242"/>
            <a:ext cx="5324475" cy="2209800"/>
          </a:xfrm>
          <a:prstGeom prst="rect">
            <a:avLst/>
          </a:prstGeom>
        </p:spPr>
      </p:pic>
      <p:pic>
        <p:nvPicPr>
          <p:cNvPr id="4098" name="Picture 2" descr="Wheel displaying the seven wellbeing goals from the Wellbeing of Future Generations Ac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538" y="1152983"/>
            <a:ext cx="4610389" cy="317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914400" eaLnBrk="0" fontAlgn="base" hangingPunct="0">
              <a:spcAft>
                <a:spcPct val="0"/>
              </a:spcAft>
            </a:pPr>
            <a:r>
              <a:rPr dirty="0" smtClean="0"/>
              <a:t>Financial </a:t>
            </a:r>
            <a:r>
              <a:rPr dirty="0"/>
              <a:t>Breakdown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400" dirty="0" smtClean="0"/>
              <a:t>ESTIMATE COST &amp; REVENUES.</a:t>
            </a:r>
            <a:endParaRPr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Estimated Total Cost: £</a:t>
            </a:r>
            <a:r>
              <a:rPr lang="en-US" dirty="0" smtClean="0"/>
              <a:t>50,000</a:t>
            </a:r>
            <a:endParaRPr lang="en-US" dirty="0"/>
          </a:p>
          <a:p>
            <a:r>
              <a:rPr lang="en-US" dirty="0"/>
              <a:t>Revenue: Tickets £</a:t>
            </a:r>
            <a:r>
              <a:rPr lang="en-US" dirty="0" smtClean="0"/>
              <a:t>35K</a:t>
            </a:r>
            <a:r>
              <a:rPr lang="en-US" dirty="0"/>
              <a:t>.</a:t>
            </a:r>
            <a:r>
              <a:rPr lang="en-US" dirty="0" smtClean="0"/>
              <a:t> </a:t>
            </a:r>
            <a:r>
              <a:rPr lang="en-US" dirty="0"/>
              <a:t>Sponsors </a:t>
            </a:r>
            <a:r>
              <a:rPr lang="en-US" dirty="0" smtClean="0"/>
              <a:t>£20K</a:t>
            </a:r>
            <a:r>
              <a:rPr lang="en-US" dirty="0"/>
              <a:t>.</a:t>
            </a:r>
            <a:r>
              <a:rPr lang="en-US" dirty="0" smtClean="0"/>
              <a:t> Trader fees £10K= £65,000</a:t>
            </a:r>
            <a:endParaRPr lang="en-US" dirty="0"/>
          </a:p>
          <a:p>
            <a:r>
              <a:rPr lang="en-US" dirty="0"/>
              <a:t>Funded by: Event Wales Scheme</a:t>
            </a:r>
          </a:p>
          <a:p>
            <a:pPr marL="0" indent="0">
              <a:buNone/>
            </a:pPr>
            <a:r>
              <a:rPr lang="en-US" sz="1100" dirty="0"/>
              <a:t>(Eventbrite, 2023; Welsh Government, 2024)</a:t>
            </a:r>
          </a:p>
          <a:p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087856404"/>
              </p:ext>
            </p:extLst>
          </p:nvPr>
        </p:nvGraphicFramePr>
        <p:xfrm>
          <a:off x="4125812" y="1537856"/>
          <a:ext cx="4477860" cy="47184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38930">
                  <a:extLst>
                    <a:ext uri="{9D8B030D-6E8A-4147-A177-3AD203B41FA5}">
                      <a16:colId xmlns:a16="http://schemas.microsoft.com/office/drawing/2014/main" val="2729718896"/>
                    </a:ext>
                  </a:extLst>
                </a:gridCol>
                <a:gridCol w="2238930">
                  <a:extLst>
                    <a:ext uri="{9D8B030D-6E8A-4147-A177-3AD203B41FA5}">
                      <a16:colId xmlns:a16="http://schemas.microsoft.com/office/drawing/2014/main" val="819903765"/>
                    </a:ext>
                  </a:extLst>
                </a:gridCol>
              </a:tblGrid>
              <a:tr h="58981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Cost Area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Est. Cost (£)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extLst>
                  <a:ext uri="{0D108BD9-81ED-4DB2-BD59-A6C34878D82A}">
                    <a16:rowId xmlns:a16="http://schemas.microsoft.com/office/drawing/2014/main" val="2123872978"/>
                  </a:ext>
                </a:extLst>
              </a:tr>
              <a:tr h="589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Venue Hire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11,000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extLst>
                  <a:ext uri="{0D108BD9-81ED-4DB2-BD59-A6C34878D82A}">
                    <a16:rowId xmlns:a16="http://schemas.microsoft.com/office/drawing/2014/main" val="1918021597"/>
                  </a:ext>
                </a:extLst>
              </a:tr>
              <a:tr h="589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AV &amp; Stage Setup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10,000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extLst>
                  <a:ext uri="{0D108BD9-81ED-4DB2-BD59-A6C34878D82A}">
                    <a16:rowId xmlns:a16="http://schemas.microsoft.com/office/drawing/2014/main" val="3537877719"/>
                  </a:ext>
                </a:extLst>
              </a:tr>
              <a:tr h="589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Marketing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8,000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extLst>
                  <a:ext uri="{0D108BD9-81ED-4DB2-BD59-A6C34878D82A}">
                    <a16:rowId xmlns:a16="http://schemas.microsoft.com/office/drawing/2014/main" val="2708850101"/>
                  </a:ext>
                </a:extLst>
              </a:tr>
              <a:tr h="589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Staff (30 roles)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14,000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extLst>
                  <a:ext uri="{0D108BD9-81ED-4DB2-BD59-A6C34878D82A}">
                    <a16:rowId xmlns:a16="http://schemas.microsoft.com/office/drawing/2014/main" val="1500631675"/>
                  </a:ext>
                </a:extLst>
              </a:tr>
              <a:tr h="589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Catering &amp; Traders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5,000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extLst>
                  <a:ext uri="{0D108BD9-81ED-4DB2-BD59-A6C34878D82A}">
                    <a16:rowId xmlns:a16="http://schemas.microsoft.com/office/drawing/2014/main" val="2942043804"/>
                  </a:ext>
                </a:extLst>
              </a:tr>
              <a:tr h="589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Licensing &amp; Insurance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2,000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extLst>
                  <a:ext uri="{0D108BD9-81ED-4DB2-BD59-A6C34878D82A}">
                    <a16:rowId xmlns:a16="http://schemas.microsoft.com/office/drawing/2014/main" val="2453863525"/>
                  </a:ext>
                </a:extLst>
              </a:tr>
              <a:tr h="589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£50,000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81" marR="4681" marT="4681" marB="4681" anchor="ctr"/>
                </a:tc>
                <a:extLst>
                  <a:ext uri="{0D108BD9-81ED-4DB2-BD59-A6C34878D82A}">
                    <a16:rowId xmlns:a16="http://schemas.microsoft.com/office/drawing/2014/main" val="81396635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Risk Management &amp; Compliance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Contingency: Indoor backup </a:t>
            </a:r>
            <a:r>
              <a:rPr lang="en-US" dirty="0" smtClean="0"/>
              <a:t>venue is arranged.</a:t>
            </a:r>
            <a:endParaRPr lang="en-US" dirty="0"/>
          </a:p>
          <a:p>
            <a:r>
              <a:rPr lang="en-US" dirty="0"/>
              <a:t>Health &amp; </a:t>
            </a:r>
            <a:r>
              <a:rPr lang="en-US" dirty="0" smtClean="0"/>
              <a:t>safety measures </a:t>
            </a:r>
            <a:r>
              <a:rPr lang="en-US" dirty="0"/>
              <a:t>per Cardiff </a:t>
            </a:r>
            <a:r>
              <a:rPr lang="en-US" dirty="0" smtClean="0"/>
              <a:t>Council are ensured.</a:t>
            </a:r>
            <a:endParaRPr lang="en-US" dirty="0"/>
          </a:p>
          <a:p>
            <a:r>
              <a:rPr lang="en-US" dirty="0"/>
              <a:t>Bringing people together by involving the </a:t>
            </a:r>
            <a:r>
              <a:rPr lang="en-US" dirty="0" smtClean="0"/>
              <a:t>local community</a:t>
            </a:r>
          </a:p>
          <a:p>
            <a:pPr marL="0" indent="0">
              <a:buNone/>
            </a:pPr>
            <a:r>
              <a:rPr lang="en-US" sz="1200" dirty="0" smtClean="0"/>
              <a:t>(Cardiff </a:t>
            </a:r>
            <a:r>
              <a:rPr lang="en-US" sz="1200" dirty="0"/>
              <a:t>Council, 2024; </a:t>
            </a:r>
            <a:r>
              <a:rPr lang="en-US" sz="1200" dirty="0" err="1"/>
              <a:t>VisitBritain</a:t>
            </a:r>
            <a:r>
              <a:rPr lang="en-US" sz="1200" dirty="0"/>
              <a:t>, 2024)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Feasibility and Strategic Fit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In line with the goals of Visit Wales and Net Zero Wales</a:t>
            </a:r>
            <a:r>
              <a:rPr lang="en-US" dirty="0" smtClean="0"/>
              <a:t>.</a:t>
            </a:r>
          </a:p>
          <a:p>
            <a:r>
              <a:rPr lang="en-US" dirty="0" smtClean="0"/>
              <a:t>Exclusive </a:t>
            </a:r>
            <a:r>
              <a:rPr lang="en-US" dirty="0"/>
              <a:t>event with high urban infrastructure support</a:t>
            </a:r>
          </a:p>
          <a:p>
            <a:pPr marL="0" indent="0">
              <a:buNone/>
            </a:pPr>
            <a:r>
              <a:rPr lang="en-US" sz="1200" dirty="0" smtClean="0"/>
              <a:t>Welsh </a:t>
            </a:r>
            <a:r>
              <a:rPr lang="en-US" sz="1200" dirty="0"/>
              <a:t>Government, 2023; Creative Wales, 2024; ICCA, 2023)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3492" y="4749450"/>
            <a:ext cx="2968337" cy="169155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614139" y="6256338"/>
            <a:ext cx="20120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(Getty Images, 2025</a:t>
            </a:r>
            <a:r>
              <a:rPr lang="en-GB" dirty="0"/>
              <a:t>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Conclusion &amp; </a:t>
            </a:r>
            <a:r>
              <a:rPr dirty="0" smtClean="0"/>
              <a:t>Evaluation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52925"/>
            <a:ext cx="4270773" cy="4195481"/>
          </a:xfrm>
        </p:spPr>
        <p:txBody>
          <a:bodyPr/>
          <a:lstStyle/>
          <a:p>
            <a:pPr algn="just"/>
            <a:r>
              <a:rPr dirty="0"/>
              <a:t>Event reflects ‘Croeso’ via innovative cultural </a:t>
            </a:r>
            <a:r>
              <a:rPr dirty="0" smtClean="0"/>
              <a:t>showcase</a:t>
            </a:r>
            <a:endParaRPr lang="en-US" dirty="0" smtClean="0"/>
          </a:p>
          <a:p>
            <a:pPr marL="0" indent="0" algn="just">
              <a:buNone/>
            </a:pPr>
            <a:endParaRPr dirty="0"/>
          </a:p>
          <a:p>
            <a:pPr algn="just"/>
            <a:r>
              <a:rPr dirty="0"/>
              <a:t>Evaluated via surveys, press reach, social </a:t>
            </a:r>
            <a:r>
              <a:rPr dirty="0" smtClean="0"/>
              <a:t>metrics</a:t>
            </a:r>
            <a:r>
              <a:rPr lang="en-US" dirty="0" smtClean="0"/>
              <a:t> etc. </a:t>
            </a:r>
            <a:endParaRPr dirty="0"/>
          </a:p>
          <a:p>
            <a:pPr marL="0" indent="0">
              <a:buNone/>
            </a:pPr>
            <a:endParaRPr lang="en-US" sz="1200" dirty="0" smtClean="0"/>
          </a:p>
          <a:p>
            <a:pPr marL="0" indent="0">
              <a:buNone/>
            </a:pPr>
            <a:r>
              <a:rPr sz="1200" dirty="0" smtClean="0"/>
              <a:t>(</a:t>
            </a:r>
            <a:r>
              <a:rPr sz="1200" dirty="0"/>
              <a:t>UNWTO, 2023; Visit Wales, 2024)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975" y="3429000"/>
            <a:ext cx="3305175" cy="21717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173805" y="5600700"/>
            <a:ext cx="173637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(Getty Images, 2025)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45719"/>
          </a:xfrm>
        </p:spPr>
        <p:txBody>
          <a:bodyPr/>
          <a:lstStyle/>
          <a:p>
            <a:r>
              <a:rPr lang="en-US" dirty="0" smtClean="0"/>
              <a:t>REFERENCES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" y="1493520"/>
            <a:ext cx="8811491" cy="4990407"/>
          </a:xfrm>
        </p:spPr>
        <p:txBody>
          <a:bodyPr>
            <a:noAutofit/>
          </a:bodyPr>
          <a:lstStyle/>
          <a:p>
            <a:r>
              <a:rPr lang="en-GB" sz="900" dirty="0"/>
              <a:t>Arts Council Wales (2024) </a:t>
            </a:r>
            <a:r>
              <a:rPr lang="en-GB" sz="900" i="1" dirty="0"/>
              <a:t>Cultural Funding Initiatives</a:t>
            </a:r>
            <a:r>
              <a:rPr lang="en-GB" sz="900" dirty="0"/>
              <a:t>. Available at: </a:t>
            </a:r>
            <a:r>
              <a:rPr lang="en-GB" sz="900" u="sng" dirty="0">
                <a:hlinkClick r:id="rId2"/>
              </a:rPr>
              <a:t>https://arts.wales</a:t>
            </a:r>
            <a:r>
              <a:rPr lang="en-GB" sz="900" dirty="0"/>
              <a:t> (Accessed: 10 May 2025).</a:t>
            </a:r>
          </a:p>
          <a:p>
            <a:r>
              <a:rPr lang="en-GB" sz="900" dirty="0"/>
              <a:t>Cardiff Council (2024) </a:t>
            </a:r>
            <a:r>
              <a:rPr lang="en-GB" sz="900" i="1" dirty="0"/>
              <a:t>Events Strategy 2025</a:t>
            </a:r>
            <a:r>
              <a:rPr lang="en-GB" sz="900" dirty="0"/>
              <a:t>. Available at: </a:t>
            </a:r>
            <a:r>
              <a:rPr lang="en-GB" sz="900" u="sng" dirty="0">
                <a:hlinkClick r:id="rId3"/>
              </a:rPr>
              <a:t>https://www.cardiff.gov.uk</a:t>
            </a:r>
            <a:r>
              <a:rPr lang="en-GB" sz="900" dirty="0"/>
              <a:t> (Accessed: 12 May 2025).</a:t>
            </a:r>
          </a:p>
          <a:p>
            <a:r>
              <a:rPr lang="en-GB" sz="900" dirty="0"/>
              <a:t>Creative Wales (2024) </a:t>
            </a:r>
            <a:r>
              <a:rPr lang="en-GB" sz="900" i="1" dirty="0"/>
              <a:t>Supporting Creative Industries</a:t>
            </a:r>
            <a:r>
              <a:rPr lang="en-GB" sz="900" dirty="0"/>
              <a:t>. Available at: </a:t>
            </a:r>
            <a:r>
              <a:rPr lang="en-GB" sz="900" u="sng" dirty="0">
                <a:hlinkClick r:id="rId4"/>
              </a:rPr>
              <a:t>https://www.creative.wales</a:t>
            </a:r>
            <a:r>
              <a:rPr lang="en-GB" sz="900" dirty="0"/>
              <a:t> (Accessed: 12 May 2025).</a:t>
            </a:r>
          </a:p>
          <a:p>
            <a:r>
              <a:rPr lang="en-GB" sz="900" dirty="0"/>
              <a:t>Eventbrite (2023) </a:t>
            </a:r>
            <a:r>
              <a:rPr lang="en-GB" sz="900" i="1" dirty="0"/>
              <a:t>Average Event Costs UK 2023</a:t>
            </a:r>
            <a:r>
              <a:rPr lang="en-GB" sz="900" dirty="0"/>
              <a:t>. Available at: https://www.eventbrite.co.uk/blog (Accessed: 06 May 2025).</a:t>
            </a:r>
          </a:p>
          <a:p>
            <a:r>
              <a:rPr lang="en-US" sz="900" dirty="0"/>
              <a:t>Getty Images (2025) </a:t>
            </a:r>
            <a:r>
              <a:rPr lang="en-US" sz="900" i="1" dirty="0"/>
              <a:t>Search results for "the word success"</a:t>
            </a:r>
            <a:r>
              <a:rPr lang="en-US" sz="900" dirty="0"/>
              <a:t>. Available at: </a:t>
            </a:r>
            <a:r>
              <a:rPr lang="en-US" sz="900" u="sng" dirty="0">
                <a:hlinkClick r:id="rId5"/>
              </a:rPr>
              <a:t>https://www.gettyimages.co.uk/search/2/image?phrase=the+word+success</a:t>
            </a:r>
            <a:r>
              <a:rPr lang="en-US" sz="900" dirty="0"/>
              <a:t> (Accessed: 15 May 2025).</a:t>
            </a:r>
            <a:endParaRPr lang="en-GB" sz="900" dirty="0"/>
          </a:p>
          <a:p>
            <a:r>
              <a:rPr lang="en-GB" sz="900" dirty="0"/>
              <a:t>Green Tourism (2023) </a:t>
            </a:r>
            <a:r>
              <a:rPr lang="en-GB" sz="900" i="1" dirty="0"/>
              <a:t>Sustainable Event Management Guide</a:t>
            </a:r>
            <a:r>
              <a:rPr lang="en-GB" sz="900" dirty="0"/>
              <a:t>. Available at: </a:t>
            </a:r>
            <a:r>
              <a:rPr lang="en-GB" sz="900" u="sng" dirty="0">
                <a:hlinkClick r:id="rId6"/>
              </a:rPr>
              <a:t>https://www.green-tourism.com</a:t>
            </a:r>
            <a:r>
              <a:rPr lang="en-GB" sz="900" dirty="0"/>
              <a:t> (Accessed: 06 May 2025).</a:t>
            </a:r>
          </a:p>
          <a:p>
            <a:r>
              <a:rPr lang="en-GB" sz="900" dirty="0"/>
              <a:t>ICCA (2023) </a:t>
            </a:r>
            <a:r>
              <a:rPr lang="en-GB" sz="900" i="1" dirty="0"/>
              <a:t>Global MICE Market Trends 2023</a:t>
            </a:r>
            <a:r>
              <a:rPr lang="en-GB" sz="900" dirty="0"/>
              <a:t>. Available at: </a:t>
            </a:r>
            <a:r>
              <a:rPr lang="en-GB" sz="900" u="sng" dirty="0">
                <a:hlinkClick r:id="rId7"/>
              </a:rPr>
              <a:t>https://www.iccaworld.org</a:t>
            </a:r>
            <a:r>
              <a:rPr lang="en-GB" sz="900" dirty="0"/>
              <a:t> (Accessed: 07 May 2025).</a:t>
            </a:r>
          </a:p>
          <a:p>
            <a:r>
              <a:rPr lang="en-GB" sz="900" dirty="0"/>
              <a:t>Jones, M., Davies, A. and Lewis, R. (2022) ‘Experiential tourism and authenticity: A framework for event planning’, </a:t>
            </a:r>
            <a:r>
              <a:rPr lang="en-GB" sz="900" i="1" dirty="0"/>
              <a:t>Journal of Event Studies</a:t>
            </a:r>
            <a:r>
              <a:rPr lang="en-GB" sz="900" dirty="0"/>
              <a:t>, 15(1), pp. 22–39.</a:t>
            </a:r>
          </a:p>
          <a:p>
            <a:r>
              <a:rPr lang="en-GB" sz="900" dirty="0"/>
              <a:t>Lonely Planet (2024) </a:t>
            </a:r>
            <a:r>
              <a:rPr lang="en-GB" sz="900" i="1" dirty="0"/>
              <a:t>Best in Travel 2024 – Wales</a:t>
            </a:r>
            <a:r>
              <a:rPr lang="en-GB" sz="900" dirty="0"/>
              <a:t>. Available at: </a:t>
            </a:r>
            <a:r>
              <a:rPr lang="en-GB" sz="900" u="sng" dirty="0">
                <a:hlinkClick r:id="rId8"/>
              </a:rPr>
              <a:t>https://www.lonelyplanet.com</a:t>
            </a:r>
            <a:r>
              <a:rPr lang="en-GB" sz="900" dirty="0"/>
              <a:t> (Accessed: 08 May 2025).</a:t>
            </a:r>
          </a:p>
          <a:p>
            <a:r>
              <a:rPr lang="en-GB" sz="900" dirty="0"/>
              <a:t>Tourism Alliance (2024) </a:t>
            </a:r>
            <a:r>
              <a:rPr lang="en-GB" sz="900" i="1" dirty="0"/>
              <a:t>Annual Tourism Report 2024</a:t>
            </a:r>
            <a:r>
              <a:rPr lang="en-GB" sz="900" dirty="0"/>
              <a:t>. Available at: </a:t>
            </a:r>
            <a:r>
              <a:rPr lang="en-GB" sz="900" u="sng" dirty="0">
                <a:hlinkClick r:id="rId9"/>
              </a:rPr>
              <a:t>https://www.tourismalliance.com</a:t>
            </a:r>
            <a:r>
              <a:rPr lang="en-GB" sz="900" dirty="0"/>
              <a:t> (Accessed: 10 May 2025).</a:t>
            </a:r>
          </a:p>
          <a:p>
            <a:r>
              <a:rPr lang="en-GB" sz="900" dirty="0"/>
              <a:t>UNWTO (2023) </a:t>
            </a:r>
            <a:r>
              <a:rPr lang="en-GB" sz="900" i="1" dirty="0"/>
              <a:t>Post-COVID Recovery of Cultural Tourism</a:t>
            </a:r>
            <a:r>
              <a:rPr lang="en-GB" sz="900" dirty="0"/>
              <a:t>. Available at: </a:t>
            </a:r>
            <a:r>
              <a:rPr lang="en-GB" sz="900" u="sng" dirty="0">
                <a:hlinkClick r:id="rId10"/>
              </a:rPr>
              <a:t>https://www.unwto.org</a:t>
            </a:r>
            <a:r>
              <a:rPr lang="en-GB" sz="900" dirty="0"/>
              <a:t> (Accessed: 12 May 2025).</a:t>
            </a:r>
          </a:p>
          <a:p>
            <a:r>
              <a:rPr lang="en-US" sz="900" dirty="0" err="1"/>
              <a:t>Urdd</a:t>
            </a:r>
            <a:r>
              <a:rPr lang="en-US" sz="900" dirty="0"/>
              <a:t> </a:t>
            </a:r>
            <a:r>
              <a:rPr lang="en-US" sz="900" dirty="0" err="1"/>
              <a:t>Gobaith</a:t>
            </a:r>
            <a:r>
              <a:rPr lang="en-US" sz="900" dirty="0"/>
              <a:t> </a:t>
            </a:r>
            <a:r>
              <a:rPr lang="en-US" sz="900" dirty="0" err="1"/>
              <a:t>Cymru</a:t>
            </a:r>
            <a:r>
              <a:rPr lang="en-US" sz="900" dirty="0"/>
              <a:t> (2024) </a:t>
            </a:r>
            <a:r>
              <a:rPr lang="en-US" sz="900" i="1" dirty="0"/>
              <a:t>About Us</a:t>
            </a:r>
            <a:r>
              <a:rPr lang="en-US" sz="900" dirty="0"/>
              <a:t>. [Online] Available at: https://www.urdd.cymru/en/about-us/ (Accessed: 13 May 2025).</a:t>
            </a:r>
            <a:endParaRPr lang="en-GB" sz="900" dirty="0"/>
          </a:p>
          <a:p>
            <a:r>
              <a:rPr lang="en-GB" sz="900" dirty="0" err="1"/>
              <a:t>Urdd</a:t>
            </a:r>
            <a:r>
              <a:rPr lang="en-GB" sz="900" dirty="0"/>
              <a:t> </a:t>
            </a:r>
            <a:r>
              <a:rPr lang="en-GB" sz="900" dirty="0" err="1"/>
              <a:t>Gobaith</a:t>
            </a:r>
            <a:r>
              <a:rPr lang="en-GB" sz="900" dirty="0"/>
              <a:t> </a:t>
            </a:r>
            <a:r>
              <a:rPr lang="en-GB" sz="900" dirty="0" err="1"/>
              <a:t>Cymru</a:t>
            </a:r>
            <a:r>
              <a:rPr lang="en-GB" sz="900" dirty="0"/>
              <a:t> (2024) </a:t>
            </a:r>
            <a:r>
              <a:rPr lang="en-GB" sz="900" i="1" dirty="0"/>
              <a:t>Eisteddfod </a:t>
            </a:r>
            <a:r>
              <a:rPr lang="en-GB" sz="900" i="1" dirty="0" err="1"/>
              <a:t>yr</a:t>
            </a:r>
            <a:r>
              <a:rPr lang="en-GB" sz="900" i="1" dirty="0"/>
              <a:t> </a:t>
            </a:r>
            <a:r>
              <a:rPr lang="en-GB" sz="900" i="1" dirty="0" err="1"/>
              <a:t>Urdd</a:t>
            </a:r>
            <a:r>
              <a:rPr lang="en-GB" sz="900" dirty="0"/>
              <a:t>. Available at: </a:t>
            </a:r>
            <a:r>
              <a:rPr lang="en-GB" sz="900" u="sng" dirty="0">
                <a:hlinkClick r:id="rId11"/>
              </a:rPr>
              <a:t>https://en.wikipedia.org/wiki/Urdd_Gobaith_Cymru</a:t>
            </a:r>
            <a:r>
              <a:rPr lang="en-GB" sz="900" dirty="0"/>
              <a:t> (Accessed: 12 May 2025).</a:t>
            </a:r>
          </a:p>
          <a:p>
            <a:r>
              <a:rPr lang="en-GB" sz="900" dirty="0"/>
              <a:t>Visit Wales (2023) </a:t>
            </a:r>
            <a:r>
              <a:rPr lang="en-GB" sz="900" i="1" dirty="0"/>
              <a:t>Sense of Place and Branding Toolkit</a:t>
            </a:r>
            <a:r>
              <a:rPr lang="en-GB" sz="900" dirty="0"/>
              <a:t>. Available at: </a:t>
            </a:r>
            <a:r>
              <a:rPr lang="en-GB" sz="900" u="sng" dirty="0">
                <a:hlinkClick r:id="rId12"/>
              </a:rPr>
              <a:t>https://www.visitwales.com</a:t>
            </a:r>
            <a:r>
              <a:rPr lang="en-GB" sz="900" dirty="0"/>
              <a:t> (Accessed: 09 May 2025).</a:t>
            </a:r>
          </a:p>
          <a:p>
            <a:r>
              <a:rPr lang="en-GB" sz="900" dirty="0"/>
              <a:t>Visit Wales (2024) </a:t>
            </a:r>
            <a:r>
              <a:rPr lang="en-GB" sz="900" i="1" dirty="0"/>
              <a:t>Events and Festivals in Wales</a:t>
            </a:r>
            <a:r>
              <a:rPr lang="en-GB" sz="900" dirty="0"/>
              <a:t>. Available at: https://www.visitwales.com/things-do/events (Accessed: 10 May 2025).</a:t>
            </a:r>
          </a:p>
          <a:p>
            <a:r>
              <a:rPr lang="en-GB" sz="900" dirty="0"/>
              <a:t>Visit Wales (2024) </a:t>
            </a:r>
            <a:r>
              <a:rPr lang="en-GB" sz="900" i="1" dirty="0"/>
              <a:t>Year of </a:t>
            </a:r>
            <a:r>
              <a:rPr lang="en-GB" sz="900" i="1" dirty="0" err="1"/>
              <a:t>Croeso</a:t>
            </a:r>
            <a:r>
              <a:rPr lang="en-GB" sz="900" i="1" dirty="0"/>
              <a:t> Campaign Briefing</a:t>
            </a:r>
            <a:r>
              <a:rPr lang="en-GB" sz="900" dirty="0"/>
              <a:t>. Available at: </a:t>
            </a:r>
            <a:r>
              <a:rPr lang="en-GB" sz="900" u="sng" dirty="0">
                <a:hlinkClick r:id="rId12"/>
              </a:rPr>
              <a:t>https://www.visitwales.com</a:t>
            </a:r>
            <a:r>
              <a:rPr lang="en-GB" sz="900" dirty="0"/>
              <a:t> (Accessed: 05 May 2025).</a:t>
            </a:r>
          </a:p>
          <a:p>
            <a:r>
              <a:rPr lang="en-GB" sz="900" dirty="0" err="1"/>
              <a:t>VisitBritain</a:t>
            </a:r>
            <a:r>
              <a:rPr lang="en-GB" sz="900" dirty="0"/>
              <a:t> (2024) </a:t>
            </a:r>
            <a:r>
              <a:rPr lang="en-GB" sz="900" i="1" dirty="0"/>
              <a:t>Accessible and Inclusive Tourism</a:t>
            </a:r>
            <a:r>
              <a:rPr lang="en-GB" sz="900" dirty="0"/>
              <a:t>. Available at: https://www.visitbritain.org/research-insights/accessible-and-inclusive-tourism (Accessed: 08 May 2025).</a:t>
            </a:r>
          </a:p>
          <a:p>
            <a:r>
              <a:rPr lang="en-GB" sz="900" dirty="0" err="1"/>
              <a:t>VisitBritain</a:t>
            </a:r>
            <a:r>
              <a:rPr lang="en-GB" sz="900" dirty="0"/>
              <a:t> (2024) </a:t>
            </a:r>
            <a:r>
              <a:rPr lang="en-GB" sz="900" i="1" dirty="0"/>
              <a:t>Inclusive and Accessible Events Guide</a:t>
            </a:r>
            <a:r>
              <a:rPr lang="en-GB" sz="900" dirty="0"/>
              <a:t>. Available at: </a:t>
            </a:r>
            <a:r>
              <a:rPr lang="en-GB" sz="900" u="sng" dirty="0">
                <a:hlinkClick r:id="rId13"/>
              </a:rPr>
              <a:t>https://www.visitbritain.org</a:t>
            </a:r>
            <a:r>
              <a:rPr lang="en-GB" sz="900" dirty="0"/>
              <a:t> (Accessed: 05 May 2025).</a:t>
            </a:r>
          </a:p>
          <a:p>
            <a:r>
              <a:rPr lang="en-GB" sz="900" dirty="0"/>
              <a:t>Welsh Government (2023) </a:t>
            </a:r>
            <a:r>
              <a:rPr lang="en-GB" sz="900" i="1" dirty="0"/>
              <a:t>Net Zero Wales Plan</a:t>
            </a:r>
            <a:r>
              <a:rPr lang="en-GB" sz="900" dirty="0"/>
              <a:t>. Available at: https://gov.wales/net-zero-wales (Accessed: 08 May 2025).</a:t>
            </a:r>
          </a:p>
          <a:p>
            <a:r>
              <a:rPr lang="en-GB" sz="900" dirty="0"/>
              <a:t>Welsh Government (2023) </a:t>
            </a:r>
            <a:r>
              <a:rPr lang="en-GB" sz="900" i="1" dirty="0"/>
              <a:t>Tourism Recovery Plan 2023–2026</a:t>
            </a:r>
            <a:r>
              <a:rPr lang="en-GB" sz="900" dirty="0"/>
              <a:t>. Available at: </a:t>
            </a:r>
            <a:r>
              <a:rPr lang="en-GB" sz="900" u="sng" dirty="0">
                <a:hlinkClick r:id="rId14"/>
              </a:rPr>
              <a:t>https://gov.wales</a:t>
            </a:r>
            <a:r>
              <a:rPr lang="en-GB" sz="900" dirty="0"/>
              <a:t> (Accessed: 09 May 2025).</a:t>
            </a:r>
          </a:p>
          <a:p>
            <a:r>
              <a:rPr lang="en-GB" sz="900" dirty="0"/>
              <a:t>Welsh Government (2024) </a:t>
            </a:r>
            <a:r>
              <a:rPr lang="en-GB" sz="900" i="1" dirty="0"/>
              <a:t>Event Wales Sector Development and Sustainability Innovation Scheme</a:t>
            </a:r>
            <a:r>
              <a:rPr lang="en-GB" sz="900" dirty="0"/>
              <a:t>. Available at: https://www.gov.wales/event-wales-sector-development-and-sustainability-innovation-scheme-html (Accessed: 12 May 2025).</a:t>
            </a:r>
          </a:p>
          <a:p>
            <a:r>
              <a:rPr lang="en-GB" sz="900" dirty="0"/>
              <a:t>WTTC (2024) </a:t>
            </a:r>
            <a:r>
              <a:rPr lang="en-GB" sz="900" i="1" dirty="0"/>
              <a:t>Economic Impact Report: United Kingdom 2024</a:t>
            </a:r>
            <a:r>
              <a:rPr lang="en-GB" sz="900" dirty="0"/>
              <a:t>. Available at: </a:t>
            </a:r>
            <a:r>
              <a:rPr lang="en-GB" sz="900" u="sng" dirty="0">
                <a:hlinkClick r:id="rId15"/>
              </a:rPr>
              <a:t>https://wttc.org</a:t>
            </a:r>
            <a:r>
              <a:rPr lang="en-GB" sz="900" dirty="0"/>
              <a:t> (Accessed: 10 May 2025).</a:t>
            </a:r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7579402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641</TotalTime>
  <Words>1532</Words>
  <Application>Microsoft Office PowerPoint</Application>
  <PresentationFormat>On-screen Show (4:3)</PresentationFormat>
  <Paragraphs>122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Wingdings 3</vt:lpstr>
      <vt:lpstr>Ion</vt:lpstr>
      <vt:lpstr>AI ACKNOWLEDGEMENT</vt:lpstr>
      <vt:lpstr>Welcome to 'Croeso Wales' – A 2-Day Cultural Event.</vt:lpstr>
      <vt:lpstr>Event Content and Context</vt:lpstr>
      <vt:lpstr>Strategic Purpose &amp; Objectives</vt:lpstr>
      <vt:lpstr>Market Factors</vt:lpstr>
      <vt:lpstr>Marketing &amp; Promotion Strategy</vt:lpstr>
      <vt:lpstr>Operational Factors – Venue &amp; Logistics</vt:lpstr>
      <vt:lpstr>Cultural Programme Overview</vt:lpstr>
      <vt:lpstr>Sustainability Integration</vt:lpstr>
      <vt:lpstr>Financial Breakdown</vt:lpstr>
      <vt:lpstr>PowerPoint Presentation</vt:lpstr>
      <vt:lpstr>Conclusion &amp; Evaluation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'Croeso Wales' – A 2-Day Cultural Showcase</dc:title>
  <dc:subject/>
  <dc:creator>Sony</dc:creator>
  <cp:keywords/>
  <dc:description>generated using python-pptx</dc:description>
  <cp:lastModifiedBy>Connie</cp:lastModifiedBy>
  <cp:revision>49</cp:revision>
  <dcterms:created xsi:type="dcterms:W3CDTF">2013-01-27T09:14:16Z</dcterms:created>
  <dcterms:modified xsi:type="dcterms:W3CDTF">2025-05-22T21:37:13Z</dcterms:modified>
  <cp:category/>
</cp:coreProperties>
</file>