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Masters/slideMaster2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theme/theme6.xml" ContentType="application/vnd.openxmlformats-officedocument.theme+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theme/theme8.xml" ContentType="application/vnd.openxmlformats-officedocument.theme+xml"/>
  <Override PartName="/ppt/slideLayouts/slideLayout9.xml" ContentType="application/vnd.openxmlformats-officedocument.presentationml.slideLayout+xml"/>
  <Override PartName="/ppt/theme/theme9.xml" ContentType="application/vnd.openxmlformats-officedocument.theme+xml"/>
  <Override PartName="/ppt/slideLayouts/slideLayout10.xml" ContentType="application/vnd.openxmlformats-officedocument.presentationml.slideLayout+xml"/>
  <Override PartName="/ppt/theme/theme10.xml" ContentType="application/vnd.openxmlformats-officedocument.theme+xml"/>
  <Override PartName="/ppt/slideLayouts/slideLayout11.xml" ContentType="application/vnd.openxmlformats-officedocument.presentationml.slideLayout+xml"/>
  <Override PartName="/ppt/theme/theme11.xml" ContentType="application/vnd.openxmlformats-officedocument.theme+xml"/>
  <Override PartName="/ppt/slideLayouts/slideLayout12.xml" ContentType="application/vnd.openxmlformats-officedocument.presentationml.slideLayout+xml"/>
  <Override PartName="/ppt/theme/theme12.xml" ContentType="application/vnd.openxmlformats-officedocument.theme+xml"/>
  <Override PartName="/ppt/slideLayouts/slideLayout13.xml" ContentType="application/vnd.openxmlformats-officedocument.presentationml.slideLayout+xml"/>
  <Override PartName="/ppt/theme/theme13.xml" ContentType="application/vnd.openxmlformats-officedocument.theme+xml"/>
  <Override PartName="/ppt/slideLayouts/slideLayout14.xml" ContentType="application/vnd.openxmlformats-officedocument.presentationml.slideLayout+xml"/>
  <Override PartName="/ppt/theme/theme14.xml" ContentType="application/vnd.openxmlformats-officedocument.theme+xml"/>
  <Override PartName="/ppt/slideLayouts/slideLayout15.xml" ContentType="application/vnd.openxmlformats-officedocument.presentationml.slideLayout+xml"/>
  <Override PartName="/ppt/theme/theme15.xml" ContentType="application/vnd.openxmlformats-officedocument.theme+xml"/>
  <Override PartName="/ppt/slideLayouts/slideLayout16.xml" ContentType="application/vnd.openxmlformats-officedocument.presentationml.slideLayout+xml"/>
  <Override PartName="/ppt/theme/theme16.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7.xml" ContentType="application/vnd.openxmlformats-officedocument.theme+xml"/>
  <Override PartName="/ppt/slideLayouts/slideLayout25.xml" ContentType="application/vnd.openxmlformats-officedocument.presentationml.slideLayout+xml"/>
  <Override PartName="/ppt/theme/theme18.xml" ContentType="application/vnd.openxmlformats-officedocument.theme+xml"/>
  <Override PartName="/ppt/slideLayouts/slideLayout26.xml" ContentType="application/vnd.openxmlformats-officedocument.presentationml.slideLayout+xml"/>
  <Override PartName="/ppt/theme/theme19.xml" ContentType="application/vnd.openxmlformats-officedocument.theme+xml"/>
  <Override PartName="/ppt/slideLayouts/slideLayout27.xml" ContentType="application/vnd.openxmlformats-officedocument.presentationml.slideLayout+xml"/>
  <Override PartName="/ppt/theme/theme20.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21.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22.xml" ContentType="application/vnd.openxmlformats-officedocument.theme+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23.xml" ContentType="application/vnd.openxmlformats-officedocument.theme+xml"/>
  <Override PartName="/ppt/theme/theme2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 id="2147483719" r:id="rId24"/>
    <p:sldMasterId id="2147483727" r:id="rId25"/>
    <p:sldMasterId id="2147483739" r:id="rId26"/>
  </p:sldMasterIdLst>
  <p:notesMasterIdLst>
    <p:notesMasterId r:id="rId50"/>
  </p:notesMasterIdLst>
  <p:sldIdLst>
    <p:sldId id="258" r:id="rId27"/>
    <p:sldId id="297" r:id="rId28"/>
    <p:sldId id="985" r:id="rId29"/>
    <p:sldId id="986" r:id="rId30"/>
    <p:sldId id="987" r:id="rId31"/>
    <p:sldId id="988" r:id="rId32"/>
    <p:sldId id="969" r:id="rId33"/>
    <p:sldId id="308" r:id="rId34"/>
    <p:sldId id="983" r:id="rId35"/>
    <p:sldId id="980" r:id="rId36"/>
    <p:sldId id="981" r:id="rId37"/>
    <p:sldId id="982" r:id="rId38"/>
    <p:sldId id="984" r:id="rId39"/>
    <p:sldId id="972" r:id="rId40"/>
    <p:sldId id="970" r:id="rId41"/>
    <p:sldId id="978" r:id="rId42"/>
    <p:sldId id="979" r:id="rId43"/>
    <p:sldId id="973" r:id="rId44"/>
    <p:sldId id="974" r:id="rId45"/>
    <p:sldId id="975" r:id="rId46"/>
    <p:sldId id="976" r:id="rId47"/>
    <p:sldId id="977" r:id="rId48"/>
    <p:sldId id="690"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C998143-801F-3D41-A776-15B1823509C2}" v="46" dt="2024-07-30T11:49:35.70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E8034E78-7F5D-4C2E-B375-FC64B27BC917}" styleName="Dark Style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left>
            <a:ln w="25400" cmpd="sng">
              <a:solidFill>
                <a:schemeClr val="lt1"/>
              </a:solidFill>
            </a:ln>
          </a:left>
        </a:tcBdr>
        <a:fill>
          <a:solidFill>
            <a:schemeClr val="dk1">
              <a:tint val="60000"/>
            </a:schemeClr>
          </a:solidFill>
        </a:fill>
      </a:tcStyle>
    </a:lastCol>
    <a:firstCol>
      <a:tcTxStyle b="on"/>
      <a:tcStyle>
        <a:tcBdr>
          <a:right>
            <a:ln w="25400" cmpd="sng">
              <a:solidFill>
                <a:schemeClr val="lt1"/>
              </a:solidFill>
            </a:ln>
          </a:right>
        </a:tcBdr>
        <a:fill>
          <a:solidFill>
            <a:schemeClr val="dk1">
              <a:tint val="60000"/>
            </a:schemeClr>
          </a:solidFill>
        </a:fill>
      </a:tcStyle>
    </a:firstCol>
    <a:lastRow>
      <a:tcTxStyle b="on"/>
      <a:tcStyle>
        <a:tcBdr>
          <a:top>
            <a:ln w="25400" cmpd="sng">
              <a:solidFill>
                <a:schemeClr val="lt1"/>
              </a:solidFill>
            </a:ln>
          </a:top>
        </a:tcBdr>
        <a:fill>
          <a:solidFill>
            <a:schemeClr val="dk1">
              <a:tint val="6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4868"/>
    <p:restoredTop sz="81984"/>
  </p:normalViewPr>
  <p:slideViewPr>
    <p:cSldViewPr snapToGrid="0">
      <p:cViewPr varScale="1">
        <p:scale>
          <a:sx n="61" d="100"/>
          <a:sy n="61" d="100"/>
        </p:scale>
        <p:origin x="248" y="776"/>
      </p:cViewPr>
      <p:guideLst/>
    </p:cSldViewPr>
  </p:slideViewPr>
  <p:notesTextViewPr>
    <p:cViewPr>
      <p:scale>
        <a:sx n="1" d="1"/>
        <a:sy n="1" d="1"/>
      </p:scale>
      <p:origin x="0" y="-1512"/>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Master" Target="slideMasters/slideMaster23.xml"/><Relationship Id="rId39" Type="http://schemas.openxmlformats.org/officeDocument/2006/relationships/slide" Target="slides/slide13.xml"/><Relationship Id="rId21" Type="http://schemas.openxmlformats.org/officeDocument/2006/relationships/slideMaster" Target="slideMasters/slideMaster18.xml"/><Relationship Id="rId34" Type="http://schemas.openxmlformats.org/officeDocument/2006/relationships/slide" Target="slides/slide8.xml"/><Relationship Id="rId42" Type="http://schemas.openxmlformats.org/officeDocument/2006/relationships/slide" Target="slides/slide16.xml"/><Relationship Id="rId47" Type="http://schemas.openxmlformats.org/officeDocument/2006/relationships/slide" Target="slides/slide21.xml"/><Relationship Id="rId50" Type="http://schemas.openxmlformats.org/officeDocument/2006/relationships/notesMaster" Target="notesMasters/notesMaster1.xml"/><Relationship Id="rId55" Type="http://schemas.microsoft.com/office/2015/10/relationships/revisionInfo" Target="revisionInfo.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3.xml"/><Relationship Id="rId11" Type="http://schemas.openxmlformats.org/officeDocument/2006/relationships/slideMaster" Target="slideMasters/slideMaster8.xml"/><Relationship Id="rId24" Type="http://schemas.openxmlformats.org/officeDocument/2006/relationships/slideMaster" Target="slideMasters/slideMaster21.xml"/><Relationship Id="rId32" Type="http://schemas.openxmlformats.org/officeDocument/2006/relationships/slide" Target="slides/slide6.xml"/><Relationship Id="rId37" Type="http://schemas.openxmlformats.org/officeDocument/2006/relationships/slide" Target="slides/slide11.xml"/><Relationship Id="rId40" Type="http://schemas.openxmlformats.org/officeDocument/2006/relationships/slide" Target="slides/slide14.xml"/><Relationship Id="rId45" Type="http://schemas.openxmlformats.org/officeDocument/2006/relationships/slide" Target="slides/slide19.xml"/><Relationship Id="rId53" Type="http://schemas.openxmlformats.org/officeDocument/2006/relationships/theme" Target="theme/theme1.xml"/><Relationship Id="rId5" Type="http://schemas.openxmlformats.org/officeDocument/2006/relationships/slideMaster" Target="slideMasters/slideMaster2.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5.xml"/><Relationship Id="rId44" Type="http://schemas.openxmlformats.org/officeDocument/2006/relationships/slide" Target="slides/slide18.xml"/><Relationship Id="rId52"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1.xml"/><Relationship Id="rId30" Type="http://schemas.openxmlformats.org/officeDocument/2006/relationships/slide" Target="slides/slide4.xml"/><Relationship Id="rId35" Type="http://schemas.openxmlformats.org/officeDocument/2006/relationships/slide" Target="slides/slide9.xml"/><Relationship Id="rId43" Type="http://schemas.openxmlformats.org/officeDocument/2006/relationships/slide" Target="slides/slide17.xml"/><Relationship Id="rId48" Type="http://schemas.openxmlformats.org/officeDocument/2006/relationships/slide" Target="slides/slide22.xml"/><Relationship Id="rId8" Type="http://schemas.openxmlformats.org/officeDocument/2006/relationships/slideMaster" Target="slideMasters/slideMaster5.xml"/><Relationship Id="rId51"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Master" Target="slideMasters/slideMaster22.xml"/><Relationship Id="rId33" Type="http://schemas.openxmlformats.org/officeDocument/2006/relationships/slide" Target="slides/slide7.xml"/><Relationship Id="rId38" Type="http://schemas.openxmlformats.org/officeDocument/2006/relationships/slide" Target="slides/slide12.xml"/><Relationship Id="rId46" Type="http://schemas.openxmlformats.org/officeDocument/2006/relationships/slide" Target="slides/slide20.xml"/><Relationship Id="rId20" Type="http://schemas.openxmlformats.org/officeDocument/2006/relationships/slideMaster" Target="slideMasters/slideMaster17.xml"/><Relationship Id="rId41" Type="http://schemas.openxmlformats.org/officeDocument/2006/relationships/slide" Target="slides/slide15.xml"/><Relationship Id="rId54"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2.xml"/><Relationship Id="rId36" Type="http://schemas.openxmlformats.org/officeDocument/2006/relationships/slide" Target="slides/slide10.xml"/><Relationship Id="rId49" Type="http://schemas.openxmlformats.org/officeDocument/2006/relationships/slide" Target="slides/slide23.xml"/></Relationships>
</file>

<file path=ppt/diagrams/_rels/data1.xml.rels><?xml version="1.0" encoding="UTF-8" standalone="yes"?>
<Relationships xmlns="http://schemas.openxmlformats.org/package/2006/relationships"><Relationship Id="rId3" Type="http://schemas.openxmlformats.org/officeDocument/2006/relationships/image" Target="../media/image33.svg"/><Relationship Id="rId2" Type="http://schemas.openxmlformats.org/officeDocument/2006/relationships/image" Target="../media/image32.svg"/><Relationship Id="rId1" Type="http://schemas.openxmlformats.org/officeDocument/2006/relationships/image" Target="../media/image31.svg"/></Relationships>
</file>

<file path=ppt/diagrams/_rels/data2.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35.svg"/><Relationship Id="rId1" Type="http://schemas.openxmlformats.org/officeDocument/2006/relationships/image" Target="../media/image3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3.svg"/><Relationship Id="rId2" Type="http://schemas.openxmlformats.org/officeDocument/2006/relationships/image" Target="../media/image32.svg"/><Relationship Id="rId1" Type="http://schemas.openxmlformats.org/officeDocument/2006/relationships/image" Target="../media/image31.svg"/></Relationships>
</file>

<file path=ppt/diagrams/_rels/drawing2.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35.svg"/><Relationship Id="rId1" Type="http://schemas.openxmlformats.org/officeDocument/2006/relationships/image" Target="../media/image34.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A8503280-CD05-4B91-AF89-1946D6977660}"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AABEBE18-E30F-40EE-9DDD-965BB1D3E570}">
      <dgm:prSet/>
      <dgm:spPr/>
      <dgm:t>
        <a:bodyPr/>
        <a:lstStyle/>
        <a:p>
          <a:r>
            <a:rPr lang="en-US" dirty="0"/>
            <a:t>If the rear boundary of the reaction zone maintains pace with the forward end of the reaction zone (the detonation shock front), then the detonation is sustained</a:t>
          </a:r>
        </a:p>
      </dgm:t>
    </dgm:pt>
    <dgm:pt modelId="{E45D523B-79C6-42B3-9D6A-2DD77B67CB56}" type="parTrans" cxnId="{228A12A3-5D9A-4DA4-B021-8D5A0DA8A0BC}">
      <dgm:prSet/>
      <dgm:spPr/>
      <dgm:t>
        <a:bodyPr/>
        <a:lstStyle/>
        <a:p>
          <a:endParaRPr lang="en-US"/>
        </a:p>
      </dgm:t>
    </dgm:pt>
    <dgm:pt modelId="{BABDFFAC-0DA7-490F-A6F4-D26580022826}" type="sibTrans" cxnId="{228A12A3-5D9A-4DA4-B021-8D5A0DA8A0BC}">
      <dgm:prSet/>
      <dgm:spPr/>
      <dgm:t>
        <a:bodyPr/>
        <a:lstStyle/>
        <a:p>
          <a:endParaRPr lang="en-US"/>
        </a:p>
      </dgm:t>
    </dgm:pt>
    <dgm:pt modelId="{D15281AB-2DDE-4CF9-8DAE-2C52B8260BFE}">
      <dgm:prSet/>
      <dgm:spPr/>
      <dgm:t>
        <a:bodyPr/>
        <a:lstStyle/>
        <a:p>
          <a:r>
            <a:rPr lang="en-US"/>
            <a:t>If the flow conditions are sub sonic at the rear boundary then the reaction zone extends and the detonation becomes non-ideal.</a:t>
          </a:r>
        </a:p>
      </dgm:t>
    </dgm:pt>
    <dgm:pt modelId="{D63C2E26-30B1-40C4-858B-048ECC108547}" type="parTrans" cxnId="{E33D4C47-73E9-45D0-BA47-03E8E3E43C31}">
      <dgm:prSet/>
      <dgm:spPr/>
      <dgm:t>
        <a:bodyPr/>
        <a:lstStyle/>
        <a:p>
          <a:endParaRPr lang="en-US"/>
        </a:p>
      </dgm:t>
    </dgm:pt>
    <dgm:pt modelId="{DFFB2FB0-7934-4956-99A3-64192BC1B735}" type="sibTrans" cxnId="{E33D4C47-73E9-45D0-BA47-03E8E3E43C31}">
      <dgm:prSet/>
      <dgm:spPr/>
      <dgm:t>
        <a:bodyPr/>
        <a:lstStyle/>
        <a:p>
          <a:endParaRPr lang="en-US"/>
        </a:p>
      </dgm:t>
    </dgm:pt>
    <dgm:pt modelId="{9A1EC549-2EDD-44FE-8C88-DDF02B2473E2}">
      <dgm:prSet/>
      <dgm:spPr/>
      <dgm:t>
        <a:bodyPr/>
        <a:lstStyle/>
        <a:p>
          <a:r>
            <a:rPr lang="en-US"/>
            <a:t>This, therefore, leads to a minimum detonation pressure required to sustain an ideal detonation, which is known as the C-J point </a:t>
          </a:r>
        </a:p>
      </dgm:t>
    </dgm:pt>
    <dgm:pt modelId="{AD6D1D8E-1CCE-45CA-8B77-F79BAD90CBBC}" type="parTrans" cxnId="{713E3F71-F6D4-4D95-B698-EA509D80D1BA}">
      <dgm:prSet/>
      <dgm:spPr/>
      <dgm:t>
        <a:bodyPr/>
        <a:lstStyle/>
        <a:p>
          <a:endParaRPr lang="en-US"/>
        </a:p>
      </dgm:t>
    </dgm:pt>
    <dgm:pt modelId="{FE15CB51-F910-4D2B-A30C-82531666B337}" type="sibTrans" cxnId="{713E3F71-F6D4-4D95-B698-EA509D80D1BA}">
      <dgm:prSet/>
      <dgm:spPr/>
      <dgm:t>
        <a:bodyPr/>
        <a:lstStyle/>
        <a:p>
          <a:endParaRPr lang="en-US"/>
        </a:p>
      </dgm:t>
    </dgm:pt>
    <dgm:pt modelId="{9A8BB9B4-2F66-408B-BBD1-B589097117D5}" type="pres">
      <dgm:prSet presAssocID="{A8503280-CD05-4B91-AF89-1946D6977660}" presName="root" presStyleCnt="0">
        <dgm:presLayoutVars>
          <dgm:dir/>
          <dgm:resizeHandles val="exact"/>
        </dgm:presLayoutVars>
      </dgm:prSet>
      <dgm:spPr/>
    </dgm:pt>
    <dgm:pt modelId="{AEAD0EF3-37DB-4D5B-A0E5-182A42DF36FA}" type="pres">
      <dgm:prSet presAssocID="{AABEBE18-E30F-40EE-9DDD-965BB1D3E570}" presName="compNode" presStyleCnt="0"/>
      <dgm:spPr/>
    </dgm:pt>
    <dgm:pt modelId="{04110624-32A7-43EB-9D3E-8DCC33A5F6C5}" type="pres">
      <dgm:prSet presAssocID="{AABEBE18-E30F-40EE-9DDD-965BB1D3E570}" presName="bgRect" presStyleLbl="bgShp" presStyleIdx="0" presStyleCnt="3"/>
      <dgm:spPr/>
    </dgm:pt>
    <dgm:pt modelId="{316FDE3C-4296-4AA2-B706-9785A6BD51E3}" type="pres">
      <dgm:prSet presAssocID="{AABEBE18-E30F-40EE-9DDD-965BB1D3E570}"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Explosion"/>
        </a:ext>
      </dgm:extLst>
    </dgm:pt>
    <dgm:pt modelId="{668D5568-22A7-410B-BA05-0DCBAFF4361C}" type="pres">
      <dgm:prSet presAssocID="{AABEBE18-E30F-40EE-9DDD-965BB1D3E570}" presName="spaceRect" presStyleCnt="0"/>
      <dgm:spPr/>
    </dgm:pt>
    <dgm:pt modelId="{9DB49578-7046-4945-BFC1-339DC893F1F4}" type="pres">
      <dgm:prSet presAssocID="{AABEBE18-E30F-40EE-9DDD-965BB1D3E570}" presName="parTx" presStyleLbl="revTx" presStyleIdx="0" presStyleCnt="3">
        <dgm:presLayoutVars>
          <dgm:chMax val="0"/>
          <dgm:chPref val="0"/>
        </dgm:presLayoutVars>
      </dgm:prSet>
      <dgm:spPr/>
    </dgm:pt>
    <dgm:pt modelId="{3403F1CE-77F7-4FC8-9186-FD9397C457DD}" type="pres">
      <dgm:prSet presAssocID="{BABDFFAC-0DA7-490F-A6F4-D26580022826}" presName="sibTrans" presStyleCnt="0"/>
      <dgm:spPr/>
    </dgm:pt>
    <dgm:pt modelId="{2C57DFC1-4B24-4789-8E6D-C2919B1D1121}" type="pres">
      <dgm:prSet presAssocID="{D15281AB-2DDE-4CF9-8DAE-2C52B8260BFE}" presName="compNode" presStyleCnt="0"/>
      <dgm:spPr/>
    </dgm:pt>
    <dgm:pt modelId="{7452865B-45AC-49F8-B5D1-F312FA598E52}" type="pres">
      <dgm:prSet presAssocID="{D15281AB-2DDE-4CF9-8DAE-2C52B8260BFE}" presName="bgRect" presStyleLbl="bgShp" presStyleIdx="1" presStyleCnt="3"/>
      <dgm:spPr/>
    </dgm:pt>
    <dgm:pt modelId="{D35F722E-BC68-45E9-A710-057735C3AB0B}" type="pres">
      <dgm:prSet presAssocID="{D15281AB-2DDE-4CF9-8DAE-2C52B8260BFE}"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idge scene"/>
        </a:ext>
      </dgm:extLst>
    </dgm:pt>
    <dgm:pt modelId="{85601182-0FB9-48EC-BF1A-DF3719B61A0F}" type="pres">
      <dgm:prSet presAssocID="{D15281AB-2DDE-4CF9-8DAE-2C52B8260BFE}" presName="spaceRect" presStyleCnt="0"/>
      <dgm:spPr/>
    </dgm:pt>
    <dgm:pt modelId="{10836B6A-3D76-4E0F-8849-9A63E7CD2732}" type="pres">
      <dgm:prSet presAssocID="{D15281AB-2DDE-4CF9-8DAE-2C52B8260BFE}" presName="parTx" presStyleLbl="revTx" presStyleIdx="1" presStyleCnt="3">
        <dgm:presLayoutVars>
          <dgm:chMax val="0"/>
          <dgm:chPref val="0"/>
        </dgm:presLayoutVars>
      </dgm:prSet>
      <dgm:spPr/>
    </dgm:pt>
    <dgm:pt modelId="{C6F05C4F-6E6B-4F9E-AA3D-23D29FC5A265}" type="pres">
      <dgm:prSet presAssocID="{DFFB2FB0-7934-4956-99A3-64192BC1B735}" presName="sibTrans" presStyleCnt="0"/>
      <dgm:spPr/>
    </dgm:pt>
    <dgm:pt modelId="{C8DADC94-DBF9-41A2-BB33-1705A58FEEF1}" type="pres">
      <dgm:prSet presAssocID="{9A1EC549-2EDD-44FE-8C88-DDF02B2473E2}" presName="compNode" presStyleCnt="0"/>
      <dgm:spPr/>
    </dgm:pt>
    <dgm:pt modelId="{9EC9A492-4031-4D95-A755-44B4FD9F3030}" type="pres">
      <dgm:prSet presAssocID="{9A1EC549-2EDD-44FE-8C88-DDF02B2473E2}" presName="bgRect" presStyleLbl="bgShp" presStyleIdx="2" presStyleCnt="3"/>
      <dgm:spPr/>
    </dgm:pt>
    <dgm:pt modelId="{5EFD0225-CD50-40DD-A59E-9D5BBA1148AE}" type="pres">
      <dgm:prSet presAssocID="{9A1EC549-2EDD-44FE-8C88-DDF02B2473E2}"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Lungs"/>
        </a:ext>
      </dgm:extLst>
    </dgm:pt>
    <dgm:pt modelId="{CE5B3E79-B33F-470A-8C31-418E96F1151C}" type="pres">
      <dgm:prSet presAssocID="{9A1EC549-2EDD-44FE-8C88-DDF02B2473E2}" presName="spaceRect" presStyleCnt="0"/>
      <dgm:spPr/>
    </dgm:pt>
    <dgm:pt modelId="{1EEA0830-4410-4889-B594-7A7E5F42807C}" type="pres">
      <dgm:prSet presAssocID="{9A1EC549-2EDD-44FE-8C88-DDF02B2473E2}" presName="parTx" presStyleLbl="revTx" presStyleIdx="2" presStyleCnt="3">
        <dgm:presLayoutVars>
          <dgm:chMax val="0"/>
          <dgm:chPref val="0"/>
        </dgm:presLayoutVars>
      </dgm:prSet>
      <dgm:spPr/>
    </dgm:pt>
  </dgm:ptLst>
  <dgm:cxnLst>
    <dgm:cxn modelId="{E33D4C47-73E9-45D0-BA47-03E8E3E43C31}" srcId="{A8503280-CD05-4B91-AF89-1946D6977660}" destId="{D15281AB-2DDE-4CF9-8DAE-2C52B8260BFE}" srcOrd="1" destOrd="0" parTransId="{D63C2E26-30B1-40C4-858B-048ECC108547}" sibTransId="{DFFB2FB0-7934-4956-99A3-64192BC1B735}"/>
    <dgm:cxn modelId="{713E3F71-F6D4-4D95-B698-EA509D80D1BA}" srcId="{A8503280-CD05-4B91-AF89-1946D6977660}" destId="{9A1EC549-2EDD-44FE-8C88-DDF02B2473E2}" srcOrd="2" destOrd="0" parTransId="{AD6D1D8E-1CCE-45CA-8B77-F79BAD90CBBC}" sibTransId="{FE15CB51-F910-4D2B-A30C-82531666B337}"/>
    <dgm:cxn modelId="{9B46058B-ADD7-4A56-BA02-FF6E3D876B64}" type="presOf" srcId="{D15281AB-2DDE-4CF9-8DAE-2C52B8260BFE}" destId="{10836B6A-3D76-4E0F-8849-9A63E7CD2732}" srcOrd="0" destOrd="0" presId="urn:microsoft.com/office/officeart/2018/2/layout/IconVerticalSolidList"/>
    <dgm:cxn modelId="{5D9E2B96-4F79-4002-9DB5-A8FAA6F90646}" type="presOf" srcId="{AABEBE18-E30F-40EE-9DDD-965BB1D3E570}" destId="{9DB49578-7046-4945-BFC1-339DC893F1F4}" srcOrd="0" destOrd="0" presId="urn:microsoft.com/office/officeart/2018/2/layout/IconVerticalSolidList"/>
    <dgm:cxn modelId="{A10EDC99-E762-4AF2-9551-7E746DDC6E1D}" type="presOf" srcId="{9A1EC549-2EDD-44FE-8C88-DDF02B2473E2}" destId="{1EEA0830-4410-4889-B594-7A7E5F42807C}" srcOrd="0" destOrd="0" presId="urn:microsoft.com/office/officeart/2018/2/layout/IconVerticalSolidList"/>
    <dgm:cxn modelId="{228A12A3-5D9A-4DA4-B021-8D5A0DA8A0BC}" srcId="{A8503280-CD05-4B91-AF89-1946D6977660}" destId="{AABEBE18-E30F-40EE-9DDD-965BB1D3E570}" srcOrd="0" destOrd="0" parTransId="{E45D523B-79C6-42B3-9D6A-2DD77B67CB56}" sibTransId="{BABDFFAC-0DA7-490F-A6F4-D26580022826}"/>
    <dgm:cxn modelId="{6C7AAAA8-54C1-4A24-96CF-F271FEDAA5C2}" type="presOf" srcId="{A8503280-CD05-4B91-AF89-1946D6977660}" destId="{9A8BB9B4-2F66-408B-BBD1-B589097117D5}" srcOrd="0" destOrd="0" presId="urn:microsoft.com/office/officeart/2018/2/layout/IconVerticalSolidList"/>
    <dgm:cxn modelId="{3B673185-BDAE-46EA-9213-53E02EA2785C}" type="presParOf" srcId="{9A8BB9B4-2F66-408B-BBD1-B589097117D5}" destId="{AEAD0EF3-37DB-4D5B-A0E5-182A42DF36FA}" srcOrd="0" destOrd="0" presId="urn:microsoft.com/office/officeart/2018/2/layout/IconVerticalSolidList"/>
    <dgm:cxn modelId="{A544ED43-58C0-40FC-83DE-B9C8193E39D5}" type="presParOf" srcId="{AEAD0EF3-37DB-4D5B-A0E5-182A42DF36FA}" destId="{04110624-32A7-43EB-9D3E-8DCC33A5F6C5}" srcOrd="0" destOrd="0" presId="urn:microsoft.com/office/officeart/2018/2/layout/IconVerticalSolidList"/>
    <dgm:cxn modelId="{1B6A9B65-B2B9-4701-B3B1-FED378A32C28}" type="presParOf" srcId="{AEAD0EF3-37DB-4D5B-A0E5-182A42DF36FA}" destId="{316FDE3C-4296-4AA2-B706-9785A6BD51E3}" srcOrd="1" destOrd="0" presId="urn:microsoft.com/office/officeart/2018/2/layout/IconVerticalSolidList"/>
    <dgm:cxn modelId="{912E886C-8699-4E48-B8CE-62EFB50E7135}" type="presParOf" srcId="{AEAD0EF3-37DB-4D5B-A0E5-182A42DF36FA}" destId="{668D5568-22A7-410B-BA05-0DCBAFF4361C}" srcOrd="2" destOrd="0" presId="urn:microsoft.com/office/officeart/2018/2/layout/IconVerticalSolidList"/>
    <dgm:cxn modelId="{44856835-5622-4EEA-A8EC-D85253386A86}" type="presParOf" srcId="{AEAD0EF3-37DB-4D5B-A0E5-182A42DF36FA}" destId="{9DB49578-7046-4945-BFC1-339DC893F1F4}" srcOrd="3" destOrd="0" presId="urn:microsoft.com/office/officeart/2018/2/layout/IconVerticalSolidList"/>
    <dgm:cxn modelId="{51CB6641-483F-4133-896C-B85CCCE3FA7F}" type="presParOf" srcId="{9A8BB9B4-2F66-408B-BBD1-B589097117D5}" destId="{3403F1CE-77F7-4FC8-9186-FD9397C457DD}" srcOrd="1" destOrd="0" presId="urn:microsoft.com/office/officeart/2018/2/layout/IconVerticalSolidList"/>
    <dgm:cxn modelId="{5E7BAD41-26DF-4C74-B96C-A41F6F02D033}" type="presParOf" srcId="{9A8BB9B4-2F66-408B-BBD1-B589097117D5}" destId="{2C57DFC1-4B24-4789-8E6D-C2919B1D1121}" srcOrd="2" destOrd="0" presId="urn:microsoft.com/office/officeart/2018/2/layout/IconVerticalSolidList"/>
    <dgm:cxn modelId="{F4A0C369-62CB-4E0A-ABC1-03E98B3EC22C}" type="presParOf" srcId="{2C57DFC1-4B24-4789-8E6D-C2919B1D1121}" destId="{7452865B-45AC-49F8-B5D1-F312FA598E52}" srcOrd="0" destOrd="0" presId="urn:microsoft.com/office/officeart/2018/2/layout/IconVerticalSolidList"/>
    <dgm:cxn modelId="{C9D54B21-C975-44C0-A9A0-A5451D5CB077}" type="presParOf" srcId="{2C57DFC1-4B24-4789-8E6D-C2919B1D1121}" destId="{D35F722E-BC68-45E9-A710-057735C3AB0B}" srcOrd="1" destOrd="0" presId="urn:microsoft.com/office/officeart/2018/2/layout/IconVerticalSolidList"/>
    <dgm:cxn modelId="{3AE72E05-16F4-4C55-BF92-2274DB8785AD}" type="presParOf" srcId="{2C57DFC1-4B24-4789-8E6D-C2919B1D1121}" destId="{85601182-0FB9-48EC-BF1A-DF3719B61A0F}" srcOrd="2" destOrd="0" presId="urn:microsoft.com/office/officeart/2018/2/layout/IconVerticalSolidList"/>
    <dgm:cxn modelId="{A3AFE8F1-EDDC-40DF-A361-79EEB3B78F39}" type="presParOf" srcId="{2C57DFC1-4B24-4789-8E6D-C2919B1D1121}" destId="{10836B6A-3D76-4E0F-8849-9A63E7CD2732}" srcOrd="3" destOrd="0" presId="urn:microsoft.com/office/officeart/2018/2/layout/IconVerticalSolidList"/>
    <dgm:cxn modelId="{E75CB0F8-2851-4E6B-B1E2-BC4760CBE280}" type="presParOf" srcId="{9A8BB9B4-2F66-408B-BBD1-B589097117D5}" destId="{C6F05C4F-6E6B-4F9E-AA3D-23D29FC5A265}" srcOrd="3" destOrd="0" presId="urn:microsoft.com/office/officeart/2018/2/layout/IconVerticalSolidList"/>
    <dgm:cxn modelId="{F8B3D8CE-BF3D-4B3E-BDA2-B26112ACFC11}" type="presParOf" srcId="{9A8BB9B4-2F66-408B-BBD1-B589097117D5}" destId="{C8DADC94-DBF9-41A2-BB33-1705A58FEEF1}" srcOrd="4" destOrd="0" presId="urn:microsoft.com/office/officeart/2018/2/layout/IconVerticalSolidList"/>
    <dgm:cxn modelId="{8C03738E-D658-4AFD-BA1B-9A3560F2BC1B}" type="presParOf" srcId="{C8DADC94-DBF9-41A2-BB33-1705A58FEEF1}" destId="{9EC9A492-4031-4D95-A755-44B4FD9F3030}" srcOrd="0" destOrd="0" presId="urn:microsoft.com/office/officeart/2018/2/layout/IconVerticalSolidList"/>
    <dgm:cxn modelId="{40378D0A-D269-409B-AAD8-689F4C521F9A}" type="presParOf" srcId="{C8DADC94-DBF9-41A2-BB33-1705A58FEEF1}" destId="{5EFD0225-CD50-40DD-A59E-9D5BBA1148AE}" srcOrd="1" destOrd="0" presId="urn:microsoft.com/office/officeart/2018/2/layout/IconVerticalSolidList"/>
    <dgm:cxn modelId="{E91C6E44-C05D-4A4E-9175-41F390755AA5}" type="presParOf" srcId="{C8DADC94-DBF9-41A2-BB33-1705A58FEEF1}" destId="{CE5B3E79-B33F-470A-8C31-418E96F1151C}" srcOrd="2" destOrd="0" presId="urn:microsoft.com/office/officeart/2018/2/layout/IconVerticalSolidList"/>
    <dgm:cxn modelId="{5841AFEB-1220-49D2-8E87-DC93C53507E1}" type="presParOf" srcId="{C8DADC94-DBF9-41A2-BB33-1705A58FEEF1}" destId="{1EEA0830-4410-4889-B594-7A7E5F42807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C4E0D83-556B-4A7B-9577-14834D3EA069}"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2F0F45F-AC04-4C9C-A4EB-33C915B414A7}">
      <dgm:prSet custT="1"/>
      <dgm:spPr/>
      <dgm:t>
        <a:bodyPr/>
        <a:lstStyle/>
        <a:p>
          <a:r>
            <a:rPr lang="en-GB" sz="2400" dirty="0"/>
            <a:t>In the strong detonation regime, the rarefaction wave overtakes and interacts with the detonation wave – it is not strictly feasible, and if so, transient.</a:t>
          </a:r>
          <a:endParaRPr lang="en-US" sz="2400" dirty="0"/>
        </a:p>
      </dgm:t>
    </dgm:pt>
    <dgm:pt modelId="{08A2D6BE-2E6B-4AAC-BB88-0FFD700584C8}" type="parTrans" cxnId="{F00630E3-19E2-4732-B4F7-BE38F49E4D31}">
      <dgm:prSet/>
      <dgm:spPr/>
      <dgm:t>
        <a:bodyPr/>
        <a:lstStyle/>
        <a:p>
          <a:endParaRPr lang="en-US" sz="2400"/>
        </a:p>
      </dgm:t>
    </dgm:pt>
    <dgm:pt modelId="{93D28EC4-C282-4A1A-9653-36E13E7E5C60}" type="sibTrans" cxnId="{F00630E3-19E2-4732-B4F7-BE38F49E4D31}">
      <dgm:prSet/>
      <dgm:spPr/>
      <dgm:t>
        <a:bodyPr/>
        <a:lstStyle/>
        <a:p>
          <a:endParaRPr lang="en-US" sz="2400"/>
        </a:p>
      </dgm:t>
    </dgm:pt>
    <dgm:pt modelId="{5A8CFCA4-5A63-4415-92D1-307323A02FF3}">
      <dgm:prSet custT="1"/>
      <dgm:spPr/>
      <dgm:t>
        <a:bodyPr/>
        <a:lstStyle/>
        <a:p>
          <a:r>
            <a:rPr lang="en-GB" sz="2400" dirty="0"/>
            <a:t>At equilibrium (the C-J point), a supersonic final state is self-sustained because the rarefaction wave cannot overtake the detonation front. The distance from the shock front and rarefaction wave remains constant.</a:t>
          </a:r>
          <a:endParaRPr lang="en-US" sz="2400" dirty="0"/>
        </a:p>
      </dgm:t>
    </dgm:pt>
    <dgm:pt modelId="{219B1C23-1341-463D-B3CF-D3D53CD75AEF}" type="parTrans" cxnId="{E1C4400D-1AFF-4A4B-9633-5CA9A47B4E5D}">
      <dgm:prSet/>
      <dgm:spPr/>
      <dgm:t>
        <a:bodyPr/>
        <a:lstStyle/>
        <a:p>
          <a:endParaRPr lang="en-US" sz="2400"/>
        </a:p>
      </dgm:t>
    </dgm:pt>
    <dgm:pt modelId="{1518AE34-17E2-4E06-A9A8-17246F1BB88E}" type="sibTrans" cxnId="{E1C4400D-1AFF-4A4B-9633-5CA9A47B4E5D}">
      <dgm:prSet/>
      <dgm:spPr/>
      <dgm:t>
        <a:bodyPr/>
        <a:lstStyle/>
        <a:p>
          <a:endParaRPr lang="en-US" sz="2400"/>
        </a:p>
      </dgm:t>
    </dgm:pt>
    <dgm:pt modelId="{BBA52C67-A6CC-454E-95D1-8F5D9272C220}">
      <dgm:prSet custT="1"/>
      <dgm:spPr/>
      <dgm:t>
        <a:bodyPr/>
        <a:lstStyle/>
        <a:p>
          <a:r>
            <a:rPr lang="en-GB" sz="2400" dirty="0"/>
            <a:t>In a weak detonation "divergence" of the detonation and rarefaction waves is clearly seen. The rarefaction wave lags behind the shock wave, and the reaction zone length increases. Increasing the length of reaction zone takes energy away from the shock front.</a:t>
          </a:r>
          <a:endParaRPr lang="en-US" sz="2400" dirty="0"/>
        </a:p>
      </dgm:t>
    </dgm:pt>
    <dgm:pt modelId="{11F5CF3B-BB02-410A-9A23-EEEDF4F851A6}" type="parTrans" cxnId="{B8A01DEE-219A-4F8B-AC1E-99BA8DC899F3}">
      <dgm:prSet/>
      <dgm:spPr/>
      <dgm:t>
        <a:bodyPr/>
        <a:lstStyle/>
        <a:p>
          <a:endParaRPr lang="en-US" sz="2400"/>
        </a:p>
      </dgm:t>
    </dgm:pt>
    <dgm:pt modelId="{ED61D9A2-6A74-4254-B955-C2AC7CF36199}" type="sibTrans" cxnId="{B8A01DEE-219A-4F8B-AC1E-99BA8DC899F3}">
      <dgm:prSet/>
      <dgm:spPr/>
      <dgm:t>
        <a:bodyPr/>
        <a:lstStyle/>
        <a:p>
          <a:endParaRPr lang="en-US" sz="2400"/>
        </a:p>
      </dgm:t>
    </dgm:pt>
    <dgm:pt modelId="{F052D083-78E1-41BC-86FA-9ABB7929A436}" type="pres">
      <dgm:prSet presAssocID="{1C4E0D83-556B-4A7B-9577-14834D3EA069}" presName="root" presStyleCnt="0">
        <dgm:presLayoutVars>
          <dgm:dir/>
          <dgm:resizeHandles val="exact"/>
        </dgm:presLayoutVars>
      </dgm:prSet>
      <dgm:spPr/>
    </dgm:pt>
    <dgm:pt modelId="{B1F90446-3EE9-49B9-A20E-8C423E65D632}" type="pres">
      <dgm:prSet presAssocID="{E2F0F45F-AC04-4C9C-A4EB-33C915B414A7}" presName="compNode" presStyleCnt="0"/>
      <dgm:spPr/>
    </dgm:pt>
    <dgm:pt modelId="{36E82A6D-E40A-4A92-9BA4-18EEC2B36F56}" type="pres">
      <dgm:prSet presAssocID="{E2F0F45F-AC04-4C9C-A4EB-33C915B414A7}" presName="bgRect" presStyleLbl="bgShp" presStyleIdx="0" presStyleCnt="3"/>
      <dgm:spPr/>
    </dgm:pt>
    <dgm:pt modelId="{5D52BB99-D935-4EBD-BF58-F677E853E98C}" type="pres">
      <dgm:prSet presAssocID="{E2F0F45F-AC04-4C9C-A4EB-33C915B414A7}"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eart with Pulse"/>
        </a:ext>
      </dgm:extLst>
    </dgm:pt>
    <dgm:pt modelId="{7F95E025-5E30-405F-A5A2-71B2A2D204B3}" type="pres">
      <dgm:prSet presAssocID="{E2F0F45F-AC04-4C9C-A4EB-33C915B414A7}" presName="spaceRect" presStyleCnt="0"/>
      <dgm:spPr/>
    </dgm:pt>
    <dgm:pt modelId="{C0A97316-C55B-42AE-9306-FB6D5D4F78E2}" type="pres">
      <dgm:prSet presAssocID="{E2F0F45F-AC04-4C9C-A4EB-33C915B414A7}" presName="parTx" presStyleLbl="revTx" presStyleIdx="0" presStyleCnt="3">
        <dgm:presLayoutVars>
          <dgm:chMax val="0"/>
          <dgm:chPref val="0"/>
        </dgm:presLayoutVars>
      </dgm:prSet>
      <dgm:spPr/>
    </dgm:pt>
    <dgm:pt modelId="{5033646F-31B5-4E7A-A010-6E3CD1DF1943}" type="pres">
      <dgm:prSet presAssocID="{93D28EC4-C282-4A1A-9653-36E13E7E5C60}" presName="sibTrans" presStyleCnt="0"/>
      <dgm:spPr/>
    </dgm:pt>
    <dgm:pt modelId="{C31B1377-A2E8-4713-82C9-8764F3A4396F}" type="pres">
      <dgm:prSet presAssocID="{5A8CFCA4-5A63-4415-92D1-307323A02FF3}" presName="compNode" presStyleCnt="0"/>
      <dgm:spPr/>
    </dgm:pt>
    <dgm:pt modelId="{D647E007-64C3-492A-975B-06D61066FB57}" type="pres">
      <dgm:prSet presAssocID="{5A8CFCA4-5A63-4415-92D1-307323A02FF3}" presName="bgRect" presStyleLbl="bgShp" presStyleIdx="1" presStyleCnt="3"/>
      <dgm:spPr/>
    </dgm:pt>
    <dgm:pt modelId="{97A6AD23-C6E8-4045-A813-64DEB10AABF4}" type="pres">
      <dgm:prSet presAssocID="{5A8CFCA4-5A63-4415-92D1-307323A02FF3}"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ransfer"/>
        </a:ext>
      </dgm:extLst>
    </dgm:pt>
    <dgm:pt modelId="{41E77B63-FF8F-4AEF-9FFD-9F532F6BD7C7}" type="pres">
      <dgm:prSet presAssocID="{5A8CFCA4-5A63-4415-92D1-307323A02FF3}" presName="spaceRect" presStyleCnt="0"/>
      <dgm:spPr/>
    </dgm:pt>
    <dgm:pt modelId="{B0397AAD-582C-43B4-B63C-8FF03118EAB9}" type="pres">
      <dgm:prSet presAssocID="{5A8CFCA4-5A63-4415-92D1-307323A02FF3}" presName="parTx" presStyleLbl="revTx" presStyleIdx="1" presStyleCnt="3">
        <dgm:presLayoutVars>
          <dgm:chMax val="0"/>
          <dgm:chPref val="0"/>
        </dgm:presLayoutVars>
      </dgm:prSet>
      <dgm:spPr/>
    </dgm:pt>
    <dgm:pt modelId="{BAF957CE-36D3-4E99-96D8-A64E3520DD86}" type="pres">
      <dgm:prSet presAssocID="{1518AE34-17E2-4E06-A9A8-17246F1BB88E}" presName="sibTrans" presStyleCnt="0"/>
      <dgm:spPr/>
    </dgm:pt>
    <dgm:pt modelId="{D637EAAB-1937-427F-A734-E91D1B30F2A1}" type="pres">
      <dgm:prSet presAssocID="{BBA52C67-A6CC-454E-95D1-8F5D9272C220}" presName="compNode" presStyleCnt="0"/>
      <dgm:spPr/>
    </dgm:pt>
    <dgm:pt modelId="{D71A8246-4A4B-445A-BB86-4E852D141759}" type="pres">
      <dgm:prSet presAssocID="{BBA52C67-A6CC-454E-95D1-8F5D9272C220}" presName="bgRect" presStyleLbl="bgShp" presStyleIdx="2" presStyleCnt="3"/>
      <dgm:spPr/>
    </dgm:pt>
    <dgm:pt modelId="{007CF130-ED79-424D-949E-D4D20BFA43B0}" type="pres">
      <dgm:prSet presAssocID="{BBA52C67-A6CC-454E-95D1-8F5D9272C220}"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Explosion"/>
        </a:ext>
      </dgm:extLst>
    </dgm:pt>
    <dgm:pt modelId="{E8E9DF07-7F78-4950-988F-3A20BD68C01F}" type="pres">
      <dgm:prSet presAssocID="{BBA52C67-A6CC-454E-95D1-8F5D9272C220}" presName="spaceRect" presStyleCnt="0"/>
      <dgm:spPr/>
    </dgm:pt>
    <dgm:pt modelId="{CEB1AD2D-C4BD-4027-A574-3102E355C3EE}" type="pres">
      <dgm:prSet presAssocID="{BBA52C67-A6CC-454E-95D1-8F5D9272C220}" presName="parTx" presStyleLbl="revTx" presStyleIdx="2" presStyleCnt="3">
        <dgm:presLayoutVars>
          <dgm:chMax val="0"/>
          <dgm:chPref val="0"/>
        </dgm:presLayoutVars>
      </dgm:prSet>
      <dgm:spPr/>
    </dgm:pt>
  </dgm:ptLst>
  <dgm:cxnLst>
    <dgm:cxn modelId="{7E392900-DF1D-4BC3-A246-7046A8DFDE6B}" type="presOf" srcId="{BBA52C67-A6CC-454E-95D1-8F5D9272C220}" destId="{CEB1AD2D-C4BD-4027-A574-3102E355C3EE}" srcOrd="0" destOrd="0" presId="urn:microsoft.com/office/officeart/2018/2/layout/IconVerticalSolidList"/>
    <dgm:cxn modelId="{E1C4400D-1AFF-4A4B-9633-5CA9A47B4E5D}" srcId="{1C4E0D83-556B-4A7B-9577-14834D3EA069}" destId="{5A8CFCA4-5A63-4415-92D1-307323A02FF3}" srcOrd="1" destOrd="0" parTransId="{219B1C23-1341-463D-B3CF-D3D53CD75AEF}" sibTransId="{1518AE34-17E2-4E06-A9A8-17246F1BB88E}"/>
    <dgm:cxn modelId="{4B345398-5BED-4D91-8CF6-C42B3D5764AD}" type="presOf" srcId="{E2F0F45F-AC04-4C9C-A4EB-33C915B414A7}" destId="{C0A97316-C55B-42AE-9306-FB6D5D4F78E2}" srcOrd="0" destOrd="0" presId="urn:microsoft.com/office/officeart/2018/2/layout/IconVerticalSolidList"/>
    <dgm:cxn modelId="{4DB29DA1-1827-44F4-BABC-C723FBBB4B93}" type="presOf" srcId="{5A8CFCA4-5A63-4415-92D1-307323A02FF3}" destId="{B0397AAD-582C-43B4-B63C-8FF03118EAB9}" srcOrd="0" destOrd="0" presId="urn:microsoft.com/office/officeart/2018/2/layout/IconVerticalSolidList"/>
    <dgm:cxn modelId="{F00630E3-19E2-4732-B4F7-BE38F49E4D31}" srcId="{1C4E0D83-556B-4A7B-9577-14834D3EA069}" destId="{E2F0F45F-AC04-4C9C-A4EB-33C915B414A7}" srcOrd="0" destOrd="0" parTransId="{08A2D6BE-2E6B-4AAC-BB88-0FFD700584C8}" sibTransId="{93D28EC4-C282-4A1A-9653-36E13E7E5C60}"/>
    <dgm:cxn modelId="{B8A01DEE-219A-4F8B-AC1E-99BA8DC899F3}" srcId="{1C4E0D83-556B-4A7B-9577-14834D3EA069}" destId="{BBA52C67-A6CC-454E-95D1-8F5D9272C220}" srcOrd="2" destOrd="0" parTransId="{11F5CF3B-BB02-410A-9A23-EEEDF4F851A6}" sibTransId="{ED61D9A2-6A74-4254-B955-C2AC7CF36199}"/>
    <dgm:cxn modelId="{C9C9F2F0-8C9E-483A-A079-64BF1AA0961C}" type="presOf" srcId="{1C4E0D83-556B-4A7B-9577-14834D3EA069}" destId="{F052D083-78E1-41BC-86FA-9ABB7929A436}" srcOrd="0" destOrd="0" presId="urn:microsoft.com/office/officeart/2018/2/layout/IconVerticalSolidList"/>
    <dgm:cxn modelId="{A99B335A-4CF4-4856-8BE6-2ADE021F023C}" type="presParOf" srcId="{F052D083-78E1-41BC-86FA-9ABB7929A436}" destId="{B1F90446-3EE9-49B9-A20E-8C423E65D632}" srcOrd="0" destOrd="0" presId="urn:microsoft.com/office/officeart/2018/2/layout/IconVerticalSolidList"/>
    <dgm:cxn modelId="{8A0B3715-9F61-4AF7-A059-BB876C22089B}" type="presParOf" srcId="{B1F90446-3EE9-49B9-A20E-8C423E65D632}" destId="{36E82A6D-E40A-4A92-9BA4-18EEC2B36F56}" srcOrd="0" destOrd="0" presId="urn:microsoft.com/office/officeart/2018/2/layout/IconVerticalSolidList"/>
    <dgm:cxn modelId="{DB97C76B-C764-4B00-BA3B-FA3479D2BC64}" type="presParOf" srcId="{B1F90446-3EE9-49B9-A20E-8C423E65D632}" destId="{5D52BB99-D935-4EBD-BF58-F677E853E98C}" srcOrd="1" destOrd="0" presId="urn:microsoft.com/office/officeart/2018/2/layout/IconVerticalSolidList"/>
    <dgm:cxn modelId="{CD8724F0-F582-4D16-9BC7-DB6C235FF470}" type="presParOf" srcId="{B1F90446-3EE9-49B9-A20E-8C423E65D632}" destId="{7F95E025-5E30-405F-A5A2-71B2A2D204B3}" srcOrd="2" destOrd="0" presId="urn:microsoft.com/office/officeart/2018/2/layout/IconVerticalSolidList"/>
    <dgm:cxn modelId="{5C3B8685-B11B-4652-88F9-3ABD6B88540D}" type="presParOf" srcId="{B1F90446-3EE9-49B9-A20E-8C423E65D632}" destId="{C0A97316-C55B-42AE-9306-FB6D5D4F78E2}" srcOrd="3" destOrd="0" presId="urn:microsoft.com/office/officeart/2018/2/layout/IconVerticalSolidList"/>
    <dgm:cxn modelId="{AFF92D60-9766-48C5-8609-89C15250AFD9}" type="presParOf" srcId="{F052D083-78E1-41BC-86FA-9ABB7929A436}" destId="{5033646F-31B5-4E7A-A010-6E3CD1DF1943}" srcOrd="1" destOrd="0" presId="urn:microsoft.com/office/officeart/2018/2/layout/IconVerticalSolidList"/>
    <dgm:cxn modelId="{AD71BE14-C331-43F4-AD15-7C9F7FE66F15}" type="presParOf" srcId="{F052D083-78E1-41BC-86FA-9ABB7929A436}" destId="{C31B1377-A2E8-4713-82C9-8764F3A4396F}" srcOrd="2" destOrd="0" presId="urn:microsoft.com/office/officeart/2018/2/layout/IconVerticalSolidList"/>
    <dgm:cxn modelId="{E47C45C3-05F6-4990-8B97-F22C8A5BCF8E}" type="presParOf" srcId="{C31B1377-A2E8-4713-82C9-8764F3A4396F}" destId="{D647E007-64C3-492A-975B-06D61066FB57}" srcOrd="0" destOrd="0" presId="urn:microsoft.com/office/officeart/2018/2/layout/IconVerticalSolidList"/>
    <dgm:cxn modelId="{AEA4599F-1FF2-48CE-804A-0AF93A7474D0}" type="presParOf" srcId="{C31B1377-A2E8-4713-82C9-8764F3A4396F}" destId="{97A6AD23-C6E8-4045-A813-64DEB10AABF4}" srcOrd="1" destOrd="0" presId="urn:microsoft.com/office/officeart/2018/2/layout/IconVerticalSolidList"/>
    <dgm:cxn modelId="{384B50E7-10E0-4265-8498-905A6479AED9}" type="presParOf" srcId="{C31B1377-A2E8-4713-82C9-8764F3A4396F}" destId="{41E77B63-FF8F-4AEF-9FFD-9F532F6BD7C7}" srcOrd="2" destOrd="0" presId="urn:microsoft.com/office/officeart/2018/2/layout/IconVerticalSolidList"/>
    <dgm:cxn modelId="{DC8951AA-701C-426B-BABF-E894EF2FCFAD}" type="presParOf" srcId="{C31B1377-A2E8-4713-82C9-8764F3A4396F}" destId="{B0397AAD-582C-43B4-B63C-8FF03118EAB9}" srcOrd="3" destOrd="0" presId="urn:microsoft.com/office/officeart/2018/2/layout/IconVerticalSolidList"/>
    <dgm:cxn modelId="{04FD2CC5-62B1-4B14-B180-8F67A8DE8E57}" type="presParOf" srcId="{F052D083-78E1-41BC-86FA-9ABB7929A436}" destId="{BAF957CE-36D3-4E99-96D8-A64E3520DD86}" srcOrd="3" destOrd="0" presId="urn:microsoft.com/office/officeart/2018/2/layout/IconVerticalSolidList"/>
    <dgm:cxn modelId="{0EBCF4B6-5D7F-4883-98AC-4C43E9446DAA}" type="presParOf" srcId="{F052D083-78E1-41BC-86FA-9ABB7929A436}" destId="{D637EAAB-1937-427F-A734-E91D1B30F2A1}" srcOrd="4" destOrd="0" presId="urn:microsoft.com/office/officeart/2018/2/layout/IconVerticalSolidList"/>
    <dgm:cxn modelId="{8DB77860-FE63-4FA7-9B39-FAD7EDFE7B34}" type="presParOf" srcId="{D637EAAB-1937-427F-A734-E91D1B30F2A1}" destId="{D71A8246-4A4B-445A-BB86-4E852D141759}" srcOrd="0" destOrd="0" presId="urn:microsoft.com/office/officeart/2018/2/layout/IconVerticalSolidList"/>
    <dgm:cxn modelId="{1865BC06-9209-4916-8E8C-81F30DC6740D}" type="presParOf" srcId="{D637EAAB-1937-427F-A734-E91D1B30F2A1}" destId="{007CF130-ED79-424D-949E-D4D20BFA43B0}" srcOrd="1" destOrd="0" presId="urn:microsoft.com/office/officeart/2018/2/layout/IconVerticalSolidList"/>
    <dgm:cxn modelId="{1D85ED00-2653-4092-8B0E-BD50545E534C}" type="presParOf" srcId="{D637EAAB-1937-427F-A734-E91D1B30F2A1}" destId="{E8E9DF07-7F78-4950-988F-3A20BD68C01F}" srcOrd="2" destOrd="0" presId="urn:microsoft.com/office/officeart/2018/2/layout/IconVerticalSolidList"/>
    <dgm:cxn modelId="{88E6290B-8E3C-4050-A664-42B69CB02B6F}" type="presParOf" srcId="{D637EAAB-1937-427F-A734-E91D1B30F2A1}" destId="{CEB1AD2D-C4BD-4027-A574-3102E355C3E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110624-32A7-43EB-9D3E-8DCC33A5F6C5}">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6FDE3C-4296-4AA2-B706-9785A6BD51E3}">
      <dsp:nvSpPr>
        <dsp:cNvPr id="0" name=""/>
        <dsp:cNvSpPr/>
      </dsp:nvSpPr>
      <dsp:spPr>
        <a:xfrm>
          <a:off x="376522" y="280590"/>
          <a:ext cx="684586" cy="68458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DB49578-7046-4945-BFC1-339DC893F1F4}">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US" sz="2300" kern="1200" dirty="0"/>
            <a:t>If the rear boundary of the reaction zone maintains pace with the forward end of the reaction zone (the detonation shock front), then the detonation is sustained</a:t>
          </a:r>
        </a:p>
      </dsp:txBody>
      <dsp:txXfrm>
        <a:off x="1437631" y="531"/>
        <a:ext cx="9077968" cy="1244702"/>
      </dsp:txXfrm>
    </dsp:sp>
    <dsp:sp modelId="{7452865B-45AC-49F8-B5D1-F312FA598E52}">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5F722E-BC68-45E9-A710-057735C3AB0B}">
      <dsp:nvSpPr>
        <dsp:cNvPr id="0" name=""/>
        <dsp:cNvSpPr/>
      </dsp:nvSpPr>
      <dsp:spPr>
        <a:xfrm>
          <a:off x="376522" y="1836468"/>
          <a:ext cx="684586" cy="68458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0836B6A-3D76-4E0F-8849-9A63E7CD2732}">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US" sz="2300" kern="1200"/>
            <a:t>If the flow conditions are sub sonic at the rear boundary then the reaction zone extends and the detonation becomes non-ideal.</a:t>
          </a:r>
        </a:p>
      </dsp:txBody>
      <dsp:txXfrm>
        <a:off x="1437631" y="1556410"/>
        <a:ext cx="9077968" cy="1244702"/>
      </dsp:txXfrm>
    </dsp:sp>
    <dsp:sp modelId="{9EC9A492-4031-4D95-A755-44B4FD9F3030}">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FD0225-CD50-40DD-A59E-9D5BBA1148AE}">
      <dsp:nvSpPr>
        <dsp:cNvPr id="0" name=""/>
        <dsp:cNvSpPr/>
      </dsp:nvSpPr>
      <dsp:spPr>
        <a:xfrm>
          <a:off x="376522" y="3392347"/>
          <a:ext cx="684586" cy="68458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EEA0830-4410-4889-B594-7A7E5F42807C}">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22350">
            <a:lnSpc>
              <a:spcPct val="90000"/>
            </a:lnSpc>
            <a:spcBef>
              <a:spcPct val="0"/>
            </a:spcBef>
            <a:spcAft>
              <a:spcPct val="35000"/>
            </a:spcAft>
            <a:buNone/>
          </a:pPr>
          <a:r>
            <a:rPr lang="en-US" sz="2300" kern="1200"/>
            <a:t>This, therefore, leads to a minimum detonation pressure required to sustain an ideal detonation, which is known as the C-J point </a:t>
          </a:r>
        </a:p>
      </dsp:txBody>
      <dsp:txXfrm>
        <a:off x="1437631" y="3112289"/>
        <a:ext cx="9077968" cy="12447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E82A6D-E40A-4A92-9BA4-18EEC2B36F56}">
      <dsp:nvSpPr>
        <dsp:cNvPr id="0" name=""/>
        <dsp:cNvSpPr/>
      </dsp:nvSpPr>
      <dsp:spPr>
        <a:xfrm>
          <a:off x="0" y="2698"/>
          <a:ext cx="10515600" cy="128599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52BB99-D935-4EBD-BF58-F677E853E98C}">
      <dsp:nvSpPr>
        <dsp:cNvPr id="0" name=""/>
        <dsp:cNvSpPr/>
      </dsp:nvSpPr>
      <dsp:spPr>
        <a:xfrm>
          <a:off x="389012" y="292047"/>
          <a:ext cx="707986" cy="70729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0A97316-C55B-42AE-9306-FB6D5D4F78E2}">
      <dsp:nvSpPr>
        <dsp:cNvPr id="0" name=""/>
        <dsp:cNvSpPr/>
      </dsp:nvSpPr>
      <dsp:spPr>
        <a:xfrm>
          <a:off x="1486011" y="2698"/>
          <a:ext cx="8792377" cy="1287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234" tIns="136234" rIns="136234" bIns="136234" numCol="1" spcCol="1270" anchor="ctr" anchorCtr="0">
          <a:noAutofit/>
        </a:bodyPr>
        <a:lstStyle/>
        <a:p>
          <a:pPr marL="0" lvl="0" indent="0" algn="l" defTabSz="1066800">
            <a:lnSpc>
              <a:spcPct val="90000"/>
            </a:lnSpc>
            <a:spcBef>
              <a:spcPct val="0"/>
            </a:spcBef>
            <a:spcAft>
              <a:spcPct val="35000"/>
            </a:spcAft>
            <a:buNone/>
          </a:pPr>
          <a:r>
            <a:rPr lang="en-GB" sz="2400" kern="1200" dirty="0"/>
            <a:t>In the strong detonation regime, the rarefaction wave overtakes and interacts with the detonation wave – it is not strictly feasible, and if so, transient.</a:t>
          </a:r>
          <a:endParaRPr lang="en-US" sz="2400" kern="1200" dirty="0"/>
        </a:p>
      </dsp:txBody>
      <dsp:txXfrm>
        <a:off x="1486011" y="2698"/>
        <a:ext cx="8792377" cy="1287248"/>
      </dsp:txXfrm>
    </dsp:sp>
    <dsp:sp modelId="{D647E007-64C3-492A-975B-06D61066FB57}">
      <dsp:nvSpPr>
        <dsp:cNvPr id="0" name=""/>
        <dsp:cNvSpPr/>
      </dsp:nvSpPr>
      <dsp:spPr>
        <a:xfrm>
          <a:off x="0" y="1535137"/>
          <a:ext cx="10515600" cy="128599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A6AD23-C6E8-4045-A813-64DEB10AABF4}">
      <dsp:nvSpPr>
        <dsp:cNvPr id="0" name=""/>
        <dsp:cNvSpPr/>
      </dsp:nvSpPr>
      <dsp:spPr>
        <a:xfrm>
          <a:off x="389012" y="1824485"/>
          <a:ext cx="707986" cy="70729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0397AAD-582C-43B4-B63C-8FF03118EAB9}">
      <dsp:nvSpPr>
        <dsp:cNvPr id="0" name=""/>
        <dsp:cNvSpPr/>
      </dsp:nvSpPr>
      <dsp:spPr>
        <a:xfrm>
          <a:off x="1486011" y="1535137"/>
          <a:ext cx="8792377" cy="1287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234" tIns="136234" rIns="136234" bIns="136234" numCol="1" spcCol="1270" anchor="ctr" anchorCtr="0">
          <a:noAutofit/>
        </a:bodyPr>
        <a:lstStyle/>
        <a:p>
          <a:pPr marL="0" lvl="0" indent="0" algn="l" defTabSz="1066800">
            <a:lnSpc>
              <a:spcPct val="90000"/>
            </a:lnSpc>
            <a:spcBef>
              <a:spcPct val="0"/>
            </a:spcBef>
            <a:spcAft>
              <a:spcPct val="35000"/>
            </a:spcAft>
            <a:buNone/>
          </a:pPr>
          <a:r>
            <a:rPr lang="en-GB" sz="2400" kern="1200" dirty="0"/>
            <a:t>At equilibrium (the C-J point), a supersonic final state is self-sustained because the rarefaction wave cannot overtake the detonation front. The distance from the shock front and rarefaction wave remains constant.</a:t>
          </a:r>
          <a:endParaRPr lang="en-US" sz="2400" kern="1200" dirty="0"/>
        </a:p>
      </dsp:txBody>
      <dsp:txXfrm>
        <a:off x="1486011" y="1535137"/>
        <a:ext cx="8792377" cy="1287248"/>
      </dsp:txXfrm>
    </dsp:sp>
    <dsp:sp modelId="{D71A8246-4A4B-445A-BB86-4E852D141759}">
      <dsp:nvSpPr>
        <dsp:cNvPr id="0" name=""/>
        <dsp:cNvSpPr/>
      </dsp:nvSpPr>
      <dsp:spPr>
        <a:xfrm>
          <a:off x="0" y="3067576"/>
          <a:ext cx="10515600" cy="128599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7CF130-ED79-424D-949E-D4D20BFA43B0}">
      <dsp:nvSpPr>
        <dsp:cNvPr id="0" name=""/>
        <dsp:cNvSpPr/>
      </dsp:nvSpPr>
      <dsp:spPr>
        <a:xfrm>
          <a:off x="389012" y="3356924"/>
          <a:ext cx="707986" cy="70729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EB1AD2D-C4BD-4027-A574-3102E355C3EE}">
      <dsp:nvSpPr>
        <dsp:cNvPr id="0" name=""/>
        <dsp:cNvSpPr/>
      </dsp:nvSpPr>
      <dsp:spPr>
        <a:xfrm>
          <a:off x="1486011" y="3067576"/>
          <a:ext cx="8792377" cy="1287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6234" tIns="136234" rIns="136234" bIns="136234" numCol="1" spcCol="1270" anchor="ctr" anchorCtr="0">
          <a:noAutofit/>
        </a:bodyPr>
        <a:lstStyle/>
        <a:p>
          <a:pPr marL="0" lvl="0" indent="0" algn="l" defTabSz="1066800">
            <a:lnSpc>
              <a:spcPct val="90000"/>
            </a:lnSpc>
            <a:spcBef>
              <a:spcPct val="0"/>
            </a:spcBef>
            <a:spcAft>
              <a:spcPct val="35000"/>
            </a:spcAft>
            <a:buNone/>
          </a:pPr>
          <a:r>
            <a:rPr lang="en-GB" sz="2400" kern="1200" dirty="0"/>
            <a:t>In a weak detonation "divergence" of the detonation and rarefaction waves is clearly seen. The rarefaction wave lags behind the shock wave, and the reaction zone length increases. Increasing the length of reaction zone takes energy away from the shock front.</a:t>
          </a:r>
          <a:endParaRPr lang="en-US" sz="2400" kern="1200" dirty="0"/>
        </a:p>
      </dsp:txBody>
      <dsp:txXfrm>
        <a:off x="1486011" y="3067576"/>
        <a:ext cx="8792377" cy="128724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0C3845-DBF7-EA46-9A69-12178B975D64}" type="datetimeFigureOut">
              <a:rPr lang="en-US" smtClean="0"/>
              <a:t>10/5/26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A0126CA-006B-2740-A5FB-370B23BF5F2D}" type="slidenum">
              <a:rPr lang="en-US" smtClean="0"/>
              <a:t>‹#›</a:t>
            </a:fld>
            <a:endParaRPr lang="en-US" dirty="0"/>
          </a:p>
        </p:txBody>
      </p:sp>
    </p:spTree>
    <p:extLst>
      <p:ext uri="{BB962C8B-B14F-4D97-AF65-F5344CB8AC3E}">
        <p14:creationId xmlns:p14="http://schemas.microsoft.com/office/powerpoint/2010/main" val="20749935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sciencedirect.com/topics/engineering/particle-velocity" TargetMode="External"/><Relationship Id="rId2" Type="http://schemas.openxmlformats.org/officeDocument/2006/relationships/slide" Target="../slides/slide14.xml"/><Relationship Id="rId1" Type="http://schemas.openxmlformats.org/officeDocument/2006/relationships/notesMaster" Target="../notesMasters/notesMaster1.xml"/><Relationship Id="rId4" Type="http://schemas.openxmlformats.org/officeDocument/2006/relationships/hyperlink" Target="https://www.sciencedirect.com/topics/engineering/propagation-direction"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1F1F1F"/>
                </a:solidFill>
                <a:effectLst/>
                <a:latin typeface="Google Sans"/>
              </a:rPr>
              <a:t>The ratio of the specific heats </a:t>
            </a:r>
            <a:r>
              <a:rPr lang="el-GR" b="0" i="0" u="none" strike="noStrike" dirty="0">
                <a:solidFill>
                  <a:srgbClr val="040C28"/>
                </a:solidFill>
                <a:effectLst/>
                <a:latin typeface="Google Sans"/>
              </a:rPr>
              <a:t>γ = </a:t>
            </a:r>
            <a:r>
              <a:rPr lang="en-GB" b="0" i="0" u="none" strike="noStrike" dirty="0">
                <a:solidFill>
                  <a:srgbClr val="040C28"/>
                </a:solidFill>
                <a:effectLst/>
                <a:latin typeface="Google Sans"/>
              </a:rPr>
              <a:t>C</a:t>
            </a:r>
            <a:r>
              <a:rPr lang="en-GB" b="0" i="0" u="none" strike="noStrike" baseline="-25000" dirty="0">
                <a:solidFill>
                  <a:srgbClr val="040C28"/>
                </a:solidFill>
                <a:effectLst/>
                <a:latin typeface="Google Sans"/>
              </a:rPr>
              <a:t>P</a:t>
            </a:r>
            <a:r>
              <a:rPr lang="en-GB" b="0" i="0" u="none" strike="noStrike" dirty="0">
                <a:solidFill>
                  <a:srgbClr val="040C28"/>
                </a:solidFill>
                <a:effectLst/>
                <a:latin typeface="Google Sans"/>
              </a:rPr>
              <a:t>/C</a:t>
            </a:r>
            <a:r>
              <a:rPr lang="en-GB" b="0" i="0" u="none" strike="noStrike" baseline="-25000" dirty="0">
                <a:solidFill>
                  <a:srgbClr val="040C28"/>
                </a:solidFill>
                <a:effectLst/>
                <a:latin typeface="Google Sans"/>
              </a:rPr>
              <a:t>V</a:t>
            </a:r>
            <a:r>
              <a:rPr lang="en-GB" b="0" i="0" u="none" strike="noStrike" dirty="0">
                <a:solidFill>
                  <a:srgbClr val="1F1F1F"/>
                </a:solidFill>
                <a:effectLst/>
                <a:latin typeface="Google Sans"/>
              </a:rPr>
              <a:t> is a factor in adiabatic engine processes and in determining the speed of sound in a gas. This ratio </a:t>
            </a:r>
            <a:r>
              <a:rPr lang="el-GR" b="0" i="0" u="none" strike="noStrike" dirty="0">
                <a:solidFill>
                  <a:srgbClr val="1F1F1F"/>
                </a:solidFill>
                <a:effectLst/>
                <a:latin typeface="Google Sans"/>
              </a:rPr>
              <a:t>γ = 1.66 </a:t>
            </a:r>
            <a:r>
              <a:rPr lang="en-GB" b="0" i="0" u="none" strike="noStrike" dirty="0">
                <a:solidFill>
                  <a:srgbClr val="1F1F1F"/>
                </a:solidFill>
                <a:effectLst/>
                <a:latin typeface="Google Sans"/>
              </a:rPr>
              <a:t>for an ideal monoatomic gas and </a:t>
            </a:r>
            <a:r>
              <a:rPr lang="el-GR" b="0" i="0" u="none" strike="noStrike" dirty="0">
                <a:solidFill>
                  <a:srgbClr val="1F1F1F"/>
                </a:solidFill>
                <a:effectLst/>
                <a:latin typeface="Google Sans"/>
              </a:rPr>
              <a:t>γ = 1.4 </a:t>
            </a:r>
            <a:r>
              <a:rPr lang="en-GB" b="0" i="0" u="none" strike="noStrike" dirty="0">
                <a:solidFill>
                  <a:srgbClr val="1F1F1F"/>
                </a:solidFill>
                <a:effectLst/>
                <a:latin typeface="Google Sans"/>
              </a:rPr>
              <a:t>for air, which is predominantly a diatomic gas.</a:t>
            </a:r>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9</a:t>
            </a:fld>
            <a:endParaRPr lang="en-US" dirty="0"/>
          </a:p>
        </p:txBody>
      </p:sp>
    </p:spTree>
    <p:extLst>
      <p:ext uri="{BB962C8B-B14F-4D97-AF65-F5344CB8AC3E}">
        <p14:creationId xmlns:p14="http://schemas.microsoft.com/office/powerpoint/2010/main" val="32312324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establishes the basic geography. We start with the unreacted explosive at state 0, with pressure (p0) and specific volume (v0). After the combustion wave has passed, we arrive at state 1, with (p1) and (v1).</a:t>
            </a:r>
          </a:p>
          <a:p>
            <a:endParaRPr lang="en-US" dirty="0"/>
          </a:p>
          <a:p>
            <a:r>
              <a:rPr lang="en-US" dirty="0"/>
              <a:t>For a detonation, the material behind the wave is at higher pressure and smaller specific volume: it has been compressed. So (p1&gt;p0) and (v1&lt;v0). That puts detonation solutions in the upper-left part of the diagram</a:t>
            </a:r>
          </a:p>
          <a:p>
            <a:endParaRPr lang="en-US" dirty="0"/>
          </a:p>
          <a:p>
            <a:r>
              <a:rPr lang="en-US" dirty="0"/>
              <a:t>For a deflagration, the opposite general </a:t>
            </a:r>
            <a:r>
              <a:rPr lang="en-US" dirty="0" err="1"/>
              <a:t>behaviour</a:t>
            </a:r>
            <a:r>
              <a:rPr lang="en-US" dirty="0"/>
              <a:t> occurs: pressure is lower or changes relatively little while the products have expanded, so the solution lies in the lower-right region. The shaded regions are important because they show combinations of pressure and volume that cannot satisfy the conservation laws for a combustion wave. So, the slide is really saying: before we do any detailed thermodynamics, physics already restricts where the final state can be.</a:t>
            </a:r>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10</a:t>
            </a:fld>
            <a:endParaRPr lang="en-US" dirty="0"/>
          </a:p>
        </p:txBody>
      </p:sp>
    </p:spTree>
    <p:extLst>
      <p:ext uri="{BB962C8B-B14F-4D97-AF65-F5344CB8AC3E}">
        <p14:creationId xmlns:p14="http://schemas.microsoft.com/office/powerpoint/2010/main" val="25750765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u="none" strike="noStrike" kern="1200" dirty="0">
                <a:solidFill>
                  <a:schemeClr val="tx1"/>
                </a:solidFill>
                <a:effectLst/>
                <a:latin typeface="+mn-lt"/>
                <a:ea typeface="+mn-ea"/>
                <a:cs typeface="+mn-cs"/>
              </a:rPr>
              <a:t>1. The </a:t>
            </a:r>
            <a:r>
              <a:rPr lang="en-GB" sz="1200" b="1" i="0" u="none" strike="noStrike" kern="1200" dirty="0" err="1">
                <a:solidFill>
                  <a:schemeClr val="tx1"/>
                </a:solidFill>
                <a:effectLst/>
                <a:latin typeface="+mn-lt"/>
                <a:ea typeface="+mn-ea"/>
                <a:cs typeface="+mn-cs"/>
              </a:rPr>
              <a:t>Hugoniot</a:t>
            </a:r>
            <a:r>
              <a:rPr lang="en-GB" sz="1200" b="1" i="0" u="none" strike="noStrike" kern="1200" dirty="0">
                <a:solidFill>
                  <a:schemeClr val="tx1"/>
                </a:solidFill>
                <a:effectLst/>
                <a:latin typeface="+mn-lt"/>
                <a:ea typeface="+mn-ea"/>
                <a:cs typeface="+mn-cs"/>
              </a:rPr>
              <a:t> tells us where we are allowed to finish</a:t>
            </a:r>
          </a:p>
          <a:p>
            <a:r>
              <a:rPr lang="en-GB" sz="1200" b="0" i="0" u="none" strike="noStrike" kern="1200" dirty="0">
                <a:solidFill>
                  <a:schemeClr val="tx1"/>
                </a:solidFill>
                <a:effectLst/>
                <a:latin typeface="+mn-lt"/>
                <a:ea typeface="+mn-ea"/>
                <a:cs typeface="+mn-cs"/>
              </a:rPr>
              <a:t>The </a:t>
            </a:r>
            <a:r>
              <a:rPr lang="en-GB" sz="1200" b="0" i="0" u="none" strike="noStrike" kern="1200" dirty="0" err="1">
                <a:solidFill>
                  <a:schemeClr val="tx1"/>
                </a:solidFill>
                <a:effectLst/>
                <a:latin typeface="+mn-lt"/>
                <a:ea typeface="+mn-ea"/>
                <a:cs typeface="+mn-cs"/>
              </a:rPr>
              <a:t>Hugoniot</a:t>
            </a:r>
            <a:r>
              <a:rPr lang="en-GB" sz="1200" b="0" i="0" u="none" strike="noStrike" kern="1200" dirty="0">
                <a:solidFill>
                  <a:schemeClr val="tx1"/>
                </a:solidFill>
                <a:effectLst/>
                <a:latin typeface="+mn-lt"/>
                <a:ea typeface="+mn-ea"/>
                <a:cs typeface="+mn-cs"/>
              </a:rPr>
              <a:t> is the map of possible final states.</a:t>
            </a:r>
          </a:p>
          <a:p>
            <a:r>
              <a:rPr lang="en-GB" sz="1200" b="0" i="0" u="none" strike="noStrike" kern="1200" dirty="0">
                <a:solidFill>
                  <a:schemeClr val="tx1"/>
                </a:solidFill>
                <a:effectLst/>
                <a:latin typeface="+mn-lt"/>
                <a:ea typeface="+mn-ea"/>
                <a:cs typeface="+mn-cs"/>
              </a:rPr>
              <a:t>It comes from conservation of energy across the wave, including the chemical energy released by the explosive. Every point on the appropriate reactive </a:t>
            </a:r>
            <a:r>
              <a:rPr lang="en-GB" sz="1200" b="0" i="0" u="none" strike="noStrike" kern="1200" dirty="0" err="1">
                <a:solidFill>
                  <a:schemeClr val="tx1"/>
                </a:solidFill>
                <a:effectLst/>
                <a:latin typeface="+mn-lt"/>
                <a:ea typeface="+mn-ea"/>
                <a:cs typeface="+mn-cs"/>
              </a:rPr>
              <a:t>Hugoniot</a:t>
            </a:r>
            <a:r>
              <a:rPr lang="en-GB" sz="1200" b="0" i="0" u="none" strike="noStrike" kern="1200" dirty="0">
                <a:solidFill>
                  <a:schemeClr val="tx1"/>
                </a:solidFill>
                <a:effectLst/>
                <a:latin typeface="+mn-lt"/>
                <a:ea typeface="+mn-ea"/>
                <a:cs typeface="+mn-cs"/>
              </a:rPr>
              <a:t> represents a possible pressure–volume state of the reacted products that is consistent with the initial state and the available energy. But the </a:t>
            </a:r>
            <a:r>
              <a:rPr lang="en-GB" sz="1200" b="0" i="0" u="none" strike="noStrike" kern="1200" dirty="0" err="1">
                <a:solidFill>
                  <a:schemeClr val="tx1"/>
                </a:solidFill>
                <a:effectLst/>
                <a:latin typeface="+mn-lt"/>
                <a:ea typeface="+mn-ea"/>
                <a:cs typeface="+mn-cs"/>
              </a:rPr>
              <a:t>Hugoniot</a:t>
            </a:r>
            <a:r>
              <a:rPr lang="en-GB" sz="1200" b="0" i="0" u="none" strike="noStrike" kern="1200" dirty="0">
                <a:solidFill>
                  <a:schemeClr val="tx1"/>
                </a:solidFill>
                <a:effectLst/>
                <a:latin typeface="+mn-lt"/>
                <a:ea typeface="+mn-ea"/>
                <a:cs typeface="+mn-cs"/>
              </a:rPr>
              <a:t> by itself doesn't tell us which of those possible states the detonation will actually reach.</a:t>
            </a:r>
          </a:p>
          <a:p>
            <a:r>
              <a:rPr lang="en-GB" sz="1200" b="1" i="0" u="none" strike="noStrike" kern="1200" dirty="0">
                <a:solidFill>
                  <a:schemeClr val="tx1"/>
                </a:solidFill>
                <a:effectLst/>
                <a:latin typeface="+mn-lt"/>
                <a:ea typeface="+mn-ea"/>
                <a:cs typeface="+mn-cs"/>
              </a:rPr>
              <a:t>2. The Rayleigh line tells us how we get from the initial state to the final state</a:t>
            </a:r>
          </a:p>
          <a:p>
            <a:r>
              <a:rPr lang="en-GB" sz="1200" b="0" i="0" u="none" strike="noStrike" kern="1200" dirty="0">
                <a:solidFill>
                  <a:schemeClr val="tx1"/>
                </a:solidFill>
                <a:effectLst/>
                <a:latin typeface="+mn-lt"/>
                <a:ea typeface="+mn-ea"/>
                <a:cs typeface="+mn-cs"/>
              </a:rPr>
              <a:t>The Rayleigh line comes from conservation of mass and momentum across the travelling wave. It must pass through the initial state and the final state on the </a:t>
            </a:r>
            <a:r>
              <a:rPr lang="en-GB" sz="1200" b="0" i="0" u="none" strike="noStrike" kern="1200" dirty="0" err="1">
                <a:solidFill>
                  <a:schemeClr val="tx1"/>
                </a:solidFill>
                <a:effectLst/>
                <a:latin typeface="+mn-lt"/>
                <a:ea typeface="+mn-ea"/>
                <a:cs typeface="+mn-cs"/>
              </a:rPr>
              <a:t>Hugoniot</a:t>
            </a:r>
            <a:r>
              <a:rPr lang="en-GB" sz="1200" b="0" i="0" u="none" strike="noStrike" kern="1200" dirty="0">
                <a:solidFill>
                  <a:schemeClr val="tx1"/>
                </a:solidFill>
                <a:effectLst/>
                <a:latin typeface="+mn-lt"/>
                <a:ea typeface="+mn-ea"/>
                <a:cs typeface="+mn-cs"/>
              </a:rPr>
              <a:t>. Its slope is related to the </a:t>
            </a:r>
            <a:r>
              <a:rPr lang="en-GB" sz="1200" b="1" i="0" u="none" strike="noStrike" kern="1200" dirty="0">
                <a:solidFill>
                  <a:schemeClr val="tx1"/>
                </a:solidFill>
                <a:effectLst/>
                <a:latin typeface="+mn-lt"/>
                <a:ea typeface="+mn-ea"/>
                <a:cs typeface="+mn-cs"/>
              </a:rPr>
              <a:t>mass flux and therefore the wave velocity</a:t>
            </a:r>
            <a:r>
              <a:rPr lang="en-GB" sz="1200" b="0" i="0" u="none" strike="noStrike" kern="1200" dirty="0">
                <a:solidFill>
                  <a:schemeClr val="tx1"/>
                </a:solidFill>
                <a:effectLst/>
                <a:latin typeface="+mn-lt"/>
                <a:ea typeface="+mn-ea"/>
                <a:cs typeface="+mn-cs"/>
              </a:rPr>
              <a:t>. A steeper Rayleigh line corresponds, broadly speaking, to a faster wave. The Rayleigh line is regarded as the </a:t>
            </a:r>
            <a:r>
              <a:rPr lang="en-GB" sz="1200" b="1" i="0" u="none" strike="noStrike" kern="1200" dirty="0">
                <a:solidFill>
                  <a:schemeClr val="tx1"/>
                </a:solidFill>
                <a:effectLst/>
                <a:latin typeface="+mn-lt"/>
                <a:ea typeface="+mn-ea"/>
                <a:cs typeface="+mn-cs"/>
              </a:rPr>
              <a:t>momentum relationship connecting the initial and final equilibrium states</a:t>
            </a:r>
            <a:r>
              <a:rPr lang="en-GB" sz="1200" b="0" i="0" u="none" strike="noStrike" kern="1200" dirty="0">
                <a:solidFill>
                  <a:schemeClr val="tx1"/>
                </a:solidFill>
                <a:effectLst/>
                <a:latin typeface="+mn-lt"/>
                <a:ea typeface="+mn-ea"/>
                <a:cs typeface="+mn-cs"/>
              </a:rPr>
              <a:t>.</a:t>
            </a:r>
          </a:p>
          <a:p>
            <a:r>
              <a:rPr lang="en-GB" sz="1200" b="0" i="0" u="none" strike="noStrike" kern="1200" dirty="0">
                <a:solidFill>
                  <a:schemeClr val="tx1"/>
                </a:solidFill>
                <a:effectLst/>
                <a:latin typeface="+mn-lt"/>
                <a:ea typeface="+mn-ea"/>
                <a:cs typeface="+mn-cs"/>
              </a:rPr>
              <a:t>And that gives you the neat bit of logic: </a:t>
            </a:r>
            <a:r>
              <a:rPr lang="en-GB" sz="1200" b="1" i="0" u="none" strike="noStrike" kern="1200" dirty="0">
                <a:solidFill>
                  <a:schemeClr val="tx1"/>
                </a:solidFill>
                <a:effectLst/>
                <a:latin typeface="+mn-lt"/>
                <a:ea typeface="+mn-ea"/>
                <a:cs typeface="+mn-cs"/>
              </a:rPr>
              <a:t>The </a:t>
            </a:r>
            <a:r>
              <a:rPr lang="en-GB" sz="1200" b="1" i="0" u="none" strike="noStrike" kern="1200" dirty="0" err="1">
                <a:solidFill>
                  <a:schemeClr val="tx1"/>
                </a:solidFill>
                <a:effectLst/>
                <a:latin typeface="+mn-lt"/>
                <a:ea typeface="+mn-ea"/>
                <a:cs typeface="+mn-cs"/>
              </a:rPr>
              <a:t>Hugoniot</a:t>
            </a:r>
            <a:r>
              <a:rPr lang="en-GB" sz="1200" b="1" i="0" u="none" strike="noStrike" kern="1200" dirty="0">
                <a:solidFill>
                  <a:schemeClr val="tx1"/>
                </a:solidFill>
                <a:effectLst/>
                <a:latin typeface="+mn-lt"/>
                <a:ea typeface="+mn-ea"/>
                <a:cs typeface="+mn-cs"/>
              </a:rPr>
              <a:t> says which final states are energetically possible. The Rayleigh line says which of those states can be connected to the starting state at a particular wave velocity.</a:t>
            </a:r>
            <a:r>
              <a:rPr lang="en-GB" sz="1200" b="0" i="0" u="none" strike="noStrike" kern="1200" dirty="0">
                <a:solidFill>
                  <a:schemeClr val="tx1"/>
                </a:solidFill>
                <a:effectLst/>
                <a:latin typeface="+mn-lt"/>
                <a:ea typeface="+mn-ea"/>
                <a:cs typeface="+mn-cs"/>
              </a:rPr>
              <a:t> Where a Rayleigh line intersects the </a:t>
            </a:r>
            <a:r>
              <a:rPr lang="en-GB" sz="1200" b="0" i="0" u="none" strike="noStrike" kern="1200" dirty="0" err="1">
                <a:solidFill>
                  <a:schemeClr val="tx1"/>
                </a:solidFill>
                <a:effectLst/>
                <a:latin typeface="+mn-lt"/>
                <a:ea typeface="+mn-ea"/>
                <a:cs typeface="+mn-cs"/>
              </a:rPr>
              <a:t>Hugoniot</a:t>
            </a:r>
            <a:r>
              <a:rPr lang="en-GB" sz="1200" b="0" i="0" u="none" strike="noStrike" kern="1200" dirty="0">
                <a:solidFill>
                  <a:schemeClr val="tx1"/>
                </a:solidFill>
                <a:effectLst/>
                <a:latin typeface="+mn-lt"/>
                <a:ea typeface="+mn-ea"/>
                <a:cs typeface="+mn-cs"/>
              </a:rPr>
              <a:t>, the conservation of </a:t>
            </a:r>
            <a:r>
              <a:rPr lang="en-GB" sz="1200" b="1" i="0" u="none" strike="noStrike" kern="1200" dirty="0">
                <a:solidFill>
                  <a:schemeClr val="tx1"/>
                </a:solidFill>
                <a:effectLst/>
                <a:latin typeface="+mn-lt"/>
                <a:ea typeface="+mn-ea"/>
                <a:cs typeface="+mn-cs"/>
              </a:rPr>
              <a:t>mass, momentum and energy</a:t>
            </a:r>
            <a:r>
              <a:rPr lang="en-GB" sz="1200" b="0" i="0" u="none" strike="noStrike" kern="1200" dirty="0">
                <a:solidFill>
                  <a:schemeClr val="tx1"/>
                </a:solidFill>
                <a:effectLst/>
                <a:latin typeface="+mn-lt"/>
                <a:ea typeface="+mn-ea"/>
                <a:cs typeface="+mn-cs"/>
              </a:rPr>
              <a:t> can all be satisfied simultaneously.</a:t>
            </a:r>
          </a:p>
          <a:p>
            <a:r>
              <a:rPr lang="en-GB" sz="1200" b="1" i="0" u="none" strike="noStrike" kern="1200" dirty="0">
                <a:solidFill>
                  <a:schemeClr val="tx1"/>
                </a:solidFill>
                <a:effectLst/>
                <a:latin typeface="+mn-lt"/>
                <a:ea typeface="+mn-ea"/>
                <a:cs typeface="+mn-cs"/>
              </a:rPr>
              <a:t>3. And finally, why does the C–J point matter?</a:t>
            </a:r>
          </a:p>
          <a:p>
            <a:r>
              <a:rPr lang="en-GB" sz="1200" b="0" i="0" u="none" strike="noStrike" kern="1200" dirty="0">
                <a:solidFill>
                  <a:schemeClr val="tx1"/>
                </a:solidFill>
                <a:effectLst/>
                <a:latin typeface="+mn-lt"/>
                <a:ea typeface="+mn-ea"/>
                <a:cs typeface="+mn-cs"/>
              </a:rPr>
              <a:t>Imagine gradually changing the slope of the Rayleigh line. On the detonation branch, there is a limiting position where the line </a:t>
            </a:r>
            <a:r>
              <a:rPr lang="en-GB" sz="1200" b="1" i="0" u="none" strike="noStrike" kern="1200" dirty="0">
                <a:solidFill>
                  <a:schemeClr val="tx1"/>
                </a:solidFill>
                <a:effectLst/>
                <a:latin typeface="+mn-lt"/>
                <a:ea typeface="+mn-ea"/>
                <a:cs typeface="+mn-cs"/>
              </a:rPr>
              <a:t>just touches the </a:t>
            </a:r>
            <a:r>
              <a:rPr lang="en-GB" sz="1200" b="1" i="0" u="none" strike="noStrike" kern="1200" dirty="0" err="1">
                <a:solidFill>
                  <a:schemeClr val="tx1"/>
                </a:solidFill>
                <a:effectLst/>
                <a:latin typeface="+mn-lt"/>
                <a:ea typeface="+mn-ea"/>
                <a:cs typeface="+mn-cs"/>
              </a:rPr>
              <a:t>Hugoniot</a:t>
            </a:r>
            <a:r>
              <a:rPr lang="en-GB" sz="1200" b="1" i="0" u="none" strike="noStrike" kern="1200" dirty="0">
                <a:solidFill>
                  <a:schemeClr val="tx1"/>
                </a:solidFill>
                <a:effectLst/>
                <a:latin typeface="+mn-lt"/>
                <a:ea typeface="+mn-ea"/>
                <a:cs typeface="+mn-cs"/>
              </a:rPr>
              <a:t> rather than cutting through it</a:t>
            </a:r>
            <a:r>
              <a:rPr lang="en-GB" sz="1200" b="0" i="0" u="none" strike="noStrike" kern="1200" dirty="0">
                <a:solidFill>
                  <a:schemeClr val="tx1"/>
                </a:solidFill>
                <a:effectLst/>
                <a:latin typeface="+mn-lt"/>
                <a:ea typeface="+mn-ea"/>
                <a:cs typeface="+mn-cs"/>
              </a:rPr>
              <a:t>. That tangent point is the </a:t>
            </a:r>
            <a:r>
              <a:rPr lang="en-GB" sz="1200" b="1" i="0" u="none" strike="noStrike" kern="1200" dirty="0">
                <a:solidFill>
                  <a:schemeClr val="tx1"/>
                </a:solidFill>
                <a:effectLst/>
                <a:latin typeface="+mn-lt"/>
                <a:ea typeface="+mn-ea"/>
                <a:cs typeface="+mn-cs"/>
              </a:rPr>
              <a:t>Chapman–</a:t>
            </a:r>
            <a:r>
              <a:rPr lang="en-GB" sz="1200" b="1" i="0" u="none" strike="noStrike" kern="1200" dirty="0" err="1">
                <a:solidFill>
                  <a:schemeClr val="tx1"/>
                </a:solidFill>
                <a:effectLst/>
                <a:latin typeface="+mn-lt"/>
                <a:ea typeface="+mn-ea"/>
                <a:cs typeface="+mn-cs"/>
              </a:rPr>
              <a:t>Jouguet</a:t>
            </a:r>
            <a:r>
              <a:rPr lang="en-GB" sz="1200" b="1" i="0" u="none" strike="noStrike" kern="1200" dirty="0">
                <a:solidFill>
                  <a:schemeClr val="tx1"/>
                </a:solidFill>
                <a:effectLst/>
                <a:latin typeface="+mn-lt"/>
                <a:ea typeface="+mn-ea"/>
                <a:cs typeface="+mn-cs"/>
              </a:rPr>
              <a:t> (C–J) detonation condition</a:t>
            </a:r>
            <a:r>
              <a:rPr lang="en-GB" sz="1200" b="0" i="0" u="none" strike="noStrike" kern="1200" dirty="0">
                <a:solidFill>
                  <a:schemeClr val="tx1"/>
                </a:solidFill>
                <a:effectLst/>
                <a:latin typeface="+mn-lt"/>
                <a:ea typeface="+mn-ea"/>
                <a:cs typeface="+mn-cs"/>
              </a:rPr>
              <a:t>.</a:t>
            </a:r>
          </a:p>
          <a:p>
            <a:r>
              <a:rPr lang="en-GB" sz="1200" b="1" i="0" u="none" strike="noStrike" kern="1200" dirty="0">
                <a:solidFill>
                  <a:schemeClr val="tx1"/>
                </a:solidFill>
                <a:effectLst/>
                <a:latin typeface="+mn-lt"/>
                <a:ea typeface="+mn-ea"/>
                <a:cs typeface="+mn-cs"/>
              </a:rPr>
              <a:t>Think of the </a:t>
            </a:r>
            <a:r>
              <a:rPr lang="en-GB" sz="1200" b="1" i="0" u="none" strike="noStrike" kern="1200" dirty="0" err="1">
                <a:solidFill>
                  <a:schemeClr val="tx1"/>
                </a:solidFill>
                <a:effectLst/>
                <a:latin typeface="+mn-lt"/>
                <a:ea typeface="+mn-ea"/>
                <a:cs typeface="+mn-cs"/>
              </a:rPr>
              <a:t>Hugoniot</a:t>
            </a:r>
            <a:r>
              <a:rPr lang="en-GB" sz="1200" b="1" i="0" u="none" strike="noStrike" kern="1200" dirty="0">
                <a:solidFill>
                  <a:schemeClr val="tx1"/>
                </a:solidFill>
                <a:effectLst/>
                <a:latin typeface="+mn-lt"/>
                <a:ea typeface="+mn-ea"/>
                <a:cs typeface="+mn-cs"/>
              </a:rPr>
              <a:t> as defining the possible destinations and the Rayleigh line as defining the journey permitted by momentum conservation at a particular wave speed. Where the two meet, we have a possible combustion-wave solution. The special point where the Rayleigh line is tangent to the detonation </a:t>
            </a:r>
            <a:r>
              <a:rPr lang="en-GB" sz="1200" b="1" i="0" u="none" strike="noStrike" kern="1200" dirty="0" err="1">
                <a:solidFill>
                  <a:schemeClr val="tx1"/>
                </a:solidFill>
                <a:effectLst/>
                <a:latin typeface="+mn-lt"/>
                <a:ea typeface="+mn-ea"/>
                <a:cs typeface="+mn-cs"/>
              </a:rPr>
              <a:t>Hugoniot</a:t>
            </a:r>
            <a:r>
              <a:rPr lang="en-GB" sz="1200" b="1" i="0" u="none" strike="noStrike" kern="1200" dirty="0">
                <a:solidFill>
                  <a:schemeClr val="tx1"/>
                </a:solidFill>
                <a:effectLst/>
                <a:latin typeface="+mn-lt"/>
                <a:ea typeface="+mn-ea"/>
                <a:cs typeface="+mn-cs"/>
              </a:rPr>
              <a:t> gives the C–J condition and the minimum self-sustaining detonation velocity predicted by the ideal theory.</a:t>
            </a:r>
            <a:endParaRPr lang="en-GB" sz="1200" b="0" i="0" u="none" strike="noStrike"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11</a:t>
            </a:fld>
            <a:endParaRPr lang="en-US" dirty="0"/>
          </a:p>
        </p:txBody>
      </p:sp>
    </p:spTree>
    <p:extLst>
      <p:ext uri="{BB962C8B-B14F-4D97-AF65-F5344CB8AC3E}">
        <p14:creationId xmlns:p14="http://schemas.microsoft.com/office/powerpoint/2010/main" val="29718018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Think of the P-V curve, where there are two states – the shocked unreacted explosive and detonation products. In an instant we are jumping from one state to another (i.e. solid to liquid, liquid to gas). The intersection of the Rayleigh line between the fully shocked yet unreacted explosive (</a:t>
            </a:r>
            <a:r>
              <a:rPr lang="en-US" dirty="0" err="1"/>
              <a:t>Pvn</a:t>
            </a:r>
            <a:r>
              <a:rPr lang="en-US" dirty="0"/>
              <a:t>), and the initial state (Po, Vo) and its intersection with the </a:t>
            </a:r>
            <a:r>
              <a:rPr lang="en-US" dirty="0" err="1"/>
              <a:t>Hugoniot</a:t>
            </a:r>
            <a:r>
              <a:rPr lang="en-US" dirty="0"/>
              <a:t> for detonation products is know as the Chapman-</a:t>
            </a:r>
            <a:r>
              <a:rPr lang="en-US" dirty="0" err="1"/>
              <a:t>Jouget</a:t>
            </a:r>
            <a:r>
              <a:rPr lang="en-US" dirty="0"/>
              <a:t> point. At this point the bounds of the reaction zone, the rarefaction and shock front are at the same velocity, which defines the detonation pressure of the explosive. If the detonation is over-driven a von Neumann spike is observed. However, the reaction is so fast, and the reaction zone so short, that it is ignored. If the shock front is under-driven, the rarefaction wave is slower than the shock front, making the reaction zone longer.</a:t>
            </a:r>
          </a:p>
          <a:p>
            <a:endParaRPr lang="en-US" dirty="0"/>
          </a:p>
          <a:p>
            <a:r>
              <a:rPr lang="en-GB" b="0" i="0" u="none" strike="noStrike" dirty="0">
                <a:solidFill>
                  <a:srgbClr val="1F1F1F"/>
                </a:solidFill>
                <a:effectLst/>
                <a:latin typeface="ElsevierGulliver"/>
              </a:rPr>
              <a:t>The detonation </a:t>
            </a:r>
            <a:r>
              <a:rPr lang="en-GB" b="0" i="0" u="none" strike="noStrike" dirty="0" err="1">
                <a:solidFill>
                  <a:srgbClr val="1F1F1F"/>
                </a:solidFill>
                <a:effectLst/>
                <a:latin typeface="ElsevierGulliver"/>
              </a:rPr>
              <a:t>Hugoniot</a:t>
            </a:r>
            <a:r>
              <a:rPr lang="en-GB" b="0" i="0" u="none" strike="noStrike" dirty="0">
                <a:solidFill>
                  <a:srgbClr val="1F1F1F"/>
                </a:solidFill>
                <a:effectLst/>
                <a:latin typeface="ElsevierGulliver"/>
              </a:rPr>
              <a:t> can be divided into three branches: </a:t>
            </a:r>
            <a:r>
              <a:rPr lang="en-GB" b="0" i="1" u="none" strike="noStrike" dirty="0">
                <a:solidFill>
                  <a:srgbClr val="1F1F1F"/>
                </a:solidFill>
                <a:effectLst/>
                <a:latin typeface="ElsevierGulliver"/>
              </a:rPr>
              <a:t>MA</a:t>
            </a:r>
            <a:r>
              <a:rPr lang="en-GB" b="0" i="0" u="none" strike="noStrike" dirty="0">
                <a:solidFill>
                  <a:srgbClr val="1F1F1F"/>
                </a:solidFill>
                <a:effectLst/>
                <a:latin typeface="ElsevierGulliver"/>
              </a:rPr>
              <a:t>, </a:t>
            </a:r>
            <a:r>
              <a:rPr lang="en-GB" b="0" i="1" u="none" strike="noStrike" dirty="0">
                <a:solidFill>
                  <a:srgbClr val="1F1F1F"/>
                </a:solidFill>
                <a:effectLst/>
                <a:latin typeface="ElsevierGulliver"/>
              </a:rPr>
              <a:t>AB</a:t>
            </a:r>
            <a:r>
              <a:rPr lang="en-GB" b="0" i="0" u="none" strike="noStrike" dirty="0">
                <a:solidFill>
                  <a:srgbClr val="1F1F1F"/>
                </a:solidFill>
                <a:effectLst/>
                <a:latin typeface="ElsevierGulliver"/>
              </a:rPr>
              <a:t>, and </a:t>
            </a:r>
            <a:r>
              <a:rPr lang="en-GB" b="0" i="1" u="none" strike="noStrike" dirty="0">
                <a:solidFill>
                  <a:srgbClr val="1F1F1F"/>
                </a:solidFill>
                <a:effectLst/>
                <a:latin typeface="ElsevierGulliver"/>
              </a:rPr>
              <a:t>BL</a:t>
            </a:r>
            <a:r>
              <a:rPr lang="en-US" b="0" i="1" u="none" strike="noStrike" dirty="0">
                <a:solidFill>
                  <a:srgbClr val="1F1F1F"/>
                </a:solidFill>
                <a:effectLst/>
                <a:latin typeface="ElsevierGulliver"/>
              </a:rPr>
              <a:t>. </a:t>
            </a:r>
            <a:r>
              <a:rPr lang="en-GB" b="0" i="0" u="none" strike="noStrike" dirty="0">
                <a:solidFill>
                  <a:srgbClr val="1F1F1F"/>
                </a:solidFill>
                <a:effectLst/>
                <a:latin typeface="ElsevierGulliver"/>
              </a:rPr>
              <a:t>In branch </a:t>
            </a:r>
            <a:r>
              <a:rPr lang="en-GB" b="0" i="1" u="none" strike="noStrike" dirty="0">
                <a:solidFill>
                  <a:srgbClr val="1F1F1F"/>
                </a:solidFill>
                <a:effectLst/>
                <a:latin typeface="ElsevierGulliver"/>
              </a:rPr>
              <a:t>AB</a:t>
            </a:r>
            <a:r>
              <a:rPr lang="en-GB" b="0" i="0" u="none" strike="noStrike" dirty="0">
                <a:solidFill>
                  <a:srgbClr val="1F1F1F"/>
                </a:solidFill>
                <a:effectLst/>
                <a:latin typeface="ElsevierGulliver"/>
              </a:rPr>
              <a:t>,  P&gt;Po and V&gt;Vo, which corresponds to an imaginary detonation velocity </a:t>
            </a:r>
            <a:r>
              <a:rPr lang="en-GB" b="0" i="1" u="none" strike="noStrike" dirty="0">
                <a:solidFill>
                  <a:srgbClr val="1F1F1F"/>
                </a:solidFill>
                <a:effectLst/>
                <a:latin typeface="ElsevierGulliver"/>
              </a:rPr>
              <a:t>D</a:t>
            </a:r>
            <a:r>
              <a:rPr lang="en-GB" b="0" i="0" u="none" strike="noStrike" dirty="0">
                <a:solidFill>
                  <a:srgbClr val="1F1F1F"/>
                </a:solidFill>
                <a:effectLst/>
                <a:latin typeface="ElsevierGulliver"/>
              </a:rPr>
              <a:t> so that this branch does not exist physically and is plotted as a dashed line</a:t>
            </a:r>
            <a:r>
              <a:rPr lang="en-US" b="0" i="0" u="none" strike="noStrike" dirty="0">
                <a:solidFill>
                  <a:srgbClr val="1F1F1F"/>
                </a:solidFill>
                <a:effectLst/>
                <a:latin typeface="ElsevierGulliver"/>
              </a:rPr>
              <a:t>. </a:t>
            </a:r>
            <a:r>
              <a:rPr lang="en-GB" b="0" i="0" u="none" strike="noStrike" dirty="0">
                <a:solidFill>
                  <a:srgbClr val="1F1F1F"/>
                </a:solidFill>
                <a:effectLst/>
                <a:latin typeface="ElsevierGulliver"/>
              </a:rPr>
              <a:t>In branch </a:t>
            </a:r>
            <a:r>
              <a:rPr lang="en-GB" b="0" i="1" u="none" strike="noStrike" dirty="0">
                <a:solidFill>
                  <a:srgbClr val="1F1F1F"/>
                </a:solidFill>
                <a:effectLst/>
                <a:latin typeface="ElsevierGulliver"/>
              </a:rPr>
              <a:t>BL</a:t>
            </a:r>
            <a:r>
              <a:rPr lang="en-GB" b="0" i="0" u="none" strike="noStrike" dirty="0">
                <a:solidFill>
                  <a:srgbClr val="1F1F1F"/>
                </a:solidFill>
                <a:effectLst/>
                <a:latin typeface="ElsevierGulliver"/>
              </a:rPr>
              <a:t>, the detonation velocity </a:t>
            </a:r>
            <a:r>
              <a:rPr lang="en-GB" b="0" i="1" u="none" strike="noStrike" dirty="0">
                <a:solidFill>
                  <a:srgbClr val="1F1F1F"/>
                </a:solidFill>
                <a:effectLst/>
                <a:latin typeface="ElsevierGulliver"/>
              </a:rPr>
              <a:t>D</a:t>
            </a:r>
            <a:r>
              <a:rPr lang="en-GB" b="0" i="0" u="none" strike="noStrike" dirty="0">
                <a:solidFill>
                  <a:srgbClr val="1F1F1F"/>
                </a:solidFill>
                <a:effectLst/>
                <a:latin typeface="ElsevierGulliver"/>
              </a:rPr>
              <a:t> is positive, but the </a:t>
            </a:r>
            <a:r>
              <a:rPr lang="en-GB" b="0" i="0" u="sng" strike="noStrike" dirty="0">
                <a:solidFill>
                  <a:srgbClr val="1F1F1F"/>
                </a:solidFill>
                <a:effectLst/>
                <a:latin typeface="ElsevierGulliver"/>
                <a:hlinkClick r:id="rId3" tooltip="Learn more about particle velocity from ScienceDirect's AI-generated Topic Pages"/>
              </a:rPr>
              <a:t>particle velocity</a:t>
            </a:r>
            <a:r>
              <a:rPr lang="en-GB" b="0" i="0" u="none" strike="noStrike" dirty="0">
                <a:solidFill>
                  <a:srgbClr val="1F1F1F"/>
                </a:solidFill>
                <a:effectLst/>
                <a:latin typeface="ElsevierGulliver"/>
              </a:rPr>
              <a:t>  is negative behind the detonation front. Thus, the particles behind the detonation front move opposite to the detonation </a:t>
            </a:r>
            <a:r>
              <a:rPr lang="en-GB" b="0" i="0" u="sng" strike="noStrike" dirty="0">
                <a:solidFill>
                  <a:srgbClr val="1F1F1F"/>
                </a:solidFill>
                <a:effectLst/>
                <a:latin typeface="ElsevierGulliver"/>
                <a:hlinkClick r:id="rId4" tooltip="Learn more about propagation direction from ScienceDirect's AI-generated Topic Pages"/>
              </a:rPr>
              <a:t>propagation direction</a:t>
            </a:r>
            <a:r>
              <a:rPr lang="en-GB" b="0" i="0" u="none" strike="noStrike" dirty="0">
                <a:solidFill>
                  <a:srgbClr val="1F1F1F"/>
                </a:solidFill>
                <a:effectLst/>
                <a:latin typeface="ElsevierGulliver"/>
              </a:rPr>
              <a:t>, which corresponds to subsonic waves (deflagrations) so that the branch </a:t>
            </a:r>
            <a:r>
              <a:rPr lang="en-GB" b="0" i="1" u="none" strike="noStrike" dirty="0">
                <a:solidFill>
                  <a:srgbClr val="1F1F1F"/>
                </a:solidFill>
                <a:effectLst/>
                <a:latin typeface="ElsevierGulliver"/>
              </a:rPr>
              <a:t>BL</a:t>
            </a:r>
            <a:r>
              <a:rPr lang="en-GB" b="0" i="0" u="none" strike="noStrike" dirty="0">
                <a:solidFill>
                  <a:srgbClr val="1F1F1F"/>
                </a:solidFill>
                <a:effectLst/>
                <a:latin typeface="ElsevierGulliver"/>
              </a:rPr>
              <a:t> is called the deflagration branch.</a:t>
            </a:r>
          </a:p>
          <a:p>
            <a:endParaRPr lang="en-GB" b="0" i="0" u="none" strike="noStrike" dirty="0">
              <a:solidFill>
                <a:srgbClr val="1F1F1F"/>
              </a:solidFill>
              <a:effectLst/>
              <a:latin typeface="ElsevierGulliver"/>
            </a:endParaRPr>
          </a:p>
          <a:p>
            <a:r>
              <a:rPr lang="en-GB" b="0" i="0" u="none" strike="noStrike" dirty="0">
                <a:solidFill>
                  <a:srgbClr val="1F1F1F"/>
                </a:solidFill>
                <a:effectLst/>
                <a:latin typeface="ElsevierGulliver"/>
              </a:rPr>
              <a:t>In branch </a:t>
            </a:r>
            <a:r>
              <a:rPr lang="en-GB" b="0" i="1" u="none" strike="noStrike" dirty="0">
                <a:solidFill>
                  <a:srgbClr val="1F1F1F"/>
                </a:solidFill>
                <a:effectLst/>
                <a:latin typeface="ElsevierGulliver"/>
              </a:rPr>
              <a:t>AM</a:t>
            </a:r>
            <a:r>
              <a:rPr lang="en-GB" b="0" i="0" u="none" strike="noStrike" dirty="0">
                <a:solidFill>
                  <a:srgbClr val="1F1F1F"/>
                </a:solidFill>
                <a:effectLst/>
                <a:latin typeface="ElsevierGulliver"/>
              </a:rPr>
              <a:t>,  V&lt;Vo and P&gt;Po, both the detonation velocity </a:t>
            </a:r>
            <a:r>
              <a:rPr lang="en-GB" b="0" i="1" u="none" strike="noStrike" dirty="0">
                <a:solidFill>
                  <a:srgbClr val="1F1F1F"/>
                </a:solidFill>
                <a:effectLst/>
                <a:latin typeface="ElsevierGulliver"/>
              </a:rPr>
              <a:t>D</a:t>
            </a:r>
            <a:r>
              <a:rPr lang="en-GB" b="0" i="0" u="none" strike="noStrike" dirty="0">
                <a:solidFill>
                  <a:srgbClr val="1F1F1F"/>
                </a:solidFill>
                <a:effectLst/>
                <a:latin typeface="ElsevierGulliver"/>
              </a:rPr>
              <a:t> and the particle velocity  are positive such that the particles behind the detonation front move in the same direction as detonation propagation. Hence, the branch </a:t>
            </a:r>
            <a:r>
              <a:rPr lang="en-GB" b="0" i="1" u="none" strike="noStrike" dirty="0">
                <a:solidFill>
                  <a:srgbClr val="1F1F1F"/>
                </a:solidFill>
                <a:effectLst/>
                <a:latin typeface="ElsevierGulliver"/>
              </a:rPr>
              <a:t>AM</a:t>
            </a:r>
            <a:r>
              <a:rPr lang="en-GB" b="0" i="0" u="none" strike="noStrike" dirty="0">
                <a:solidFill>
                  <a:srgbClr val="1F1F1F"/>
                </a:solidFill>
                <a:effectLst/>
                <a:latin typeface="ElsevierGulliver"/>
              </a:rPr>
              <a:t> corresponds to detonation, and it is called the detonation branch.</a:t>
            </a:r>
          </a:p>
          <a:p>
            <a:endParaRPr lang="en-GB" b="0" i="0" u="none" strike="noStrike" dirty="0">
              <a:solidFill>
                <a:srgbClr val="1F1F1F"/>
              </a:solidFill>
              <a:effectLst/>
              <a:latin typeface="ElsevierGulliver"/>
            </a:endParaRPr>
          </a:p>
          <a:p>
            <a:r>
              <a:rPr lang="en-GB" b="0" i="0" u="none" strike="noStrike" dirty="0">
                <a:solidFill>
                  <a:srgbClr val="1F1F1F"/>
                </a:solidFill>
                <a:effectLst/>
                <a:latin typeface="ElsevierGulliver"/>
              </a:rPr>
              <a:t>At the von Neumann spike point </a:t>
            </a:r>
            <a:r>
              <a:rPr lang="en-GB" b="0" i="1" u="none" strike="noStrike" dirty="0">
                <a:solidFill>
                  <a:srgbClr val="1F1F1F"/>
                </a:solidFill>
                <a:effectLst/>
                <a:latin typeface="ElsevierGulliver"/>
              </a:rPr>
              <a:t>N</a:t>
            </a:r>
            <a:r>
              <a:rPr lang="en-GB" b="0" i="0" u="none" strike="noStrike" dirty="0">
                <a:solidFill>
                  <a:srgbClr val="1F1F1F"/>
                </a:solidFill>
                <a:effectLst/>
                <a:latin typeface="ElsevierGulliver"/>
              </a:rPr>
              <a:t>, the explosive remains unreacted. The exothermic chemical reaction starts from the spike, and completes at the Chapman–</a:t>
            </a:r>
            <a:r>
              <a:rPr lang="en-GB" b="0" i="0" u="none" strike="noStrike" dirty="0" err="1">
                <a:solidFill>
                  <a:srgbClr val="1F1F1F"/>
                </a:solidFill>
                <a:effectLst/>
                <a:latin typeface="ElsevierGulliver"/>
              </a:rPr>
              <a:t>Jouguet</a:t>
            </a:r>
            <a:r>
              <a:rPr lang="en-GB" b="0" i="0" u="none" strike="noStrike" dirty="0">
                <a:solidFill>
                  <a:srgbClr val="1F1F1F"/>
                </a:solidFill>
                <a:effectLst/>
                <a:latin typeface="ElsevierGulliver"/>
              </a:rPr>
              <a:t> state. Because the chemical reaction energy  has been fully released behind the detonation front, the final state of the detonation product behind the detonation front corresponds to the intersection point or tangent point of the Rayleigh line with the detonation </a:t>
            </a:r>
            <a:r>
              <a:rPr lang="en-GB" b="0" i="0" u="none" strike="noStrike" dirty="0" err="1">
                <a:solidFill>
                  <a:srgbClr val="1F1F1F"/>
                </a:solidFill>
                <a:effectLst/>
                <a:latin typeface="ElsevierGulliver"/>
              </a:rPr>
              <a:t>Hugoniot</a:t>
            </a:r>
            <a:r>
              <a:rPr lang="en-GB" b="0" i="0" u="none" strike="noStrike">
                <a:solidFill>
                  <a:srgbClr val="1F1F1F"/>
                </a:solidFill>
                <a:effectLst/>
                <a:latin typeface="ElsevierGulliver"/>
              </a:rPr>
              <a:t>.</a:t>
            </a:r>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14</a:t>
            </a:fld>
            <a:endParaRPr lang="en-US" dirty="0"/>
          </a:p>
        </p:txBody>
      </p:sp>
    </p:spTree>
    <p:extLst>
      <p:ext uri="{BB962C8B-B14F-4D97-AF65-F5344CB8AC3E}">
        <p14:creationId xmlns:p14="http://schemas.microsoft.com/office/powerpoint/2010/main" val="33879711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A0126CA-006B-2740-A5FB-370B23BF5F2D}" type="slidenum">
              <a:rPr lang="en-US" smtClean="0"/>
              <a:t>16</a:t>
            </a:fld>
            <a:endParaRPr lang="en-US" dirty="0"/>
          </a:p>
        </p:txBody>
      </p:sp>
    </p:spTree>
    <p:extLst>
      <p:ext uri="{BB962C8B-B14F-4D97-AF65-F5344CB8AC3E}">
        <p14:creationId xmlns:p14="http://schemas.microsoft.com/office/powerpoint/2010/main" val="36758393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7.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Presentation or Chapter Title">
    <p:spTree>
      <p:nvGrpSpPr>
        <p:cNvPr id="1" name=""/>
        <p:cNvGrpSpPr/>
        <p:nvPr/>
      </p:nvGrpSpPr>
      <p:grpSpPr>
        <a:xfrm>
          <a:off x="0" y="0"/>
          <a:ext cx="0" cy="0"/>
          <a:chOff x="0" y="0"/>
          <a:chExt cx="0" cy="0"/>
        </a:xfrm>
      </p:grpSpPr>
      <p:sp>
        <p:nvSpPr>
          <p:cNvPr id="8" name="Text Placeholder 8"/>
          <p:cNvSpPr>
            <a:spLocks noGrp="1"/>
          </p:cNvSpPr>
          <p:nvPr>
            <p:ph type="body" sz="quarter" idx="14" hasCustomPrompt="1"/>
          </p:nvPr>
        </p:nvSpPr>
        <p:spPr>
          <a:xfrm>
            <a:off x="407081" y="3645024"/>
            <a:ext cx="11377264" cy="864000"/>
          </a:xfrm>
          <a:prstGeom prst="rect">
            <a:avLst/>
          </a:prstGeom>
        </p:spPr>
        <p:txBody>
          <a:bodyPr anchor="ctr"/>
          <a:lstStyle>
            <a:lvl1pPr marL="0" indent="0">
              <a:lnSpc>
                <a:spcPct val="100000"/>
              </a:lnSpc>
              <a:buNone/>
              <a:defRPr sz="2400" b="1">
                <a:solidFill>
                  <a:srgbClr val="2F444E"/>
                </a:solidFill>
                <a:latin typeface="Arial" charset="0"/>
                <a:ea typeface="Arial" charset="0"/>
                <a:cs typeface="Arial" charset="0"/>
              </a:defRPr>
            </a:lvl1pPr>
          </a:lstStyle>
          <a:p>
            <a:pPr lvl="0"/>
            <a:r>
              <a:rPr lang="en-GB" noProof="0" dirty="0"/>
              <a:t>Presenter’s Name and Title, Arial Bold 24 </a:t>
            </a:r>
            <a:r>
              <a:rPr lang="en-GB" noProof="0" dirty="0" err="1"/>
              <a:t>pt</a:t>
            </a:r>
            <a:endParaRPr lang="en-GB" noProof="0" dirty="0"/>
          </a:p>
        </p:txBody>
      </p:sp>
      <p:sp>
        <p:nvSpPr>
          <p:cNvPr id="10" name="Text Placeholder 8"/>
          <p:cNvSpPr>
            <a:spLocks noGrp="1"/>
          </p:cNvSpPr>
          <p:nvPr>
            <p:ph type="body" sz="quarter" idx="18" hasCustomPrompt="1"/>
          </p:nvPr>
        </p:nvSpPr>
        <p:spPr>
          <a:xfrm>
            <a:off x="407368" y="1700809"/>
            <a:ext cx="11377264" cy="1728192"/>
          </a:xfrm>
          <a:prstGeom prst="rect">
            <a:avLst/>
          </a:prstGeom>
        </p:spPr>
        <p:txBody>
          <a:bodyPr anchor="ctr"/>
          <a:lstStyle>
            <a:lvl1pPr marL="0" indent="0">
              <a:lnSpc>
                <a:spcPct val="100000"/>
              </a:lnSpc>
              <a:buNone/>
              <a:defRPr sz="2800" b="1" baseline="0">
                <a:solidFill>
                  <a:srgbClr val="2F444E"/>
                </a:solidFill>
                <a:latin typeface="Arial" charset="0"/>
                <a:ea typeface="Arial" charset="0"/>
                <a:cs typeface="Arial" charset="0"/>
              </a:defRPr>
            </a:lvl1pPr>
          </a:lstStyle>
          <a:p>
            <a:pPr lvl="0"/>
            <a:r>
              <a:rPr lang="en-GB" noProof="0" dirty="0"/>
              <a:t>Presentation or Chapter Title, Arial Bold 28 </a:t>
            </a:r>
            <a:r>
              <a:rPr lang="en-GB" noProof="0" dirty="0" err="1"/>
              <a:t>pt</a:t>
            </a:r>
            <a:endParaRPr lang="en-GB" noProof="0" dirty="0"/>
          </a:p>
        </p:txBody>
      </p:sp>
      <p:sp>
        <p:nvSpPr>
          <p:cNvPr id="12" name="Text Placeholder 8"/>
          <p:cNvSpPr>
            <a:spLocks noGrp="1"/>
          </p:cNvSpPr>
          <p:nvPr>
            <p:ph type="body" sz="quarter" idx="15" hasCustomPrompt="1"/>
          </p:nvPr>
        </p:nvSpPr>
        <p:spPr>
          <a:xfrm>
            <a:off x="407368" y="4725049"/>
            <a:ext cx="4752528" cy="657317"/>
          </a:xfrm>
          <a:prstGeom prst="rect">
            <a:avLst/>
          </a:prstGeom>
        </p:spPr>
        <p:txBody>
          <a:bodyPr anchor="ctr"/>
          <a:lstStyle>
            <a:lvl1pPr marL="0" indent="0">
              <a:lnSpc>
                <a:spcPct val="100000"/>
              </a:lnSpc>
              <a:buNone/>
              <a:defRPr sz="2000" b="0">
                <a:solidFill>
                  <a:srgbClr val="2F444E"/>
                </a:solidFill>
                <a:latin typeface="Arial" charset="0"/>
                <a:ea typeface="Arial" charset="0"/>
                <a:cs typeface="Arial" charset="0"/>
              </a:defRPr>
            </a:lvl1pPr>
          </a:lstStyle>
          <a:p>
            <a:pPr lvl="0"/>
            <a:r>
              <a:rPr lang="en-GB" noProof="0" dirty="0"/>
              <a:t>Date, Arial </a:t>
            </a:r>
            <a:r>
              <a:rPr lang="en-GB" noProof="0" dirty="0" err="1"/>
              <a:t>20pt</a:t>
            </a:r>
            <a:endParaRPr lang="en-GB" noProof="0" dirty="0"/>
          </a:p>
        </p:txBody>
      </p:sp>
      <p:sp>
        <p:nvSpPr>
          <p:cNvPr id="14" name="Text Placeholder 8"/>
          <p:cNvSpPr>
            <a:spLocks noGrp="1"/>
          </p:cNvSpPr>
          <p:nvPr>
            <p:ph type="body" sz="quarter" idx="19" hasCustomPrompt="1"/>
          </p:nvPr>
        </p:nvSpPr>
        <p:spPr>
          <a:xfrm>
            <a:off x="5519937" y="4725049"/>
            <a:ext cx="6264695" cy="1305389"/>
          </a:xfrm>
          <a:prstGeom prst="rect">
            <a:avLst/>
          </a:prstGeom>
          <a:solidFill>
            <a:schemeClr val="bg1"/>
          </a:solidFill>
          <a:ln>
            <a:noFill/>
          </a:ln>
        </p:spPr>
        <p:txBody>
          <a:bodyPr anchor="ctr"/>
          <a:lstStyle>
            <a:lvl1pPr marL="0" indent="0">
              <a:buNone/>
              <a:defRPr sz="1500" b="0" baseline="0">
                <a:solidFill>
                  <a:srgbClr val="354248"/>
                </a:solidFill>
                <a:latin typeface="Arial" charset="0"/>
                <a:ea typeface="Arial" charset="0"/>
                <a:cs typeface="Arial" charset="0"/>
              </a:defRPr>
            </a:lvl1pPr>
          </a:lstStyle>
          <a:p>
            <a:pPr lvl="0"/>
            <a:r>
              <a:rPr lang="en-GB" noProof="0" dirty="0"/>
              <a:t>Sponsors/partners:</a:t>
            </a:r>
          </a:p>
        </p:txBody>
      </p:sp>
      <p:sp>
        <p:nvSpPr>
          <p:cNvPr id="9" name="Picture Placeholder 2"/>
          <p:cNvSpPr>
            <a:spLocks noGrp="1"/>
          </p:cNvSpPr>
          <p:nvPr>
            <p:ph type="pic" sz="quarter" idx="13"/>
          </p:nvPr>
        </p:nvSpPr>
        <p:spPr>
          <a:xfrm>
            <a:off x="7968207" y="4806300"/>
            <a:ext cx="1800200" cy="1152128"/>
          </a:xfrm>
          <a:prstGeom prst="rect">
            <a:avLst/>
          </a:prstGeom>
        </p:spPr>
        <p:txBody>
          <a:bodyPr anchor="ctr" anchorCtr="0"/>
          <a:lstStyle>
            <a:lvl1pPr>
              <a:defRPr sz="750">
                <a:latin typeface="Arial" charset="0"/>
                <a:ea typeface="Arial" charset="0"/>
                <a:cs typeface="Arial" charset="0"/>
              </a:defRPr>
            </a:lvl1pPr>
          </a:lstStyle>
          <a:p>
            <a:r>
              <a:rPr lang="en-GB" noProof="0" dirty="0"/>
              <a:t>Click icon to add picture</a:t>
            </a:r>
          </a:p>
        </p:txBody>
      </p:sp>
      <p:sp>
        <p:nvSpPr>
          <p:cNvPr id="11" name="Picture Placeholder 2"/>
          <p:cNvSpPr>
            <a:spLocks noGrp="1"/>
          </p:cNvSpPr>
          <p:nvPr>
            <p:ph type="pic" sz="quarter" idx="20"/>
          </p:nvPr>
        </p:nvSpPr>
        <p:spPr>
          <a:xfrm>
            <a:off x="9912423" y="4806300"/>
            <a:ext cx="1800200" cy="1148852"/>
          </a:xfrm>
          <a:prstGeom prst="rect">
            <a:avLst/>
          </a:prstGeom>
        </p:spPr>
        <p:txBody>
          <a:bodyPr anchor="ctr" anchorCtr="0"/>
          <a:lstStyle>
            <a:lvl1pPr>
              <a:defRPr sz="750">
                <a:latin typeface="Arial" charset="0"/>
                <a:ea typeface="Arial" charset="0"/>
                <a:cs typeface="Arial" charset="0"/>
              </a:defRPr>
            </a:lvl1pPr>
          </a:lstStyle>
          <a:p>
            <a:r>
              <a:rPr lang="en-GB" noProof="0" dirty="0"/>
              <a:t>Click icon to add picture</a:t>
            </a:r>
          </a:p>
        </p:txBody>
      </p:sp>
    </p:spTree>
    <p:extLst>
      <p:ext uri="{BB962C8B-B14F-4D97-AF65-F5344CB8AC3E}">
        <p14:creationId xmlns:p14="http://schemas.microsoft.com/office/powerpoint/2010/main" val="315851015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Sub, Body copy">
    <p:spTree>
      <p:nvGrpSpPr>
        <p:cNvPr id="1" name=""/>
        <p:cNvGrpSpPr/>
        <p:nvPr/>
      </p:nvGrpSpPr>
      <p:grpSpPr>
        <a:xfrm>
          <a:off x="0" y="0"/>
          <a:ext cx="0" cy="0"/>
          <a:chOff x="0" y="0"/>
          <a:chExt cx="0" cy="0"/>
        </a:xfrm>
      </p:grpSpPr>
      <p:sp>
        <p:nvSpPr>
          <p:cNvPr id="6" name="Text Placeholder 8"/>
          <p:cNvSpPr>
            <a:spLocks noGrp="1"/>
          </p:cNvSpPr>
          <p:nvPr>
            <p:ph type="body" sz="quarter" idx="11" hasCustomPrompt="1"/>
          </p:nvPr>
        </p:nvSpPr>
        <p:spPr>
          <a:xfrm>
            <a:off x="407367" y="1517839"/>
            <a:ext cx="11377264" cy="576064"/>
          </a:xfrm>
          <a:prstGeom prst="rect">
            <a:avLst/>
          </a:prstGeom>
        </p:spPr>
        <p:txBody>
          <a:bodyPr anchor="ctr"/>
          <a:lstStyle>
            <a:lvl1pPr marL="0" indent="0">
              <a:lnSpc>
                <a:spcPct val="100000"/>
              </a:lnSpc>
              <a:buNone/>
              <a:defRPr sz="3200" b="0">
                <a:solidFill>
                  <a:srgbClr val="0070C0"/>
                </a:solidFill>
                <a:latin typeface="Tahoma" panose="020B0604030504040204" pitchFamily="34" charset="0"/>
                <a:ea typeface="Tahoma" panose="020B0604030504040204" pitchFamily="34" charset="0"/>
                <a:cs typeface="Tahoma" panose="020B0604030504040204" pitchFamily="34" charset="0"/>
              </a:defRPr>
            </a:lvl1pPr>
          </a:lstStyle>
          <a:p>
            <a:pPr lvl="0"/>
            <a:r>
              <a:rPr lang="en-GB" noProof="0" dirty="0"/>
              <a:t>Sub-header, Tahoma 32 </a:t>
            </a:r>
            <a:r>
              <a:rPr lang="en-GB" noProof="0" dirty="0" err="1"/>
              <a:t>pt</a:t>
            </a:r>
            <a:endParaRPr lang="en-GB" noProof="0" dirty="0"/>
          </a:p>
        </p:txBody>
      </p:sp>
      <p:sp>
        <p:nvSpPr>
          <p:cNvPr id="7" name="Text Placeholder 8"/>
          <p:cNvSpPr>
            <a:spLocks noGrp="1"/>
          </p:cNvSpPr>
          <p:nvPr>
            <p:ph type="body" sz="quarter" idx="10" hasCustomPrompt="1"/>
          </p:nvPr>
        </p:nvSpPr>
        <p:spPr>
          <a:xfrm>
            <a:off x="407366" y="403880"/>
            <a:ext cx="9817093" cy="936889"/>
          </a:xfrm>
          <a:prstGeom prst="rect">
            <a:avLst/>
          </a:prstGeom>
        </p:spPr>
        <p:txBody>
          <a:bodyPr anchor="ctr"/>
          <a:lstStyle>
            <a:lvl1pPr marL="0" indent="0">
              <a:lnSpc>
                <a:spcPct val="100000"/>
              </a:lnSpc>
              <a:buNone/>
              <a:defRPr sz="3600" b="1">
                <a:solidFill>
                  <a:srgbClr val="002060"/>
                </a:solidFill>
                <a:latin typeface="+mn-lt"/>
                <a:ea typeface="Arial" charset="0"/>
                <a:cs typeface="Arial" charset="0"/>
              </a:defRPr>
            </a:lvl1pPr>
          </a:lstStyle>
          <a:p>
            <a:pPr lvl="0"/>
            <a:r>
              <a:rPr lang="en-GB" noProof="0" dirty="0"/>
              <a:t>Slide Title, Calibri Bold 36 </a:t>
            </a:r>
            <a:r>
              <a:rPr lang="en-GB" noProof="0" dirty="0" err="1"/>
              <a:t>pt</a:t>
            </a:r>
            <a:endParaRPr lang="en-GB" noProof="0" dirty="0"/>
          </a:p>
        </p:txBody>
      </p:sp>
      <p:sp>
        <p:nvSpPr>
          <p:cNvPr id="15" name="Text Placeholder 8"/>
          <p:cNvSpPr>
            <a:spLocks noGrp="1"/>
          </p:cNvSpPr>
          <p:nvPr>
            <p:ph type="body" sz="quarter" idx="15" hasCustomPrompt="1"/>
          </p:nvPr>
        </p:nvSpPr>
        <p:spPr>
          <a:xfrm>
            <a:off x="407368" y="2270975"/>
            <a:ext cx="11377265" cy="3966338"/>
          </a:xfrm>
          <a:prstGeom prst="rect">
            <a:avLst/>
          </a:prstGeom>
        </p:spPr>
        <p:txBody>
          <a:bodyPr numCol="1" spcCol="144000" anchor="t" anchorCtr="0">
            <a:normAutofit/>
          </a:bodyPr>
          <a:lstStyle>
            <a:lvl1pPr marL="0" indent="0">
              <a:lnSpc>
                <a:spcPct val="100000"/>
              </a:lnSpc>
              <a:buFont typeface="Arial" panose="020B0604020202020204" pitchFamily="34" charset="0"/>
              <a:buNone/>
              <a:defRPr sz="2800" b="0">
                <a:solidFill>
                  <a:schemeClr val="tx1"/>
                </a:solidFill>
                <a:latin typeface="Tahoma" panose="020B0604030504040204" pitchFamily="34" charset="0"/>
                <a:ea typeface="Tahoma" panose="020B0604030504040204" pitchFamily="34" charset="0"/>
                <a:cs typeface="Tahoma" panose="020B0604030504040204" pitchFamily="34" charset="0"/>
              </a:defRPr>
            </a:lvl1pPr>
            <a:lvl2pPr>
              <a:lnSpc>
                <a:spcPct val="100000"/>
              </a:lnSpc>
              <a:defRPr sz="2800" b="0" i="0">
                <a:latin typeface="Arial" charset="0"/>
                <a:ea typeface="Arial" charset="0"/>
                <a:cs typeface="Arial" charset="0"/>
              </a:defRPr>
            </a:lvl2pPr>
            <a:lvl3pPr>
              <a:lnSpc>
                <a:spcPct val="100000"/>
              </a:lnSpc>
              <a:defRPr sz="2800" b="0" i="0">
                <a:latin typeface="Arial" charset="0"/>
                <a:ea typeface="Arial" charset="0"/>
                <a:cs typeface="Arial" charset="0"/>
              </a:defRPr>
            </a:lvl3pPr>
            <a:lvl4pPr>
              <a:lnSpc>
                <a:spcPct val="100000"/>
              </a:lnSpc>
              <a:defRPr sz="2800" b="0" i="0">
                <a:latin typeface="Arial" charset="0"/>
                <a:ea typeface="Arial" charset="0"/>
                <a:cs typeface="Arial" charset="0"/>
              </a:defRPr>
            </a:lvl4pPr>
            <a:lvl5pPr>
              <a:lnSpc>
                <a:spcPct val="100000"/>
              </a:lnSpc>
              <a:defRPr sz="2800" b="0" i="0">
                <a:latin typeface="Arial" charset="0"/>
                <a:ea typeface="Arial" charset="0"/>
                <a:cs typeface="Arial" charset="0"/>
              </a:defRPr>
            </a:lvl5pPr>
          </a:lstStyle>
          <a:p>
            <a:pPr lvl="0"/>
            <a:r>
              <a:rPr lang="en-GB" noProof="0" dirty="0"/>
              <a:t>Body copy, Tahoma 28 </a:t>
            </a:r>
            <a:r>
              <a:rPr lang="en-GB" noProof="0" dirty="0" err="1"/>
              <a:t>pt</a:t>
            </a:r>
            <a:endParaRPr lang="en-GB" noProof="0" dirty="0"/>
          </a:p>
          <a:p>
            <a:pPr lvl="0"/>
            <a:r>
              <a:rPr lang="en-GB" noProof="0" dirty="0"/>
              <a:t>Column 1</a:t>
            </a:r>
          </a:p>
          <a:p>
            <a:pPr lvl="0"/>
            <a:r>
              <a:rPr lang="en-GB" noProof="0" dirty="0"/>
              <a:t>Bullet points should always be circular</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Tree>
    <p:extLst>
      <p:ext uri="{BB962C8B-B14F-4D97-AF65-F5344CB8AC3E}">
        <p14:creationId xmlns:p14="http://schemas.microsoft.com/office/powerpoint/2010/main" val="297799531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itle, Sub, Body copy, Image">
    <p:spTree>
      <p:nvGrpSpPr>
        <p:cNvPr id="1" name=""/>
        <p:cNvGrpSpPr/>
        <p:nvPr/>
      </p:nvGrpSpPr>
      <p:grpSpPr>
        <a:xfrm>
          <a:off x="0" y="0"/>
          <a:ext cx="0" cy="0"/>
          <a:chOff x="0" y="0"/>
          <a:chExt cx="0" cy="0"/>
        </a:xfrm>
      </p:grpSpPr>
      <p:sp>
        <p:nvSpPr>
          <p:cNvPr id="10" name="Content Placeholder 2"/>
          <p:cNvSpPr>
            <a:spLocks noGrp="1"/>
          </p:cNvSpPr>
          <p:nvPr>
            <p:ph sz="quarter" idx="17"/>
          </p:nvPr>
        </p:nvSpPr>
        <p:spPr>
          <a:xfrm>
            <a:off x="7248525" y="2270974"/>
            <a:ext cx="4535488" cy="3966338"/>
          </a:xfrm>
          <a:prstGeom prst="rect">
            <a:avLst/>
          </a:prstGeom>
        </p:spPr>
        <p:txBody>
          <a:bodyPr/>
          <a:lstStyle>
            <a:lvl1pPr marL="0" indent="0">
              <a:buNone/>
              <a:defRPr sz="2800" b="0" i="0">
                <a:latin typeface="Tahoma" panose="020B0604030504040204" pitchFamily="34" charset="0"/>
                <a:ea typeface="Tahoma" panose="020B0604030504040204" pitchFamily="34" charset="0"/>
                <a:cs typeface="Tahoma" panose="020B0604030504040204" pitchFamily="34" charset="0"/>
              </a:defRPr>
            </a:lvl1pPr>
            <a:lvl2pPr>
              <a:defRPr sz="2800" b="0" i="0">
                <a:latin typeface="Tahoma" panose="020B0604030504040204" pitchFamily="34" charset="0"/>
                <a:ea typeface="Tahoma" panose="020B0604030504040204" pitchFamily="34" charset="0"/>
                <a:cs typeface="Tahoma" panose="020B0604030504040204" pitchFamily="34" charset="0"/>
              </a:defRPr>
            </a:lvl2pPr>
            <a:lvl3pPr>
              <a:defRPr sz="2800" b="0" i="0">
                <a:latin typeface="Tahoma" panose="020B0604030504040204" pitchFamily="34" charset="0"/>
                <a:ea typeface="Tahoma" panose="020B0604030504040204" pitchFamily="34" charset="0"/>
                <a:cs typeface="Tahoma" panose="020B0604030504040204" pitchFamily="34" charset="0"/>
              </a:defRPr>
            </a:lvl3pPr>
            <a:lvl4pPr>
              <a:defRPr sz="2800" b="0" i="0">
                <a:latin typeface="Tahoma" panose="020B0604030504040204" pitchFamily="34" charset="0"/>
                <a:ea typeface="Tahoma" panose="020B0604030504040204" pitchFamily="34" charset="0"/>
                <a:cs typeface="Tahoma" panose="020B0604030504040204" pitchFamily="34" charset="0"/>
              </a:defRPr>
            </a:lvl4pPr>
            <a:lvl5pPr>
              <a:defRPr sz="2800" b="0" i="0">
                <a:latin typeface="Tahoma" panose="020B0604030504040204" pitchFamily="34" charset="0"/>
                <a:ea typeface="Tahoma" panose="020B0604030504040204" pitchFamily="34" charset="0"/>
                <a:cs typeface="Tahoma" panose="020B0604030504040204" pitchFamily="34" charset="0"/>
              </a:defRPr>
            </a:lvl5pPr>
          </a:lstStyle>
          <a:p>
            <a:pPr lvl="0"/>
            <a:r>
              <a:rPr lang="en-GB" noProof="0" dirty="0"/>
              <a:t>Click to 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20" name="Text Placeholder 8"/>
          <p:cNvSpPr>
            <a:spLocks noGrp="1"/>
          </p:cNvSpPr>
          <p:nvPr>
            <p:ph type="body" sz="quarter" idx="15" hasCustomPrompt="1"/>
          </p:nvPr>
        </p:nvSpPr>
        <p:spPr>
          <a:xfrm>
            <a:off x="407366" y="2270975"/>
            <a:ext cx="6696747" cy="3966338"/>
          </a:xfrm>
          <a:prstGeom prst="rect">
            <a:avLst/>
          </a:prstGeom>
        </p:spPr>
        <p:txBody>
          <a:bodyPr numCol="1" spcCol="144000" anchor="t" anchorCtr="0">
            <a:noAutofit/>
          </a:bodyPr>
          <a:lstStyle>
            <a:lvl1pPr marL="0" indent="0">
              <a:lnSpc>
                <a:spcPct val="100000"/>
              </a:lnSpc>
              <a:buFont typeface="Arial" panose="020B0604020202020204" pitchFamily="34" charset="0"/>
              <a:buNone/>
              <a:defRPr sz="2800" b="0">
                <a:solidFill>
                  <a:schemeClr val="tx1"/>
                </a:solidFill>
                <a:latin typeface="Tahoma" panose="020B0604030504040204" pitchFamily="34" charset="0"/>
                <a:ea typeface="Tahoma" panose="020B0604030504040204" pitchFamily="34" charset="0"/>
                <a:cs typeface="Tahoma" panose="020B0604030504040204" pitchFamily="34" charset="0"/>
              </a:defRPr>
            </a:lvl1pPr>
            <a:lvl2pPr>
              <a:lnSpc>
                <a:spcPct val="100000"/>
              </a:lnSpc>
              <a:defRPr sz="2800" b="0" i="0">
                <a:latin typeface="Arial" charset="0"/>
                <a:ea typeface="Arial" charset="0"/>
                <a:cs typeface="Arial" charset="0"/>
              </a:defRPr>
            </a:lvl2pPr>
            <a:lvl3pPr>
              <a:lnSpc>
                <a:spcPct val="100000"/>
              </a:lnSpc>
              <a:defRPr sz="2800" b="0" i="0">
                <a:latin typeface="Arial" charset="0"/>
                <a:ea typeface="Arial" charset="0"/>
                <a:cs typeface="Arial" charset="0"/>
              </a:defRPr>
            </a:lvl3pPr>
            <a:lvl4pPr>
              <a:lnSpc>
                <a:spcPct val="100000"/>
              </a:lnSpc>
              <a:defRPr sz="2800" b="0" i="0">
                <a:latin typeface="Arial" charset="0"/>
                <a:ea typeface="Arial" charset="0"/>
                <a:cs typeface="Arial" charset="0"/>
              </a:defRPr>
            </a:lvl4pPr>
            <a:lvl5pPr>
              <a:lnSpc>
                <a:spcPct val="100000"/>
              </a:lnSpc>
              <a:defRPr sz="2800" b="0" i="0">
                <a:latin typeface="Arial" charset="0"/>
                <a:ea typeface="Arial" charset="0"/>
                <a:cs typeface="Arial" charset="0"/>
              </a:defRPr>
            </a:lvl5pPr>
          </a:lstStyle>
          <a:p>
            <a:pPr lvl="0"/>
            <a:r>
              <a:rPr lang="en-GB" noProof="0" dirty="0"/>
              <a:t>Body copy, Tahoma 28 </a:t>
            </a:r>
            <a:r>
              <a:rPr lang="en-GB" noProof="0" dirty="0" err="1"/>
              <a:t>pt</a:t>
            </a:r>
            <a:endParaRPr lang="en-GB" noProof="0" dirty="0"/>
          </a:p>
          <a:p>
            <a:pPr lvl="0"/>
            <a:r>
              <a:rPr lang="en-GB" noProof="0" dirty="0"/>
              <a:t>Column 1</a:t>
            </a:r>
          </a:p>
          <a:p>
            <a:pPr lvl="0"/>
            <a:r>
              <a:rPr lang="en-GB" noProof="0" dirty="0"/>
              <a:t>Bullet points should always be circular</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7" name="Text Placeholder 8"/>
          <p:cNvSpPr>
            <a:spLocks noGrp="1"/>
          </p:cNvSpPr>
          <p:nvPr>
            <p:ph type="body" sz="quarter" idx="19" hasCustomPrompt="1"/>
          </p:nvPr>
        </p:nvSpPr>
        <p:spPr>
          <a:xfrm>
            <a:off x="407367" y="1517839"/>
            <a:ext cx="11377264" cy="576064"/>
          </a:xfrm>
          <a:prstGeom prst="rect">
            <a:avLst/>
          </a:prstGeom>
        </p:spPr>
        <p:txBody>
          <a:bodyPr anchor="ctr"/>
          <a:lstStyle>
            <a:lvl1pPr marL="0" indent="0">
              <a:lnSpc>
                <a:spcPct val="100000"/>
              </a:lnSpc>
              <a:buNone/>
              <a:defRPr sz="3200" b="0">
                <a:solidFill>
                  <a:srgbClr val="0070C0"/>
                </a:solidFill>
                <a:latin typeface="Tahoma" panose="020B0604030504040204" pitchFamily="34" charset="0"/>
                <a:ea typeface="Tahoma" panose="020B0604030504040204" pitchFamily="34" charset="0"/>
                <a:cs typeface="Tahoma" panose="020B0604030504040204" pitchFamily="34" charset="0"/>
              </a:defRPr>
            </a:lvl1pPr>
          </a:lstStyle>
          <a:p>
            <a:pPr lvl="0"/>
            <a:r>
              <a:rPr lang="en-GB" noProof="0" dirty="0"/>
              <a:t>Sub-header, Tahoma 32 </a:t>
            </a:r>
            <a:r>
              <a:rPr lang="en-GB" noProof="0" dirty="0" err="1"/>
              <a:t>pt</a:t>
            </a:r>
            <a:endParaRPr lang="en-GB" noProof="0" dirty="0"/>
          </a:p>
        </p:txBody>
      </p:sp>
      <p:sp>
        <p:nvSpPr>
          <p:cNvPr id="8" name="Text Placeholder 8"/>
          <p:cNvSpPr>
            <a:spLocks noGrp="1"/>
          </p:cNvSpPr>
          <p:nvPr>
            <p:ph type="body" sz="quarter" idx="20" hasCustomPrompt="1"/>
          </p:nvPr>
        </p:nvSpPr>
        <p:spPr>
          <a:xfrm>
            <a:off x="407365" y="403880"/>
            <a:ext cx="9816000" cy="936889"/>
          </a:xfrm>
          <a:prstGeom prst="rect">
            <a:avLst/>
          </a:prstGeom>
        </p:spPr>
        <p:txBody>
          <a:bodyPr anchor="ctr"/>
          <a:lstStyle>
            <a:lvl1pPr marL="0" indent="0">
              <a:lnSpc>
                <a:spcPct val="100000"/>
              </a:lnSpc>
              <a:buNone/>
              <a:defRPr sz="3600" b="1">
                <a:solidFill>
                  <a:srgbClr val="002060"/>
                </a:solidFill>
                <a:latin typeface="+mn-lt"/>
                <a:ea typeface="Arial" charset="0"/>
                <a:cs typeface="Arial" charset="0"/>
              </a:defRPr>
            </a:lvl1pPr>
          </a:lstStyle>
          <a:p>
            <a:pPr lvl="0"/>
            <a:r>
              <a:rPr lang="en-GB" noProof="0" dirty="0"/>
              <a:t>Slide Title, Calibri Bold 36 </a:t>
            </a:r>
            <a:r>
              <a:rPr lang="en-GB" noProof="0" dirty="0" err="1"/>
              <a:t>pt</a:t>
            </a:r>
            <a:endParaRPr lang="en-GB" noProof="0" dirty="0"/>
          </a:p>
        </p:txBody>
      </p:sp>
    </p:spTree>
    <p:extLst>
      <p:ext uri="{BB962C8B-B14F-4D97-AF65-F5344CB8AC3E}">
        <p14:creationId xmlns:p14="http://schemas.microsoft.com/office/powerpoint/2010/main" val="285449607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itle, Body copy, Image">
    <p:spTree>
      <p:nvGrpSpPr>
        <p:cNvPr id="1" name=""/>
        <p:cNvGrpSpPr/>
        <p:nvPr/>
      </p:nvGrpSpPr>
      <p:grpSpPr>
        <a:xfrm>
          <a:off x="0" y="0"/>
          <a:ext cx="0" cy="0"/>
          <a:chOff x="0" y="0"/>
          <a:chExt cx="0" cy="0"/>
        </a:xfrm>
      </p:grpSpPr>
      <p:sp>
        <p:nvSpPr>
          <p:cNvPr id="8" name="Content Placeholder 2"/>
          <p:cNvSpPr>
            <a:spLocks noGrp="1"/>
          </p:cNvSpPr>
          <p:nvPr>
            <p:ph sz="quarter" idx="17"/>
          </p:nvPr>
        </p:nvSpPr>
        <p:spPr>
          <a:xfrm>
            <a:off x="7248525" y="1517840"/>
            <a:ext cx="4535488" cy="4719472"/>
          </a:xfrm>
          <a:prstGeom prst="rect">
            <a:avLst/>
          </a:prstGeom>
        </p:spPr>
        <p:txBody>
          <a:bodyPr/>
          <a:lstStyle>
            <a:lvl1pPr marL="0" indent="0">
              <a:buNone/>
              <a:defRPr sz="2800" b="0" i="0">
                <a:latin typeface="Tahoma" panose="020B0604030504040204" pitchFamily="34" charset="0"/>
                <a:ea typeface="Tahoma" panose="020B0604030504040204" pitchFamily="34" charset="0"/>
                <a:cs typeface="Tahoma" panose="020B0604030504040204" pitchFamily="34" charset="0"/>
              </a:defRPr>
            </a:lvl1pPr>
            <a:lvl2pPr>
              <a:defRPr sz="2800" b="0" i="0">
                <a:latin typeface="Tahoma" panose="020B0604030504040204" pitchFamily="34" charset="0"/>
                <a:ea typeface="Tahoma" panose="020B0604030504040204" pitchFamily="34" charset="0"/>
                <a:cs typeface="Tahoma" panose="020B0604030504040204" pitchFamily="34" charset="0"/>
              </a:defRPr>
            </a:lvl2pPr>
            <a:lvl3pPr>
              <a:defRPr sz="2800" b="0" i="0">
                <a:latin typeface="Tahoma" panose="020B0604030504040204" pitchFamily="34" charset="0"/>
                <a:ea typeface="Tahoma" panose="020B0604030504040204" pitchFamily="34" charset="0"/>
                <a:cs typeface="Tahoma" panose="020B0604030504040204" pitchFamily="34" charset="0"/>
              </a:defRPr>
            </a:lvl3pPr>
            <a:lvl4pPr>
              <a:defRPr sz="2800" b="0" i="0">
                <a:latin typeface="Tahoma" panose="020B0604030504040204" pitchFamily="34" charset="0"/>
                <a:ea typeface="Tahoma" panose="020B0604030504040204" pitchFamily="34" charset="0"/>
                <a:cs typeface="Tahoma" panose="020B0604030504040204" pitchFamily="34" charset="0"/>
              </a:defRPr>
            </a:lvl4pPr>
            <a:lvl5pPr>
              <a:defRPr sz="2800" b="0" i="0">
                <a:latin typeface="Tahoma" panose="020B0604030504040204" pitchFamily="34" charset="0"/>
                <a:ea typeface="Tahoma" panose="020B0604030504040204" pitchFamily="34" charset="0"/>
                <a:cs typeface="Tahoma" panose="020B0604030504040204" pitchFamily="34" charset="0"/>
              </a:defRPr>
            </a:lvl5pPr>
          </a:lstStyle>
          <a:p>
            <a:pPr lvl="0"/>
            <a:r>
              <a:rPr lang="en-GB" noProof="0" dirty="0"/>
              <a:t>Click to 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19" name="Text Placeholder 8"/>
          <p:cNvSpPr>
            <a:spLocks noGrp="1"/>
          </p:cNvSpPr>
          <p:nvPr>
            <p:ph type="body" sz="quarter" idx="15" hasCustomPrompt="1"/>
          </p:nvPr>
        </p:nvSpPr>
        <p:spPr>
          <a:xfrm>
            <a:off x="407366" y="1517839"/>
            <a:ext cx="6696747" cy="4719474"/>
          </a:xfrm>
          <a:prstGeom prst="rect">
            <a:avLst/>
          </a:prstGeom>
        </p:spPr>
        <p:txBody>
          <a:bodyPr numCol="1" spcCol="144000" anchor="t" anchorCtr="0">
            <a:noAutofit/>
          </a:bodyPr>
          <a:lstStyle>
            <a:lvl1pPr marL="0" indent="0">
              <a:lnSpc>
                <a:spcPct val="100000"/>
              </a:lnSpc>
              <a:buFont typeface="Arial" panose="020B0604020202020204" pitchFamily="34" charset="0"/>
              <a:buNone/>
              <a:defRPr sz="2800" b="0">
                <a:solidFill>
                  <a:schemeClr val="tx1"/>
                </a:solidFill>
                <a:latin typeface="Tahoma" panose="020B0604030504040204" pitchFamily="34" charset="0"/>
                <a:ea typeface="Tahoma" panose="020B0604030504040204" pitchFamily="34" charset="0"/>
                <a:cs typeface="Tahoma" panose="020B0604030504040204" pitchFamily="34" charset="0"/>
              </a:defRPr>
            </a:lvl1pPr>
            <a:lvl2pPr>
              <a:lnSpc>
                <a:spcPct val="100000"/>
              </a:lnSpc>
              <a:defRPr sz="2800" b="0" i="0">
                <a:latin typeface="Arial" charset="0"/>
                <a:ea typeface="Arial" charset="0"/>
                <a:cs typeface="Arial" charset="0"/>
              </a:defRPr>
            </a:lvl2pPr>
            <a:lvl3pPr>
              <a:lnSpc>
                <a:spcPct val="100000"/>
              </a:lnSpc>
              <a:defRPr sz="2800" b="0" i="0">
                <a:latin typeface="Arial" charset="0"/>
                <a:ea typeface="Arial" charset="0"/>
                <a:cs typeface="Arial" charset="0"/>
              </a:defRPr>
            </a:lvl3pPr>
            <a:lvl4pPr>
              <a:lnSpc>
                <a:spcPct val="100000"/>
              </a:lnSpc>
              <a:defRPr sz="2800" b="0" i="0">
                <a:latin typeface="Arial" charset="0"/>
                <a:ea typeface="Arial" charset="0"/>
                <a:cs typeface="Arial" charset="0"/>
              </a:defRPr>
            </a:lvl4pPr>
            <a:lvl5pPr>
              <a:lnSpc>
                <a:spcPct val="100000"/>
              </a:lnSpc>
              <a:defRPr sz="2800" b="0" i="0">
                <a:latin typeface="Arial" charset="0"/>
                <a:ea typeface="Arial" charset="0"/>
                <a:cs typeface="Arial" charset="0"/>
              </a:defRPr>
            </a:lvl5pPr>
          </a:lstStyle>
          <a:p>
            <a:pPr lvl="0"/>
            <a:r>
              <a:rPr lang="en-GB" noProof="0" dirty="0"/>
              <a:t>Body copy, Tahoma 28 </a:t>
            </a:r>
            <a:r>
              <a:rPr lang="en-GB" noProof="0" dirty="0" err="1"/>
              <a:t>pt</a:t>
            </a:r>
            <a:endParaRPr lang="en-GB" noProof="0" dirty="0"/>
          </a:p>
          <a:p>
            <a:pPr lvl="0"/>
            <a:r>
              <a:rPr lang="en-GB" noProof="0" dirty="0"/>
              <a:t>Column 1</a:t>
            </a:r>
          </a:p>
          <a:p>
            <a:pPr lvl="0"/>
            <a:r>
              <a:rPr lang="en-GB" noProof="0" dirty="0"/>
              <a:t>Bullet points should always be circular</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7" name="Text Placeholder 8"/>
          <p:cNvSpPr>
            <a:spLocks noGrp="1"/>
          </p:cNvSpPr>
          <p:nvPr>
            <p:ph type="body" sz="quarter" idx="10" hasCustomPrompt="1"/>
          </p:nvPr>
        </p:nvSpPr>
        <p:spPr>
          <a:xfrm>
            <a:off x="407365" y="403880"/>
            <a:ext cx="9816000" cy="936889"/>
          </a:xfrm>
          <a:prstGeom prst="rect">
            <a:avLst/>
          </a:prstGeom>
        </p:spPr>
        <p:txBody>
          <a:bodyPr anchor="ctr"/>
          <a:lstStyle>
            <a:lvl1pPr marL="0" indent="0">
              <a:lnSpc>
                <a:spcPct val="100000"/>
              </a:lnSpc>
              <a:buNone/>
              <a:defRPr sz="3600" b="1">
                <a:solidFill>
                  <a:srgbClr val="002060"/>
                </a:solidFill>
                <a:latin typeface="+mn-lt"/>
                <a:ea typeface="Arial" charset="0"/>
                <a:cs typeface="Arial" charset="0"/>
              </a:defRPr>
            </a:lvl1pPr>
          </a:lstStyle>
          <a:p>
            <a:pPr lvl="0"/>
            <a:r>
              <a:rPr lang="en-GB" noProof="0" dirty="0"/>
              <a:t>Slide Title, Calibri Bold 36 </a:t>
            </a:r>
            <a:r>
              <a:rPr lang="en-GB" noProof="0" dirty="0" err="1"/>
              <a:t>pt</a:t>
            </a:r>
            <a:endParaRPr lang="en-GB" noProof="0" dirty="0"/>
          </a:p>
        </p:txBody>
      </p:sp>
    </p:spTree>
    <p:extLst>
      <p:ext uri="{BB962C8B-B14F-4D97-AF65-F5344CB8AC3E}">
        <p14:creationId xmlns:p14="http://schemas.microsoft.com/office/powerpoint/2010/main" val="209772317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itle, Two column body copy">
    <p:spTree>
      <p:nvGrpSpPr>
        <p:cNvPr id="1" name=""/>
        <p:cNvGrpSpPr/>
        <p:nvPr/>
      </p:nvGrpSpPr>
      <p:grpSpPr>
        <a:xfrm>
          <a:off x="0" y="0"/>
          <a:ext cx="0" cy="0"/>
          <a:chOff x="0" y="0"/>
          <a:chExt cx="0" cy="0"/>
        </a:xfrm>
      </p:grpSpPr>
      <p:sp>
        <p:nvSpPr>
          <p:cNvPr id="15" name="Text Placeholder 8"/>
          <p:cNvSpPr>
            <a:spLocks noGrp="1"/>
          </p:cNvSpPr>
          <p:nvPr>
            <p:ph type="body" sz="quarter" idx="15" hasCustomPrompt="1"/>
          </p:nvPr>
        </p:nvSpPr>
        <p:spPr>
          <a:xfrm>
            <a:off x="407368" y="1517839"/>
            <a:ext cx="11377265" cy="4719474"/>
          </a:xfrm>
          <a:prstGeom prst="rect">
            <a:avLst/>
          </a:prstGeom>
        </p:spPr>
        <p:txBody>
          <a:bodyPr numCol="2" spcCol="144000" anchor="t" anchorCtr="0">
            <a:noAutofit/>
          </a:bodyPr>
          <a:lstStyle>
            <a:lvl1pPr marL="0" indent="0">
              <a:lnSpc>
                <a:spcPct val="100000"/>
              </a:lnSpc>
              <a:buFont typeface="Arial" panose="020B0604020202020204" pitchFamily="34" charset="0"/>
              <a:buNone/>
              <a:defRPr sz="2800" b="0">
                <a:solidFill>
                  <a:schemeClr val="tx1"/>
                </a:solidFill>
                <a:latin typeface="Tahoma" panose="020B0604030504040204" pitchFamily="34" charset="0"/>
                <a:ea typeface="Tahoma" panose="020B0604030504040204" pitchFamily="34" charset="0"/>
                <a:cs typeface="Tahoma" panose="020B0604030504040204" pitchFamily="34" charset="0"/>
              </a:defRPr>
            </a:lvl1pPr>
            <a:lvl2pPr>
              <a:lnSpc>
                <a:spcPct val="100000"/>
              </a:lnSpc>
              <a:defRPr sz="2800" b="0" i="0">
                <a:latin typeface="Arial" charset="0"/>
                <a:ea typeface="Arial" charset="0"/>
                <a:cs typeface="Arial" charset="0"/>
              </a:defRPr>
            </a:lvl2pPr>
            <a:lvl3pPr>
              <a:lnSpc>
                <a:spcPct val="100000"/>
              </a:lnSpc>
              <a:defRPr sz="2800" b="0" i="0">
                <a:latin typeface="Arial" charset="0"/>
                <a:ea typeface="Arial" charset="0"/>
                <a:cs typeface="Arial" charset="0"/>
              </a:defRPr>
            </a:lvl3pPr>
            <a:lvl4pPr>
              <a:lnSpc>
                <a:spcPct val="100000"/>
              </a:lnSpc>
              <a:defRPr sz="2800" b="0" i="0">
                <a:latin typeface="Arial" charset="0"/>
                <a:ea typeface="Arial" charset="0"/>
                <a:cs typeface="Arial" charset="0"/>
              </a:defRPr>
            </a:lvl4pPr>
            <a:lvl5pPr>
              <a:lnSpc>
                <a:spcPct val="100000"/>
              </a:lnSpc>
              <a:defRPr sz="2800" b="0" i="0">
                <a:latin typeface="Arial" charset="0"/>
                <a:ea typeface="Arial" charset="0"/>
                <a:cs typeface="Arial" charset="0"/>
              </a:defRPr>
            </a:lvl5pPr>
          </a:lstStyle>
          <a:p>
            <a:pPr lvl="0"/>
            <a:r>
              <a:rPr lang="en-GB" noProof="0" dirty="0"/>
              <a:t>Body copy, Tahoma 28 </a:t>
            </a:r>
            <a:r>
              <a:rPr lang="en-GB" noProof="0" dirty="0" err="1"/>
              <a:t>pt</a:t>
            </a:r>
            <a:endParaRPr lang="en-GB" noProof="0" dirty="0"/>
          </a:p>
          <a:p>
            <a:pPr lvl="0"/>
            <a:r>
              <a:rPr lang="en-GB" noProof="0" dirty="0"/>
              <a:t>Column 1</a:t>
            </a:r>
          </a:p>
          <a:p>
            <a:pPr lvl="0"/>
            <a:r>
              <a:rPr lang="en-GB" noProof="0" dirty="0"/>
              <a:t>Bullet points should always be circular</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a:p>
            <a:pPr lvl="4"/>
            <a:endParaRPr lang="en-GB" noProof="0" dirty="0"/>
          </a:p>
          <a:p>
            <a:pPr lvl="0"/>
            <a:endParaRPr lang="en-GB" noProof="0" dirty="0"/>
          </a:p>
          <a:p>
            <a:pPr lvl="0"/>
            <a:endParaRPr lang="en-GB" noProof="0" dirty="0"/>
          </a:p>
          <a:p>
            <a:pPr lvl="0"/>
            <a:endParaRPr lang="en-GB" noProof="0" dirty="0"/>
          </a:p>
          <a:p>
            <a:pPr lvl="0"/>
            <a:r>
              <a:rPr lang="en-GB" noProof="0" dirty="0"/>
              <a:t>Body copy, Tahoma 28 </a:t>
            </a:r>
            <a:r>
              <a:rPr lang="en-GB" noProof="0" dirty="0" err="1"/>
              <a:t>pt</a:t>
            </a:r>
            <a:endParaRPr lang="en-GB" noProof="0" dirty="0"/>
          </a:p>
          <a:p>
            <a:pPr lvl="0"/>
            <a:r>
              <a:rPr lang="en-GB" noProof="0" dirty="0"/>
              <a:t>Column 2</a:t>
            </a:r>
          </a:p>
          <a:p>
            <a:pPr lvl="0"/>
            <a:r>
              <a:rPr lang="en-GB" noProof="0" dirty="0"/>
              <a:t>Bullet points should always be circular</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a:p>
            <a:pPr lvl="4"/>
            <a:endParaRPr lang="en-GB" noProof="0" dirty="0"/>
          </a:p>
        </p:txBody>
      </p:sp>
      <p:sp>
        <p:nvSpPr>
          <p:cNvPr id="6" name="Text Placeholder 8"/>
          <p:cNvSpPr>
            <a:spLocks noGrp="1"/>
          </p:cNvSpPr>
          <p:nvPr>
            <p:ph type="body" sz="quarter" idx="17" hasCustomPrompt="1"/>
          </p:nvPr>
        </p:nvSpPr>
        <p:spPr>
          <a:xfrm>
            <a:off x="407365" y="403880"/>
            <a:ext cx="9816000" cy="936889"/>
          </a:xfrm>
          <a:prstGeom prst="rect">
            <a:avLst/>
          </a:prstGeom>
        </p:spPr>
        <p:txBody>
          <a:bodyPr anchor="ctr"/>
          <a:lstStyle>
            <a:lvl1pPr marL="0" indent="0">
              <a:lnSpc>
                <a:spcPct val="100000"/>
              </a:lnSpc>
              <a:buNone/>
              <a:defRPr sz="3600" b="1">
                <a:solidFill>
                  <a:srgbClr val="002060"/>
                </a:solidFill>
                <a:latin typeface="+mn-lt"/>
                <a:ea typeface="Arial" charset="0"/>
                <a:cs typeface="Arial" charset="0"/>
              </a:defRPr>
            </a:lvl1pPr>
          </a:lstStyle>
          <a:p>
            <a:pPr lvl="0"/>
            <a:r>
              <a:rPr lang="en-GB" noProof="0" dirty="0"/>
              <a:t>Slide Title, Calibri Bold 36 </a:t>
            </a:r>
            <a:r>
              <a:rPr lang="en-GB" noProof="0" dirty="0" err="1"/>
              <a:t>pt</a:t>
            </a:r>
            <a:endParaRPr lang="en-GB" noProof="0" dirty="0"/>
          </a:p>
        </p:txBody>
      </p:sp>
    </p:spTree>
    <p:extLst>
      <p:ext uri="{BB962C8B-B14F-4D97-AF65-F5344CB8AC3E}">
        <p14:creationId xmlns:p14="http://schemas.microsoft.com/office/powerpoint/2010/main" val="5402565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arge image area">
    <p:spTree>
      <p:nvGrpSpPr>
        <p:cNvPr id="1" name=""/>
        <p:cNvGrpSpPr/>
        <p:nvPr/>
      </p:nvGrpSpPr>
      <p:grpSpPr>
        <a:xfrm>
          <a:off x="0" y="0"/>
          <a:ext cx="0" cy="0"/>
          <a:chOff x="0" y="0"/>
          <a:chExt cx="0" cy="0"/>
        </a:xfrm>
      </p:grpSpPr>
      <p:sp>
        <p:nvSpPr>
          <p:cNvPr id="15" name="Content Placeholder 2"/>
          <p:cNvSpPr>
            <a:spLocks noGrp="1"/>
          </p:cNvSpPr>
          <p:nvPr>
            <p:ph sz="quarter" idx="17"/>
          </p:nvPr>
        </p:nvSpPr>
        <p:spPr>
          <a:xfrm>
            <a:off x="407368" y="1517841"/>
            <a:ext cx="11376645" cy="4719473"/>
          </a:xfrm>
          <a:prstGeom prst="rect">
            <a:avLst/>
          </a:prstGeom>
        </p:spPr>
        <p:txBody>
          <a:bodyPr/>
          <a:lstStyle>
            <a:lvl1pPr marL="0" indent="0">
              <a:buNone/>
              <a:defRPr sz="2800" b="0" i="0">
                <a:latin typeface="Tahoma" panose="020B0604030504040204" pitchFamily="34" charset="0"/>
                <a:ea typeface="Tahoma" panose="020B0604030504040204" pitchFamily="34" charset="0"/>
                <a:cs typeface="Tahoma" panose="020B0604030504040204" pitchFamily="34" charset="0"/>
              </a:defRPr>
            </a:lvl1pPr>
            <a:lvl2pPr>
              <a:defRPr sz="2800" b="0" i="0">
                <a:latin typeface="Tahoma" panose="020B0604030504040204" pitchFamily="34" charset="0"/>
                <a:ea typeface="Tahoma" panose="020B0604030504040204" pitchFamily="34" charset="0"/>
                <a:cs typeface="Tahoma" panose="020B0604030504040204" pitchFamily="34" charset="0"/>
              </a:defRPr>
            </a:lvl2pPr>
            <a:lvl3pPr>
              <a:defRPr sz="2800" b="0" i="0">
                <a:latin typeface="Tahoma" panose="020B0604030504040204" pitchFamily="34" charset="0"/>
                <a:ea typeface="Tahoma" panose="020B0604030504040204" pitchFamily="34" charset="0"/>
                <a:cs typeface="Tahoma" panose="020B0604030504040204" pitchFamily="34" charset="0"/>
              </a:defRPr>
            </a:lvl3pPr>
            <a:lvl4pPr>
              <a:defRPr sz="2800" b="0" i="0">
                <a:latin typeface="Tahoma" panose="020B0604030504040204" pitchFamily="34" charset="0"/>
                <a:ea typeface="Tahoma" panose="020B0604030504040204" pitchFamily="34" charset="0"/>
                <a:cs typeface="Tahoma" panose="020B0604030504040204" pitchFamily="34" charset="0"/>
              </a:defRPr>
            </a:lvl4pPr>
            <a:lvl5pPr>
              <a:defRPr sz="2800" b="0" i="0">
                <a:latin typeface="Tahoma" panose="020B0604030504040204" pitchFamily="34" charset="0"/>
                <a:ea typeface="Tahoma" panose="020B0604030504040204" pitchFamily="34" charset="0"/>
                <a:cs typeface="Tahoma" panose="020B0604030504040204" pitchFamily="34" charset="0"/>
              </a:defRPr>
            </a:lvl5pPr>
          </a:lstStyle>
          <a:p>
            <a:pPr lvl="0"/>
            <a:r>
              <a:rPr lang="en-GB" noProof="0" dirty="0"/>
              <a:t>Click to 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4" name="Text Placeholder 8"/>
          <p:cNvSpPr>
            <a:spLocks noGrp="1"/>
          </p:cNvSpPr>
          <p:nvPr>
            <p:ph type="body" sz="quarter" idx="19" hasCustomPrompt="1"/>
          </p:nvPr>
        </p:nvSpPr>
        <p:spPr>
          <a:xfrm>
            <a:off x="407365" y="403880"/>
            <a:ext cx="9816000" cy="936889"/>
          </a:xfrm>
          <a:prstGeom prst="rect">
            <a:avLst/>
          </a:prstGeom>
        </p:spPr>
        <p:txBody>
          <a:bodyPr anchor="ctr"/>
          <a:lstStyle>
            <a:lvl1pPr marL="0" indent="0">
              <a:lnSpc>
                <a:spcPct val="100000"/>
              </a:lnSpc>
              <a:buNone/>
              <a:defRPr sz="3600" b="1">
                <a:solidFill>
                  <a:srgbClr val="002060"/>
                </a:solidFill>
                <a:latin typeface="+mn-lt"/>
                <a:ea typeface="Arial" charset="0"/>
                <a:cs typeface="Arial" charset="0"/>
              </a:defRPr>
            </a:lvl1pPr>
          </a:lstStyle>
          <a:p>
            <a:pPr lvl="0"/>
            <a:r>
              <a:rPr lang="en-GB" noProof="0" dirty="0"/>
              <a:t>Slide Title, Calibri Bold 36 </a:t>
            </a:r>
            <a:r>
              <a:rPr lang="en-GB" noProof="0" dirty="0" err="1"/>
              <a:t>pt</a:t>
            </a:r>
            <a:endParaRPr lang="en-GB" noProof="0" dirty="0"/>
          </a:p>
        </p:txBody>
      </p:sp>
    </p:spTree>
    <p:extLst>
      <p:ext uri="{BB962C8B-B14F-4D97-AF65-F5344CB8AC3E}">
        <p14:creationId xmlns:p14="http://schemas.microsoft.com/office/powerpoint/2010/main" val="405905659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Two column Image">
    <p:spTree>
      <p:nvGrpSpPr>
        <p:cNvPr id="1" name=""/>
        <p:cNvGrpSpPr/>
        <p:nvPr/>
      </p:nvGrpSpPr>
      <p:grpSpPr>
        <a:xfrm>
          <a:off x="0" y="0"/>
          <a:ext cx="0" cy="0"/>
          <a:chOff x="0" y="0"/>
          <a:chExt cx="0" cy="0"/>
        </a:xfrm>
      </p:grpSpPr>
      <p:sp>
        <p:nvSpPr>
          <p:cNvPr id="7" name="Content Placeholder 2"/>
          <p:cNvSpPr>
            <a:spLocks noGrp="1"/>
          </p:cNvSpPr>
          <p:nvPr>
            <p:ph sz="quarter" idx="19"/>
          </p:nvPr>
        </p:nvSpPr>
        <p:spPr>
          <a:xfrm>
            <a:off x="6168632" y="1517840"/>
            <a:ext cx="5615381" cy="4719472"/>
          </a:xfrm>
          <a:prstGeom prst="rect">
            <a:avLst/>
          </a:prstGeom>
        </p:spPr>
        <p:txBody>
          <a:bodyPr/>
          <a:lstStyle>
            <a:lvl1pPr marL="0" indent="0">
              <a:buNone/>
              <a:defRPr sz="2800" b="0" i="0">
                <a:latin typeface="Tahoma" panose="020B0604030504040204" pitchFamily="34" charset="0"/>
                <a:ea typeface="Tahoma" panose="020B0604030504040204" pitchFamily="34" charset="0"/>
                <a:cs typeface="Tahoma" panose="020B0604030504040204" pitchFamily="34" charset="0"/>
              </a:defRPr>
            </a:lvl1pPr>
            <a:lvl2pPr>
              <a:defRPr sz="2800" b="0" i="0">
                <a:latin typeface="Tahoma" panose="020B0604030504040204" pitchFamily="34" charset="0"/>
                <a:ea typeface="Tahoma" panose="020B0604030504040204" pitchFamily="34" charset="0"/>
                <a:cs typeface="Tahoma" panose="020B0604030504040204" pitchFamily="34" charset="0"/>
              </a:defRPr>
            </a:lvl2pPr>
            <a:lvl3pPr>
              <a:defRPr sz="2800" b="0" i="0">
                <a:latin typeface="Tahoma" panose="020B0604030504040204" pitchFamily="34" charset="0"/>
                <a:ea typeface="Tahoma" panose="020B0604030504040204" pitchFamily="34" charset="0"/>
                <a:cs typeface="Tahoma" panose="020B0604030504040204" pitchFamily="34" charset="0"/>
              </a:defRPr>
            </a:lvl3pPr>
            <a:lvl4pPr>
              <a:defRPr sz="2800" b="0" i="0">
                <a:latin typeface="Tahoma" panose="020B0604030504040204" pitchFamily="34" charset="0"/>
                <a:ea typeface="Tahoma" panose="020B0604030504040204" pitchFamily="34" charset="0"/>
                <a:cs typeface="Tahoma" panose="020B0604030504040204" pitchFamily="34" charset="0"/>
              </a:defRPr>
            </a:lvl4pPr>
            <a:lvl5pPr>
              <a:defRPr sz="2800" b="0" i="0">
                <a:latin typeface="Tahoma" panose="020B0604030504040204" pitchFamily="34" charset="0"/>
                <a:ea typeface="Tahoma" panose="020B0604030504040204" pitchFamily="34" charset="0"/>
                <a:cs typeface="Tahoma" panose="020B0604030504040204" pitchFamily="34" charset="0"/>
              </a:defRPr>
            </a:lvl5pPr>
          </a:lstStyle>
          <a:p>
            <a:pPr lvl="0"/>
            <a:r>
              <a:rPr lang="en-GB" noProof="0" dirty="0"/>
              <a:t>Click to 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8" name="Content Placeholder 2"/>
          <p:cNvSpPr>
            <a:spLocks noGrp="1"/>
          </p:cNvSpPr>
          <p:nvPr>
            <p:ph sz="quarter" idx="20"/>
          </p:nvPr>
        </p:nvSpPr>
        <p:spPr>
          <a:xfrm>
            <a:off x="407988" y="1517840"/>
            <a:ext cx="5615381" cy="4716985"/>
          </a:xfrm>
          <a:prstGeom prst="rect">
            <a:avLst/>
          </a:prstGeom>
        </p:spPr>
        <p:txBody>
          <a:bodyPr/>
          <a:lstStyle>
            <a:lvl1pPr marL="0" indent="0">
              <a:buNone/>
              <a:defRPr sz="2800" b="0" i="0">
                <a:latin typeface="Tahoma" panose="020B0604030504040204" pitchFamily="34" charset="0"/>
                <a:ea typeface="Tahoma" panose="020B0604030504040204" pitchFamily="34" charset="0"/>
                <a:cs typeface="Tahoma" panose="020B0604030504040204" pitchFamily="34" charset="0"/>
              </a:defRPr>
            </a:lvl1pPr>
            <a:lvl2pPr>
              <a:defRPr sz="2800" b="0" i="0">
                <a:latin typeface="Tahoma" panose="020B0604030504040204" pitchFamily="34" charset="0"/>
                <a:ea typeface="Tahoma" panose="020B0604030504040204" pitchFamily="34" charset="0"/>
                <a:cs typeface="Tahoma" panose="020B0604030504040204" pitchFamily="34" charset="0"/>
              </a:defRPr>
            </a:lvl2pPr>
            <a:lvl3pPr>
              <a:defRPr sz="2800" b="0" i="0">
                <a:latin typeface="Tahoma" panose="020B0604030504040204" pitchFamily="34" charset="0"/>
                <a:ea typeface="Tahoma" panose="020B0604030504040204" pitchFamily="34" charset="0"/>
                <a:cs typeface="Tahoma" panose="020B0604030504040204" pitchFamily="34" charset="0"/>
              </a:defRPr>
            </a:lvl3pPr>
            <a:lvl4pPr>
              <a:defRPr sz="2800" b="0" i="0">
                <a:latin typeface="Tahoma" panose="020B0604030504040204" pitchFamily="34" charset="0"/>
                <a:ea typeface="Tahoma" panose="020B0604030504040204" pitchFamily="34" charset="0"/>
                <a:cs typeface="Tahoma" panose="020B0604030504040204" pitchFamily="34" charset="0"/>
              </a:defRPr>
            </a:lvl4pPr>
            <a:lvl5pPr>
              <a:defRPr sz="2800" b="0" i="0">
                <a:latin typeface="Tahoma" panose="020B0604030504040204" pitchFamily="34" charset="0"/>
                <a:ea typeface="Tahoma" panose="020B0604030504040204" pitchFamily="34" charset="0"/>
                <a:cs typeface="Tahoma" panose="020B0604030504040204" pitchFamily="34" charset="0"/>
              </a:defRPr>
            </a:lvl5pPr>
          </a:lstStyle>
          <a:p>
            <a:pPr lvl="0"/>
            <a:r>
              <a:rPr lang="en-GB" noProof="0" dirty="0"/>
              <a:t>Click to 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5" name="Text Placeholder 8"/>
          <p:cNvSpPr>
            <a:spLocks noGrp="1"/>
          </p:cNvSpPr>
          <p:nvPr>
            <p:ph type="body" sz="quarter" idx="17" hasCustomPrompt="1"/>
          </p:nvPr>
        </p:nvSpPr>
        <p:spPr>
          <a:xfrm>
            <a:off x="407365" y="403880"/>
            <a:ext cx="9816000" cy="936889"/>
          </a:xfrm>
          <a:prstGeom prst="rect">
            <a:avLst/>
          </a:prstGeom>
        </p:spPr>
        <p:txBody>
          <a:bodyPr anchor="ctr"/>
          <a:lstStyle>
            <a:lvl1pPr marL="0" indent="0">
              <a:lnSpc>
                <a:spcPct val="100000"/>
              </a:lnSpc>
              <a:buNone/>
              <a:defRPr sz="3600" b="1">
                <a:solidFill>
                  <a:srgbClr val="002060"/>
                </a:solidFill>
                <a:latin typeface="+mn-lt"/>
                <a:ea typeface="Arial" charset="0"/>
                <a:cs typeface="Arial" charset="0"/>
              </a:defRPr>
            </a:lvl1pPr>
          </a:lstStyle>
          <a:p>
            <a:pPr lvl="0"/>
            <a:r>
              <a:rPr lang="en-GB" noProof="0" dirty="0"/>
              <a:t>Slide Title, Calibri Bold 36 </a:t>
            </a:r>
            <a:r>
              <a:rPr lang="en-GB" noProof="0" dirty="0" err="1"/>
              <a:t>pt</a:t>
            </a:r>
            <a:endParaRPr lang="en-GB" noProof="0" dirty="0"/>
          </a:p>
        </p:txBody>
      </p:sp>
    </p:spTree>
    <p:extLst>
      <p:ext uri="{BB962C8B-B14F-4D97-AF65-F5344CB8AC3E}">
        <p14:creationId xmlns:p14="http://schemas.microsoft.com/office/powerpoint/2010/main" val="269626810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E626C9-4724-4F91-3767-E99595B961D8}"/>
              </a:ext>
            </a:extLst>
          </p:cNvPr>
          <p:cNvSpPr>
            <a:spLocks noGrp="1"/>
          </p:cNvSpPr>
          <p:nvPr>
            <p:ph type="ctrTitle"/>
          </p:nvPr>
        </p:nvSpPr>
        <p:spPr>
          <a:xfrm>
            <a:off x="1524000" y="1122363"/>
            <a:ext cx="9144000" cy="2387600"/>
          </a:xfr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FB9BCECB-90D4-DBD1-D05D-68145F4421B7}"/>
              </a:ext>
            </a:extLst>
          </p:cNvPr>
          <p:cNvSpPr>
            <a:spLocks noGrp="1"/>
          </p:cNvSpPr>
          <p:nvPr>
            <p:ph type="subTitle" idx="1"/>
          </p:nvPr>
        </p:nvSpPr>
        <p:spPr>
          <a:xfrm>
            <a:off x="1524000" y="3602038"/>
            <a:ext cx="9144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BEEF14-005D-946A-FD2A-73A46FB98C86}"/>
              </a:ext>
            </a:extLst>
          </p:cNvPr>
          <p:cNvSpPr>
            <a:spLocks noGrp="1"/>
          </p:cNvSpPr>
          <p:nvPr>
            <p:ph type="dt" sz="half" idx="10"/>
          </p:nvPr>
        </p:nvSpPr>
        <p:spPr/>
        <p:txBody>
          <a:bodyPr/>
          <a:lstStyle/>
          <a:p>
            <a:fld id="{74BF62B2-6EBA-3D49-A7D9-64DF5F739A73}" type="datetimeFigureOut">
              <a:rPr lang="en-US" smtClean="0"/>
              <a:t>10/5/26</a:t>
            </a:fld>
            <a:endParaRPr lang="en-US"/>
          </a:p>
        </p:txBody>
      </p:sp>
      <p:sp>
        <p:nvSpPr>
          <p:cNvPr id="5" name="Footer Placeholder 4">
            <a:extLst>
              <a:ext uri="{FF2B5EF4-FFF2-40B4-BE49-F238E27FC236}">
                <a16:creationId xmlns:a16="http://schemas.microsoft.com/office/drawing/2014/main" id="{4347BAE7-4E39-8C11-DD3F-64F9ECEDE4B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58450E5-2DD4-C7EF-5F85-3563754537D9}"/>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389853824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E0427-6F47-51E4-66A7-50E54173ABC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58ACCFB-57B9-D9B3-0166-B3CFAF3C306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1079437-BD5B-FB98-D38C-0FB1F8A95A6B}"/>
              </a:ext>
            </a:extLst>
          </p:cNvPr>
          <p:cNvSpPr>
            <a:spLocks noGrp="1"/>
          </p:cNvSpPr>
          <p:nvPr>
            <p:ph type="dt" sz="half" idx="10"/>
          </p:nvPr>
        </p:nvSpPr>
        <p:spPr/>
        <p:txBody>
          <a:bodyPr/>
          <a:lstStyle/>
          <a:p>
            <a:fld id="{74BF62B2-6EBA-3D49-A7D9-64DF5F739A73}" type="datetimeFigureOut">
              <a:rPr lang="en-US" smtClean="0"/>
              <a:t>10/5/26</a:t>
            </a:fld>
            <a:endParaRPr lang="en-US"/>
          </a:p>
        </p:txBody>
      </p:sp>
      <p:sp>
        <p:nvSpPr>
          <p:cNvPr id="5" name="Footer Placeholder 4">
            <a:extLst>
              <a:ext uri="{FF2B5EF4-FFF2-40B4-BE49-F238E27FC236}">
                <a16:creationId xmlns:a16="http://schemas.microsoft.com/office/drawing/2014/main" id="{DE6CF427-04A8-B4FF-AAA5-3F1BEE4148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6DD8A2-26C4-31BA-9CF9-82E38A621F8A}"/>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241257788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9BE04-F314-1E58-C832-E055DF14FE1E}"/>
              </a:ext>
            </a:extLst>
          </p:cNvPr>
          <p:cNvSpPr>
            <a:spLocks noGrp="1"/>
          </p:cNvSpPr>
          <p:nvPr>
            <p:ph type="title"/>
          </p:nvPr>
        </p:nvSpPr>
        <p:spPr>
          <a:xfrm>
            <a:off x="831851" y="1709740"/>
            <a:ext cx="10515600" cy="2852737"/>
          </a:xfr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FEDA2688-76E4-CAAF-AAE8-3429C76B1F64}"/>
              </a:ext>
            </a:extLst>
          </p:cNvPr>
          <p:cNvSpPr>
            <a:spLocks noGrp="1"/>
          </p:cNvSpPr>
          <p:nvPr>
            <p:ph type="body" idx="1"/>
          </p:nvPr>
        </p:nvSpPr>
        <p:spPr>
          <a:xfrm>
            <a:off x="831851" y="4589465"/>
            <a:ext cx="105156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48448C6-905C-3345-8ACD-298D1899DB5D}"/>
              </a:ext>
            </a:extLst>
          </p:cNvPr>
          <p:cNvSpPr>
            <a:spLocks noGrp="1"/>
          </p:cNvSpPr>
          <p:nvPr>
            <p:ph type="dt" sz="half" idx="10"/>
          </p:nvPr>
        </p:nvSpPr>
        <p:spPr/>
        <p:txBody>
          <a:bodyPr/>
          <a:lstStyle/>
          <a:p>
            <a:fld id="{74BF62B2-6EBA-3D49-A7D9-64DF5F739A73}" type="datetimeFigureOut">
              <a:rPr lang="en-US" smtClean="0"/>
              <a:t>10/5/26</a:t>
            </a:fld>
            <a:endParaRPr lang="en-US"/>
          </a:p>
        </p:txBody>
      </p:sp>
      <p:sp>
        <p:nvSpPr>
          <p:cNvPr id="5" name="Footer Placeholder 4">
            <a:extLst>
              <a:ext uri="{FF2B5EF4-FFF2-40B4-BE49-F238E27FC236}">
                <a16:creationId xmlns:a16="http://schemas.microsoft.com/office/drawing/2014/main" id="{53E7C57A-8D27-E8C3-201E-ABA5AFA645A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E65A815-E9FE-614E-6871-D0DE9F63B339}"/>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417184686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D514DE-82DD-BD6F-613E-21179843B5C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737D95-B9F7-6F8B-16B7-5D014328D1A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757A0DA-D801-B47B-34FB-3E1659DD03E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F0DE3089-27F2-A6E7-97A3-40C6E690145D}"/>
              </a:ext>
            </a:extLst>
          </p:cNvPr>
          <p:cNvSpPr>
            <a:spLocks noGrp="1"/>
          </p:cNvSpPr>
          <p:nvPr>
            <p:ph type="dt" sz="half" idx="10"/>
          </p:nvPr>
        </p:nvSpPr>
        <p:spPr/>
        <p:txBody>
          <a:bodyPr/>
          <a:lstStyle/>
          <a:p>
            <a:fld id="{74BF62B2-6EBA-3D49-A7D9-64DF5F739A73}" type="datetimeFigureOut">
              <a:rPr lang="en-US" smtClean="0"/>
              <a:t>10/5/26</a:t>
            </a:fld>
            <a:endParaRPr lang="en-US"/>
          </a:p>
        </p:txBody>
      </p:sp>
      <p:sp>
        <p:nvSpPr>
          <p:cNvPr id="6" name="Footer Placeholder 5">
            <a:extLst>
              <a:ext uri="{FF2B5EF4-FFF2-40B4-BE49-F238E27FC236}">
                <a16:creationId xmlns:a16="http://schemas.microsoft.com/office/drawing/2014/main" id="{378CDBAC-CA64-63CE-936C-A39C2A0AA49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49B6D5D-D749-DE63-180E-4730FEEEACBD}"/>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367502093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5B9C0D-829E-190A-6FD6-4A79BB65B28D}"/>
              </a:ext>
            </a:extLst>
          </p:cNvPr>
          <p:cNvSpPr>
            <a:spLocks noGrp="1"/>
          </p:cNvSpPr>
          <p:nvPr>
            <p:ph type="title"/>
          </p:nvPr>
        </p:nvSpPr>
        <p:spPr>
          <a:xfrm>
            <a:off x="839788" y="365127"/>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39E58B5-0997-CF25-7E7A-D09E3EAF2658}"/>
              </a:ext>
            </a:extLst>
          </p:cNvPr>
          <p:cNvSpPr>
            <a:spLocks noGrp="1"/>
          </p:cNvSpPr>
          <p:nvPr>
            <p:ph type="body" idx="1"/>
          </p:nvPr>
        </p:nvSpPr>
        <p:spPr>
          <a:xfrm>
            <a:off x="839789" y="1681163"/>
            <a:ext cx="515778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0093B12D-FC11-72D4-3F94-1E887E4A4922}"/>
              </a:ext>
            </a:extLst>
          </p:cNvPr>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7999783D-5ED7-AF42-9288-70A23D99C637}"/>
              </a:ext>
            </a:extLst>
          </p:cNvPr>
          <p:cNvSpPr>
            <a:spLocks noGrp="1"/>
          </p:cNvSpPr>
          <p:nvPr>
            <p:ph type="body" sz="quarter" idx="3"/>
          </p:nvPr>
        </p:nvSpPr>
        <p:spPr>
          <a:xfrm>
            <a:off x="6172201" y="1681163"/>
            <a:ext cx="51831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5C6DBF3E-887D-8CFF-C02A-16330527A876}"/>
              </a:ext>
            </a:extLst>
          </p:cNvPr>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D54E780F-5807-E0CE-CC71-2DD5B191215B}"/>
              </a:ext>
            </a:extLst>
          </p:cNvPr>
          <p:cNvSpPr>
            <a:spLocks noGrp="1"/>
          </p:cNvSpPr>
          <p:nvPr>
            <p:ph type="dt" sz="half" idx="10"/>
          </p:nvPr>
        </p:nvSpPr>
        <p:spPr/>
        <p:txBody>
          <a:bodyPr/>
          <a:lstStyle/>
          <a:p>
            <a:fld id="{74BF62B2-6EBA-3D49-A7D9-64DF5F739A73}" type="datetimeFigureOut">
              <a:rPr lang="en-US" smtClean="0"/>
              <a:t>10/5/26</a:t>
            </a:fld>
            <a:endParaRPr lang="en-US"/>
          </a:p>
        </p:txBody>
      </p:sp>
      <p:sp>
        <p:nvSpPr>
          <p:cNvPr id="8" name="Footer Placeholder 7">
            <a:extLst>
              <a:ext uri="{FF2B5EF4-FFF2-40B4-BE49-F238E27FC236}">
                <a16:creationId xmlns:a16="http://schemas.microsoft.com/office/drawing/2014/main" id="{9FE7A180-4D99-80E4-AD73-43E7D7C3C3F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D820F70-282D-446E-2C0C-570EE658C7D6}"/>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133029863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28B1E-58B0-AB13-F717-5121F8B248DB}"/>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A27C7612-077D-5B4A-5F3A-EB76813E9125}"/>
              </a:ext>
            </a:extLst>
          </p:cNvPr>
          <p:cNvSpPr>
            <a:spLocks noGrp="1"/>
          </p:cNvSpPr>
          <p:nvPr>
            <p:ph type="dt" sz="half" idx="10"/>
          </p:nvPr>
        </p:nvSpPr>
        <p:spPr/>
        <p:txBody>
          <a:bodyPr/>
          <a:lstStyle/>
          <a:p>
            <a:fld id="{74BF62B2-6EBA-3D49-A7D9-64DF5F739A73}" type="datetimeFigureOut">
              <a:rPr lang="en-US" smtClean="0"/>
              <a:t>10/5/26</a:t>
            </a:fld>
            <a:endParaRPr lang="en-US"/>
          </a:p>
        </p:txBody>
      </p:sp>
      <p:sp>
        <p:nvSpPr>
          <p:cNvPr id="4" name="Footer Placeholder 3">
            <a:extLst>
              <a:ext uri="{FF2B5EF4-FFF2-40B4-BE49-F238E27FC236}">
                <a16:creationId xmlns:a16="http://schemas.microsoft.com/office/drawing/2014/main" id="{1A81A809-5AA7-AA91-9D3E-EC4F1C5BA20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A3572B3-6B2C-25EB-4B14-05C8A3FA3CC6}"/>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226210594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FCDB7CF-3DEC-0A00-6F26-15C46123F5FA}"/>
              </a:ext>
            </a:extLst>
          </p:cNvPr>
          <p:cNvSpPr>
            <a:spLocks noGrp="1"/>
          </p:cNvSpPr>
          <p:nvPr>
            <p:ph type="dt" sz="half" idx="10"/>
          </p:nvPr>
        </p:nvSpPr>
        <p:spPr/>
        <p:txBody>
          <a:bodyPr/>
          <a:lstStyle/>
          <a:p>
            <a:fld id="{74BF62B2-6EBA-3D49-A7D9-64DF5F739A73}" type="datetimeFigureOut">
              <a:rPr lang="en-US" smtClean="0"/>
              <a:t>10/5/26</a:t>
            </a:fld>
            <a:endParaRPr lang="en-US"/>
          </a:p>
        </p:txBody>
      </p:sp>
      <p:sp>
        <p:nvSpPr>
          <p:cNvPr id="3" name="Footer Placeholder 2">
            <a:extLst>
              <a:ext uri="{FF2B5EF4-FFF2-40B4-BE49-F238E27FC236}">
                <a16:creationId xmlns:a16="http://schemas.microsoft.com/office/drawing/2014/main" id="{3D19D9C2-76AC-3EA9-B252-4AC0C3C58AA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F8AF799-E2E6-9876-0589-BB22DE8A4B40}"/>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51436394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F5347E-CB95-C58E-D55B-5B51967046B6}"/>
              </a:ext>
            </a:extLst>
          </p:cNvPr>
          <p:cNvSpPr>
            <a:spLocks noGrp="1"/>
          </p:cNvSpPr>
          <p:nvPr>
            <p:ph type="title"/>
          </p:nvPr>
        </p:nvSpPr>
        <p:spPr>
          <a:xfrm>
            <a:off x="839788" y="457200"/>
            <a:ext cx="3932237" cy="1600200"/>
          </a:xfr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F00EB108-5DBE-7811-FFC6-821BD32CAEC2}"/>
              </a:ext>
            </a:extLst>
          </p:cNvPr>
          <p:cNvSpPr>
            <a:spLocks noGrp="1"/>
          </p:cNvSpPr>
          <p:nvPr>
            <p:ph idx="1"/>
          </p:nvPr>
        </p:nvSpPr>
        <p:spPr>
          <a:xfrm>
            <a:off x="5183188" y="987427"/>
            <a:ext cx="617220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A3A213B2-9964-D552-6A92-79DDD76E2240}"/>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D0F72E29-2A14-F8B7-5BC6-EAA9585DE23E}"/>
              </a:ext>
            </a:extLst>
          </p:cNvPr>
          <p:cNvSpPr>
            <a:spLocks noGrp="1"/>
          </p:cNvSpPr>
          <p:nvPr>
            <p:ph type="dt" sz="half" idx="10"/>
          </p:nvPr>
        </p:nvSpPr>
        <p:spPr/>
        <p:txBody>
          <a:bodyPr/>
          <a:lstStyle/>
          <a:p>
            <a:fld id="{74BF62B2-6EBA-3D49-A7D9-64DF5F739A73}" type="datetimeFigureOut">
              <a:rPr lang="en-US" smtClean="0"/>
              <a:t>10/5/26</a:t>
            </a:fld>
            <a:endParaRPr lang="en-US"/>
          </a:p>
        </p:txBody>
      </p:sp>
      <p:sp>
        <p:nvSpPr>
          <p:cNvPr id="6" name="Footer Placeholder 5">
            <a:extLst>
              <a:ext uri="{FF2B5EF4-FFF2-40B4-BE49-F238E27FC236}">
                <a16:creationId xmlns:a16="http://schemas.microsoft.com/office/drawing/2014/main" id="{92F14746-FD97-A2D3-269F-D4449BA186C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E1EA74A-24AE-6A61-15D1-43AAEC802FD3}"/>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423587868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B51FD7-9B12-FE45-3F2E-66F7EB16E4FE}"/>
              </a:ext>
            </a:extLst>
          </p:cNvPr>
          <p:cNvSpPr>
            <a:spLocks noGrp="1"/>
          </p:cNvSpPr>
          <p:nvPr>
            <p:ph type="title"/>
          </p:nvPr>
        </p:nvSpPr>
        <p:spPr>
          <a:xfrm>
            <a:off x="839788" y="457200"/>
            <a:ext cx="3932237" cy="1600200"/>
          </a:xfr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D564D311-C3FD-DAA0-7054-B2F8C74A8D52}"/>
              </a:ext>
            </a:extLst>
          </p:cNvPr>
          <p:cNvSpPr>
            <a:spLocks noGrp="1"/>
          </p:cNvSpPr>
          <p:nvPr>
            <p:ph type="pic" idx="1"/>
          </p:nvPr>
        </p:nvSpPr>
        <p:spPr>
          <a:xfrm>
            <a:off x="5183188" y="987427"/>
            <a:ext cx="617220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92534CE1-1FB6-DB91-A590-684B26540688}"/>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B48E9E30-D176-E3C7-ED38-82ED2BE41252}"/>
              </a:ext>
            </a:extLst>
          </p:cNvPr>
          <p:cNvSpPr>
            <a:spLocks noGrp="1"/>
          </p:cNvSpPr>
          <p:nvPr>
            <p:ph type="dt" sz="half" idx="10"/>
          </p:nvPr>
        </p:nvSpPr>
        <p:spPr/>
        <p:txBody>
          <a:bodyPr/>
          <a:lstStyle/>
          <a:p>
            <a:fld id="{74BF62B2-6EBA-3D49-A7D9-64DF5F739A73}" type="datetimeFigureOut">
              <a:rPr lang="en-US" smtClean="0"/>
              <a:t>10/5/26</a:t>
            </a:fld>
            <a:endParaRPr lang="en-US"/>
          </a:p>
        </p:txBody>
      </p:sp>
      <p:sp>
        <p:nvSpPr>
          <p:cNvPr id="6" name="Footer Placeholder 5">
            <a:extLst>
              <a:ext uri="{FF2B5EF4-FFF2-40B4-BE49-F238E27FC236}">
                <a16:creationId xmlns:a16="http://schemas.microsoft.com/office/drawing/2014/main" id="{5ACE645E-C3B8-BD7E-09E5-7885221ED15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3A3615A-9146-F33F-83EA-E05E65B28718}"/>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125386235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EBD2E9-F909-C02A-4855-64C57C10505D}"/>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FD19BD8-3268-164D-32EE-9150974F56B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95DFDA3-6078-AE30-11AF-638E23C10CAE}"/>
              </a:ext>
            </a:extLst>
          </p:cNvPr>
          <p:cNvSpPr>
            <a:spLocks noGrp="1"/>
          </p:cNvSpPr>
          <p:nvPr>
            <p:ph type="dt" sz="half" idx="10"/>
          </p:nvPr>
        </p:nvSpPr>
        <p:spPr/>
        <p:txBody>
          <a:bodyPr/>
          <a:lstStyle/>
          <a:p>
            <a:fld id="{74BF62B2-6EBA-3D49-A7D9-64DF5F739A73}" type="datetimeFigureOut">
              <a:rPr lang="en-US" smtClean="0"/>
              <a:t>10/5/26</a:t>
            </a:fld>
            <a:endParaRPr lang="en-US"/>
          </a:p>
        </p:txBody>
      </p:sp>
      <p:sp>
        <p:nvSpPr>
          <p:cNvPr id="5" name="Footer Placeholder 4">
            <a:extLst>
              <a:ext uri="{FF2B5EF4-FFF2-40B4-BE49-F238E27FC236}">
                <a16:creationId xmlns:a16="http://schemas.microsoft.com/office/drawing/2014/main" id="{22910A91-6EBB-2AE0-C045-390048F816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15C697-6D72-CC4B-6451-DC115BB6B8AF}"/>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3664432159"/>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B754073-B629-3179-E1AB-E742D5985646}"/>
              </a:ext>
            </a:extLst>
          </p:cNvPr>
          <p:cNvSpPr>
            <a:spLocks noGrp="1"/>
          </p:cNvSpPr>
          <p:nvPr>
            <p:ph type="title" orient="vert"/>
          </p:nvPr>
        </p:nvSpPr>
        <p:spPr>
          <a:xfrm>
            <a:off x="8724901"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C5D8E3F-72D5-A680-C9AC-5D6CF19B2287}"/>
              </a:ext>
            </a:extLst>
          </p:cNvPr>
          <p:cNvSpPr>
            <a:spLocks noGrp="1"/>
          </p:cNvSpPr>
          <p:nvPr>
            <p:ph type="body" orient="vert" idx="1"/>
          </p:nvPr>
        </p:nvSpPr>
        <p:spPr>
          <a:xfrm>
            <a:off x="838201"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E1106E2-A840-AEAA-E6C6-1F08A1674B58}"/>
              </a:ext>
            </a:extLst>
          </p:cNvPr>
          <p:cNvSpPr>
            <a:spLocks noGrp="1"/>
          </p:cNvSpPr>
          <p:nvPr>
            <p:ph type="dt" sz="half" idx="10"/>
          </p:nvPr>
        </p:nvSpPr>
        <p:spPr/>
        <p:txBody>
          <a:bodyPr/>
          <a:lstStyle/>
          <a:p>
            <a:fld id="{74BF62B2-6EBA-3D49-A7D9-64DF5F739A73}" type="datetimeFigureOut">
              <a:rPr lang="en-US" smtClean="0"/>
              <a:t>10/5/26</a:t>
            </a:fld>
            <a:endParaRPr lang="en-US"/>
          </a:p>
        </p:txBody>
      </p:sp>
      <p:sp>
        <p:nvSpPr>
          <p:cNvPr id="5" name="Footer Placeholder 4">
            <a:extLst>
              <a:ext uri="{FF2B5EF4-FFF2-40B4-BE49-F238E27FC236}">
                <a16:creationId xmlns:a16="http://schemas.microsoft.com/office/drawing/2014/main" id="{DA692A02-6FA7-D8CC-70E1-CB9ED3AB6FD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F90B2A6-1AE3-3371-795F-D6B20D9DBDAE}"/>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361509023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145D0D-51B6-D9CD-8D48-A068C99402F7}"/>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1F8FFEAB-12D8-77D7-04DC-853AA6B2751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F27D4811-7530-AC2C-695B-CC192DB9BEC8}"/>
              </a:ext>
            </a:extLst>
          </p:cNvPr>
          <p:cNvSpPr>
            <a:spLocks noGrp="1"/>
          </p:cNvSpPr>
          <p:nvPr>
            <p:ph type="dt" sz="half" idx="10"/>
          </p:nvPr>
        </p:nvSpPr>
        <p:spPr/>
        <p:txBody>
          <a:bodyPr/>
          <a:lstStyle/>
          <a:p>
            <a:fld id="{02835B32-4B26-CE4E-BB06-7D4C767DF10E}" type="datetimeFigureOut">
              <a:rPr lang="en-US" smtClean="0"/>
              <a:t>10/5/26</a:t>
            </a:fld>
            <a:endParaRPr lang="en-US"/>
          </a:p>
        </p:txBody>
      </p:sp>
      <p:sp>
        <p:nvSpPr>
          <p:cNvPr id="5" name="Footer Placeholder 4">
            <a:extLst>
              <a:ext uri="{FF2B5EF4-FFF2-40B4-BE49-F238E27FC236}">
                <a16:creationId xmlns:a16="http://schemas.microsoft.com/office/drawing/2014/main" id="{793E73BE-BDD1-9A19-6A50-35367A1B930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D092E9D-0F51-0642-8DA4-E1EDB48B88FE}"/>
              </a:ext>
            </a:extLst>
          </p:cNvPr>
          <p:cNvSpPr>
            <a:spLocks noGrp="1"/>
          </p:cNvSpPr>
          <p:nvPr>
            <p:ph type="sldNum" sz="quarter" idx="12"/>
          </p:nvPr>
        </p:nvSpPr>
        <p:spPr/>
        <p:txBody>
          <a:bodyPr/>
          <a:lstStyle/>
          <a:p>
            <a:fld id="{83A8E9B8-8C16-4444-88E0-B08F1016BE59}" type="slidenum">
              <a:rPr lang="en-US" smtClean="0"/>
              <a:t>‹#›</a:t>
            </a:fld>
            <a:endParaRPr lang="en-US"/>
          </a:p>
        </p:txBody>
      </p:sp>
    </p:spTree>
    <p:extLst>
      <p:ext uri="{BB962C8B-B14F-4D97-AF65-F5344CB8AC3E}">
        <p14:creationId xmlns:p14="http://schemas.microsoft.com/office/powerpoint/2010/main" val="423048828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3013D-A900-C1B0-1F33-3B4F63CC598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24EE092-838C-C9AF-69A7-8DF2294DA96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C9F774F-1708-A5B9-30B9-A67A93CC2BA2}"/>
              </a:ext>
            </a:extLst>
          </p:cNvPr>
          <p:cNvSpPr>
            <a:spLocks noGrp="1"/>
          </p:cNvSpPr>
          <p:nvPr>
            <p:ph type="dt" sz="half" idx="10"/>
          </p:nvPr>
        </p:nvSpPr>
        <p:spPr/>
        <p:txBody>
          <a:bodyPr/>
          <a:lstStyle/>
          <a:p>
            <a:fld id="{02835B32-4B26-CE4E-BB06-7D4C767DF10E}" type="datetimeFigureOut">
              <a:rPr lang="en-US" smtClean="0"/>
              <a:t>10/5/26</a:t>
            </a:fld>
            <a:endParaRPr lang="en-US"/>
          </a:p>
        </p:txBody>
      </p:sp>
      <p:sp>
        <p:nvSpPr>
          <p:cNvPr id="5" name="Footer Placeholder 4">
            <a:extLst>
              <a:ext uri="{FF2B5EF4-FFF2-40B4-BE49-F238E27FC236}">
                <a16:creationId xmlns:a16="http://schemas.microsoft.com/office/drawing/2014/main" id="{6D1967BF-1691-6112-E0C4-5E9F6286811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B1AFB2-31AC-D9DB-F185-CB756DCA6A02}"/>
              </a:ext>
            </a:extLst>
          </p:cNvPr>
          <p:cNvSpPr>
            <a:spLocks noGrp="1"/>
          </p:cNvSpPr>
          <p:nvPr>
            <p:ph type="sldNum" sz="quarter" idx="12"/>
          </p:nvPr>
        </p:nvSpPr>
        <p:spPr/>
        <p:txBody>
          <a:bodyPr/>
          <a:lstStyle/>
          <a:p>
            <a:fld id="{83A8E9B8-8C16-4444-88E0-B08F1016BE59}" type="slidenum">
              <a:rPr lang="en-US" smtClean="0"/>
              <a:t>‹#›</a:t>
            </a:fld>
            <a:endParaRPr lang="en-US"/>
          </a:p>
        </p:txBody>
      </p:sp>
    </p:spTree>
    <p:extLst>
      <p:ext uri="{BB962C8B-B14F-4D97-AF65-F5344CB8AC3E}">
        <p14:creationId xmlns:p14="http://schemas.microsoft.com/office/powerpoint/2010/main" val="368972588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6BBBB-56E1-EEE9-F98D-5789A2DC9CF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21418A2-822C-85B2-0813-5F6F81207AC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A71F69A-0193-2FE9-A3C5-318244390A89}"/>
              </a:ext>
            </a:extLst>
          </p:cNvPr>
          <p:cNvSpPr>
            <a:spLocks noGrp="1"/>
          </p:cNvSpPr>
          <p:nvPr>
            <p:ph type="dt" sz="half" idx="10"/>
          </p:nvPr>
        </p:nvSpPr>
        <p:spPr/>
        <p:txBody>
          <a:bodyPr/>
          <a:lstStyle/>
          <a:p>
            <a:fld id="{02835B32-4B26-CE4E-BB06-7D4C767DF10E}" type="datetimeFigureOut">
              <a:rPr lang="en-US" smtClean="0"/>
              <a:t>10/5/26</a:t>
            </a:fld>
            <a:endParaRPr lang="en-US"/>
          </a:p>
        </p:txBody>
      </p:sp>
      <p:sp>
        <p:nvSpPr>
          <p:cNvPr id="5" name="Footer Placeholder 4">
            <a:extLst>
              <a:ext uri="{FF2B5EF4-FFF2-40B4-BE49-F238E27FC236}">
                <a16:creationId xmlns:a16="http://schemas.microsoft.com/office/drawing/2014/main" id="{0F62C939-5E23-93AD-A5F6-8078423F8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431B759-9AC8-9AFD-3FDC-3E16C786C48C}"/>
              </a:ext>
            </a:extLst>
          </p:cNvPr>
          <p:cNvSpPr>
            <a:spLocks noGrp="1"/>
          </p:cNvSpPr>
          <p:nvPr>
            <p:ph type="sldNum" sz="quarter" idx="12"/>
          </p:nvPr>
        </p:nvSpPr>
        <p:spPr/>
        <p:txBody>
          <a:bodyPr/>
          <a:lstStyle/>
          <a:p>
            <a:fld id="{83A8E9B8-8C16-4444-88E0-B08F1016BE59}" type="slidenum">
              <a:rPr lang="en-US" smtClean="0"/>
              <a:t>‹#›</a:t>
            </a:fld>
            <a:endParaRPr lang="en-US"/>
          </a:p>
        </p:txBody>
      </p:sp>
    </p:spTree>
    <p:extLst>
      <p:ext uri="{BB962C8B-B14F-4D97-AF65-F5344CB8AC3E}">
        <p14:creationId xmlns:p14="http://schemas.microsoft.com/office/powerpoint/2010/main" val="353109768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493ECD-D346-3E28-0CFC-EDF84405C96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D5659A6-B9A3-D8C1-F746-C240427AA19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BCEB30E-9227-3BB4-4C22-AA9E2B3194C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DBD75D81-6372-9629-4F38-2207B51B73B8}"/>
              </a:ext>
            </a:extLst>
          </p:cNvPr>
          <p:cNvSpPr>
            <a:spLocks noGrp="1"/>
          </p:cNvSpPr>
          <p:nvPr>
            <p:ph type="dt" sz="half" idx="10"/>
          </p:nvPr>
        </p:nvSpPr>
        <p:spPr/>
        <p:txBody>
          <a:bodyPr/>
          <a:lstStyle/>
          <a:p>
            <a:fld id="{02835B32-4B26-CE4E-BB06-7D4C767DF10E}" type="datetimeFigureOut">
              <a:rPr lang="en-US" smtClean="0"/>
              <a:t>10/5/26</a:t>
            </a:fld>
            <a:endParaRPr lang="en-US"/>
          </a:p>
        </p:txBody>
      </p:sp>
      <p:sp>
        <p:nvSpPr>
          <p:cNvPr id="6" name="Footer Placeholder 5">
            <a:extLst>
              <a:ext uri="{FF2B5EF4-FFF2-40B4-BE49-F238E27FC236}">
                <a16:creationId xmlns:a16="http://schemas.microsoft.com/office/drawing/2014/main" id="{B95F2DD9-1C20-6940-6EAD-7D9C2A813E4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9524635-16EC-BBAC-8C28-7416882363B6}"/>
              </a:ext>
            </a:extLst>
          </p:cNvPr>
          <p:cNvSpPr>
            <a:spLocks noGrp="1"/>
          </p:cNvSpPr>
          <p:nvPr>
            <p:ph type="sldNum" sz="quarter" idx="12"/>
          </p:nvPr>
        </p:nvSpPr>
        <p:spPr/>
        <p:txBody>
          <a:bodyPr/>
          <a:lstStyle/>
          <a:p>
            <a:fld id="{83A8E9B8-8C16-4444-88E0-B08F1016BE59}" type="slidenum">
              <a:rPr lang="en-US" smtClean="0"/>
              <a:t>‹#›</a:t>
            </a:fld>
            <a:endParaRPr lang="en-US"/>
          </a:p>
        </p:txBody>
      </p:sp>
    </p:spTree>
    <p:extLst>
      <p:ext uri="{BB962C8B-B14F-4D97-AF65-F5344CB8AC3E}">
        <p14:creationId xmlns:p14="http://schemas.microsoft.com/office/powerpoint/2010/main" val="3085314777"/>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EB951C-E306-4DDD-63BE-C0F4C2FFEB1B}"/>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B79D5B-EEBB-B37F-23E9-03EF65E885F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2410F94-EA8B-79F2-ADD9-E28C24A008C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96C85B-657E-B8C0-3797-A7F070B89CA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23A5FDE-C628-865B-406B-BC239D776C4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2D0A6AC-D66E-CDA1-2DC2-699E3819A563}"/>
              </a:ext>
            </a:extLst>
          </p:cNvPr>
          <p:cNvSpPr>
            <a:spLocks noGrp="1"/>
          </p:cNvSpPr>
          <p:nvPr>
            <p:ph type="dt" sz="half" idx="10"/>
          </p:nvPr>
        </p:nvSpPr>
        <p:spPr/>
        <p:txBody>
          <a:bodyPr/>
          <a:lstStyle/>
          <a:p>
            <a:fld id="{02835B32-4B26-CE4E-BB06-7D4C767DF10E}" type="datetimeFigureOut">
              <a:rPr lang="en-US" smtClean="0"/>
              <a:t>10/5/26</a:t>
            </a:fld>
            <a:endParaRPr lang="en-US"/>
          </a:p>
        </p:txBody>
      </p:sp>
      <p:sp>
        <p:nvSpPr>
          <p:cNvPr id="8" name="Footer Placeholder 7">
            <a:extLst>
              <a:ext uri="{FF2B5EF4-FFF2-40B4-BE49-F238E27FC236}">
                <a16:creationId xmlns:a16="http://schemas.microsoft.com/office/drawing/2014/main" id="{D389D9E4-F626-0E0A-1913-497FB37D0BE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F655CE6-F4A7-8EF3-A698-894669339D83}"/>
              </a:ext>
            </a:extLst>
          </p:cNvPr>
          <p:cNvSpPr>
            <a:spLocks noGrp="1"/>
          </p:cNvSpPr>
          <p:nvPr>
            <p:ph type="sldNum" sz="quarter" idx="12"/>
          </p:nvPr>
        </p:nvSpPr>
        <p:spPr/>
        <p:txBody>
          <a:bodyPr/>
          <a:lstStyle/>
          <a:p>
            <a:fld id="{83A8E9B8-8C16-4444-88E0-B08F1016BE59}" type="slidenum">
              <a:rPr lang="en-US" smtClean="0"/>
              <a:t>‹#›</a:t>
            </a:fld>
            <a:endParaRPr lang="en-US"/>
          </a:p>
        </p:txBody>
      </p:sp>
    </p:spTree>
    <p:extLst>
      <p:ext uri="{BB962C8B-B14F-4D97-AF65-F5344CB8AC3E}">
        <p14:creationId xmlns:p14="http://schemas.microsoft.com/office/powerpoint/2010/main" val="73165874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BB80AC-EFCA-A74B-BBC1-1CB761917227}"/>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731D33EB-5AFE-7541-5851-EF64635089D3}"/>
              </a:ext>
            </a:extLst>
          </p:cNvPr>
          <p:cNvSpPr>
            <a:spLocks noGrp="1"/>
          </p:cNvSpPr>
          <p:nvPr>
            <p:ph type="dt" sz="half" idx="10"/>
          </p:nvPr>
        </p:nvSpPr>
        <p:spPr/>
        <p:txBody>
          <a:bodyPr/>
          <a:lstStyle/>
          <a:p>
            <a:fld id="{02835B32-4B26-CE4E-BB06-7D4C767DF10E}" type="datetimeFigureOut">
              <a:rPr lang="en-US" smtClean="0"/>
              <a:t>10/5/26</a:t>
            </a:fld>
            <a:endParaRPr lang="en-US"/>
          </a:p>
        </p:txBody>
      </p:sp>
      <p:sp>
        <p:nvSpPr>
          <p:cNvPr id="4" name="Footer Placeholder 3">
            <a:extLst>
              <a:ext uri="{FF2B5EF4-FFF2-40B4-BE49-F238E27FC236}">
                <a16:creationId xmlns:a16="http://schemas.microsoft.com/office/drawing/2014/main" id="{D19E26BC-B044-610A-0262-EA19A00B801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83FC5A5-FFBF-2B3E-7B62-69E6A5032CC2}"/>
              </a:ext>
            </a:extLst>
          </p:cNvPr>
          <p:cNvSpPr>
            <a:spLocks noGrp="1"/>
          </p:cNvSpPr>
          <p:nvPr>
            <p:ph type="sldNum" sz="quarter" idx="12"/>
          </p:nvPr>
        </p:nvSpPr>
        <p:spPr/>
        <p:txBody>
          <a:bodyPr/>
          <a:lstStyle/>
          <a:p>
            <a:fld id="{83A8E9B8-8C16-4444-88E0-B08F1016BE59}" type="slidenum">
              <a:rPr lang="en-US" smtClean="0"/>
              <a:t>‹#›</a:t>
            </a:fld>
            <a:endParaRPr lang="en-US"/>
          </a:p>
        </p:txBody>
      </p:sp>
    </p:spTree>
    <p:extLst>
      <p:ext uri="{BB962C8B-B14F-4D97-AF65-F5344CB8AC3E}">
        <p14:creationId xmlns:p14="http://schemas.microsoft.com/office/powerpoint/2010/main" val="1563765974"/>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EF24386-6B2A-50F3-7815-3CF0228C0864}"/>
              </a:ext>
            </a:extLst>
          </p:cNvPr>
          <p:cNvSpPr>
            <a:spLocks noGrp="1"/>
          </p:cNvSpPr>
          <p:nvPr>
            <p:ph type="dt" sz="half" idx="10"/>
          </p:nvPr>
        </p:nvSpPr>
        <p:spPr/>
        <p:txBody>
          <a:bodyPr/>
          <a:lstStyle/>
          <a:p>
            <a:fld id="{02835B32-4B26-CE4E-BB06-7D4C767DF10E}" type="datetimeFigureOut">
              <a:rPr lang="en-US" smtClean="0"/>
              <a:t>10/5/26</a:t>
            </a:fld>
            <a:endParaRPr lang="en-US"/>
          </a:p>
        </p:txBody>
      </p:sp>
      <p:sp>
        <p:nvSpPr>
          <p:cNvPr id="3" name="Footer Placeholder 2">
            <a:extLst>
              <a:ext uri="{FF2B5EF4-FFF2-40B4-BE49-F238E27FC236}">
                <a16:creationId xmlns:a16="http://schemas.microsoft.com/office/drawing/2014/main" id="{091825EB-4B8F-298B-5ACB-5A565914AAD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8DE8C44-E17C-EE51-8E6E-2F6BF482389A}"/>
              </a:ext>
            </a:extLst>
          </p:cNvPr>
          <p:cNvSpPr>
            <a:spLocks noGrp="1"/>
          </p:cNvSpPr>
          <p:nvPr>
            <p:ph type="sldNum" sz="quarter" idx="12"/>
          </p:nvPr>
        </p:nvSpPr>
        <p:spPr/>
        <p:txBody>
          <a:bodyPr/>
          <a:lstStyle/>
          <a:p>
            <a:fld id="{83A8E9B8-8C16-4444-88E0-B08F1016BE59}" type="slidenum">
              <a:rPr lang="en-US" smtClean="0"/>
              <a:t>‹#›</a:t>
            </a:fld>
            <a:endParaRPr lang="en-US"/>
          </a:p>
        </p:txBody>
      </p:sp>
    </p:spTree>
    <p:extLst>
      <p:ext uri="{BB962C8B-B14F-4D97-AF65-F5344CB8AC3E}">
        <p14:creationId xmlns:p14="http://schemas.microsoft.com/office/powerpoint/2010/main" val="2115062242"/>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7111E-B777-27DF-F670-CC9E4024513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8D78847B-706E-814F-A952-B276BF61B06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10F58DB-3BE8-A4F8-2E18-BDF9F8E9763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4CD52AD-D966-A910-0851-0E3C4A8AEF4E}"/>
              </a:ext>
            </a:extLst>
          </p:cNvPr>
          <p:cNvSpPr>
            <a:spLocks noGrp="1"/>
          </p:cNvSpPr>
          <p:nvPr>
            <p:ph type="dt" sz="half" idx="10"/>
          </p:nvPr>
        </p:nvSpPr>
        <p:spPr/>
        <p:txBody>
          <a:bodyPr/>
          <a:lstStyle/>
          <a:p>
            <a:fld id="{02835B32-4B26-CE4E-BB06-7D4C767DF10E}" type="datetimeFigureOut">
              <a:rPr lang="en-US" smtClean="0"/>
              <a:t>10/5/26</a:t>
            </a:fld>
            <a:endParaRPr lang="en-US"/>
          </a:p>
        </p:txBody>
      </p:sp>
      <p:sp>
        <p:nvSpPr>
          <p:cNvPr id="6" name="Footer Placeholder 5">
            <a:extLst>
              <a:ext uri="{FF2B5EF4-FFF2-40B4-BE49-F238E27FC236}">
                <a16:creationId xmlns:a16="http://schemas.microsoft.com/office/drawing/2014/main" id="{AED6DB5A-F079-D80F-EC05-2463153511D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15D5277-62ED-6000-DEC7-46BBF48B9765}"/>
              </a:ext>
            </a:extLst>
          </p:cNvPr>
          <p:cNvSpPr>
            <a:spLocks noGrp="1"/>
          </p:cNvSpPr>
          <p:nvPr>
            <p:ph type="sldNum" sz="quarter" idx="12"/>
          </p:nvPr>
        </p:nvSpPr>
        <p:spPr/>
        <p:txBody>
          <a:bodyPr/>
          <a:lstStyle/>
          <a:p>
            <a:fld id="{83A8E9B8-8C16-4444-88E0-B08F1016BE59}" type="slidenum">
              <a:rPr lang="en-US" smtClean="0"/>
              <a:t>‹#›</a:t>
            </a:fld>
            <a:endParaRPr lang="en-US"/>
          </a:p>
        </p:txBody>
      </p:sp>
    </p:spTree>
    <p:extLst>
      <p:ext uri="{BB962C8B-B14F-4D97-AF65-F5344CB8AC3E}">
        <p14:creationId xmlns:p14="http://schemas.microsoft.com/office/powerpoint/2010/main" val="128129163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FADCC3-CEB8-F131-3CCF-A3410346E55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D6B7D98-2D76-DF0A-1215-E33A4A454A1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D751977-A01E-4FAB-91E1-6055C5D6ACF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8908F00-BA17-AA98-3FDA-4ABC8650250C}"/>
              </a:ext>
            </a:extLst>
          </p:cNvPr>
          <p:cNvSpPr>
            <a:spLocks noGrp="1"/>
          </p:cNvSpPr>
          <p:nvPr>
            <p:ph type="dt" sz="half" idx="10"/>
          </p:nvPr>
        </p:nvSpPr>
        <p:spPr/>
        <p:txBody>
          <a:bodyPr/>
          <a:lstStyle/>
          <a:p>
            <a:fld id="{02835B32-4B26-CE4E-BB06-7D4C767DF10E}" type="datetimeFigureOut">
              <a:rPr lang="en-US" smtClean="0"/>
              <a:t>10/5/26</a:t>
            </a:fld>
            <a:endParaRPr lang="en-US"/>
          </a:p>
        </p:txBody>
      </p:sp>
      <p:sp>
        <p:nvSpPr>
          <p:cNvPr id="6" name="Footer Placeholder 5">
            <a:extLst>
              <a:ext uri="{FF2B5EF4-FFF2-40B4-BE49-F238E27FC236}">
                <a16:creationId xmlns:a16="http://schemas.microsoft.com/office/drawing/2014/main" id="{7C90E798-A5CE-CAC9-CD9A-57E5207F949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5D72D4-B4D1-846D-1D01-D24DB81EE602}"/>
              </a:ext>
            </a:extLst>
          </p:cNvPr>
          <p:cNvSpPr>
            <a:spLocks noGrp="1"/>
          </p:cNvSpPr>
          <p:nvPr>
            <p:ph type="sldNum" sz="quarter" idx="12"/>
          </p:nvPr>
        </p:nvSpPr>
        <p:spPr/>
        <p:txBody>
          <a:bodyPr/>
          <a:lstStyle/>
          <a:p>
            <a:fld id="{83A8E9B8-8C16-4444-88E0-B08F1016BE59}" type="slidenum">
              <a:rPr lang="en-US" smtClean="0"/>
              <a:t>‹#›</a:t>
            </a:fld>
            <a:endParaRPr lang="en-US"/>
          </a:p>
        </p:txBody>
      </p:sp>
    </p:spTree>
    <p:extLst>
      <p:ext uri="{BB962C8B-B14F-4D97-AF65-F5344CB8AC3E}">
        <p14:creationId xmlns:p14="http://schemas.microsoft.com/office/powerpoint/2010/main" val="2570920396"/>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E9A407-5876-EA47-778F-298317F31CE8}"/>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4B3BFA5-BC0C-5C0C-19F7-FCC947ABBB3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74C3837-A37D-8DC4-8186-601FEE57B9D8}"/>
              </a:ext>
            </a:extLst>
          </p:cNvPr>
          <p:cNvSpPr>
            <a:spLocks noGrp="1"/>
          </p:cNvSpPr>
          <p:nvPr>
            <p:ph type="dt" sz="half" idx="10"/>
          </p:nvPr>
        </p:nvSpPr>
        <p:spPr/>
        <p:txBody>
          <a:bodyPr/>
          <a:lstStyle/>
          <a:p>
            <a:fld id="{02835B32-4B26-CE4E-BB06-7D4C767DF10E}" type="datetimeFigureOut">
              <a:rPr lang="en-US" smtClean="0"/>
              <a:t>10/5/26</a:t>
            </a:fld>
            <a:endParaRPr lang="en-US"/>
          </a:p>
        </p:txBody>
      </p:sp>
      <p:sp>
        <p:nvSpPr>
          <p:cNvPr id="5" name="Footer Placeholder 4">
            <a:extLst>
              <a:ext uri="{FF2B5EF4-FFF2-40B4-BE49-F238E27FC236}">
                <a16:creationId xmlns:a16="http://schemas.microsoft.com/office/drawing/2014/main" id="{BC2B90A1-9BC0-9DC9-59F7-8F0E50E3520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B1709E8-ACF9-F27F-28CB-E53823676990}"/>
              </a:ext>
            </a:extLst>
          </p:cNvPr>
          <p:cNvSpPr>
            <a:spLocks noGrp="1"/>
          </p:cNvSpPr>
          <p:nvPr>
            <p:ph type="sldNum" sz="quarter" idx="12"/>
          </p:nvPr>
        </p:nvSpPr>
        <p:spPr/>
        <p:txBody>
          <a:bodyPr/>
          <a:lstStyle/>
          <a:p>
            <a:fld id="{83A8E9B8-8C16-4444-88E0-B08F1016BE59}" type="slidenum">
              <a:rPr lang="en-US" smtClean="0"/>
              <a:t>‹#›</a:t>
            </a:fld>
            <a:endParaRPr lang="en-US"/>
          </a:p>
        </p:txBody>
      </p:sp>
    </p:spTree>
    <p:extLst>
      <p:ext uri="{BB962C8B-B14F-4D97-AF65-F5344CB8AC3E}">
        <p14:creationId xmlns:p14="http://schemas.microsoft.com/office/powerpoint/2010/main" val="2531540122"/>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EA330AC-D89B-2CDD-0705-9D931F5712D2}"/>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3F41AF8-D1A5-05AD-E1F8-D68D263612E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E3466C-53FF-4314-CF0C-814D64008795}"/>
              </a:ext>
            </a:extLst>
          </p:cNvPr>
          <p:cNvSpPr>
            <a:spLocks noGrp="1"/>
          </p:cNvSpPr>
          <p:nvPr>
            <p:ph type="dt" sz="half" idx="10"/>
          </p:nvPr>
        </p:nvSpPr>
        <p:spPr/>
        <p:txBody>
          <a:bodyPr/>
          <a:lstStyle/>
          <a:p>
            <a:fld id="{02835B32-4B26-CE4E-BB06-7D4C767DF10E}" type="datetimeFigureOut">
              <a:rPr lang="en-US" smtClean="0"/>
              <a:t>10/5/26</a:t>
            </a:fld>
            <a:endParaRPr lang="en-US"/>
          </a:p>
        </p:txBody>
      </p:sp>
      <p:sp>
        <p:nvSpPr>
          <p:cNvPr id="5" name="Footer Placeholder 4">
            <a:extLst>
              <a:ext uri="{FF2B5EF4-FFF2-40B4-BE49-F238E27FC236}">
                <a16:creationId xmlns:a16="http://schemas.microsoft.com/office/drawing/2014/main" id="{79CCA813-00DF-5162-C05A-D1BC4620FF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3CC36A7-614D-F6CC-E470-560A89330DE8}"/>
              </a:ext>
            </a:extLst>
          </p:cNvPr>
          <p:cNvSpPr>
            <a:spLocks noGrp="1"/>
          </p:cNvSpPr>
          <p:nvPr>
            <p:ph type="sldNum" sz="quarter" idx="12"/>
          </p:nvPr>
        </p:nvSpPr>
        <p:spPr/>
        <p:txBody>
          <a:bodyPr/>
          <a:lstStyle/>
          <a:p>
            <a:fld id="{83A8E9B8-8C16-4444-88E0-B08F1016BE59}" type="slidenum">
              <a:rPr lang="en-US" smtClean="0"/>
              <a:t>‹#›</a:t>
            </a:fld>
            <a:endParaRPr lang="en-US"/>
          </a:p>
        </p:txBody>
      </p:sp>
    </p:spTree>
    <p:extLst>
      <p:ext uri="{BB962C8B-B14F-4D97-AF65-F5344CB8AC3E}">
        <p14:creationId xmlns:p14="http://schemas.microsoft.com/office/powerpoint/2010/main" val="631900104"/>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6.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7.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8.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9.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10.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1.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3.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14.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15.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16.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24.xml"/><Relationship Id="rId3" Type="http://schemas.openxmlformats.org/officeDocument/2006/relationships/slideLayout" Target="../slideLayouts/slideLayout19.xml"/><Relationship Id="rId7" Type="http://schemas.openxmlformats.org/officeDocument/2006/relationships/slideLayout" Target="../slideLayouts/slideLayout23.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5" Type="http://schemas.openxmlformats.org/officeDocument/2006/relationships/slideLayout" Target="../slideLayouts/slideLayout21.xml"/><Relationship Id="rId4" Type="http://schemas.openxmlformats.org/officeDocument/2006/relationships/slideLayout" Target="../slideLayouts/slideLayout20.xml"/><Relationship Id="rId9"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theme" Target="../theme/theme18.xml"/><Relationship Id="rId1" Type="http://schemas.openxmlformats.org/officeDocument/2006/relationships/slideLayout" Target="../slideLayouts/slideLayout25.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theme" Target="../theme/theme19.xml"/><Relationship Id="rId1" Type="http://schemas.openxmlformats.org/officeDocument/2006/relationships/slideLayout" Target="../slideLayouts/slideLayout26.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theme" Target="../theme/theme20.xml"/><Relationship Id="rId1" Type="http://schemas.openxmlformats.org/officeDocument/2006/relationships/slideLayout" Target="../slideLayouts/slideLayout27.xml"/></Relationships>
</file>

<file path=ppt/slideMasters/_rels/slideMaster21.xml.rels><?xml version="1.0" encoding="UTF-8" standalone="yes"?>
<Relationships xmlns="http://schemas.openxmlformats.org/package/2006/relationships"><Relationship Id="rId8" Type="http://schemas.openxmlformats.org/officeDocument/2006/relationships/theme" Target="../theme/theme21.xml"/><Relationship Id="rId3" Type="http://schemas.openxmlformats.org/officeDocument/2006/relationships/slideLayout" Target="../slideLayouts/slideLayout30.xml"/><Relationship Id="rId7" Type="http://schemas.openxmlformats.org/officeDocument/2006/relationships/slideLayout" Target="../slideLayouts/slideLayout34.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5" Type="http://schemas.openxmlformats.org/officeDocument/2006/relationships/slideLayout" Target="../slideLayouts/slideLayout32.xml"/><Relationship Id="rId4" Type="http://schemas.openxmlformats.org/officeDocument/2006/relationships/slideLayout" Target="../slideLayouts/slideLayout31.xml"/></Relationships>
</file>

<file path=ppt/slideMasters/_rels/slideMaster22.xml.rels><?xml version="1.0" encoding="UTF-8" standalone="yes"?>
<Relationships xmlns="http://schemas.openxmlformats.org/package/2006/relationships"><Relationship Id="rId8" Type="http://schemas.openxmlformats.org/officeDocument/2006/relationships/slideLayout" Target="../slideLayouts/slideLayout42.xml"/><Relationship Id="rId3" Type="http://schemas.openxmlformats.org/officeDocument/2006/relationships/slideLayout" Target="../slideLayouts/slideLayout37.xml"/><Relationship Id="rId7" Type="http://schemas.openxmlformats.org/officeDocument/2006/relationships/slideLayout" Target="../slideLayouts/slideLayout41.xml"/><Relationship Id="rId12" Type="http://schemas.openxmlformats.org/officeDocument/2006/relationships/theme" Target="../theme/theme22.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slideLayout" Target="../slideLayouts/slideLayout40.xml"/><Relationship Id="rId11" Type="http://schemas.openxmlformats.org/officeDocument/2006/relationships/slideLayout" Target="../slideLayouts/slideLayout45.xml"/><Relationship Id="rId5" Type="http://schemas.openxmlformats.org/officeDocument/2006/relationships/slideLayout" Target="../slideLayouts/slideLayout39.xml"/><Relationship Id="rId10" Type="http://schemas.openxmlformats.org/officeDocument/2006/relationships/slideLayout" Target="../slideLayouts/slideLayout44.xml"/><Relationship Id="rId4" Type="http://schemas.openxmlformats.org/officeDocument/2006/relationships/slideLayout" Target="../slideLayouts/slideLayout38.xml"/><Relationship Id="rId9" Type="http://schemas.openxmlformats.org/officeDocument/2006/relationships/slideLayout" Target="../slideLayouts/slideLayout43.xml"/></Relationships>
</file>

<file path=ppt/slideMasters/_rels/slideMaster23.xml.rels><?xml version="1.0" encoding="UTF-8" standalone="yes"?>
<Relationships xmlns="http://schemas.openxmlformats.org/package/2006/relationships"><Relationship Id="rId8" Type="http://schemas.openxmlformats.org/officeDocument/2006/relationships/slideLayout" Target="../slideLayouts/slideLayout53.xml"/><Relationship Id="rId3" Type="http://schemas.openxmlformats.org/officeDocument/2006/relationships/slideLayout" Target="../slideLayouts/slideLayout48.xml"/><Relationship Id="rId7" Type="http://schemas.openxmlformats.org/officeDocument/2006/relationships/slideLayout" Target="../slideLayouts/slideLayout52.xml"/><Relationship Id="rId12" Type="http://schemas.openxmlformats.org/officeDocument/2006/relationships/theme" Target="../theme/theme23.xml"/><Relationship Id="rId2" Type="http://schemas.openxmlformats.org/officeDocument/2006/relationships/slideLayout" Target="../slideLayouts/slideLayout47.xml"/><Relationship Id="rId1" Type="http://schemas.openxmlformats.org/officeDocument/2006/relationships/slideLayout" Target="../slideLayouts/slideLayout46.xml"/><Relationship Id="rId6" Type="http://schemas.openxmlformats.org/officeDocument/2006/relationships/slideLayout" Target="../slideLayouts/slideLayout51.xml"/><Relationship Id="rId11" Type="http://schemas.openxmlformats.org/officeDocument/2006/relationships/slideLayout" Target="../slideLayouts/slideLayout56.xml"/><Relationship Id="rId5" Type="http://schemas.openxmlformats.org/officeDocument/2006/relationships/slideLayout" Target="../slideLayouts/slideLayout50.xml"/><Relationship Id="rId10" Type="http://schemas.openxmlformats.org/officeDocument/2006/relationships/slideLayout" Target="../slideLayouts/slideLayout55.xml"/><Relationship Id="rId4" Type="http://schemas.openxmlformats.org/officeDocument/2006/relationships/slideLayout" Target="../slideLayouts/slideLayout49.xml"/><Relationship Id="rId9" Type="http://schemas.openxmlformats.org/officeDocument/2006/relationships/slideLayout" Target="../slideLayouts/slideLayout5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10" name="TextBox 9"/>
          <p:cNvSpPr txBox="1"/>
          <p:nvPr/>
        </p:nvSpPr>
        <p:spPr>
          <a:xfrm>
            <a:off x="335360" y="6414385"/>
            <a:ext cx="4704523" cy="307777"/>
          </a:xfrm>
          <a:prstGeom prst="rect">
            <a:avLst/>
          </a:prstGeom>
          <a:noFill/>
        </p:spPr>
        <p:txBody>
          <a:bodyPr wrap="square" rtlCol="0">
            <a:spAutoFit/>
          </a:bodyPr>
          <a:lstStyle/>
          <a:p>
            <a:pPr algn="l"/>
            <a:r>
              <a:rPr lang="en-GB" sz="1400" noProof="0" dirty="0">
                <a:solidFill>
                  <a:schemeClr val="bg1"/>
                </a:solidFill>
                <a:latin typeface="Arial" charset="0"/>
                <a:ea typeface="Arial" charset="0"/>
                <a:cs typeface="Arial" charset="0"/>
              </a:rPr>
              <a:t>Defence Academy of the United Kingdom</a:t>
            </a:r>
          </a:p>
        </p:txBody>
      </p:sp>
      <p:sp>
        <p:nvSpPr>
          <p:cNvPr id="11" name="TextBox 10"/>
          <p:cNvSpPr txBox="1"/>
          <p:nvPr/>
        </p:nvSpPr>
        <p:spPr>
          <a:xfrm>
            <a:off x="8976320" y="6435672"/>
            <a:ext cx="2880320" cy="261610"/>
          </a:xfrm>
          <a:prstGeom prst="rect">
            <a:avLst/>
          </a:prstGeom>
          <a:noFill/>
        </p:spPr>
        <p:txBody>
          <a:bodyPr wrap="square" rtlCol="0">
            <a:spAutoFit/>
          </a:bodyPr>
          <a:lstStyle/>
          <a:p>
            <a:pPr algn="r"/>
            <a:r>
              <a:rPr lang="en-GB" sz="1100" noProof="0" dirty="0">
                <a:solidFill>
                  <a:prstClr val="white"/>
                </a:solidFill>
                <a:latin typeface="Arial" charset="0"/>
                <a:ea typeface="Arial" charset="0"/>
                <a:cs typeface="Arial" charset="0"/>
              </a:rPr>
              <a:t>© Crown</a:t>
            </a:r>
            <a:r>
              <a:rPr lang="en-GB" sz="1100" baseline="0" noProof="0" dirty="0">
                <a:solidFill>
                  <a:prstClr val="white"/>
                </a:solidFill>
                <a:latin typeface="Arial" charset="0"/>
                <a:ea typeface="Arial" charset="0"/>
                <a:cs typeface="Arial" charset="0"/>
              </a:rPr>
              <a:t> Copyright 2017</a:t>
            </a:r>
            <a:endParaRPr lang="en-GB" sz="1100" noProof="0" dirty="0">
              <a:solidFill>
                <a:prstClr val="white"/>
              </a:solidFill>
              <a:latin typeface="Arial" charset="0"/>
              <a:ea typeface="Arial" charset="0"/>
              <a:cs typeface="Arial" charset="0"/>
            </a:endParaRPr>
          </a:p>
        </p:txBody>
      </p:sp>
    </p:spTree>
    <p:extLst>
      <p:ext uri="{BB962C8B-B14F-4D97-AF65-F5344CB8AC3E}">
        <p14:creationId xmlns:p14="http://schemas.microsoft.com/office/powerpoint/2010/main" val="3065120947"/>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25" r:id="rId6"/>
    <p:sldLayoutId id="2147483726" r:id="rId7"/>
  </p:sldLayoutIdLst>
  <p:hf hdr="0" dt="0"/>
  <p:txStyles>
    <p:titleStyle>
      <a:lvl1pPr algn="l" defTabSz="685800" rtl="0" eaLnBrk="1" latinLnBrk="0" hangingPunct="1">
        <a:lnSpc>
          <a:spcPct val="90000"/>
        </a:lnSpc>
        <a:spcBef>
          <a:spcPct val="0"/>
        </a:spcBef>
        <a:buNone/>
        <a:defRPr sz="1950" b="1" kern="1200" baseline="0">
          <a:solidFill>
            <a:srgbClr val="0C406D"/>
          </a:solidFill>
          <a:latin typeface="Arial" panose="020B0604020202020204" pitchFamily="34" charset="0"/>
          <a:ea typeface="+mj-ea"/>
          <a:cs typeface="Arial" panose="020B0604020202020204" pitchFamily="34" charset="0"/>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1500" kern="1200">
          <a:solidFill>
            <a:schemeClr val="tx1"/>
          </a:solidFill>
          <a:latin typeface="Arial" panose="020B0604020202020204" pitchFamily="34" charset="0"/>
          <a:ea typeface="+mn-ea"/>
          <a:cs typeface="Arial" panose="020B0604020202020204" pitchFamily="34" charset="0"/>
        </a:defRPr>
      </a:lvl1pPr>
      <a:lvl2pPr marL="5143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Arial" panose="020B0604020202020204" pitchFamily="34" charset="0"/>
          <a:ea typeface="+mn-ea"/>
          <a:cs typeface="Arial" panose="020B0604020202020204" pitchFamily="34" charset="0"/>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Arial" panose="020B0604020202020204" pitchFamily="34" charset="0"/>
          <a:ea typeface="+mn-ea"/>
          <a:cs typeface="Arial" panose="020B0604020202020204" pitchFamily="34" charset="0"/>
        </a:defRPr>
      </a:lvl3pPr>
      <a:lvl4pPr marL="12001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Arial" panose="020B0604020202020204" pitchFamily="34" charset="0"/>
          <a:ea typeface="+mn-ea"/>
          <a:cs typeface="Arial" panose="020B0604020202020204" pitchFamily="34" charset="0"/>
        </a:defRPr>
      </a:lvl4pPr>
      <a:lvl5pPr marL="15430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Arial" panose="020B0604020202020204" pitchFamily="34" charset="0"/>
          <a:ea typeface="+mn-ea"/>
          <a:cs typeface="Arial" panose="020B0604020202020204" pitchFamily="34" charset="0"/>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13763B3-D04D-25BD-41BC-D53CFFC9373F}"/>
              </a:ext>
            </a:extLst>
          </p:cNvPr>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7528AF6-D09E-3310-02D2-8E0B09B3CAD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924252D-BDB2-4F5C-7B1F-02B41682CAF9}"/>
              </a:ext>
            </a:extLst>
          </p:cNvPr>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74BF62B2-6EBA-3D49-A7D9-64DF5F739A73}" type="datetimeFigureOut">
              <a:rPr lang="en-US" smtClean="0"/>
              <a:t>10/5/26</a:t>
            </a:fld>
            <a:endParaRPr lang="en-US"/>
          </a:p>
        </p:txBody>
      </p:sp>
      <p:sp>
        <p:nvSpPr>
          <p:cNvPr id="5" name="Footer Placeholder 4">
            <a:extLst>
              <a:ext uri="{FF2B5EF4-FFF2-40B4-BE49-F238E27FC236}">
                <a16:creationId xmlns:a16="http://schemas.microsoft.com/office/drawing/2014/main" id="{7F8502AE-C9C9-200D-E687-BA29F465552F}"/>
              </a:ext>
            </a:extLst>
          </p:cNvPr>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9288051-DC59-9544-618B-CCC63B92E1E5}"/>
              </a:ext>
            </a:extLst>
          </p:cNvPr>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F8CF623-17FF-6540-BBC4-2432FA54A92F}" type="slidenum">
              <a:rPr lang="en-US" smtClean="0"/>
              <a:t>‹#›</a:t>
            </a:fld>
            <a:endParaRPr lang="en-US"/>
          </a:p>
        </p:txBody>
      </p:sp>
    </p:spTree>
    <p:extLst>
      <p:ext uri="{BB962C8B-B14F-4D97-AF65-F5344CB8AC3E}">
        <p14:creationId xmlns:p14="http://schemas.microsoft.com/office/powerpoint/2010/main" val="1229770788"/>
      </p:ext>
    </p:extLst>
  </p:cSld>
  <p:clrMap bg1="lt1" tx1="dk1" bg2="lt2" tx2="dk2" accent1="accent1" accent2="accent2" accent3="accent3" accent4="accent4" accent5="accent5" accent6="accent6" hlink="hlink" folHlink="folHlink"/>
  <p:sldLayoutIdLst>
    <p:sldLayoutId id="2147483728" r:id="rId1"/>
    <p:sldLayoutId id="2147483729" r:id="rId2"/>
    <p:sldLayoutId id="2147483730" r:id="rId3"/>
    <p:sldLayoutId id="2147483731" r:id="rId4"/>
    <p:sldLayoutId id="2147483732" r:id="rId5"/>
    <p:sldLayoutId id="2147483733" r:id="rId6"/>
    <p:sldLayoutId id="2147483734" r:id="rId7"/>
    <p:sldLayoutId id="2147483735" r:id="rId8"/>
    <p:sldLayoutId id="2147483736" r:id="rId9"/>
    <p:sldLayoutId id="2147483737" r:id="rId10"/>
    <p:sldLayoutId id="2147483738"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43CFA41-0E9D-AE56-7775-55BC508E0FB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ECC6439-0F4B-15D0-BA5A-8185E124D63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073E5D8-CAC0-E14B-70B5-97265D89B18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835B32-4B26-CE4E-BB06-7D4C767DF10E}" type="datetimeFigureOut">
              <a:rPr lang="en-US" smtClean="0"/>
              <a:t>10/5/26</a:t>
            </a:fld>
            <a:endParaRPr lang="en-US"/>
          </a:p>
        </p:txBody>
      </p:sp>
      <p:sp>
        <p:nvSpPr>
          <p:cNvPr id="5" name="Footer Placeholder 4">
            <a:extLst>
              <a:ext uri="{FF2B5EF4-FFF2-40B4-BE49-F238E27FC236}">
                <a16:creationId xmlns:a16="http://schemas.microsoft.com/office/drawing/2014/main" id="{7BA1A777-0D05-2754-D4EF-1FCE0317293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E832883C-EB95-51DB-A944-AF8ADFC5FA9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3A8E9B8-8C16-4444-88E0-B08F1016BE59}" type="slidenum">
              <a:rPr lang="en-US" smtClean="0"/>
              <a:t>‹#›</a:t>
            </a:fld>
            <a:endParaRPr lang="en-US"/>
          </a:p>
        </p:txBody>
      </p:sp>
    </p:spTree>
    <p:extLst>
      <p:ext uri="{BB962C8B-B14F-4D97-AF65-F5344CB8AC3E}">
        <p14:creationId xmlns:p14="http://schemas.microsoft.com/office/powerpoint/2010/main" val="2550489700"/>
      </p:ext>
    </p:extLst>
  </p:cSld>
  <p:clrMap bg1="lt1" tx1="dk1" bg2="lt2" tx2="dk2" accent1="accent1" accent2="accent2" accent3="accent3" accent4="accent4" accent5="accent5" accent6="accent6" hlink="hlink" folHlink="folHlink"/>
  <p:sldLayoutIdLst>
    <p:sldLayoutId id="2147483740" r:id="rId1"/>
    <p:sldLayoutId id="2147483741" r:id="rId2"/>
    <p:sldLayoutId id="2147483742" r:id="rId3"/>
    <p:sldLayoutId id="2147483743" r:id="rId4"/>
    <p:sldLayoutId id="2147483744" r:id="rId5"/>
    <p:sldLayoutId id="2147483745" r:id="rId6"/>
    <p:sldLayoutId id="2147483746" r:id="rId7"/>
    <p:sldLayoutId id="2147483747" r:id="rId8"/>
    <p:sldLayoutId id="2147483748" r:id="rId9"/>
    <p:sldLayoutId id="2147483749" r:id="rId10"/>
    <p:sldLayoutId id="214748375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hyperlink" Target="https://www.sciencedirect.com/topics/engineering/detonation-wave" TargetMode="External"/><Relationship Id="rId2" Type="http://schemas.openxmlformats.org/officeDocument/2006/relationships/image" Target="../media/image25.pn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8" Type="http://schemas.openxmlformats.org/officeDocument/2006/relationships/image" Target="NULL"/><Relationship Id="rId13" Type="http://schemas.openxmlformats.org/officeDocument/2006/relationships/image" Target="../media/image27.png"/><Relationship Id="rId3" Type="http://schemas.openxmlformats.org/officeDocument/2006/relationships/image" Target="NULL"/><Relationship Id="rId7" Type="http://schemas.openxmlformats.org/officeDocument/2006/relationships/image" Target="NULL"/><Relationship Id="rId12" Type="http://schemas.openxmlformats.org/officeDocument/2006/relationships/image" Target="../media/image260.png"/><Relationship Id="rId2" Type="http://schemas.openxmlformats.org/officeDocument/2006/relationships/image" Target="NULL"/><Relationship Id="rId16" Type="http://schemas.openxmlformats.org/officeDocument/2006/relationships/image" Target="NULL"/><Relationship Id="rId1" Type="http://schemas.openxmlformats.org/officeDocument/2006/relationships/slideLayout" Target="../slideLayouts/slideLayout35.xml"/><Relationship Id="rId6" Type="http://schemas.openxmlformats.org/officeDocument/2006/relationships/image" Target="NULL"/><Relationship Id="rId11" Type="http://schemas.openxmlformats.org/officeDocument/2006/relationships/image" Target="NULL"/><Relationship Id="rId5" Type="http://schemas.openxmlformats.org/officeDocument/2006/relationships/image" Target="NULL"/><Relationship Id="rId15" Type="http://schemas.openxmlformats.org/officeDocument/2006/relationships/image" Target="NULL"/><Relationship Id="rId10" Type="http://schemas.openxmlformats.org/officeDocument/2006/relationships/image" Target="../media/image250.png"/><Relationship Id="rId4" Type="http://schemas.openxmlformats.org/officeDocument/2006/relationships/image" Target="NULL"/><Relationship Id="rId9" Type="http://schemas.openxmlformats.org/officeDocument/2006/relationships/image" Target="NULL"/><Relationship Id="rId14" Type="http://schemas.openxmlformats.org/officeDocument/2006/relationships/image" Target="NULL"/></Relationships>
</file>

<file path=ppt/slides/_rels/slide8.xml.rels><?xml version="1.0" encoding="UTF-8" standalone="yes"?>
<Relationships xmlns="http://schemas.openxmlformats.org/package/2006/relationships"><Relationship Id="rId8" Type="http://schemas.openxmlformats.org/officeDocument/2006/relationships/image" Target="NULL"/><Relationship Id="rId3" Type="http://schemas.openxmlformats.org/officeDocument/2006/relationships/image" Target="NULL"/><Relationship Id="rId7" Type="http://schemas.openxmlformats.org/officeDocument/2006/relationships/image" Target="NULL"/><Relationship Id="rId12" Type="http://schemas.openxmlformats.org/officeDocument/2006/relationships/image" Target="NULL"/><Relationship Id="rId2" Type="http://schemas.openxmlformats.org/officeDocument/2006/relationships/image" Target="NULL"/><Relationship Id="rId1" Type="http://schemas.openxmlformats.org/officeDocument/2006/relationships/slideLayout" Target="../slideLayouts/slideLayout47.xml"/><Relationship Id="rId6" Type="http://schemas.openxmlformats.org/officeDocument/2006/relationships/image" Target="NULL"/><Relationship Id="rId11" Type="http://schemas.openxmlformats.org/officeDocument/2006/relationships/image" Target="NULL"/><Relationship Id="rId5" Type="http://schemas.openxmlformats.org/officeDocument/2006/relationships/image" Target="NULL"/><Relationship Id="rId10" Type="http://schemas.openxmlformats.org/officeDocument/2006/relationships/image" Target="NULL"/><Relationship Id="rId4" Type="http://schemas.openxmlformats.org/officeDocument/2006/relationships/image" Target="NULL"/><Relationship Id="rId9" Type="http://schemas.openxmlformats.org/officeDocument/2006/relationships/image" Target="NULL"/></Relationships>
</file>

<file path=ppt/slides/_rels/slide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xml"/><Relationship Id="rId1" Type="http://schemas.openxmlformats.org/officeDocument/2006/relationships/slideLayout" Target="../slideLayouts/slideLayout47.xml"/></Relationships>
</file>

<file path=ppt/slides/_rels/slide1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xml"/><Relationship Id="rId1" Type="http://schemas.openxmlformats.org/officeDocument/2006/relationships/slideLayout" Target="../slideLayouts/slideLayout47.xml"/></Relationships>
</file>

<file path=ppt/slides/_rels/slide1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xml"/><Relationship Id="rId1" Type="http://schemas.openxmlformats.org/officeDocument/2006/relationships/slideLayout" Target="../slideLayouts/slideLayout47.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4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4.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4.xml"/><Relationship Id="rId1" Type="http://schemas.openxmlformats.org/officeDocument/2006/relationships/slideLayout" Target="../slideLayouts/slideLayout36.xml"/><Relationship Id="rId4" Type="http://schemas.openxmlformats.org/officeDocument/2006/relationships/image" Target="../media/image37.png"/></Relationships>
</file>

<file path=ppt/slides/_rels/slide15.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36.xml"/></Relationships>
</file>

<file path=ppt/slides/_rels/slide16.xml.rels><?xml version="1.0" encoding="UTF-8" standalone="yes"?>
<Relationships xmlns="http://schemas.openxmlformats.org/package/2006/relationships"><Relationship Id="rId3" Type="http://schemas.openxmlformats.org/officeDocument/2006/relationships/image" Target="../media/image39.emf"/><Relationship Id="rId2" Type="http://schemas.openxmlformats.org/officeDocument/2006/relationships/notesSlide" Target="../notesSlides/notesSlide5.xml"/><Relationship Id="rId1" Type="http://schemas.openxmlformats.org/officeDocument/2006/relationships/slideLayout" Target="../slideLayouts/slideLayout36.xml"/></Relationships>
</file>

<file path=ppt/slides/_rels/slide17.xml.rels><?xml version="1.0" encoding="UTF-8" standalone="yes"?>
<Relationships xmlns="http://schemas.openxmlformats.org/package/2006/relationships"><Relationship Id="rId3" Type="http://schemas.openxmlformats.org/officeDocument/2006/relationships/image" Target="../media/image41.emf"/><Relationship Id="rId2" Type="http://schemas.openxmlformats.org/officeDocument/2006/relationships/image" Target="../media/image40.emf"/><Relationship Id="rId1" Type="http://schemas.openxmlformats.org/officeDocument/2006/relationships/slideLayout" Target="../slideLayouts/slideLayout3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63322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A2DDA412-BC89-8773-A15E-008DD405DA6B}"/>
              </a:ext>
            </a:extLst>
          </p:cNvPr>
          <p:cNvSpPr>
            <a:spLocks noGrp="1"/>
          </p:cNvSpPr>
          <p:nvPr>
            <p:ph idx="1"/>
          </p:nvPr>
        </p:nvSpPr>
        <p:spPr>
          <a:xfrm>
            <a:off x="630810" y="1354469"/>
            <a:ext cx="10803903" cy="3864989"/>
          </a:xfrm>
        </p:spPr>
        <p:txBody>
          <a:bodyPr wrap="square"/>
          <a:lstStyle/>
          <a:p>
            <a:pPr lvl="0" algn="just">
              <a:spcBef>
                <a:spcPts val="1200"/>
              </a:spcBef>
            </a:pPr>
            <a:r>
              <a:rPr lang="en-GB" sz="2400" b="1" dirty="0">
                <a:effectLst/>
                <a:latin typeface="Arial" panose="020B0604020202020204" pitchFamily="34" charset="0"/>
                <a:ea typeface="Times New Roman" panose="02020603050405020304" pitchFamily="18" charset="0"/>
              </a:rPr>
              <a:t>Aim: </a:t>
            </a:r>
            <a:r>
              <a:rPr lang="en-GB" sz="2400" dirty="0"/>
              <a:t>To introduce you to the one-dimensional detonation phenomenon</a:t>
            </a:r>
            <a:r>
              <a:rPr lang="en-GB" sz="2400" dirty="0">
                <a:effectLst/>
                <a:latin typeface="Arial" panose="020B0604020202020204" pitchFamily="34" charset="0"/>
                <a:ea typeface="Times New Roman" panose="02020603050405020304" pitchFamily="18" charset="0"/>
              </a:rPr>
              <a:t>.</a:t>
            </a:r>
            <a:endParaRPr lang="en-GB" sz="2400" dirty="0">
              <a:latin typeface="Times New Roman" panose="02020603050405020304" pitchFamily="18" charset="0"/>
              <a:ea typeface="Times New Roman" panose="02020603050405020304" pitchFamily="18" charset="0"/>
            </a:endParaRPr>
          </a:p>
          <a:p>
            <a:pPr lvl="0" algn="just">
              <a:spcBef>
                <a:spcPts val="1200"/>
              </a:spcBef>
            </a:pPr>
            <a:endParaRPr lang="en-US" sz="24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US" sz="2400" dirty="0">
                <a:effectLst/>
                <a:ea typeface="Calibri" panose="020F0502020204030204" pitchFamily="34" charset="0"/>
                <a:cs typeface="Times New Roman" panose="02020603050405020304" pitchFamily="18" charset="0"/>
              </a:rPr>
              <a:t>Learning Outcomes: Upon the successful completion of this </a:t>
            </a:r>
            <a:r>
              <a:rPr lang="en-US" sz="2400" dirty="0">
                <a:ea typeface="Calibri" panose="020F0502020204030204" pitchFamily="34" charset="0"/>
                <a:cs typeface="Times New Roman" panose="02020603050405020304" pitchFamily="18" charset="0"/>
              </a:rPr>
              <a:t>lesson</a:t>
            </a:r>
            <a:r>
              <a:rPr lang="en-US" sz="2400" dirty="0">
                <a:effectLst/>
                <a:ea typeface="Calibri" panose="020F0502020204030204" pitchFamily="34" charset="0"/>
                <a:cs typeface="Times New Roman" panose="02020603050405020304" pitchFamily="18" charset="0"/>
              </a:rPr>
              <a:t>, the student should be able to:</a:t>
            </a:r>
            <a:endParaRPr lang="en-GB" sz="2400" dirty="0">
              <a:effectLst/>
              <a:ea typeface="Calibri" panose="020F0502020204030204" pitchFamily="34" charset="0"/>
              <a:cs typeface="Times New Roman" panose="02020603050405020304" pitchFamily="18" charset="0"/>
            </a:endParaRPr>
          </a:p>
          <a:p>
            <a:pPr marL="342900" lvl="0" indent="-342900" algn="just">
              <a:spcBef>
                <a:spcPts val="1200"/>
              </a:spcBef>
              <a:buFont typeface="Symbol" panose="05050102010706020507" pitchFamily="18" charset="2"/>
              <a:buChar char=""/>
            </a:pPr>
            <a:r>
              <a:rPr lang="en-GB" sz="2400" dirty="0">
                <a:effectLst/>
                <a:ea typeface="Calibri" panose="020F0502020204030204" pitchFamily="34" charset="0"/>
              </a:rPr>
              <a:t>Understand the one-dimensional </a:t>
            </a:r>
            <a:r>
              <a:rPr lang="en-GB" sz="2400" dirty="0" err="1">
                <a:ea typeface="Calibri" panose="020F0502020204030204" pitchFamily="34" charset="0"/>
              </a:rPr>
              <a:t>Zeldovich</a:t>
            </a:r>
            <a:r>
              <a:rPr lang="en-GB" sz="2400" dirty="0">
                <a:ea typeface="Calibri" panose="020F0502020204030204" pitchFamily="34" charset="0"/>
              </a:rPr>
              <a:t>, von-Neumann and Doering (ZND) detonation process</a:t>
            </a:r>
          </a:p>
          <a:p>
            <a:pPr marL="342900" lvl="0" indent="-342900" algn="just">
              <a:spcBef>
                <a:spcPts val="1200"/>
              </a:spcBef>
              <a:buFont typeface="Symbol" panose="05050102010706020507" pitchFamily="18" charset="2"/>
              <a:buChar char=""/>
            </a:pPr>
            <a:r>
              <a:rPr lang="en-GB" sz="2400" dirty="0">
                <a:effectLst/>
                <a:ea typeface="Calibri" panose="020F0502020204030204" pitchFamily="34" charset="0"/>
              </a:rPr>
              <a:t>Deter</a:t>
            </a:r>
            <a:r>
              <a:rPr lang="en-GB" sz="2400" dirty="0">
                <a:ea typeface="Calibri" panose="020F0502020204030204" pitchFamily="34" charset="0"/>
              </a:rPr>
              <a:t>mine the relevance of the C-J point in defining detonation pressure and detonation velocity</a:t>
            </a:r>
          </a:p>
          <a:p>
            <a:pPr marL="342900" lvl="0" indent="-342900" algn="just">
              <a:spcBef>
                <a:spcPts val="1200"/>
              </a:spcBef>
              <a:buFont typeface="Symbol" panose="05050102010706020507" pitchFamily="18" charset="2"/>
              <a:buChar char=""/>
            </a:pPr>
            <a:r>
              <a:rPr lang="en-GB" sz="2400" dirty="0">
                <a:effectLst/>
                <a:ea typeface="Calibri" panose="020F0502020204030204" pitchFamily="34" charset="0"/>
              </a:rPr>
              <a:t>Describe the importance of </a:t>
            </a:r>
            <a:r>
              <a:rPr lang="en-GB" sz="2400" dirty="0" err="1">
                <a:effectLst/>
                <a:ea typeface="Calibri" panose="020F0502020204030204" pitchFamily="34" charset="0"/>
              </a:rPr>
              <a:t>Hugoniot</a:t>
            </a:r>
            <a:r>
              <a:rPr lang="en-GB" sz="2400" dirty="0">
                <a:effectLst/>
                <a:ea typeface="Calibri" panose="020F0502020204030204" pitchFamily="34" charset="0"/>
              </a:rPr>
              <a:t> and Rayleigh lines</a:t>
            </a:r>
            <a:r>
              <a:rPr lang="en-GB" sz="2400" dirty="0">
                <a:ea typeface="Calibri" panose="020F0502020204030204" pitchFamily="34" charset="0"/>
              </a:rPr>
              <a:t> in ideal and non-ideal explosives</a:t>
            </a:r>
            <a:r>
              <a:rPr lang="en-US" sz="2400" dirty="0">
                <a:effectLst/>
                <a:ea typeface="Calibri" panose="020F0502020204030204" pitchFamily="34" charset="0"/>
              </a:rPr>
              <a:t>.</a:t>
            </a:r>
            <a:endParaRPr lang="en-GB" sz="2400" dirty="0">
              <a:effectLst/>
              <a:ea typeface="Times New Roman" panose="02020603050405020304" pitchFamily="18" charset="0"/>
            </a:endParaRPr>
          </a:p>
          <a:p>
            <a:endParaRPr lang="en-GB" sz="3600" dirty="0"/>
          </a:p>
        </p:txBody>
      </p:sp>
      <p:sp>
        <p:nvSpPr>
          <p:cNvPr id="4" name="Content Placeholder 1">
            <a:extLst>
              <a:ext uri="{FF2B5EF4-FFF2-40B4-BE49-F238E27FC236}">
                <a16:creationId xmlns:a16="http://schemas.microsoft.com/office/drawing/2014/main" id="{194D67CB-9723-E704-67F0-9777A1C9F255}"/>
              </a:ext>
            </a:extLst>
          </p:cNvPr>
          <p:cNvSpPr txBox="1">
            <a:spLocks/>
          </p:cNvSpPr>
          <p:nvPr/>
        </p:nvSpPr>
        <p:spPr>
          <a:xfrm>
            <a:off x="5844147" y="419975"/>
            <a:ext cx="4437822" cy="883423"/>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4400" dirty="0"/>
              <a:t>The Detonation Phenomenon</a:t>
            </a:r>
          </a:p>
        </p:txBody>
      </p:sp>
    </p:spTree>
    <p:extLst>
      <p:ext uri="{BB962C8B-B14F-4D97-AF65-F5344CB8AC3E}">
        <p14:creationId xmlns:p14="http://schemas.microsoft.com/office/powerpoint/2010/main" val="41882165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67BE0-CA1C-9954-B8D2-A77529CC6CC9}"/>
              </a:ext>
            </a:extLst>
          </p:cNvPr>
          <p:cNvSpPr>
            <a:spLocks noGrp="1"/>
          </p:cNvSpPr>
          <p:nvPr>
            <p:ph type="title"/>
          </p:nvPr>
        </p:nvSpPr>
        <p:spPr/>
        <p:txBody>
          <a:bodyPr/>
          <a:lstStyle/>
          <a:p>
            <a:r>
              <a:rPr lang="en-US" dirty="0"/>
              <a:t>What is a detonation wave</a:t>
            </a:r>
          </a:p>
        </p:txBody>
      </p:sp>
      <p:sp>
        <p:nvSpPr>
          <p:cNvPr id="3" name="Content Placeholder 2">
            <a:extLst>
              <a:ext uri="{FF2B5EF4-FFF2-40B4-BE49-F238E27FC236}">
                <a16:creationId xmlns:a16="http://schemas.microsoft.com/office/drawing/2014/main" id="{9CC07510-2885-33E7-48FC-BF28D5725C1A}"/>
              </a:ext>
            </a:extLst>
          </p:cNvPr>
          <p:cNvSpPr>
            <a:spLocks noGrp="1"/>
          </p:cNvSpPr>
          <p:nvPr>
            <p:ph idx="1"/>
          </p:nvPr>
        </p:nvSpPr>
        <p:spPr/>
        <p:txBody>
          <a:bodyPr>
            <a:normAutofit fontScale="92500" lnSpcReduction="10000"/>
          </a:bodyPr>
          <a:lstStyle/>
          <a:p>
            <a:r>
              <a:rPr lang="en-US" dirty="0"/>
              <a:t>A detonation wave is a combustion wave propagating at a supersonic speed. It is composed of a leading shock followed by a chemical reaction zone. </a:t>
            </a:r>
          </a:p>
          <a:p>
            <a:r>
              <a:rPr lang="en-US" dirty="0"/>
              <a:t>The leading shock compresses the high-explosive material, and converts the high-explosive into gaseous products with very high pressure and temperature in the reaction zone. </a:t>
            </a:r>
          </a:p>
          <a:p>
            <a:r>
              <a:rPr lang="en-US" dirty="0"/>
              <a:t>During this process, an enormous amount of energy is released in just billionths of a second, which sustains the shock wave traveling at the supersonic velocity. </a:t>
            </a:r>
          </a:p>
          <a:p>
            <a:r>
              <a:rPr lang="en-US" dirty="0"/>
              <a:t>Thus, the detonation wave is a shock wave in a reactive medium that is sustained by the energy released in chemical reactions triggered by the shock wave itself </a:t>
            </a:r>
          </a:p>
        </p:txBody>
      </p:sp>
    </p:spTree>
    <p:extLst>
      <p:ext uri="{BB962C8B-B14F-4D97-AF65-F5344CB8AC3E}">
        <p14:creationId xmlns:p14="http://schemas.microsoft.com/office/powerpoint/2010/main" val="4357929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F08556-DDF6-7829-62C9-96BF185B0048}"/>
              </a:ext>
            </a:extLst>
          </p:cNvPr>
          <p:cNvSpPr>
            <a:spLocks noGrp="1"/>
          </p:cNvSpPr>
          <p:nvPr>
            <p:ph type="title"/>
          </p:nvPr>
        </p:nvSpPr>
        <p:spPr/>
        <p:txBody>
          <a:bodyPr/>
          <a:lstStyle/>
          <a:p>
            <a:r>
              <a:rPr lang="en-US" dirty="0"/>
              <a:t>Detonation Dynamics</a:t>
            </a:r>
          </a:p>
        </p:txBody>
      </p:sp>
      <p:sp>
        <p:nvSpPr>
          <p:cNvPr id="3" name="Content Placeholder 2">
            <a:extLst>
              <a:ext uri="{FF2B5EF4-FFF2-40B4-BE49-F238E27FC236}">
                <a16:creationId xmlns:a16="http://schemas.microsoft.com/office/drawing/2014/main" id="{64AE1368-C30E-EDFD-807B-5E3C99149EA5}"/>
              </a:ext>
            </a:extLst>
          </p:cNvPr>
          <p:cNvSpPr>
            <a:spLocks noGrp="1"/>
          </p:cNvSpPr>
          <p:nvPr>
            <p:ph idx="1"/>
          </p:nvPr>
        </p:nvSpPr>
        <p:spPr/>
        <p:txBody>
          <a:bodyPr>
            <a:normAutofit fontScale="77500" lnSpcReduction="20000"/>
          </a:bodyPr>
          <a:lstStyle/>
          <a:p>
            <a:r>
              <a:rPr lang="en-US" dirty="0"/>
              <a:t>The CJ detonation model was developed by David Chapman and Émile </a:t>
            </a:r>
            <a:r>
              <a:rPr lang="en-US" dirty="0" err="1"/>
              <a:t>Jouguet</a:t>
            </a:r>
            <a:r>
              <a:rPr lang="en-US" dirty="0"/>
              <a:t> independently around the turn of the 20th century. </a:t>
            </a:r>
          </a:p>
          <a:p>
            <a:r>
              <a:rPr lang="en-US" dirty="0"/>
              <a:t>The CJ model neglects the thickness of the chemical reaction zone and simplifies the detonation wave as a one-dimensional steady discontinuity. </a:t>
            </a:r>
          </a:p>
          <a:p>
            <a:r>
              <a:rPr lang="en-US" dirty="0"/>
              <a:t>As a result, the detonation shock front raises the pressure from zero to the detonation pressure instantaneously with a complete chemical reaction. The thickness of the reaction zone is usually about 10</a:t>
            </a:r>
            <a:r>
              <a:rPr lang="en-US" baseline="30000" dirty="0"/>
              <a:t>-7</a:t>
            </a:r>
            <a:r>
              <a:rPr lang="en-US" dirty="0"/>
              <a:t> m, which is negligible as compared with the size of a typical explosive charge. </a:t>
            </a:r>
          </a:p>
          <a:p>
            <a:r>
              <a:rPr lang="en-US" dirty="0"/>
              <a:t>Furthermore, the time required for a detonation wave to travel through the reaction zone is about 10</a:t>
            </a:r>
            <a:r>
              <a:rPr lang="en-US" baseline="30000" dirty="0"/>
              <a:t>-7</a:t>
            </a:r>
            <a:r>
              <a:rPr lang="en-US" dirty="0"/>
              <a:t> s, which is also much smaller than the time (about 10</a:t>
            </a:r>
            <a:r>
              <a:rPr lang="en-US" baseline="30000" dirty="0"/>
              <a:t>-5</a:t>
            </a:r>
            <a:r>
              <a:rPr lang="en-US" dirty="0"/>
              <a:t> s) required for the explosion process of the explosive charge to complete. Therefore, the assumption of the CJ model is reasonable in most of engineering cases.</a:t>
            </a:r>
          </a:p>
          <a:p>
            <a:r>
              <a:rPr lang="en-US" dirty="0"/>
              <a:t>The shock separates the upstream unburned explosive and downstream burned products</a:t>
            </a:r>
          </a:p>
        </p:txBody>
      </p:sp>
    </p:spTree>
    <p:extLst>
      <p:ext uri="{BB962C8B-B14F-4D97-AF65-F5344CB8AC3E}">
        <p14:creationId xmlns:p14="http://schemas.microsoft.com/office/powerpoint/2010/main" val="6287508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C47E2-67FD-3B16-4407-3DF19E8A8492}"/>
              </a:ext>
            </a:extLst>
          </p:cNvPr>
          <p:cNvSpPr>
            <a:spLocks noGrp="1"/>
          </p:cNvSpPr>
          <p:nvPr>
            <p:ph type="title"/>
          </p:nvPr>
        </p:nvSpPr>
        <p:spPr/>
        <p:txBody>
          <a:bodyPr/>
          <a:lstStyle/>
          <a:p>
            <a:r>
              <a:rPr lang="en-US" dirty="0"/>
              <a:t>At the shock front</a:t>
            </a:r>
          </a:p>
        </p:txBody>
      </p:sp>
      <p:pic>
        <p:nvPicPr>
          <p:cNvPr id="5" name="Content Placeholder 4" descr="A diagram of a graph&#10;&#10;Description automatically generated with medium confidence">
            <a:extLst>
              <a:ext uri="{FF2B5EF4-FFF2-40B4-BE49-F238E27FC236}">
                <a16:creationId xmlns:a16="http://schemas.microsoft.com/office/drawing/2014/main" id="{3717CD02-4362-39CE-33D3-A000FD60DAF0}"/>
              </a:ext>
            </a:extLst>
          </p:cNvPr>
          <p:cNvPicPr>
            <a:picLocks noGrp="1" noChangeAspect="1"/>
          </p:cNvPicPr>
          <p:nvPr>
            <p:ph idx="1"/>
          </p:nvPr>
        </p:nvPicPr>
        <p:blipFill>
          <a:blip r:embed="rId2"/>
          <a:stretch>
            <a:fillRect/>
          </a:stretch>
        </p:blipFill>
        <p:spPr>
          <a:xfrm>
            <a:off x="3112677" y="1378528"/>
            <a:ext cx="6143625" cy="3639081"/>
          </a:xfrm>
        </p:spPr>
      </p:pic>
      <p:sp>
        <p:nvSpPr>
          <p:cNvPr id="8" name="TextBox 7">
            <a:extLst>
              <a:ext uri="{FF2B5EF4-FFF2-40B4-BE49-F238E27FC236}">
                <a16:creationId xmlns:a16="http://schemas.microsoft.com/office/drawing/2014/main" id="{408498EC-667C-6027-F1C6-A77A9A951030}"/>
              </a:ext>
            </a:extLst>
          </p:cNvPr>
          <p:cNvSpPr txBox="1"/>
          <p:nvPr/>
        </p:nvSpPr>
        <p:spPr>
          <a:xfrm>
            <a:off x="2935698" y="5110140"/>
            <a:ext cx="6891184" cy="369332"/>
          </a:xfrm>
          <a:prstGeom prst="rect">
            <a:avLst/>
          </a:prstGeom>
          <a:solidFill>
            <a:srgbClr val="FF0000"/>
          </a:solidFill>
        </p:spPr>
        <p:txBody>
          <a:bodyPr wrap="square">
            <a:spAutoFit/>
          </a:bodyPr>
          <a:lstStyle/>
          <a:p>
            <a:r>
              <a:rPr lang="en-US" dirty="0">
                <a:solidFill>
                  <a:schemeClr val="bg1"/>
                </a:solidFill>
                <a:hlinkClick r:id="rId3"/>
              </a:rPr>
              <a:t>https://</a:t>
            </a:r>
            <a:r>
              <a:rPr lang="en-US" dirty="0" err="1">
                <a:solidFill>
                  <a:schemeClr val="bg1"/>
                </a:solidFill>
                <a:hlinkClick r:id="rId3"/>
              </a:rPr>
              <a:t>www.sciencedirect.com</a:t>
            </a:r>
            <a:r>
              <a:rPr lang="en-US" dirty="0">
                <a:solidFill>
                  <a:schemeClr val="bg1"/>
                </a:solidFill>
                <a:hlinkClick r:id="rId3"/>
              </a:rPr>
              <a:t>/topics/engineering/detonation-wave</a:t>
            </a:r>
            <a:endParaRPr lang="en-US" dirty="0">
              <a:solidFill>
                <a:schemeClr val="bg1"/>
              </a:solidFill>
            </a:endParaRPr>
          </a:p>
        </p:txBody>
      </p:sp>
    </p:spTree>
    <p:extLst>
      <p:ext uri="{BB962C8B-B14F-4D97-AF65-F5344CB8AC3E}">
        <p14:creationId xmlns:p14="http://schemas.microsoft.com/office/powerpoint/2010/main" val="14031232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AFDCCC-A4D7-87A9-0A66-3B042E541901}"/>
              </a:ext>
            </a:extLst>
          </p:cNvPr>
          <p:cNvSpPr>
            <a:spLocks noGrp="1"/>
          </p:cNvSpPr>
          <p:nvPr>
            <p:ph type="title"/>
          </p:nvPr>
        </p:nvSpPr>
        <p:spPr/>
        <p:txBody>
          <a:bodyPr/>
          <a:lstStyle/>
          <a:p>
            <a:r>
              <a:rPr lang="en-US" dirty="0"/>
              <a:t>Equations of State (Aaargh!!!)</a:t>
            </a:r>
          </a:p>
        </p:txBody>
      </p:sp>
      <p:pic>
        <p:nvPicPr>
          <p:cNvPr id="5" name="Content Placeholder 4" descr="A math equations and formulas&#10;&#10;Description automatically generated with medium confidence">
            <a:extLst>
              <a:ext uri="{FF2B5EF4-FFF2-40B4-BE49-F238E27FC236}">
                <a16:creationId xmlns:a16="http://schemas.microsoft.com/office/drawing/2014/main" id="{31FD4EF4-DFFD-EB59-F7C5-FE8042C9C394}"/>
              </a:ext>
            </a:extLst>
          </p:cNvPr>
          <p:cNvPicPr>
            <a:picLocks noGrp="1" noChangeAspect="1"/>
          </p:cNvPicPr>
          <p:nvPr>
            <p:ph idx="1"/>
          </p:nvPr>
        </p:nvPicPr>
        <p:blipFill>
          <a:blip r:embed="rId2"/>
          <a:stretch>
            <a:fillRect/>
          </a:stretch>
        </p:blipFill>
        <p:spPr>
          <a:xfrm>
            <a:off x="694382" y="2105672"/>
            <a:ext cx="8812487" cy="2466181"/>
          </a:xfrm>
        </p:spPr>
      </p:pic>
      <p:sp>
        <p:nvSpPr>
          <p:cNvPr id="3" name="TextBox 2">
            <a:extLst>
              <a:ext uri="{FF2B5EF4-FFF2-40B4-BE49-F238E27FC236}">
                <a16:creationId xmlns:a16="http://schemas.microsoft.com/office/drawing/2014/main" id="{6FE5584C-46C4-C480-CB6B-34EC432C423A}"/>
              </a:ext>
            </a:extLst>
          </p:cNvPr>
          <p:cNvSpPr txBox="1"/>
          <p:nvPr/>
        </p:nvSpPr>
        <p:spPr>
          <a:xfrm>
            <a:off x="8686733" y="1874626"/>
            <a:ext cx="2031262" cy="369332"/>
          </a:xfrm>
          <a:prstGeom prst="rect">
            <a:avLst/>
          </a:prstGeom>
          <a:noFill/>
        </p:spPr>
        <p:txBody>
          <a:bodyPr wrap="none" rtlCol="0">
            <a:spAutoFit/>
          </a:bodyPr>
          <a:lstStyle/>
          <a:p>
            <a:r>
              <a:rPr lang="en-US" dirty="0"/>
              <a:t>Shock front velocity</a:t>
            </a:r>
          </a:p>
        </p:txBody>
      </p:sp>
      <p:sp>
        <p:nvSpPr>
          <p:cNvPr id="4" name="TextBox 3">
            <a:extLst>
              <a:ext uri="{FF2B5EF4-FFF2-40B4-BE49-F238E27FC236}">
                <a16:creationId xmlns:a16="http://schemas.microsoft.com/office/drawing/2014/main" id="{83FE68CC-32E6-4A3C-9030-4A96B2090914}"/>
              </a:ext>
            </a:extLst>
          </p:cNvPr>
          <p:cNvSpPr txBox="1"/>
          <p:nvPr/>
        </p:nvSpPr>
        <p:spPr>
          <a:xfrm>
            <a:off x="8710613" y="2385914"/>
            <a:ext cx="2423292" cy="646331"/>
          </a:xfrm>
          <a:prstGeom prst="rect">
            <a:avLst/>
          </a:prstGeom>
          <a:noFill/>
        </p:spPr>
        <p:txBody>
          <a:bodyPr wrap="none" rtlCol="0">
            <a:spAutoFit/>
          </a:bodyPr>
          <a:lstStyle/>
          <a:p>
            <a:r>
              <a:rPr lang="en-US" dirty="0"/>
              <a:t>Particle velocity behind </a:t>
            </a:r>
          </a:p>
          <a:p>
            <a:r>
              <a:rPr lang="en-US" dirty="0"/>
              <a:t>the shock front</a:t>
            </a:r>
          </a:p>
        </p:txBody>
      </p:sp>
      <p:sp>
        <p:nvSpPr>
          <p:cNvPr id="6" name="TextBox 5">
            <a:extLst>
              <a:ext uri="{FF2B5EF4-FFF2-40B4-BE49-F238E27FC236}">
                <a16:creationId xmlns:a16="http://schemas.microsoft.com/office/drawing/2014/main" id="{8EC8EEDA-7CA3-E399-B113-5E3B6D814B09}"/>
              </a:ext>
            </a:extLst>
          </p:cNvPr>
          <p:cNvSpPr txBox="1"/>
          <p:nvPr/>
        </p:nvSpPr>
        <p:spPr>
          <a:xfrm>
            <a:off x="8963025" y="3260467"/>
            <a:ext cx="2031262" cy="369332"/>
          </a:xfrm>
          <a:prstGeom prst="rect">
            <a:avLst/>
          </a:prstGeom>
          <a:noFill/>
        </p:spPr>
        <p:txBody>
          <a:bodyPr wrap="none" rtlCol="0">
            <a:spAutoFit/>
          </a:bodyPr>
          <a:lstStyle/>
          <a:p>
            <a:r>
              <a:rPr lang="en-US" dirty="0"/>
              <a:t>Shock front velocity</a:t>
            </a:r>
          </a:p>
        </p:txBody>
      </p:sp>
      <p:sp>
        <p:nvSpPr>
          <p:cNvPr id="7" name="TextBox 6">
            <a:extLst>
              <a:ext uri="{FF2B5EF4-FFF2-40B4-BE49-F238E27FC236}">
                <a16:creationId xmlns:a16="http://schemas.microsoft.com/office/drawing/2014/main" id="{92593F80-D30C-5F42-ACC3-9E9F268B022E}"/>
              </a:ext>
            </a:extLst>
          </p:cNvPr>
          <p:cNvSpPr txBox="1"/>
          <p:nvPr/>
        </p:nvSpPr>
        <p:spPr>
          <a:xfrm>
            <a:off x="5600700" y="1531640"/>
            <a:ext cx="2820003" cy="369332"/>
          </a:xfrm>
          <a:prstGeom prst="rect">
            <a:avLst/>
          </a:prstGeom>
          <a:noFill/>
        </p:spPr>
        <p:txBody>
          <a:bodyPr wrap="none" rtlCol="0">
            <a:spAutoFit/>
          </a:bodyPr>
          <a:lstStyle/>
          <a:p>
            <a:r>
              <a:rPr lang="en-US" dirty="0"/>
              <a:t>Density of reacted explosive</a:t>
            </a:r>
          </a:p>
        </p:txBody>
      </p:sp>
      <p:sp>
        <p:nvSpPr>
          <p:cNvPr id="8" name="TextBox 7">
            <a:extLst>
              <a:ext uri="{FF2B5EF4-FFF2-40B4-BE49-F238E27FC236}">
                <a16:creationId xmlns:a16="http://schemas.microsoft.com/office/drawing/2014/main" id="{95C99EF2-D772-FDB6-ED3E-2F51062EAE81}"/>
              </a:ext>
            </a:extLst>
          </p:cNvPr>
          <p:cNvSpPr txBox="1"/>
          <p:nvPr/>
        </p:nvSpPr>
        <p:spPr>
          <a:xfrm>
            <a:off x="3091519" y="1506022"/>
            <a:ext cx="2195729" cy="646331"/>
          </a:xfrm>
          <a:prstGeom prst="rect">
            <a:avLst/>
          </a:prstGeom>
          <a:noFill/>
        </p:spPr>
        <p:txBody>
          <a:bodyPr wrap="none" rtlCol="0">
            <a:spAutoFit/>
          </a:bodyPr>
          <a:lstStyle/>
          <a:p>
            <a:r>
              <a:rPr lang="en-US" dirty="0"/>
              <a:t>Density of unreacted </a:t>
            </a:r>
          </a:p>
          <a:p>
            <a:r>
              <a:rPr lang="en-US" dirty="0"/>
              <a:t>explosive</a:t>
            </a:r>
          </a:p>
        </p:txBody>
      </p:sp>
      <p:sp>
        <p:nvSpPr>
          <p:cNvPr id="9" name="TextBox 8">
            <a:extLst>
              <a:ext uri="{FF2B5EF4-FFF2-40B4-BE49-F238E27FC236}">
                <a16:creationId xmlns:a16="http://schemas.microsoft.com/office/drawing/2014/main" id="{49A0D48A-DBF0-C982-1610-946C00899FEB}"/>
              </a:ext>
            </a:extLst>
          </p:cNvPr>
          <p:cNvSpPr txBox="1"/>
          <p:nvPr/>
        </p:nvSpPr>
        <p:spPr>
          <a:xfrm>
            <a:off x="9978656" y="4280380"/>
            <a:ext cx="1875322" cy="369332"/>
          </a:xfrm>
          <a:prstGeom prst="rect">
            <a:avLst/>
          </a:prstGeom>
          <a:noFill/>
        </p:spPr>
        <p:txBody>
          <a:bodyPr wrap="none" rtlCol="0">
            <a:spAutoFit/>
          </a:bodyPr>
          <a:lstStyle/>
          <a:p>
            <a:r>
              <a:rPr lang="en-US" dirty="0"/>
              <a:t>Heat of Explosion</a:t>
            </a:r>
          </a:p>
        </p:txBody>
      </p:sp>
      <p:sp>
        <p:nvSpPr>
          <p:cNvPr id="10" name="TextBox 9">
            <a:extLst>
              <a:ext uri="{FF2B5EF4-FFF2-40B4-BE49-F238E27FC236}">
                <a16:creationId xmlns:a16="http://schemas.microsoft.com/office/drawing/2014/main" id="{593C527C-2A2B-5984-6117-6701DCB3E15C}"/>
              </a:ext>
            </a:extLst>
          </p:cNvPr>
          <p:cNvSpPr txBox="1"/>
          <p:nvPr/>
        </p:nvSpPr>
        <p:spPr>
          <a:xfrm>
            <a:off x="5600700" y="4944159"/>
            <a:ext cx="1648272" cy="646331"/>
          </a:xfrm>
          <a:prstGeom prst="rect">
            <a:avLst/>
          </a:prstGeom>
          <a:noFill/>
        </p:spPr>
        <p:txBody>
          <a:bodyPr wrap="none" rtlCol="0">
            <a:spAutoFit/>
          </a:bodyPr>
          <a:lstStyle/>
          <a:p>
            <a:r>
              <a:rPr lang="en-US" dirty="0"/>
              <a:t>Specific energy </a:t>
            </a:r>
          </a:p>
          <a:p>
            <a:r>
              <a:rPr lang="en-US" dirty="0"/>
              <a:t>reactants</a:t>
            </a:r>
          </a:p>
        </p:txBody>
      </p:sp>
      <p:sp>
        <p:nvSpPr>
          <p:cNvPr id="11" name="TextBox 10">
            <a:extLst>
              <a:ext uri="{FF2B5EF4-FFF2-40B4-BE49-F238E27FC236}">
                <a16:creationId xmlns:a16="http://schemas.microsoft.com/office/drawing/2014/main" id="{6D21C24F-91D3-EB71-569E-EB5EA6339BBE}"/>
              </a:ext>
            </a:extLst>
          </p:cNvPr>
          <p:cNvSpPr txBox="1"/>
          <p:nvPr/>
        </p:nvSpPr>
        <p:spPr>
          <a:xfrm>
            <a:off x="2225307" y="4768571"/>
            <a:ext cx="2429127" cy="646331"/>
          </a:xfrm>
          <a:prstGeom prst="rect">
            <a:avLst/>
          </a:prstGeom>
          <a:noFill/>
        </p:spPr>
        <p:txBody>
          <a:bodyPr wrap="none" rtlCol="0">
            <a:spAutoFit/>
          </a:bodyPr>
          <a:lstStyle/>
          <a:p>
            <a:r>
              <a:rPr lang="en-US" dirty="0"/>
              <a:t>Specific internal energy </a:t>
            </a:r>
          </a:p>
          <a:p>
            <a:r>
              <a:rPr lang="en-US" dirty="0"/>
              <a:t>of the products</a:t>
            </a:r>
          </a:p>
        </p:txBody>
      </p:sp>
      <p:cxnSp>
        <p:nvCxnSpPr>
          <p:cNvPr id="13" name="Straight Arrow Connector 12">
            <a:extLst>
              <a:ext uri="{FF2B5EF4-FFF2-40B4-BE49-F238E27FC236}">
                <a16:creationId xmlns:a16="http://schemas.microsoft.com/office/drawing/2014/main" id="{420C0B25-E736-361C-E031-BC98803E51C8}"/>
              </a:ext>
            </a:extLst>
          </p:cNvPr>
          <p:cNvCxnSpPr>
            <a:cxnSpLocks/>
          </p:cNvCxnSpPr>
          <p:nvPr/>
        </p:nvCxnSpPr>
        <p:spPr>
          <a:xfrm flipH="1">
            <a:off x="5958681" y="1911996"/>
            <a:ext cx="272681" cy="505221"/>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49F86721-530D-A1E9-1193-B9A06306A453}"/>
              </a:ext>
            </a:extLst>
          </p:cNvPr>
          <p:cNvCxnSpPr>
            <a:cxnSpLocks/>
          </p:cNvCxnSpPr>
          <p:nvPr/>
        </p:nvCxnSpPr>
        <p:spPr>
          <a:xfrm>
            <a:off x="4199389" y="1941710"/>
            <a:ext cx="659579" cy="505580"/>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5D370858-6F42-91E4-3E59-342C0C3C15E3}"/>
              </a:ext>
            </a:extLst>
          </p:cNvPr>
          <p:cNvCxnSpPr>
            <a:cxnSpLocks/>
          </p:cNvCxnSpPr>
          <p:nvPr/>
        </p:nvCxnSpPr>
        <p:spPr>
          <a:xfrm flipH="1">
            <a:off x="6395118" y="2089428"/>
            <a:ext cx="2083076" cy="391359"/>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2E41187C-1C1F-8B05-4E21-799A026CA57E}"/>
              </a:ext>
            </a:extLst>
          </p:cNvPr>
          <p:cNvCxnSpPr>
            <a:cxnSpLocks/>
            <a:stCxn id="9" idx="1"/>
          </p:cNvCxnSpPr>
          <p:nvPr/>
        </p:nvCxnSpPr>
        <p:spPr>
          <a:xfrm flipH="1" flipV="1">
            <a:off x="9506869" y="4389967"/>
            <a:ext cx="471787" cy="75079"/>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A745FB53-87E8-102A-A5ED-995CFEBD3688}"/>
              </a:ext>
            </a:extLst>
          </p:cNvPr>
          <p:cNvCxnSpPr>
            <a:cxnSpLocks/>
          </p:cNvCxnSpPr>
          <p:nvPr/>
        </p:nvCxnSpPr>
        <p:spPr>
          <a:xfrm flipH="1">
            <a:off x="7365770" y="2553276"/>
            <a:ext cx="1228634" cy="68898"/>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33" name="Straight Arrow Connector 32">
            <a:extLst>
              <a:ext uri="{FF2B5EF4-FFF2-40B4-BE49-F238E27FC236}">
                <a16:creationId xmlns:a16="http://schemas.microsoft.com/office/drawing/2014/main" id="{9F9EEE62-E81F-9F83-CFB2-82AAB0AFF53F}"/>
              </a:ext>
            </a:extLst>
          </p:cNvPr>
          <p:cNvCxnSpPr>
            <a:cxnSpLocks/>
          </p:cNvCxnSpPr>
          <p:nvPr/>
        </p:nvCxnSpPr>
        <p:spPr>
          <a:xfrm flipV="1">
            <a:off x="4517838" y="4544773"/>
            <a:ext cx="327726" cy="250878"/>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39" name="Straight Arrow Connector 38">
            <a:extLst>
              <a:ext uri="{FF2B5EF4-FFF2-40B4-BE49-F238E27FC236}">
                <a16:creationId xmlns:a16="http://schemas.microsoft.com/office/drawing/2014/main" id="{81A920D8-435C-F93D-E1DD-ECFF43586A60}"/>
              </a:ext>
            </a:extLst>
          </p:cNvPr>
          <p:cNvCxnSpPr>
            <a:cxnSpLocks/>
          </p:cNvCxnSpPr>
          <p:nvPr/>
        </p:nvCxnSpPr>
        <p:spPr>
          <a:xfrm flipH="1" flipV="1">
            <a:off x="5695248" y="4544773"/>
            <a:ext cx="197579" cy="407617"/>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sp>
        <p:nvSpPr>
          <p:cNvPr id="43" name="TextBox 42">
            <a:extLst>
              <a:ext uri="{FF2B5EF4-FFF2-40B4-BE49-F238E27FC236}">
                <a16:creationId xmlns:a16="http://schemas.microsoft.com/office/drawing/2014/main" id="{25873272-CC32-1334-5A06-F0FB140831B4}"/>
              </a:ext>
            </a:extLst>
          </p:cNvPr>
          <p:cNvSpPr txBox="1"/>
          <p:nvPr/>
        </p:nvSpPr>
        <p:spPr>
          <a:xfrm>
            <a:off x="7640894" y="4899268"/>
            <a:ext cx="2830198" cy="646331"/>
          </a:xfrm>
          <a:prstGeom prst="rect">
            <a:avLst/>
          </a:prstGeom>
          <a:noFill/>
        </p:spPr>
        <p:txBody>
          <a:bodyPr wrap="none" rtlCol="0">
            <a:spAutoFit/>
          </a:bodyPr>
          <a:lstStyle/>
          <a:p>
            <a:r>
              <a:rPr lang="en-GB" dirty="0"/>
              <a:t>Specific volume of products </a:t>
            </a:r>
          </a:p>
          <a:p>
            <a:r>
              <a:rPr lang="en-GB" dirty="0"/>
              <a:t>and reacting explosive </a:t>
            </a:r>
            <a:endParaRPr lang="en-US" dirty="0"/>
          </a:p>
        </p:txBody>
      </p:sp>
      <p:cxnSp>
        <p:nvCxnSpPr>
          <p:cNvPr id="47" name="Straight Arrow Connector 46">
            <a:extLst>
              <a:ext uri="{FF2B5EF4-FFF2-40B4-BE49-F238E27FC236}">
                <a16:creationId xmlns:a16="http://schemas.microsoft.com/office/drawing/2014/main" id="{A7D9A1C5-40EC-648B-E0CE-4134D6659274}"/>
              </a:ext>
            </a:extLst>
          </p:cNvPr>
          <p:cNvCxnSpPr>
            <a:cxnSpLocks/>
          </p:cNvCxnSpPr>
          <p:nvPr/>
        </p:nvCxnSpPr>
        <p:spPr>
          <a:xfrm flipH="1" flipV="1">
            <a:off x="8186738" y="4506044"/>
            <a:ext cx="464818" cy="411444"/>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25346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19CE0BE5-97E9-413C-A3CB-FB9373D93FF2}"/>
              </a:ext>
            </a:extLst>
          </p:cNvPr>
          <p:cNvSpPr/>
          <p:nvPr/>
        </p:nvSpPr>
        <p:spPr>
          <a:xfrm>
            <a:off x="8137605" y="1778541"/>
            <a:ext cx="2302256" cy="3998399"/>
          </a:xfrm>
          <a:prstGeom prst="rect">
            <a:avLst/>
          </a:prstGeom>
          <a:solidFill>
            <a:schemeClr val="accent1">
              <a:alpha val="46039"/>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mbria Math" panose="02040503050406030204" pitchFamily="18" charset="0"/>
              <a:ea typeface="Cambria Math" panose="02040503050406030204" pitchFamily="18" charset="0"/>
              <a:cs typeface="+mn-cs"/>
            </a:endParaRPr>
          </a:p>
        </p:txBody>
      </p:sp>
      <p:sp>
        <p:nvSpPr>
          <p:cNvPr id="29" name="Rectangle 28">
            <a:extLst>
              <a:ext uri="{FF2B5EF4-FFF2-40B4-BE49-F238E27FC236}">
                <a16:creationId xmlns:a16="http://schemas.microsoft.com/office/drawing/2014/main" id="{DE9E8CF3-CBD7-44FD-C2CD-324F8552F5A9}"/>
              </a:ext>
            </a:extLst>
          </p:cNvPr>
          <p:cNvSpPr/>
          <p:nvPr/>
        </p:nvSpPr>
        <p:spPr>
          <a:xfrm>
            <a:off x="4941572" y="1784557"/>
            <a:ext cx="3161530" cy="3998402"/>
          </a:xfrm>
          <a:prstGeom prst="rect">
            <a:avLst/>
          </a:prstGeom>
          <a:solidFill>
            <a:schemeClr val="accent4">
              <a:lumMod val="60000"/>
              <a:lumOff val="40000"/>
              <a:alpha val="46039"/>
            </a:schemeClr>
          </a:solidFill>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white"/>
              </a:solidFill>
              <a:effectLst/>
              <a:uLnTx/>
              <a:uFillTx/>
              <a:latin typeface="Cambria Math" panose="02040503050406030204" pitchFamily="18" charset="0"/>
              <a:ea typeface="Cambria Math" panose="02040503050406030204" pitchFamily="18" charset="0"/>
              <a:cs typeface="+mn-cs"/>
            </a:endParaRPr>
          </a:p>
        </p:txBody>
      </p:sp>
      <p:cxnSp>
        <p:nvCxnSpPr>
          <p:cNvPr id="5" name="Straight Connector 4">
            <a:extLst>
              <a:ext uri="{FF2B5EF4-FFF2-40B4-BE49-F238E27FC236}">
                <a16:creationId xmlns:a16="http://schemas.microsoft.com/office/drawing/2014/main" id="{C41EF922-81A0-910E-999F-F27BF1BCDD68}"/>
              </a:ext>
            </a:extLst>
          </p:cNvPr>
          <p:cNvCxnSpPr>
            <a:cxnSpLocks/>
          </p:cNvCxnSpPr>
          <p:nvPr/>
        </p:nvCxnSpPr>
        <p:spPr>
          <a:xfrm flipH="1">
            <a:off x="6792024" y="1778540"/>
            <a:ext cx="24764" cy="3998402"/>
          </a:xfrm>
          <a:prstGeom prst="line">
            <a:avLst/>
          </a:prstGeom>
          <a:ln w="76200">
            <a:solidFill>
              <a:schemeClr val="tx1"/>
            </a:solidFill>
            <a:prstDash val="sysDash"/>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DCF1125C-3B0C-588B-3D8C-D4D298090350}"/>
              </a:ext>
            </a:extLst>
          </p:cNvPr>
          <p:cNvCxnSpPr>
            <a:cxnSpLocks/>
          </p:cNvCxnSpPr>
          <p:nvPr/>
        </p:nvCxnSpPr>
        <p:spPr>
          <a:xfrm flipH="1">
            <a:off x="8099719" y="1778540"/>
            <a:ext cx="18890" cy="3998402"/>
          </a:xfrm>
          <a:prstGeom prst="line">
            <a:avLst/>
          </a:prstGeom>
          <a:ln w="762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0A676BEA-9F22-5677-0580-C35E6D888A16}"/>
              </a:ext>
            </a:extLst>
          </p:cNvPr>
          <p:cNvCxnSpPr>
            <a:cxnSpLocks/>
          </p:cNvCxnSpPr>
          <p:nvPr/>
        </p:nvCxnSpPr>
        <p:spPr>
          <a:xfrm flipH="1">
            <a:off x="4886398" y="1778540"/>
            <a:ext cx="26847" cy="3998410"/>
          </a:xfrm>
          <a:prstGeom prst="line">
            <a:avLst/>
          </a:prstGeom>
          <a:ln w="76200">
            <a:solidFill>
              <a:schemeClr val="tx1"/>
            </a:solidFill>
            <a:prstDash val="sysDash"/>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3AE15634-E927-3A31-EE9A-964478DCF564}"/>
              </a:ext>
            </a:extLst>
          </p:cNvPr>
          <p:cNvSpPr txBox="1"/>
          <p:nvPr/>
        </p:nvSpPr>
        <p:spPr>
          <a:xfrm>
            <a:off x="8081556" y="5343600"/>
            <a:ext cx="1007413" cy="461665"/>
          </a:xfrm>
          <a:prstGeom prst="rect">
            <a:avLst/>
          </a:prstGeom>
          <a:solidFill>
            <a:srgbClr val="FF0000"/>
          </a:solidFill>
          <a:ln>
            <a:solidFill>
              <a:schemeClr val="tx1"/>
            </a:solidFill>
          </a:ln>
        </p:spPr>
        <p:txBody>
          <a:bodyPr wrap="square" rtlCol="0">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Detonation </a:t>
            </a: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Shock Front</a:t>
            </a:r>
          </a:p>
        </p:txBody>
      </p:sp>
      <mc:AlternateContent xmlns:mc="http://schemas.openxmlformats.org/markup-compatibility/2006" xmlns:a14="http://schemas.microsoft.com/office/drawing/2010/main">
        <mc:Choice Requires="a14">
          <p:sp>
            <p:nvSpPr>
              <p:cNvPr id="9" name="TextBox 8">
                <a:extLst>
                  <a:ext uri="{FF2B5EF4-FFF2-40B4-BE49-F238E27FC236}">
                    <a16:creationId xmlns:a16="http://schemas.microsoft.com/office/drawing/2014/main" id="{ABC76E75-B162-337A-77AB-B8CEE4E1BE46}"/>
                  </a:ext>
                </a:extLst>
              </p:cNvPr>
              <p:cNvSpPr txBox="1"/>
              <p:nvPr/>
            </p:nvSpPr>
            <p:spPr>
              <a:xfrm>
                <a:off x="5161438" y="2331670"/>
                <a:ext cx="1531188" cy="1142108"/>
              </a:xfrm>
              <a:prstGeom prst="rect">
                <a:avLst/>
              </a:prstGeom>
              <a:noFill/>
            </p:spPr>
            <p:txBody>
              <a:bodyPr wrap="none" rtlCol="0">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Reaction Zone</a:t>
                </a: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Reactants Converted </a:t>
                </a: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to Products</a:t>
                </a:r>
              </a:p>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9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(driven by oxygen balance)</a:t>
                </a:r>
              </a:p>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9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(Governed by </a:t>
                </a:r>
                <a14:m>
                  <m:oMath xmlns:m="http://schemas.openxmlformats.org/officeDocument/2006/math">
                    <m:sSub>
                      <m:sSubPr>
                        <m:ctrlPr>
                          <a:rPr kumimoji="0" lang="el-GR" sz="90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m:rPr>
                            <m:sty m:val="p"/>
                          </m:rPr>
                          <a:rPr kumimoji="0" lang="el-GR" sz="90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Δ</m:t>
                        </m:r>
                        <m:r>
                          <a:rPr kumimoji="0" lang="en-GB" sz="90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𝐻</m:t>
                        </m:r>
                      </m:e>
                      <m:sub>
                        <m:r>
                          <a:rPr kumimoji="0" lang="en-GB" sz="90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𝑓</m:t>
                        </m:r>
                      </m:sub>
                    </m:sSub>
                  </m:oMath>
                </a14:m>
                <a:r>
                  <a:rPr kumimoji="0" lang="en-US" sz="9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a:t>
                </a:r>
              </a:p>
            </p:txBody>
          </p:sp>
        </mc:Choice>
        <mc:Fallback xmlns="">
          <p:sp>
            <p:nvSpPr>
              <p:cNvPr id="9" name="TextBox 8">
                <a:extLst>
                  <a:ext uri="{FF2B5EF4-FFF2-40B4-BE49-F238E27FC236}">
                    <a16:creationId xmlns:a16="http://schemas.microsoft.com/office/drawing/2014/main" id="{ABC76E75-B162-337A-77AB-B8CEE4E1BE46}"/>
                  </a:ext>
                </a:extLst>
              </p:cNvPr>
              <p:cNvSpPr txBox="1">
                <a:spLocks noRot="1" noChangeAspect="1" noMove="1" noResize="1" noEditPoints="1" noAdjustHandles="1" noChangeArrowheads="1" noChangeShapeType="1" noTextEdit="1"/>
              </p:cNvSpPr>
              <p:nvPr/>
            </p:nvSpPr>
            <p:spPr>
              <a:xfrm>
                <a:off x="5161438" y="2331670"/>
                <a:ext cx="1531188" cy="1142108"/>
              </a:xfrm>
              <a:prstGeom prst="rect">
                <a:avLst/>
              </a:prstGeom>
              <a:blipFill>
                <a:blip r:embed="rId2"/>
                <a:stretch>
                  <a:fillRect t="-1099" b="-1099"/>
                </a:stretch>
              </a:blipFill>
            </p:spPr>
            <p:txBody>
              <a:bodyPr/>
              <a:lstStyle/>
              <a:p>
                <a:r>
                  <a:rPr lang="en-US">
                    <a:noFill/>
                  </a:rPr>
                  <a:t> </a:t>
                </a:r>
              </a:p>
            </p:txBody>
          </p:sp>
        </mc:Fallback>
      </mc:AlternateContent>
      <p:sp>
        <p:nvSpPr>
          <p:cNvPr id="10" name="TextBox 9">
            <a:extLst>
              <a:ext uri="{FF2B5EF4-FFF2-40B4-BE49-F238E27FC236}">
                <a16:creationId xmlns:a16="http://schemas.microsoft.com/office/drawing/2014/main" id="{177C5852-6E3A-E5FC-AFFF-E12FD5D4370F}"/>
              </a:ext>
            </a:extLst>
          </p:cNvPr>
          <p:cNvSpPr txBox="1"/>
          <p:nvPr/>
        </p:nvSpPr>
        <p:spPr>
          <a:xfrm>
            <a:off x="6899585" y="2440866"/>
            <a:ext cx="1213794" cy="784830"/>
          </a:xfrm>
          <a:prstGeom prst="rect">
            <a:avLst/>
          </a:prstGeom>
          <a:noFill/>
        </p:spPr>
        <p:txBody>
          <a:bodyPr wrap="none" rtlCol="0">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Induction </a:t>
            </a: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Zone</a:t>
            </a: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(governed by </a:t>
            </a: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Arrhenius Rate Law)</a:t>
            </a:r>
          </a:p>
        </p:txBody>
      </p:sp>
      <mc:AlternateContent xmlns:mc="http://schemas.openxmlformats.org/markup-compatibility/2006" xmlns:a14="http://schemas.microsoft.com/office/drawing/2010/main">
        <mc:Choice Requires="a14">
          <p:sp>
            <p:nvSpPr>
              <p:cNvPr id="12" name="TextBox 11">
                <a:extLst>
                  <a:ext uri="{FF2B5EF4-FFF2-40B4-BE49-F238E27FC236}">
                    <a16:creationId xmlns:a16="http://schemas.microsoft.com/office/drawing/2014/main" id="{237BAF0A-F488-913C-7F4F-1815551DF018}"/>
                  </a:ext>
                </a:extLst>
              </p:cNvPr>
              <p:cNvSpPr txBox="1"/>
              <p:nvPr/>
            </p:nvSpPr>
            <p:spPr>
              <a:xfrm>
                <a:off x="8285545" y="4631461"/>
                <a:ext cx="201081" cy="424027"/>
              </a:xfrm>
              <a:prstGeom prst="rect">
                <a:avLst/>
              </a:prstGeom>
              <a:noFill/>
            </p:spPr>
            <p:txBody>
              <a:bodyPr wrap="none" lIns="0" tIns="0" rIns="0" bIns="0"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
                      <m:f>
                        <m:fPr>
                          <m:ctrlP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ctrlPr>
                        </m:fPr>
                        <m:num>
                          <m:sSub>
                            <m:sSubPr>
                              <m:ctrlP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𝑇</m:t>
                              </m:r>
                            </m:e>
                            <m:sub>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𝑖</m:t>
                              </m:r>
                            </m:sub>
                          </m:sSub>
                        </m:num>
                        <m:den>
                          <m:sSub>
                            <m:sSubPr>
                              <m:ctrlP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𝑇</m:t>
                              </m:r>
                            </m:e>
                            <m:sub>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𝑜</m:t>
                              </m:r>
                            </m:sub>
                          </m:sSub>
                        </m:den>
                      </m:f>
                    </m:oMath>
                  </m:oMathPara>
                </a14:m>
                <a:endPar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p:txBody>
          </p:sp>
        </mc:Choice>
        <mc:Fallback xmlns="">
          <p:sp>
            <p:nvSpPr>
              <p:cNvPr id="12" name="TextBox 11">
                <a:extLst>
                  <a:ext uri="{FF2B5EF4-FFF2-40B4-BE49-F238E27FC236}">
                    <a16:creationId xmlns:a16="http://schemas.microsoft.com/office/drawing/2014/main" id="{237BAF0A-F488-913C-7F4F-1815551DF018}"/>
                  </a:ext>
                </a:extLst>
              </p:cNvPr>
              <p:cNvSpPr txBox="1">
                <a:spLocks noRot="1" noChangeAspect="1" noMove="1" noResize="1" noEditPoints="1" noAdjustHandles="1" noChangeArrowheads="1" noChangeShapeType="1" noTextEdit="1"/>
              </p:cNvSpPr>
              <p:nvPr/>
            </p:nvSpPr>
            <p:spPr>
              <a:xfrm>
                <a:off x="8285545" y="4631461"/>
                <a:ext cx="201081" cy="424027"/>
              </a:xfrm>
              <a:prstGeom prst="rect">
                <a:avLst/>
              </a:prstGeom>
              <a:blipFill>
                <a:blip r:embed="rId3"/>
                <a:stretch>
                  <a:fillRect l="-17647" t="-2941" b="-8824"/>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3" name="TextBox 12">
                <a:extLst>
                  <a:ext uri="{FF2B5EF4-FFF2-40B4-BE49-F238E27FC236}">
                    <a16:creationId xmlns:a16="http://schemas.microsoft.com/office/drawing/2014/main" id="{4039A83D-C620-B0A3-1A00-AA28C60765BD}"/>
                  </a:ext>
                </a:extLst>
              </p:cNvPr>
              <p:cNvSpPr txBox="1"/>
              <p:nvPr/>
            </p:nvSpPr>
            <p:spPr>
              <a:xfrm>
                <a:off x="8585263" y="4631461"/>
                <a:ext cx="237437" cy="429285"/>
              </a:xfrm>
              <a:prstGeom prst="rect">
                <a:avLst/>
              </a:prstGeom>
              <a:noFill/>
            </p:spPr>
            <p:txBody>
              <a:bodyPr wrap="none" lIns="0" tIns="0" rIns="0" bIns="0"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
                      <m:f>
                        <m:fPr>
                          <m:ctrlP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ctrlPr>
                        </m:fPr>
                        <m:num>
                          <m:sSub>
                            <m:sSubPr>
                              <m:ctrlP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𝐷</m:t>
                              </m:r>
                            </m:e>
                            <m:sub>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𝑝</m:t>
                              </m:r>
                            </m:sub>
                          </m:sSub>
                        </m:num>
                        <m:den>
                          <m:sSub>
                            <m:sSubPr>
                              <m:ctrlP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𝐷</m:t>
                              </m:r>
                            </m:e>
                            <m:sub>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𝑜</m:t>
                              </m:r>
                            </m:sub>
                          </m:sSub>
                        </m:den>
                      </m:f>
                    </m:oMath>
                  </m:oMathPara>
                </a14:m>
                <a:endPar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p:txBody>
          </p:sp>
        </mc:Choice>
        <mc:Fallback xmlns="">
          <p:sp>
            <p:nvSpPr>
              <p:cNvPr id="13" name="TextBox 12">
                <a:extLst>
                  <a:ext uri="{FF2B5EF4-FFF2-40B4-BE49-F238E27FC236}">
                    <a16:creationId xmlns:a16="http://schemas.microsoft.com/office/drawing/2014/main" id="{4039A83D-C620-B0A3-1A00-AA28C60765BD}"/>
                  </a:ext>
                </a:extLst>
              </p:cNvPr>
              <p:cNvSpPr txBox="1">
                <a:spLocks noRot="1" noChangeAspect="1" noMove="1" noResize="1" noEditPoints="1" noAdjustHandles="1" noChangeArrowheads="1" noChangeShapeType="1" noTextEdit="1"/>
              </p:cNvSpPr>
              <p:nvPr/>
            </p:nvSpPr>
            <p:spPr>
              <a:xfrm>
                <a:off x="8585263" y="4631461"/>
                <a:ext cx="237437" cy="429285"/>
              </a:xfrm>
              <a:prstGeom prst="rect">
                <a:avLst/>
              </a:prstGeom>
              <a:blipFill>
                <a:blip r:embed="rId4"/>
                <a:stretch>
                  <a:fillRect l="-15000" r="-5000" b="-8571"/>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5" name="TextBox 14">
                <a:extLst>
                  <a:ext uri="{FF2B5EF4-FFF2-40B4-BE49-F238E27FC236}">
                    <a16:creationId xmlns:a16="http://schemas.microsoft.com/office/drawing/2014/main" id="{E5055216-71E0-D197-78AD-614EEAEA6CA9}"/>
                  </a:ext>
                </a:extLst>
              </p:cNvPr>
              <p:cNvSpPr txBox="1"/>
              <p:nvPr/>
            </p:nvSpPr>
            <p:spPr>
              <a:xfrm>
                <a:off x="8181269" y="3375431"/>
                <a:ext cx="422103" cy="316049"/>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
                      <m:sSub>
                        <m:sSubPr>
                          <m:ctrlP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𝐷</m:t>
                          </m:r>
                        </m:e>
                        <m:sub>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𝑝</m:t>
                          </m:r>
                        </m:sub>
                      </m:sSub>
                    </m:oMath>
                  </m:oMathPara>
                </a14:m>
                <a:endPar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p:txBody>
          </p:sp>
        </mc:Choice>
        <mc:Fallback xmlns="">
          <p:sp>
            <p:nvSpPr>
              <p:cNvPr id="15" name="TextBox 14">
                <a:extLst>
                  <a:ext uri="{FF2B5EF4-FFF2-40B4-BE49-F238E27FC236}">
                    <a16:creationId xmlns:a16="http://schemas.microsoft.com/office/drawing/2014/main" id="{E5055216-71E0-D197-78AD-614EEAEA6CA9}"/>
                  </a:ext>
                </a:extLst>
              </p:cNvPr>
              <p:cNvSpPr txBox="1">
                <a:spLocks noRot="1" noChangeAspect="1" noMove="1" noResize="1" noEditPoints="1" noAdjustHandles="1" noChangeArrowheads="1" noChangeShapeType="1" noTextEdit="1"/>
              </p:cNvSpPr>
              <p:nvPr/>
            </p:nvSpPr>
            <p:spPr>
              <a:xfrm>
                <a:off x="8181269" y="3375431"/>
                <a:ext cx="422103" cy="316049"/>
              </a:xfrm>
              <a:prstGeom prst="rect">
                <a:avLst/>
              </a:prstGeom>
              <a:blipFill>
                <a:blip r:embed="rId5"/>
                <a:stretch>
                  <a:fillRect/>
                </a:stretch>
              </a:blipFill>
            </p:spPr>
            <p:txBody>
              <a:bodyPr/>
              <a:lstStyle/>
              <a:p>
                <a:r>
                  <a:rPr lang="en-US">
                    <a:noFill/>
                  </a:rPr>
                  <a:t> </a:t>
                </a:r>
              </a:p>
            </p:txBody>
          </p:sp>
        </mc:Fallback>
      </mc:AlternateContent>
      <p:cxnSp>
        <p:nvCxnSpPr>
          <p:cNvPr id="17" name="Straight Arrow Connector 16">
            <a:extLst>
              <a:ext uri="{FF2B5EF4-FFF2-40B4-BE49-F238E27FC236}">
                <a16:creationId xmlns:a16="http://schemas.microsoft.com/office/drawing/2014/main" id="{69BDD77D-2A96-2BA4-B82A-E9737E02BFD4}"/>
              </a:ext>
            </a:extLst>
          </p:cNvPr>
          <p:cNvCxnSpPr/>
          <p:nvPr/>
        </p:nvCxnSpPr>
        <p:spPr>
          <a:xfrm>
            <a:off x="8118609" y="3741319"/>
            <a:ext cx="645190" cy="0"/>
          </a:xfrm>
          <a:prstGeom prst="straightConnector1">
            <a:avLst/>
          </a:prstGeom>
          <a:ln w="762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1DB4F006-438E-A0A1-5443-33ECDBA29CAA}"/>
              </a:ext>
            </a:extLst>
          </p:cNvPr>
          <p:cNvCxnSpPr/>
          <p:nvPr/>
        </p:nvCxnSpPr>
        <p:spPr>
          <a:xfrm flipH="1">
            <a:off x="6853860" y="2385030"/>
            <a:ext cx="1245861" cy="0"/>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C0B3752B-E9C1-0AD4-0A61-1AFA22B40960}"/>
              </a:ext>
            </a:extLst>
          </p:cNvPr>
          <p:cNvCxnSpPr>
            <a:cxnSpLocks/>
          </p:cNvCxnSpPr>
          <p:nvPr/>
        </p:nvCxnSpPr>
        <p:spPr>
          <a:xfrm flipH="1" flipV="1">
            <a:off x="4924557" y="1906038"/>
            <a:ext cx="1929302" cy="478992"/>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C5C2FB78-DD24-3977-8E79-CAA17D83C316}"/>
              </a:ext>
            </a:extLst>
          </p:cNvPr>
          <p:cNvCxnSpPr/>
          <p:nvPr/>
        </p:nvCxnSpPr>
        <p:spPr>
          <a:xfrm flipH="1">
            <a:off x="3667384" y="1912216"/>
            <a:ext cx="1245861" cy="0"/>
          </a:xfrm>
          <a:prstGeom prst="line">
            <a:avLst/>
          </a:prstGeom>
          <a:ln w="28575">
            <a:solidFill>
              <a:srgbClr val="FF0000"/>
            </a:solidFill>
            <a:prstDash val="dash"/>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25" name="TextBox 24">
                <a:extLst>
                  <a:ext uri="{FF2B5EF4-FFF2-40B4-BE49-F238E27FC236}">
                    <a16:creationId xmlns:a16="http://schemas.microsoft.com/office/drawing/2014/main" id="{890BEA13-AE7D-3B13-DF82-F3326F1BB428}"/>
                  </a:ext>
                </a:extLst>
              </p:cNvPr>
              <p:cNvSpPr txBox="1"/>
              <p:nvPr/>
            </p:nvSpPr>
            <p:spPr>
              <a:xfrm>
                <a:off x="7708156" y="2108031"/>
                <a:ext cx="376304" cy="300082"/>
              </a:xfrm>
              <a:prstGeom prst="rect">
                <a:avLst/>
              </a:prstGeom>
              <a:noFill/>
            </p:spPr>
            <p:txBody>
              <a:bodyPr wrap="squar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
                      <m:sSub>
                        <m:sSubPr>
                          <m:ctrlP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𝑇</m:t>
                          </m:r>
                        </m:e>
                        <m:sub>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𝑖</m:t>
                          </m:r>
                        </m:sub>
                      </m:sSub>
                    </m:oMath>
                  </m:oMathPara>
                </a14:m>
                <a:endPar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p:txBody>
          </p:sp>
        </mc:Choice>
        <mc:Fallback xmlns="">
          <p:sp>
            <p:nvSpPr>
              <p:cNvPr id="25" name="TextBox 24">
                <a:extLst>
                  <a:ext uri="{FF2B5EF4-FFF2-40B4-BE49-F238E27FC236}">
                    <a16:creationId xmlns:a16="http://schemas.microsoft.com/office/drawing/2014/main" id="{890BEA13-AE7D-3B13-DF82-F3326F1BB428}"/>
                  </a:ext>
                </a:extLst>
              </p:cNvPr>
              <p:cNvSpPr txBox="1">
                <a:spLocks noRot="1" noChangeAspect="1" noMove="1" noResize="1" noEditPoints="1" noAdjustHandles="1" noChangeArrowheads="1" noChangeShapeType="1" noTextEdit="1"/>
              </p:cNvSpPr>
              <p:nvPr/>
            </p:nvSpPr>
            <p:spPr>
              <a:xfrm>
                <a:off x="7708156" y="2108031"/>
                <a:ext cx="376304" cy="300082"/>
              </a:xfrm>
              <a:prstGeom prst="rect">
                <a:avLst/>
              </a:prstGeom>
              <a:blipFill>
                <a:blip r:embed="rId6"/>
                <a:stretch>
                  <a:fillRect/>
                </a:stretch>
              </a:blipFill>
            </p:spPr>
            <p:txBody>
              <a:bodyPr/>
              <a:lstStyle/>
              <a:p>
                <a:r>
                  <a:rPr lang="en-US">
                    <a:noFill/>
                  </a:rPr>
                  <a:t> </a:t>
                </a:r>
              </a:p>
            </p:txBody>
          </p:sp>
        </mc:Fallback>
      </mc:AlternateContent>
      <p:sp>
        <p:nvSpPr>
          <p:cNvPr id="27" name="TextBox 26">
            <a:extLst>
              <a:ext uri="{FF2B5EF4-FFF2-40B4-BE49-F238E27FC236}">
                <a16:creationId xmlns:a16="http://schemas.microsoft.com/office/drawing/2014/main" id="{F5AD6BFE-3603-BE44-092E-41146F139B60}"/>
              </a:ext>
            </a:extLst>
          </p:cNvPr>
          <p:cNvSpPr txBox="1"/>
          <p:nvPr/>
        </p:nvSpPr>
        <p:spPr>
          <a:xfrm>
            <a:off x="8465586" y="1842811"/>
            <a:ext cx="1690143" cy="507831"/>
          </a:xfrm>
          <a:prstGeom prst="rect">
            <a:avLst/>
          </a:prstGeom>
          <a:noFill/>
        </p:spPr>
        <p:txBody>
          <a:bodyPr wrap="none" rtlCol="0">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Unreacted Explosive</a:t>
            </a: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(Initial State)</a:t>
            </a:r>
          </a:p>
        </p:txBody>
      </p:sp>
      <p:sp>
        <p:nvSpPr>
          <p:cNvPr id="30" name="Rectangle 29">
            <a:extLst>
              <a:ext uri="{FF2B5EF4-FFF2-40B4-BE49-F238E27FC236}">
                <a16:creationId xmlns:a16="http://schemas.microsoft.com/office/drawing/2014/main" id="{531B7457-12DE-C69B-5D0C-28E1A1BD30C3}"/>
              </a:ext>
            </a:extLst>
          </p:cNvPr>
          <p:cNvSpPr/>
          <p:nvPr/>
        </p:nvSpPr>
        <p:spPr>
          <a:xfrm>
            <a:off x="1714026" y="1784558"/>
            <a:ext cx="3161530" cy="3992393"/>
          </a:xfrm>
          <a:prstGeom prst="rect">
            <a:avLst/>
          </a:prstGeom>
          <a:solidFill>
            <a:schemeClr val="accent3">
              <a:lumMod val="60000"/>
              <a:lumOff val="40000"/>
              <a:alpha val="46039"/>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𝛺 ≥ 0</a:t>
            </a:r>
          </a:p>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𝛺 = 0</a:t>
            </a:r>
          </a:p>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𝛺 &lt; 0</a:t>
            </a:r>
          </a:p>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𝛺 ≪ 0</a:t>
            </a:r>
          </a:p>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p:txBody>
      </p:sp>
      <mc:AlternateContent xmlns:mc="http://schemas.openxmlformats.org/markup-compatibility/2006" xmlns:a14="http://schemas.microsoft.com/office/drawing/2010/main">
        <mc:Choice Requires="a14">
          <p:sp>
            <p:nvSpPr>
              <p:cNvPr id="26" name="TextBox 25">
                <a:extLst>
                  <a:ext uri="{FF2B5EF4-FFF2-40B4-BE49-F238E27FC236}">
                    <a16:creationId xmlns:a16="http://schemas.microsoft.com/office/drawing/2014/main" id="{5E4AEA8F-4C92-C406-D183-36A4A115C724}"/>
                  </a:ext>
                </a:extLst>
              </p:cNvPr>
              <p:cNvSpPr txBox="1"/>
              <p:nvPr/>
            </p:nvSpPr>
            <p:spPr>
              <a:xfrm>
                <a:off x="4953548" y="2006691"/>
                <a:ext cx="270267" cy="427874"/>
              </a:xfrm>
              <a:prstGeom prst="rect">
                <a:avLst/>
              </a:prstGeom>
              <a:noFill/>
            </p:spPr>
            <p:txBody>
              <a:bodyPr wrap="none" lIns="0" tIns="0" rIns="0" bIns="0"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
                      <m:f>
                        <m:fPr>
                          <m:ctrlP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ctrlPr>
                        </m:fPr>
                        <m:num>
                          <m:sSub>
                            <m:sSubPr>
                              <m:ctrlP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𝑇</m:t>
                              </m:r>
                            </m:e>
                            <m:sub>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𝐶𝐽</m:t>
                              </m:r>
                            </m:sub>
                          </m:sSub>
                        </m:num>
                        <m:den>
                          <m:sSub>
                            <m:sSubPr>
                              <m:ctrlP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𝑇</m:t>
                              </m:r>
                            </m:e>
                            <m:sub>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𝑖</m:t>
                              </m:r>
                            </m:sub>
                          </m:sSub>
                        </m:den>
                      </m:f>
                    </m:oMath>
                  </m:oMathPara>
                </a14:m>
                <a:endPar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p:txBody>
          </p:sp>
        </mc:Choice>
        <mc:Fallback xmlns="">
          <p:sp>
            <p:nvSpPr>
              <p:cNvPr id="26" name="TextBox 25">
                <a:extLst>
                  <a:ext uri="{FF2B5EF4-FFF2-40B4-BE49-F238E27FC236}">
                    <a16:creationId xmlns:a16="http://schemas.microsoft.com/office/drawing/2014/main" id="{5E4AEA8F-4C92-C406-D183-36A4A115C724}"/>
                  </a:ext>
                </a:extLst>
              </p:cNvPr>
              <p:cNvSpPr txBox="1">
                <a:spLocks noRot="1" noChangeAspect="1" noMove="1" noResize="1" noEditPoints="1" noAdjustHandles="1" noChangeArrowheads="1" noChangeShapeType="1" noTextEdit="1"/>
              </p:cNvSpPr>
              <p:nvPr/>
            </p:nvSpPr>
            <p:spPr>
              <a:xfrm>
                <a:off x="4953548" y="2006691"/>
                <a:ext cx="270267" cy="427874"/>
              </a:xfrm>
              <a:prstGeom prst="rect">
                <a:avLst/>
              </a:prstGeom>
              <a:blipFill>
                <a:blip r:embed="rId7"/>
                <a:stretch>
                  <a:fillRect l="-18182" t="-2857" r="-9091" b="-8571"/>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1" name="TextBox 30">
                <a:extLst>
                  <a:ext uri="{FF2B5EF4-FFF2-40B4-BE49-F238E27FC236}">
                    <a16:creationId xmlns:a16="http://schemas.microsoft.com/office/drawing/2014/main" id="{8B4844B7-FECA-E668-A747-9214A8753F93}"/>
                  </a:ext>
                </a:extLst>
              </p:cNvPr>
              <p:cNvSpPr txBox="1"/>
              <p:nvPr/>
            </p:nvSpPr>
            <p:spPr>
              <a:xfrm>
                <a:off x="4982576" y="3764443"/>
                <a:ext cx="296363" cy="450701"/>
              </a:xfrm>
              <a:prstGeom prst="rect">
                <a:avLst/>
              </a:prstGeom>
              <a:noFill/>
            </p:spPr>
            <p:txBody>
              <a:bodyPr wrap="none" lIns="0" tIns="0" rIns="0" bIns="0"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
                      <m:f>
                        <m:fPr>
                          <m:ctrlP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ctrlPr>
                        </m:fPr>
                        <m:num>
                          <m:sSub>
                            <m:sSubPr>
                              <m:ctrlP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𝐷</m:t>
                              </m:r>
                            </m:e>
                            <m:sub>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𝐶𝐽</m:t>
                              </m:r>
                            </m:sub>
                          </m:sSub>
                        </m:num>
                        <m:den>
                          <m:sSub>
                            <m:sSubPr>
                              <m:ctrlP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𝐷</m:t>
                              </m:r>
                            </m:e>
                            <m:sub>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𝑝</m:t>
                              </m:r>
                            </m:sub>
                          </m:sSub>
                        </m:den>
                      </m:f>
                    </m:oMath>
                  </m:oMathPara>
                </a14:m>
                <a:endPar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p:txBody>
          </p:sp>
        </mc:Choice>
        <mc:Fallback xmlns="">
          <p:sp>
            <p:nvSpPr>
              <p:cNvPr id="31" name="TextBox 30">
                <a:extLst>
                  <a:ext uri="{FF2B5EF4-FFF2-40B4-BE49-F238E27FC236}">
                    <a16:creationId xmlns:a16="http://schemas.microsoft.com/office/drawing/2014/main" id="{8B4844B7-FECA-E668-A747-9214A8753F93}"/>
                  </a:ext>
                </a:extLst>
              </p:cNvPr>
              <p:cNvSpPr txBox="1">
                <a:spLocks noRot="1" noChangeAspect="1" noMove="1" noResize="1" noEditPoints="1" noAdjustHandles="1" noChangeArrowheads="1" noChangeShapeType="1" noTextEdit="1"/>
              </p:cNvSpPr>
              <p:nvPr/>
            </p:nvSpPr>
            <p:spPr>
              <a:xfrm>
                <a:off x="4982576" y="3764443"/>
                <a:ext cx="296363" cy="450701"/>
              </a:xfrm>
              <a:prstGeom prst="rect">
                <a:avLst/>
              </a:prstGeom>
              <a:blipFill>
                <a:blip r:embed="rId8"/>
                <a:stretch>
                  <a:fillRect l="-12500" t="-2778" r="-12500" b="-11111"/>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3" name="TextBox 32">
                <a:extLst>
                  <a:ext uri="{FF2B5EF4-FFF2-40B4-BE49-F238E27FC236}">
                    <a16:creationId xmlns:a16="http://schemas.microsoft.com/office/drawing/2014/main" id="{7F743CA6-3C00-44EE-D89C-DA319AF1A2BC}"/>
                  </a:ext>
                </a:extLst>
              </p:cNvPr>
              <p:cNvSpPr txBox="1"/>
              <p:nvPr/>
            </p:nvSpPr>
            <p:spPr>
              <a:xfrm>
                <a:off x="8989812" y="3497216"/>
                <a:ext cx="1308371" cy="577081"/>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At the shock front, </a:t>
                </a:r>
              </a:p>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adiabatic heating of</a:t>
                </a:r>
              </a:p>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reactants to </a:t>
                </a:r>
                <a14:m>
                  <m:oMath xmlns:m="http://schemas.openxmlformats.org/officeDocument/2006/math">
                    <m:sSub>
                      <m:sSubPr>
                        <m:ctrlPr>
                          <a:rPr kumimoji="0" lang="en-GB" sz="10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10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𝑇</m:t>
                        </m:r>
                      </m:e>
                      <m:sub>
                        <m:r>
                          <a:rPr kumimoji="0" lang="en-GB" sz="10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𝑖</m:t>
                        </m:r>
                      </m:sub>
                    </m:sSub>
                  </m:oMath>
                </a14:m>
                <a:r>
                  <a:rPr kumimoji="0" lang="en-US" sz="10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 </a:t>
                </a:r>
              </a:p>
            </p:txBody>
          </p:sp>
        </mc:Choice>
        <mc:Fallback xmlns="">
          <p:sp>
            <p:nvSpPr>
              <p:cNvPr id="33" name="TextBox 32">
                <a:extLst>
                  <a:ext uri="{FF2B5EF4-FFF2-40B4-BE49-F238E27FC236}">
                    <a16:creationId xmlns:a16="http://schemas.microsoft.com/office/drawing/2014/main" id="{7F743CA6-3C00-44EE-D89C-DA319AF1A2BC}"/>
                  </a:ext>
                </a:extLst>
              </p:cNvPr>
              <p:cNvSpPr txBox="1">
                <a:spLocks noRot="1" noChangeAspect="1" noMove="1" noResize="1" noEditPoints="1" noAdjustHandles="1" noChangeArrowheads="1" noChangeShapeType="1" noTextEdit="1"/>
              </p:cNvSpPr>
              <p:nvPr/>
            </p:nvSpPr>
            <p:spPr>
              <a:xfrm>
                <a:off x="8989812" y="3497216"/>
                <a:ext cx="1308371" cy="577081"/>
              </a:xfrm>
              <a:prstGeom prst="rect">
                <a:avLst/>
              </a:prstGeom>
              <a:blipFill>
                <a:blip r:embed="rId9"/>
                <a:stretch>
                  <a:fillRect b="-6522"/>
                </a:stretch>
              </a:blipFill>
            </p:spPr>
            <p:txBody>
              <a:bodyPr/>
              <a:lstStyle/>
              <a:p>
                <a:r>
                  <a:rPr lang="en-US">
                    <a:noFill/>
                  </a:rPr>
                  <a:t> </a:t>
                </a:r>
              </a:p>
            </p:txBody>
          </p:sp>
        </mc:Fallback>
      </mc:AlternateContent>
      <p:sp>
        <p:nvSpPr>
          <p:cNvPr id="38" name="TextBox 37">
            <a:extLst>
              <a:ext uri="{FF2B5EF4-FFF2-40B4-BE49-F238E27FC236}">
                <a16:creationId xmlns:a16="http://schemas.microsoft.com/office/drawing/2014/main" id="{E5C22E97-8E40-5003-E9E4-7A5C27C1FAAF}"/>
              </a:ext>
            </a:extLst>
          </p:cNvPr>
          <p:cNvSpPr txBox="1"/>
          <p:nvPr/>
        </p:nvSpPr>
        <p:spPr>
          <a:xfrm>
            <a:off x="6741857" y="3595663"/>
            <a:ext cx="1443024" cy="1061829"/>
          </a:xfrm>
          <a:prstGeom prst="rect">
            <a:avLst/>
          </a:prstGeom>
          <a:noFill/>
        </p:spPr>
        <p:txBody>
          <a:bodyPr wrap="none" rtlCol="0">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Active radical species </a:t>
            </a: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are generated by </a:t>
            </a: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thermal </a:t>
            </a: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dissociation of </a:t>
            </a: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shock-heated </a:t>
            </a: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molecules</a:t>
            </a:r>
          </a:p>
        </p:txBody>
      </p:sp>
      <p:sp>
        <p:nvSpPr>
          <p:cNvPr id="41" name="TextBox 40">
            <a:extLst>
              <a:ext uri="{FF2B5EF4-FFF2-40B4-BE49-F238E27FC236}">
                <a16:creationId xmlns:a16="http://schemas.microsoft.com/office/drawing/2014/main" id="{819F2F04-0E43-A5E6-6E4C-8FCAB3B760E3}"/>
              </a:ext>
            </a:extLst>
          </p:cNvPr>
          <p:cNvSpPr txBox="1"/>
          <p:nvPr/>
        </p:nvSpPr>
        <p:spPr>
          <a:xfrm>
            <a:off x="2297587" y="1837984"/>
            <a:ext cx="1708225" cy="507831"/>
          </a:xfrm>
          <a:prstGeom prst="rect">
            <a:avLst/>
          </a:prstGeom>
          <a:noFill/>
        </p:spPr>
        <p:txBody>
          <a:bodyPr wrap="none" rtlCol="0">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Expanding</a:t>
            </a:r>
          </a:p>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Detonation Products</a:t>
            </a:r>
          </a:p>
        </p:txBody>
      </p:sp>
      <p:cxnSp>
        <p:nvCxnSpPr>
          <p:cNvPr id="42" name="Straight Connector 41">
            <a:extLst>
              <a:ext uri="{FF2B5EF4-FFF2-40B4-BE49-F238E27FC236}">
                <a16:creationId xmlns:a16="http://schemas.microsoft.com/office/drawing/2014/main" id="{64616D3E-4C24-0AA0-4639-C6AA02B23194}"/>
              </a:ext>
            </a:extLst>
          </p:cNvPr>
          <p:cNvCxnSpPr/>
          <p:nvPr/>
        </p:nvCxnSpPr>
        <p:spPr>
          <a:xfrm flipH="1">
            <a:off x="6853859" y="3460652"/>
            <a:ext cx="1245861" cy="0"/>
          </a:xfrm>
          <a:prstGeom prst="line">
            <a:avLst/>
          </a:prstGeom>
          <a:ln w="28575">
            <a:solidFill>
              <a:schemeClr val="accent6">
                <a:lumMod val="75000"/>
              </a:scheme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2D26CCF0-B74A-AC76-6E22-B7F04E5C2D95}"/>
              </a:ext>
            </a:extLst>
          </p:cNvPr>
          <p:cNvCxnSpPr>
            <a:cxnSpLocks/>
          </p:cNvCxnSpPr>
          <p:nvPr/>
        </p:nvCxnSpPr>
        <p:spPr>
          <a:xfrm flipH="1">
            <a:off x="4924558" y="3454314"/>
            <a:ext cx="1904539" cy="927043"/>
          </a:xfrm>
          <a:prstGeom prst="line">
            <a:avLst/>
          </a:prstGeom>
          <a:ln w="28575">
            <a:solidFill>
              <a:schemeClr val="accent6">
                <a:lumMod val="75000"/>
              </a:scheme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259A761D-6EAA-B4DC-205D-183B92DBFB0D}"/>
              </a:ext>
            </a:extLst>
          </p:cNvPr>
          <p:cNvCxnSpPr/>
          <p:nvPr/>
        </p:nvCxnSpPr>
        <p:spPr>
          <a:xfrm flipH="1">
            <a:off x="3640537" y="4381355"/>
            <a:ext cx="1245861" cy="0"/>
          </a:xfrm>
          <a:prstGeom prst="line">
            <a:avLst/>
          </a:prstGeom>
          <a:ln w="28575">
            <a:solidFill>
              <a:schemeClr val="accent6">
                <a:lumMod val="75000"/>
              </a:schemeClr>
            </a:solidFill>
            <a:prstDash val="dash"/>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47" name="TextBox 46">
                <a:extLst>
                  <a:ext uri="{FF2B5EF4-FFF2-40B4-BE49-F238E27FC236}">
                    <a16:creationId xmlns:a16="http://schemas.microsoft.com/office/drawing/2014/main" id="{907DD054-F6BE-5B7C-FD48-93591DA47F5E}"/>
                  </a:ext>
                </a:extLst>
              </p:cNvPr>
              <p:cNvSpPr txBox="1"/>
              <p:nvPr/>
            </p:nvSpPr>
            <p:spPr>
              <a:xfrm>
                <a:off x="2312665" y="2396966"/>
                <a:ext cx="1685270" cy="507831"/>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
                      <m:sSub>
                        <m:sSubPr>
                          <m:ctrlP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𝑂</m:t>
                          </m:r>
                        </m:e>
                        <m:sub>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2</m:t>
                          </m:r>
                        </m:sub>
                      </m:sSub>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 </m:t>
                      </m:r>
                      <m:sSub>
                        <m:sSubPr>
                          <m:ctrlPr>
                            <a:rPr kumimoji="0" lang="en-GB" sz="135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135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𝐶𝑂</m:t>
                          </m:r>
                          <m:r>
                            <a:rPr kumimoji="0" lang="en-GB" sz="135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 </m:t>
                          </m:r>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𝐶𝑂</m:t>
                          </m:r>
                        </m:e>
                        <m:sub>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2</m:t>
                          </m:r>
                        </m:sub>
                      </m:sSub>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 </m:t>
                      </m:r>
                      <m:sSub>
                        <m:sSubPr>
                          <m:ctrlP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𝐻</m:t>
                          </m:r>
                        </m:e>
                        <m:sub>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2</m:t>
                          </m:r>
                        </m:sub>
                      </m:sSub>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𝑂</m:t>
                      </m:r>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 </m:t>
                      </m:r>
                    </m:oMath>
                  </m:oMathPara>
                </a14:m>
                <a:endParaRPr kumimoji="0" lang="en-GB" sz="1350" b="0" i="1"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react with additives </a:t>
                </a:r>
              </a:p>
            </p:txBody>
          </p:sp>
        </mc:Choice>
        <mc:Fallback xmlns="">
          <p:sp>
            <p:nvSpPr>
              <p:cNvPr id="47" name="TextBox 46">
                <a:extLst>
                  <a:ext uri="{FF2B5EF4-FFF2-40B4-BE49-F238E27FC236}">
                    <a16:creationId xmlns:a16="http://schemas.microsoft.com/office/drawing/2014/main" id="{907DD054-F6BE-5B7C-FD48-93591DA47F5E}"/>
                  </a:ext>
                </a:extLst>
              </p:cNvPr>
              <p:cNvSpPr txBox="1">
                <a:spLocks noRot="1" noChangeAspect="1" noMove="1" noResize="1" noEditPoints="1" noAdjustHandles="1" noChangeArrowheads="1" noChangeShapeType="1" noTextEdit="1"/>
              </p:cNvSpPr>
              <p:nvPr/>
            </p:nvSpPr>
            <p:spPr>
              <a:xfrm>
                <a:off x="2312665" y="2396966"/>
                <a:ext cx="1685270" cy="507831"/>
              </a:xfrm>
              <a:prstGeom prst="rect">
                <a:avLst/>
              </a:prstGeom>
              <a:blipFill>
                <a:blip r:embed="rId10"/>
                <a:stretch>
                  <a:fillRect l="-746" b="-12195"/>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49" name="TextBox 48">
                <a:extLst>
                  <a:ext uri="{FF2B5EF4-FFF2-40B4-BE49-F238E27FC236}">
                    <a16:creationId xmlns:a16="http://schemas.microsoft.com/office/drawing/2014/main" id="{54BEF8D2-555B-08DA-2411-691FA1BF2626}"/>
                  </a:ext>
                </a:extLst>
              </p:cNvPr>
              <p:cNvSpPr txBox="1"/>
              <p:nvPr/>
            </p:nvSpPr>
            <p:spPr>
              <a:xfrm>
                <a:off x="2309472" y="3368073"/>
                <a:ext cx="1646797" cy="507831"/>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
                      <m:sSub>
                        <m:sSubPr>
                          <m:ctrlP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𝐶𝑂</m:t>
                          </m:r>
                        </m:e>
                        <m:sub>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2</m:t>
                          </m:r>
                        </m:sub>
                      </m:sSub>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 </m:t>
                      </m:r>
                      <m:sSub>
                        <m:sSubPr>
                          <m:ctrlP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𝐻</m:t>
                          </m:r>
                        </m:e>
                        <m:sub>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2</m:t>
                          </m:r>
                        </m:sub>
                      </m:sSub>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𝑂</m:t>
                      </m:r>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 </m:t>
                      </m:r>
                    </m:oMath>
                  </m:oMathPara>
                </a14:m>
                <a:endParaRPr kumimoji="0" lang="en-GB" sz="1350" b="0" i="1"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react with additives</a:t>
                </a:r>
              </a:p>
            </p:txBody>
          </p:sp>
        </mc:Choice>
        <mc:Fallback xmlns="">
          <p:sp>
            <p:nvSpPr>
              <p:cNvPr id="49" name="TextBox 48">
                <a:extLst>
                  <a:ext uri="{FF2B5EF4-FFF2-40B4-BE49-F238E27FC236}">
                    <a16:creationId xmlns:a16="http://schemas.microsoft.com/office/drawing/2014/main" id="{54BEF8D2-555B-08DA-2411-691FA1BF2626}"/>
                  </a:ext>
                </a:extLst>
              </p:cNvPr>
              <p:cNvSpPr txBox="1">
                <a:spLocks noRot="1" noChangeAspect="1" noMove="1" noResize="1" noEditPoints="1" noAdjustHandles="1" noChangeArrowheads="1" noChangeShapeType="1" noTextEdit="1"/>
              </p:cNvSpPr>
              <p:nvPr/>
            </p:nvSpPr>
            <p:spPr>
              <a:xfrm>
                <a:off x="2309472" y="3368073"/>
                <a:ext cx="1646797" cy="507831"/>
              </a:xfrm>
              <a:prstGeom prst="rect">
                <a:avLst/>
              </a:prstGeom>
              <a:blipFill>
                <a:blip r:embed="rId11"/>
                <a:stretch>
                  <a:fillRect l="-763" b="-12195"/>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50" name="TextBox 49">
                <a:extLst>
                  <a:ext uri="{FF2B5EF4-FFF2-40B4-BE49-F238E27FC236}">
                    <a16:creationId xmlns:a16="http://schemas.microsoft.com/office/drawing/2014/main" id="{3B53E58A-3BA7-B9B6-00D5-290465F9C162}"/>
                  </a:ext>
                </a:extLst>
              </p:cNvPr>
              <p:cNvSpPr txBox="1"/>
              <p:nvPr/>
            </p:nvSpPr>
            <p:spPr>
              <a:xfrm>
                <a:off x="2291803" y="4429762"/>
                <a:ext cx="1646797" cy="507831"/>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
                      <m:r>
                        <a:rPr kumimoji="0" lang="en-GB" sz="135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𝐶𝑂</m:t>
                      </m:r>
                      <m:r>
                        <a:rPr kumimoji="0" lang="en-GB" sz="135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 </m:t>
                      </m:r>
                      <m:sSub>
                        <m:sSubPr>
                          <m:ctrlPr>
                            <a:rPr kumimoji="0" lang="en-GB" sz="135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135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𝐶𝑂</m:t>
                          </m:r>
                          <m:r>
                            <a:rPr kumimoji="0" lang="en-GB" sz="1350" b="0" i="1" u="none" strike="noStrike" kern="1200" cap="none" spc="0" normalizeH="0" baseline="-2500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2</m:t>
                          </m:r>
                          <m:r>
                            <a:rPr kumimoji="0" lang="en-GB" sz="135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 </m:t>
                          </m:r>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𝐻</m:t>
                          </m:r>
                        </m:e>
                        <m:sub>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2</m:t>
                          </m:r>
                        </m:sub>
                      </m:sSub>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𝑂</m:t>
                      </m:r>
                    </m:oMath>
                  </m:oMathPara>
                </a14:m>
                <a:endParaRPr kumimoji="0" lang="en-GB"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l" defTabSz="6858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react with additives</a:t>
                </a:r>
              </a:p>
            </p:txBody>
          </p:sp>
        </mc:Choice>
        <mc:Fallback xmlns="">
          <p:sp>
            <p:nvSpPr>
              <p:cNvPr id="50" name="TextBox 49">
                <a:extLst>
                  <a:ext uri="{FF2B5EF4-FFF2-40B4-BE49-F238E27FC236}">
                    <a16:creationId xmlns:a16="http://schemas.microsoft.com/office/drawing/2014/main" id="{3B53E58A-3BA7-B9B6-00D5-290465F9C162}"/>
                  </a:ext>
                </a:extLst>
              </p:cNvPr>
              <p:cNvSpPr txBox="1">
                <a:spLocks noRot="1" noChangeAspect="1" noMove="1" noResize="1" noEditPoints="1" noAdjustHandles="1" noChangeArrowheads="1" noChangeShapeType="1" noTextEdit="1"/>
              </p:cNvSpPr>
              <p:nvPr/>
            </p:nvSpPr>
            <p:spPr>
              <a:xfrm>
                <a:off x="2291803" y="4429762"/>
                <a:ext cx="1646797" cy="507831"/>
              </a:xfrm>
              <a:prstGeom prst="rect">
                <a:avLst/>
              </a:prstGeom>
              <a:blipFill>
                <a:blip r:embed="rId12"/>
                <a:stretch>
                  <a:fillRect l="-763" b="-12195"/>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54" name="TextBox 53">
                <a:extLst>
                  <a:ext uri="{FF2B5EF4-FFF2-40B4-BE49-F238E27FC236}">
                    <a16:creationId xmlns:a16="http://schemas.microsoft.com/office/drawing/2014/main" id="{27890A18-97E1-B878-99FD-2B9359B9E3B9}"/>
                  </a:ext>
                </a:extLst>
              </p:cNvPr>
              <p:cNvSpPr txBox="1"/>
              <p:nvPr/>
            </p:nvSpPr>
            <p:spPr>
              <a:xfrm>
                <a:off x="2752262" y="5122312"/>
                <a:ext cx="1364541" cy="295274"/>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
                      <m:r>
                        <a:rPr kumimoji="0" lang="en-GB" sz="135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𝐶</m:t>
                      </m:r>
                      <m:r>
                        <a:rPr kumimoji="0" lang="en-GB" sz="135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m:t>
                      </m:r>
                      <m:r>
                        <a:rPr kumimoji="0" lang="en-GB" sz="135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𝐻</m:t>
                      </m:r>
                      <m:r>
                        <a:rPr kumimoji="0" lang="en-GB" sz="1350" b="0" i="1" u="none" strike="noStrike" kern="1200" cap="none" spc="0" normalizeH="0" baseline="-2500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2</m:t>
                      </m:r>
                      <m:r>
                        <a:rPr kumimoji="0" lang="en-GB" sz="135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𝑂</m:t>
                      </m:r>
                      <m:r>
                        <a:rPr kumimoji="0" lang="en-GB" sz="135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 </m:t>
                      </m:r>
                      <m:r>
                        <a:rPr kumimoji="0" lang="en-GB" sz="135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𝐶𝑂</m:t>
                      </m:r>
                      <m:r>
                        <a:rPr kumimoji="0" lang="en-GB" sz="135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 </m:t>
                      </m:r>
                      <m:r>
                        <a:rPr kumimoji="0" lang="en-GB" sz="135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𝐶𝑂</m:t>
                      </m:r>
                      <m:r>
                        <a:rPr kumimoji="0" lang="en-GB" sz="1350" b="0" i="1" u="none" strike="noStrike" kern="1200" cap="none" spc="0" normalizeH="0" baseline="-2500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2</m:t>
                      </m:r>
                    </m:oMath>
                  </m:oMathPara>
                </a14:m>
                <a:endParaRPr kumimoji="0" lang="en-GB" sz="1350" b="0" i="1" u="none" strike="noStrike" kern="1200" cap="none" spc="0" normalizeH="0" baseline="-2500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p:txBody>
          </p:sp>
        </mc:Choice>
        <mc:Fallback xmlns="">
          <p:sp>
            <p:nvSpPr>
              <p:cNvPr id="54" name="TextBox 53">
                <a:extLst>
                  <a:ext uri="{FF2B5EF4-FFF2-40B4-BE49-F238E27FC236}">
                    <a16:creationId xmlns:a16="http://schemas.microsoft.com/office/drawing/2014/main" id="{27890A18-97E1-B878-99FD-2B9359B9E3B9}"/>
                  </a:ext>
                </a:extLst>
              </p:cNvPr>
              <p:cNvSpPr txBox="1">
                <a:spLocks noRot="1" noChangeAspect="1" noMove="1" noResize="1" noEditPoints="1" noAdjustHandles="1" noChangeArrowheads="1" noChangeShapeType="1" noTextEdit="1"/>
              </p:cNvSpPr>
              <p:nvPr/>
            </p:nvSpPr>
            <p:spPr>
              <a:xfrm>
                <a:off x="2752262" y="5122312"/>
                <a:ext cx="1364541" cy="295274"/>
              </a:xfrm>
              <a:prstGeom prst="rect">
                <a:avLst/>
              </a:prstGeom>
              <a:blipFill>
                <a:blip r:embed="rId13"/>
                <a:stretch>
                  <a:fillRect/>
                </a:stretch>
              </a:blipFill>
            </p:spPr>
            <p:txBody>
              <a:bodyPr/>
              <a:lstStyle/>
              <a:p>
                <a:r>
                  <a:rPr lang="en-US">
                    <a:noFill/>
                  </a:rPr>
                  <a:t> </a:t>
                </a:r>
              </a:p>
            </p:txBody>
          </p:sp>
        </mc:Fallback>
      </mc:AlternateContent>
      <p:sp>
        <p:nvSpPr>
          <p:cNvPr id="2" name="TextBox 1">
            <a:extLst>
              <a:ext uri="{FF2B5EF4-FFF2-40B4-BE49-F238E27FC236}">
                <a16:creationId xmlns:a16="http://schemas.microsoft.com/office/drawing/2014/main" id="{8B926F0A-AD45-52FE-6F78-13E2F075AAEC}"/>
              </a:ext>
            </a:extLst>
          </p:cNvPr>
          <p:cNvSpPr txBox="1"/>
          <p:nvPr/>
        </p:nvSpPr>
        <p:spPr>
          <a:xfrm>
            <a:off x="4960172" y="5503497"/>
            <a:ext cx="3081153" cy="300082"/>
          </a:xfrm>
          <a:prstGeom prst="rect">
            <a:avLst/>
          </a:prstGeom>
          <a:gradFill flip="none" rotWithShape="1">
            <a:gsLst>
              <a:gs pos="0">
                <a:srgbClr val="FF0000">
                  <a:tint val="66000"/>
                  <a:satMod val="160000"/>
                </a:srgbClr>
              </a:gs>
              <a:gs pos="50000">
                <a:srgbClr val="FF0000">
                  <a:tint val="44500"/>
                  <a:satMod val="160000"/>
                </a:srgbClr>
              </a:gs>
              <a:gs pos="100000">
                <a:srgbClr val="FF0000">
                  <a:tint val="23500"/>
                  <a:satMod val="160000"/>
                </a:srgbClr>
              </a:gs>
            </a:gsLst>
            <a:lin ang="10800000" scaled="1"/>
            <a:tileRect/>
          </a:gradFill>
          <a:ln>
            <a:solidFill>
              <a:schemeClr val="tx1"/>
            </a:solidFill>
          </a:ln>
        </p:spPr>
        <p:txBody>
          <a:bodyPr wrap="square" rtlCol="0">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Detonation Driving Zone</a:t>
            </a:r>
          </a:p>
        </p:txBody>
      </p:sp>
      <p:sp>
        <p:nvSpPr>
          <p:cNvPr id="3" name="TextBox 2">
            <a:extLst>
              <a:ext uri="{FF2B5EF4-FFF2-40B4-BE49-F238E27FC236}">
                <a16:creationId xmlns:a16="http://schemas.microsoft.com/office/drawing/2014/main" id="{33E820C5-FA53-A381-2CD9-10CF2B84CF84}"/>
              </a:ext>
            </a:extLst>
          </p:cNvPr>
          <p:cNvSpPr txBox="1"/>
          <p:nvPr/>
        </p:nvSpPr>
        <p:spPr>
          <a:xfrm>
            <a:off x="1742130" y="5499939"/>
            <a:ext cx="3081153" cy="300082"/>
          </a:xfrm>
          <a:prstGeom prst="rect">
            <a:avLst/>
          </a:prstGeom>
          <a:gradFill flip="none" rotWithShape="1">
            <a:gsLst>
              <a:gs pos="0">
                <a:srgbClr val="00B0F0">
                  <a:tint val="66000"/>
                  <a:satMod val="160000"/>
                </a:srgbClr>
              </a:gs>
              <a:gs pos="50000">
                <a:srgbClr val="00B0F0">
                  <a:tint val="44500"/>
                  <a:satMod val="160000"/>
                </a:srgbClr>
              </a:gs>
              <a:gs pos="100000">
                <a:srgbClr val="00B0F0">
                  <a:tint val="23500"/>
                  <a:satMod val="160000"/>
                </a:srgbClr>
              </a:gs>
            </a:gsLst>
            <a:lin ang="10800000" scaled="1"/>
            <a:tileRect/>
          </a:gradFill>
          <a:ln>
            <a:solidFill>
              <a:schemeClr val="tx1"/>
            </a:solidFill>
          </a:ln>
        </p:spPr>
        <p:txBody>
          <a:bodyPr wrap="square" rtlCol="0">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Non-Driving Zone</a:t>
            </a:r>
          </a:p>
        </p:txBody>
      </p:sp>
      <mc:AlternateContent xmlns:mc="http://schemas.openxmlformats.org/markup-compatibility/2006" xmlns:a14="http://schemas.microsoft.com/office/drawing/2010/main">
        <mc:Choice Requires="a14">
          <p:sp>
            <p:nvSpPr>
              <p:cNvPr id="4" name="TextBox 3">
                <a:extLst>
                  <a:ext uri="{FF2B5EF4-FFF2-40B4-BE49-F238E27FC236}">
                    <a16:creationId xmlns:a16="http://schemas.microsoft.com/office/drawing/2014/main" id="{2B275911-C4EB-C803-5AD4-DD9D1830A229}"/>
                  </a:ext>
                </a:extLst>
              </p:cNvPr>
              <p:cNvSpPr txBox="1"/>
              <p:nvPr/>
            </p:nvSpPr>
            <p:spPr>
              <a:xfrm>
                <a:off x="1742129" y="6493878"/>
                <a:ext cx="2437626" cy="300082"/>
              </a:xfrm>
              <a:prstGeom prst="rect">
                <a:avLst/>
              </a:prstGeom>
              <a:noFill/>
            </p:spPr>
            <p:txBody>
              <a:bodyPr wrap="squar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
                      <m:sSub>
                        <m:sSubPr>
                          <m:ctrlP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𝑇</m:t>
                          </m:r>
                        </m:e>
                        <m:sub>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𝑖</m:t>
                          </m:r>
                        </m:sub>
                      </m:sSub>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m:t>
                      </m:r>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𝐼𝑔𝑛𝑖𝑡𝑖𝑜𝑛</m:t>
                      </m:r>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 </m:t>
                      </m:r>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𝑇𝑒𝑚𝑝𝑒𝑟𝑎𝑡𝑢𝑟𝑒</m:t>
                      </m:r>
                    </m:oMath>
                  </m:oMathPara>
                </a14:m>
                <a:endPar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p:txBody>
          </p:sp>
        </mc:Choice>
        <mc:Fallback xmlns="">
          <p:sp>
            <p:nvSpPr>
              <p:cNvPr id="4" name="TextBox 3">
                <a:extLst>
                  <a:ext uri="{FF2B5EF4-FFF2-40B4-BE49-F238E27FC236}">
                    <a16:creationId xmlns:a16="http://schemas.microsoft.com/office/drawing/2014/main" id="{2B275911-C4EB-C803-5AD4-DD9D1830A229}"/>
                  </a:ext>
                </a:extLst>
              </p:cNvPr>
              <p:cNvSpPr txBox="1">
                <a:spLocks noRot="1" noChangeAspect="1" noMove="1" noResize="1" noEditPoints="1" noAdjustHandles="1" noChangeArrowheads="1" noChangeShapeType="1" noTextEdit="1"/>
              </p:cNvSpPr>
              <p:nvPr/>
            </p:nvSpPr>
            <p:spPr>
              <a:xfrm>
                <a:off x="1742129" y="6493878"/>
                <a:ext cx="2437626" cy="300082"/>
              </a:xfrm>
              <a:prstGeom prst="rect">
                <a:avLst/>
              </a:prstGeom>
              <a:blipFill>
                <a:blip r:embed="rId14"/>
                <a:stretch>
                  <a:fillRect b="-16667"/>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1" name="TextBox 10">
                <a:extLst>
                  <a:ext uri="{FF2B5EF4-FFF2-40B4-BE49-F238E27FC236}">
                    <a16:creationId xmlns:a16="http://schemas.microsoft.com/office/drawing/2014/main" id="{11FAF129-6E75-F8B5-5F82-7D94E777B7A9}"/>
                  </a:ext>
                </a:extLst>
              </p:cNvPr>
              <p:cNvSpPr txBox="1"/>
              <p:nvPr/>
            </p:nvSpPr>
            <p:spPr>
              <a:xfrm>
                <a:off x="4140389" y="6517070"/>
                <a:ext cx="2277098" cy="316049"/>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
                      <m:sSub>
                        <m:sSubPr>
                          <m:ctrlP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𝐷</m:t>
                          </m:r>
                        </m:e>
                        <m:sub>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𝑝</m:t>
                          </m:r>
                        </m:sub>
                      </m:sSub>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m:t>
                      </m:r>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𝐷𝑒𝑡𝑜𝑛𝑎𝑡𝑖𝑜𝑛</m:t>
                      </m:r>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 </m:t>
                      </m:r>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𝑃𝑟𝑒𝑠𝑠𝑢𝑟𝑒</m:t>
                      </m:r>
                    </m:oMath>
                  </m:oMathPara>
                </a14:m>
                <a:endPar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p:txBody>
          </p:sp>
        </mc:Choice>
        <mc:Fallback xmlns="">
          <p:sp>
            <p:nvSpPr>
              <p:cNvPr id="11" name="TextBox 10">
                <a:extLst>
                  <a:ext uri="{FF2B5EF4-FFF2-40B4-BE49-F238E27FC236}">
                    <a16:creationId xmlns:a16="http://schemas.microsoft.com/office/drawing/2014/main" id="{11FAF129-6E75-F8B5-5F82-7D94E777B7A9}"/>
                  </a:ext>
                </a:extLst>
              </p:cNvPr>
              <p:cNvSpPr txBox="1">
                <a:spLocks noRot="1" noChangeAspect="1" noMove="1" noResize="1" noEditPoints="1" noAdjustHandles="1" noChangeArrowheads="1" noChangeShapeType="1" noTextEdit="1"/>
              </p:cNvSpPr>
              <p:nvPr/>
            </p:nvSpPr>
            <p:spPr>
              <a:xfrm>
                <a:off x="4140389" y="6517070"/>
                <a:ext cx="2277098" cy="316049"/>
              </a:xfrm>
              <a:prstGeom prst="rect">
                <a:avLst/>
              </a:prstGeom>
              <a:blipFill>
                <a:blip r:embed="rId15"/>
                <a:stretch>
                  <a:fillRect b="-3846"/>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6" name="TextBox 15">
                <a:extLst>
                  <a:ext uri="{FF2B5EF4-FFF2-40B4-BE49-F238E27FC236}">
                    <a16:creationId xmlns:a16="http://schemas.microsoft.com/office/drawing/2014/main" id="{19DF0B68-D954-F2F1-2422-EFDBED495D82}"/>
                  </a:ext>
                </a:extLst>
              </p:cNvPr>
              <p:cNvSpPr txBox="1"/>
              <p:nvPr/>
            </p:nvSpPr>
            <p:spPr>
              <a:xfrm>
                <a:off x="6333132" y="6494904"/>
                <a:ext cx="3216201" cy="316753"/>
              </a:xfrm>
              <a:prstGeom prst="rect">
                <a:avLst/>
              </a:prstGeom>
              <a:noFill/>
            </p:spPr>
            <p:txBody>
              <a:bodyPr wrap="none" rtlCol="0">
                <a:spAutoFit/>
              </a:bodyPr>
              <a:lstStyle/>
              <a:p>
                <a:pPr marL="0" marR="0" lvl="0" indent="0" algn="l" defTabSz="6858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
                      <m:sSub>
                        <m:sSubPr>
                          <m:ctrlP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𝐷</m:t>
                          </m:r>
                        </m:e>
                        <m:sub>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𝑐𝑗</m:t>
                          </m:r>
                        </m:sub>
                      </m:sSub>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m:t>
                      </m:r>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𝐷𝑒𝑡𝑜𝑛𝑎𝑡𝑖𝑜𝑛</m:t>
                      </m:r>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 </m:t>
                      </m:r>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𝑃𝑟𝑒𝑠𝑠𝑢𝑟𝑒</m:t>
                      </m:r>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 </m:t>
                      </m:r>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𝑎𝑡</m:t>
                      </m:r>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 </m:t>
                      </m:r>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𝐶𝐽</m:t>
                      </m:r>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 </m:t>
                      </m:r>
                      <m:r>
                        <a:rPr kumimoji="0" lang="en-GB" sz="1350" b="0" i="1" u="none" strike="noStrike" kern="1200" cap="none" spc="0" normalizeH="0" baseline="0" noProof="0">
                          <a:ln>
                            <a:noFill/>
                          </a:ln>
                          <a:solidFill>
                            <a:prstClr val="black"/>
                          </a:solidFill>
                          <a:effectLst/>
                          <a:uLnTx/>
                          <a:uFillTx/>
                          <a:latin typeface="Cambria Math" panose="02040503050406030204" pitchFamily="18" charset="0"/>
                          <a:ea typeface="Cambria Math" panose="02040503050406030204" pitchFamily="18" charset="0"/>
                          <a:cs typeface="+mn-cs"/>
                        </a:rPr>
                        <m:t>𝑝𝑙𝑎𝑛𝑒</m:t>
                      </m:r>
                    </m:oMath>
                  </m:oMathPara>
                </a14:m>
                <a:endParaRPr kumimoji="0" lang="en-US" sz="135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p:txBody>
          </p:sp>
        </mc:Choice>
        <mc:Fallback xmlns="">
          <p:sp>
            <p:nvSpPr>
              <p:cNvPr id="16" name="TextBox 15">
                <a:extLst>
                  <a:ext uri="{FF2B5EF4-FFF2-40B4-BE49-F238E27FC236}">
                    <a16:creationId xmlns:a16="http://schemas.microsoft.com/office/drawing/2014/main" id="{19DF0B68-D954-F2F1-2422-EFDBED495D82}"/>
                  </a:ext>
                </a:extLst>
              </p:cNvPr>
              <p:cNvSpPr txBox="1">
                <a:spLocks noRot="1" noChangeAspect="1" noMove="1" noResize="1" noEditPoints="1" noAdjustHandles="1" noChangeArrowheads="1" noChangeShapeType="1" noTextEdit="1"/>
              </p:cNvSpPr>
              <p:nvPr/>
            </p:nvSpPr>
            <p:spPr>
              <a:xfrm>
                <a:off x="6333132" y="6494904"/>
                <a:ext cx="3216201" cy="316753"/>
              </a:xfrm>
              <a:prstGeom prst="rect">
                <a:avLst/>
              </a:prstGeom>
              <a:blipFill>
                <a:blip r:embed="rId16"/>
                <a:stretch>
                  <a:fillRect b="-7692"/>
                </a:stretch>
              </a:blipFill>
            </p:spPr>
            <p:txBody>
              <a:bodyPr/>
              <a:lstStyle/>
              <a:p>
                <a:r>
                  <a:rPr lang="en-US">
                    <a:noFill/>
                  </a:rPr>
                  <a:t> </a:t>
                </a:r>
              </a:p>
            </p:txBody>
          </p:sp>
        </mc:Fallback>
      </mc:AlternateContent>
      <p:sp>
        <p:nvSpPr>
          <p:cNvPr id="36" name="TextBox 35">
            <a:extLst>
              <a:ext uri="{FF2B5EF4-FFF2-40B4-BE49-F238E27FC236}">
                <a16:creationId xmlns:a16="http://schemas.microsoft.com/office/drawing/2014/main" id="{D6AE41BC-569D-2BF1-62C8-2F226BB1D20F}"/>
              </a:ext>
            </a:extLst>
          </p:cNvPr>
          <p:cNvSpPr txBox="1"/>
          <p:nvPr/>
        </p:nvSpPr>
        <p:spPr>
          <a:xfrm>
            <a:off x="2012991" y="333434"/>
            <a:ext cx="7486345" cy="523220"/>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28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What is happening </a:t>
            </a:r>
            <a:r>
              <a:rPr lang="en-US" sz="2800" dirty="0">
                <a:solidFill>
                  <a:srgbClr val="44546A"/>
                </a:solidFill>
                <a:latin typeface="Arial" panose="020B0604020202020204" pitchFamily="34" charset="0"/>
              </a:rPr>
              <a:t>a </a:t>
            </a:r>
            <a:r>
              <a:rPr kumimoji="0" lang="en-US" sz="28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detonation driving zone?</a:t>
            </a:r>
          </a:p>
        </p:txBody>
      </p:sp>
      <p:sp>
        <p:nvSpPr>
          <p:cNvPr id="37" name="TextBox 36">
            <a:extLst>
              <a:ext uri="{FF2B5EF4-FFF2-40B4-BE49-F238E27FC236}">
                <a16:creationId xmlns:a16="http://schemas.microsoft.com/office/drawing/2014/main" id="{8870D475-3B20-571D-6DC5-3FC5F4429CC7}"/>
              </a:ext>
            </a:extLst>
          </p:cNvPr>
          <p:cNvSpPr txBox="1"/>
          <p:nvPr/>
        </p:nvSpPr>
        <p:spPr>
          <a:xfrm>
            <a:off x="4921738" y="1321158"/>
            <a:ext cx="1941557"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 to 10 mm wide</a:t>
            </a:r>
          </a:p>
        </p:txBody>
      </p:sp>
      <p:sp>
        <p:nvSpPr>
          <p:cNvPr id="39" name="TextBox 38">
            <a:extLst>
              <a:ext uri="{FF2B5EF4-FFF2-40B4-BE49-F238E27FC236}">
                <a16:creationId xmlns:a16="http://schemas.microsoft.com/office/drawing/2014/main" id="{BFF90F45-E902-FF50-B107-ABF55EA624F7}"/>
              </a:ext>
            </a:extLst>
          </p:cNvPr>
          <p:cNvSpPr txBox="1"/>
          <p:nvPr/>
        </p:nvSpPr>
        <p:spPr>
          <a:xfrm flipH="1">
            <a:off x="6792025" y="1333328"/>
            <a:ext cx="1600003" cy="369332"/>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   &lt;1𝝁m </a:t>
            </a:r>
          </a:p>
        </p:txBody>
      </p:sp>
      <p:sp>
        <p:nvSpPr>
          <p:cNvPr id="40" name="TextBox 39">
            <a:extLst>
              <a:ext uri="{FF2B5EF4-FFF2-40B4-BE49-F238E27FC236}">
                <a16:creationId xmlns:a16="http://schemas.microsoft.com/office/drawing/2014/main" id="{437D1EC0-3ED2-FEF1-5D79-426887A062D8}"/>
              </a:ext>
            </a:extLst>
          </p:cNvPr>
          <p:cNvSpPr txBox="1"/>
          <p:nvPr/>
        </p:nvSpPr>
        <p:spPr>
          <a:xfrm>
            <a:off x="4977865" y="5937580"/>
            <a:ext cx="1165704"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10 - 50𝝁s</a:t>
            </a:r>
          </a:p>
        </p:txBody>
      </p:sp>
      <p:sp>
        <p:nvSpPr>
          <p:cNvPr id="44" name="TextBox 43">
            <a:extLst>
              <a:ext uri="{FF2B5EF4-FFF2-40B4-BE49-F238E27FC236}">
                <a16:creationId xmlns:a16="http://schemas.microsoft.com/office/drawing/2014/main" id="{08BD05A9-5CA1-5C0B-0D93-F9462482D108}"/>
              </a:ext>
            </a:extLst>
          </p:cNvPr>
          <p:cNvSpPr txBox="1"/>
          <p:nvPr/>
        </p:nvSpPr>
        <p:spPr>
          <a:xfrm>
            <a:off x="2351584" y="5939988"/>
            <a:ext cx="1576072"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Milliseconds+</a:t>
            </a:r>
          </a:p>
        </p:txBody>
      </p:sp>
      <p:sp>
        <p:nvSpPr>
          <p:cNvPr id="46" name="TextBox 45">
            <a:extLst>
              <a:ext uri="{FF2B5EF4-FFF2-40B4-BE49-F238E27FC236}">
                <a16:creationId xmlns:a16="http://schemas.microsoft.com/office/drawing/2014/main" id="{6642FB8F-923D-2DE0-DA04-34C0146266C3}"/>
              </a:ext>
            </a:extLst>
          </p:cNvPr>
          <p:cNvSpPr txBox="1"/>
          <p:nvPr/>
        </p:nvSpPr>
        <p:spPr>
          <a:xfrm>
            <a:off x="6927017" y="6093716"/>
            <a:ext cx="1261884"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60 – 80 ns</a:t>
            </a:r>
          </a:p>
        </p:txBody>
      </p:sp>
      <p:sp>
        <p:nvSpPr>
          <p:cNvPr id="48" name="TextBox 47">
            <a:extLst>
              <a:ext uri="{FF2B5EF4-FFF2-40B4-BE49-F238E27FC236}">
                <a16:creationId xmlns:a16="http://schemas.microsoft.com/office/drawing/2014/main" id="{6B89118A-FE8D-EEDD-34FF-6F00E1EFFD78}"/>
              </a:ext>
            </a:extLst>
          </p:cNvPr>
          <p:cNvSpPr txBox="1"/>
          <p:nvPr/>
        </p:nvSpPr>
        <p:spPr>
          <a:xfrm>
            <a:off x="1775168" y="1312868"/>
            <a:ext cx="2826415"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10 – 20,000 times volume</a:t>
            </a:r>
          </a:p>
        </p:txBody>
      </p:sp>
      <p:sp>
        <p:nvSpPr>
          <p:cNvPr id="14" name="TextBox 13">
            <a:extLst>
              <a:ext uri="{FF2B5EF4-FFF2-40B4-BE49-F238E27FC236}">
                <a16:creationId xmlns:a16="http://schemas.microsoft.com/office/drawing/2014/main" id="{D71DEFF0-6A34-DD82-5C5D-741C912E75BD}"/>
              </a:ext>
            </a:extLst>
          </p:cNvPr>
          <p:cNvSpPr txBox="1"/>
          <p:nvPr/>
        </p:nvSpPr>
        <p:spPr>
          <a:xfrm>
            <a:off x="6917084" y="5836629"/>
            <a:ext cx="1309974" cy="369332"/>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10 - 100𝙥s</a:t>
            </a:r>
          </a:p>
        </p:txBody>
      </p:sp>
      <p:sp>
        <p:nvSpPr>
          <p:cNvPr id="18" name="TextBox 17">
            <a:extLst>
              <a:ext uri="{FF2B5EF4-FFF2-40B4-BE49-F238E27FC236}">
                <a16:creationId xmlns:a16="http://schemas.microsoft.com/office/drawing/2014/main" id="{02631F08-5323-682D-669C-6044E0EEDCA2}"/>
              </a:ext>
            </a:extLst>
          </p:cNvPr>
          <p:cNvSpPr txBox="1"/>
          <p:nvPr/>
        </p:nvSpPr>
        <p:spPr>
          <a:xfrm>
            <a:off x="10155729" y="896394"/>
            <a:ext cx="1754070" cy="369332"/>
          </a:xfrm>
          <a:prstGeom prst="rect">
            <a:avLst/>
          </a:prstGeom>
          <a:solidFill>
            <a:srgbClr val="FF0000"/>
          </a:solidFill>
        </p:spPr>
        <p:txBody>
          <a:bodyPr wrap="none" rtlCol="0">
            <a:spAutoFit/>
          </a:bodyPr>
          <a:lstStyle/>
          <a:p>
            <a:r>
              <a:rPr lang="en-US" dirty="0">
                <a:solidFill>
                  <a:schemeClr val="bg1"/>
                </a:solidFill>
              </a:rPr>
              <a:t>NOT TO SCALE!!!</a:t>
            </a:r>
          </a:p>
        </p:txBody>
      </p:sp>
    </p:spTree>
    <p:extLst>
      <p:ext uri="{BB962C8B-B14F-4D97-AF65-F5344CB8AC3E}">
        <p14:creationId xmlns:p14="http://schemas.microsoft.com/office/powerpoint/2010/main" val="20672279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12CCA7D-38AF-4731-6EC1-082A02ADEE2E}"/>
              </a:ext>
            </a:extLst>
          </p:cNvPr>
          <p:cNvSpPr/>
          <p:nvPr/>
        </p:nvSpPr>
        <p:spPr>
          <a:xfrm>
            <a:off x="8946731" y="1879784"/>
            <a:ext cx="3069675" cy="3155036"/>
          </a:xfrm>
          <a:prstGeom prst="rect">
            <a:avLst/>
          </a:prstGeom>
          <a:solidFill>
            <a:schemeClr val="accent1">
              <a:alpha val="46039"/>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mbria Math" panose="02040503050406030204" pitchFamily="18" charset="0"/>
              <a:ea typeface="Cambria Math" panose="02040503050406030204" pitchFamily="18" charset="0"/>
              <a:cs typeface="+mn-cs"/>
            </a:endParaRPr>
          </a:p>
        </p:txBody>
      </p:sp>
      <p:sp>
        <p:nvSpPr>
          <p:cNvPr id="6" name="Trapezium 5">
            <a:extLst>
              <a:ext uri="{FF2B5EF4-FFF2-40B4-BE49-F238E27FC236}">
                <a16:creationId xmlns:a16="http://schemas.microsoft.com/office/drawing/2014/main" id="{07C5639A-4602-B0D3-F813-2E38173A10E2}"/>
              </a:ext>
            </a:extLst>
          </p:cNvPr>
          <p:cNvSpPr/>
          <p:nvPr/>
        </p:nvSpPr>
        <p:spPr>
          <a:xfrm rot="5400000">
            <a:off x="2797193" y="-335215"/>
            <a:ext cx="4712483" cy="7612944"/>
          </a:xfrm>
          <a:prstGeom prst="trapezoid">
            <a:avLst>
              <a:gd name="adj" fmla="val 16075"/>
            </a:avLst>
          </a:prstGeom>
          <a:gradFill flip="none" rotWithShape="1">
            <a:gsLst>
              <a:gs pos="0">
                <a:srgbClr val="FF0000">
                  <a:lumMod val="51000"/>
                  <a:lumOff val="49000"/>
                </a:srgbClr>
              </a:gs>
              <a:gs pos="41000">
                <a:srgbClr val="EE2846">
                  <a:alpha val="81176"/>
                </a:srgbClr>
              </a:gs>
              <a:gs pos="78000">
                <a:schemeClr val="accent2">
                  <a:lumMod val="60000"/>
                  <a:lumOff val="4000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7186D401-C8AA-8CBD-A2BD-6048F6E296C5}"/>
              </a:ext>
            </a:extLst>
          </p:cNvPr>
          <p:cNvSpPr txBox="1"/>
          <p:nvPr/>
        </p:nvSpPr>
        <p:spPr>
          <a:xfrm>
            <a:off x="8813146" y="259386"/>
            <a:ext cx="3102533"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For a non-ideal detonation, the shock front has curvature,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with momentum and heat losses in the reaction zone</a:t>
            </a:r>
          </a:p>
        </p:txBody>
      </p:sp>
      <p:sp>
        <p:nvSpPr>
          <p:cNvPr id="10" name="TextBox 9">
            <a:extLst>
              <a:ext uri="{FF2B5EF4-FFF2-40B4-BE49-F238E27FC236}">
                <a16:creationId xmlns:a16="http://schemas.microsoft.com/office/drawing/2014/main" id="{0169F62F-4924-89D8-7CB8-71374E09F229}"/>
              </a:ext>
            </a:extLst>
          </p:cNvPr>
          <p:cNvSpPr txBox="1"/>
          <p:nvPr/>
        </p:nvSpPr>
        <p:spPr>
          <a:xfrm>
            <a:off x="9836264" y="5642646"/>
            <a:ext cx="1343217" cy="584775"/>
          </a:xfrm>
          <a:prstGeom prst="rect">
            <a:avLst/>
          </a:prstGeom>
          <a:solidFill>
            <a:srgbClr val="FF0000"/>
          </a:solidFill>
          <a:ln>
            <a:solidFill>
              <a:schemeClr val="tx1"/>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Detonation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Shock Front</a:t>
            </a:r>
          </a:p>
        </p:txBody>
      </p:sp>
      <mc:AlternateContent xmlns:mc="http://schemas.openxmlformats.org/markup-compatibility/2006" xmlns:a14="http://schemas.microsoft.com/office/drawing/2010/main">
        <mc:Choice Requires="a14">
          <p:sp>
            <p:nvSpPr>
              <p:cNvPr id="11" name="TextBox 10">
                <a:extLst>
                  <a:ext uri="{FF2B5EF4-FFF2-40B4-BE49-F238E27FC236}">
                    <a16:creationId xmlns:a16="http://schemas.microsoft.com/office/drawing/2014/main" id="{C1EB7C99-B2DA-3B50-8FCF-AEB223C00DED}"/>
                  </a:ext>
                </a:extLst>
              </p:cNvPr>
              <p:cNvSpPr txBox="1"/>
              <p:nvPr/>
            </p:nvSpPr>
            <p:spPr>
              <a:xfrm>
                <a:off x="5447156" y="2074876"/>
                <a:ext cx="1970026" cy="1769139"/>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End of</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Reaction Zone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Reactants Converted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to Products</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(driven by oxygen balance)</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(Governed by </a:t>
                </a:r>
                <a14:m>
                  <m:oMath xmlns:m="http://schemas.openxmlformats.org/officeDocument/2006/math">
                    <m:sSub>
                      <m:sSubPr>
                        <m:ctrlPr>
                          <a:rPr kumimoji="0" lang="el-GR" sz="12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m:rPr>
                            <m:sty m:val="p"/>
                          </m:rPr>
                          <a:rPr kumimoji="0" lang="el-GR" sz="12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Δ</m:t>
                        </m:r>
                        <m:r>
                          <a:rPr kumimoji="0" lang="en-GB" sz="12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𝐻</m:t>
                        </m:r>
                      </m:e>
                      <m:sub>
                        <m:r>
                          <a:rPr kumimoji="0" lang="en-GB" sz="12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𝑓</m:t>
                        </m:r>
                      </m:sub>
                    </m:sSub>
                  </m:oMath>
                </a14:m>
                <a:r>
                  <a:rPr kumimoji="0" lang="en-US" sz="12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a:t>
                </a:r>
              </a:p>
            </p:txBody>
          </p:sp>
        </mc:Choice>
        <mc:Fallback xmlns="">
          <p:sp>
            <p:nvSpPr>
              <p:cNvPr id="11" name="TextBox 10">
                <a:extLst>
                  <a:ext uri="{FF2B5EF4-FFF2-40B4-BE49-F238E27FC236}">
                    <a16:creationId xmlns:a16="http://schemas.microsoft.com/office/drawing/2014/main" id="{C1EB7C99-B2DA-3B50-8FCF-AEB223C00DED}"/>
                  </a:ext>
                </a:extLst>
              </p:cNvPr>
              <p:cNvSpPr txBox="1">
                <a:spLocks noRot="1" noChangeAspect="1" noMove="1" noResize="1" noEditPoints="1" noAdjustHandles="1" noChangeArrowheads="1" noChangeShapeType="1" noTextEdit="1"/>
              </p:cNvSpPr>
              <p:nvPr/>
            </p:nvSpPr>
            <p:spPr>
              <a:xfrm>
                <a:off x="5447156" y="2074876"/>
                <a:ext cx="1970026" cy="1769139"/>
              </a:xfrm>
              <a:prstGeom prst="rect">
                <a:avLst/>
              </a:prstGeom>
              <a:blipFill>
                <a:blip r:embed="rId2"/>
                <a:stretch>
                  <a:fillRect t="-1429" b="-1429"/>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6" name="TextBox 15">
                <a:extLst>
                  <a:ext uri="{FF2B5EF4-FFF2-40B4-BE49-F238E27FC236}">
                    <a16:creationId xmlns:a16="http://schemas.microsoft.com/office/drawing/2014/main" id="{276B4ACD-C180-6D34-288D-9362E6E9AF3C}"/>
                  </a:ext>
                </a:extLst>
              </p:cNvPr>
              <p:cNvSpPr txBox="1"/>
              <p:nvPr/>
            </p:nvSpPr>
            <p:spPr>
              <a:xfrm>
                <a:off x="9253825" y="2959446"/>
                <a:ext cx="501739" cy="390748"/>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
                      <m:sSub>
                        <m:sSubPr>
                          <m:ctrlP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𝐷</m:t>
                          </m:r>
                        </m:e>
                        <m:sub>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𝑝</m:t>
                          </m:r>
                        </m:sub>
                      </m:sSub>
                    </m:oMath>
                  </m:oMathPara>
                </a14:m>
                <a:endPar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p:txBody>
          </p:sp>
        </mc:Choice>
        <mc:Fallback xmlns="">
          <p:sp>
            <p:nvSpPr>
              <p:cNvPr id="16" name="TextBox 15">
                <a:extLst>
                  <a:ext uri="{FF2B5EF4-FFF2-40B4-BE49-F238E27FC236}">
                    <a16:creationId xmlns:a16="http://schemas.microsoft.com/office/drawing/2014/main" id="{276B4ACD-C180-6D34-288D-9362E6E9AF3C}"/>
                  </a:ext>
                </a:extLst>
              </p:cNvPr>
              <p:cNvSpPr txBox="1">
                <a:spLocks noRot="1" noChangeAspect="1" noMove="1" noResize="1" noEditPoints="1" noAdjustHandles="1" noChangeArrowheads="1" noChangeShapeType="1" noTextEdit="1"/>
              </p:cNvSpPr>
              <p:nvPr/>
            </p:nvSpPr>
            <p:spPr>
              <a:xfrm>
                <a:off x="9253825" y="2959446"/>
                <a:ext cx="501739" cy="390748"/>
              </a:xfrm>
              <a:prstGeom prst="rect">
                <a:avLst/>
              </a:prstGeom>
              <a:blipFill>
                <a:blip r:embed="rId3"/>
                <a:stretch>
                  <a:fillRect b="-3125"/>
                </a:stretch>
              </a:blipFill>
            </p:spPr>
            <p:txBody>
              <a:bodyPr/>
              <a:lstStyle/>
              <a:p>
                <a:r>
                  <a:rPr lang="en-US">
                    <a:noFill/>
                  </a:rPr>
                  <a:t> </a:t>
                </a:r>
              </a:p>
            </p:txBody>
          </p:sp>
        </mc:Fallback>
      </mc:AlternateContent>
      <p:cxnSp>
        <p:nvCxnSpPr>
          <p:cNvPr id="17" name="Straight Arrow Connector 16">
            <a:extLst>
              <a:ext uri="{FF2B5EF4-FFF2-40B4-BE49-F238E27FC236}">
                <a16:creationId xmlns:a16="http://schemas.microsoft.com/office/drawing/2014/main" id="{EE4B60FC-514B-B361-2FF0-4A0E8FD74BB6}"/>
              </a:ext>
            </a:extLst>
          </p:cNvPr>
          <p:cNvCxnSpPr/>
          <p:nvPr/>
        </p:nvCxnSpPr>
        <p:spPr>
          <a:xfrm>
            <a:off x="9220542" y="3375582"/>
            <a:ext cx="860253" cy="0"/>
          </a:xfrm>
          <a:prstGeom prst="straightConnector1">
            <a:avLst/>
          </a:prstGeom>
          <a:ln w="76200">
            <a:solidFill>
              <a:schemeClr val="tx1"/>
            </a:solidFill>
            <a:tailEnd type="triangle"/>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23" name="TextBox 22">
                <a:extLst>
                  <a:ext uri="{FF2B5EF4-FFF2-40B4-BE49-F238E27FC236}">
                    <a16:creationId xmlns:a16="http://schemas.microsoft.com/office/drawing/2014/main" id="{DC4B1092-3F0B-A9B6-DB87-CF88B6A4BCDA}"/>
                  </a:ext>
                </a:extLst>
              </p:cNvPr>
              <p:cNvSpPr txBox="1"/>
              <p:nvPr/>
            </p:nvSpPr>
            <p:spPr>
              <a:xfrm>
                <a:off x="8245540" y="952841"/>
                <a:ext cx="501739"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
                      <m:sSub>
                        <m:sSubPr>
                          <m:ctrlP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𝑇</m:t>
                          </m:r>
                        </m:e>
                        <m:sub>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𝑖</m:t>
                          </m:r>
                        </m:sub>
                      </m:sSub>
                    </m:oMath>
                  </m:oMathPara>
                </a14:m>
                <a:endPar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p:txBody>
          </p:sp>
        </mc:Choice>
        <mc:Fallback xmlns="">
          <p:sp>
            <p:nvSpPr>
              <p:cNvPr id="23" name="TextBox 22">
                <a:extLst>
                  <a:ext uri="{FF2B5EF4-FFF2-40B4-BE49-F238E27FC236}">
                    <a16:creationId xmlns:a16="http://schemas.microsoft.com/office/drawing/2014/main" id="{DC4B1092-3F0B-A9B6-DB87-CF88B6A4BCDA}"/>
                  </a:ext>
                </a:extLst>
              </p:cNvPr>
              <p:cNvSpPr txBox="1">
                <a:spLocks noRot="1" noChangeAspect="1" noMove="1" noResize="1" noEditPoints="1" noAdjustHandles="1" noChangeArrowheads="1" noChangeShapeType="1" noTextEdit="1"/>
              </p:cNvSpPr>
              <p:nvPr/>
            </p:nvSpPr>
            <p:spPr>
              <a:xfrm>
                <a:off x="8245540" y="952841"/>
                <a:ext cx="501739" cy="369332"/>
              </a:xfrm>
              <a:prstGeom prst="rect">
                <a:avLst/>
              </a:prstGeom>
              <a:blipFill>
                <a:blip r:embed="rId4"/>
                <a:stretch>
                  <a:fillRect/>
                </a:stretch>
              </a:blipFill>
            </p:spPr>
            <p:txBody>
              <a:bodyPr/>
              <a:lstStyle/>
              <a:p>
                <a:r>
                  <a:rPr lang="en-US">
                    <a:noFill/>
                  </a:rPr>
                  <a:t> </a:t>
                </a:r>
              </a:p>
            </p:txBody>
          </p:sp>
        </mc:Fallback>
      </mc:AlternateContent>
      <p:sp>
        <p:nvSpPr>
          <p:cNvPr id="24" name="TextBox 23">
            <a:extLst>
              <a:ext uri="{FF2B5EF4-FFF2-40B4-BE49-F238E27FC236}">
                <a16:creationId xmlns:a16="http://schemas.microsoft.com/office/drawing/2014/main" id="{C86D208C-6873-93EB-2F78-D3E903F0CB78}"/>
              </a:ext>
            </a:extLst>
          </p:cNvPr>
          <p:cNvSpPr txBox="1"/>
          <p:nvPr/>
        </p:nvSpPr>
        <p:spPr>
          <a:xfrm>
            <a:off x="9386982" y="2010680"/>
            <a:ext cx="2189894" cy="92333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Unreacted Explosive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(Initial State)</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p:txBody>
      </p:sp>
      <mc:AlternateContent xmlns:mc="http://schemas.openxmlformats.org/markup-compatibility/2006" xmlns:a14="http://schemas.microsoft.com/office/drawing/2010/main">
        <mc:Choice Requires="a14">
          <p:sp>
            <p:nvSpPr>
              <p:cNvPr id="29" name="TextBox 28">
                <a:extLst>
                  <a:ext uri="{FF2B5EF4-FFF2-40B4-BE49-F238E27FC236}">
                    <a16:creationId xmlns:a16="http://schemas.microsoft.com/office/drawing/2014/main" id="{7B334A9B-EFA4-369B-EC50-CB788B7AEE5D}"/>
                  </a:ext>
                </a:extLst>
              </p:cNvPr>
              <p:cNvSpPr txBox="1"/>
              <p:nvPr/>
            </p:nvSpPr>
            <p:spPr>
              <a:xfrm>
                <a:off x="9886990" y="3610140"/>
                <a:ext cx="1689886" cy="738664"/>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At the shock front,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adiabatic heating of</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reactants to </a:t>
                </a:r>
                <a14:m>
                  <m:oMath xmlns:m="http://schemas.openxmlformats.org/officeDocument/2006/math">
                    <m:sSub>
                      <m:sSubPr>
                        <m:ctrlPr>
                          <a:rPr kumimoji="0" lang="en-GB" sz="14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14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𝑇</m:t>
                        </m:r>
                      </m:e>
                      <m:sub>
                        <m:r>
                          <a:rPr kumimoji="0" lang="en-GB" sz="14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𝑖</m:t>
                        </m:r>
                      </m:sub>
                    </m:sSub>
                  </m:oMath>
                </a14:m>
                <a:r>
                  <a:rPr kumimoji="0" lang="en-US" sz="14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 </a:t>
                </a:r>
              </a:p>
            </p:txBody>
          </p:sp>
        </mc:Choice>
        <mc:Fallback xmlns="">
          <p:sp>
            <p:nvSpPr>
              <p:cNvPr id="29" name="TextBox 28">
                <a:extLst>
                  <a:ext uri="{FF2B5EF4-FFF2-40B4-BE49-F238E27FC236}">
                    <a16:creationId xmlns:a16="http://schemas.microsoft.com/office/drawing/2014/main" id="{7B334A9B-EFA4-369B-EC50-CB788B7AEE5D}"/>
                  </a:ext>
                </a:extLst>
              </p:cNvPr>
              <p:cNvSpPr txBox="1">
                <a:spLocks noRot="1" noChangeAspect="1" noMove="1" noResize="1" noEditPoints="1" noAdjustHandles="1" noChangeArrowheads="1" noChangeShapeType="1" noTextEdit="1"/>
              </p:cNvSpPr>
              <p:nvPr/>
            </p:nvSpPr>
            <p:spPr>
              <a:xfrm>
                <a:off x="9886990" y="3610140"/>
                <a:ext cx="1689886" cy="738664"/>
              </a:xfrm>
              <a:prstGeom prst="rect">
                <a:avLst/>
              </a:prstGeom>
              <a:blipFill>
                <a:blip r:embed="rId5"/>
                <a:stretch>
                  <a:fillRect l="-746" t="-1695" r="-746" b="-8475"/>
                </a:stretch>
              </a:blipFill>
            </p:spPr>
            <p:txBody>
              <a:bodyPr/>
              <a:lstStyle/>
              <a:p>
                <a:r>
                  <a:rPr lang="en-US">
                    <a:noFill/>
                  </a:rPr>
                  <a:t> </a:t>
                </a:r>
              </a:p>
            </p:txBody>
          </p:sp>
        </mc:Fallback>
      </mc:AlternateContent>
      <p:sp>
        <p:nvSpPr>
          <p:cNvPr id="31" name="TextBox 30">
            <a:extLst>
              <a:ext uri="{FF2B5EF4-FFF2-40B4-BE49-F238E27FC236}">
                <a16:creationId xmlns:a16="http://schemas.microsoft.com/office/drawing/2014/main" id="{F3B4A981-BBC8-986D-4283-D6F3E95BBC1C}"/>
              </a:ext>
            </a:extLst>
          </p:cNvPr>
          <p:cNvSpPr txBox="1"/>
          <p:nvPr/>
        </p:nvSpPr>
        <p:spPr>
          <a:xfrm>
            <a:off x="2579041" y="3034657"/>
            <a:ext cx="2213426" cy="646331"/>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Expanding</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Detonation Products</a:t>
            </a:r>
          </a:p>
        </p:txBody>
      </p:sp>
      <mc:AlternateContent xmlns:mc="http://schemas.openxmlformats.org/markup-compatibility/2006" xmlns:a14="http://schemas.microsoft.com/office/drawing/2010/main">
        <mc:Choice Requires="a14">
          <p:sp>
            <p:nvSpPr>
              <p:cNvPr id="35" name="TextBox 34">
                <a:extLst>
                  <a:ext uri="{FF2B5EF4-FFF2-40B4-BE49-F238E27FC236}">
                    <a16:creationId xmlns:a16="http://schemas.microsoft.com/office/drawing/2014/main" id="{28A37084-062E-D5FB-99DE-51EA85EA4B14}"/>
                  </a:ext>
                </a:extLst>
              </p:cNvPr>
              <p:cNvSpPr txBox="1"/>
              <p:nvPr/>
            </p:nvSpPr>
            <p:spPr>
              <a:xfrm>
                <a:off x="1894617" y="1492169"/>
                <a:ext cx="2179123"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
                      <m:sSub>
                        <m:sSubPr>
                          <m:ctrlP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𝑂</m:t>
                          </m:r>
                        </m:e>
                        <m:sub>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2</m:t>
                          </m:r>
                        </m:sub>
                      </m:sSub>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 </m:t>
                      </m:r>
                      <m:sSub>
                        <m:sSubPr>
                          <m:ctrlP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𝐶𝑂</m:t>
                          </m:r>
                        </m:e>
                        <m:sub>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2</m:t>
                          </m:r>
                        </m:sub>
                      </m:sSub>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 </m:t>
                      </m:r>
                      <m:sSub>
                        <m:sSubPr>
                          <m:ctrlP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𝐻</m:t>
                          </m:r>
                        </m:e>
                        <m:sub>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2</m:t>
                          </m:r>
                        </m:sub>
                      </m:sSub>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𝑂</m:t>
                      </m:r>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 </m:t>
                      </m:r>
                    </m:oMath>
                  </m:oMathPara>
                </a14:m>
                <a:endParaRPr kumimoji="0" lang="en-GB" sz="1800" b="0" i="1"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react with additives </a:t>
                </a:r>
              </a:p>
            </p:txBody>
          </p:sp>
        </mc:Choice>
        <mc:Fallback xmlns="">
          <p:sp>
            <p:nvSpPr>
              <p:cNvPr id="35" name="TextBox 34">
                <a:extLst>
                  <a:ext uri="{FF2B5EF4-FFF2-40B4-BE49-F238E27FC236}">
                    <a16:creationId xmlns:a16="http://schemas.microsoft.com/office/drawing/2014/main" id="{28A37084-062E-D5FB-99DE-51EA85EA4B14}"/>
                  </a:ext>
                </a:extLst>
              </p:cNvPr>
              <p:cNvSpPr txBox="1">
                <a:spLocks noRot="1" noChangeAspect="1" noMove="1" noResize="1" noEditPoints="1" noAdjustHandles="1" noChangeArrowheads="1" noChangeShapeType="1" noTextEdit="1"/>
              </p:cNvSpPr>
              <p:nvPr/>
            </p:nvSpPr>
            <p:spPr>
              <a:xfrm>
                <a:off x="1894617" y="1492169"/>
                <a:ext cx="2179123" cy="646331"/>
              </a:xfrm>
              <a:prstGeom prst="rect">
                <a:avLst/>
              </a:prstGeom>
              <a:blipFill>
                <a:blip r:embed="rId6"/>
                <a:stretch>
                  <a:fillRect l="-2907" r="-1744" b="-13462"/>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6" name="TextBox 35">
                <a:extLst>
                  <a:ext uri="{FF2B5EF4-FFF2-40B4-BE49-F238E27FC236}">
                    <a16:creationId xmlns:a16="http://schemas.microsoft.com/office/drawing/2014/main" id="{5E5AF877-19B4-88D3-6F28-CF88507F646E}"/>
                  </a:ext>
                </a:extLst>
              </p:cNvPr>
              <p:cNvSpPr txBox="1"/>
              <p:nvPr/>
            </p:nvSpPr>
            <p:spPr>
              <a:xfrm>
                <a:off x="1429957" y="2319043"/>
                <a:ext cx="2127827"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
                      <m:sSub>
                        <m:sSubPr>
                          <m:ctrlP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𝐶𝑂</m:t>
                          </m:r>
                        </m:e>
                        <m:sub>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2</m:t>
                          </m:r>
                        </m:sub>
                      </m:sSub>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 </m:t>
                      </m:r>
                      <m:sSub>
                        <m:sSubPr>
                          <m:ctrlP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𝐻</m:t>
                          </m:r>
                        </m:e>
                        <m:sub>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2</m:t>
                          </m:r>
                        </m:sub>
                      </m:sSub>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𝑂</m:t>
                      </m:r>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 </m:t>
                      </m:r>
                    </m:oMath>
                  </m:oMathPara>
                </a14:m>
                <a:endParaRPr kumimoji="0" lang="en-GB" sz="1800" b="0" i="1"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react with additives</a:t>
                </a:r>
              </a:p>
            </p:txBody>
          </p:sp>
        </mc:Choice>
        <mc:Fallback xmlns="">
          <p:sp>
            <p:nvSpPr>
              <p:cNvPr id="36" name="TextBox 35">
                <a:extLst>
                  <a:ext uri="{FF2B5EF4-FFF2-40B4-BE49-F238E27FC236}">
                    <a16:creationId xmlns:a16="http://schemas.microsoft.com/office/drawing/2014/main" id="{5E5AF877-19B4-88D3-6F28-CF88507F646E}"/>
                  </a:ext>
                </a:extLst>
              </p:cNvPr>
              <p:cNvSpPr txBox="1">
                <a:spLocks noRot="1" noChangeAspect="1" noMove="1" noResize="1" noEditPoints="1" noAdjustHandles="1" noChangeArrowheads="1" noChangeShapeType="1" noTextEdit="1"/>
              </p:cNvSpPr>
              <p:nvPr/>
            </p:nvSpPr>
            <p:spPr>
              <a:xfrm>
                <a:off x="1429957" y="2319043"/>
                <a:ext cx="2127827" cy="646331"/>
              </a:xfrm>
              <a:prstGeom prst="rect">
                <a:avLst/>
              </a:prstGeom>
              <a:blipFill>
                <a:blip r:embed="rId7"/>
                <a:stretch>
                  <a:fillRect l="-2367" r="-1183" b="-13462"/>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7" name="TextBox 36">
                <a:extLst>
                  <a:ext uri="{FF2B5EF4-FFF2-40B4-BE49-F238E27FC236}">
                    <a16:creationId xmlns:a16="http://schemas.microsoft.com/office/drawing/2014/main" id="{864865F6-0EF3-77A7-82C4-587F4AF04B4F}"/>
                  </a:ext>
                </a:extLst>
              </p:cNvPr>
              <p:cNvSpPr txBox="1"/>
              <p:nvPr/>
            </p:nvSpPr>
            <p:spPr>
              <a:xfrm>
                <a:off x="1500722" y="3785079"/>
                <a:ext cx="2127827" cy="64633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𝐶𝑂</m:t>
                      </m:r>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 </m:t>
                      </m:r>
                      <m:sSub>
                        <m:sSubPr>
                          <m:ctrlP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𝐻</m:t>
                          </m:r>
                        </m:e>
                        <m:sub>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2</m:t>
                          </m:r>
                        </m:sub>
                      </m:sSub>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𝑂</m:t>
                      </m:r>
                    </m:oMath>
                  </m:oMathPara>
                </a14:m>
                <a:endParaRPr kumimoji="0" lang="en-GB"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react with additives</a:t>
                </a:r>
              </a:p>
            </p:txBody>
          </p:sp>
        </mc:Choice>
        <mc:Fallback xmlns="">
          <p:sp>
            <p:nvSpPr>
              <p:cNvPr id="37" name="TextBox 36">
                <a:extLst>
                  <a:ext uri="{FF2B5EF4-FFF2-40B4-BE49-F238E27FC236}">
                    <a16:creationId xmlns:a16="http://schemas.microsoft.com/office/drawing/2014/main" id="{864865F6-0EF3-77A7-82C4-587F4AF04B4F}"/>
                  </a:ext>
                </a:extLst>
              </p:cNvPr>
              <p:cNvSpPr txBox="1">
                <a:spLocks noRot="1" noChangeAspect="1" noMove="1" noResize="1" noEditPoints="1" noAdjustHandles="1" noChangeArrowheads="1" noChangeShapeType="1" noTextEdit="1"/>
              </p:cNvSpPr>
              <p:nvPr/>
            </p:nvSpPr>
            <p:spPr>
              <a:xfrm>
                <a:off x="1500722" y="3785079"/>
                <a:ext cx="2127827" cy="646331"/>
              </a:xfrm>
              <a:prstGeom prst="rect">
                <a:avLst/>
              </a:prstGeom>
              <a:blipFill>
                <a:blip r:embed="rId8"/>
                <a:stretch>
                  <a:fillRect l="-2381" r="-1190" b="-13725"/>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8" name="TextBox 37">
                <a:extLst>
                  <a:ext uri="{FF2B5EF4-FFF2-40B4-BE49-F238E27FC236}">
                    <a16:creationId xmlns:a16="http://schemas.microsoft.com/office/drawing/2014/main" id="{2D949407-CB96-B33F-2D23-549CEB5C927B}"/>
                  </a:ext>
                </a:extLst>
              </p:cNvPr>
              <p:cNvSpPr txBox="1"/>
              <p:nvPr/>
            </p:nvSpPr>
            <p:spPr>
              <a:xfrm>
                <a:off x="2187320" y="4955424"/>
                <a:ext cx="769506"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𝐶</m:t>
                      </m:r>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 </m:t>
                      </m:r>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𝐶𝑂</m:t>
                      </m:r>
                    </m:oMath>
                  </m:oMathPara>
                </a14:m>
                <a:endParaRPr kumimoji="0" lang="en-GB" sz="1800" b="0" i="1"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p:txBody>
          </p:sp>
        </mc:Choice>
        <mc:Fallback xmlns="">
          <p:sp>
            <p:nvSpPr>
              <p:cNvPr id="38" name="TextBox 37">
                <a:extLst>
                  <a:ext uri="{FF2B5EF4-FFF2-40B4-BE49-F238E27FC236}">
                    <a16:creationId xmlns:a16="http://schemas.microsoft.com/office/drawing/2014/main" id="{2D949407-CB96-B33F-2D23-549CEB5C927B}"/>
                  </a:ext>
                </a:extLst>
              </p:cNvPr>
              <p:cNvSpPr txBox="1">
                <a:spLocks noRot="1" noChangeAspect="1" noMove="1" noResize="1" noEditPoints="1" noAdjustHandles="1" noChangeArrowheads="1" noChangeShapeType="1" noTextEdit="1"/>
              </p:cNvSpPr>
              <p:nvPr/>
            </p:nvSpPr>
            <p:spPr>
              <a:xfrm>
                <a:off x="2187320" y="4955424"/>
                <a:ext cx="769506" cy="369332"/>
              </a:xfrm>
              <a:prstGeom prst="rect">
                <a:avLst/>
              </a:prstGeom>
              <a:blipFill>
                <a:blip r:embed="rId9"/>
                <a:stretch>
                  <a:fillRect/>
                </a:stretch>
              </a:blipFill>
            </p:spPr>
            <p:txBody>
              <a:bodyPr/>
              <a:lstStyle/>
              <a:p>
                <a:r>
                  <a:rPr lang="en-US">
                    <a:noFill/>
                  </a:rPr>
                  <a:t> </a:t>
                </a:r>
              </a:p>
            </p:txBody>
          </p:sp>
        </mc:Fallback>
      </mc:AlternateContent>
      <p:sp>
        <p:nvSpPr>
          <p:cNvPr id="39" name="TextBox 38">
            <a:extLst>
              <a:ext uri="{FF2B5EF4-FFF2-40B4-BE49-F238E27FC236}">
                <a16:creationId xmlns:a16="http://schemas.microsoft.com/office/drawing/2014/main" id="{38E4D89D-AA7D-BA4D-A326-E7B548934872}"/>
              </a:ext>
            </a:extLst>
          </p:cNvPr>
          <p:cNvSpPr txBox="1"/>
          <p:nvPr/>
        </p:nvSpPr>
        <p:spPr>
          <a:xfrm>
            <a:off x="7640941" y="5600613"/>
            <a:ext cx="1853408" cy="646331"/>
          </a:xfrm>
          <a:prstGeom prst="rect">
            <a:avLst/>
          </a:prstGeom>
          <a:solidFill>
            <a:schemeClr val="accent2">
              <a:lumMod val="40000"/>
              <a:lumOff val="60000"/>
            </a:schemeClr>
          </a:solidFill>
          <a:ln>
            <a:solidFill>
              <a:schemeClr val="tx1"/>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Detonation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Driving Zone</a:t>
            </a:r>
          </a:p>
        </p:txBody>
      </p:sp>
      <p:sp>
        <p:nvSpPr>
          <p:cNvPr id="40" name="TextBox 39">
            <a:extLst>
              <a:ext uri="{FF2B5EF4-FFF2-40B4-BE49-F238E27FC236}">
                <a16:creationId xmlns:a16="http://schemas.microsoft.com/office/drawing/2014/main" id="{3460E253-1CB4-6BB1-33CC-49CE00B2E929}"/>
              </a:ext>
            </a:extLst>
          </p:cNvPr>
          <p:cNvSpPr txBox="1"/>
          <p:nvPr/>
        </p:nvSpPr>
        <p:spPr>
          <a:xfrm>
            <a:off x="4686102" y="5904255"/>
            <a:ext cx="1544145" cy="646331"/>
          </a:xfrm>
          <a:prstGeom prst="rect">
            <a:avLst/>
          </a:prstGeom>
          <a:gradFill flip="none" rotWithShape="1">
            <a:gsLst>
              <a:gs pos="0">
                <a:srgbClr val="FF0000"/>
              </a:gs>
              <a:gs pos="48000">
                <a:schemeClr val="accent2">
                  <a:lumMod val="97000"/>
                  <a:lumOff val="3000"/>
                </a:schemeClr>
              </a:gs>
              <a:gs pos="100000">
                <a:schemeClr val="accent2">
                  <a:lumMod val="60000"/>
                  <a:lumOff val="40000"/>
                </a:schemeClr>
              </a:gs>
            </a:gsLst>
            <a:lin ang="0" scaled="1"/>
            <a:tileRect/>
          </a:gradFill>
          <a:ln>
            <a:solidFill>
              <a:schemeClr val="tx1"/>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Non-Driving Zones</a:t>
            </a:r>
          </a:p>
        </p:txBody>
      </p:sp>
      <p:cxnSp>
        <p:nvCxnSpPr>
          <p:cNvPr id="45" name="Straight Connector 44">
            <a:extLst>
              <a:ext uri="{FF2B5EF4-FFF2-40B4-BE49-F238E27FC236}">
                <a16:creationId xmlns:a16="http://schemas.microsoft.com/office/drawing/2014/main" id="{97229C2B-5E2A-9E78-7525-C631BD967071}"/>
              </a:ext>
            </a:extLst>
          </p:cNvPr>
          <p:cNvCxnSpPr>
            <a:cxnSpLocks/>
          </p:cNvCxnSpPr>
          <p:nvPr/>
        </p:nvCxnSpPr>
        <p:spPr>
          <a:xfrm>
            <a:off x="8777695" y="1836229"/>
            <a:ext cx="3238711" cy="0"/>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E6164A0A-6A1B-5C10-1FF4-80A533160711}"/>
              </a:ext>
            </a:extLst>
          </p:cNvPr>
          <p:cNvCxnSpPr>
            <a:cxnSpLocks/>
          </p:cNvCxnSpPr>
          <p:nvPr/>
        </p:nvCxnSpPr>
        <p:spPr>
          <a:xfrm>
            <a:off x="8767625" y="5067250"/>
            <a:ext cx="3248781" cy="0"/>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51" name="Block Arc 50">
            <a:extLst>
              <a:ext uri="{FF2B5EF4-FFF2-40B4-BE49-F238E27FC236}">
                <a16:creationId xmlns:a16="http://schemas.microsoft.com/office/drawing/2014/main" id="{13793BCA-9AE7-A074-28C9-066244AF0DAC}"/>
              </a:ext>
            </a:extLst>
          </p:cNvPr>
          <p:cNvSpPr/>
          <p:nvPr/>
        </p:nvSpPr>
        <p:spPr>
          <a:xfrm rot="5238730">
            <a:off x="6669402" y="2965004"/>
            <a:ext cx="2606979" cy="957577"/>
          </a:xfrm>
          <a:prstGeom prst="blockArc">
            <a:avLst>
              <a:gd name="adj1" fmla="val 10958229"/>
              <a:gd name="adj2" fmla="val 0"/>
              <a:gd name="adj3" fmla="val 25000"/>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3" name="Block Arc 52">
            <a:extLst>
              <a:ext uri="{FF2B5EF4-FFF2-40B4-BE49-F238E27FC236}">
                <a16:creationId xmlns:a16="http://schemas.microsoft.com/office/drawing/2014/main" id="{9F5F4882-792D-5697-8B86-E2CC7422DE48}"/>
              </a:ext>
            </a:extLst>
          </p:cNvPr>
          <p:cNvSpPr/>
          <p:nvPr/>
        </p:nvSpPr>
        <p:spPr>
          <a:xfrm rot="20081103">
            <a:off x="7915690" y="1829521"/>
            <a:ext cx="1044343" cy="658526"/>
          </a:xfrm>
          <a:prstGeom prst="blockArc">
            <a:avLst>
              <a:gd name="adj1" fmla="val 10655574"/>
              <a:gd name="adj2" fmla="val 21485079"/>
              <a:gd name="adj3" fmla="val 36758"/>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4" name="Block Arc 53">
            <a:extLst>
              <a:ext uri="{FF2B5EF4-FFF2-40B4-BE49-F238E27FC236}">
                <a16:creationId xmlns:a16="http://schemas.microsoft.com/office/drawing/2014/main" id="{E6E6A8B0-CA86-A32A-F0B2-71D4EB4115DC}"/>
              </a:ext>
            </a:extLst>
          </p:cNvPr>
          <p:cNvSpPr/>
          <p:nvPr/>
        </p:nvSpPr>
        <p:spPr>
          <a:xfrm rot="11604588">
            <a:off x="8026522" y="4279429"/>
            <a:ext cx="1011122" cy="834840"/>
          </a:xfrm>
          <a:prstGeom prst="blockArc">
            <a:avLst>
              <a:gd name="adj1" fmla="val 11758357"/>
              <a:gd name="adj2" fmla="val 0"/>
              <a:gd name="adj3" fmla="val 25000"/>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5" name="Block Arc 54">
            <a:extLst>
              <a:ext uri="{FF2B5EF4-FFF2-40B4-BE49-F238E27FC236}">
                <a16:creationId xmlns:a16="http://schemas.microsoft.com/office/drawing/2014/main" id="{B9213A8C-644B-ADA6-A434-32550660318D}"/>
              </a:ext>
            </a:extLst>
          </p:cNvPr>
          <p:cNvSpPr/>
          <p:nvPr/>
        </p:nvSpPr>
        <p:spPr>
          <a:xfrm rot="5400000">
            <a:off x="2551732" y="3063430"/>
            <a:ext cx="4372460" cy="769506"/>
          </a:xfrm>
          <a:prstGeom prst="blockArc">
            <a:avLst>
              <a:gd name="adj1" fmla="val 11065023"/>
              <a:gd name="adj2" fmla="val 21481347"/>
              <a:gd name="adj3" fmla="val 0"/>
            </a:avLst>
          </a:prstGeom>
          <a:solidFill>
            <a:schemeClr val="tx1">
              <a:lumMod val="75000"/>
              <a:lumOff val="25000"/>
            </a:schemeClr>
          </a:solid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mc:AlternateContent xmlns:mc="http://schemas.openxmlformats.org/markup-compatibility/2006" xmlns:a14="http://schemas.microsoft.com/office/drawing/2010/main">
        <mc:Choice Requires="a14">
          <p:sp>
            <p:nvSpPr>
              <p:cNvPr id="19" name="TextBox 18">
                <a:extLst>
                  <a:ext uri="{FF2B5EF4-FFF2-40B4-BE49-F238E27FC236}">
                    <a16:creationId xmlns:a16="http://schemas.microsoft.com/office/drawing/2014/main" id="{55FE7776-5DF9-9649-BF6C-7FFE9FA9DB79}"/>
                  </a:ext>
                </a:extLst>
              </p:cNvPr>
              <p:cNvSpPr txBox="1"/>
              <p:nvPr/>
            </p:nvSpPr>
            <p:spPr>
              <a:xfrm>
                <a:off x="6522622" y="4269699"/>
                <a:ext cx="1450269"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𝑆𝑜𝑛𝑖𝑐</m:t>
                      </m:r>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 </m:t>
                      </m:r>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𝐿𝑜𝑐𝑢𝑠</m:t>
                      </m:r>
                    </m:oMath>
                  </m:oMathPara>
                </a14:m>
                <a:endPar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p:txBody>
          </p:sp>
        </mc:Choice>
        <mc:Fallback xmlns="">
          <p:sp>
            <p:nvSpPr>
              <p:cNvPr id="19" name="TextBox 18">
                <a:extLst>
                  <a:ext uri="{FF2B5EF4-FFF2-40B4-BE49-F238E27FC236}">
                    <a16:creationId xmlns:a16="http://schemas.microsoft.com/office/drawing/2014/main" id="{55FE7776-5DF9-9649-BF6C-7FFE9FA9DB79}"/>
                  </a:ext>
                </a:extLst>
              </p:cNvPr>
              <p:cNvSpPr txBox="1">
                <a:spLocks noRot="1" noChangeAspect="1" noMove="1" noResize="1" noEditPoints="1" noAdjustHandles="1" noChangeArrowheads="1" noChangeShapeType="1" noTextEdit="1"/>
              </p:cNvSpPr>
              <p:nvPr/>
            </p:nvSpPr>
            <p:spPr>
              <a:xfrm>
                <a:off x="6522622" y="4269699"/>
                <a:ext cx="1450269" cy="369332"/>
              </a:xfrm>
              <a:prstGeom prst="rect">
                <a:avLst/>
              </a:prstGeom>
              <a:blipFill>
                <a:blip r:embed="rId10"/>
                <a:stretch>
                  <a:fillRect b="-16667"/>
                </a:stretch>
              </a:blipFill>
            </p:spPr>
            <p:txBody>
              <a:bodyPr/>
              <a:lstStyle/>
              <a:p>
                <a:r>
                  <a:rPr lang="en-US">
                    <a:noFill/>
                  </a:rPr>
                  <a:t> </a:t>
                </a:r>
              </a:p>
            </p:txBody>
          </p:sp>
        </mc:Fallback>
      </mc:AlternateContent>
      <p:cxnSp>
        <p:nvCxnSpPr>
          <p:cNvPr id="57" name="Straight Arrow Connector 56">
            <a:extLst>
              <a:ext uri="{FF2B5EF4-FFF2-40B4-BE49-F238E27FC236}">
                <a16:creationId xmlns:a16="http://schemas.microsoft.com/office/drawing/2014/main" id="{214F2CF3-7564-C177-EBD6-136D2F51C62B}"/>
              </a:ext>
            </a:extLst>
          </p:cNvPr>
          <p:cNvCxnSpPr/>
          <p:nvPr/>
        </p:nvCxnSpPr>
        <p:spPr>
          <a:xfrm flipH="1" flipV="1">
            <a:off x="5122715" y="2119284"/>
            <a:ext cx="660101" cy="214561"/>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58" name="Straight Arrow Connector 57">
            <a:extLst>
              <a:ext uri="{FF2B5EF4-FFF2-40B4-BE49-F238E27FC236}">
                <a16:creationId xmlns:a16="http://schemas.microsoft.com/office/drawing/2014/main" id="{CEF1EC2C-FD6F-7F3A-ADAC-D733139A6586}"/>
              </a:ext>
            </a:extLst>
          </p:cNvPr>
          <p:cNvCxnSpPr>
            <a:cxnSpLocks/>
          </p:cNvCxnSpPr>
          <p:nvPr/>
        </p:nvCxnSpPr>
        <p:spPr>
          <a:xfrm flipV="1">
            <a:off x="7512614" y="3838158"/>
            <a:ext cx="848868" cy="446256"/>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61" name="Straight Arrow Connector 60">
            <a:extLst>
              <a:ext uri="{FF2B5EF4-FFF2-40B4-BE49-F238E27FC236}">
                <a16:creationId xmlns:a16="http://schemas.microsoft.com/office/drawing/2014/main" id="{1838A6C8-7458-1FF1-CEF6-022637BC1664}"/>
              </a:ext>
            </a:extLst>
          </p:cNvPr>
          <p:cNvCxnSpPr>
            <a:cxnSpLocks/>
          </p:cNvCxnSpPr>
          <p:nvPr/>
        </p:nvCxnSpPr>
        <p:spPr>
          <a:xfrm flipV="1">
            <a:off x="8477837" y="4094154"/>
            <a:ext cx="237338" cy="1462906"/>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63" name="Straight Arrow Connector 62">
            <a:extLst>
              <a:ext uri="{FF2B5EF4-FFF2-40B4-BE49-F238E27FC236}">
                <a16:creationId xmlns:a16="http://schemas.microsoft.com/office/drawing/2014/main" id="{E42C0325-765B-AA35-C79C-84D7883BC284}"/>
              </a:ext>
            </a:extLst>
          </p:cNvPr>
          <p:cNvCxnSpPr>
            <a:cxnSpLocks/>
            <a:stCxn id="40" idx="0"/>
          </p:cNvCxnSpPr>
          <p:nvPr/>
        </p:nvCxnSpPr>
        <p:spPr>
          <a:xfrm flipV="1">
            <a:off x="5458175" y="4563857"/>
            <a:ext cx="755492" cy="1340398"/>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65" name="Straight Arrow Connector 64">
            <a:extLst>
              <a:ext uri="{FF2B5EF4-FFF2-40B4-BE49-F238E27FC236}">
                <a16:creationId xmlns:a16="http://schemas.microsoft.com/office/drawing/2014/main" id="{3789128C-2C07-82BA-AF80-37A0CCB80287}"/>
              </a:ext>
            </a:extLst>
          </p:cNvPr>
          <p:cNvCxnSpPr>
            <a:cxnSpLocks/>
          </p:cNvCxnSpPr>
          <p:nvPr/>
        </p:nvCxnSpPr>
        <p:spPr>
          <a:xfrm flipH="1" flipV="1">
            <a:off x="9112154" y="3757813"/>
            <a:ext cx="1419207" cy="1884833"/>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2" name="TextBox 1">
                <a:extLst>
                  <a:ext uri="{FF2B5EF4-FFF2-40B4-BE49-F238E27FC236}">
                    <a16:creationId xmlns:a16="http://schemas.microsoft.com/office/drawing/2014/main" id="{C43368A6-1219-FF36-AD63-17B128741946}"/>
                  </a:ext>
                </a:extLst>
              </p:cNvPr>
              <p:cNvSpPr txBox="1"/>
              <p:nvPr/>
            </p:nvSpPr>
            <p:spPr>
              <a:xfrm>
                <a:off x="7640941" y="2672147"/>
                <a:ext cx="6099462" cy="275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
                      <m:sSub>
                        <m:sSubPr>
                          <m:ctrlPr>
                            <a:rPr kumimoji="0" lang="en-US" sz="11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ctrlPr>
                        </m:sSubPr>
                        <m:e>
                          <m:r>
                            <a:rPr kumimoji="0" lang="en-US" sz="11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𝐶</m:t>
                          </m:r>
                        </m:e>
                        <m:sub>
                          <m:r>
                            <a:rPr kumimoji="0" lang="en-US" sz="11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𝑎</m:t>
                          </m:r>
                        </m:sub>
                      </m:sSub>
                      <m:sSub>
                        <m:sSubPr>
                          <m:ctrlPr>
                            <a:rPr kumimoji="0" lang="en-US" sz="11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ctrlPr>
                        </m:sSubPr>
                        <m:e>
                          <m:r>
                            <a:rPr kumimoji="0" lang="en-US" sz="11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𝐻</m:t>
                          </m:r>
                        </m:e>
                        <m:sub>
                          <m:r>
                            <a:rPr kumimoji="0" lang="en-US" sz="11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𝑏</m:t>
                          </m:r>
                        </m:sub>
                      </m:sSub>
                      <m:sSub>
                        <m:sSubPr>
                          <m:ctrlPr>
                            <a:rPr kumimoji="0" lang="en-US" sz="11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ctrlPr>
                        </m:sSubPr>
                        <m:e>
                          <m:r>
                            <a:rPr kumimoji="0" lang="en-US" sz="11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𝑁</m:t>
                          </m:r>
                        </m:e>
                        <m:sub>
                          <m:r>
                            <a:rPr kumimoji="0" lang="en-US" sz="11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𝑐</m:t>
                          </m:r>
                        </m:sub>
                      </m:sSub>
                      <m:sSub>
                        <m:sSubPr>
                          <m:ctrlPr>
                            <a:rPr kumimoji="0" lang="en-US" sz="11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ctrlPr>
                        </m:sSubPr>
                        <m:e>
                          <m:r>
                            <a:rPr kumimoji="0" lang="en-US" sz="11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𝑂</m:t>
                          </m:r>
                        </m:e>
                        <m:sub>
                          <m:r>
                            <a:rPr kumimoji="0" lang="en-US" sz="11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𝑑</m:t>
                          </m:r>
                        </m:sub>
                      </m:sSub>
                      <m:sSub>
                        <m:sSubPr>
                          <m:ctrlPr>
                            <a:rPr kumimoji="0" lang="en-US" sz="11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ctrlPr>
                        </m:sSubPr>
                        <m:e>
                          <m:r>
                            <a:rPr kumimoji="0" lang="en-US" sz="11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𝐿𝑖</m:t>
                          </m:r>
                        </m:e>
                        <m:sub>
                          <m:r>
                            <a:rPr kumimoji="0" lang="en-US" sz="11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𝑙𝑖</m:t>
                          </m:r>
                        </m:sub>
                      </m:sSub>
                      <m:sSub>
                        <m:sSubPr>
                          <m:ctrlPr>
                            <a:rPr kumimoji="0" lang="en-US" sz="11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ctrlPr>
                        </m:sSubPr>
                        <m:e>
                          <m:r>
                            <a:rPr kumimoji="0" lang="en-US" sz="11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𝑁𝑎</m:t>
                          </m:r>
                        </m:e>
                        <m:sub>
                          <m:r>
                            <a:rPr kumimoji="0" lang="en-US" sz="11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𝑛𝑎</m:t>
                          </m:r>
                        </m:sub>
                      </m:sSub>
                      <m:sSub>
                        <m:sSubPr>
                          <m:ctrlPr>
                            <a:rPr kumimoji="0" lang="en-US" sz="11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ctrlPr>
                        </m:sSubPr>
                        <m:e>
                          <m:r>
                            <a:rPr kumimoji="0" lang="en-US" sz="11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𝐾</m:t>
                          </m:r>
                        </m:e>
                        <m:sub>
                          <m:r>
                            <a:rPr kumimoji="0" lang="en-US" sz="11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𝑘</m:t>
                          </m:r>
                        </m:sub>
                      </m:sSub>
                      <m:sSub>
                        <m:sSubPr>
                          <m:ctrlPr>
                            <a:rPr kumimoji="0" lang="en-US" sz="11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ctrlPr>
                        </m:sSubPr>
                        <m:e>
                          <m:r>
                            <a:rPr kumimoji="0" lang="en-US" sz="11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𝑀𝑔</m:t>
                          </m:r>
                        </m:e>
                        <m:sub>
                          <m:r>
                            <a:rPr kumimoji="0" lang="en-US" sz="11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𝑚𝑔</m:t>
                          </m:r>
                        </m:sub>
                      </m:sSub>
                      <m:sSub>
                        <m:sSubPr>
                          <m:ctrlPr>
                            <a:rPr kumimoji="0" lang="en-US" sz="11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ctrlPr>
                        </m:sSubPr>
                        <m:e>
                          <m:r>
                            <a:rPr kumimoji="0" lang="en-US" sz="11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𝐵𝑎</m:t>
                          </m:r>
                        </m:e>
                        <m:sub>
                          <m:r>
                            <a:rPr kumimoji="0" lang="en-US" sz="11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𝑏𝑎</m:t>
                          </m:r>
                        </m:sub>
                      </m:sSub>
                      <m:sSub>
                        <m:sSubPr>
                          <m:ctrlPr>
                            <a:rPr kumimoji="0" lang="en-US" sz="11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ctrlPr>
                        </m:sSubPr>
                        <m:e>
                          <m:r>
                            <a:rPr kumimoji="0" lang="en-US" sz="11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𝑍𝑛</m:t>
                          </m:r>
                        </m:e>
                        <m:sub>
                          <m:r>
                            <a:rPr kumimoji="0" lang="en-US" sz="11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𝑧𝑛</m:t>
                          </m:r>
                        </m:sub>
                      </m:sSub>
                      <m:sSub>
                        <m:sSubPr>
                          <m:ctrlPr>
                            <a:rPr kumimoji="0" lang="en-US" sz="11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ctrlPr>
                        </m:sSubPr>
                        <m:e>
                          <m:r>
                            <a:rPr kumimoji="0" lang="en-US" sz="11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𝐵</m:t>
                          </m:r>
                        </m:e>
                        <m:sub>
                          <m:r>
                            <a:rPr kumimoji="0" lang="en-US" sz="11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𝑏</m:t>
                          </m:r>
                        </m:sub>
                      </m:sSub>
                      <m:sSub>
                        <m:sSubPr>
                          <m:ctrlPr>
                            <a:rPr kumimoji="0" lang="en-US" sz="11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ctrlPr>
                        </m:sSubPr>
                        <m:e>
                          <m:r>
                            <a:rPr kumimoji="0" lang="en-US" sz="11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𝐴𝑙</m:t>
                          </m:r>
                        </m:e>
                        <m:sub>
                          <m:r>
                            <a:rPr kumimoji="0" lang="en-US" sz="1100" b="0" i="1" u="none" strike="noStrike" kern="1200" cap="none" spc="0" normalizeH="0" baseline="0" noProof="0">
                              <a:ln>
                                <a:noFill/>
                              </a:ln>
                              <a:solidFill>
                                <a:prstClr val="black"/>
                              </a:solidFill>
                              <a:effectLst/>
                              <a:uLnTx/>
                              <a:uFillTx/>
                              <a:latin typeface="Cambria Math" panose="02040503050406030204" pitchFamily="18" charset="0"/>
                              <a:ea typeface="+mn-ea"/>
                              <a:cs typeface="+mn-cs"/>
                            </a:rPr>
                            <m:t>𝑎𝑙</m:t>
                          </m:r>
                        </m:sub>
                      </m:sSub>
                      <m:r>
                        <a:rPr kumimoji="0" lang="en-GB" sz="1100" b="0" i="1" u="none" strike="noStrike" kern="1200" cap="none" spc="0" normalizeH="0" baseline="0" noProof="0" smtClean="0">
                          <a:ln>
                            <a:noFill/>
                          </a:ln>
                          <a:solidFill>
                            <a:prstClr val="black"/>
                          </a:solidFill>
                          <a:effectLst/>
                          <a:uLnTx/>
                          <a:uFillTx/>
                          <a:latin typeface="Cambria Math" panose="02040503050406030204" pitchFamily="18" charset="0"/>
                          <a:ea typeface="+mn-ea"/>
                          <a:cs typeface="+mn-cs"/>
                        </a:rPr>
                        <m:t>….</m:t>
                      </m:r>
                    </m:oMath>
                  </m:oMathPara>
                </a14:m>
                <a:endPar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mc:Choice>
        <mc:Fallback xmlns="">
          <p:sp>
            <p:nvSpPr>
              <p:cNvPr id="2" name="TextBox 1">
                <a:extLst>
                  <a:ext uri="{FF2B5EF4-FFF2-40B4-BE49-F238E27FC236}">
                    <a16:creationId xmlns:a16="http://schemas.microsoft.com/office/drawing/2014/main" id="{C43368A6-1219-FF36-AD63-17B128741946}"/>
                  </a:ext>
                </a:extLst>
              </p:cNvPr>
              <p:cNvSpPr txBox="1">
                <a:spLocks noRot="1" noChangeAspect="1" noMove="1" noResize="1" noEditPoints="1" noAdjustHandles="1" noChangeArrowheads="1" noChangeShapeType="1" noTextEdit="1"/>
              </p:cNvSpPr>
              <p:nvPr/>
            </p:nvSpPr>
            <p:spPr>
              <a:xfrm>
                <a:off x="7640941" y="2672147"/>
                <a:ext cx="6099462" cy="275332"/>
              </a:xfrm>
              <a:prstGeom prst="rect">
                <a:avLst/>
              </a:prstGeom>
              <a:blipFill>
                <a:blip r:embed="rId11"/>
                <a:stretch>
                  <a:fillRect/>
                </a:stretch>
              </a:blipFill>
            </p:spPr>
            <p:txBody>
              <a:bodyPr/>
              <a:lstStyle/>
              <a:p>
                <a:r>
                  <a:rPr lang="en-US">
                    <a:noFill/>
                  </a:rPr>
                  <a:t> </a:t>
                </a:r>
              </a:p>
            </p:txBody>
          </p:sp>
        </mc:Fallback>
      </mc:AlternateContent>
      <p:cxnSp>
        <p:nvCxnSpPr>
          <p:cNvPr id="3" name="Straight Arrow Connector 2">
            <a:extLst>
              <a:ext uri="{FF2B5EF4-FFF2-40B4-BE49-F238E27FC236}">
                <a16:creationId xmlns:a16="http://schemas.microsoft.com/office/drawing/2014/main" id="{60241F67-40BE-0BA0-3632-D7ADD83AD7E2}"/>
              </a:ext>
            </a:extLst>
          </p:cNvPr>
          <p:cNvCxnSpPr>
            <a:cxnSpLocks/>
            <a:stCxn id="40" idx="1"/>
          </p:cNvCxnSpPr>
          <p:nvPr/>
        </p:nvCxnSpPr>
        <p:spPr>
          <a:xfrm flipH="1" flipV="1">
            <a:off x="2762359" y="4431410"/>
            <a:ext cx="1923743" cy="1796011"/>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43" name="Block Arc 42">
            <a:extLst>
              <a:ext uri="{FF2B5EF4-FFF2-40B4-BE49-F238E27FC236}">
                <a16:creationId xmlns:a16="http://schemas.microsoft.com/office/drawing/2014/main" id="{8CA16C26-8BF8-5A2D-6340-99252534084F}"/>
              </a:ext>
            </a:extLst>
          </p:cNvPr>
          <p:cNvSpPr/>
          <p:nvPr/>
        </p:nvSpPr>
        <p:spPr>
          <a:xfrm rot="5400000">
            <a:off x="7063051" y="2923035"/>
            <a:ext cx="3250096" cy="1076484"/>
          </a:xfrm>
          <a:prstGeom prst="blockArc">
            <a:avLst>
              <a:gd name="adj1" fmla="val 10855582"/>
              <a:gd name="adj2" fmla="val 0"/>
              <a:gd name="adj3" fmla="val 25000"/>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cxnSp>
        <p:nvCxnSpPr>
          <p:cNvPr id="49" name="Straight Connector 48">
            <a:extLst>
              <a:ext uri="{FF2B5EF4-FFF2-40B4-BE49-F238E27FC236}">
                <a16:creationId xmlns:a16="http://schemas.microsoft.com/office/drawing/2014/main" id="{F122EBAD-EA10-202B-5604-B3BE3A494CDC}"/>
              </a:ext>
            </a:extLst>
          </p:cNvPr>
          <p:cNvCxnSpPr>
            <a:cxnSpLocks/>
          </p:cNvCxnSpPr>
          <p:nvPr/>
        </p:nvCxnSpPr>
        <p:spPr>
          <a:xfrm flipV="1">
            <a:off x="1429957" y="5070572"/>
            <a:ext cx="7354911" cy="778198"/>
          </a:xfrm>
          <a:prstGeom prst="line">
            <a:avLst/>
          </a:prstGeom>
          <a:ln w="76200">
            <a:solidFill>
              <a:schemeClr val="tx1"/>
            </a:solidFill>
            <a:prstDash val="dash"/>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B96A83F1-8093-D8D8-FD97-EA5DCA68004E}"/>
              </a:ext>
            </a:extLst>
          </p:cNvPr>
          <p:cNvCxnSpPr>
            <a:cxnSpLocks/>
          </p:cNvCxnSpPr>
          <p:nvPr/>
        </p:nvCxnSpPr>
        <p:spPr>
          <a:xfrm>
            <a:off x="1346962" y="1085355"/>
            <a:ext cx="7430733" cy="750874"/>
          </a:xfrm>
          <a:prstGeom prst="line">
            <a:avLst/>
          </a:prstGeom>
          <a:ln w="76200">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27439891-C071-7545-D5F3-B356C264F01F}"/>
              </a:ext>
            </a:extLst>
          </p:cNvPr>
          <p:cNvSpPr txBox="1"/>
          <p:nvPr/>
        </p:nvSpPr>
        <p:spPr>
          <a:xfrm>
            <a:off x="533514" y="1180234"/>
            <a:ext cx="6873764" cy="424731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𝛺 ≥ 0</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𝛺 = 0</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𝛺 &lt; 0</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rPr>
              <a:t>𝛺 ≪ 0</a:t>
            </a:r>
          </a:p>
        </p:txBody>
      </p:sp>
      <p:sp>
        <p:nvSpPr>
          <p:cNvPr id="5" name="TextBox 4">
            <a:extLst>
              <a:ext uri="{FF2B5EF4-FFF2-40B4-BE49-F238E27FC236}">
                <a16:creationId xmlns:a16="http://schemas.microsoft.com/office/drawing/2014/main" id="{AE3BBA00-326D-75BE-E38F-C16EBEFDE44B}"/>
              </a:ext>
            </a:extLst>
          </p:cNvPr>
          <p:cNvSpPr txBox="1"/>
          <p:nvPr/>
        </p:nvSpPr>
        <p:spPr>
          <a:xfrm>
            <a:off x="8607972" y="1439617"/>
            <a:ext cx="317716"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A</a:t>
            </a:r>
          </a:p>
        </p:txBody>
      </p:sp>
      <p:sp>
        <p:nvSpPr>
          <p:cNvPr id="8" name="TextBox 7">
            <a:extLst>
              <a:ext uri="{FF2B5EF4-FFF2-40B4-BE49-F238E27FC236}">
                <a16:creationId xmlns:a16="http://schemas.microsoft.com/office/drawing/2014/main" id="{2AD9BD5D-4E4D-A055-40CA-02025A904FD5}"/>
              </a:ext>
            </a:extLst>
          </p:cNvPr>
          <p:cNvSpPr txBox="1"/>
          <p:nvPr/>
        </p:nvSpPr>
        <p:spPr>
          <a:xfrm>
            <a:off x="8644803" y="5103662"/>
            <a:ext cx="309700"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B</a:t>
            </a:r>
          </a:p>
        </p:txBody>
      </p:sp>
      <p:sp>
        <p:nvSpPr>
          <p:cNvPr id="12" name="TextBox 11">
            <a:extLst>
              <a:ext uri="{FF2B5EF4-FFF2-40B4-BE49-F238E27FC236}">
                <a16:creationId xmlns:a16="http://schemas.microsoft.com/office/drawing/2014/main" id="{49616D26-A4D6-C6AE-1E9C-A7154B694E7E}"/>
              </a:ext>
            </a:extLst>
          </p:cNvPr>
          <p:cNvSpPr txBox="1"/>
          <p:nvPr/>
        </p:nvSpPr>
        <p:spPr>
          <a:xfrm>
            <a:off x="4727305" y="909078"/>
            <a:ext cx="304892"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C</a:t>
            </a:r>
          </a:p>
        </p:txBody>
      </p:sp>
      <p:sp>
        <p:nvSpPr>
          <p:cNvPr id="13" name="TextBox 12">
            <a:extLst>
              <a:ext uri="{FF2B5EF4-FFF2-40B4-BE49-F238E27FC236}">
                <a16:creationId xmlns:a16="http://schemas.microsoft.com/office/drawing/2014/main" id="{8B34DB33-3A71-AA47-B826-F3D6EE7C4C24}"/>
              </a:ext>
            </a:extLst>
          </p:cNvPr>
          <p:cNvSpPr txBox="1"/>
          <p:nvPr/>
        </p:nvSpPr>
        <p:spPr>
          <a:xfrm>
            <a:off x="4767834" y="5534923"/>
            <a:ext cx="327334"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0" normalizeH="0" baseline="0" noProof="0" dirty="0">
                <a:ln>
                  <a:noFill/>
                </a:ln>
                <a:solidFill>
                  <a:prstClr val="black"/>
                </a:solidFill>
                <a:effectLst/>
                <a:uLnTx/>
                <a:uFillTx/>
                <a:latin typeface="Calibri" panose="020F0502020204030204"/>
                <a:ea typeface="+mn-ea"/>
                <a:cs typeface="+mn-cs"/>
              </a:rPr>
              <a:t>D</a:t>
            </a:r>
          </a:p>
        </p:txBody>
      </p:sp>
      <mc:AlternateContent xmlns:mc="http://schemas.openxmlformats.org/markup-compatibility/2006" xmlns:a14="http://schemas.microsoft.com/office/drawing/2010/main">
        <mc:Choice Requires="a14">
          <p:sp>
            <p:nvSpPr>
              <p:cNvPr id="14" name="TextBox 13">
                <a:extLst>
                  <a:ext uri="{FF2B5EF4-FFF2-40B4-BE49-F238E27FC236}">
                    <a16:creationId xmlns:a16="http://schemas.microsoft.com/office/drawing/2014/main" id="{59417DB6-6F70-8ED6-7C10-586427EDC101}"/>
                  </a:ext>
                </a:extLst>
              </p:cNvPr>
              <p:cNvSpPr txBox="1"/>
              <p:nvPr/>
            </p:nvSpPr>
            <p:spPr>
              <a:xfrm>
                <a:off x="11326006" y="3173156"/>
                <a:ext cx="501739"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14:m>
                  <m:oMathPara xmlns:m="http://schemas.openxmlformats.org/officeDocument/2006/math">
                    <m:oMath>
                      <m:sSub>
                        <m:sSubPr>
                          <m:ctrlPr>
                            <a:rPr kumimoji="0" lang="en-US"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ctrlPr>
                        </m:sSubPr>
                        <m:e>
                          <m:r>
                            <a:rPr kumimoji="0" lang="en-US"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𝜌</m:t>
                          </m:r>
                        </m:e>
                        <m:sub>
                          <m:r>
                            <a:rPr kumimoji="0" lang="en-GB" sz="1800" b="0" i="1" u="none" strike="noStrike" kern="1200" cap="none" spc="0" normalizeH="0" baseline="0" noProof="0" smtClean="0">
                              <a:ln>
                                <a:noFill/>
                              </a:ln>
                              <a:solidFill>
                                <a:prstClr val="black"/>
                              </a:solidFill>
                              <a:effectLst/>
                              <a:uLnTx/>
                              <a:uFillTx/>
                              <a:latin typeface="Cambria Math" panose="02040503050406030204" pitchFamily="18" charset="0"/>
                              <a:ea typeface="Cambria Math" panose="02040503050406030204" pitchFamily="18" charset="0"/>
                              <a:cs typeface="+mn-cs"/>
                            </a:rPr>
                            <m:t>𝑜</m:t>
                          </m:r>
                        </m:sub>
                      </m:sSub>
                    </m:oMath>
                  </m:oMathPara>
                </a14:m>
                <a:endParaRPr kumimoji="0" lang="en-US" sz="1800" b="0" i="0" u="none" strike="noStrike" kern="1200" cap="none" spc="0" normalizeH="0" baseline="0" noProof="0" dirty="0">
                  <a:ln>
                    <a:noFill/>
                  </a:ln>
                  <a:solidFill>
                    <a:prstClr val="black"/>
                  </a:solidFill>
                  <a:effectLst/>
                  <a:uLnTx/>
                  <a:uFillTx/>
                  <a:latin typeface="Cambria Math" panose="02040503050406030204" pitchFamily="18" charset="0"/>
                  <a:ea typeface="Cambria Math" panose="02040503050406030204" pitchFamily="18" charset="0"/>
                  <a:cs typeface="+mn-cs"/>
                </a:endParaRPr>
              </a:p>
            </p:txBody>
          </p:sp>
        </mc:Choice>
        <mc:Fallback xmlns="">
          <p:sp>
            <p:nvSpPr>
              <p:cNvPr id="14" name="TextBox 13">
                <a:extLst>
                  <a:ext uri="{FF2B5EF4-FFF2-40B4-BE49-F238E27FC236}">
                    <a16:creationId xmlns:a16="http://schemas.microsoft.com/office/drawing/2014/main" id="{59417DB6-6F70-8ED6-7C10-586427EDC101}"/>
                  </a:ext>
                </a:extLst>
              </p:cNvPr>
              <p:cNvSpPr txBox="1">
                <a:spLocks noRot="1" noChangeAspect="1" noMove="1" noResize="1" noEditPoints="1" noAdjustHandles="1" noChangeArrowheads="1" noChangeShapeType="1" noTextEdit="1"/>
              </p:cNvSpPr>
              <p:nvPr/>
            </p:nvSpPr>
            <p:spPr>
              <a:xfrm>
                <a:off x="11326006" y="3173156"/>
                <a:ext cx="501739" cy="369332"/>
              </a:xfrm>
              <a:prstGeom prst="rect">
                <a:avLst/>
              </a:prstGeom>
              <a:blipFill>
                <a:blip r:embed="rId12"/>
                <a:stretch>
                  <a:fillRect b="-10345"/>
                </a:stretch>
              </a:blipFill>
            </p:spPr>
            <p:txBody>
              <a:bodyPr/>
              <a:lstStyle/>
              <a:p>
                <a:r>
                  <a:rPr lang="en-US">
                    <a:noFill/>
                  </a:rPr>
                  <a:t> </a:t>
                </a:r>
              </a:p>
            </p:txBody>
          </p:sp>
        </mc:Fallback>
      </mc:AlternateContent>
      <p:sp>
        <p:nvSpPr>
          <p:cNvPr id="15" name="TextBox 14">
            <a:extLst>
              <a:ext uri="{FF2B5EF4-FFF2-40B4-BE49-F238E27FC236}">
                <a16:creationId xmlns:a16="http://schemas.microsoft.com/office/drawing/2014/main" id="{490D73FE-134F-593A-5079-367E1604C644}"/>
              </a:ext>
            </a:extLst>
          </p:cNvPr>
          <p:cNvSpPr txBox="1"/>
          <p:nvPr/>
        </p:nvSpPr>
        <p:spPr>
          <a:xfrm>
            <a:off x="340618" y="383847"/>
            <a:ext cx="3852337"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The one-dimensional Non-Ideal Model</a:t>
            </a:r>
          </a:p>
        </p:txBody>
      </p:sp>
    </p:spTree>
    <p:extLst>
      <p:ext uri="{BB962C8B-B14F-4D97-AF65-F5344CB8AC3E}">
        <p14:creationId xmlns:p14="http://schemas.microsoft.com/office/powerpoint/2010/main" val="27896611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C1F81-789E-48BD-CEA1-3CA06812C5CB}"/>
              </a:ext>
            </a:extLst>
          </p:cNvPr>
          <p:cNvSpPr>
            <a:spLocks noGrp="1"/>
          </p:cNvSpPr>
          <p:nvPr>
            <p:ph type="title"/>
          </p:nvPr>
        </p:nvSpPr>
        <p:spPr/>
        <p:txBody>
          <a:bodyPr/>
          <a:lstStyle/>
          <a:p>
            <a:r>
              <a:rPr lang="en-US" dirty="0"/>
              <a:t>The equations of state (pressure and volume)</a:t>
            </a:r>
          </a:p>
        </p:txBody>
      </p:sp>
      <mc:AlternateContent xmlns:mc="http://schemas.openxmlformats.org/markup-compatibility/2006" xmlns:a14="http://schemas.microsoft.com/office/drawing/2010/main">
        <mc:Choice Requires="a14">
          <p:sp>
            <p:nvSpPr>
              <p:cNvPr id="4" name="TextBox 3">
                <a:extLst>
                  <a:ext uri="{FF2B5EF4-FFF2-40B4-BE49-F238E27FC236}">
                    <a16:creationId xmlns:a16="http://schemas.microsoft.com/office/drawing/2014/main" id="{E384E82C-9CA1-6C66-8E6F-0B8190668495}"/>
                  </a:ext>
                </a:extLst>
              </p:cNvPr>
              <p:cNvSpPr txBox="1"/>
              <p:nvPr/>
            </p:nvSpPr>
            <p:spPr>
              <a:xfrm>
                <a:off x="2713158" y="1557432"/>
                <a:ext cx="6272615" cy="2517549"/>
              </a:xfrm>
              <a:prstGeom prst="rect">
                <a:avLst/>
              </a:prstGeom>
              <a:noFill/>
            </p:spPr>
            <p:txBody>
              <a:bodyPr wrap="none" lIns="0" tIns="0" rIns="0" bIns="0" rtlCol="0">
                <a:spAutoFit/>
              </a:bodyPr>
              <a:lstStyle/>
              <a:p>
                <a:pPr algn="ctr"/>
                <a14:m>
                  <m:oMathPara xmlns:m="http://schemas.openxmlformats.org/officeDocument/2006/math">
                    <m:oMath>
                      <m:sSub>
                        <m:sSubPr>
                          <m:ctrlPr>
                            <a:rPr lang="en-GB" sz="3600" b="0" i="1" smtClean="0">
                              <a:latin typeface="Cambria Math" panose="02040503050406030204" pitchFamily="18" charset="0"/>
                            </a:rPr>
                          </m:ctrlPr>
                        </m:sSubPr>
                        <m:e>
                          <m:r>
                            <a:rPr lang="en-GB" sz="3600" b="0" i="1" smtClean="0">
                              <a:latin typeface="Cambria Math" panose="02040503050406030204" pitchFamily="18" charset="0"/>
                            </a:rPr>
                            <m:t>𝑒</m:t>
                          </m:r>
                        </m:e>
                        <m:sub>
                          <m:r>
                            <a:rPr lang="en-GB" sz="3600" b="0" i="1" smtClean="0">
                              <a:latin typeface="Cambria Math" panose="02040503050406030204" pitchFamily="18" charset="0"/>
                            </a:rPr>
                            <m:t>1</m:t>
                          </m:r>
                        </m:sub>
                      </m:sSub>
                      <m:r>
                        <a:rPr lang="en-GB" sz="3600" b="0" i="1" smtClean="0">
                          <a:latin typeface="Cambria Math" panose="02040503050406030204" pitchFamily="18" charset="0"/>
                        </a:rPr>
                        <m:t>−</m:t>
                      </m:r>
                      <m:sSub>
                        <m:sSubPr>
                          <m:ctrlPr>
                            <a:rPr lang="en-GB" sz="3600" b="0" i="1" smtClean="0">
                              <a:latin typeface="Cambria Math" panose="02040503050406030204" pitchFamily="18" charset="0"/>
                            </a:rPr>
                          </m:ctrlPr>
                        </m:sSubPr>
                        <m:e>
                          <m:r>
                            <a:rPr lang="en-GB" sz="3600" b="0" i="1" smtClean="0">
                              <a:latin typeface="Cambria Math" panose="02040503050406030204" pitchFamily="18" charset="0"/>
                            </a:rPr>
                            <m:t>𝑒</m:t>
                          </m:r>
                        </m:e>
                        <m:sub>
                          <m:r>
                            <a:rPr lang="en-GB" sz="3600" b="0" i="1" smtClean="0">
                              <a:latin typeface="Cambria Math" panose="02040503050406030204" pitchFamily="18" charset="0"/>
                            </a:rPr>
                            <m:t>𝑜</m:t>
                          </m:r>
                        </m:sub>
                      </m:sSub>
                      <m:r>
                        <a:rPr lang="en-GB" sz="3600" b="0" i="1" smtClean="0">
                          <a:latin typeface="Cambria Math" panose="02040503050406030204" pitchFamily="18" charset="0"/>
                        </a:rPr>
                        <m:t>=</m:t>
                      </m:r>
                      <m:f>
                        <m:fPr>
                          <m:ctrlPr>
                            <a:rPr lang="en-GB" sz="3600" b="0" i="1" smtClean="0">
                              <a:latin typeface="Cambria Math" panose="02040503050406030204" pitchFamily="18" charset="0"/>
                            </a:rPr>
                          </m:ctrlPr>
                        </m:fPr>
                        <m:num>
                          <m:r>
                            <a:rPr lang="en-GB" sz="3600" b="0" i="1" smtClean="0">
                              <a:latin typeface="Cambria Math" panose="02040503050406030204" pitchFamily="18" charset="0"/>
                            </a:rPr>
                            <m:t>1</m:t>
                          </m:r>
                        </m:num>
                        <m:den>
                          <m:r>
                            <a:rPr lang="en-GB" sz="3600" b="0" i="1" smtClean="0">
                              <a:latin typeface="Cambria Math" panose="02040503050406030204" pitchFamily="18" charset="0"/>
                            </a:rPr>
                            <m:t>2</m:t>
                          </m:r>
                        </m:den>
                      </m:f>
                      <m:d>
                        <m:dPr>
                          <m:ctrlPr>
                            <a:rPr lang="en-GB" sz="3600" b="0" i="1" smtClean="0">
                              <a:latin typeface="Cambria Math" panose="02040503050406030204" pitchFamily="18" charset="0"/>
                            </a:rPr>
                          </m:ctrlPr>
                        </m:dPr>
                        <m:e>
                          <m:sSub>
                            <m:sSubPr>
                              <m:ctrlPr>
                                <a:rPr lang="en-GB" sz="3600" b="0" i="1" smtClean="0">
                                  <a:latin typeface="Cambria Math" panose="02040503050406030204" pitchFamily="18" charset="0"/>
                                </a:rPr>
                              </m:ctrlPr>
                            </m:sSubPr>
                            <m:e>
                              <m:r>
                                <a:rPr lang="en-GB" sz="3600" b="0" i="1" smtClean="0">
                                  <a:latin typeface="Cambria Math" panose="02040503050406030204" pitchFamily="18" charset="0"/>
                                </a:rPr>
                                <m:t>𝑝</m:t>
                              </m:r>
                            </m:e>
                            <m:sub>
                              <m:r>
                                <a:rPr lang="en-GB" sz="3600" b="0" i="1" smtClean="0">
                                  <a:latin typeface="Cambria Math" panose="02040503050406030204" pitchFamily="18" charset="0"/>
                                </a:rPr>
                                <m:t>1</m:t>
                              </m:r>
                            </m:sub>
                          </m:sSub>
                          <m:r>
                            <a:rPr lang="en-GB" sz="3600" b="0" i="1" smtClean="0">
                              <a:latin typeface="Cambria Math" panose="02040503050406030204" pitchFamily="18" charset="0"/>
                            </a:rPr>
                            <m:t>−</m:t>
                          </m:r>
                          <m:sSub>
                            <m:sSubPr>
                              <m:ctrlPr>
                                <a:rPr lang="en-GB" sz="3600" b="0" i="1" smtClean="0">
                                  <a:latin typeface="Cambria Math" panose="02040503050406030204" pitchFamily="18" charset="0"/>
                                </a:rPr>
                              </m:ctrlPr>
                            </m:sSubPr>
                            <m:e>
                              <m:r>
                                <a:rPr lang="en-GB" sz="3600" b="0" i="1" smtClean="0">
                                  <a:latin typeface="Cambria Math" panose="02040503050406030204" pitchFamily="18" charset="0"/>
                                </a:rPr>
                                <m:t>𝑝</m:t>
                              </m:r>
                            </m:e>
                            <m:sub>
                              <m:r>
                                <a:rPr lang="en-GB" sz="3600" b="0" i="1" smtClean="0">
                                  <a:latin typeface="Cambria Math" panose="02040503050406030204" pitchFamily="18" charset="0"/>
                                </a:rPr>
                                <m:t>𝑜</m:t>
                              </m:r>
                            </m:sub>
                          </m:sSub>
                        </m:e>
                      </m:d>
                      <m:d>
                        <m:dPr>
                          <m:ctrlPr>
                            <a:rPr lang="en-GB" sz="3600" b="0" i="1" smtClean="0">
                              <a:latin typeface="Cambria Math" panose="02040503050406030204" pitchFamily="18" charset="0"/>
                            </a:rPr>
                          </m:ctrlPr>
                        </m:dPr>
                        <m:e>
                          <m:sSub>
                            <m:sSubPr>
                              <m:ctrlPr>
                                <a:rPr lang="en-GB" sz="3600" b="0" i="1" smtClean="0">
                                  <a:latin typeface="Cambria Math" panose="02040503050406030204" pitchFamily="18" charset="0"/>
                                </a:rPr>
                              </m:ctrlPr>
                            </m:sSubPr>
                            <m:e>
                              <m:r>
                                <a:rPr lang="en-GB" sz="3600" b="0" i="1" smtClean="0">
                                  <a:latin typeface="Cambria Math" panose="02040503050406030204" pitchFamily="18" charset="0"/>
                                </a:rPr>
                                <m:t>𝑉</m:t>
                              </m:r>
                            </m:e>
                            <m:sub>
                              <m:r>
                                <a:rPr lang="en-GB" sz="3600" b="0" i="1" smtClean="0">
                                  <a:latin typeface="Cambria Math" panose="02040503050406030204" pitchFamily="18" charset="0"/>
                                </a:rPr>
                                <m:t>𝑜</m:t>
                              </m:r>
                            </m:sub>
                          </m:sSub>
                          <m:r>
                            <a:rPr lang="en-GB" sz="3600" b="0" i="1" smtClean="0">
                              <a:latin typeface="Cambria Math" panose="02040503050406030204" pitchFamily="18" charset="0"/>
                            </a:rPr>
                            <m:t>−</m:t>
                          </m:r>
                          <m:sSub>
                            <m:sSubPr>
                              <m:ctrlPr>
                                <a:rPr lang="en-GB" sz="3600" b="0" i="1" smtClean="0">
                                  <a:latin typeface="Cambria Math" panose="02040503050406030204" pitchFamily="18" charset="0"/>
                                </a:rPr>
                              </m:ctrlPr>
                            </m:sSubPr>
                            <m:e>
                              <m:r>
                                <a:rPr lang="en-GB" sz="3600" b="0" i="1" smtClean="0">
                                  <a:latin typeface="Cambria Math" panose="02040503050406030204" pitchFamily="18" charset="0"/>
                                </a:rPr>
                                <m:t>𝑉</m:t>
                              </m:r>
                            </m:e>
                            <m:sub>
                              <m:r>
                                <a:rPr lang="en-GB" sz="3600" b="0" i="1" smtClean="0">
                                  <a:latin typeface="Cambria Math" panose="02040503050406030204" pitchFamily="18" charset="0"/>
                                </a:rPr>
                                <m:t>1</m:t>
                              </m:r>
                            </m:sub>
                          </m:sSub>
                        </m:e>
                      </m:d>
                    </m:oMath>
                  </m:oMathPara>
                </a14:m>
                <a:endParaRPr lang="en-US" sz="3600" dirty="0"/>
              </a:p>
              <a:p>
                <a:pPr algn="ctr"/>
                <a:endParaRPr lang="en-US" sz="3600" dirty="0"/>
              </a:p>
              <a:p>
                <a:pPr algn="ctr"/>
                <a14:m>
                  <m:oMath xmlns:m="http://schemas.openxmlformats.org/officeDocument/2006/math">
                    <m:sSub>
                      <m:sSubPr>
                        <m:ctrlPr>
                          <a:rPr lang="en-GB" sz="3600" b="0" i="1" smtClean="0">
                            <a:latin typeface="Cambria Math" panose="02040503050406030204" pitchFamily="18" charset="0"/>
                          </a:rPr>
                        </m:ctrlPr>
                      </m:sSubPr>
                      <m:e>
                        <m:r>
                          <a:rPr lang="en-GB" sz="3600" b="0" i="1" smtClean="0">
                            <a:latin typeface="Cambria Math" panose="02040503050406030204" pitchFamily="18" charset="0"/>
                          </a:rPr>
                          <m:t>𝑃</m:t>
                        </m:r>
                      </m:e>
                      <m:sub>
                        <m:r>
                          <a:rPr lang="en-GB" sz="3600" b="0" i="1" smtClean="0">
                            <a:latin typeface="Cambria Math" panose="02040503050406030204" pitchFamily="18" charset="0"/>
                          </a:rPr>
                          <m:t>𝑐𝑗</m:t>
                        </m:r>
                      </m:sub>
                    </m:sSub>
                    <m:r>
                      <a:rPr lang="en-GB" sz="3600" b="0" i="1" smtClean="0">
                        <a:latin typeface="Cambria Math" panose="02040503050406030204" pitchFamily="18" charset="0"/>
                      </a:rPr>
                      <m:t>=</m:t>
                    </m:r>
                    <m:f>
                      <m:fPr>
                        <m:ctrlPr>
                          <a:rPr lang="en-GB" sz="3600" b="0" i="1" smtClean="0">
                            <a:latin typeface="Cambria Math" panose="02040503050406030204" pitchFamily="18" charset="0"/>
                          </a:rPr>
                        </m:ctrlPr>
                      </m:fPr>
                      <m:num>
                        <m:r>
                          <a:rPr lang="en-GB" sz="3600" b="0" i="1" smtClean="0">
                            <a:latin typeface="Cambria Math" panose="02040503050406030204" pitchFamily="18" charset="0"/>
                          </a:rPr>
                          <m:t>1</m:t>
                        </m:r>
                      </m:num>
                      <m:den>
                        <m:r>
                          <a:rPr lang="en-GB" sz="3600" b="0" i="1" smtClean="0">
                            <a:latin typeface="Cambria Math" panose="02040503050406030204" pitchFamily="18" charset="0"/>
                          </a:rPr>
                          <m:t>2</m:t>
                        </m:r>
                      </m:den>
                    </m:f>
                    <m:f>
                      <m:fPr>
                        <m:ctrlPr>
                          <a:rPr lang="en-GB" sz="3600" b="0" i="1" smtClean="0">
                            <a:latin typeface="Cambria Math" panose="02040503050406030204" pitchFamily="18" charset="0"/>
                            <a:ea typeface="Cambria Math" panose="02040503050406030204" pitchFamily="18" charset="0"/>
                          </a:rPr>
                        </m:ctrlPr>
                      </m:fPr>
                      <m:num>
                        <m:sSub>
                          <m:sSubPr>
                            <m:ctrlPr>
                              <a:rPr lang="en-GB" sz="3600" b="0" i="1" smtClean="0">
                                <a:latin typeface="Cambria Math" panose="02040503050406030204" pitchFamily="18" charset="0"/>
                                <a:ea typeface="Cambria Math" panose="02040503050406030204" pitchFamily="18" charset="0"/>
                              </a:rPr>
                            </m:ctrlPr>
                          </m:sSubPr>
                          <m:e>
                            <m:r>
                              <a:rPr lang="en-GB" sz="3600" b="0" i="1" smtClean="0">
                                <a:latin typeface="Cambria Math" panose="02040503050406030204" pitchFamily="18" charset="0"/>
                                <a:ea typeface="Cambria Math" panose="02040503050406030204" pitchFamily="18" charset="0"/>
                              </a:rPr>
                              <m:t>𝜌</m:t>
                            </m:r>
                          </m:e>
                          <m:sub>
                            <m:r>
                              <a:rPr lang="en-GB" sz="3600" b="0" i="1" smtClean="0">
                                <a:latin typeface="Cambria Math" panose="02040503050406030204" pitchFamily="18" charset="0"/>
                              </a:rPr>
                              <m:t>𝑒</m:t>
                            </m:r>
                          </m:sub>
                        </m:sSub>
                        <m:sSup>
                          <m:sSupPr>
                            <m:ctrlPr>
                              <a:rPr lang="en-GB" sz="3600" b="0" i="1" smtClean="0">
                                <a:latin typeface="Cambria Math" panose="02040503050406030204" pitchFamily="18" charset="0"/>
                              </a:rPr>
                            </m:ctrlPr>
                          </m:sSupPr>
                          <m:e>
                            <m:r>
                              <a:rPr lang="en-GB" sz="3600" b="0" i="1" smtClean="0">
                                <a:latin typeface="Cambria Math" panose="02040503050406030204" pitchFamily="18" charset="0"/>
                              </a:rPr>
                              <m:t>𝐷</m:t>
                            </m:r>
                          </m:e>
                          <m:sup>
                            <m:r>
                              <a:rPr lang="en-GB" sz="3600" b="0" i="1" smtClean="0">
                                <a:latin typeface="Cambria Math" panose="02040503050406030204" pitchFamily="18" charset="0"/>
                              </a:rPr>
                              <m:t>2</m:t>
                            </m:r>
                          </m:sup>
                        </m:sSup>
                      </m:num>
                      <m:den>
                        <m:d>
                          <m:dPr>
                            <m:ctrlPr>
                              <a:rPr lang="en-GB" sz="3600" b="0" i="1" smtClean="0">
                                <a:latin typeface="Cambria Math" panose="02040503050406030204" pitchFamily="18" charset="0"/>
                                <a:ea typeface="Cambria Math" panose="02040503050406030204" pitchFamily="18" charset="0"/>
                              </a:rPr>
                            </m:ctrlPr>
                          </m:dPr>
                          <m:e>
                            <m:r>
                              <a:rPr lang="en-GB" sz="3600" b="0" i="1" smtClean="0">
                                <a:latin typeface="Cambria Math" panose="02040503050406030204" pitchFamily="18" charset="0"/>
                                <a:ea typeface="Cambria Math" panose="02040503050406030204" pitchFamily="18" charset="0"/>
                              </a:rPr>
                              <m:t>𝛾</m:t>
                            </m:r>
                            <m:r>
                              <a:rPr lang="en-GB" sz="3600" b="0" i="1" smtClean="0">
                                <a:latin typeface="Cambria Math" panose="02040503050406030204" pitchFamily="18" charset="0"/>
                                <a:ea typeface="Cambria Math" panose="02040503050406030204" pitchFamily="18" charset="0"/>
                              </a:rPr>
                              <m:t>−1</m:t>
                            </m:r>
                          </m:e>
                        </m:d>
                      </m:den>
                    </m:f>
                    <m:r>
                      <a:rPr lang="en-US" sz="3600" dirty="0">
                        <a:latin typeface="Cambria Math" panose="02040503050406030204" pitchFamily="18" charset="0"/>
                        <a:ea typeface="Cambria Math" panose="02040503050406030204" pitchFamily="18" charset="0"/>
                      </a:rPr>
                      <m:t>=</m:t>
                    </m:r>
                  </m:oMath>
                </a14:m>
                <a:r>
                  <a:rPr lang="en-GB" sz="3600" dirty="0"/>
                  <a:t> </a:t>
                </a:r>
                <a14:m>
                  <m:oMath xmlns:m="http://schemas.openxmlformats.org/officeDocument/2006/math">
                    <m:f>
                      <m:fPr>
                        <m:ctrlPr>
                          <a:rPr lang="en-GB" sz="3600" i="1">
                            <a:latin typeface="Cambria Math" panose="02040503050406030204" pitchFamily="18" charset="0"/>
                          </a:rPr>
                        </m:ctrlPr>
                      </m:fPr>
                      <m:num>
                        <m:r>
                          <a:rPr lang="en-GB" sz="3600" i="1">
                            <a:latin typeface="Cambria Math" panose="02040503050406030204" pitchFamily="18" charset="0"/>
                          </a:rPr>
                          <m:t>1</m:t>
                        </m:r>
                      </m:num>
                      <m:den>
                        <m:r>
                          <a:rPr lang="en-GB" sz="3600" i="1">
                            <a:latin typeface="Cambria Math" panose="02040503050406030204" pitchFamily="18" charset="0"/>
                          </a:rPr>
                          <m:t>2</m:t>
                        </m:r>
                      </m:den>
                    </m:f>
                    <m:f>
                      <m:fPr>
                        <m:ctrlPr>
                          <a:rPr lang="en-GB" sz="3600" i="1">
                            <a:latin typeface="Cambria Math" panose="02040503050406030204" pitchFamily="18" charset="0"/>
                            <a:ea typeface="Cambria Math" panose="02040503050406030204" pitchFamily="18" charset="0"/>
                          </a:rPr>
                        </m:ctrlPr>
                      </m:fPr>
                      <m:num>
                        <m:sSub>
                          <m:sSubPr>
                            <m:ctrlPr>
                              <a:rPr lang="en-GB" sz="3600" i="1">
                                <a:latin typeface="Cambria Math" panose="02040503050406030204" pitchFamily="18" charset="0"/>
                                <a:ea typeface="Cambria Math" panose="02040503050406030204" pitchFamily="18" charset="0"/>
                              </a:rPr>
                            </m:ctrlPr>
                          </m:sSubPr>
                          <m:e>
                            <m:r>
                              <a:rPr lang="en-GB" sz="3600" i="1">
                                <a:latin typeface="Cambria Math" panose="02040503050406030204" pitchFamily="18" charset="0"/>
                                <a:ea typeface="Cambria Math" panose="02040503050406030204" pitchFamily="18" charset="0"/>
                              </a:rPr>
                              <m:t>𝜌</m:t>
                            </m:r>
                          </m:e>
                          <m:sub>
                            <m:r>
                              <a:rPr lang="en-GB" sz="3600" i="1">
                                <a:latin typeface="Cambria Math" panose="02040503050406030204" pitchFamily="18" charset="0"/>
                              </a:rPr>
                              <m:t>𝑒</m:t>
                            </m:r>
                          </m:sub>
                        </m:sSub>
                        <m:sSup>
                          <m:sSupPr>
                            <m:ctrlPr>
                              <a:rPr lang="en-GB" sz="3600" i="1">
                                <a:latin typeface="Cambria Math" panose="02040503050406030204" pitchFamily="18" charset="0"/>
                              </a:rPr>
                            </m:ctrlPr>
                          </m:sSupPr>
                          <m:e>
                            <m:r>
                              <a:rPr lang="en-GB" sz="3600" i="1">
                                <a:latin typeface="Cambria Math" panose="02040503050406030204" pitchFamily="18" charset="0"/>
                              </a:rPr>
                              <m:t>𝐷</m:t>
                            </m:r>
                          </m:e>
                          <m:sup>
                            <m:r>
                              <a:rPr lang="en-GB" sz="3600" i="1">
                                <a:latin typeface="Cambria Math" panose="02040503050406030204" pitchFamily="18" charset="0"/>
                              </a:rPr>
                              <m:t>2</m:t>
                            </m:r>
                          </m:sup>
                        </m:sSup>
                      </m:num>
                      <m:den>
                        <m:d>
                          <m:dPr>
                            <m:ctrlPr>
                              <a:rPr lang="en-GB" sz="3600" b="0" i="1" smtClean="0">
                                <a:latin typeface="Cambria Math" panose="02040503050406030204" pitchFamily="18" charset="0"/>
                              </a:rPr>
                            </m:ctrlPr>
                          </m:dPr>
                          <m:e>
                            <m:r>
                              <a:rPr lang="en-GB" sz="3600" b="0" i="1" smtClean="0">
                                <a:latin typeface="Cambria Math" panose="02040503050406030204" pitchFamily="18" charset="0"/>
                              </a:rPr>
                              <m:t>1.4</m:t>
                            </m:r>
                            <m:r>
                              <a:rPr lang="en-GB" sz="3600" i="1">
                                <a:latin typeface="Cambria Math" panose="02040503050406030204" pitchFamily="18" charset="0"/>
                                <a:ea typeface="Cambria Math" panose="02040503050406030204" pitchFamily="18" charset="0"/>
                              </a:rPr>
                              <m:t>−1</m:t>
                            </m:r>
                          </m:e>
                        </m:d>
                      </m:den>
                    </m:f>
                  </m:oMath>
                </a14:m>
                <a:endParaRPr lang="en-US" sz="3600" dirty="0"/>
              </a:p>
            </p:txBody>
          </p:sp>
        </mc:Choice>
        <mc:Fallback xmlns="">
          <p:sp>
            <p:nvSpPr>
              <p:cNvPr id="4" name="TextBox 3">
                <a:extLst>
                  <a:ext uri="{FF2B5EF4-FFF2-40B4-BE49-F238E27FC236}">
                    <a16:creationId xmlns:a16="http://schemas.microsoft.com/office/drawing/2014/main" id="{E384E82C-9CA1-6C66-8E6F-0B8190668495}"/>
                  </a:ext>
                </a:extLst>
              </p:cNvPr>
              <p:cNvSpPr txBox="1">
                <a:spLocks noRot="1" noChangeAspect="1" noMove="1" noResize="1" noEditPoints="1" noAdjustHandles="1" noChangeArrowheads="1" noChangeShapeType="1" noTextEdit="1"/>
              </p:cNvSpPr>
              <p:nvPr/>
            </p:nvSpPr>
            <p:spPr>
              <a:xfrm>
                <a:off x="2713158" y="1557432"/>
                <a:ext cx="6272615" cy="2517549"/>
              </a:xfrm>
              <a:prstGeom prst="rect">
                <a:avLst/>
              </a:prstGeom>
              <a:blipFill>
                <a:blip r:embed="rId3"/>
                <a:stretch>
                  <a:fillRect t="-503" b="-3518"/>
                </a:stretch>
              </a:blipFill>
            </p:spPr>
            <p:txBody>
              <a:bodyPr/>
              <a:lstStyle/>
              <a:p>
                <a:r>
                  <a:rPr lang="en-US">
                    <a:noFill/>
                  </a:rPr>
                  <a:t> </a:t>
                </a:r>
              </a:p>
            </p:txBody>
          </p:sp>
        </mc:Fallback>
      </mc:AlternateContent>
      <p:sp>
        <p:nvSpPr>
          <p:cNvPr id="5" name="TextBox 4">
            <a:extLst>
              <a:ext uri="{FF2B5EF4-FFF2-40B4-BE49-F238E27FC236}">
                <a16:creationId xmlns:a16="http://schemas.microsoft.com/office/drawing/2014/main" id="{EEEF43C8-3456-7F13-5059-B191B7190F4C}"/>
              </a:ext>
            </a:extLst>
          </p:cNvPr>
          <p:cNvSpPr txBox="1"/>
          <p:nvPr/>
        </p:nvSpPr>
        <p:spPr>
          <a:xfrm>
            <a:off x="838200" y="4452081"/>
            <a:ext cx="11145187" cy="2246769"/>
          </a:xfrm>
          <a:prstGeom prst="rect">
            <a:avLst/>
          </a:prstGeom>
          <a:noFill/>
        </p:spPr>
        <p:txBody>
          <a:bodyPr wrap="square" rtlCol="0">
            <a:spAutoFit/>
          </a:bodyPr>
          <a:lstStyle/>
          <a:p>
            <a:r>
              <a:rPr lang="en-US" sz="2800" dirty="0"/>
              <a:t>The points on the </a:t>
            </a:r>
            <a:r>
              <a:rPr lang="en-US" sz="2800" dirty="0" err="1"/>
              <a:t>Hugoniot</a:t>
            </a:r>
            <a:r>
              <a:rPr lang="en-US" sz="2800" dirty="0"/>
              <a:t> curve satisfy the Rankine–</a:t>
            </a:r>
            <a:r>
              <a:rPr lang="en-US" sz="2800" dirty="0" err="1"/>
              <a:t>Hugoniot</a:t>
            </a:r>
            <a:r>
              <a:rPr lang="en-US" sz="2800" dirty="0"/>
              <a:t> equation, which gives the relationship between the initial state (</a:t>
            </a:r>
            <a:r>
              <a:rPr lang="en-US" sz="2800" i="1" dirty="0"/>
              <a:t>p</a:t>
            </a:r>
            <a:r>
              <a:rPr lang="en-US" sz="2800" i="1" baseline="-25000" dirty="0"/>
              <a:t>o</a:t>
            </a:r>
            <a:r>
              <a:rPr lang="en-US" sz="2800" i="1" dirty="0"/>
              <a:t>, V</a:t>
            </a:r>
            <a:r>
              <a:rPr lang="en-US" sz="2800" i="1" baseline="-25000" dirty="0"/>
              <a:t>o</a:t>
            </a:r>
            <a:r>
              <a:rPr lang="en-US" sz="2800" i="1" dirty="0"/>
              <a:t>, </a:t>
            </a:r>
            <a:r>
              <a:rPr lang="en-US" sz="2800" i="1" dirty="0" err="1"/>
              <a:t>e</a:t>
            </a:r>
            <a:r>
              <a:rPr lang="en-US" sz="2800" i="1" baseline="-25000" dirty="0" err="1"/>
              <a:t>o</a:t>
            </a:r>
            <a:r>
              <a:rPr lang="en-US" sz="2800" dirty="0"/>
              <a:t>) and the shock state (</a:t>
            </a:r>
            <a:r>
              <a:rPr lang="en-US" sz="2800" i="1" dirty="0"/>
              <a:t>p</a:t>
            </a:r>
            <a:r>
              <a:rPr lang="en-US" sz="2800" i="1" baseline="-25000" dirty="0"/>
              <a:t>1</a:t>
            </a:r>
            <a:r>
              <a:rPr lang="en-US" sz="2800" i="1" dirty="0"/>
              <a:t>, V</a:t>
            </a:r>
            <a:r>
              <a:rPr lang="en-US" sz="2800" i="1" baseline="-25000" dirty="0"/>
              <a:t>1</a:t>
            </a:r>
            <a:r>
              <a:rPr lang="en-US" sz="2800" i="1" dirty="0"/>
              <a:t>, e</a:t>
            </a:r>
            <a:r>
              <a:rPr lang="en-US" sz="2800" i="1" baseline="-25000" dirty="0"/>
              <a:t>1</a:t>
            </a:r>
            <a:r>
              <a:rPr lang="en-US" sz="2800" dirty="0"/>
              <a:t>), where e is the enthalpy (or energy state).</a:t>
            </a:r>
          </a:p>
          <a:p>
            <a:endParaRPr lang="en-US" sz="2800" dirty="0"/>
          </a:p>
          <a:p>
            <a:r>
              <a:rPr lang="en-US" sz="2800" dirty="0"/>
              <a:t>Detonation Pressure </a:t>
            </a:r>
            <a:r>
              <a:rPr lang="en-US" sz="2800" b="1" i="1" dirty="0" err="1"/>
              <a:t>P</a:t>
            </a:r>
            <a:r>
              <a:rPr lang="en-US" sz="2800" b="1" i="1" baseline="-25000" dirty="0" err="1"/>
              <a:t>cj</a:t>
            </a:r>
            <a:r>
              <a:rPr lang="en-US" sz="2800" dirty="0"/>
              <a:t>    Detonation Velocity </a:t>
            </a:r>
            <a:r>
              <a:rPr lang="en-US" sz="2800" b="1" i="1" dirty="0"/>
              <a:t>D</a:t>
            </a:r>
            <a:r>
              <a:rPr lang="en-US" sz="2800" dirty="0"/>
              <a:t>    Density of Explosive </a:t>
            </a:r>
            <a:r>
              <a:rPr lang="en-US" sz="2800" i="1" dirty="0"/>
              <a:t>𝛒</a:t>
            </a:r>
            <a:r>
              <a:rPr lang="en-US" sz="2800" i="1" baseline="-25000" dirty="0"/>
              <a:t>e</a:t>
            </a:r>
            <a:endParaRPr lang="en-US" sz="2800" i="1" dirty="0"/>
          </a:p>
        </p:txBody>
      </p:sp>
    </p:spTree>
    <p:extLst>
      <p:ext uri="{BB962C8B-B14F-4D97-AF65-F5344CB8AC3E}">
        <p14:creationId xmlns:p14="http://schemas.microsoft.com/office/powerpoint/2010/main" val="17664813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5BBA6D-E5DD-1D51-B917-CC941F7FB661}"/>
              </a:ext>
            </a:extLst>
          </p:cNvPr>
          <p:cNvSpPr>
            <a:spLocks noGrp="1"/>
          </p:cNvSpPr>
          <p:nvPr>
            <p:ph type="title"/>
          </p:nvPr>
        </p:nvSpPr>
        <p:spPr/>
        <p:txBody>
          <a:bodyPr/>
          <a:lstStyle/>
          <a:p>
            <a:r>
              <a:rPr lang="en-US" dirty="0"/>
              <a:t>Domains of detonation and deflagration solutions in the </a:t>
            </a:r>
            <a:r>
              <a:rPr lang="en-US" i="1" dirty="0"/>
              <a:t>p-v</a:t>
            </a:r>
            <a:r>
              <a:rPr lang="en-US" dirty="0"/>
              <a:t> plane</a:t>
            </a:r>
          </a:p>
        </p:txBody>
      </p:sp>
      <p:pic>
        <p:nvPicPr>
          <p:cNvPr id="5" name="Content Placeholder 4" descr="A screenshot of a math test&#10;&#10;Description automatically generated">
            <a:extLst>
              <a:ext uri="{FF2B5EF4-FFF2-40B4-BE49-F238E27FC236}">
                <a16:creationId xmlns:a16="http://schemas.microsoft.com/office/drawing/2014/main" id="{0FD03B3B-B5AE-8E16-DBDB-6963BDC71985}"/>
              </a:ext>
            </a:extLst>
          </p:cNvPr>
          <p:cNvPicPr>
            <a:picLocks noGrp="1" noChangeAspect="1"/>
          </p:cNvPicPr>
          <p:nvPr>
            <p:ph idx="1"/>
          </p:nvPr>
        </p:nvPicPr>
        <p:blipFill>
          <a:blip r:embed="rId3"/>
          <a:srcRect l="10923" t="14734" r="18739" b="29553"/>
          <a:stretch/>
        </p:blipFill>
        <p:spPr>
          <a:xfrm>
            <a:off x="0" y="1707559"/>
            <a:ext cx="8059480" cy="4785316"/>
          </a:xfrm>
        </p:spPr>
      </p:pic>
      <p:sp>
        <p:nvSpPr>
          <p:cNvPr id="6" name="TextBox 5">
            <a:extLst>
              <a:ext uri="{FF2B5EF4-FFF2-40B4-BE49-F238E27FC236}">
                <a16:creationId xmlns:a16="http://schemas.microsoft.com/office/drawing/2014/main" id="{01D979B5-A745-77C5-6161-B718935D85A7}"/>
              </a:ext>
            </a:extLst>
          </p:cNvPr>
          <p:cNvSpPr txBox="1"/>
          <p:nvPr/>
        </p:nvSpPr>
        <p:spPr>
          <a:xfrm>
            <a:off x="7177287" y="2598003"/>
            <a:ext cx="4176513" cy="2862322"/>
          </a:xfrm>
          <a:prstGeom prst="rect">
            <a:avLst/>
          </a:prstGeom>
          <a:noFill/>
        </p:spPr>
        <p:txBody>
          <a:bodyPr wrap="square" rtlCol="0">
            <a:spAutoFit/>
          </a:bodyPr>
          <a:lstStyle/>
          <a:p>
            <a:r>
              <a:rPr lang="en-US" dirty="0"/>
              <a:t>In this diagram the numbers 0 and 1 denote initial and shocked states respectively</a:t>
            </a:r>
          </a:p>
          <a:p>
            <a:endParaRPr lang="en-US" dirty="0"/>
          </a:p>
          <a:p>
            <a:r>
              <a:rPr lang="en-US" dirty="0"/>
              <a:t>When </a:t>
            </a:r>
            <a:r>
              <a:rPr lang="en-US" i="1" dirty="0"/>
              <a:t>p</a:t>
            </a:r>
            <a:r>
              <a:rPr lang="en-US" i="1" baseline="-25000" dirty="0"/>
              <a:t>1</a:t>
            </a:r>
            <a:r>
              <a:rPr lang="en-US" i="1" dirty="0"/>
              <a:t>&gt;p</a:t>
            </a:r>
            <a:r>
              <a:rPr lang="en-US" i="1" baseline="-25000" dirty="0"/>
              <a:t>o</a:t>
            </a:r>
            <a:r>
              <a:rPr lang="en-US" dirty="0"/>
              <a:t>, or </a:t>
            </a:r>
            <a:r>
              <a:rPr lang="en-US" i="1" dirty="0" err="1"/>
              <a:t>v</a:t>
            </a:r>
            <a:r>
              <a:rPr lang="en-US" i="1" baseline="-25000" dirty="0" err="1"/>
              <a:t>o</a:t>
            </a:r>
            <a:r>
              <a:rPr lang="en-US" i="1" dirty="0"/>
              <a:t>&gt;v</a:t>
            </a:r>
            <a:r>
              <a:rPr lang="en-US" i="1" baseline="-25000" dirty="0"/>
              <a:t>1</a:t>
            </a:r>
            <a:r>
              <a:rPr lang="en-US" dirty="0"/>
              <a:t> we have a compression solution for detonation waves</a:t>
            </a:r>
          </a:p>
          <a:p>
            <a:endParaRPr lang="en-US" dirty="0"/>
          </a:p>
          <a:p>
            <a:r>
              <a:rPr lang="en-US" dirty="0"/>
              <a:t>When </a:t>
            </a:r>
            <a:r>
              <a:rPr lang="en-US" i="1" dirty="0"/>
              <a:t>p</a:t>
            </a:r>
            <a:r>
              <a:rPr lang="en-US" i="1" baseline="-25000" dirty="0"/>
              <a:t>1</a:t>
            </a:r>
            <a:r>
              <a:rPr lang="en-US" i="1" dirty="0"/>
              <a:t>&lt;p</a:t>
            </a:r>
            <a:r>
              <a:rPr lang="en-US" i="1" baseline="-25000" dirty="0"/>
              <a:t>o</a:t>
            </a:r>
            <a:r>
              <a:rPr lang="en-US" dirty="0"/>
              <a:t>, or </a:t>
            </a:r>
            <a:r>
              <a:rPr lang="en-US" i="1" dirty="0" err="1"/>
              <a:t>v</a:t>
            </a:r>
            <a:r>
              <a:rPr lang="en-US" i="1" baseline="-25000" dirty="0" err="1"/>
              <a:t>o</a:t>
            </a:r>
            <a:r>
              <a:rPr lang="en-US" i="1" dirty="0"/>
              <a:t>&lt;v</a:t>
            </a:r>
            <a:r>
              <a:rPr lang="en-US" i="1" baseline="-25000" dirty="0"/>
              <a:t>1</a:t>
            </a:r>
            <a:r>
              <a:rPr lang="en-US" dirty="0"/>
              <a:t> we have the expansion solution for deflagration waves</a:t>
            </a:r>
          </a:p>
        </p:txBody>
      </p:sp>
      <p:sp>
        <p:nvSpPr>
          <p:cNvPr id="7" name="TextBox 6">
            <a:extLst>
              <a:ext uri="{FF2B5EF4-FFF2-40B4-BE49-F238E27FC236}">
                <a16:creationId xmlns:a16="http://schemas.microsoft.com/office/drawing/2014/main" id="{20469548-99A4-BA6B-EF8C-40FD3C1C0953}"/>
              </a:ext>
            </a:extLst>
          </p:cNvPr>
          <p:cNvSpPr txBox="1"/>
          <p:nvPr/>
        </p:nvSpPr>
        <p:spPr>
          <a:xfrm>
            <a:off x="3156461" y="3429000"/>
            <a:ext cx="2743992" cy="1200329"/>
          </a:xfrm>
          <a:prstGeom prst="rect">
            <a:avLst/>
          </a:prstGeom>
          <a:noFill/>
        </p:spPr>
        <p:txBody>
          <a:bodyPr wrap="square" rtlCol="0">
            <a:spAutoFit/>
          </a:bodyPr>
          <a:lstStyle/>
          <a:p>
            <a:pPr algn="ctr"/>
            <a:r>
              <a:rPr lang="en-US" dirty="0">
                <a:solidFill>
                  <a:schemeClr val="bg1"/>
                </a:solidFill>
              </a:rPr>
              <a:t>Shaded areas represent no possible solution</a:t>
            </a:r>
          </a:p>
          <a:p>
            <a:pPr algn="ctr"/>
            <a:r>
              <a:rPr lang="en-US" dirty="0">
                <a:solidFill>
                  <a:schemeClr val="bg1"/>
                </a:solidFill>
              </a:rPr>
              <a:t> for detonation or deflagration</a:t>
            </a:r>
          </a:p>
        </p:txBody>
      </p:sp>
    </p:spTree>
    <p:extLst>
      <p:ext uri="{BB962C8B-B14F-4D97-AF65-F5344CB8AC3E}">
        <p14:creationId xmlns:p14="http://schemas.microsoft.com/office/powerpoint/2010/main" val="32189856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BD5122-AB2A-16BB-22D2-E7DB9F16194E}"/>
              </a:ext>
            </a:extLst>
          </p:cNvPr>
          <p:cNvSpPr>
            <a:spLocks noGrp="1"/>
          </p:cNvSpPr>
          <p:nvPr>
            <p:ph type="title"/>
          </p:nvPr>
        </p:nvSpPr>
        <p:spPr/>
        <p:txBody>
          <a:bodyPr/>
          <a:lstStyle/>
          <a:p>
            <a:r>
              <a:rPr lang="en-US" dirty="0"/>
              <a:t>The Rayleigh Line and </a:t>
            </a:r>
            <a:r>
              <a:rPr lang="en-US" dirty="0" err="1"/>
              <a:t>Hugoniot</a:t>
            </a:r>
            <a:r>
              <a:rPr lang="en-US" dirty="0"/>
              <a:t> Curve</a:t>
            </a:r>
          </a:p>
        </p:txBody>
      </p:sp>
      <p:sp>
        <p:nvSpPr>
          <p:cNvPr id="6" name="TextBox 5">
            <a:extLst>
              <a:ext uri="{FF2B5EF4-FFF2-40B4-BE49-F238E27FC236}">
                <a16:creationId xmlns:a16="http://schemas.microsoft.com/office/drawing/2014/main" id="{231B61EA-7CC0-FCCF-982A-8436A03678EA}"/>
              </a:ext>
            </a:extLst>
          </p:cNvPr>
          <p:cNvSpPr txBox="1"/>
          <p:nvPr/>
        </p:nvSpPr>
        <p:spPr>
          <a:xfrm>
            <a:off x="6349410" y="1478917"/>
            <a:ext cx="5763731" cy="4524315"/>
          </a:xfrm>
          <a:prstGeom prst="rect">
            <a:avLst/>
          </a:prstGeom>
          <a:noFill/>
        </p:spPr>
        <p:txBody>
          <a:bodyPr wrap="square" rtlCol="0">
            <a:spAutoFit/>
          </a:bodyPr>
          <a:lstStyle/>
          <a:p>
            <a:r>
              <a:rPr lang="en-GB" dirty="0"/>
              <a:t>The Rayleigh line connects the initial and final states that satisfy conservation of mass and momentum for a given wave velocity.</a:t>
            </a:r>
          </a:p>
          <a:p>
            <a:endParaRPr lang="en-US" dirty="0"/>
          </a:p>
          <a:p>
            <a:r>
              <a:rPr lang="en-US" dirty="0"/>
              <a:t>The </a:t>
            </a:r>
            <a:r>
              <a:rPr lang="en-US" dirty="0" err="1"/>
              <a:t>Hugoniot</a:t>
            </a:r>
            <a:r>
              <a:rPr lang="en-US" dirty="0"/>
              <a:t> curve represents the locus between reacted and unreacted states, or the internal energy (or enthalpy) between the two states</a:t>
            </a:r>
          </a:p>
          <a:p>
            <a:endParaRPr lang="en-US" dirty="0"/>
          </a:p>
          <a:p>
            <a:r>
              <a:rPr lang="en-US" dirty="0"/>
              <a:t>As such, transition from reactants to products must follow the Rayleigh line from initial state (1,1) to a final state (</a:t>
            </a:r>
            <a:r>
              <a:rPr lang="en-US" dirty="0" err="1"/>
              <a:t>x,y</a:t>
            </a:r>
            <a:r>
              <a:rPr lang="en-US" dirty="0"/>
              <a:t>), which lies on the </a:t>
            </a:r>
            <a:r>
              <a:rPr lang="en-US" dirty="0" err="1"/>
              <a:t>Hugoniot</a:t>
            </a:r>
            <a:r>
              <a:rPr lang="en-US" dirty="0"/>
              <a:t> curve.</a:t>
            </a:r>
          </a:p>
          <a:p>
            <a:endParaRPr lang="en-US" dirty="0"/>
          </a:p>
          <a:p>
            <a:r>
              <a:rPr lang="en-US" dirty="0"/>
              <a:t>The tangent to the </a:t>
            </a:r>
            <a:r>
              <a:rPr lang="en-US" dirty="0" err="1"/>
              <a:t>Hugoniot</a:t>
            </a:r>
            <a:r>
              <a:rPr lang="en-US" dirty="0"/>
              <a:t> curve gives a minimum velocity on the detonation branch and a maximum velocity on the deflagration branch (these are referred to as the C-J solutions)</a:t>
            </a:r>
          </a:p>
        </p:txBody>
      </p:sp>
      <p:pic>
        <p:nvPicPr>
          <p:cNvPr id="8" name="Content Placeholder 7">
            <a:extLst>
              <a:ext uri="{FF2B5EF4-FFF2-40B4-BE49-F238E27FC236}">
                <a16:creationId xmlns:a16="http://schemas.microsoft.com/office/drawing/2014/main" id="{E00A7E64-4739-67A8-601B-F39CA896F12E}"/>
              </a:ext>
            </a:extLst>
          </p:cNvPr>
          <p:cNvPicPr>
            <a:picLocks noGrp="1" noChangeAspect="1"/>
          </p:cNvPicPr>
          <p:nvPr>
            <p:ph idx="1"/>
          </p:nvPr>
        </p:nvPicPr>
        <p:blipFill>
          <a:blip r:embed="rId3"/>
          <a:stretch>
            <a:fillRect/>
          </a:stretch>
        </p:blipFill>
        <p:spPr>
          <a:xfrm>
            <a:off x="153040" y="1478917"/>
            <a:ext cx="5837826" cy="4524315"/>
          </a:xfrm>
          <a:prstGeom prst="rect">
            <a:avLst/>
          </a:prstGeom>
        </p:spPr>
      </p:pic>
    </p:spTree>
    <p:extLst>
      <p:ext uri="{BB962C8B-B14F-4D97-AF65-F5344CB8AC3E}">
        <p14:creationId xmlns:p14="http://schemas.microsoft.com/office/powerpoint/2010/main" val="39573735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2CDD61-4C35-9BBA-B9C2-58E8CDD658BE}"/>
              </a:ext>
            </a:extLst>
          </p:cNvPr>
          <p:cNvSpPr>
            <a:spLocks noGrp="1"/>
          </p:cNvSpPr>
          <p:nvPr>
            <p:ph type="title"/>
          </p:nvPr>
        </p:nvSpPr>
        <p:spPr>
          <a:xfrm>
            <a:off x="841248" y="256032"/>
            <a:ext cx="10506456" cy="1014984"/>
          </a:xfrm>
        </p:spPr>
        <p:txBody>
          <a:bodyPr anchor="b">
            <a:normAutofit/>
          </a:bodyPr>
          <a:lstStyle/>
          <a:p>
            <a:r>
              <a:rPr lang="en-US" dirty="0"/>
              <a:t>Detonation Conditions</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170B4122-85D4-086D-6798-46070408A9D6}"/>
              </a:ext>
            </a:extLst>
          </p:cNvPr>
          <p:cNvGraphicFramePr>
            <a:graphicFrameLocks noGrp="1"/>
          </p:cNvGraphicFramePr>
          <p:nvPr>
            <p:ph idx="1"/>
            <p:extLst>
              <p:ext uri="{D42A27DB-BD31-4B8C-83A1-F6EECF244321}">
                <p14:modId xmlns:p14="http://schemas.microsoft.com/office/powerpoint/2010/main" val="169975558"/>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457142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99919C-EC98-C969-1FA9-470C49992E50}"/>
              </a:ext>
            </a:extLst>
          </p:cNvPr>
          <p:cNvSpPr>
            <a:spLocks noGrp="1"/>
          </p:cNvSpPr>
          <p:nvPr>
            <p:ph type="title"/>
          </p:nvPr>
        </p:nvSpPr>
        <p:spPr>
          <a:xfrm>
            <a:off x="841248" y="256032"/>
            <a:ext cx="10506456" cy="1014984"/>
          </a:xfrm>
        </p:spPr>
        <p:txBody>
          <a:bodyPr anchor="b">
            <a:normAutofit/>
          </a:bodyPr>
          <a:lstStyle/>
          <a:p>
            <a:r>
              <a:rPr lang="en-US" dirty="0"/>
              <a:t>Detonation Conditions</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F676FC3F-4A12-31B6-773D-9644847FA6E8}"/>
              </a:ext>
            </a:extLst>
          </p:cNvPr>
          <p:cNvGraphicFramePr>
            <a:graphicFrameLocks noGrp="1"/>
          </p:cNvGraphicFramePr>
          <p:nvPr>
            <p:ph idx="1"/>
            <p:extLst>
              <p:ext uri="{D42A27DB-BD31-4B8C-83A1-F6EECF244321}">
                <p14:modId xmlns:p14="http://schemas.microsoft.com/office/powerpoint/2010/main" val="696190159"/>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619984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D141F-3160-457F-7E34-7F6A687FE42B}"/>
              </a:ext>
            </a:extLst>
          </p:cNvPr>
          <p:cNvSpPr>
            <a:spLocks noGrp="1"/>
          </p:cNvSpPr>
          <p:nvPr>
            <p:ph type="title"/>
          </p:nvPr>
        </p:nvSpPr>
        <p:spPr>
          <a:xfrm>
            <a:off x="330200" y="60915"/>
            <a:ext cx="10515600" cy="1325563"/>
          </a:xfrm>
        </p:spPr>
        <p:txBody>
          <a:bodyPr/>
          <a:lstStyle/>
          <a:p>
            <a:r>
              <a:rPr lang="en-US" dirty="0" err="1"/>
              <a:t>Hugoniots</a:t>
            </a:r>
            <a:r>
              <a:rPr lang="en-US" dirty="0"/>
              <a:t> and Rayleigh Line</a:t>
            </a:r>
          </a:p>
        </p:txBody>
      </p:sp>
      <p:pic>
        <p:nvPicPr>
          <p:cNvPr id="5" name="Content Placeholder 4" descr="A diagram of a product line&#10;&#10;Description automatically generated">
            <a:extLst>
              <a:ext uri="{FF2B5EF4-FFF2-40B4-BE49-F238E27FC236}">
                <a16:creationId xmlns:a16="http://schemas.microsoft.com/office/drawing/2014/main" id="{5F7AFA16-833C-5F15-F0ED-E1B80AA39B03}"/>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346200" y="1176542"/>
            <a:ext cx="9100187" cy="5681458"/>
          </a:xfrm>
        </p:spPr>
      </p:pic>
      <p:pic>
        <p:nvPicPr>
          <p:cNvPr id="4" name="Picture 3" descr="A diagram of a graph&#10;&#10;Description automatically generated">
            <a:extLst>
              <a:ext uri="{FF2B5EF4-FFF2-40B4-BE49-F238E27FC236}">
                <a16:creationId xmlns:a16="http://schemas.microsoft.com/office/drawing/2014/main" id="{5A0B4F3B-D17B-39C3-6AE5-784AD1CC9DBA}"/>
              </a:ext>
            </a:extLst>
          </p:cNvPr>
          <p:cNvPicPr>
            <a:picLocks noChangeAspect="1"/>
          </p:cNvPicPr>
          <p:nvPr/>
        </p:nvPicPr>
        <p:blipFill>
          <a:blip r:embed="rId4"/>
          <a:stretch>
            <a:fillRect/>
          </a:stretch>
        </p:blipFill>
        <p:spPr>
          <a:xfrm>
            <a:off x="7674963" y="723696"/>
            <a:ext cx="3787423" cy="3472995"/>
          </a:xfrm>
          <a:prstGeom prst="rect">
            <a:avLst/>
          </a:prstGeom>
        </p:spPr>
      </p:pic>
    </p:spTree>
    <p:extLst>
      <p:ext uri="{BB962C8B-B14F-4D97-AF65-F5344CB8AC3E}">
        <p14:creationId xmlns:p14="http://schemas.microsoft.com/office/powerpoint/2010/main" val="6480847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diagram of a reaction zone&#10;&#10;Description automatically generated">
            <a:extLst>
              <a:ext uri="{FF2B5EF4-FFF2-40B4-BE49-F238E27FC236}">
                <a16:creationId xmlns:a16="http://schemas.microsoft.com/office/drawing/2014/main" id="{FB6DA9C1-C19A-9F96-3E71-B608055116A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3467" y="249974"/>
            <a:ext cx="10905066" cy="5043590"/>
          </a:xfrm>
          <a:prstGeom prst="rect">
            <a:avLst/>
          </a:prstGeom>
        </p:spPr>
      </p:pic>
      <p:sp>
        <p:nvSpPr>
          <p:cNvPr id="2" name="TextBox 1">
            <a:extLst>
              <a:ext uri="{FF2B5EF4-FFF2-40B4-BE49-F238E27FC236}">
                <a16:creationId xmlns:a16="http://schemas.microsoft.com/office/drawing/2014/main" id="{A0DC9372-B0F6-E333-A9BF-32899410265C}"/>
              </a:ext>
            </a:extLst>
          </p:cNvPr>
          <p:cNvSpPr txBox="1"/>
          <p:nvPr/>
        </p:nvSpPr>
        <p:spPr>
          <a:xfrm>
            <a:off x="343897" y="5130698"/>
            <a:ext cx="11415712" cy="1477328"/>
          </a:xfrm>
          <a:prstGeom prst="rect">
            <a:avLst/>
          </a:prstGeom>
          <a:noFill/>
        </p:spPr>
        <p:txBody>
          <a:bodyPr wrap="square" rtlCol="0">
            <a:spAutoFit/>
          </a:bodyPr>
          <a:lstStyle/>
          <a:p>
            <a:r>
              <a:rPr lang="en-US" dirty="0"/>
              <a:t>The von Neumann (VN) spike is generally ignored in macro-scale detonation modeling and engineering calculations because it is a transient, extremely localized, and nonequilibrium state that is followed almost instantaneously by a drop to the stable Chapman-</a:t>
            </a:r>
            <a:r>
              <a:rPr lang="en-US" dirty="0" err="1"/>
              <a:t>Jouguet</a:t>
            </a:r>
            <a:r>
              <a:rPr lang="en-US" dirty="0"/>
              <a:t> (CJ) state. While the spike pressure can be 30%−50% higher than the final detonation pressure, its extremely short duration and chemical instability make it less relevant for determining the overall energy output and detonation velocity than the CJ condition. </a:t>
            </a:r>
          </a:p>
        </p:txBody>
      </p:sp>
    </p:spTree>
    <p:extLst>
      <p:ext uri="{BB962C8B-B14F-4D97-AF65-F5344CB8AC3E}">
        <p14:creationId xmlns:p14="http://schemas.microsoft.com/office/powerpoint/2010/main" val="9537976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7BE952D5-9382-5152-E8E8-59709DB3F274}"/>
              </a:ext>
            </a:extLst>
          </p:cNvPr>
          <p:cNvGraphicFramePr>
            <a:graphicFrameLocks noGrp="1"/>
          </p:cNvGraphicFramePr>
          <p:nvPr>
            <p:ph idx="1"/>
            <p:extLst>
              <p:ext uri="{D42A27DB-BD31-4B8C-83A1-F6EECF244321}">
                <p14:modId xmlns:p14="http://schemas.microsoft.com/office/powerpoint/2010/main" val="1075629911"/>
              </p:ext>
            </p:extLst>
          </p:nvPr>
        </p:nvGraphicFramePr>
        <p:xfrm>
          <a:off x="232228" y="206200"/>
          <a:ext cx="11727543" cy="6129274"/>
        </p:xfrm>
        <a:graphic>
          <a:graphicData uri="http://schemas.openxmlformats.org/drawingml/2006/table">
            <a:tbl>
              <a:tblPr firstRow="1" firstCol="1" bandRow="1">
                <a:tableStyleId>{2D5ABB26-0587-4C30-8999-92F81FD0307C}</a:tableStyleId>
              </a:tblPr>
              <a:tblGrid>
                <a:gridCol w="806588">
                  <a:extLst>
                    <a:ext uri="{9D8B030D-6E8A-4147-A177-3AD203B41FA5}">
                      <a16:colId xmlns:a16="http://schemas.microsoft.com/office/drawing/2014/main" val="3229927828"/>
                    </a:ext>
                  </a:extLst>
                </a:gridCol>
                <a:gridCol w="6261870">
                  <a:extLst>
                    <a:ext uri="{9D8B030D-6E8A-4147-A177-3AD203B41FA5}">
                      <a16:colId xmlns:a16="http://schemas.microsoft.com/office/drawing/2014/main" val="351998029"/>
                    </a:ext>
                  </a:extLst>
                </a:gridCol>
                <a:gridCol w="4659085">
                  <a:extLst>
                    <a:ext uri="{9D8B030D-6E8A-4147-A177-3AD203B41FA5}">
                      <a16:colId xmlns:a16="http://schemas.microsoft.com/office/drawing/2014/main" val="386683713"/>
                    </a:ext>
                  </a:extLst>
                </a:gridCol>
              </a:tblGrid>
              <a:tr h="0">
                <a:tc>
                  <a:txBody>
                    <a:bodyPr/>
                    <a:lstStyle/>
                    <a:p>
                      <a:pPr algn="ctr">
                        <a:lnSpc>
                          <a:spcPct val="150000"/>
                        </a:lnSpc>
                        <a:spcBef>
                          <a:spcPts val="900"/>
                        </a:spcBef>
                      </a:pPr>
                      <a:r>
                        <a:rPr lang="en-GB" sz="1800">
                          <a:solidFill>
                            <a:srgbClr val="000000"/>
                          </a:solidFill>
                          <a:effectLst/>
                          <a:highlight>
                            <a:srgbClr val="D9D9D9"/>
                          </a:highlight>
                        </a:rPr>
                        <a:t>Stage</a:t>
                      </a:r>
                      <a:endParaRPr lang="en-GB" sz="2000">
                        <a:effectLst/>
                        <a:highlight>
                          <a:srgbClr val="D9D9D9"/>
                        </a:highlight>
                        <a:latin typeface="Arial" panose="020B0604020202020204" pitchFamily="34" charset="0"/>
                        <a:ea typeface="Times New Roman" panose="02020603050405020304" pitchFamily="18" charset="0"/>
                        <a:cs typeface="Times New Roman" panose="02020603050405020304" pitchFamily="18" charset="0"/>
                      </a:endParaRPr>
                    </a:p>
                  </a:txBody>
                  <a:tcPr marL="39135" marR="3913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50000"/>
                        </a:lnSpc>
                        <a:spcBef>
                          <a:spcPts val="900"/>
                        </a:spcBef>
                      </a:pPr>
                      <a:r>
                        <a:rPr lang="en-GB" sz="1800">
                          <a:solidFill>
                            <a:srgbClr val="000000"/>
                          </a:solidFill>
                          <a:effectLst/>
                          <a:highlight>
                            <a:srgbClr val="D9D9D9"/>
                          </a:highlight>
                        </a:rPr>
                        <a:t>Event</a:t>
                      </a:r>
                      <a:endParaRPr lang="en-GB" sz="2000">
                        <a:effectLst/>
                        <a:highlight>
                          <a:srgbClr val="D9D9D9"/>
                        </a:highlight>
                        <a:latin typeface="Arial" panose="020B0604020202020204" pitchFamily="34" charset="0"/>
                        <a:ea typeface="Times New Roman" panose="02020603050405020304" pitchFamily="18" charset="0"/>
                        <a:cs typeface="Times New Roman" panose="02020603050405020304" pitchFamily="18" charset="0"/>
                      </a:endParaRPr>
                    </a:p>
                  </a:txBody>
                  <a:tcPr marL="39135" marR="3913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50000"/>
                        </a:lnSpc>
                        <a:spcBef>
                          <a:spcPts val="900"/>
                        </a:spcBef>
                      </a:pPr>
                      <a:r>
                        <a:rPr lang="en-GB" sz="1800">
                          <a:solidFill>
                            <a:srgbClr val="000000"/>
                          </a:solidFill>
                          <a:effectLst/>
                          <a:highlight>
                            <a:srgbClr val="D9D9D9"/>
                          </a:highlight>
                        </a:rPr>
                        <a:t>Timescale</a:t>
                      </a:r>
                      <a:endParaRPr lang="en-GB" sz="2000">
                        <a:effectLst/>
                        <a:highlight>
                          <a:srgbClr val="D9D9D9"/>
                        </a:highlight>
                        <a:latin typeface="Arial" panose="020B0604020202020204" pitchFamily="34" charset="0"/>
                        <a:ea typeface="Times New Roman" panose="02020603050405020304" pitchFamily="18" charset="0"/>
                        <a:cs typeface="Times New Roman" panose="02020603050405020304" pitchFamily="18" charset="0"/>
                      </a:endParaRPr>
                    </a:p>
                  </a:txBody>
                  <a:tcPr marL="39135" marR="3913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750607622"/>
                  </a:ext>
                </a:extLst>
              </a:tr>
              <a:tr h="2880561">
                <a:tc>
                  <a:txBody>
                    <a:bodyPr/>
                    <a:lstStyle/>
                    <a:p>
                      <a:pPr algn="ctr">
                        <a:lnSpc>
                          <a:spcPct val="150000"/>
                        </a:lnSpc>
                        <a:spcBef>
                          <a:spcPts val="900"/>
                        </a:spcBef>
                      </a:pPr>
                      <a:r>
                        <a:rPr lang="en-GB" sz="1800">
                          <a:effectLst/>
                        </a:rPr>
                        <a:t>1</a:t>
                      </a:r>
                      <a:endParaRPr lang="en-GB" sz="2000">
                        <a:effectLst/>
                        <a:latin typeface="Arial" panose="020B0604020202020204" pitchFamily="34" charset="0"/>
                        <a:ea typeface="Times New Roman" panose="02020603050405020304" pitchFamily="18" charset="0"/>
                        <a:cs typeface="Times New Roman" panose="02020603050405020304" pitchFamily="18" charset="0"/>
                      </a:endParaRPr>
                    </a:p>
                  </a:txBody>
                  <a:tcPr marL="39135" marR="3913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Bef>
                          <a:spcPts val="900"/>
                        </a:spcBef>
                      </a:pPr>
                      <a:r>
                        <a:rPr lang="en-GB" sz="1800" dirty="0">
                          <a:effectLst/>
                        </a:rPr>
                        <a:t>Anoxic Detonation – heat is produced from the 'detonation driving zone' as the shock front dissociates explosive molecules. No apparent temperature rise from ignition temperature (T</a:t>
                      </a:r>
                      <a:r>
                        <a:rPr lang="en-GB" sz="1800" baseline="-25000" dirty="0">
                          <a:effectLst/>
                        </a:rPr>
                        <a:t>i</a:t>
                      </a:r>
                      <a:r>
                        <a:rPr lang="en-GB" sz="1800" dirty="0">
                          <a:effectLst/>
                        </a:rPr>
                        <a:t>) is observed until the detonation products form.</a:t>
                      </a:r>
                      <a:r>
                        <a:rPr lang="en-GB" sz="2000" dirty="0">
                          <a:effectLst/>
                        </a:rPr>
                        <a:t> </a:t>
                      </a:r>
                      <a:r>
                        <a:rPr lang="en-GB" sz="1800" dirty="0">
                          <a:effectLst/>
                        </a:rPr>
                        <a:t>The heat of explosion (</a:t>
                      </a:r>
                      <a:r>
                        <a:rPr lang="en-GB" sz="1800" dirty="0" err="1">
                          <a:effectLst/>
                        </a:rPr>
                        <a:t>Q</a:t>
                      </a:r>
                      <a:r>
                        <a:rPr lang="en-GB" sz="1800" baseline="-25000" dirty="0" err="1">
                          <a:effectLst/>
                        </a:rPr>
                        <a:t>e</a:t>
                      </a:r>
                      <a:r>
                        <a:rPr lang="en-GB" sz="1800" dirty="0">
                          <a:effectLst/>
                        </a:rPr>
                        <a:t>) can be calculated based on the molecular composition of the non-ideal explosive and Hess' law [256], regardless of the physical charge structure. The explosion products e.g. CO</a:t>
                      </a:r>
                      <a:r>
                        <a:rPr lang="en-GB" sz="1800" baseline="-25000" dirty="0">
                          <a:effectLst/>
                        </a:rPr>
                        <a:t>(g)</a:t>
                      </a:r>
                      <a:r>
                        <a:rPr lang="en-GB" sz="1800" dirty="0">
                          <a:effectLst/>
                        </a:rPr>
                        <a:t>, CO</a:t>
                      </a:r>
                      <a:r>
                        <a:rPr lang="en-GB" sz="1800" baseline="-25000" dirty="0">
                          <a:effectLst/>
                        </a:rPr>
                        <a:t>2(g)</a:t>
                      </a:r>
                      <a:r>
                        <a:rPr lang="en-GB" sz="1800" dirty="0">
                          <a:effectLst/>
                        </a:rPr>
                        <a:t>, and H</a:t>
                      </a:r>
                      <a:r>
                        <a:rPr lang="en-GB" sz="1800" baseline="-25000" dirty="0">
                          <a:effectLst/>
                        </a:rPr>
                        <a:t>2</a:t>
                      </a:r>
                      <a:r>
                        <a:rPr lang="en-GB" sz="1800" dirty="0">
                          <a:effectLst/>
                        </a:rPr>
                        <a:t>O</a:t>
                      </a:r>
                      <a:r>
                        <a:rPr lang="en-GB" sz="1800" baseline="-25000" dirty="0">
                          <a:effectLst/>
                        </a:rPr>
                        <a:t>(g)</a:t>
                      </a:r>
                      <a:r>
                        <a:rPr lang="en-GB" sz="1800" dirty="0">
                          <a:effectLst/>
                        </a:rPr>
                        <a:t> are first produced from the active radical species, based on thermochemistry and oxygen balance. Additives do not participate in this highly exothermic reaction zone, behaving as inert material. They even absorb and consume part of the heat liberated, thereby reducing the total energy available to the detonation wave. A drop in the detonation pressure (</a:t>
                      </a:r>
                      <a:r>
                        <a:rPr lang="en-GB" sz="1800" dirty="0" err="1">
                          <a:effectLst/>
                        </a:rPr>
                        <a:t>D</a:t>
                      </a:r>
                      <a:r>
                        <a:rPr lang="en-GB" sz="1800" baseline="-25000" dirty="0" err="1">
                          <a:effectLst/>
                        </a:rPr>
                        <a:t>cj</a:t>
                      </a:r>
                      <a:r>
                        <a:rPr lang="en-GB" sz="1800" dirty="0">
                          <a:effectLst/>
                        </a:rPr>
                        <a:t>/</a:t>
                      </a:r>
                      <a:r>
                        <a:rPr lang="en-GB" sz="1800" dirty="0" err="1">
                          <a:effectLst/>
                        </a:rPr>
                        <a:t>D</a:t>
                      </a:r>
                      <a:r>
                        <a:rPr lang="en-GB" sz="1800" baseline="-25000" dirty="0" err="1">
                          <a:effectLst/>
                        </a:rPr>
                        <a:t>p</a:t>
                      </a:r>
                      <a:r>
                        <a:rPr lang="en-GB" sz="1800" dirty="0">
                          <a:effectLst/>
                        </a:rPr>
                        <a:t>) denotes this.</a:t>
                      </a:r>
                      <a:endParaRPr lang="en-GB" sz="20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39135" marR="3913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Bef>
                          <a:spcPts val="900"/>
                        </a:spcBef>
                      </a:pPr>
                      <a:r>
                        <a:rPr lang="en-GB" sz="1800" dirty="0">
                          <a:effectLst/>
                        </a:rPr>
                        <a:t>The induction zone can take as little as 0.1 ns to dissociate the explosive into radical species. The reaction zone for ideal explosives such as HMX and TNT ranges from 20 – 80 ns.</a:t>
                      </a:r>
                      <a:endParaRPr lang="en-GB" sz="20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39135" marR="3913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081994756"/>
                  </a:ext>
                </a:extLst>
              </a:tr>
            </a:tbl>
          </a:graphicData>
        </a:graphic>
      </p:graphicFrame>
      <p:pic>
        <p:nvPicPr>
          <p:cNvPr id="6" name="Picture 5">
            <a:extLst>
              <a:ext uri="{FF2B5EF4-FFF2-40B4-BE49-F238E27FC236}">
                <a16:creationId xmlns:a16="http://schemas.microsoft.com/office/drawing/2014/main" id="{E3AD3738-D0CF-2DF9-55B1-212E595D3AC8}"/>
              </a:ext>
            </a:extLst>
          </p:cNvPr>
          <p:cNvPicPr>
            <a:picLocks noChangeAspect="1"/>
          </p:cNvPicPr>
          <p:nvPr/>
        </p:nvPicPr>
        <p:blipFill>
          <a:blip r:embed="rId3"/>
          <a:stretch>
            <a:fillRect/>
          </a:stretch>
        </p:blipFill>
        <p:spPr>
          <a:xfrm>
            <a:off x="7594600" y="4213926"/>
            <a:ext cx="4161971" cy="1953948"/>
          </a:xfrm>
          <a:prstGeom prst="rect">
            <a:avLst/>
          </a:prstGeom>
        </p:spPr>
      </p:pic>
      <p:sp>
        <p:nvSpPr>
          <p:cNvPr id="7" name="Striped Right Arrow 6">
            <a:extLst>
              <a:ext uri="{FF2B5EF4-FFF2-40B4-BE49-F238E27FC236}">
                <a16:creationId xmlns:a16="http://schemas.microsoft.com/office/drawing/2014/main" id="{D3E7AA7E-A3C6-B902-DA3D-E3F4D33FE9D0}"/>
              </a:ext>
            </a:extLst>
          </p:cNvPr>
          <p:cNvSpPr/>
          <p:nvPr/>
        </p:nvSpPr>
        <p:spPr>
          <a:xfrm rot="5400000">
            <a:off x="9173028" y="2631868"/>
            <a:ext cx="1422400" cy="1509485"/>
          </a:xfrm>
          <a:prstGeom prst="striped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39730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5">
            <a:extLst>
              <a:ext uri="{FF2B5EF4-FFF2-40B4-BE49-F238E27FC236}">
                <a16:creationId xmlns:a16="http://schemas.microsoft.com/office/drawing/2014/main" id="{4C57FC71-ED96-33DC-2B70-CFB7DB27B2C0}"/>
              </a:ext>
            </a:extLst>
          </p:cNvPr>
          <p:cNvGraphicFramePr>
            <a:graphicFrameLocks noGrp="1"/>
          </p:cNvGraphicFramePr>
          <p:nvPr>
            <p:ph idx="1"/>
            <p:extLst>
              <p:ext uri="{D42A27DB-BD31-4B8C-83A1-F6EECF244321}">
                <p14:modId xmlns:p14="http://schemas.microsoft.com/office/powerpoint/2010/main" val="1067718248"/>
              </p:ext>
            </p:extLst>
          </p:nvPr>
        </p:nvGraphicFramePr>
        <p:xfrm>
          <a:off x="293137" y="302418"/>
          <a:ext cx="11605725" cy="6253164"/>
        </p:xfrm>
        <a:graphic>
          <a:graphicData uri="http://schemas.openxmlformats.org/drawingml/2006/table">
            <a:tbl>
              <a:tblPr firstRow="1" firstCol="1" bandRow="1">
                <a:tableStyleId>{2D5ABB26-0587-4C30-8999-92F81FD0307C}</a:tableStyleId>
              </a:tblPr>
              <a:tblGrid>
                <a:gridCol w="846013">
                  <a:extLst>
                    <a:ext uri="{9D8B030D-6E8A-4147-A177-3AD203B41FA5}">
                      <a16:colId xmlns:a16="http://schemas.microsoft.com/office/drawing/2014/main" val="2652960613"/>
                    </a:ext>
                  </a:extLst>
                </a:gridCol>
                <a:gridCol w="7844916">
                  <a:extLst>
                    <a:ext uri="{9D8B030D-6E8A-4147-A177-3AD203B41FA5}">
                      <a16:colId xmlns:a16="http://schemas.microsoft.com/office/drawing/2014/main" val="1313978343"/>
                    </a:ext>
                  </a:extLst>
                </a:gridCol>
                <a:gridCol w="2914796">
                  <a:extLst>
                    <a:ext uri="{9D8B030D-6E8A-4147-A177-3AD203B41FA5}">
                      <a16:colId xmlns:a16="http://schemas.microsoft.com/office/drawing/2014/main" val="2787130466"/>
                    </a:ext>
                  </a:extLst>
                </a:gridCol>
              </a:tblGrid>
              <a:tr h="0">
                <a:tc>
                  <a:txBody>
                    <a:bodyPr/>
                    <a:lstStyle/>
                    <a:p>
                      <a:pPr algn="ctr">
                        <a:lnSpc>
                          <a:spcPct val="150000"/>
                        </a:lnSpc>
                        <a:spcBef>
                          <a:spcPts val="900"/>
                        </a:spcBef>
                      </a:pPr>
                      <a:r>
                        <a:rPr lang="en-GB" sz="2000">
                          <a:effectLst/>
                          <a:highlight>
                            <a:srgbClr val="D9D9D9"/>
                          </a:highlight>
                        </a:rPr>
                        <a:t>Stage</a:t>
                      </a:r>
                      <a:endParaRPr lang="en-GB" sz="2400">
                        <a:effectLst/>
                        <a:highlight>
                          <a:srgbClr val="D9D9D9"/>
                        </a:highlight>
                        <a:latin typeface="Arial" panose="020B0604020202020204" pitchFamily="34" charset="0"/>
                        <a:ea typeface="Times New Roman" panose="02020603050405020304" pitchFamily="18" charset="0"/>
                        <a:cs typeface="Times New Roman" panose="02020603050405020304" pitchFamily="18" charset="0"/>
                      </a:endParaRPr>
                    </a:p>
                  </a:txBody>
                  <a:tcPr marL="39135" marR="3913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pPr algn="ctr">
                        <a:lnSpc>
                          <a:spcPct val="150000"/>
                        </a:lnSpc>
                        <a:spcBef>
                          <a:spcPts val="900"/>
                        </a:spcBef>
                      </a:pPr>
                      <a:r>
                        <a:rPr lang="en-GB" sz="2000" dirty="0">
                          <a:effectLst/>
                          <a:highlight>
                            <a:srgbClr val="D9D9D9"/>
                          </a:highlight>
                        </a:rPr>
                        <a:t>Event</a:t>
                      </a:r>
                      <a:endParaRPr lang="en-GB" sz="2400" dirty="0">
                        <a:effectLst/>
                        <a:highlight>
                          <a:srgbClr val="D9D9D9"/>
                        </a:highlight>
                        <a:latin typeface="Arial" panose="020B0604020202020204" pitchFamily="34" charset="0"/>
                        <a:ea typeface="Times New Roman" panose="02020603050405020304" pitchFamily="18" charset="0"/>
                        <a:cs typeface="Times New Roman" panose="02020603050405020304" pitchFamily="18" charset="0"/>
                      </a:endParaRPr>
                    </a:p>
                  </a:txBody>
                  <a:tcPr marL="39135" marR="3913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pPr algn="ctr">
                        <a:lnSpc>
                          <a:spcPct val="150000"/>
                        </a:lnSpc>
                        <a:spcBef>
                          <a:spcPts val="900"/>
                        </a:spcBef>
                      </a:pPr>
                      <a:r>
                        <a:rPr lang="en-GB" sz="2000" dirty="0">
                          <a:effectLst/>
                          <a:highlight>
                            <a:srgbClr val="D9D9D9"/>
                          </a:highlight>
                        </a:rPr>
                        <a:t>Timescale</a:t>
                      </a:r>
                      <a:endParaRPr lang="en-GB" sz="2400" dirty="0">
                        <a:effectLst/>
                        <a:highlight>
                          <a:srgbClr val="D9D9D9"/>
                        </a:highlight>
                        <a:latin typeface="Arial" panose="020B0604020202020204" pitchFamily="34" charset="0"/>
                        <a:ea typeface="Times New Roman" panose="02020603050405020304" pitchFamily="18" charset="0"/>
                        <a:cs typeface="Times New Roman" panose="02020603050405020304" pitchFamily="18" charset="0"/>
                      </a:endParaRPr>
                    </a:p>
                  </a:txBody>
                  <a:tcPr marL="39135" marR="3913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1409769932"/>
                  </a:ext>
                </a:extLst>
              </a:tr>
              <a:tr h="986737">
                <a:tc>
                  <a:txBody>
                    <a:bodyPr/>
                    <a:lstStyle/>
                    <a:p>
                      <a:pPr algn="ctr">
                        <a:lnSpc>
                          <a:spcPct val="150000"/>
                        </a:lnSpc>
                        <a:spcBef>
                          <a:spcPts val="900"/>
                        </a:spcBef>
                      </a:pPr>
                      <a:r>
                        <a:rPr lang="en-GB" sz="2000">
                          <a:effectLst/>
                        </a:rPr>
                        <a:t>2</a:t>
                      </a:r>
                      <a:endParaRPr lang="en-GB" sz="2400">
                        <a:effectLst/>
                        <a:latin typeface="Arial" panose="020B0604020202020204" pitchFamily="34" charset="0"/>
                        <a:ea typeface="Times New Roman" panose="02020603050405020304" pitchFamily="18" charset="0"/>
                        <a:cs typeface="Times New Roman" panose="02020603050405020304" pitchFamily="18" charset="0"/>
                      </a:endParaRPr>
                    </a:p>
                  </a:txBody>
                  <a:tcPr marL="39135" marR="3913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Bef>
                          <a:spcPts val="900"/>
                        </a:spcBef>
                      </a:pPr>
                      <a:r>
                        <a:rPr lang="en-GB" sz="2000">
                          <a:effectLst/>
                        </a:rPr>
                        <a:t>Anaerobic Combustion – the explosion products produced in Stage 1 then react with additives under the high temperature and pressure environment behind the C-J plane. Dependent upon the combustion products, the heat of explosion increases at the expense of gas volume. For metal explosives,  the heat liberated could be from the formation of metal compounds (such as carbonate, hydride, hydroxide, nitrate, nitrite, and oxide) as well as carbon monoxide, carbon dioxide and water.</a:t>
                      </a:r>
                      <a:endParaRPr lang="en-GB" sz="2400">
                        <a:effectLst/>
                        <a:latin typeface="Arial" panose="020B0604020202020204" pitchFamily="34" charset="0"/>
                        <a:ea typeface="Times New Roman" panose="02020603050405020304" pitchFamily="18" charset="0"/>
                        <a:cs typeface="Times New Roman" panose="02020603050405020304" pitchFamily="18" charset="0"/>
                      </a:endParaRPr>
                    </a:p>
                  </a:txBody>
                  <a:tcPr marL="39135" marR="3913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Bef>
                          <a:spcPts val="900"/>
                        </a:spcBef>
                      </a:pPr>
                      <a:r>
                        <a:rPr lang="en-GB" sz="2000" dirty="0">
                          <a:effectLst/>
                        </a:rPr>
                        <a:t>10’s to 100’s of µs. </a:t>
                      </a:r>
                      <a:endParaRPr lang="en-GB" sz="24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39135" marR="3913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428605092"/>
                  </a:ext>
                </a:extLst>
              </a:tr>
              <a:tr h="843243">
                <a:tc>
                  <a:txBody>
                    <a:bodyPr/>
                    <a:lstStyle/>
                    <a:p>
                      <a:pPr algn="ctr">
                        <a:lnSpc>
                          <a:spcPct val="150000"/>
                        </a:lnSpc>
                        <a:spcBef>
                          <a:spcPts val="900"/>
                        </a:spcBef>
                      </a:pPr>
                      <a:r>
                        <a:rPr lang="en-GB" sz="2000">
                          <a:effectLst/>
                        </a:rPr>
                        <a:t>3</a:t>
                      </a:r>
                      <a:endParaRPr lang="en-GB" sz="2400">
                        <a:effectLst/>
                        <a:latin typeface="Arial" panose="020B0604020202020204" pitchFamily="34" charset="0"/>
                        <a:ea typeface="Times New Roman" panose="02020603050405020304" pitchFamily="18" charset="0"/>
                        <a:cs typeface="Times New Roman" panose="02020603050405020304" pitchFamily="18" charset="0"/>
                      </a:endParaRPr>
                    </a:p>
                  </a:txBody>
                  <a:tcPr marL="39135" marR="3913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Bef>
                          <a:spcPts val="900"/>
                        </a:spcBef>
                      </a:pPr>
                      <a:r>
                        <a:rPr lang="en-GB" sz="2000" dirty="0">
                          <a:effectLst/>
                        </a:rPr>
                        <a:t>Aerobic Combustion – if any additives remain within the non-ideal explosive after anaerobic combustion finishes, reactions then take place with oxygen in the atmosphere. It is assumed that full combustion takes place with atmospheric oxygen over a period of </a:t>
                      </a:r>
                      <a:r>
                        <a:rPr lang="en-GB" sz="2000" dirty="0" err="1">
                          <a:effectLst/>
                        </a:rPr>
                        <a:t>ms</a:t>
                      </a:r>
                      <a:r>
                        <a:rPr lang="en-GB" sz="2000" dirty="0">
                          <a:effectLst/>
                        </a:rPr>
                        <a:t>, and that this thermal energy release does not contribute to mechanical work, but rather the additional heat energy available to interact with the environment.</a:t>
                      </a:r>
                      <a:endParaRPr lang="en-GB" sz="24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39135" marR="3913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Bef>
                          <a:spcPts val="900"/>
                        </a:spcBef>
                      </a:pPr>
                      <a:r>
                        <a:rPr lang="en-GB" sz="2000" dirty="0">
                          <a:effectLst/>
                        </a:rPr>
                        <a:t>10’s of </a:t>
                      </a:r>
                      <a:r>
                        <a:rPr lang="en-GB" sz="2000" dirty="0" err="1">
                          <a:effectLst/>
                        </a:rPr>
                        <a:t>ms</a:t>
                      </a:r>
                      <a:endParaRPr lang="en-GB" sz="24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39135" marR="3913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851771776"/>
                  </a:ext>
                </a:extLst>
              </a:tr>
            </a:tbl>
          </a:graphicData>
        </a:graphic>
      </p:graphicFrame>
      <p:pic>
        <p:nvPicPr>
          <p:cNvPr id="7" name="Picture 6">
            <a:extLst>
              <a:ext uri="{FF2B5EF4-FFF2-40B4-BE49-F238E27FC236}">
                <a16:creationId xmlns:a16="http://schemas.microsoft.com/office/drawing/2014/main" id="{B00BD7CE-8692-3B56-47A0-D8CA32E4D690}"/>
              </a:ext>
            </a:extLst>
          </p:cNvPr>
          <p:cNvPicPr>
            <a:picLocks noChangeAspect="1"/>
          </p:cNvPicPr>
          <p:nvPr/>
        </p:nvPicPr>
        <p:blipFill rotWithShape="1">
          <a:blip r:embed="rId2"/>
          <a:srcRect r="57890"/>
          <a:stretch/>
        </p:blipFill>
        <p:spPr>
          <a:xfrm>
            <a:off x="9681343" y="1676055"/>
            <a:ext cx="1752600" cy="1953948"/>
          </a:xfrm>
          <a:prstGeom prst="rect">
            <a:avLst/>
          </a:prstGeom>
        </p:spPr>
      </p:pic>
      <p:sp>
        <p:nvSpPr>
          <p:cNvPr id="8" name="Striped Right Arrow 7">
            <a:extLst>
              <a:ext uri="{FF2B5EF4-FFF2-40B4-BE49-F238E27FC236}">
                <a16:creationId xmlns:a16="http://schemas.microsoft.com/office/drawing/2014/main" id="{B8910D44-1AD6-CCA0-A08E-E929A74C58EB}"/>
              </a:ext>
            </a:extLst>
          </p:cNvPr>
          <p:cNvSpPr/>
          <p:nvPr/>
        </p:nvSpPr>
        <p:spPr>
          <a:xfrm rot="5400000">
            <a:off x="9907144" y="1098235"/>
            <a:ext cx="1105805" cy="1557407"/>
          </a:xfrm>
          <a:prstGeom prst="stripedRightArrow">
            <a:avLst>
              <a:gd name="adj1" fmla="val 50000"/>
              <a:gd name="adj2" fmla="val 46554"/>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1F4AEF00-06C1-C513-81AC-5E77ACB9DB07}"/>
              </a:ext>
            </a:extLst>
          </p:cNvPr>
          <p:cNvPicPr>
            <a:picLocks noChangeAspect="1"/>
          </p:cNvPicPr>
          <p:nvPr/>
        </p:nvPicPr>
        <p:blipFill rotWithShape="1">
          <a:blip r:embed="rId3"/>
          <a:srcRect r="57890"/>
          <a:stretch/>
        </p:blipFill>
        <p:spPr>
          <a:xfrm>
            <a:off x="9681343" y="4446144"/>
            <a:ext cx="1752600" cy="1953948"/>
          </a:xfrm>
          <a:prstGeom prst="rect">
            <a:avLst/>
          </a:prstGeom>
        </p:spPr>
      </p:pic>
      <p:sp>
        <p:nvSpPr>
          <p:cNvPr id="10" name="Striped Right Arrow 9">
            <a:extLst>
              <a:ext uri="{FF2B5EF4-FFF2-40B4-BE49-F238E27FC236}">
                <a16:creationId xmlns:a16="http://schemas.microsoft.com/office/drawing/2014/main" id="{4BF2C5BB-91EA-5CE6-FD0C-EECD1FE03001}"/>
              </a:ext>
            </a:extLst>
          </p:cNvPr>
          <p:cNvSpPr/>
          <p:nvPr/>
        </p:nvSpPr>
        <p:spPr>
          <a:xfrm rot="13695291">
            <a:off x="9384949" y="4785576"/>
            <a:ext cx="1105805" cy="1012371"/>
          </a:xfrm>
          <a:prstGeom prst="striped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36DF54AA-0C41-34C1-67E6-CBB3413A353F}"/>
              </a:ext>
            </a:extLst>
          </p:cNvPr>
          <p:cNvSpPr txBox="1"/>
          <p:nvPr/>
        </p:nvSpPr>
        <p:spPr>
          <a:xfrm>
            <a:off x="8973889" y="4401772"/>
            <a:ext cx="1106008" cy="369332"/>
          </a:xfrm>
          <a:prstGeom prst="rect">
            <a:avLst/>
          </a:prstGeom>
          <a:solidFill>
            <a:schemeClr val="tx1"/>
          </a:solidFill>
        </p:spPr>
        <p:txBody>
          <a:bodyPr wrap="none" rtlCol="0">
            <a:spAutoFit/>
          </a:bodyPr>
          <a:lstStyle/>
          <a:p>
            <a:r>
              <a:rPr lang="en-US" dirty="0">
                <a:solidFill>
                  <a:schemeClr val="bg1"/>
                </a:solidFill>
              </a:rPr>
              <a:t>Excess O</a:t>
            </a:r>
            <a:r>
              <a:rPr lang="en-US" baseline="-25000" dirty="0">
                <a:solidFill>
                  <a:schemeClr val="bg1"/>
                </a:solidFill>
              </a:rPr>
              <a:t>2</a:t>
            </a:r>
          </a:p>
        </p:txBody>
      </p:sp>
    </p:spTree>
    <p:extLst>
      <p:ext uri="{BB962C8B-B14F-4D97-AF65-F5344CB8AC3E}">
        <p14:creationId xmlns:p14="http://schemas.microsoft.com/office/powerpoint/2010/main" val="36695189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7D88C-5840-6A34-4C78-910F6C87B3F8}"/>
              </a:ext>
            </a:extLst>
          </p:cNvPr>
          <p:cNvSpPr>
            <a:spLocks noGrp="1"/>
          </p:cNvSpPr>
          <p:nvPr>
            <p:ph type="title"/>
          </p:nvPr>
        </p:nvSpPr>
        <p:spPr/>
        <p:txBody>
          <a:bodyPr/>
          <a:lstStyle/>
          <a:p>
            <a:r>
              <a:rPr lang="en-US" dirty="0"/>
              <a:t>Case Study – Adding Al and B to HMX</a:t>
            </a:r>
          </a:p>
        </p:txBody>
      </p:sp>
      <p:graphicFrame>
        <p:nvGraphicFramePr>
          <p:cNvPr id="4" name="Content Placeholder 3">
            <a:extLst>
              <a:ext uri="{FF2B5EF4-FFF2-40B4-BE49-F238E27FC236}">
                <a16:creationId xmlns:a16="http://schemas.microsoft.com/office/drawing/2014/main" id="{2AD71C29-C05A-F56A-491B-7FFDC59628B6}"/>
              </a:ext>
            </a:extLst>
          </p:cNvPr>
          <p:cNvGraphicFramePr>
            <a:graphicFrameLocks noGrp="1"/>
          </p:cNvGraphicFramePr>
          <p:nvPr>
            <p:ph idx="1"/>
            <p:extLst>
              <p:ext uri="{D42A27DB-BD31-4B8C-83A1-F6EECF244321}">
                <p14:modId xmlns:p14="http://schemas.microsoft.com/office/powerpoint/2010/main" val="1067533685"/>
              </p:ext>
            </p:extLst>
          </p:nvPr>
        </p:nvGraphicFramePr>
        <p:xfrm>
          <a:off x="838200" y="1825625"/>
          <a:ext cx="10611168" cy="2987040"/>
        </p:xfrm>
        <a:graphic>
          <a:graphicData uri="http://schemas.openxmlformats.org/drawingml/2006/table">
            <a:tbl>
              <a:tblPr firstRow="1" bandRow="1">
                <a:tableStyleId>{5C22544A-7EE6-4342-B048-85BDC9FD1C3A}</a:tableStyleId>
              </a:tblPr>
              <a:tblGrid>
                <a:gridCol w="1314450">
                  <a:extLst>
                    <a:ext uri="{9D8B030D-6E8A-4147-A177-3AD203B41FA5}">
                      <a16:colId xmlns:a16="http://schemas.microsoft.com/office/drawing/2014/main" val="2934928866"/>
                    </a:ext>
                  </a:extLst>
                </a:gridCol>
                <a:gridCol w="1410018">
                  <a:extLst>
                    <a:ext uri="{9D8B030D-6E8A-4147-A177-3AD203B41FA5}">
                      <a16:colId xmlns:a16="http://schemas.microsoft.com/office/drawing/2014/main" val="1204810239"/>
                    </a:ext>
                  </a:extLst>
                </a:gridCol>
                <a:gridCol w="1314450">
                  <a:extLst>
                    <a:ext uri="{9D8B030D-6E8A-4147-A177-3AD203B41FA5}">
                      <a16:colId xmlns:a16="http://schemas.microsoft.com/office/drawing/2014/main" val="543170797"/>
                    </a:ext>
                  </a:extLst>
                </a:gridCol>
                <a:gridCol w="1314450">
                  <a:extLst>
                    <a:ext uri="{9D8B030D-6E8A-4147-A177-3AD203B41FA5}">
                      <a16:colId xmlns:a16="http://schemas.microsoft.com/office/drawing/2014/main" val="3955283112"/>
                    </a:ext>
                  </a:extLst>
                </a:gridCol>
                <a:gridCol w="1314450">
                  <a:extLst>
                    <a:ext uri="{9D8B030D-6E8A-4147-A177-3AD203B41FA5}">
                      <a16:colId xmlns:a16="http://schemas.microsoft.com/office/drawing/2014/main" val="415492241"/>
                    </a:ext>
                  </a:extLst>
                </a:gridCol>
                <a:gridCol w="1314450">
                  <a:extLst>
                    <a:ext uri="{9D8B030D-6E8A-4147-A177-3AD203B41FA5}">
                      <a16:colId xmlns:a16="http://schemas.microsoft.com/office/drawing/2014/main" val="1242585886"/>
                    </a:ext>
                  </a:extLst>
                </a:gridCol>
                <a:gridCol w="1314450">
                  <a:extLst>
                    <a:ext uri="{9D8B030D-6E8A-4147-A177-3AD203B41FA5}">
                      <a16:colId xmlns:a16="http://schemas.microsoft.com/office/drawing/2014/main" val="3354375714"/>
                    </a:ext>
                  </a:extLst>
                </a:gridCol>
                <a:gridCol w="1314450">
                  <a:extLst>
                    <a:ext uri="{9D8B030D-6E8A-4147-A177-3AD203B41FA5}">
                      <a16:colId xmlns:a16="http://schemas.microsoft.com/office/drawing/2014/main" val="1237787562"/>
                    </a:ext>
                  </a:extLst>
                </a:gridCol>
              </a:tblGrid>
              <a:tr h="370840">
                <a:tc>
                  <a:txBody>
                    <a:bodyPr/>
                    <a:lstStyle/>
                    <a:p>
                      <a:r>
                        <a:rPr lang="en-US" sz="2000" dirty="0"/>
                        <a:t>Explosive</a:t>
                      </a:r>
                    </a:p>
                  </a:txBody>
                  <a:tcPr/>
                </a:tc>
                <a:tc>
                  <a:txBody>
                    <a:bodyPr/>
                    <a:lstStyle/>
                    <a:p>
                      <a:r>
                        <a:rPr lang="en-US" sz="2000" dirty="0"/>
                        <a:t>HMX%</a:t>
                      </a:r>
                    </a:p>
                  </a:txBody>
                  <a:tcPr/>
                </a:tc>
                <a:tc>
                  <a:txBody>
                    <a:bodyPr/>
                    <a:lstStyle/>
                    <a:p>
                      <a:r>
                        <a:rPr lang="en-US" sz="2000" dirty="0"/>
                        <a:t>B%</a:t>
                      </a:r>
                    </a:p>
                  </a:txBody>
                  <a:tcPr/>
                </a:tc>
                <a:tc>
                  <a:txBody>
                    <a:bodyPr/>
                    <a:lstStyle/>
                    <a:p>
                      <a:r>
                        <a:rPr lang="en-US" sz="2000" dirty="0"/>
                        <a:t>Al%</a:t>
                      </a:r>
                    </a:p>
                  </a:txBody>
                  <a:tcPr/>
                </a:tc>
                <a:tc>
                  <a:txBody>
                    <a:bodyPr/>
                    <a:lstStyle/>
                    <a:p>
                      <a:r>
                        <a:rPr lang="en-US" sz="2000" dirty="0"/>
                        <a:t>Other%</a:t>
                      </a:r>
                    </a:p>
                  </a:txBody>
                  <a:tcPr/>
                </a:tc>
                <a:tc>
                  <a:txBody>
                    <a:bodyPr/>
                    <a:lstStyle/>
                    <a:p>
                      <a:r>
                        <a:rPr lang="en-US" sz="2000" dirty="0"/>
                        <a:t>Impact Sens%</a:t>
                      </a:r>
                    </a:p>
                  </a:txBody>
                  <a:tcPr/>
                </a:tc>
                <a:tc>
                  <a:txBody>
                    <a:bodyPr/>
                    <a:lstStyle/>
                    <a:p>
                      <a:r>
                        <a:rPr lang="en-US" sz="2000" dirty="0"/>
                        <a:t>Friction Sens%</a:t>
                      </a:r>
                    </a:p>
                  </a:txBody>
                  <a:tcPr/>
                </a:tc>
                <a:tc>
                  <a:txBody>
                    <a:bodyPr/>
                    <a:lstStyle/>
                    <a:p>
                      <a:r>
                        <a:rPr lang="en-US" sz="2000" dirty="0"/>
                        <a:t>Q (kJg</a:t>
                      </a:r>
                      <a:r>
                        <a:rPr lang="en-US" sz="2000" baseline="30000" dirty="0"/>
                        <a:t>-1</a:t>
                      </a:r>
                      <a:r>
                        <a:rPr lang="en-US" sz="2000" dirty="0"/>
                        <a:t>)</a:t>
                      </a:r>
                    </a:p>
                  </a:txBody>
                  <a:tcPr/>
                </a:tc>
                <a:extLst>
                  <a:ext uri="{0D108BD9-81ED-4DB2-BD59-A6C34878D82A}">
                    <a16:rowId xmlns:a16="http://schemas.microsoft.com/office/drawing/2014/main" val="2201769204"/>
                  </a:ext>
                </a:extLst>
              </a:tr>
              <a:tr h="370840">
                <a:tc>
                  <a:txBody>
                    <a:bodyPr/>
                    <a:lstStyle/>
                    <a:p>
                      <a:r>
                        <a:rPr lang="en-US" sz="2000" dirty="0"/>
                        <a:t>Properties</a:t>
                      </a:r>
                    </a:p>
                  </a:txBody>
                  <a:tcPr/>
                </a:tc>
                <a:tc>
                  <a:txBody>
                    <a:bodyPr/>
                    <a:lstStyle/>
                    <a:p>
                      <a:r>
                        <a:rPr lang="en-US" sz="2000" dirty="0"/>
                        <a:t>80 –100 µm</a:t>
                      </a:r>
                    </a:p>
                  </a:txBody>
                  <a:tcPr/>
                </a:tc>
                <a:tc>
                  <a:txBody>
                    <a:bodyPr/>
                    <a:lstStyle/>
                    <a:p>
                      <a:r>
                        <a:rPr lang="en-US" sz="2000" dirty="0"/>
                        <a:t>30 -80 nm</a:t>
                      </a:r>
                    </a:p>
                  </a:txBody>
                  <a:tcPr/>
                </a:tc>
                <a:tc>
                  <a:txBody>
                    <a:bodyPr/>
                    <a:lstStyle/>
                    <a:p>
                      <a:r>
                        <a:rPr lang="en-US" sz="2000" dirty="0"/>
                        <a:t>1 – 5µm</a:t>
                      </a:r>
                    </a:p>
                  </a:txBody>
                  <a:tcPr/>
                </a:tc>
                <a:tc>
                  <a:txBody>
                    <a:bodyPr/>
                    <a:lstStyle/>
                    <a:p>
                      <a:endParaRPr lang="en-US" sz="2000" dirty="0"/>
                    </a:p>
                  </a:txBody>
                  <a:tcPr>
                    <a:solidFill>
                      <a:schemeClr val="tx1"/>
                    </a:solidFill>
                  </a:tcPr>
                </a:tc>
                <a:tc>
                  <a:txBody>
                    <a:bodyPr/>
                    <a:lstStyle/>
                    <a:p>
                      <a:endParaRPr lang="en-US" sz="2000" dirty="0"/>
                    </a:p>
                  </a:txBody>
                  <a:tcPr>
                    <a:solidFill>
                      <a:schemeClr val="tx1"/>
                    </a:solidFill>
                  </a:tcPr>
                </a:tc>
                <a:tc>
                  <a:txBody>
                    <a:bodyPr/>
                    <a:lstStyle/>
                    <a:p>
                      <a:endParaRPr lang="en-US" sz="2000" dirty="0"/>
                    </a:p>
                  </a:txBody>
                  <a:tcPr>
                    <a:solidFill>
                      <a:schemeClr val="tx1"/>
                    </a:solidFill>
                  </a:tcPr>
                </a:tc>
                <a:tc>
                  <a:txBody>
                    <a:bodyPr/>
                    <a:lstStyle/>
                    <a:p>
                      <a:endParaRPr lang="en-US" sz="2000" dirty="0"/>
                    </a:p>
                  </a:txBody>
                  <a:tcPr>
                    <a:solidFill>
                      <a:schemeClr val="tx1"/>
                    </a:solidFill>
                  </a:tcPr>
                </a:tc>
                <a:extLst>
                  <a:ext uri="{0D108BD9-81ED-4DB2-BD59-A6C34878D82A}">
                    <a16:rowId xmlns:a16="http://schemas.microsoft.com/office/drawing/2014/main" val="2333783384"/>
                  </a:ext>
                </a:extLst>
              </a:tr>
              <a:tr h="370840">
                <a:tc>
                  <a:txBody>
                    <a:bodyPr/>
                    <a:lstStyle/>
                    <a:p>
                      <a:r>
                        <a:rPr lang="en-US" sz="2000" dirty="0"/>
                        <a:t>PBXN 101</a:t>
                      </a:r>
                    </a:p>
                    <a:p>
                      <a:endParaRPr lang="en-US" sz="2000" dirty="0"/>
                    </a:p>
                  </a:txBody>
                  <a:tcPr/>
                </a:tc>
                <a:tc>
                  <a:txBody>
                    <a:bodyPr/>
                    <a:lstStyle/>
                    <a:p>
                      <a:r>
                        <a:rPr lang="en-US" sz="2000" dirty="0"/>
                        <a:t>82</a:t>
                      </a:r>
                    </a:p>
                  </a:txBody>
                  <a:tcPr/>
                </a:tc>
                <a:tc>
                  <a:txBody>
                    <a:bodyPr/>
                    <a:lstStyle/>
                    <a:p>
                      <a:r>
                        <a:rPr lang="en-US" sz="2000" dirty="0"/>
                        <a:t>-</a:t>
                      </a:r>
                    </a:p>
                  </a:txBody>
                  <a:tcPr/>
                </a:tc>
                <a:tc>
                  <a:txBody>
                    <a:bodyPr/>
                    <a:lstStyle/>
                    <a:p>
                      <a:r>
                        <a:rPr lang="en-US" sz="2000" dirty="0"/>
                        <a:t>-</a:t>
                      </a:r>
                    </a:p>
                  </a:txBody>
                  <a:tcPr/>
                </a:tc>
                <a:tc>
                  <a:txBody>
                    <a:bodyPr/>
                    <a:lstStyle/>
                    <a:p>
                      <a:r>
                        <a:rPr lang="en-US" sz="2000" dirty="0"/>
                        <a:t>18</a:t>
                      </a:r>
                    </a:p>
                  </a:txBody>
                  <a:tcPr/>
                </a:tc>
                <a:tc>
                  <a:txBody>
                    <a:bodyPr/>
                    <a:lstStyle/>
                    <a:p>
                      <a:r>
                        <a:rPr lang="en-US" sz="2000" dirty="0"/>
                        <a:t>1</a:t>
                      </a:r>
                    </a:p>
                  </a:txBody>
                  <a:tcPr/>
                </a:tc>
                <a:tc>
                  <a:txBody>
                    <a:bodyPr/>
                    <a:lstStyle/>
                    <a:p>
                      <a:r>
                        <a:rPr lang="en-US" sz="2000" dirty="0"/>
                        <a:t>5</a:t>
                      </a:r>
                    </a:p>
                  </a:txBody>
                  <a:tcPr/>
                </a:tc>
                <a:tc>
                  <a:txBody>
                    <a:bodyPr/>
                    <a:lstStyle/>
                    <a:p>
                      <a:r>
                        <a:rPr lang="en-US" sz="2000" dirty="0"/>
                        <a:t>5.2490</a:t>
                      </a:r>
                    </a:p>
                  </a:txBody>
                  <a:tcPr/>
                </a:tc>
                <a:extLst>
                  <a:ext uri="{0D108BD9-81ED-4DB2-BD59-A6C34878D82A}">
                    <a16:rowId xmlns:a16="http://schemas.microsoft.com/office/drawing/2014/main" val="3230896956"/>
                  </a:ext>
                </a:extLst>
              </a:tr>
              <a:tr h="370840">
                <a:tc>
                  <a:txBody>
                    <a:bodyPr/>
                    <a:lstStyle/>
                    <a:p>
                      <a:r>
                        <a:rPr lang="en-US" sz="2000" dirty="0"/>
                        <a:t>PF-1</a:t>
                      </a:r>
                    </a:p>
                  </a:txBody>
                  <a:tcPr/>
                </a:tc>
                <a:tc>
                  <a:txBody>
                    <a:bodyPr/>
                    <a:lstStyle/>
                    <a:p>
                      <a:r>
                        <a:rPr lang="en-US" sz="2000" dirty="0"/>
                        <a:t>64</a:t>
                      </a:r>
                    </a:p>
                  </a:txBody>
                  <a:tcPr/>
                </a:tc>
                <a:tc>
                  <a:txBody>
                    <a:bodyPr/>
                    <a:lstStyle/>
                    <a:p>
                      <a:r>
                        <a:rPr lang="en-US" sz="2000" dirty="0"/>
                        <a:t>0</a:t>
                      </a:r>
                    </a:p>
                  </a:txBody>
                  <a:tcPr/>
                </a:tc>
                <a:tc>
                  <a:txBody>
                    <a:bodyPr/>
                    <a:lstStyle/>
                    <a:p>
                      <a:r>
                        <a:rPr lang="en-US" sz="2000" dirty="0"/>
                        <a:t>20</a:t>
                      </a:r>
                    </a:p>
                  </a:txBody>
                  <a:tcPr/>
                </a:tc>
                <a:tc>
                  <a:txBody>
                    <a:bodyPr/>
                    <a:lstStyle/>
                    <a:p>
                      <a:r>
                        <a:rPr lang="en-US" sz="2000" dirty="0"/>
                        <a:t>16</a:t>
                      </a:r>
                    </a:p>
                  </a:txBody>
                  <a:tcPr/>
                </a:tc>
                <a:tc>
                  <a:txBody>
                    <a:bodyPr/>
                    <a:lstStyle/>
                    <a:p>
                      <a:r>
                        <a:rPr lang="en-US" sz="2000" dirty="0"/>
                        <a:t>4</a:t>
                      </a:r>
                    </a:p>
                  </a:txBody>
                  <a:tcPr/>
                </a:tc>
                <a:tc>
                  <a:txBody>
                    <a:bodyPr/>
                    <a:lstStyle/>
                    <a:p>
                      <a:r>
                        <a:rPr lang="en-US" sz="2000" dirty="0"/>
                        <a:t>10</a:t>
                      </a:r>
                    </a:p>
                  </a:txBody>
                  <a:tcPr/>
                </a:tc>
                <a:tc>
                  <a:txBody>
                    <a:bodyPr/>
                    <a:lstStyle/>
                    <a:p>
                      <a:r>
                        <a:rPr lang="en-US" sz="2000" dirty="0"/>
                        <a:t>5.8387</a:t>
                      </a:r>
                    </a:p>
                  </a:txBody>
                  <a:tcPr/>
                </a:tc>
                <a:extLst>
                  <a:ext uri="{0D108BD9-81ED-4DB2-BD59-A6C34878D82A}">
                    <a16:rowId xmlns:a16="http://schemas.microsoft.com/office/drawing/2014/main" val="2464684994"/>
                  </a:ext>
                </a:extLst>
              </a:tr>
              <a:tr h="370840">
                <a:tc>
                  <a:txBody>
                    <a:bodyPr/>
                    <a:lstStyle/>
                    <a:p>
                      <a:r>
                        <a:rPr lang="en-US" sz="2000" dirty="0"/>
                        <a:t>PF-2</a:t>
                      </a:r>
                    </a:p>
                  </a:txBody>
                  <a:tcPr/>
                </a:tc>
                <a:tc>
                  <a:txBody>
                    <a:bodyPr/>
                    <a:lstStyle/>
                    <a:p>
                      <a:r>
                        <a:rPr lang="en-US" sz="2000" dirty="0"/>
                        <a:t>64</a:t>
                      </a:r>
                    </a:p>
                  </a:txBody>
                  <a:tcPr/>
                </a:tc>
                <a:tc>
                  <a:txBody>
                    <a:bodyPr/>
                    <a:lstStyle/>
                    <a:p>
                      <a:r>
                        <a:rPr lang="en-US" sz="2000" dirty="0"/>
                        <a:t>6</a:t>
                      </a:r>
                    </a:p>
                  </a:txBody>
                  <a:tcPr/>
                </a:tc>
                <a:tc>
                  <a:txBody>
                    <a:bodyPr/>
                    <a:lstStyle/>
                    <a:p>
                      <a:r>
                        <a:rPr lang="en-US" sz="2000" dirty="0"/>
                        <a:t>14</a:t>
                      </a:r>
                    </a:p>
                  </a:txBody>
                  <a:tcPr/>
                </a:tc>
                <a:tc>
                  <a:txBody>
                    <a:bodyPr/>
                    <a:lstStyle/>
                    <a:p>
                      <a:r>
                        <a:rPr lang="en-US" sz="2000" dirty="0"/>
                        <a:t>16</a:t>
                      </a:r>
                    </a:p>
                  </a:txBody>
                  <a:tcPr/>
                </a:tc>
                <a:tc>
                  <a:txBody>
                    <a:bodyPr/>
                    <a:lstStyle/>
                    <a:p>
                      <a:r>
                        <a:rPr lang="en-US" sz="2000" dirty="0"/>
                        <a:t>12</a:t>
                      </a:r>
                    </a:p>
                  </a:txBody>
                  <a:tcPr/>
                </a:tc>
                <a:tc>
                  <a:txBody>
                    <a:bodyPr/>
                    <a:lstStyle/>
                    <a:p>
                      <a:r>
                        <a:rPr lang="en-US" sz="2000" dirty="0"/>
                        <a:t>20</a:t>
                      </a:r>
                    </a:p>
                  </a:txBody>
                  <a:tcPr/>
                </a:tc>
                <a:tc>
                  <a:txBody>
                    <a:bodyPr/>
                    <a:lstStyle/>
                    <a:p>
                      <a:r>
                        <a:rPr lang="en-US" sz="2000" dirty="0"/>
                        <a:t>6.5657</a:t>
                      </a:r>
                    </a:p>
                  </a:txBody>
                  <a:tcPr/>
                </a:tc>
                <a:extLst>
                  <a:ext uri="{0D108BD9-81ED-4DB2-BD59-A6C34878D82A}">
                    <a16:rowId xmlns:a16="http://schemas.microsoft.com/office/drawing/2014/main" val="4180842347"/>
                  </a:ext>
                </a:extLst>
              </a:tr>
              <a:tr h="370840">
                <a:tc>
                  <a:txBody>
                    <a:bodyPr/>
                    <a:lstStyle/>
                    <a:p>
                      <a:r>
                        <a:rPr lang="en-US" sz="2000" dirty="0"/>
                        <a:t>PF-3</a:t>
                      </a:r>
                    </a:p>
                  </a:txBody>
                  <a:tcPr/>
                </a:tc>
                <a:tc>
                  <a:txBody>
                    <a:bodyPr/>
                    <a:lstStyle/>
                    <a:p>
                      <a:r>
                        <a:rPr lang="en-US" sz="2000" dirty="0"/>
                        <a:t>64</a:t>
                      </a:r>
                    </a:p>
                  </a:txBody>
                  <a:tcPr/>
                </a:tc>
                <a:tc>
                  <a:txBody>
                    <a:bodyPr/>
                    <a:lstStyle/>
                    <a:p>
                      <a:r>
                        <a:rPr lang="en-US" sz="2000" dirty="0"/>
                        <a:t>10</a:t>
                      </a:r>
                    </a:p>
                  </a:txBody>
                  <a:tcPr/>
                </a:tc>
                <a:tc>
                  <a:txBody>
                    <a:bodyPr/>
                    <a:lstStyle/>
                    <a:p>
                      <a:r>
                        <a:rPr lang="en-US" sz="2000" dirty="0"/>
                        <a:t>10</a:t>
                      </a:r>
                    </a:p>
                  </a:txBody>
                  <a:tcPr/>
                </a:tc>
                <a:tc>
                  <a:txBody>
                    <a:bodyPr/>
                    <a:lstStyle/>
                    <a:p>
                      <a:r>
                        <a:rPr lang="en-US" sz="2000" dirty="0"/>
                        <a:t>16</a:t>
                      </a:r>
                    </a:p>
                  </a:txBody>
                  <a:tcPr/>
                </a:tc>
                <a:tc>
                  <a:txBody>
                    <a:bodyPr/>
                    <a:lstStyle/>
                    <a:p>
                      <a:r>
                        <a:rPr lang="en-US" sz="2000" dirty="0"/>
                        <a:t>24</a:t>
                      </a:r>
                    </a:p>
                  </a:txBody>
                  <a:tcPr/>
                </a:tc>
                <a:tc>
                  <a:txBody>
                    <a:bodyPr/>
                    <a:lstStyle/>
                    <a:p>
                      <a:r>
                        <a:rPr lang="en-US" sz="2000" dirty="0"/>
                        <a:t>30</a:t>
                      </a:r>
                    </a:p>
                  </a:txBody>
                  <a:tcPr/>
                </a:tc>
                <a:tc>
                  <a:txBody>
                    <a:bodyPr/>
                    <a:lstStyle/>
                    <a:p>
                      <a:r>
                        <a:rPr lang="en-US" sz="2000" dirty="0"/>
                        <a:t>6.1849</a:t>
                      </a:r>
                    </a:p>
                  </a:txBody>
                  <a:tcPr/>
                </a:tc>
                <a:extLst>
                  <a:ext uri="{0D108BD9-81ED-4DB2-BD59-A6C34878D82A}">
                    <a16:rowId xmlns:a16="http://schemas.microsoft.com/office/drawing/2014/main" val="934265571"/>
                  </a:ext>
                </a:extLst>
              </a:tr>
            </a:tbl>
          </a:graphicData>
        </a:graphic>
      </p:graphicFrame>
      <p:sp>
        <p:nvSpPr>
          <p:cNvPr id="5" name="TextBox 4">
            <a:extLst>
              <a:ext uri="{FF2B5EF4-FFF2-40B4-BE49-F238E27FC236}">
                <a16:creationId xmlns:a16="http://schemas.microsoft.com/office/drawing/2014/main" id="{F86A5C22-64F5-F623-17DA-BE7EF095B5BE}"/>
              </a:ext>
            </a:extLst>
          </p:cNvPr>
          <p:cNvSpPr txBox="1"/>
          <p:nvPr/>
        </p:nvSpPr>
        <p:spPr>
          <a:xfrm>
            <a:off x="1152435" y="5733142"/>
            <a:ext cx="9887130" cy="369332"/>
          </a:xfrm>
          <a:prstGeom prst="rect">
            <a:avLst/>
          </a:prstGeom>
          <a:solidFill>
            <a:schemeClr val="tx1"/>
          </a:solidFill>
        </p:spPr>
        <p:txBody>
          <a:bodyPr wrap="none" rtlCol="0">
            <a:spAutoFit/>
          </a:bodyPr>
          <a:lstStyle/>
          <a:p>
            <a:r>
              <a:rPr lang="en-US" dirty="0">
                <a:solidFill>
                  <a:schemeClr val="bg1"/>
                </a:solidFill>
              </a:rPr>
              <a:t>Journal of Physics: Conference Series, 2478(2023) 032057.       DOI: 10.1088/1742-6596/2478/3/032057</a:t>
            </a:r>
          </a:p>
        </p:txBody>
      </p:sp>
    </p:spTree>
    <p:extLst>
      <p:ext uri="{BB962C8B-B14F-4D97-AF65-F5344CB8AC3E}">
        <p14:creationId xmlns:p14="http://schemas.microsoft.com/office/powerpoint/2010/main" val="36124518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6619AB-A559-A1BC-2D85-A05975DB2691}"/>
              </a:ext>
            </a:extLst>
          </p:cNvPr>
          <p:cNvSpPr>
            <a:spLocks noGrp="1"/>
          </p:cNvSpPr>
          <p:nvPr>
            <p:ph type="title"/>
          </p:nvPr>
        </p:nvSpPr>
        <p:spPr/>
        <p:txBody>
          <a:bodyPr/>
          <a:lstStyle/>
          <a:p>
            <a:r>
              <a:rPr lang="en-US" dirty="0"/>
              <a:t>Parameters of Detonation Reaction Zone</a:t>
            </a:r>
          </a:p>
        </p:txBody>
      </p:sp>
      <p:graphicFrame>
        <p:nvGraphicFramePr>
          <p:cNvPr id="4" name="Content Placeholder 3">
            <a:extLst>
              <a:ext uri="{FF2B5EF4-FFF2-40B4-BE49-F238E27FC236}">
                <a16:creationId xmlns:a16="http://schemas.microsoft.com/office/drawing/2014/main" id="{A513DD6A-A130-810F-16FB-9C50CBC1455F}"/>
              </a:ext>
            </a:extLst>
          </p:cNvPr>
          <p:cNvGraphicFramePr>
            <a:graphicFrameLocks noGrp="1"/>
          </p:cNvGraphicFramePr>
          <p:nvPr>
            <p:ph idx="1"/>
            <p:extLst>
              <p:ext uri="{D42A27DB-BD31-4B8C-83A1-F6EECF244321}">
                <p14:modId xmlns:p14="http://schemas.microsoft.com/office/powerpoint/2010/main" val="2728483706"/>
              </p:ext>
            </p:extLst>
          </p:nvPr>
        </p:nvGraphicFramePr>
        <p:xfrm>
          <a:off x="838200" y="1811111"/>
          <a:ext cx="10294257" cy="2499360"/>
        </p:xfrm>
        <a:graphic>
          <a:graphicData uri="http://schemas.openxmlformats.org/drawingml/2006/table">
            <a:tbl>
              <a:tblPr firstRow="1" bandRow="1">
                <a:tableStyleId>{5C22544A-7EE6-4342-B048-85BDC9FD1C3A}</a:tableStyleId>
              </a:tblPr>
              <a:tblGrid>
                <a:gridCol w="1354455">
                  <a:extLst>
                    <a:ext uri="{9D8B030D-6E8A-4147-A177-3AD203B41FA5}">
                      <a16:colId xmlns:a16="http://schemas.microsoft.com/office/drawing/2014/main" val="567075959"/>
                    </a:ext>
                  </a:extLst>
                </a:gridCol>
                <a:gridCol w="1502228">
                  <a:extLst>
                    <a:ext uri="{9D8B030D-6E8A-4147-A177-3AD203B41FA5}">
                      <a16:colId xmlns:a16="http://schemas.microsoft.com/office/drawing/2014/main" val="50514022"/>
                    </a:ext>
                  </a:extLst>
                </a:gridCol>
                <a:gridCol w="1559288">
                  <a:extLst>
                    <a:ext uri="{9D8B030D-6E8A-4147-A177-3AD203B41FA5}">
                      <a16:colId xmlns:a16="http://schemas.microsoft.com/office/drawing/2014/main" val="3203787790"/>
                    </a:ext>
                  </a:extLst>
                </a:gridCol>
                <a:gridCol w="1611086">
                  <a:extLst>
                    <a:ext uri="{9D8B030D-6E8A-4147-A177-3AD203B41FA5}">
                      <a16:colId xmlns:a16="http://schemas.microsoft.com/office/drawing/2014/main" val="3581457340"/>
                    </a:ext>
                  </a:extLst>
                </a:gridCol>
                <a:gridCol w="1262743">
                  <a:extLst>
                    <a:ext uri="{9D8B030D-6E8A-4147-A177-3AD203B41FA5}">
                      <a16:colId xmlns:a16="http://schemas.microsoft.com/office/drawing/2014/main" val="2322339184"/>
                    </a:ext>
                  </a:extLst>
                </a:gridCol>
                <a:gridCol w="1494971">
                  <a:extLst>
                    <a:ext uri="{9D8B030D-6E8A-4147-A177-3AD203B41FA5}">
                      <a16:colId xmlns:a16="http://schemas.microsoft.com/office/drawing/2014/main" val="1316557262"/>
                    </a:ext>
                  </a:extLst>
                </a:gridCol>
                <a:gridCol w="1509486">
                  <a:extLst>
                    <a:ext uri="{9D8B030D-6E8A-4147-A177-3AD203B41FA5}">
                      <a16:colId xmlns:a16="http://schemas.microsoft.com/office/drawing/2014/main" val="2987706497"/>
                    </a:ext>
                  </a:extLst>
                </a:gridCol>
              </a:tblGrid>
              <a:tr h="370840">
                <a:tc>
                  <a:txBody>
                    <a:bodyPr/>
                    <a:lstStyle/>
                    <a:p>
                      <a:pPr algn="ctr"/>
                      <a:r>
                        <a:rPr lang="en-US" sz="2800" dirty="0"/>
                        <a:t>Sample</a:t>
                      </a:r>
                    </a:p>
                  </a:txBody>
                  <a:tcPr/>
                </a:tc>
                <a:tc>
                  <a:txBody>
                    <a:bodyPr/>
                    <a:lstStyle/>
                    <a:p>
                      <a:pPr algn="ctr"/>
                      <a:r>
                        <a:rPr lang="en-US" sz="2800" dirty="0"/>
                        <a:t>Density (gcm</a:t>
                      </a:r>
                      <a:r>
                        <a:rPr lang="en-US" sz="2800" baseline="30000" dirty="0"/>
                        <a:t>-3</a:t>
                      </a:r>
                      <a:r>
                        <a:rPr lang="en-US" sz="2800" dirty="0"/>
                        <a:t>)</a:t>
                      </a:r>
                    </a:p>
                  </a:txBody>
                  <a:tcPr/>
                </a:tc>
                <a:tc>
                  <a:txBody>
                    <a:bodyPr/>
                    <a:lstStyle/>
                    <a:p>
                      <a:pPr algn="ctr"/>
                      <a:r>
                        <a:rPr lang="en-US" sz="2800" dirty="0"/>
                        <a:t>D</a:t>
                      </a:r>
                      <a:r>
                        <a:rPr lang="en-US" sz="2800" baseline="-25000" dirty="0"/>
                        <a:t>CJ</a:t>
                      </a:r>
                      <a:r>
                        <a:rPr lang="en-US" sz="2800" dirty="0"/>
                        <a:t> (mmµs</a:t>
                      </a:r>
                      <a:r>
                        <a:rPr lang="en-US" sz="2800" baseline="30000" dirty="0"/>
                        <a:t>-1</a:t>
                      </a:r>
                      <a:r>
                        <a:rPr lang="en-US" sz="2800" dirty="0"/>
                        <a:t>)</a:t>
                      </a:r>
                    </a:p>
                  </a:txBody>
                  <a:tcPr/>
                </a:tc>
                <a:tc>
                  <a:txBody>
                    <a:bodyPr/>
                    <a:lstStyle/>
                    <a:p>
                      <a:pPr algn="ctr"/>
                      <a:r>
                        <a:rPr lang="en-US" sz="2800" dirty="0"/>
                        <a:t>U</a:t>
                      </a:r>
                      <a:r>
                        <a:rPr lang="en-US" sz="2800" baseline="-25000" dirty="0"/>
                        <a:t>p</a:t>
                      </a:r>
                      <a:r>
                        <a:rPr lang="en-US" sz="2800" dirty="0"/>
                        <a:t> (mmµs</a:t>
                      </a:r>
                      <a:r>
                        <a:rPr lang="en-US" sz="2800" baseline="30000" dirty="0"/>
                        <a:t>-1</a:t>
                      </a:r>
                      <a:r>
                        <a:rPr lang="en-US" sz="2800" dirty="0"/>
                        <a:t>)</a:t>
                      </a:r>
                    </a:p>
                  </a:txBody>
                  <a:tcPr/>
                </a:tc>
                <a:tc>
                  <a:txBody>
                    <a:bodyPr/>
                    <a:lstStyle/>
                    <a:p>
                      <a:pPr algn="ctr"/>
                      <a:r>
                        <a:rPr lang="en-US" sz="2800" dirty="0" err="1"/>
                        <a:t>t</a:t>
                      </a:r>
                      <a:r>
                        <a:rPr lang="en-US" sz="2800" baseline="-25000" dirty="0" err="1"/>
                        <a:t>CJ</a:t>
                      </a:r>
                      <a:r>
                        <a:rPr lang="en-US" sz="2800" dirty="0"/>
                        <a:t> (ns)</a:t>
                      </a:r>
                    </a:p>
                  </a:txBody>
                  <a:tcPr/>
                </a:tc>
                <a:tc>
                  <a:txBody>
                    <a:bodyPr/>
                    <a:lstStyle/>
                    <a:p>
                      <a:pPr algn="ctr"/>
                      <a:r>
                        <a:rPr lang="en-US" sz="2800" dirty="0"/>
                        <a:t>X</a:t>
                      </a:r>
                      <a:r>
                        <a:rPr lang="en-US" sz="2800" baseline="-25000" dirty="0"/>
                        <a:t>CJ</a:t>
                      </a:r>
                      <a:r>
                        <a:rPr lang="en-US" sz="2800" dirty="0"/>
                        <a:t> (mm)</a:t>
                      </a:r>
                    </a:p>
                  </a:txBody>
                  <a:tcPr/>
                </a:tc>
                <a:tc>
                  <a:txBody>
                    <a:bodyPr/>
                    <a:lstStyle/>
                    <a:p>
                      <a:pPr algn="ctr"/>
                      <a:r>
                        <a:rPr lang="en-US" sz="2800" dirty="0"/>
                        <a:t>P</a:t>
                      </a:r>
                      <a:r>
                        <a:rPr lang="en-US" sz="2800" baseline="-25000" dirty="0"/>
                        <a:t>CJ</a:t>
                      </a:r>
                      <a:r>
                        <a:rPr lang="en-US" sz="2800" dirty="0"/>
                        <a:t> (</a:t>
                      </a:r>
                      <a:r>
                        <a:rPr lang="en-US" sz="2800" dirty="0" err="1"/>
                        <a:t>GPa</a:t>
                      </a:r>
                      <a:r>
                        <a:rPr lang="en-US" sz="2800" dirty="0"/>
                        <a:t>)</a:t>
                      </a:r>
                    </a:p>
                  </a:txBody>
                  <a:tcPr/>
                </a:tc>
                <a:extLst>
                  <a:ext uri="{0D108BD9-81ED-4DB2-BD59-A6C34878D82A}">
                    <a16:rowId xmlns:a16="http://schemas.microsoft.com/office/drawing/2014/main" val="2163315693"/>
                  </a:ext>
                </a:extLst>
              </a:tr>
              <a:tr h="370840">
                <a:tc>
                  <a:txBody>
                    <a:bodyPr/>
                    <a:lstStyle/>
                    <a:p>
                      <a:pPr algn="ctr"/>
                      <a:r>
                        <a:rPr lang="en-US" sz="2800" dirty="0"/>
                        <a:t>PBX-1</a:t>
                      </a:r>
                    </a:p>
                  </a:txBody>
                  <a:tcPr/>
                </a:tc>
                <a:tc>
                  <a:txBody>
                    <a:bodyPr/>
                    <a:lstStyle/>
                    <a:p>
                      <a:pPr algn="ctr"/>
                      <a:r>
                        <a:rPr lang="en-US" sz="2800" dirty="0"/>
                        <a:t>1.851</a:t>
                      </a:r>
                    </a:p>
                  </a:txBody>
                  <a:tcPr/>
                </a:tc>
                <a:tc>
                  <a:txBody>
                    <a:bodyPr/>
                    <a:lstStyle/>
                    <a:p>
                      <a:pPr algn="ctr"/>
                      <a:r>
                        <a:rPr lang="en-US" sz="2800" dirty="0"/>
                        <a:t>8.815</a:t>
                      </a:r>
                    </a:p>
                  </a:txBody>
                  <a:tcPr/>
                </a:tc>
                <a:tc>
                  <a:txBody>
                    <a:bodyPr/>
                    <a:lstStyle/>
                    <a:p>
                      <a:pPr algn="ctr"/>
                      <a:r>
                        <a:rPr lang="en-US" sz="2800" dirty="0"/>
                        <a:t>2.087</a:t>
                      </a:r>
                    </a:p>
                  </a:txBody>
                  <a:tcPr/>
                </a:tc>
                <a:tc>
                  <a:txBody>
                    <a:bodyPr/>
                    <a:lstStyle/>
                    <a:p>
                      <a:pPr algn="ctr"/>
                      <a:r>
                        <a:rPr lang="en-US" sz="2800" dirty="0"/>
                        <a:t>44</a:t>
                      </a:r>
                    </a:p>
                  </a:txBody>
                  <a:tcPr/>
                </a:tc>
                <a:tc>
                  <a:txBody>
                    <a:bodyPr/>
                    <a:lstStyle/>
                    <a:p>
                      <a:pPr algn="ctr"/>
                      <a:r>
                        <a:rPr lang="en-US" sz="2800" dirty="0"/>
                        <a:t>0.3</a:t>
                      </a:r>
                    </a:p>
                  </a:txBody>
                  <a:tcPr/>
                </a:tc>
                <a:tc>
                  <a:txBody>
                    <a:bodyPr/>
                    <a:lstStyle/>
                    <a:p>
                      <a:pPr algn="ctr"/>
                      <a:r>
                        <a:rPr lang="en-US" sz="2800" dirty="0"/>
                        <a:t>32.67</a:t>
                      </a:r>
                    </a:p>
                  </a:txBody>
                  <a:tcPr/>
                </a:tc>
                <a:extLst>
                  <a:ext uri="{0D108BD9-81ED-4DB2-BD59-A6C34878D82A}">
                    <a16:rowId xmlns:a16="http://schemas.microsoft.com/office/drawing/2014/main" val="3537801681"/>
                  </a:ext>
                </a:extLst>
              </a:tr>
              <a:tr h="370840">
                <a:tc>
                  <a:txBody>
                    <a:bodyPr/>
                    <a:lstStyle/>
                    <a:p>
                      <a:pPr algn="ctr"/>
                      <a:r>
                        <a:rPr lang="en-US" sz="2800" dirty="0"/>
                        <a:t>PF-1</a:t>
                      </a:r>
                    </a:p>
                  </a:txBody>
                  <a:tcPr/>
                </a:tc>
                <a:tc>
                  <a:txBody>
                    <a:bodyPr/>
                    <a:lstStyle/>
                    <a:p>
                      <a:pPr algn="ctr"/>
                      <a:r>
                        <a:rPr lang="en-US" sz="2800" dirty="0"/>
                        <a:t>1.707</a:t>
                      </a:r>
                    </a:p>
                  </a:txBody>
                  <a:tcPr/>
                </a:tc>
                <a:tc>
                  <a:txBody>
                    <a:bodyPr/>
                    <a:lstStyle/>
                    <a:p>
                      <a:pPr algn="ctr"/>
                      <a:r>
                        <a:rPr lang="en-US" sz="2800" dirty="0"/>
                        <a:t>7.833</a:t>
                      </a:r>
                    </a:p>
                  </a:txBody>
                  <a:tcPr/>
                </a:tc>
                <a:tc>
                  <a:txBody>
                    <a:bodyPr/>
                    <a:lstStyle/>
                    <a:p>
                      <a:pPr algn="ctr"/>
                      <a:r>
                        <a:rPr lang="en-US" sz="2800" dirty="0"/>
                        <a:t>1.597</a:t>
                      </a:r>
                    </a:p>
                  </a:txBody>
                  <a:tcPr/>
                </a:tc>
                <a:tc>
                  <a:txBody>
                    <a:bodyPr/>
                    <a:lstStyle/>
                    <a:p>
                      <a:pPr algn="ctr"/>
                      <a:r>
                        <a:rPr lang="en-US" sz="2800" dirty="0"/>
                        <a:t>112</a:t>
                      </a:r>
                    </a:p>
                  </a:txBody>
                  <a:tcPr/>
                </a:tc>
                <a:tc>
                  <a:txBody>
                    <a:bodyPr/>
                    <a:lstStyle/>
                    <a:p>
                      <a:pPr algn="ctr"/>
                      <a:r>
                        <a:rPr lang="en-US" sz="2800" dirty="0"/>
                        <a:t>0.7</a:t>
                      </a:r>
                    </a:p>
                  </a:txBody>
                  <a:tcPr/>
                </a:tc>
                <a:tc>
                  <a:txBody>
                    <a:bodyPr/>
                    <a:lstStyle/>
                    <a:p>
                      <a:pPr algn="ctr"/>
                      <a:r>
                        <a:rPr lang="en-US" sz="2800" dirty="0"/>
                        <a:t>23.85</a:t>
                      </a:r>
                    </a:p>
                  </a:txBody>
                  <a:tcPr/>
                </a:tc>
                <a:extLst>
                  <a:ext uri="{0D108BD9-81ED-4DB2-BD59-A6C34878D82A}">
                    <a16:rowId xmlns:a16="http://schemas.microsoft.com/office/drawing/2014/main" val="1466645807"/>
                  </a:ext>
                </a:extLst>
              </a:tr>
              <a:tr h="370840">
                <a:tc>
                  <a:txBody>
                    <a:bodyPr/>
                    <a:lstStyle/>
                    <a:p>
                      <a:pPr algn="ctr"/>
                      <a:r>
                        <a:rPr lang="en-US" sz="2800" dirty="0"/>
                        <a:t>PF-3</a:t>
                      </a:r>
                    </a:p>
                  </a:txBody>
                  <a:tcPr/>
                </a:tc>
                <a:tc>
                  <a:txBody>
                    <a:bodyPr/>
                    <a:lstStyle/>
                    <a:p>
                      <a:pPr algn="ctr"/>
                      <a:r>
                        <a:rPr lang="en-US" sz="2800" dirty="0"/>
                        <a:t>1.672</a:t>
                      </a:r>
                    </a:p>
                  </a:txBody>
                  <a:tcPr/>
                </a:tc>
                <a:tc>
                  <a:txBody>
                    <a:bodyPr/>
                    <a:lstStyle/>
                    <a:p>
                      <a:pPr algn="ctr"/>
                      <a:r>
                        <a:rPr lang="en-US" sz="2800" dirty="0"/>
                        <a:t>8.018</a:t>
                      </a:r>
                    </a:p>
                  </a:txBody>
                  <a:tcPr/>
                </a:tc>
                <a:tc>
                  <a:txBody>
                    <a:bodyPr/>
                    <a:lstStyle/>
                    <a:p>
                      <a:pPr algn="ctr"/>
                      <a:r>
                        <a:rPr lang="en-US" sz="2800" dirty="0"/>
                        <a:t>1.631</a:t>
                      </a:r>
                    </a:p>
                  </a:txBody>
                  <a:tcPr/>
                </a:tc>
                <a:tc>
                  <a:txBody>
                    <a:bodyPr/>
                    <a:lstStyle/>
                    <a:p>
                      <a:pPr algn="ctr"/>
                      <a:r>
                        <a:rPr lang="en-US" sz="2800" dirty="0"/>
                        <a:t>102</a:t>
                      </a:r>
                    </a:p>
                  </a:txBody>
                  <a:tcPr/>
                </a:tc>
                <a:tc>
                  <a:txBody>
                    <a:bodyPr/>
                    <a:lstStyle/>
                    <a:p>
                      <a:pPr algn="ctr"/>
                      <a:r>
                        <a:rPr lang="en-US" sz="2800" dirty="0"/>
                        <a:t>0.65</a:t>
                      </a:r>
                    </a:p>
                  </a:txBody>
                  <a:tcPr/>
                </a:tc>
                <a:tc>
                  <a:txBody>
                    <a:bodyPr/>
                    <a:lstStyle/>
                    <a:p>
                      <a:pPr algn="ctr"/>
                      <a:r>
                        <a:rPr lang="en-US" sz="2800" dirty="0"/>
                        <a:t>24.93</a:t>
                      </a:r>
                    </a:p>
                  </a:txBody>
                  <a:tcPr/>
                </a:tc>
                <a:extLst>
                  <a:ext uri="{0D108BD9-81ED-4DB2-BD59-A6C34878D82A}">
                    <a16:rowId xmlns:a16="http://schemas.microsoft.com/office/drawing/2014/main" val="3016587570"/>
                  </a:ext>
                </a:extLst>
              </a:tr>
            </a:tbl>
          </a:graphicData>
        </a:graphic>
      </p:graphicFrame>
      <p:sp>
        <p:nvSpPr>
          <p:cNvPr id="5" name="TextBox 4">
            <a:extLst>
              <a:ext uri="{FF2B5EF4-FFF2-40B4-BE49-F238E27FC236}">
                <a16:creationId xmlns:a16="http://schemas.microsoft.com/office/drawing/2014/main" id="{9AE75F69-7E38-5EBE-4BD5-770D69D13EBA}"/>
              </a:ext>
            </a:extLst>
          </p:cNvPr>
          <p:cNvSpPr txBox="1"/>
          <p:nvPr/>
        </p:nvSpPr>
        <p:spPr>
          <a:xfrm>
            <a:off x="1146629" y="5196114"/>
            <a:ext cx="6387711" cy="369332"/>
          </a:xfrm>
          <a:prstGeom prst="rect">
            <a:avLst/>
          </a:prstGeom>
          <a:noFill/>
        </p:spPr>
        <p:txBody>
          <a:bodyPr wrap="none" rtlCol="0">
            <a:spAutoFit/>
          </a:bodyPr>
          <a:lstStyle/>
          <a:p>
            <a:r>
              <a:rPr lang="en-US" dirty="0"/>
              <a:t>Can you observe the move from ideal to non-ideal characteristics?</a:t>
            </a:r>
          </a:p>
        </p:txBody>
      </p:sp>
    </p:spTree>
    <p:extLst>
      <p:ext uri="{BB962C8B-B14F-4D97-AF65-F5344CB8AC3E}">
        <p14:creationId xmlns:p14="http://schemas.microsoft.com/office/powerpoint/2010/main" val="29511393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C072CB-6799-882D-5975-75F6567974BA}"/>
              </a:ext>
            </a:extLst>
          </p:cNvPr>
          <p:cNvSpPr>
            <a:spLocks noGrp="1"/>
          </p:cNvSpPr>
          <p:nvPr>
            <p:ph type="title"/>
          </p:nvPr>
        </p:nvSpPr>
        <p:spPr/>
        <p:txBody>
          <a:bodyPr/>
          <a:lstStyle/>
          <a:p>
            <a:r>
              <a:rPr lang="en-US" dirty="0"/>
              <a:t>And what about below water?</a:t>
            </a:r>
          </a:p>
        </p:txBody>
      </p:sp>
      <p:graphicFrame>
        <p:nvGraphicFramePr>
          <p:cNvPr id="4" name="Content Placeholder 3">
            <a:extLst>
              <a:ext uri="{FF2B5EF4-FFF2-40B4-BE49-F238E27FC236}">
                <a16:creationId xmlns:a16="http://schemas.microsoft.com/office/drawing/2014/main" id="{E9228EE7-8968-4CF4-21F6-51104DA4E6BE}"/>
              </a:ext>
            </a:extLst>
          </p:cNvPr>
          <p:cNvGraphicFramePr>
            <a:graphicFrameLocks noGrp="1"/>
          </p:cNvGraphicFramePr>
          <p:nvPr>
            <p:ph idx="1"/>
            <p:extLst>
              <p:ext uri="{D42A27DB-BD31-4B8C-83A1-F6EECF244321}">
                <p14:modId xmlns:p14="http://schemas.microsoft.com/office/powerpoint/2010/main" val="3689234617"/>
              </p:ext>
            </p:extLst>
          </p:nvPr>
        </p:nvGraphicFramePr>
        <p:xfrm>
          <a:off x="838200" y="1825625"/>
          <a:ext cx="10366829" cy="1889760"/>
        </p:xfrm>
        <a:graphic>
          <a:graphicData uri="http://schemas.openxmlformats.org/drawingml/2006/table">
            <a:tbl>
              <a:tblPr firstRow="1" bandRow="1">
                <a:tableStyleId>{5C22544A-7EE6-4342-B048-85BDC9FD1C3A}</a:tableStyleId>
              </a:tblPr>
              <a:tblGrid>
                <a:gridCol w="1019493">
                  <a:extLst>
                    <a:ext uri="{9D8B030D-6E8A-4147-A177-3AD203B41FA5}">
                      <a16:colId xmlns:a16="http://schemas.microsoft.com/office/drawing/2014/main" val="3764915714"/>
                    </a:ext>
                  </a:extLst>
                </a:gridCol>
                <a:gridCol w="1051560">
                  <a:extLst>
                    <a:ext uri="{9D8B030D-6E8A-4147-A177-3AD203B41FA5}">
                      <a16:colId xmlns:a16="http://schemas.microsoft.com/office/drawing/2014/main" val="2311116402"/>
                    </a:ext>
                  </a:extLst>
                </a:gridCol>
                <a:gridCol w="1051560">
                  <a:extLst>
                    <a:ext uri="{9D8B030D-6E8A-4147-A177-3AD203B41FA5}">
                      <a16:colId xmlns:a16="http://schemas.microsoft.com/office/drawing/2014/main" val="4288324088"/>
                    </a:ext>
                  </a:extLst>
                </a:gridCol>
                <a:gridCol w="1051560">
                  <a:extLst>
                    <a:ext uri="{9D8B030D-6E8A-4147-A177-3AD203B41FA5}">
                      <a16:colId xmlns:a16="http://schemas.microsoft.com/office/drawing/2014/main" val="3197199813"/>
                    </a:ext>
                  </a:extLst>
                </a:gridCol>
                <a:gridCol w="1051560">
                  <a:extLst>
                    <a:ext uri="{9D8B030D-6E8A-4147-A177-3AD203B41FA5}">
                      <a16:colId xmlns:a16="http://schemas.microsoft.com/office/drawing/2014/main" val="194221824"/>
                    </a:ext>
                  </a:extLst>
                </a:gridCol>
                <a:gridCol w="1051560">
                  <a:extLst>
                    <a:ext uri="{9D8B030D-6E8A-4147-A177-3AD203B41FA5}">
                      <a16:colId xmlns:a16="http://schemas.microsoft.com/office/drawing/2014/main" val="1671607896"/>
                    </a:ext>
                  </a:extLst>
                </a:gridCol>
                <a:gridCol w="1051560">
                  <a:extLst>
                    <a:ext uri="{9D8B030D-6E8A-4147-A177-3AD203B41FA5}">
                      <a16:colId xmlns:a16="http://schemas.microsoft.com/office/drawing/2014/main" val="2916575037"/>
                    </a:ext>
                  </a:extLst>
                </a:gridCol>
                <a:gridCol w="1051560">
                  <a:extLst>
                    <a:ext uri="{9D8B030D-6E8A-4147-A177-3AD203B41FA5}">
                      <a16:colId xmlns:a16="http://schemas.microsoft.com/office/drawing/2014/main" val="650696564"/>
                    </a:ext>
                  </a:extLst>
                </a:gridCol>
                <a:gridCol w="817880">
                  <a:extLst>
                    <a:ext uri="{9D8B030D-6E8A-4147-A177-3AD203B41FA5}">
                      <a16:colId xmlns:a16="http://schemas.microsoft.com/office/drawing/2014/main" val="2161620563"/>
                    </a:ext>
                  </a:extLst>
                </a:gridCol>
                <a:gridCol w="1168536">
                  <a:extLst>
                    <a:ext uri="{9D8B030D-6E8A-4147-A177-3AD203B41FA5}">
                      <a16:colId xmlns:a16="http://schemas.microsoft.com/office/drawing/2014/main" val="3311290793"/>
                    </a:ext>
                  </a:extLst>
                </a:gridCol>
              </a:tblGrid>
              <a:tr h="370840">
                <a:tc>
                  <a:txBody>
                    <a:bodyPr/>
                    <a:lstStyle/>
                    <a:p>
                      <a:pPr algn="ctr"/>
                      <a:r>
                        <a:rPr lang="en-US" sz="2000" dirty="0"/>
                        <a:t>Sample</a:t>
                      </a:r>
                    </a:p>
                  </a:txBody>
                  <a:tcPr/>
                </a:tc>
                <a:tc>
                  <a:txBody>
                    <a:bodyPr/>
                    <a:lstStyle/>
                    <a:p>
                      <a:pPr algn="ctr"/>
                      <a:r>
                        <a:rPr lang="en-US" sz="2000" dirty="0"/>
                        <a:t>Density</a:t>
                      </a:r>
                    </a:p>
                    <a:p>
                      <a:pPr algn="ctr"/>
                      <a:r>
                        <a:rPr lang="en-US" sz="2000" dirty="0"/>
                        <a:t>(gcm</a:t>
                      </a:r>
                      <a:r>
                        <a:rPr lang="en-US" sz="2000" baseline="30000" dirty="0"/>
                        <a:t>-3</a:t>
                      </a:r>
                      <a:r>
                        <a:rPr lang="en-US" sz="2000" dirty="0"/>
                        <a:t>)</a:t>
                      </a:r>
                    </a:p>
                  </a:txBody>
                  <a:tcPr/>
                </a:tc>
                <a:tc>
                  <a:txBody>
                    <a:bodyPr/>
                    <a:lstStyle/>
                    <a:p>
                      <a:pPr algn="ctr"/>
                      <a:r>
                        <a:rPr lang="en-US" sz="2000" dirty="0"/>
                        <a:t>Mass</a:t>
                      </a:r>
                    </a:p>
                    <a:p>
                      <a:pPr algn="ctr"/>
                      <a:r>
                        <a:rPr lang="en-US" sz="2000" dirty="0"/>
                        <a:t>(Kg)</a:t>
                      </a:r>
                    </a:p>
                  </a:txBody>
                  <a:tcPr/>
                </a:tc>
                <a:tc>
                  <a:txBody>
                    <a:bodyPr/>
                    <a:lstStyle/>
                    <a:p>
                      <a:pPr algn="ctr"/>
                      <a:r>
                        <a:rPr lang="en-US" sz="2000" dirty="0"/>
                        <a:t>H </a:t>
                      </a:r>
                    </a:p>
                    <a:p>
                      <a:pPr algn="ctr"/>
                      <a:r>
                        <a:rPr lang="en-US" sz="2000" dirty="0"/>
                        <a:t>(m)</a:t>
                      </a:r>
                    </a:p>
                  </a:txBody>
                  <a:tcPr/>
                </a:tc>
                <a:tc>
                  <a:txBody>
                    <a:bodyPr/>
                    <a:lstStyle/>
                    <a:p>
                      <a:pPr algn="ctr"/>
                      <a:r>
                        <a:rPr lang="en-US" sz="2000" dirty="0"/>
                        <a:t>R </a:t>
                      </a:r>
                    </a:p>
                    <a:p>
                      <a:pPr algn="ctr"/>
                      <a:r>
                        <a:rPr lang="en-US" sz="2000" dirty="0"/>
                        <a:t>(m)</a:t>
                      </a:r>
                    </a:p>
                  </a:txBody>
                  <a:tcPr/>
                </a:tc>
                <a:tc>
                  <a:txBody>
                    <a:bodyPr/>
                    <a:lstStyle/>
                    <a:p>
                      <a:pPr algn="ctr"/>
                      <a:r>
                        <a:rPr lang="en-US" sz="2000" dirty="0" err="1"/>
                        <a:t>T</a:t>
                      </a:r>
                      <a:r>
                        <a:rPr lang="en-US" sz="2000" baseline="-25000" dirty="0" err="1"/>
                        <a:t>f</a:t>
                      </a:r>
                      <a:r>
                        <a:rPr lang="en-US" sz="2000" baseline="-25000" dirty="0"/>
                        <a:t> </a:t>
                      </a:r>
                    </a:p>
                    <a:p>
                      <a:pPr algn="ctr"/>
                      <a:r>
                        <a:rPr lang="en-US" sz="2000" dirty="0"/>
                        <a:t>(</a:t>
                      </a:r>
                      <a:r>
                        <a:rPr lang="en-US" sz="2000" dirty="0" err="1"/>
                        <a:t>ms</a:t>
                      </a:r>
                      <a:r>
                        <a:rPr lang="en-US" sz="2000" dirty="0"/>
                        <a:t>)</a:t>
                      </a:r>
                    </a:p>
                  </a:txBody>
                  <a:tcPr/>
                </a:tc>
                <a:tc>
                  <a:txBody>
                    <a:bodyPr/>
                    <a:lstStyle/>
                    <a:p>
                      <a:pPr algn="ctr"/>
                      <a:r>
                        <a:rPr lang="en-US" sz="2000"/>
                        <a:t>T</a:t>
                      </a:r>
                      <a:r>
                        <a:rPr lang="en-US" sz="2000" baseline="-25000"/>
                        <a:t>s</a:t>
                      </a:r>
                      <a:r>
                        <a:rPr lang="en-US" sz="2000"/>
                        <a:t> </a:t>
                      </a:r>
                    </a:p>
                    <a:p>
                      <a:pPr algn="ctr"/>
                      <a:r>
                        <a:rPr lang="en-US" sz="2000"/>
                        <a:t>(ms)</a:t>
                      </a:r>
                      <a:endParaRPr lang="en-US" sz="2000" dirty="0"/>
                    </a:p>
                  </a:txBody>
                  <a:tcPr/>
                </a:tc>
                <a:tc>
                  <a:txBody>
                    <a:bodyPr/>
                    <a:lstStyle/>
                    <a:p>
                      <a:pPr algn="ctr"/>
                      <a:r>
                        <a:rPr lang="en-US" sz="2000" dirty="0"/>
                        <a:t>T</a:t>
                      </a:r>
                      <a:r>
                        <a:rPr lang="en-US" sz="2000" baseline="-25000" dirty="0"/>
                        <a:t>b</a:t>
                      </a:r>
                      <a:r>
                        <a:rPr lang="en-US" sz="2000" dirty="0"/>
                        <a:t> </a:t>
                      </a:r>
                    </a:p>
                    <a:p>
                      <a:pPr algn="ctr"/>
                      <a:r>
                        <a:rPr lang="en-US" sz="2000" dirty="0"/>
                        <a:t>(</a:t>
                      </a:r>
                      <a:r>
                        <a:rPr lang="en-US" sz="2000" dirty="0" err="1"/>
                        <a:t>ms</a:t>
                      </a:r>
                      <a:r>
                        <a:rPr lang="en-US" sz="2000" dirty="0"/>
                        <a:t>)</a:t>
                      </a:r>
                    </a:p>
                  </a:txBody>
                  <a:tcPr/>
                </a:tc>
                <a:tc>
                  <a:txBody>
                    <a:bodyPr/>
                    <a:lstStyle/>
                    <a:p>
                      <a:pPr algn="ctr"/>
                      <a:r>
                        <a:rPr lang="en-US" sz="2000" dirty="0"/>
                        <a:t>Em </a:t>
                      </a:r>
                    </a:p>
                    <a:p>
                      <a:pPr algn="ctr"/>
                      <a:r>
                        <a:rPr lang="en-US" sz="2000" dirty="0"/>
                        <a:t>(MJ)</a:t>
                      </a:r>
                    </a:p>
                  </a:txBody>
                  <a:tcPr/>
                </a:tc>
                <a:tc>
                  <a:txBody>
                    <a:bodyPr/>
                    <a:lstStyle/>
                    <a:p>
                      <a:pPr algn="ctr"/>
                      <a:r>
                        <a:rPr lang="en-US" sz="2000" dirty="0"/>
                        <a:t>Eb </a:t>
                      </a:r>
                    </a:p>
                    <a:p>
                      <a:pPr algn="ctr"/>
                      <a:r>
                        <a:rPr lang="en-US" sz="2000" dirty="0"/>
                        <a:t>(MJkg-1)</a:t>
                      </a:r>
                    </a:p>
                  </a:txBody>
                  <a:tcPr/>
                </a:tc>
                <a:extLst>
                  <a:ext uri="{0D108BD9-81ED-4DB2-BD59-A6C34878D82A}">
                    <a16:rowId xmlns:a16="http://schemas.microsoft.com/office/drawing/2014/main" val="1889791809"/>
                  </a:ext>
                </a:extLst>
              </a:tr>
              <a:tr h="370840">
                <a:tc>
                  <a:txBody>
                    <a:bodyPr/>
                    <a:lstStyle/>
                    <a:p>
                      <a:pPr algn="ctr"/>
                      <a:r>
                        <a:rPr lang="en-US" sz="2000" dirty="0"/>
                        <a:t>PF-1</a:t>
                      </a:r>
                    </a:p>
                  </a:txBody>
                  <a:tcPr/>
                </a:tc>
                <a:tc>
                  <a:txBody>
                    <a:bodyPr/>
                    <a:lstStyle/>
                    <a:p>
                      <a:pPr algn="ctr"/>
                      <a:r>
                        <a:rPr lang="en-US" sz="2000" dirty="0"/>
                        <a:t>1.704</a:t>
                      </a:r>
                    </a:p>
                  </a:txBody>
                  <a:tcPr/>
                </a:tc>
                <a:tc>
                  <a:txBody>
                    <a:bodyPr/>
                    <a:lstStyle/>
                    <a:p>
                      <a:pPr algn="ctr"/>
                      <a:r>
                        <a:rPr lang="en-US" sz="2000" dirty="0"/>
                        <a:t>1.368</a:t>
                      </a:r>
                    </a:p>
                  </a:txBody>
                  <a:tcPr/>
                </a:tc>
                <a:tc>
                  <a:txBody>
                    <a:bodyPr/>
                    <a:lstStyle/>
                    <a:p>
                      <a:pPr algn="ctr"/>
                      <a:r>
                        <a:rPr lang="en-US" sz="2000" dirty="0"/>
                        <a:t>10</a:t>
                      </a:r>
                    </a:p>
                  </a:txBody>
                  <a:tcPr/>
                </a:tc>
                <a:tc>
                  <a:txBody>
                    <a:bodyPr/>
                    <a:lstStyle/>
                    <a:p>
                      <a:pPr algn="ctr"/>
                      <a:r>
                        <a:rPr lang="en-US" sz="2000" dirty="0"/>
                        <a:t>3</a:t>
                      </a:r>
                    </a:p>
                  </a:txBody>
                  <a:tcPr/>
                </a:tc>
                <a:tc>
                  <a:txBody>
                    <a:bodyPr/>
                    <a:lstStyle/>
                    <a:p>
                      <a:pPr algn="ctr"/>
                      <a:r>
                        <a:rPr lang="en-US" sz="2000"/>
                        <a:t>189.84</a:t>
                      </a:r>
                      <a:endParaRPr lang="en-US" sz="2000" dirty="0"/>
                    </a:p>
                  </a:txBody>
                  <a:tcPr/>
                </a:tc>
                <a:tc>
                  <a:txBody>
                    <a:bodyPr/>
                    <a:lstStyle/>
                    <a:p>
                      <a:pPr algn="ctr"/>
                      <a:r>
                        <a:rPr lang="en-US" sz="2000"/>
                        <a:t>1.941</a:t>
                      </a:r>
                      <a:endParaRPr lang="en-US" sz="2000" dirty="0"/>
                    </a:p>
                  </a:txBody>
                  <a:tcPr/>
                </a:tc>
                <a:tc>
                  <a:txBody>
                    <a:bodyPr/>
                    <a:lstStyle/>
                    <a:p>
                      <a:pPr algn="ctr"/>
                      <a:r>
                        <a:rPr lang="en-US" sz="2000" dirty="0"/>
                        <a:t>187.90</a:t>
                      </a:r>
                    </a:p>
                  </a:txBody>
                  <a:tcPr/>
                </a:tc>
                <a:tc>
                  <a:txBody>
                    <a:bodyPr/>
                    <a:lstStyle/>
                    <a:p>
                      <a:pPr algn="ctr"/>
                      <a:r>
                        <a:rPr lang="en-US" sz="2000" dirty="0"/>
                        <a:t>2.474</a:t>
                      </a:r>
                    </a:p>
                  </a:txBody>
                  <a:tcPr/>
                </a:tc>
                <a:tc>
                  <a:txBody>
                    <a:bodyPr/>
                    <a:lstStyle/>
                    <a:p>
                      <a:pPr algn="ctr"/>
                      <a:r>
                        <a:rPr lang="en-US" sz="2000" dirty="0"/>
                        <a:t>1.807</a:t>
                      </a:r>
                    </a:p>
                  </a:txBody>
                  <a:tcPr/>
                </a:tc>
                <a:extLst>
                  <a:ext uri="{0D108BD9-81ED-4DB2-BD59-A6C34878D82A}">
                    <a16:rowId xmlns:a16="http://schemas.microsoft.com/office/drawing/2014/main" val="2211034907"/>
                  </a:ext>
                </a:extLst>
              </a:tr>
              <a:tr h="370840">
                <a:tc>
                  <a:txBody>
                    <a:bodyPr/>
                    <a:lstStyle/>
                    <a:p>
                      <a:pPr algn="ctr"/>
                      <a:r>
                        <a:rPr lang="en-US" sz="2000" dirty="0"/>
                        <a:t>PF-2</a:t>
                      </a:r>
                    </a:p>
                  </a:txBody>
                  <a:tcPr/>
                </a:tc>
                <a:tc>
                  <a:txBody>
                    <a:bodyPr/>
                    <a:lstStyle/>
                    <a:p>
                      <a:pPr algn="ctr"/>
                      <a:r>
                        <a:rPr lang="en-US" sz="2000" dirty="0"/>
                        <a:t>1.691</a:t>
                      </a:r>
                    </a:p>
                  </a:txBody>
                  <a:tcPr/>
                </a:tc>
                <a:tc>
                  <a:txBody>
                    <a:bodyPr/>
                    <a:lstStyle/>
                    <a:p>
                      <a:pPr algn="ctr"/>
                      <a:r>
                        <a:rPr lang="en-US" sz="2000" dirty="0"/>
                        <a:t>1.344</a:t>
                      </a:r>
                    </a:p>
                  </a:txBody>
                  <a:tcPr/>
                </a:tc>
                <a:tc>
                  <a:txBody>
                    <a:bodyPr/>
                    <a:lstStyle/>
                    <a:p>
                      <a:pPr algn="ctr"/>
                      <a:r>
                        <a:rPr lang="en-US" sz="2000" dirty="0"/>
                        <a:t>10</a:t>
                      </a:r>
                    </a:p>
                  </a:txBody>
                  <a:tcPr/>
                </a:tc>
                <a:tc>
                  <a:txBody>
                    <a:bodyPr/>
                    <a:lstStyle/>
                    <a:p>
                      <a:pPr algn="ctr"/>
                      <a:r>
                        <a:rPr lang="en-US" sz="2000" dirty="0"/>
                        <a:t>3</a:t>
                      </a:r>
                    </a:p>
                  </a:txBody>
                  <a:tcPr/>
                </a:tc>
                <a:tc>
                  <a:txBody>
                    <a:bodyPr/>
                    <a:lstStyle/>
                    <a:p>
                      <a:pPr algn="ctr"/>
                      <a:r>
                        <a:rPr lang="en-US" sz="2000"/>
                        <a:t>193.50</a:t>
                      </a:r>
                      <a:endParaRPr lang="en-US" sz="2000" dirty="0"/>
                    </a:p>
                  </a:txBody>
                  <a:tcPr/>
                </a:tc>
                <a:tc>
                  <a:txBody>
                    <a:bodyPr/>
                    <a:lstStyle/>
                    <a:p>
                      <a:pPr algn="ctr"/>
                      <a:r>
                        <a:rPr lang="en-US" sz="2000"/>
                        <a:t>1.934</a:t>
                      </a:r>
                      <a:endParaRPr lang="en-US" sz="2000" dirty="0"/>
                    </a:p>
                  </a:txBody>
                  <a:tcPr/>
                </a:tc>
                <a:tc>
                  <a:txBody>
                    <a:bodyPr/>
                    <a:lstStyle/>
                    <a:p>
                      <a:pPr algn="ctr"/>
                      <a:r>
                        <a:rPr lang="en-US" sz="2000" dirty="0"/>
                        <a:t>191.52</a:t>
                      </a:r>
                    </a:p>
                  </a:txBody>
                  <a:tcPr/>
                </a:tc>
                <a:tc>
                  <a:txBody>
                    <a:bodyPr/>
                    <a:lstStyle/>
                    <a:p>
                      <a:pPr algn="ctr"/>
                      <a:r>
                        <a:rPr lang="en-US" sz="2000" dirty="0"/>
                        <a:t>2.615</a:t>
                      </a:r>
                    </a:p>
                  </a:txBody>
                  <a:tcPr/>
                </a:tc>
                <a:tc>
                  <a:txBody>
                    <a:bodyPr/>
                    <a:lstStyle/>
                    <a:p>
                      <a:pPr algn="ctr"/>
                      <a:r>
                        <a:rPr lang="en-US" sz="2000" dirty="0"/>
                        <a:t>1.946</a:t>
                      </a:r>
                    </a:p>
                  </a:txBody>
                  <a:tcPr/>
                </a:tc>
                <a:extLst>
                  <a:ext uri="{0D108BD9-81ED-4DB2-BD59-A6C34878D82A}">
                    <a16:rowId xmlns:a16="http://schemas.microsoft.com/office/drawing/2014/main" val="911537333"/>
                  </a:ext>
                </a:extLst>
              </a:tr>
              <a:tr h="370840">
                <a:tc>
                  <a:txBody>
                    <a:bodyPr/>
                    <a:lstStyle/>
                    <a:p>
                      <a:pPr algn="ctr"/>
                      <a:r>
                        <a:rPr lang="en-US" sz="2000" dirty="0"/>
                        <a:t>PF-3</a:t>
                      </a:r>
                    </a:p>
                  </a:txBody>
                  <a:tcPr/>
                </a:tc>
                <a:tc>
                  <a:txBody>
                    <a:bodyPr/>
                    <a:lstStyle/>
                    <a:p>
                      <a:pPr algn="ctr"/>
                      <a:r>
                        <a:rPr lang="en-US" sz="2000" dirty="0"/>
                        <a:t>1.676</a:t>
                      </a:r>
                    </a:p>
                  </a:txBody>
                  <a:tcPr/>
                </a:tc>
                <a:tc>
                  <a:txBody>
                    <a:bodyPr/>
                    <a:lstStyle/>
                    <a:p>
                      <a:pPr algn="ctr"/>
                      <a:r>
                        <a:rPr lang="en-US" sz="2000" dirty="0"/>
                        <a:t>1.339</a:t>
                      </a:r>
                    </a:p>
                  </a:txBody>
                  <a:tcPr/>
                </a:tc>
                <a:tc>
                  <a:txBody>
                    <a:bodyPr/>
                    <a:lstStyle/>
                    <a:p>
                      <a:pPr algn="ctr"/>
                      <a:r>
                        <a:rPr lang="en-US" sz="2000" dirty="0"/>
                        <a:t>10</a:t>
                      </a:r>
                    </a:p>
                  </a:txBody>
                  <a:tcPr/>
                </a:tc>
                <a:tc>
                  <a:txBody>
                    <a:bodyPr/>
                    <a:lstStyle/>
                    <a:p>
                      <a:pPr algn="ctr"/>
                      <a:r>
                        <a:rPr lang="en-US" sz="2000" dirty="0"/>
                        <a:t>3</a:t>
                      </a:r>
                    </a:p>
                  </a:txBody>
                  <a:tcPr/>
                </a:tc>
                <a:tc>
                  <a:txBody>
                    <a:bodyPr/>
                    <a:lstStyle/>
                    <a:p>
                      <a:pPr algn="ctr"/>
                      <a:r>
                        <a:rPr lang="en-US" sz="2000"/>
                        <a:t>194.18</a:t>
                      </a:r>
                      <a:endParaRPr lang="en-US" sz="2000" dirty="0"/>
                    </a:p>
                  </a:txBody>
                  <a:tcPr/>
                </a:tc>
                <a:tc>
                  <a:txBody>
                    <a:bodyPr/>
                    <a:lstStyle/>
                    <a:p>
                      <a:pPr algn="ctr"/>
                      <a:r>
                        <a:rPr lang="en-US" sz="2000" dirty="0"/>
                        <a:t>1.933</a:t>
                      </a:r>
                    </a:p>
                  </a:txBody>
                  <a:tcPr/>
                </a:tc>
                <a:tc>
                  <a:txBody>
                    <a:bodyPr/>
                    <a:lstStyle/>
                    <a:p>
                      <a:pPr algn="ctr"/>
                      <a:r>
                        <a:rPr lang="en-US" sz="2000" dirty="0"/>
                        <a:t>192.32</a:t>
                      </a:r>
                    </a:p>
                  </a:txBody>
                  <a:tcPr/>
                </a:tc>
                <a:tc>
                  <a:txBody>
                    <a:bodyPr/>
                    <a:lstStyle/>
                    <a:p>
                      <a:pPr algn="ctr"/>
                      <a:r>
                        <a:rPr lang="en-US" sz="2000" dirty="0"/>
                        <a:t>2.635</a:t>
                      </a:r>
                    </a:p>
                  </a:txBody>
                  <a:tcPr/>
                </a:tc>
                <a:tc>
                  <a:txBody>
                    <a:bodyPr/>
                    <a:lstStyle/>
                    <a:p>
                      <a:pPr algn="ctr"/>
                      <a:r>
                        <a:rPr lang="en-US" sz="2000" dirty="0"/>
                        <a:t>1.968</a:t>
                      </a:r>
                    </a:p>
                  </a:txBody>
                  <a:tcPr/>
                </a:tc>
                <a:extLst>
                  <a:ext uri="{0D108BD9-81ED-4DB2-BD59-A6C34878D82A}">
                    <a16:rowId xmlns:a16="http://schemas.microsoft.com/office/drawing/2014/main" val="2162185313"/>
                  </a:ext>
                </a:extLst>
              </a:tr>
            </a:tbl>
          </a:graphicData>
        </a:graphic>
      </p:graphicFrame>
      <p:graphicFrame>
        <p:nvGraphicFramePr>
          <p:cNvPr id="6" name="Table 5">
            <a:extLst>
              <a:ext uri="{FF2B5EF4-FFF2-40B4-BE49-F238E27FC236}">
                <a16:creationId xmlns:a16="http://schemas.microsoft.com/office/drawing/2014/main" id="{8C0CDAFE-294F-33BC-F386-57C3CA739763}"/>
              </a:ext>
            </a:extLst>
          </p:cNvPr>
          <p:cNvGraphicFramePr>
            <a:graphicFrameLocks noGrp="1"/>
          </p:cNvGraphicFramePr>
          <p:nvPr>
            <p:extLst>
              <p:ext uri="{D42A27DB-BD31-4B8C-83A1-F6EECF244321}">
                <p14:modId xmlns:p14="http://schemas.microsoft.com/office/powerpoint/2010/main" val="3838700406"/>
              </p:ext>
            </p:extLst>
          </p:nvPr>
        </p:nvGraphicFramePr>
        <p:xfrm>
          <a:off x="827314" y="4188577"/>
          <a:ext cx="5268686" cy="1783080"/>
        </p:xfrm>
        <a:graphic>
          <a:graphicData uri="http://schemas.openxmlformats.org/drawingml/2006/table">
            <a:tbl>
              <a:tblPr firstRow="1" bandRow="1">
                <a:tableStyleId>{5C22544A-7EE6-4342-B048-85BDC9FD1C3A}</a:tableStyleId>
              </a:tblPr>
              <a:tblGrid>
                <a:gridCol w="1335314">
                  <a:extLst>
                    <a:ext uri="{9D8B030D-6E8A-4147-A177-3AD203B41FA5}">
                      <a16:colId xmlns:a16="http://schemas.microsoft.com/office/drawing/2014/main" val="707225364"/>
                    </a:ext>
                  </a:extLst>
                </a:gridCol>
                <a:gridCol w="1915886">
                  <a:extLst>
                    <a:ext uri="{9D8B030D-6E8A-4147-A177-3AD203B41FA5}">
                      <a16:colId xmlns:a16="http://schemas.microsoft.com/office/drawing/2014/main" val="3806303788"/>
                    </a:ext>
                  </a:extLst>
                </a:gridCol>
                <a:gridCol w="2017486">
                  <a:extLst>
                    <a:ext uri="{9D8B030D-6E8A-4147-A177-3AD203B41FA5}">
                      <a16:colId xmlns:a16="http://schemas.microsoft.com/office/drawing/2014/main" val="1151306973"/>
                    </a:ext>
                  </a:extLst>
                </a:gridCol>
              </a:tblGrid>
              <a:tr h="370840">
                <a:tc>
                  <a:txBody>
                    <a:bodyPr/>
                    <a:lstStyle/>
                    <a:p>
                      <a:pPr algn="ctr"/>
                      <a:r>
                        <a:rPr lang="en-US" sz="1800" dirty="0"/>
                        <a:t>Sample</a:t>
                      </a:r>
                    </a:p>
                  </a:txBody>
                  <a:tcPr/>
                </a:tc>
                <a:tc>
                  <a: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lang="en-US" sz="1800" dirty="0"/>
                        <a:t>E Bubble </a:t>
                      </a:r>
                    </a:p>
                    <a:p>
                      <a:pPr marL="0" marR="0" lvl="0" indent="0" algn="ctr" defTabSz="685800" rtl="0" eaLnBrk="1" fontAlgn="auto" latinLnBrk="0" hangingPunct="1">
                        <a:lnSpc>
                          <a:spcPct val="100000"/>
                        </a:lnSpc>
                        <a:spcBef>
                          <a:spcPts val="0"/>
                        </a:spcBef>
                        <a:spcAft>
                          <a:spcPts val="0"/>
                        </a:spcAft>
                        <a:buClrTx/>
                        <a:buSzTx/>
                        <a:buFontTx/>
                        <a:buNone/>
                        <a:tabLst/>
                        <a:defRPr/>
                      </a:pPr>
                      <a:r>
                        <a:rPr lang="en-US" sz="2000" dirty="0"/>
                        <a:t>(MJkg-1)</a:t>
                      </a:r>
                    </a:p>
                  </a:txBody>
                  <a:tcPr/>
                </a:tc>
                <a:tc>
                  <a:txBody>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lang="en-US" sz="1800" dirty="0"/>
                        <a:t>E TOTAL </a:t>
                      </a:r>
                    </a:p>
                    <a:p>
                      <a:pPr marL="0" marR="0" lvl="0" indent="0" algn="ctr" defTabSz="685800" rtl="0" eaLnBrk="1" fontAlgn="auto" latinLnBrk="0" hangingPunct="1">
                        <a:lnSpc>
                          <a:spcPct val="100000"/>
                        </a:lnSpc>
                        <a:spcBef>
                          <a:spcPts val="0"/>
                        </a:spcBef>
                        <a:spcAft>
                          <a:spcPts val="0"/>
                        </a:spcAft>
                        <a:buClrTx/>
                        <a:buSzTx/>
                        <a:buFontTx/>
                        <a:buNone/>
                        <a:tabLst/>
                        <a:defRPr/>
                      </a:pPr>
                      <a:r>
                        <a:rPr lang="en-US" sz="2000" dirty="0"/>
                        <a:t>(MJkg-1)</a:t>
                      </a:r>
                    </a:p>
                  </a:txBody>
                  <a:tcPr/>
                </a:tc>
                <a:extLst>
                  <a:ext uri="{0D108BD9-81ED-4DB2-BD59-A6C34878D82A}">
                    <a16:rowId xmlns:a16="http://schemas.microsoft.com/office/drawing/2014/main" val="2625240746"/>
                  </a:ext>
                </a:extLst>
              </a:tr>
              <a:tr h="370840">
                <a:tc>
                  <a:txBody>
                    <a:bodyPr/>
                    <a:lstStyle/>
                    <a:p>
                      <a:pPr algn="ctr"/>
                      <a:r>
                        <a:rPr lang="en-US" sz="1800" dirty="0"/>
                        <a:t>PF-1</a:t>
                      </a:r>
                    </a:p>
                  </a:txBody>
                  <a:tcPr/>
                </a:tc>
                <a:tc>
                  <a:txBody>
                    <a:bodyPr/>
                    <a:lstStyle/>
                    <a:p>
                      <a:pPr algn="ctr"/>
                      <a:r>
                        <a:rPr lang="en-US" sz="1800" dirty="0"/>
                        <a:t>1.807</a:t>
                      </a:r>
                    </a:p>
                  </a:txBody>
                  <a:tcPr/>
                </a:tc>
                <a:tc>
                  <a:txBody>
                    <a:bodyPr/>
                    <a:lstStyle/>
                    <a:p>
                      <a:pPr algn="ctr"/>
                      <a:r>
                        <a:rPr lang="en-US" sz="1800" dirty="0"/>
                        <a:t>3.971</a:t>
                      </a:r>
                    </a:p>
                  </a:txBody>
                  <a:tcPr/>
                </a:tc>
                <a:extLst>
                  <a:ext uri="{0D108BD9-81ED-4DB2-BD59-A6C34878D82A}">
                    <a16:rowId xmlns:a16="http://schemas.microsoft.com/office/drawing/2014/main" val="874486359"/>
                  </a:ext>
                </a:extLst>
              </a:tr>
              <a:tr h="370840">
                <a:tc>
                  <a:txBody>
                    <a:bodyPr/>
                    <a:lstStyle/>
                    <a:p>
                      <a:pPr algn="ctr"/>
                      <a:r>
                        <a:rPr lang="en-US" sz="1800" dirty="0"/>
                        <a:t>PF-2</a:t>
                      </a:r>
                    </a:p>
                  </a:txBody>
                  <a:tcPr/>
                </a:tc>
                <a:tc>
                  <a:txBody>
                    <a:bodyPr/>
                    <a:lstStyle/>
                    <a:p>
                      <a:pPr algn="ctr"/>
                      <a:r>
                        <a:rPr lang="en-US" sz="1800" dirty="0"/>
                        <a:t>1.946</a:t>
                      </a:r>
                    </a:p>
                  </a:txBody>
                  <a:tcPr/>
                </a:tc>
                <a:tc>
                  <a:txBody>
                    <a:bodyPr/>
                    <a:lstStyle/>
                    <a:p>
                      <a:pPr algn="ctr"/>
                      <a:r>
                        <a:rPr lang="en-US" sz="1800" dirty="0"/>
                        <a:t>4.180</a:t>
                      </a:r>
                    </a:p>
                  </a:txBody>
                  <a:tcPr/>
                </a:tc>
                <a:extLst>
                  <a:ext uri="{0D108BD9-81ED-4DB2-BD59-A6C34878D82A}">
                    <a16:rowId xmlns:a16="http://schemas.microsoft.com/office/drawing/2014/main" val="3157938510"/>
                  </a:ext>
                </a:extLst>
              </a:tr>
              <a:tr h="370840">
                <a:tc>
                  <a:txBody>
                    <a:bodyPr/>
                    <a:lstStyle/>
                    <a:p>
                      <a:pPr algn="ctr"/>
                      <a:r>
                        <a:rPr lang="en-US" sz="1800" dirty="0"/>
                        <a:t>PF-3</a:t>
                      </a:r>
                    </a:p>
                  </a:txBody>
                  <a:tcPr/>
                </a:tc>
                <a:tc>
                  <a:txBody>
                    <a:bodyPr/>
                    <a:lstStyle/>
                    <a:p>
                      <a:pPr algn="ctr"/>
                      <a:r>
                        <a:rPr lang="en-US" sz="1800" dirty="0"/>
                        <a:t>1.968</a:t>
                      </a:r>
                    </a:p>
                  </a:txBody>
                  <a:tcPr/>
                </a:tc>
                <a:tc>
                  <a:txBody>
                    <a:bodyPr/>
                    <a:lstStyle/>
                    <a:p>
                      <a:pPr algn="ctr"/>
                      <a:r>
                        <a:rPr lang="en-US" sz="1800" dirty="0"/>
                        <a:t>4.304</a:t>
                      </a:r>
                    </a:p>
                  </a:txBody>
                  <a:tcPr/>
                </a:tc>
                <a:extLst>
                  <a:ext uri="{0D108BD9-81ED-4DB2-BD59-A6C34878D82A}">
                    <a16:rowId xmlns:a16="http://schemas.microsoft.com/office/drawing/2014/main" val="720401122"/>
                  </a:ext>
                </a:extLst>
              </a:tr>
            </a:tbl>
          </a:graphicData>
        </a:graphic>
      </p:graphicFrame>
      <p:sp>
        <p:nvSpPr>
          <p:cNvPr id="7" name="TextBox 6">
            <a:extLst>
              <a:ext uri="{FF2B5EF4-FFF2-40B4-BE49-F238E27FC236}">
                <a16:creationId xmlns:a16="http://schemas.microsoft.com/office/drawing/2014/main" id="{936CF489-FF0E-34D4-D437-B6663AFCAD46}"/>
              </a:ext>
            </a:extLst>
          </p:cNvPr>
          <p:cNvSpPr txBox="1"/>
          <p:nvPr/>
        </p:nvSpPr>
        <p:spPr>
          <a:xfrm>
            <a:off x="6696489" y="4341453"/>
            <a:ext cx="4348883" cy="1477328"/>
          </a:xfrm>
          <a:prstGeom prst="rect">
            <a:avLst/>
          </a:prstGeom>
          <a:noFill/>
        </p:spPr>
        <p:txBody>
          <a:bodyPr wrap="none" rtlCol="0">
            <a:spAutoFit/>
          </a:bodyPr>
          <a:lstStyle/>
          <a:p>
            <a:r>
              <a:rPr lang="en-US" dirty="0"/>
              <a:t>Tb = Bubble pulsation period</a:t>
            </a:r>
          </a:p>
          <a:p>
            <a:r>
              <a:rPr lang="en-US" dirty="0" err="1"/>
              <a:t>Tf</a:t>
            </a:r>
            <a:r>
              <a:rPr lang="en-US" dirty="0"/>
              <a:t> = Time to first bubble pulse peak pressure</a:t>
            </a:r>
          </a:p>
          <a:p>
            <a:r>
              <a:rPr lang="en-US" dirty="0"/>
              <a:t>Ts = </a:t>
            </a:r>
            <a:r>
              <a:rPr lang="en-US" dirty="0" err="1"/>
              <a:t>Shick</a:t>
            </a:r>
            <a:r>
              <a:rPr lang="en-US" dirty="0"/>
              <a:t> wave arrival time</a:t>
            </a:r>
          </a:p>
          <a:p>
            <a:r>
              <a:rPr lang="en-US" dirty="0"/>
              <a:t>H = depth of detonation</a:t>
            </a:r>
          </a:p>
          <a:p>
            <a:r>
              <a:rPr lang="en-US" dirty="0"/>
              <a:t>R = radius of bubble at measurement</a:t>
            </a:r>
          </a:p>
        </p:txBody>
      </p:sp>
    </p:spTree>
    <p:extLst>
      <p:ext uri="{BB962C8B-B14F-4D97-AF65-F5344CB8AC3E}">
        <p14:creationId xmlns:p14="http://schemas.microsoft.com/office/powerpoint/2010/main" val="9728494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B623AE-7313-6B88-1721-622E457C5868}"/>
              </a:ext>
            </a:extLst>
          </p:cNvPr>
          <p:cNvSpPr>
            <a:spLocks noGrp="1"/>
          </p:cNvSpPr>
          <p:nvPr>
            <p:ph type="title"/>
          </p:nvPr>
        </p:nvSpPr>
        <p:spPr/>
        <p:txBody>
          <a:bodyPr/>
          <a:lstStyle/>
          <a:p>
            <a:r>
              <a:rPr lang="en-US" dirty="0"/>
              <a:t>TNT and </a:t>
            </a:r>
            <a:r>
              <a:rPr lang="en-US" dirty="0" err="1"/>
              <a:t>Aluminium</a:t>
            </a:r>
            <a:r>
              <a:rPr lang="en-US" dirty="0"/>
              <a:t> (</a:t>
            </a:r>
            <a:r>
              <a:rPr lang="en-US" sz="1600" dirty="0"/>
              <a:t>DOI: 10.1002/prep.201700109</a:t>
            </a:r>
            <a:r>
              <a:rPr lang="en-US" dirty="0"/>
              <a:t>)</a:t>
            </a:r>
          </a:p>
        </p:txBody>
      </p:sp>
      <p:graphicFrame>
        <p:nvGraphicFramePr>
          <p:cNvPr id="4" name="Content Placeholder 3">
            <a:extLst>
              <a:ext uri="{FF2B5EF4-FFF2-40B4-BE49-F238E27FC236}">
                <a16:creationId xmlns:a16="http://schemas.microsoft.com/office/drawing/2014/main" id="{B9A5FB81-8E4C-D592-7916-2FA637C59F39}"/>
              </a:ext>
            </a:extLst>
          </p:cNvPr>
          <p:cNvGraphicFramePr>
            <a:graphicFrameLocks noGrp="1"/>
          </p:cNvGraphicFramePr>
          <p:nvPr>
            <p:ph idx="1"/>
            <p:extLst>
              <p:ext uri="{D42A27DB-BD31-4B8C-83A1-F6EECF244321}">
                <p14:modId xmlns:p14="http://schemas.microsoft.com/office/powerpoint/2010/main" val="2037569781"/>
              </p:ext>
            </p:extLst>
          </p:nvPr>
        </p:nvGraphicFramePr>
        <p:xfrm>
          <a:off x="1175657" y="1549854"/>
          <a:ext cx="9855200" cy="3736915"/>
        </p:xfrm>
        <a:graphic>
          <a:graphicData uri="http://schemas.openxmlformats.org/drawingml/2006/table">
            <a:tbl>
              <a:tblPr firstRow="1" bandRow="1">
                <a:tableStyleId>{5C22544A-7EE6-4342-B048-85BDC9FD1C3A}</a:tableStyleId>
              </a:tblPr>
              <a:tblGrid>
                <a:gridCol w="1419634">
                  <a:extLst>
                    <a:ext uri="{9D8B030D-6E8A-4147-A177-3AD203B41FA5}">
                      <a16:colId xmlns:a16="http://schemas.microsoft.com/office/drawing/2014/main" val="2034071387"/>
                    </a:ext>
                  </a:extLst>
                </a:gridCol>
                <a:gridCol w="1802538">
                  <a:extLst>
                    <a:ext uri="{9D8B030D-6E8A-4147-A177-3AD203B41FA5}">
                      <a16:colId xmlns:a16="http://schemas.microsoft.com/office/drawing/2014/main" val="1381722211"/>
                    </a:ext>
                  </a:extLst>
                </a:gridCol>
                <a:gridCol w="1828800">
                  <a:extLst>
                    <a:ext uri="{9D8B030D-6E8A-4147-A177-3AD203B41FA5}">
                      <a16:colId xmlns:a16="http://schemas.microsoft.com/office/drawing/2014/main" val="3394346850"/>
                    </a:ext>
                  </a:extLst>
                </a:gridCol>
                <a:gridCol w="2017485">
                  <a:extLst>
                    <a:ext uri="{9D8B030D-6E8A-4147-A177-3AD203B41FA5}">
                      <a16:colId xmlns:a16="http://schemas.microsoft.com/office/drawing/2014/main" val="1488469969"/>
                    </a:ext>
                  </a:extLst>
                </a:gridCol>
                <a:gridCol w="2786743">
                  <a:extLst>
                    <a:ext uri="{9D8B030D-6E8A-4147-A177-3AD203B41FA5}">
                      <a16:colId xmlns:a16="http://schemas.microsoft.com/office/drawing/2014/main" val="3592230978"/>
                    </a:ext>
                  </a:extLst>
                </a:gridCol>
              </a:tblGrid>
              <a:tr h="790361">
                <a:tc>
                  <a:txBody>
                    <a:bodyPr/>
                    <a:lstStyle/>
                    <a:p>
                      <a:pPr algn="ctr"/>
                      <a:r>
                        <a:rPr lang="en-US" sz="2400" dirty="0"/>
                        <a:t>Explosive</a:t>
                      </a:r>
                    </a:p>
                  </a:txBody>
                  <a:tcPr/>
                </a:tc>
                <a:tc>
                  <a:txBody>
                    <a:bodyPr/>
                    <a:lstStyle/>
                    <a:p>
                      <a:pPr algn="ctr"/>
                      <a:r>
                        <a:rPr lang="en-US" sz="2400" dirty="0"/>
                        <a:t>Proportion </a:t>
                      </a:r>
                    </a:p>
                    <a:p>
                      <a:pPr algn="ctr"/>
                      <a:r>
                        <a:rPr lang="en-US" sz="2400" dirty="0"/>
                        <a:t>TNT/Al (%)</a:t>
                      </a:r>
                    </a:p>
                  </a:txBody>
                  <a:tcPr/>
                </a:tc>
                <a:tc>
                  <a:txBody>
                    <a:bodyPr/>
                    <a:lstStyle/>
                    <a:p>
                      <a:pPr algn="ctr"/>
                      <a:r>
                        <a:rPr lang="en-US" sz="2400" dirty="0"/>
                        <a:t>Al Particle </a:t>
                      </a:r>
                    </a:p>
                    <a:p>
                      <a:pPr algn="ctr"/>
                      <a:r>
                        <a:rPr lang="en-US" sz="2400" dirty="0"/>
                        <a:t>Size (d</a:t>
                      </a:r>
                      <a:r>
                        <a:rPr lang="en-US" sz="2400" baseline="-25000" dirty="0"/>
                        <a:t>50</a:t>
                      </a:r>
                      <a:r>
                        <a:rPr lang="en-US" sz="2400" dirty="0"/>
                        <a:t>)</a:t>
                      </a:r>
                    </a:p>
                  </a:txBody>
                  <a:tcPr/>
                </a:tc>
                <a:tc>
                  <a:txBody>
                    <a:bodyPr/>
                    <a:lstStyle/>
                    <a:p>
                      <a:pPr algn="ctr"/>
                      <a:r>
                        <a:rPr lang="en-US" sz="2400" dirty="0"/>
                        <a:t>Ignition Delay</a:t>
                      </a:r>
                    </a:p>
                  </a:txBody>
                  <a:tcPr/>
                </a:tc>
                <a:tc>
                  <a:txBody>
                    <a:bodyPr/>
                    <a:lstStyle/>
                    <a:p>
                      <a:pPr algn="ctr"/>
                      <a:r>
                        <a:rPr lang="en-US" sz="2400" dirty="0"/>
                        <a:t>Detonation Pressure  </a:t>
                      </a:r>
                    </a:p>
                    <a:p>
                      <a:pPr algn="ctr"/>
                      <a:r>
                        <a:rPr lang="en-US" sz="2400" dirty="0"/>
                        <a:t>P</a:t>
                      </a:r>
                      <a:r>
                        <a:rPr lang="en-US" sz="2400" baseline="-25000" dirty="0"/>
                        <a:t>C-J </a:t>
                      </a:r>
                      <a:r>
                        <a:rPr lang="en-US" sz="2400" dirty="0"/>
                        <a:t>(</a:t>
                      </a:r>
                      <a:r>
                        <a:rPr lang="en-US" sz="2400" dirty="0" err="1"/>
                        <a:t>GPa</a:t>
                      </a:r>
                      <a:r>
                        <a:rPr lang="en-US" sz="2400" dirty="0"/>
                        <a:t>)</a:t>
                      </a:r>
                    </a:p>
                  </a:txBody>
                  <a:tcPr/>
                </a:tc>
                <a:extLst>
                  <a:ext uri="{0D108BD9-81ED-4DB2-BD59-A6C34878D82A}">
                    <a16:rowId xmlns:a16="http://schemas.microsoft.com/office/drawing/2014/main" val="3903235878"/>
                  </a:ext>
                </a:extLst>
              </a:tr>
              <a:tr h="582791">
                <a:tc>
                  <a:txBody>
                    <a:bodyPr/>
                    <a:lstStyle/>
                    <a:p>
                      <a:pPr algn="ctr"/>
                      <a:r>
                        <a:rPr lang="en-US" sz="2400" dirty="0"/>
                        <a:t>TNT</a:t>
                      </a:r>
                    </a:p>
                  </a:txBody>
                  <a:tcPr/>
                </a:tc>
                <a:tc>
                  <a:txBody>
                    <a:bodyPr/>
                    <a:lstStyle/>
                    <a:p>
                      <a:pPr algn="ctr"/>
                      <a:r>
                        <a:rPr lang="en-US" sz="2400" dirty="0"/>
                        <a:t>100/0</a:t>
                      </a:r>
                    </a:p>
                  </a:txBody>
                  <a:tcPr/>
                </a:tc>
                <a:tc>
                  <a:txBody>
                    <a:bodyPr/>
                    <a:lstStyle/>
                    <a:p>
                      <a:pPr algn="ctr"/>
                      <a:r>
                        <a:rPr lang="en-US" sz="2400" dirty="0"/>
                        <a:t>0</a:t>
                      </a:r>
                    </a:p>
                  </a:txBody>
                  <a:tcPr/>
                </a:tc>
                <a:tc>
                  <a:txBody>
                    <a:bodyPr/>
                    <a:lstStyle/>
                    <a:p>
                      <a:pPr algn="ctr"/>
                      <a:r>
                        <a:rPr lang="en-US" sz="2400" dirty="0"/>
                        <a:t>0.85 ns</a:t>
                      </a:r>
                    </a:p>
                  </a:txBody>
                  <a:tcPr/>
                </a:tc>
                <a:tc>
                  <a:txBody>
                    <a:bodyPr/>
                    <a:lstStyle/>
                    <a:p>
                      <a:pPr algn="ctr"/>
                      <a:r>
                        <a:rPr lang="en-US" sz="2400" dirty="0"/>
                        <a:t>26.50</a:t>
                      </a:r>
                    </a:p>
                  </a:txBody>
                  <a:tcPr/>
                </a:tc>
                <a:extLst>
                  <a:ext uri="{0D108BD9-81ED-4DB2-BD59-A6C34878D82A}">
                    <a16:rowId xmlns:a16="http://schemas.microsoft.com/office/drawing/2014/main" val="1566515593"/>
                  </a:ext>
                </a:extLst>
              </a:tr>
              <a:tr h="582791">
                <a:tc>
                  <a:txBody>
                    <a:bodyPr/>
                    <a:lstStyle/>
                    <a:p>
                      <a:pPr algn="ctr"/>
                      <a:r>
                        <a:rPr lang="en-US" sz="2400" dirty="0"/>
                        <a:t>TNT/Al</a:t>
                      </a:r>
                    </a:p>
                  </a:txBody>
                  <a:tcPr/>
                </a:tc>
                <a:tc>
                  <a:txBody>
                    <a:bodyPr/>
                    <a:lstStyle/>
                    <a:p>
                      <a:pPr algn="ctr"/>
                      <a:r>
                        <a:rPr lang="en-US" sz="2400" dirty="0"/>
                        <a:t>90/10</a:t>
                      </a:r>
                    </a:p>
                  </a:txBody>
                  <a:tcPr/>
                </a:tc>
                <a:tc>
                  <a:txBody>
                    <a:bodyPr/>
                    <a:lstStyle/>
                    <a:p>
                      <a:pPr algn="ctr"/>
                      <a:r>
                        <a:rPr lang="en-US" sz="2400" dirty="0"/>
                        <a:t>50 nm</a:t>
                      </a:r>
                    </a:p>
                  </a:txBody>
                  <a:tcPr/>
                </a:tc>
                <a:tc>
                  <a:txBody>
                    <a:bodyPr/>
                    <a:lstStyle/>
                    <a:p>
                      <a:pPr algn="ctr"/>
                      <a:r>
                        <a:rPr lang="en-US" sz="2400" dirty="0"/>
                        <a:t>0.016 µs</a:t>
                      </a:r>
                    </a:p>
                  </a:txBody>
                  <a:tcPr/>
                </a:tc>
                <a:tc>
                  <a:txBody>
                    <a:bodyPr/>
                    <a:lstStyle/>
                    <a:p>
                      <a:pPr algn="ctr"/>
                      <a:r>
                        <a:rPr lang="en-US" sz="2400" dirty="0"/>
                        <a:t>19.33</a:t>
                      </a:r>
                    </a:p>
                  </a:txBody>
                  <a:tcPr/>
                </a:tc>
                <a:extLst>
                  <a:ext uri="{0D108BD9-81ED-4DB2-BD59-A6C34878D82A}">
                    <a16:rowId xmlns:a16="http://schemas.microsoft.com/office/drawing/2014/main" val="17303137"/>
                  </a:ext>
                </a:extLst>
              </a:tr>
              <a:tr h="582791">
                <a:tc>
                  <a:txBody>
                    <a:bodyPr/>
                    <a:lstStyle/>
                    <a:p>
                      <a:pPr algn="ctr"/>
                      <a:r>
                        <a:rPr lang="en-US" sz="2400" dirty="0"/>
                        <a:t>TNT/Al</a:t>
                      </a:r>
                    </a:p>
                  </a:txBody>
                  <a:tcPr/>
                </a:tc>
                <a:tc>
                  <a:txBody>
                    <a:bodyPr/>
                    <a:lstStyle/>
                    <a:p>
                      <a:pPr algn="ctr"/>
                      <a:r>
                        <a:rPr lang="en-US" sz="2400" dirty="0"/>
                        <a:t>90/10</a:t>
                      </a:r>
                    </a:p>
                  </a:txBody>
                  <a:tcPr/>
                </a:tc>
                <a:tc>
                  <a:txBody>
                    <a:bodyPr/>
                    <a:lstStyle/>
                    <a:p>
                      <a:pPr algn="ctr"/>
                      <a:r>
                        <a:rPr lang="en-US" sz="2400" dirty="0"/>
                        <a:t>100 nm</a:t>
                      </a:r>
                    </a:p>
                  </a:txBody>
                  <a:tcPr/>
                </a:tc>
                <a:tc>
                  <a:txBody>
                    <a:bodyPr/>
                    <a:lstStyle/>
                    <a:p>
                      <a:pPr algn="ctr"/>
                      <a:r>
                        <a:rPr lang="en-US" sz="2400" dirty="0"/>
                        <a:t>0.022 µs</a:t>
                      </a:r>
                    </a:p>
                  </a:txBody>
                  <a:tcPr/>
                </a:tc>
                <a:tc>
                  <a:txBody>
                    <a:bodyPr/>
                    <a:lstStyle/>
                    <a:p>
                      <a:pPr algn="ctr"/>
                      <a:r>
                        <a:rPr lang="en-US" sz="2400" dirty="0"/>
                        <a:t>19.05</a:t>
                      </a:r>
                    </a:p>
                  </a:txBody>
                  <a:tcPr/>
                </a:tc>
                <a:extLst>
                  <a:ext uri="{0D108BD9-81ED-4DB2-BD59-A6C34878D82A}">
                    <a16:rowId xmlns:a16="http://schemas.microsoft.com/office/drawing/2014/main" val="1407115287"/>
                  </a:ext>
                </a:extLst>
              </a:tr>
              <a:tr h="582791">
                <a:tc>
                  <a:txBody>
                    <a:bodyPr/>
                    <a:lstStyle/>
                    <a:p>
                      <a:pPr algn="ctr"/>
                      <a:r>
                        <a:rPr lang="en-US" sz="2400" dirty="0"/>
                        <a:t>TNT/Al</a:t>
                      </a:r>
                    </a:p>
                  </a:txBody>
                  <a:tcPr/>
                </a:tc>
                <a:tc>
                  <a:txBody>
                    <a:bodyPr/>
                    <a:lstStyle/>
                    <a:p>
                      <a:pPr algn="ctr"/>
                      <a:r>
                        <a:rPr lang="en-US" sz="2400" dirty="0"/>
                        <a:t>90/10</a:t>
                      </a:r>
                    </a:p>
                  </a:txBody>
                  <a:tcPr/>
                </a:tc>
                <a:tc>
                  <a:txBody>
                    <a:bodyPr/>
                    <a:lstStyle/>
                    <a:p>
                      <a:pPr algn="ctr"/>
                      <a:r>
                        <a:rPr lang="en-US" sz="2400" dirty="0"/>
                        <a:t>1.5 µm</a:t>
                      </a:r>
                    </a:p>
                  </a:txBody>
                  <a:tcPr/>
                </a:tc>
                <a:tc>
                  <a:txBody>
                    <a:bodyPr/>
                    <a:lstStyle/>
                    <a:p>
                      <a:pPr algn="ctr"/>
                      <a:r>
                        <a:rPr lang="en-US" sz="2400" dirty="0"/>
                        <a:t>0.48 µs</a:t>
                      </a:r>
                    </a:p>
                  </a:txBody>
                  <a:tcPr/>
                </a:tc>
                <a:tc>
                  <a:txBody>
                    <a:bodyPr/>
                    <a:lstStyle/>
                    <a:p>
                      <a:pPr algn="ctr"/>
                      <a:r>
                        <a:rPr lang="en-US" sz="2400" dirty="0"/>
                        <a:t>18.14</a:t>
                      </a:r>
                    </a:p>
                  </a:txBody>
                  <a:tcPr/>
                </a:tc>
                <a:extLst>
                  <a:ext uri="{0D108BD9-81ED-4DB2-BD59-A6C34878D82A}">
                    <a16:rowId xmlns:a16="http://schemas.microsoft.com/office/drawing/2014/main" val="1016429874"/>
                  </a:ext>
                </a:extLst>
              </a:tr>
              <a:tr h="582791">
                <a:tc>
                  <a:txBody>
                    <a:bodyPr/>
                    <a:lstStyle/>
                    <a:p>
                      <a:pPr algn="ctr"/>
                      <a:r>
                        <a:rPr lang="en-US" sz="2400" dirty="0"/>
                        <a:t>TNT/Al</a:t>
                      </a:r>
                    </a:p>
                  </a:txBody>
                  <a:tcPr/>
                </a:tc>
                <a:tc>
                  <a:txBody>
                    <a:bodyPr/>
                    <a:lstStyle/>
                    <a:p>
                      <a:pPr algn="ctr"/>
                      <a:r>
                        <a:rPr lang="en-US" sz="2400" dirty="0"/>
                        <a:t>90/10</a:t>
                      </a:r>
                    </a:p>
                  </a:txBody>
                  <a:tcPr/>
                </a:tc>
                <a:tc>
                  <a:txBody>
                    <a:bodyPr/>
                    <a:lstStyle/>
                    <a:p>
                      <a:pPr algn="ctr"/>
                      <a:r>
                        <a:rPr lang="en-US" sz="2400" dirty="0"/>
                        <a:t>9.79 µm</a:t>
                      </a:r>
                    </a:p>
                  </a:txBody>
                  <a:tcPr/>
                </a:tc>
                <a:tc>
                  <a:txBody>
                    <a:bodyPr/>
                    <a:lstStyle/>
                    <a:p>
                      <a:pPr algn="ctr"/>
                      <a:r>
                        <a:rPr lang="en-US" sz="2400" dirty="0"/>
                        <a:t>0.65 µs</a:t>
                      </a:r>
                    </a:p>
                  </a:txBody>
                  <a:tcPr/>
                </a:tc>
                <a:tc>
                  <a:txBody>
                    <a:bodyPr/>
                    <a:lstStyle/>
                    <a:p>
                      <a:pPr algn="ctr"/>
                      <a:r>
                        <a:rPr lang="en-US" sz="2400" dirty="0"/>
                        <a:t>18.05</a:t>
                      </a:r>
                    </a:p>
                  </a:txBody>
                  <a:tcPr/>
                </a:tc>
                <a:extLst>
                  <a:ext uri="{0D108BD9-81ED-4DB2-BD59-A6C34878D82A}">
                    <a16:rowId xmlns:a16="http://schemas.microsoft.com/office/drawing/2014/main" val="2318838323"/>
                  </a:ext>
                </a:extLst>
              </a:tr>
            </a:tbl>
          </a:graphicData>
        </a:graphic>
      </p:graphicFrame>
    </p:spTree>
    <p:extLst>
      <p:ext uri="{BB962C8B-B14F-4D97-AF65-F5344CB8AC3E}">
        <p14:creationId xmlns:p14="http://schemas.microsoft.com/office/powerpoint/2010/main" val="168238025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24E5E-5C34-795F-B4E6-8F217477D109}"/>
              </a:ext>
            </a:extLst>
          </p:cNvPr>
          <p:cNvSpPr>
            <a:spLocks noGrp="1"/>
          </p:cNvSpPr>
          <p:nvPr>
            <p:ph type="title"/>
          </p:nvPr>
        </p:nvSpPr>
        <p:spPr/>
        <p:txBody>
          <a:bodyPr/>
          <a:lstStyle/>
          <a:p>
            <a:r>
              <a:rPr lang="en-US" dirty="0"/>
              <a:t>A comparison of ideal and non-ideal explosive detonation rates</a:t>
            </a:r>
          </a:p>
        </p:txBody>
      </p:sp>
      <p:graphicFrame>
        <p:nvGraphicFramePr>
          <p:cNvPr id="4" name="Content Placeholder 3">
            <a:extLst>
              <a:ext uri="{FF2B5EF4-FFF2-40B4-BE49-F238E27FC236}">
                <a16:creationId xmlns:a16="http://schemas.microsoft.com/office/drawing/2014/main" id="{94D567FE-BAE1-04BC-283F-F21971D67649}"/>
              </a:ext>
            </a:extLst>
          </p:cNvPr>
          <p:cNvGraphicFramePr>
            <a:graphicFrameLocks noGrp="1"/>
          </p:cNvGraphicFramePr>
          <p:nvPr>
            <p:ph idx="1"/>
            <p:extLst>
              <p:ext uri="{D42A27DB-BD31-4B8C-83A1-F6EECF244321}">
                <p14:modId xmlns:p14="http://schemas.microsoft.com/office/powerpoint/2010/main" val="3299923380"/>
              </p:ext>
            </p:extLst>
          </p:nvPr>
        </p:nvGraphicFramePr>
        <p:xfrm>
          <a:off x="1230471" y="1531033"/>
          <a:ext cx="9731058" cy="4876119"/>
        </p:xfrm>
        <a:graphic>
          <a:graphicData uri="http://schemas.openxmlformats.org/drawingml/2006/table">
            <a:tbl>
              <a:tblPr firstRow="1" firstCol="1" bandRow="1">
                <a:tableStyleId>{2D5ABB26-0587-4C30-8999-92F81FD0307C}</a:tableStyleId>
              </a:tblPr>
              <a:tblGrid>
                <a:gridCol w="1962372">
                  <a:extLst>
                    <a:ext uri="{9D8B030D-6E8A-4147-A177-3AD203B41FA5}">
                      <a16:colId xmlns:a16="http://schemas.microsoft.com/office/drawing/2014/main" val="597315080"/>
                    </a:ext>
                  </a:extLst>
                </a:gridCol>
                <a:gridCol w="1458661">
                  <a:extLst>
                    <a:ext uri="{9D8B030D-6E8A-4147-A177-3AD203B41FA5}">
                      <a16:colId xmlns:a16="http://schemas.microsoft.com/office/drawing/2014/main" val="3103243756"/>
                    </a:ext>
                  </a:extLst>
                </a:gridCol>
                <a:gridCol w="1180573">
                  <a:extLst>
                    <a:ext uri="{9D8B030D-6E8A-4147-A177-3AD203B41FA5}">
                      <a16:colId xmlns:a16="http://schemas.microsoft.com/office/drawing/2014/main" val="1497182902"/>
                    </a:ext>
                  </a:extLst>
                </a:gridCol>
                <a:gridCol w="1458661">
                  <a:extLst>
                    <a:ext uri="{9D8B030D-6E8A-4147-A177-3AD203B41FA5}">
                      <a16:colId xmlns:a16="http://schemas.microsoft.com/office/drawing/2014/main" val="4137885909"/>
                    </a:ext>
                  </a:extLst>
                </a:gridCol>
                <a:gridCol w="1278165">
                  <a:extLst>
                    <a:ext uri="{9D8B030D-6E8A-4147-A177-3AD203B41FA5}">
                      <a16:colId xmlns:a16="http://schemas.microsoft.com/office/drawing/2014/main" val="1903084244"/>
                    </a:ext>
                  </a:extLst>
                </a:gridCol>
                <a:gridCol w="1196313">
                  <a:extLst>
                    <a:ext uri="{9D8B030D-6E8A-4147-A177-3AD203B41FA5}">
                      <a16:colId xmlns:a16="http://schemas.microsoft.com/office/drawing/2014/main" val="3524405975"/>
                    </a:ext>
                  </a:extLst>
                </a:gridCol>
                <a:gridCol w="1196313">
                  <a:extLst>
                    <a:ext uri="{9D8B030D-6E8A-4147-A177-3AD203B41FA5}">
                      <a16:colId xmlns:a16="http://schemas.microsoft.com/office/drawing/2014/main" val="173819612"/>
                    </a:ext>
                  </a:extLst>
                </a:gridCol>
              </a:tblGrid>
              <a:tr h="1390929">
                <a:tc rowSpan="2">
                  <a:txBody>
                    <a:bodyPr/>
                    <a:lstStyle/>
                    <a:p>
                      <a:pPr algn="just">
                        <a:lnSpc>
                          <a:spcPct val="150000"/>
                        </a:lnSpc>
                        <a:spcBef>
                          <a:spcPts val="900"/>
                        </a:spcBef>
                      </a:pPr>
                      <a:r>
                        <a:rPr lang="en-GB" sz="2000" dirty="0">
                          <a:solidFill>
                            <a:schemeClr val="tx1"/>
                          </a:solidFill>
                          <a:effectLst/>
                          <a:highlight>
                            <a:srgbClr val="FFFFFF"/>
                          </a:highlight>
                        </a:rPr>
                        <a:t>Explosive</a:t>
                      </a:r>
                      <a:endParaRPr lang="en-GB" sz="20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rowSpan="2">
                  <a:txBody>
                    <a:bodyPr/>
                    <a:lstStyle/>
                    <a:p>
                      <a:pPr algn="just">
                        <a:lnSpc>
                          <a:spcPct val="150000"/>
                        </a:lnSpc>
                        <a:spcBef>
                          <a:spcPts val="900"/>
                        </a:spcBef>
                      </a:pPr>
                      <a:r>
                        <a:rPr lang="en-GB" sz="2000">
                          <a:solidFill>
                            <a:schemeClr val="tx1"/>
                          </a:solidFill>
                          <a:effectLst/>
                          <a:highlight>
                            <a:srgbClr val="FFFFFF"/>
                          </a:highlight>
                        </a:rPr>
                        <a:t>Thickness of DDZ (mm)</a:t>
                      </a:r>
                      <a:endParaRPr lang="en-GB" sz="200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rowSpan="2">
                  <a:txBody>
                    <a:bodyPr/>
                    <a:lstStyle/>
                    <a:p>
                      <a:pPr algn="just">
                        <a:lnSpc>
                          <a:spcPct val="150000"/>
                        </a:lnSpc>
                        <a:spcBef>
                          <a:spcPts val="900"/>
                        </a:spcBef>
                      </a:pPr>
                      <a:r>
                        <a:rPr lang="en-GB" sz="2000">
                          <a:solidFill>
                            <a:schemeClr val="tx1"/>
                          </a:solidFill>
                          <a:effectLst/>
                          <a:highlight>
                            <a:srgbClr val="FFFFFF"/>
                          </a:highlight>
                        </a:rPr>
                        <a:t>P</a:t>
                      </a:r>
                      <a:r>
                        <a:rPr lang="en-GB" sz="2000" baseline="-25000">
                          <a:solidFill>
                            <a:schemeClr val="tx1"/>
                          </a:solidFill>
                          <a:effectLst/>
                          <a:highlight>
                            <a:srgbClr val="FFFFFF"/>
                          </a:highlight>
                        </a:rPr>
                        <a:t>cj</a:t>
                      </a:r>
                      <a:r>
                        <a:rPr lang="en-GB" sz="2000">
                          <a:solidFill>
                            <a:schemeClr val="tx1"/>
                          </a:solidFill>
                          <a:effectLst/>
                          <a:highlight>
                            <a:srgbClr val="FFFFFF"/>
                          </a:highlight>
                        </a:rPr>
                        <a:t> (GPa)</a:t>
                      </a:r>
                      <a:endParaRPr lang="en-GB" sz="200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rowSpan="2">
                  <a:txBody>
                    <a:bodyPr/>
                    <a:lstStyle/>
                    <a:p>
                      <a:pPr algn="just">
                        <a:lnSpc>
                          <a:spcPct val="150000"/>
                        </a:lnSpc>
                        <a:spcBef>
                          <a:spcPts val="900"/>
                        </a:spcBef>
                      </a:pPr>
                      <a:r>
                        <a:rPr lang="en-GB" sz="2000" dirty="0">
                          <a:solidFill>
                            <a:schemeClr val="tx1"/>
                          </a:solidFill>
                          <a:effectLst/>
                          <a:highlight>
                            <a:srgbClr val="FFFFFF"/>
                          </a:highlight>
                        </a:rPr>
                        <a:t>Energy Released (kJ kg</a:t>
                      </a:r>
                      <a:r>
                        <a:rPr lang="en-GB" sz="2000" baseline="30000" dirty="0">
                          <a:solidFill>
                            <a:schemeClr val="tx1"/>
                          </a:solidFill>
                          <a:effectLst/>
                          <a:highlight>
                            <a:srgbClr val="FFFFFF"/>
                          </a:highlight>
                        </a:rPr>
                        <a:t>-1</a:t>
                      </a:r>
                      <a:r>
                        <a:rPr lang="en-GB" sz="2000" dirty="0">
                          <a:solidFill>
                            <a:schemeClr val="tx1"/>
                          </a:solidFill>
                          <a:effectLst/>
                          <a:highlight>
                            <a:srgbClr val="FFFFFF"/>
                          </a:highlight>
                        </a:rPr>
                        <a:t>)</a:t>
                      </a:r>
                    </a:p>
                    <a:p>
                      <a:pPr algn="just">
                        <a:lnSpc>
                          <a:spcPct val="150000"/>
                        </a:lnSpc>
                        <a:spcBef>
                          <a:spcPts val="900"/>
                        </a:spcBef>
                      </a:pPr>
                      <a:r>
                        <a:rPr lang="en-GB" sz="2000" dirty="0">
                          <a:solidFill>
                            <a:schemeClr val="tx1"/>
                          </a:solidFill>
                          <a:effectLst/>
                          <a:highlight>
                            <a:srgbClr val="FFFFFF"/>
                          </a:highlight>
                        </a:rPr>
                        <a:t> </a:t>
                      </a:r>
                      <a:endParaRPr lang="en-GB" sz="2000" dirty="0">
                        <a:solidFill>
                          <a:schemeClr val="tx1"/>
                        </a:solidFill>
                        <a:effectLst/>
                        <a:highlight>
                          <a:srgbClr val="F2F2F2"/>
                        </a:highlight>
                        <a:latin typeface="Arial" panose="020B060402020202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gridSpan="3">
                  <a:txBody>
                    <a:bodyPr/>
                    <a:lstStyle/>
                    <a:p>
                      <a:pPr algn="just">
                        <a:lnSpc>
                          <a:spcPct val="150000"/>
                        </a:lnSpc>
                        <a:spcBef>
                          <a:spcPts val="900"/>
                        </a:spcBef>
                      </a:pPr>
                      <a:r>
                        <a:rPr lang="en-GB" sz="2000" dirty="0">
                          <a:solidFill>
                            <a:schemeClr val="tx1"/>
                          </a:solidFill>
                          <a:effectLst/>
                          <a:highlight>
                            <a:srgbClr val="FFFFFF"/>
                          </a:highlight>
                        </a:rPr>
                        <a:t>Energy Release Rate (</a:t>
                      </a:r>
                      <a:r>
                        <a:rPr lang="en-GB" sz="2000" dirty="0" err="1">
                          <a:solidFill>
                            <a:schemeClr val="tx1"/>
                          </a:solidFill>
                          <a:effectLst/>
                          <a:highlight>
                            <a:srgbClr val="FFFFFF"/>
                          </a:highlight>
                        </a:rPr>
                        <a:t>ms</a:t>
                      </a:r>
                      <a:r>
                        <a:rPr lang="en-GB" sz="2000" dirty="0">
                          <a:solidFill>
                            <a:schemeClr val="tx1"/>
                          </a:solidFill>
                          <a:effectLst/>
                          <a:highlight>
                            <a:srgbClr val="FFFFFF"/>
                          </a:highlight>
                        </a:rPr>
                        <a:t>)</a:t>
                      </a:r>
                      <a:endParaRPr lang="en-GB" sz="20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2371963289"/>
                  </a:ext>
                </a:extLst>
              </a:tr>
              <a:tr h="429023">
                <a:tc vMerge="1">
                  <a:txBody>
                    <a:bodyPr/>
                    <a:lstStyle/>
                    <a:p>
                      <a:endParaRPr lang="en-US"/>
                    </a:p>
                  </a:txBody>
                  <a:tcPr/>
                </a:tc>
                <a:tc vMerge="1">
                  <a:txBody>
                    <a:bodyPr/>
                    <a:lstStyle/>
                    <a:p>
                      <a:endParaRPr lang="en-US"/>
                    </a:p>
                  </a:txBody>
                  <a:tcPr/>
                </a:tc>
                <a:tc vMerge="1">
                  <a:txBody>
                    <a:bodyPr/>
                    <a:lstStyle/>
                    <a:p>
                      <a:endParaRPr lang="en-US"/>
                    </a:p>
                  </a:txBody>
                  <a:tcPr/>
                </a:tc>
                <a:tc vMerge="1">
                  <a:txBody>
                    <a:bodyPr/>
                    <a:lstStyle/>
                    <a:p>
                      <a:endParaRPr dirty="0"/>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pPr algn="just">
                        <a:lnSpc>
                          <a:spcPct val="150000"/>
                        </a:lnSpc>
                        <a:spcBef>
                          <a:spcPts val="900"/>
                        </a:spcBef>
                      </a:pPr>
                      <a:r>
                        <a:rPr lang="en-GB" sz="2000" dirty="0">
                          <a:solidFill>
                            <a:schemeClr val="tx1"/>
                          </a:solidFill>
                          <a:effectLst/>
                          <a:highlight>
                            <a:srgbClr val="FFFFFF"/>
                          </a:highlight>
                        </a:rPr>
                        <a:t>Stage 1</a:t>
                      </a:r>
                      <a:endParaRPr lang="en-GB" sz="2000" dirty="0">
                        <a:solidFill>
                          <a:schemeClr val="tx1"/>
                        </a:solidFill>
                        <a:effectLst/>
                        <a:highlight>
                          <a:srgbClr val="F2F2F2"/>
                        </a:highligh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pPr algn="just">
                        <a:lnSpc>
                          <a:spcPct val="150000"/>
                        </a:lnSpc>
                        <a:spcBef>
                          <a:spcPts val="900"/>
                        </a:spcBef>
                      </a:pPr>
                      <a:r>
                        <a:rPr lang="en-GB" sz="2000" dirty="0">
                          <a:solidFill>
                            <a:schemeClr val="tx1"/>
                          </a:solidFill>
                          <a:effectLst/>
                          <a:highlight>
                            <a:srgbClr val="FFFFFF"/>
                          </a:highlight>
                        </a:rPr>
                        <a:t>Stage 2</a:t>
                      </a:r>
                      <a:endParaRPr lang="en-GB" sz="2000" dirty="0">
                        <a:solidFill>
                          <a:schemeClr val="tx1"/>
                        </a:solidFill>
                        <a:effectLst/>
                        <a:highlight>
                          <a:srgbClr val="F2F2F2"/>
                        </a:highligh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tc>
                  <a:txBody>
                    <a:bodyPr/>
                    <a:lstStyle/>
                    <a:p>
                      <a:pPr algn="just">
                        <a:lnSpc>
                          <a:spcPct val="150000"/>
                        </a:lnSpc>
                        <a:spcBef>
                          <a:spcPts val="900"/>
                        </a:spcBef>
                      </a:pPr>
                      <a:r>
                        <a:rPr lang="en-GB" sz="2000" dirty="0">
                          <a:solidFill>
                            <a:schemeClr val="tx1"/>
                          </a:solidFill>
                          <a:effectLst/>
                          <a:highlight>
                            <a:srgbClr val="FFFFFF"/>
                          </a:highlight>
                        </a:rPr>
                        <a:t>Stage 3</a:t>
                      </a:r>
                      <a:endParaRPr lang="en-GB" sz="2000" dirty="0">
                        <a:solidFill>
                          <a:schemeClr val="tx1"/>
                        </a:solidFill>
                        <a:effectLst/>
                        <a:highlight>
                          <a:srgbClr val="F2F2F2"/>
                        </a:highligh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4125365926"/>
                  </a:ext>
                </a:extLst>
              </a:tr>
              <a:tr h="1591302">
                <a:tc>
                  <a:txBody>
                    <a:bodyPr/>
                    <a:lstStyle/>
                    <a:p>
                      <a:pPr algn="just">
                        <a:lnSpc>
                          <a:spcPct val="150000"/>
                        </a:lnSpc>
                        <a:spcBef>
                          <a:spcPts val="900"/>
                        </a:spcBef>
                      </a:pPr>
                      <a:r>
                        <a:rPr lang="en-GB" sz="2000">
                          <a:solidFill>
                            <a:schemeClr val="tx1"/>
                          </a:solidFill>
                          <a:effectLst/>
                          <a:highlight>
                            <a:srgbClr val="FFFFFF"/>
                          </a:highlight>
                        </a:rPr>
                        <a:t>PBX-1 (HMX/Binder) </a:t>
                      </a:r>
                      <a:endParaRPr lang="en-GB" sz="2000">
                        <a:solidFill>
                          <a:schemeClr val="tx1"/>
                        </a:solidFill>
                        <a:effectLst/>
                      </a:endParaRPr>
                    </a:p>
                    <a:p>
                      <a:pPr algn="just">
                        <a:lnSpc>
                          <a:spcPct val="150000"/>
                        </a:lnSpc>
                        <a:spcBef>
                          <a:spcPts val="900"/>
                        </a:spcBef>
                      </a:pPr>
                      <a:r>
                        <a:rPr lang="en-GB" sz="2000">
                          <a:solidFill>
                            <a:schemeClr val="tx1"/>
                          </a:solidFill>
                          <a:effectLst/>
                          <a:highlight>
                            <a:srgbClr val="FFFFFF"/>
                          </a:highlight>
                        </a:rPr>
                        <a:t>(95/5)</a:t>
                      </a:r>
                      <a:endParaRPr lang="en-GB" sz="200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Bef>
                          <a:spcPts val="900"/>
                        </a:spcBef>
                      </a:pPr>
                      <a:r>
                        <a:rPr lang="en-GB" sz="2000" dirty="0">
                          <a:solidFill>
                            <a:schemeClr val="tx1"/>
                          </a:solidFill>
                          <a:effectLst/>
                          <a:highlight>
                            <a:srgbClr val="FFFFFF"/>
                          </a:highlight>
                        </a:rPr>
                        <a:t>0.3</a:t>
                      </a:r>
                      <a:endParaRPr lang="en-GB" sz="20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Bef>
                          <a:spcPts val="900"/>
                        </a:spcBef>
                      </a:pPr>
                      <a:r>
                        <a:rPr lang="en-GB" sz="2000">
                          <a:solidFill>
                            <a:schemeClr val="tx1"/>
                          </a:solidFill>
                          <a:effectLst/>
                          <a:highlight>
                            <a:srgbClr val="FFFFFF"/>
                          </a:highlight>
                        </a:rPr>
                        <a:t>32.67</a:t>
                      </a:r>
                      <a:endParaRPr lang="en-GB" sz="200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Bef>
                          <a:spcPts val="900"/>
                        </a:spcBef>
                      </a:pPr>
                      <a:r>
                        <a:rPr lang="en-GB" sz="2000" dirty="0">
                          <a:solidFill>
                            <a:schemeClr val="tx1"/>
                          </a:solidFill>
                          <a:effectLst/>
                          <a:highlight>
                            <a:srgbClr val="FFFFFF"/>
                          </a:highlight>
                        </a:rPr>
                        <a:t>5249</a:t>
                      </a:r>
                      <a:endParaRPr lang="en-GB" sz="20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Bef>
                          <a:spcPts val="900"/>
                        </a:spcBef>
                      </a:pPr>
                      <a:r>
                        <a:rPr lang="en-GB" sz="2000" dirty="0">
                          <a:solidFill>
                            <a:schemeClr val="tx1"/>
                          </a:solidFill>
                          <a:effectLst/>
                          <a:highlight>
                            <a:srgbClr val="FFFFFF"/>
                          </a:highlight>
                        </a:rPr>
                        <a:t>0.000044</a:t>
                      </a:r>
                      <a:endParaRPr lang="en-GB" sz="20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Bef>
                          <a:spcPts val="900"/>
                        </a:spcBef>
                      </a:pPr>
                      <a:r>
                        <a:rPr lang="en-GB" sz="2000">
                          <a:solidFill>
                            <a:schemeClr val="tx1"/>
                          </a:solidFill>
                          <a:effectLst/>
                          <a:highlight>
                            <a:srgbClr val="FFFFFF"/>
                          </a:highlight>
                        </a:rPr>
                        <a:t>0.0001</a:t>
                      </a:r>
                      <a:endParaRPr lang="en-GB" sz="200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Bef>
                          <a:spcPts val="900"/>
                        </a:spcBef>
                      </a:pPr>
                      <a:r>
                        <a:rPr lang="en-GB" sz="2000">
                          <a:solidFill>
                            <a:schemeClr val="tx1"/>
                          </a:solidFill>
                          <a:effectLst/>
                          <a:highlight>
                            <a:srgbClr val="FFFFFF"/>
                          </a:highlight>
                        </a:rPr>
                        <a:t>0</a:t>
                      </a:r>
                      <a:endParaRPr lang="en-GB" sz="200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665897253"/>
                  </a:ext>
                </a:extLst>
              </a:tr>
              <a:tr h="1390929">
                <a:tc>
                  <a:txBody>
                    <a:bodyPr/>
                    <a:lstStyle/>
                    <a:p>
                      <a:pPr algn="just">
                        <a:lnSpc>
                          <a:spcPct val="150000"/>
                        </a:lnSpc>
                        <a:spcBef>
                          <a:spcPts val="900"/>
                        </a:spcBef>
                      </a:pPr>
                      <a:r>
                        <a:rPr lang="en-GB" sz="2000">
                          <a:solidFill>
                            <a:schemeClr val="tx1"/>
                          </a:solidFill>
                          <a:effectLst/>
                          <a:highlight>
                            <a:srgbClr val="FFFFFF"/>
                          </a:highlight>
                        </a:rPr>
                        <a:t>PBX-1+B/Al+Binder (64/10/10/16)</a:t>
                      </a:r>
                      <a:endParaRPr lang="en-GB" sz="2000">
                        <a:solidFill>
                          <a:schemeClr val="tx1"/>
                        </a:solidFill>
                        <a:effectLst/>
                        <a:highlight>
                          <a:srgbClr val="F2F2F2"/>
                        </a:highligh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Bef>
                          <a:spcPts val="900"/>
                        </a:spcBef>
                      </a:pPr>
                      <a:r>
                        <a:rPr lang="en-GB" sz="2000">
                          <a:solidFill>
                            <a:schemeClr val="tx1"/>
                          </a:solidFill>
                          <a:effectLst/>
                          <a:highlight>
                            <a:srgbClr val="FFFFFF"/>
                          </a:highlight>
                        </a:rPr>
                        <a:t>0.7</a:t>
                      </a:r>
                      <a:endParaRPr lang="en-GB" sz="2000">
                        <a:solidFill>
                          <a:schemeClr val="tx1"/>
                        </a:solidFill>
                        <a:effectLst/>
                        <a:highlight>
                          <a:srgbClr val="F2F2F2"/>
                        </a:highligh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Bef>
                          <a:spcPts val="900"/>
                        </a:spcBef>
                      </a:pPr>
                      <a:r>
                        <a:rPr lang="en-GB" sz="2000">
                          <a:solidFill>
                            <a:schemeClr val="tx1"/>
                          </a:solidFill>
                          <a:effectLst/>
                          <a:highlight>
                            <a:srgbClr val="FFFFFF"/>
                          </a:highlight>
                        </a:rPr>
                        <a:t>24.93</a:t>
                      </a:r>
                      <a:endParaRPr lang="en-GB" sz="2000">
                        <a:solidFill>
                          <a:schemeClr val="tx1"/>
                        </a:solidFill>
                        <a:effectLst/>
                        <a:highlight>
                          <a:srgbClr val="F2F2F2"/>
                        </a:highligh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Bef>
                          <a:spcPts val="900"/>
                        </a:spcBef>
                      </a:pPr>
                      <a:r>
                        <a:rPr lang="en-GB" sz="2000">
                          <a:solidFill>
                            <a:schemeClr val="tx1"/>
                          </a:solidFill>
                          <a:effectLst/>
                          <a:highlight>
                            <a:srgbClr val="FFFFFF"/>
                          </a:highlight>
                        </a:rPr>
                        <a:t>6184.9</a:t>
                      </a:r>
                      <a:endParaRPr lang="en-GB" sz="2000">
                        <a:solidFill>
                          <a:schemeClr val="tx1"/>
                        </a:solidFill>
                        <a:effectLst/>
                        <a:highlight>
                          <a:srgbClr val="F2F2F2"/>
                        </a:highligh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Bef>
                          <a:spcPts val="900"/>
                        </a:spcBef>
                      </a:pPr>
                      <a:r>
                        <a:rPr lang="en-GB" sz="2000">
                          <a:solidFill>
                            <a:schemeClr val="tx1"/>
                          </a:solidFill>
                          <a:effectLst/>
                          <a:highlight>
                            <a:srgbClr val="FFFFFF"/>
                          </a:highlight>
                        </a:rPr>
                        <a:t>0.000102</a:t>
                      </a:r>
                      <a:endParaRPr lang="en-GB" sz="2000">
                        <a:solidFill>
                          <a:schemeClr val="tx1"/>
                        </a:solidFill>
                        <a:effectLst/>
                        <a:highlight>
                          <a:srgbClr val="F2F2F2"/>
                        </a:highligh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Bef>
                          <a:spcPts val="900"/>
                        </a:spcBef>
                      </a:pPr>
                      <a:r>
                        <a:rPr lang="en-GB" sz="2000" dirty="0">
                          <a:solidFill>
                            <a:schemeClr val="tx1"/>
                          </a:solidFill>
                          <a:effectLst/>
                          <a:highlight>
                            <a:srgbClr val="FFFFFF"/>
                          </a:highlight>
                        </a:rPr>
                        <a:t>0.1 - 20</a:t>
                      </a:r>
                      <a:endParaRPr lang="en-GB" sz="2000" dirty="0">
                        <a:solidFill>
                          <a:schemeClr val="tx1"/>
                        </a:solidFill>
                        <a:effectLst/>
                        <a:highlight>
                          <a:srgbClr val="F2F2F2"/>
                        </a:highligh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Bef>
                          <a:spcPts val="900"/>
                        </a:spcBef>
                      </a:pPr>
                      <a:r>
                        <a:rPr lang="en-GB" sz="2000" dirty="0">
                          <a:solidFill>
                            <a:schemeClr val="tx1"/>
                          </a:solidFill>
                          <a:effectLst/>
                          <a:highlight>
                            <a:srgbClr val="FFFFFF"/>
                          </a:highlight>
                        </a:rPr>
                        <a:t>140</a:t>
                      </a:r>
                      <a:endParaRPr lang="en-GB" sz="2000" dirty="0">
                        <a:solidFill>
                          <a:schemeClr val="tx1"/>
                        </a:solidFill>
                        <a:effectLst/>
                        <a:highlight>
                          <a:srgbClr val="F2F2F2"/>
                        </a:highligh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666651145"/>
                  </a:ext>
                </a:extLst>
              </a:tr>
            </a:tbl>
          </a:graphicData>
        </a:graphic>
      </p:graphicFrame>
    </p:spTree>
    <p:extLst>
      <p:ext uri="{BB962C8B-B14F-4D97-AF65-F5344CB8AC3E}">
        <p14:creationId xmlns:p14="http://schemas.microsoft.com/office/powerpoint/2010/main" val="37719585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41828C-A677-ACCA-26D0-EEAB0F996222}"/>
              </a:ext>
            </a:extLst>
          </p:cNvPr>
          <p:cNvSpPr>
            <a:spLocks noGrp="1"/>
          </p:cNvSpPr>
          <p:nvPr>
            <p:ph type="title"/>
          </p:nvPr>
        </p:nvSpPr>
        <p:spPr>
          <a:xfrm>
            <a:off x="295373" y="1234734"/>
            <a:ext cx="11594969" cy="1325563"/>
          </a:xfrm>
        </p:spPr>
        <p:txBody>
          <a:bodyPr/>
          <a:lstStyle/>
          <a:p>
            <a:r>
              <a:rPr lang="en-US" dirty="0"/>
              <a:t>Summary</a:t>
            </a:r>
          </a:p>
        </p:txBody>
      </p:sp>
      <p:sp>
        <p:nvSpPr>
          <p:cNvPr id="3" name="Content Placeholder 2">
            <a:extLst>
              <a:ext uri="{FF2B5EF4-FFF2-40B4-BE49-F238E27FC236}">
                <a16:creationId xmlns:a16="http://schemas.microsoft.com/office/drawing/2014/main" id="{EFC6A93E-03CE-8AD8-8F7B-34D46B4E8BB2}"/>
              </a:ext>
            </a:extLst>
          </p:cNvPr>
          <p:cNvSpPr>
            <a:spLocks noGrp="1"/>
          </p:cNvSpPr>
          <p:nvPr>
            <p:ph idx="1"/>
          </p:nvPr>
        </p:nvSpPr>
        <p:spPr>
          <a:xfrm>
            <a:off x="295373" y="2472029"/>
            <a:ext cx="11594969" cy="3651349"/>
          </a:xfrm>
        </p:spPr>
        <p:txBody>
          <a:bodyPr>
            <a:normAutofit fontScale="92500"/>
          </a:bodyPr>
          <a:lstStyle/>
          <a:p>
            <a:r>
              <a:rPr lang="en-US" dirty="0"/>
              <a:t>Detonation performance depends upon ideal and non-ideal </a:t>
            </a:r>
            <a:r>
              <a:rPr lang="en-US" dirty="0" err="1"/>
              <a:t>behaviour</a:t>
            </a:r>
            <a:r>
              <a:rPr lang="en-US" dirty="0"/>
              <a:t>.</a:t>
            </a:r>
          </a:p>
          <a:p>
            <a:r>
              <a:rPr lang="en-US" dirty="0"/>
              <a:t>Ideal – rarefaction wave and shock front are in equilibrium.</a:t>
            </a:r>
          </a:p>
          <a:p>
            <a:r>
              <a:rPr lang="en-US" dirty="0"/>
              <a:t>Non-ideal - reactions are slower as the velocity of the rarefaction wave fall below the sonic velocity (C-J pressure). </a:t>
            </a:r>
          </a:p>
          <a:p>
            <a:r>
              <a:rPr lang="en-US" dirty="0"/>
              <a:t>Non-ideal explosives produce lower detonation pressures, but longer impulse durations as a result.</a:t>
            </a:r>
          </a:p>
          <a:p>
            <a:r>
              <a:rPr lang="en-US" dirty="0"/>
              <a:t>The process is dependent upon additive and oxygen balance where anoxic, anaerobic and aerobic combustion play an important role in overall energy output.</a:t>
            </a:r>
          </a:p>
        </p:txBody>
      </p:sp>
    </p:spTree>
    <p:extLst>
      <p:ext uri="{BB962C8B-B14F-4D97-AF65-F5344CB8AC3E}">
        <p14:creationId xmlns:p14="http://schemas.microsoft.com/office/powerpoint/2010/main" val="3965354313"/>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DA-Cranfield-Jt Brand UKTemplate-4x3-02">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fenceAcademy-Academic-Template-01" id="{D82E088B-C6B3-466C-8FEB-F49EFB6DF171}" vid="{A94AD9F2-B46D-4C17-B4E7-18EAA57F5F1F}"/>
    </a:ext>
  </a:extLst>
</a:theme>
</file>

<file path=ppt/theme/theme2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3.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2.xml><?xml version="1.0" encoding="utf-8"?>
<ds:datastoreItem xmlns:ds="http://schemas.openxmlformats.org/officeDocument/2006/customXml" ds:itemID="{67D09DC4-48CE-45C2-9393-0A8E48C8FD95}">
  <ds:schemaRefs>
    <ds:schemaRef ds:uri="http://purl.org/dc/elements/1.1/"/>
    <ds:schemaRef ds:uri="http://purl.org/dc/dcmitype/"/>
    <ds:schemaRef ds:uri="http://purl.org/dc/terms/"/>
    <ds:schemaRef ds:uri="http://www.w3.org/XML/1998/namespace"/>
    <ds:schemaRef ds:uri="http://schemas.microsoft.com/office/2006/documentManagement/types"/>
    <ds:schemaRef ds:uri="303dbf9b-b85b-46a0-94f1-894078c07ecd"/>
    <ds:schemaRef ds:uri="http://schemas.openxmlformats.org/package/2006/metadata/core-properties"/>
    <ds:schemaRef ds:uri="http://schemas.microsoft.com/office/infopath/2007/PartnerControls"/>
    <ds:schemaRef ds:uri="211f9404-bca0-4bcf-9c1d-965ccb6f8d2d"/>
    <ds:schemaRef ds:uri="http://schemas.microsoft.com/office/2006/metadata/properties"/>
  </ds:schemaRefs>
</ds:datastoreItem>
</file>

<file path=customXml/itemProps3.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2334</TotalTime>
  <Words>3174</Words>
  <Application>Microsoft Macintosh PowerPoint</Application>
  <PresentationFormat>Widescreen</PresentationFormat>
  <Paragraphs>447</Paragraphs>
  <Slides>23</Slides>
  <Notes>5</Notes>
  <HiddenSlides>0</HiddenSlides>
  <MMClips>0</MMClips>
  <ScaleCrop>false</ScaleCrop>
  <HeadingPairs>
    <vt:vector size="6" baseType="variant">
      <vt:variant>
        <vt:lpstr>Fonts Used</vt:lpstr>
      </vt:variant>
      <vt:variant>
        <vt:i4>9</vt:i4>
      </vt:variant>
      <vt:variant>
        <vt:lpstr>Theme</vt:lpstr>
      </vt:variant>
      <vt:variant>
        <vt:i4>23</vt:i4>
      </vt:variant>
      <vt:variant>
        <vt:lpstr>Slide Titles</vt:lpstr>
      </vt:variant>
      <vt:variant>
        <vt:i4>23</vt:i4>
      </vt:variant>
    </vt:vector>
  </HeadingPairs>
  <TitlesOfParts>
    <vt:vector size="55" baseType="lpstr">
      <vt:lpstr>Arial</vt:lpstr>
      <vt:lpstr>Calibri</vt:lpstr>
      <vt:lpstr>Calibri Light</vt:lpstr>
      <vt:lpstr>Cambria Math</vt:lpstr>
      <vt:lpstr>ElsevierGulliver</vt:lpstr>
      <vt:lpstr>Google Sans</vt:lpstr>
      <vt:lpstr>Symbol</vt:lpstr>
      <vt:lpstr>Tahoma</vt:lpstr>
      <vt:lpstr>Times New Roman</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DA-Cranfield-Jt Brand UKTemplate-4x3-02</vt:lpstr>
      <vt:lpstr>Office Theme</vt:lpstr>
      <vt:lpstr>1_Office Theme</vt:lpstr>
      <vt:lpstr>PowerPoint Presentation</vt:lpstr>
      <vt:lpstr>PowerPoint Presentation</vt:lpstr>
      <vt:lpstr>What is a detonation wave</vt:lpstr>
      <vt:lpstr>Detonation Dynamics</vt:lpstr>
      <vt:lpstr>At the shock front</vt:lpstr>
      <vt:lpstr>Equations of State (Aaargh!!!)</vt:lpstr>
      <vt:lpstr>PowerPoint Presentation</vt:lpstr>
      <vt:lpstr>PowerPoint Presentation</vt:lpstr>
      <vt:lpstr>The equations of state (pressure and volume)</vt:lpstr>
      <vt:lpstr>Domains of detonation and deflagration solutions in the p-v plane</vt:lpstr>
      <vt:lpstr>The Rayleigh Line and Hugoniot Curve</vt:lpstr>
      <vt:lpstr>Detonation Conditions</vt:lpstr>
      <vt:lpstr>Detonation Conditions</vt:lpstr>
      <vt:lpstr>Hugoniots and Rayleigh Line</vt:lpstr>
      <vt:lpstr>PowerPoint Presentation</vt:lpstr>
      <vt:lpstr>PowerPoint Presentation</vt:lpstr>
      <vt:lpstr>PowerPoint Presentation</vt:lpstr>
      <vt:lpstr>Case Study – Adding Al and B to HMX</vt:lpstr>
      <vt:lpstr>Parameters of Detonation Reaction Zone</vt:lpstr>
      <vt:lpstr>And what about below water?</vt:lpstr>
      <vt:lpstr>TNT and Aluminium (DOI: 10.1002/prep.201700109)</vt:lpstr>
      <vt:lpstr>A comparison of ideal and non-ideal explosive detonation rates</vt:lpstr>
      <vt:lpstr>Summary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Gareth Collett</cp:lastModifiedBy>
  <cp:revision>102</cp:revision>
  <dcterms:created xsi:type="dcterms:W3CDTF">2021-03-09T15:35:42Z</dcterms:created>
  <dcterms:modified xsi:type="dcterms:W3CDTF">2026-10-05T22:02:49Z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