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81"/>
  </p:normalViewPr>
  <p:slideViewPr>
    <p:cSldViewPr snapToGrid="0" snapToObjects="1">
      <p:cViewPr varScale="1">
        <p:scale>
          <a:sx n="107" d="100"/>
          <a:sy n="107" d="100"/>
        </p:scale>
        <p:origin x="73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E80C50CD-E178-4744-9B35-B2F624D6C5E9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148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530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073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795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68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746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9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880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591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10/31/25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689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10/31/25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4431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10/31/25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03109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10/31/25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506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10/31/25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7566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10/31/25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8714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3171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852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10/31/25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252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3D art of a person">
            <a:extLst>
              <a:ext uri="{FF2B5EF4-FFF2-40B4-BE49-F238E27FC236}">
                <a16:creationId xmlns:a16="http://schemas.microsoft.com/office/drawing/2014/main" id="{D01BA345-074F-C28E-F644-A528BA40FE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127" b="25623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5BA5EE-268C-CD46-86DF-252047242D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67721" y="2581579"/>
            <a:ext cx="5224379" cy="3678268"/>
          </a:xfrm>
        </p:spPr>
        <p:txBody>
          <a:bodyPr anchor="t">
            <a:normAutofit/>
          </a:bodyPr>
          <a:lstStyle/>
          <a:p>
            <a:r>
              <a:rPr lang="en-US" sz="5100" dirty="0"/>
              <a:t>Schizophrenia </a:t>
            </a:r>
            <a:br>
              <a:rPr lang="en-US" sz="5100" dirty="0"/>
            </a:br>
            <a:r>
              <a:rPr lang="en-GB" b="1" dirty="0"/>
              <a:t>BMHP6029</a:t>
            </a:r>
            <a:r>
              <a:rPr lang="en-GB" sz="5400" dirty="0"/>
              <a:t> </a:t>
            </a:r>
            <a:endParaRPr lang="en-US" sz="5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228B50-FE52-4C47-B0EB-8F07792E5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03288" y="4729138"/>
            <a:ext cx="4488812" cy="1150453"/>
          </a:xfrm>
        </p:spPr>
        <p:txBody>
          <a:bodyPr anchor="b">
            <a:normAutofit/>
          </a:bodyPr>
          <a:lstStyle/>
          <a:p>
            <a:r>
              <a:rPr lang="en-US" dirty="0"/>
              <a:t>Shaukat Sultan</a:t>
            </a:r>
          </a:p>
          <a:p>
            <a:r>
              <a:rPr lang="en-GB" sz="1800" b="1" dirty="0"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2309243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66519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B6A80B52-1DD4-9E46-8BE8-FAF5255B28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A6A01D3-C4A3-414D-8244-214D6CB28F6D}"/>
              </a:ext>
            </a:extLst>
          </p:cNvPr>
          <p:cNvSpPr txBox="1"/>
          <p:nvPr/>
        </p:nvSpPr>
        <p:spPr>
          <a:xfrm>
            <a:off x="179611" y="96812"/>
            <a:ext cx="4368638" cy="280076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l"/>
            <a:r>
              <a:rPr lang="en-GB" sz="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DEFINITION &amp; ICD-11 DIAGNOSTIC CRITERIA </a:t>
            </a:r>
          </a:p>
          <a:p>
            <a:pPr algn="l"/>
            <a:endParaRPr lang="en-GB" sz="8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Schizophrenia?</a:t>
            </a:r>
            <a:endParaRPr lang="en-GB" sz="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Schizophrenia is a complex psychotic disorder characterized by disturbances across multiple mental modalities (WHO, 2019). According to ICD-11 diagnostic criteria (6A20), the condition involves:</a:t>
            </a:r>
          </a:p>
          <a:p>
            <a:pPr algn="l"/>
            <a:endParaRPr lang="en-GB" sz="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Core Symptoms Present:</a:t>
            </a:r>
            <a:endParaRPr lang="en-GB" sz="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Persistent delusions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Persistent hallucinations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Thought disorder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Experiences of influence, passivity, or control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Diagnostic Requirements:</a:t>
            </a:r>
            <a:br>
              <a:rPr lang="en-GB" sz="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✓ At least TWO symptoms must be present for ≥1 month</a:t>
            </a:r>
            <a:br>
              <a:rPr lang="en-GB" sz="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✓ At least ONE core symptom required</a:t>
            </a:r>
            <a:br>
              <a:rPr lang="en-GB" sz="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✓ Excludes other medical/substance-induced causes</a:t>
            </a:r>
          </a:p>
          <a:p>
            <a:pPr algn="l"/>
            <a:r>
              <a:rPr lang="en-GB" sz="8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Prevalence: Affects approximately 3% of the population</a:t>
            </a:r>
            <a:br>
              <a:rPr lang="en-GB" sz="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Average life expectancy: 15-20 years shorter than general population</a:t>
            </a:r>
            <a:endParaRPr lang="en-GB" sz="8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endParaRPr lang="en-GB" sz="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 (2019). ICD-11: International Classification of Diseases. Geneva: WHO.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MRCPsych</a:t>
            </a:r>
            <a:r>
              <a:rPr lang="en-GB" sz="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UK (2022). ICD-11 Criteria for Schizophrenia (6A20). London: Royal College of Psychiatrists.</a:t>
            </a:r>
            <a:endParaRPr lang="en-GB" sz="5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48242C-7D2E-0849-8340-B6AA00B83C40}"/>
              </a:ext>
            </a:extLst>
          </p:cNvPr>
          <p:cNvSpPr txBox="1"/>
          <p:nvPr/>
        </p:nvSpPr>
        <p:spPr>
          <a:xfrm>
            <a:off x="8356272" y="266596"/>
            <a:ext cx="3656117" cy="632480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l"/>
            <a:r>
              <a:rPr lang="en-GB" sz="1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HISTORICAL TREATMENT EVOLUTION </a:t>
            </a:r>
          </a:p>
          <a:p>
            <a:pPr algn="l"/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Journey from Asylums to Community Care</a:t>
            </a:r>
            <a:endParaRPr lang="en-GB" sz="1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ERA 1: Moral Treatment Era (1800s-1890s)</a:t>
            </a:r>
            <a:endParaRPr lang="en-GB" sz="1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Asylums as "moral refuge"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Emphasis on occupational therapy and humane treatment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Limited pharmacological options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 institutionalization rates</a:t>
            </a:r>
          </a:p>
          <a:p>
            <a:pPr algn="l"/>
            <a:r>
              <a:rPr lang="en-GB" sz="1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ERA 2: Mental Hygiene Movement (1890s-WWII)</a:t>
            </a:r>
            <a:endParaRPr lang="en-GB" sz="1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Psychiatric hospitals introduced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Early interventions: Insulin coma therapy, electroconvulsive therapy (ECT), prefrontal lobotomies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Invasive procedures reflected limited understanding of mechanisms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Still heavily institutionalized population</a:t>
            </a:r>
          </a:p>
          <a:p>
            <a:pPr algn="l"/>
            <a:r>
              <a:rPr lang="en-GB" sz="1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ERA 3: Pharmaceutical Revolution (1950s onward)</a:t>
            </a:r>
            <a:endParaRPr lang="en-GB" sz="1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1955: Introduction of chlorpromazine (Thorazine)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—first antipsychotic medication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Dopamine antagonist mechanism discovered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Enabled shift from custodial to rehabilitative care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Reduced need for invasive procedures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Foundation for deinstitutionalization movement</a:t>
            </a:r>
          </a:p>
          <a:p>
            <a:pPr algn="l"/>
            <a:r>
              <a:rPr lang="en-GB" sz="1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ERA 4: Community Support Reform (1970s-Present)</a:t>
            </a:r>
            <a:endParaRPr lang="en-GB" sz="1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 Mental Health Centres established (UK: 1971 Hospital Services for Mentally Ill policy)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Shift from institution-centred to community-centred care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Multidisciplinary teams: psychiatrists, nurses, social workers, psychologists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Recovery-oriented approach emphasis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 of psychosocial interventions alongside medication</a:t>
            </a:r>
          </a:p>
          <a:p>
            <a:pPr algn="l"/>
            <a:r>
              <a:rPr lang="en-GB" sz="1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Legislation:</a:t>
            </a:r>
            <a:endParaRPr lang="en-GB" sz="1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 Systems Act 1980 (USA/comparative framework)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in the Community Act (UK, 1990): formal deinstitutionalization policy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 Act 1983/2007 (UK): safeguarding and treatment standards</a:t>
            </a:r>
          </a:p>
          <a:p>
            <a:pPr algn="l"/>
            <a:r>
              <a:rPr lang="en-GB" sz="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endParaRPr lang="en-GB" sz="5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George, P. (2023). 'Cycles of reform in the history of psychosis treatment', Schizophrenia Bulletin, 49(2), pp. 245-258.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Calabria, V. (2024). 'Deinstitutionalisation and the move to community care', History of Psychiatry, 35(1), pp. 12-29.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Killaspy</a:t>
            </a:r>
            <a:r>
              <a:rPr lang="en-GB" sz="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H. (2006). 'From the asylum to community care: learning from experience', British Medical Bulletin, 79-80, pp. 245-258.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B80751-5F80-2E42-A7B8-98C81E8B4E9B}"/>
              </a:ext>
            </a:extLst>
          </p:cNvPr>
          <p:cNvSpPr txBox="1"/>
          <p:nvPr/>
        </p:nvSpPr>
        <p:spPr>
          <a:xfrm>
            <a:off x="179611" y="3133904"/>
            <a:ext cx="5805551" cy="372409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l"/>
            <a:r>
              <a:rPr lang="en-GB" sz="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Management in the NHS</a:t>
            </a:r>
          </a:p>
          <a:p>
            <a:pPr algn="l"/>
            <a:endParaRPr lang="en-GB" sz="9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Pharmacological Interventions:</a:t>
            </a:r>
            <a:endParaRPr lang="en-GB" sz="9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First-line antipsychotics:</a:t>
            </a: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Aripiprazole, olanzapine, risperidone, quetiapine (78.8% of prescriptions)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Depot/Long-acting injections:</a:t>
            </a: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For treatment adherence support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Clozapine:</a:t>
            </a: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Reserved for treatment-resistant cases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 prevalence: 426-550 per 1000 patients receiving antipsychotics (2000-2019)</a:t>
            </a:r>
          </a:p>
          <a:p>
            <a:pPr algn="l"/>
            <a:endParaRPr lang="en-GB" sz="9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Psychosocial Interventions (NICE-Recommended):</a:t>
            </a:r>
            <a:b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✓ Cognitive Behavioural Therapy for Psychosis (</a:t>
            </a:r>
            <a:r>
              <a:rPr lang="en-GB" sz="9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CBTp</a:t>
            </a: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✓ Family intervention and carer education (↓relapse by 40%)</a:t>
            </a:r>
            <a:b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✓ Supported employment and vocational rehabilitation</a:t>
            </a:r>
            <a:b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✓ Peer support and recovery groups</a:t>
            </a:r>
          </a:p>
          <a:p>
            <a:pPr algn="l"/>
            <a:endParaRPr lang="en-GB" sz="9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Early Intervention in Psychosis (EIP) Services:</a:t>
            </a:r>
            <a:endParaRPr lang="en-GB" sz="9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Target:</a:t>
            </a: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First-episode psychosis (FEP) in ages 14-65 years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Standard:</a:t>
            </a: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60% of people start treatment within 2 weeks of referral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Evidence:</a:t>
            </a: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Reduces rehospitalisation, improves employment outcomes (35% vs. 12% in standard care)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Economic Impact:</a:t>
            </a: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£15 saved for every £1 invested over 10 years</a:t>
            </a:r>
          </a:p>
          <a:p>
            <a:pPr algn="l"/>
            <a:r>
              <a:rPr lang="en-GB" sz="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Physical Health Monitoring:</a:t>
            </a:r>
            <a:endParaRPr lang="en-GB" sz="9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Metabolic screening (glucose, lipids, weight)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Cardiovascular risk assessment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Smoking cessation support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Critical: People with schizophrenia 3x more likely to attend A&amp;E, 5x more likely to be admitted as emergency</a:t>
            </a:r>
          </a:p>
          <a:p>
            <a:pPr algn="l"/>
            <a:r>
              <a:rPr lang="en-GB" sz="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endParaRPr lang="en-GB" sz="5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(2022). Early Intervention in Psychosis Access and Waiting Time Standard. London: NHS England.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Richards-Belle, A. et al. (2024). 'Prescribing of antipsychotics for people diagnosed with severe mental illness', British Journal of Psychiatry, 225(6), pp. 528-536.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Nottinghamshire Medicines Management (2025). Antipsychotics Prescribing Guideline. Nottingham: APC.</a:t>
            </a:r>
          </a:p>
        </p:txBody>
      </p:sp>
    </p:spTree>
    <p:extLst>
      <p:ext uri="{BB962C8B-B14F-4D97-AF65-F5344CB8AC3E}">
        <p14:creationId xmlns:p14="http://schemas.microsoft.com/office/powerpoint/2010/main" val="3526070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019BEDC6-A2B4-E14B-A8A5-014F625937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E7F441C-A349-A84E-924D-A00F1624AC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1526212"/>
              </p:ext>
            </p:extLst>
          </p:nvPr>
        </p:nvGraphicFramePr>
        <p:xfrm>
          <a:off x="6666016" y="248798"/>
          <a:ext cx="5222958" cy="1645920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1740986">
                  <a:extLst>
                    <a:ext uri="{9D8B030D-6E8A-4147-A177-3AD203B41FA5}">
                      <a16:colId xmlns:a16="http://schemas.microsoft.com/office/drawing/2014/main" val="3092823689"/>
                    </a:ext>
                  </a:extLst>
                </a:gridCol>
                <a:gridCol w="1740986">
                  <a:extLst>
                    <a:ext uri="{9D8B030D-6E8A-4147-A177-3AD203B41FA5}">
                      <a16:colId xmlns:a16="http://schemas.microsoft.com/office/drawing/2014/main" val="3126557704"/>
                    </a:ext>
                  </a:extLst>
                </a:gridCol>
                <a:gridCol w="1740986">
                  <a:extLst>
                    <a:ext uri="{9D8B030D-6E8A-4147-A177-3AD203B41FA5}">
                      <a16:colId xmlns:a16="http://schemas.microsoft.com/office/drawing/2014/main" val="404982500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900" b="0">
                          <a:effectLst/>
                        </a:rPr>
                        <a:t>Outcome</a:t>
                      </a:r>
                      <a:endParaRPr lang="en-GB" sz="900" b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900" b="0" dirty="0">
                          <a:effectLst/>
                        </a:rPr>
                        <a:t>Schizophrenia</a:t>
                      </a:r>
                      <a:endParaRPr lang="en-GB" sz="900" b="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900" b="0">
                          <a:effectLst/>
                        </a:rPr>
                        <a:t>General Population</a:t>
                      </a:r>
                      <a:endParaRPr lang="en-GB" sz="900" b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0625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 latinLnBrk="0"/>
                      <a:r>
                        <a:rPr lang="en-GB" sz="900">
                          <a:effectLst/>
                        </a:rPr>
                        <a:t>Economic inactivity</a:t>
                      </a:r>
                      <a:endParaRPr lang="en-GB" sz="9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en-GB" sz="900">
                          <a:effectLst/>
                        </a:rPr>
                        <a:t>77.3%</a:t>
                      </a:r>
                      <a:endParaRPr lang="en-GB" sz="9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en-GB" sz="900">
                          <a:effectLst/>
                        </a:rPr>
                        <a:t>29.4%</a:t>
                      </a:r>
                      <a:endParaRPr lang="en-GB" sz="9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223110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 latinLnBrk="0"/>
                      <a:r>
                        <a:rPr lang="en-GB" sz="900">
                          <a:effectLst/>
                        </a:rPr>
                        <a:t>Disability reported</a:t>
                      </a:r>
                      <a:endParaRPr lang="en-GB" sz="9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en-GB" sz="900">
                          <a:effectLst/>
                        </a:rPr>
                        <a:t>68.3%</a:t>
                      </a:r>
                      <a:endParaRPr lang="en-GB" sz="9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en-GB" sz="900">
                          <a:effectLst/>
                        </a:rPr>
                        <a:t>13.3%</a:t>
                      </a:r>
                      <a:endParaRPr lang="en-GB" sz="9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001971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 latinLnBrk="0"/>
                      <a:r>
                        <a:rPr lang="en-GB" sz="900">
                          <a:effectLst/>
                        </a:rPr>
                        <a:t>Poor self-rated health</a:t>
                      </a:r>
                      <a:endParaRPr lang="en-GB" sz="9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en-GB" sz="900">
                          <a:effectLst/>
                        </a:rPr>
                        <a:t>61.1%</a:t>
                      </a:r>
                      <a:endParaRPr lang="en-GB" sz="9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en-GB" sz="900">
                          <a:effectLst/>
                        </a:rPr>
                        <a:t>16.2%</a:t>
                      </a:r>
                      <a:endParaRPr lang="en-GB" sz="9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60689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 latinLnBrk="0"/>
                      <a:r>
                        <a:rPr lang="en-GB" sz="900">
                          <a:effectLst/>
                        </a:rPr>
                        <a:t>Living alone</a:t>
                      </a:r>
                      <a:endParaRPr lang="en-GB" sz="9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en-GB" sz="900">
                          <a:effectLst/>
                        </a:rPr>
                        <a:t>Associated with ↑ unemployment, poor health</a:t>
                      </a:r>
                      <a:endParaRPr lang="en-GB" sz="9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 latinLnBrk="0"/>
                      <a:endParaRPr lang="en-GB" sz="9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400101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 latinLnBrk="0"/>
                      <a:r>
                        <a:rPr lang="en-GB" sz="900">
                          <a:effectLst/>
                        </a:rPr>
                        <a:t>Poverty</a:t>
                      </a:r>
                      <a:endParaRPr lang="en-GB" sz="9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en-GB" sz="900" dirty="0">
                          <a:effectLst/>
                        </a:rPr>
                        <a:t>80% live below poverty threshold (French data)</a:t>
                      </a:r>
                      <a:endParaRPr lang="en-GB" sz="9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 latinLnBrk="0"/>
                      <a:r>
                        <a:rPr lang="en-GB" sz="900" dirty="0">
                          <a:effectLst/>
                        </a:rPr>
                        <a:t>N/A</a:t>
                      </a:r>
                      <a:endParaRPr lang="en-GB" sz="9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2571685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B8CFDDF-F555-2E43-BD7B-E80562C60BEE}"/>
              </a:ext>
            </a:extLst>
          </p:cNvPr>
          <p:cNvSpPr txBox="1"/>
          <p:nvPr/>
        </p:nvSpPr>
        <p:spPr>
          <a:xfrm>
            <a:off x="183079" y="420687"/>
            <a:ext cx="5528952" cy="62478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STIGMA, DISCRIMINATION &amp; SOCIAL DETERMINANTS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Persistent Challenge of Stigma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Landscape (UK 2021-2024):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88%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of people with severe mental illness report discrimination is still widespread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58%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say fear of stigma prevented them seeking treatment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94%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report being treated differently because of illness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86%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report stigma stopped them doing things they wanted (work, relationships, housing, benefits)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Sources of Stigma: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Media: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Stereotypes linking mental illness to violence/danger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Institutional: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Healthcare, workplace, benefits systems (48% experienced stigma from GPs)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Community: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Friends, family,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neighbours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(32% experienced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neighbourhood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stigma)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Self-stigma: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Internalized negative beliefs about oneself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on Life Outcomes: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Determinants &amp; Inequalities: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Poverty: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Associated with ↑ psychotic symptoms, aggression, inability to access employment, housing, parenthood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Housing: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Homelessness linked to worse outcomes; "Housing First" programs improve access to care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Employment: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EIP + supported employment = 35% employment rate vs. 12% standard care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Intersectionality: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Stigma compounds for people of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LGBTQ+, immigrant communities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Policy &amp; Legislation Protecting Rights: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Equality Act 2010: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Protects from discrimination in employment, services, accommodation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Capacity Act 2005: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Safeguards autonomy and decision-making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Quality Commission: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Monitors equality and human rights standards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Anti-Stigma Campaigns (UK):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Time to Change (2007-2021):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15-year campaign by Mind &amp; Rethink Mental Illness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**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etsRethink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Current Rethink campaign to end stigma judgement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See Me (Scotland):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Anti-stigma resources and workplace initiatives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Rethink Mental Illness (2024). Stigma and Discrimination. London: Rethink.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 Foundation (2022). Stigma and Discrimination. London: MHF.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Fond, G.B. et al. (2023). 'Poverty and inequality in real-world schizophrenia', Schizophrenia Bulletin, 49(5), pp. 1234-1246.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King's College London (2024). 'Living alone is linked to poor health and unemployment amongst those with severe mental illness', Schizophrenia Bulletin, 50(4), pp. 789-801.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7C543A-9902-6E44-AC13-58AC685545EC}"/>
              </a:ext>
            </a:extLst>
          </p:cNvPr>
          <p:cNvSpPr txBox="1"/>
          <p:nvPr/>
        </p:nvSpPr>
        <p:spPr>
          <a:xfrm>
            <a:off x="6096000" y="3544619"/>
            <a:ext cx="5912921" cy="313932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l"/>
            <a:r>
              <a:rPr lang="en-GB" sz="11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RECOMMENDATIONS FOR FUTURE POLICY &amp; PRACTICE:</a:t>
            </a:r>
          </a:p>
          <a:p>
            <a:pPr algn="l"/>
            <a:endParaRPr lang="en-GB" sz="11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sz="11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Expand Early Intervention Services: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Ensure all areas meet 60% two-week access standard; extend age range to include at-risk youth</a:t>
            </a:r>
          </a:p>
          <a:p>
            <a:pPr algn="l">
              <a:buFont typeface="+mj-lt"/>
              <a:buAutoNum type="arabicPeriod"/>
            </a:pPr>
            <a:r>
              <a:rPr lang="en-GB" sz="11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Integrated Physical Health Care: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Mandatory metabolic monitoring; co-located physical and mental health services</a:t>
            </a:r>
          </a:p>
          <a:p>
            <a:pPr algn="l">
              <a:buFont typeface="+mj-lt"/>
              <a:buAutoNum type="arabicPeriod"/>
            </a:pPr>
            <a:r>
              <a:rPr lang="en-GB" sz="11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Anti-Stigma Education: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Mandatory mental health literacy training in schools, workplaces, healthcare settings</a:t>
            </a:r>
          </a:p>
          <a:p>
            <a:pPr algn="l">
              <a:buFont typeface="+mj-lt"/>
              <a:buAutoNum type="arabicPeriod"/>
            </a:pPr>
            <a:r>
              <a:rPr lang="en-GB" sz="11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Employment Support: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Increase Individual Placement Support (IPS) services; expand supported employment programmes</a:t>
            </a:r>
          </a:p>
          <a:p>
            <a:pPr algn="l">
              <a:buFont typeface="+mj-lt"/>
              <a:buAutoNum type="arabicPeriod"/>
            </a:pPr>
            <a:r>
              <a:rPr lang="en-GB" sz="11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Housing First Principles: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Secure housing as foundation for recovery; reduced reliance on crisis services</a:t>
            </a:r>
          </a:p>
          <a:p>
            <a:pPr algn="l">
              <a:buFont typeface="+mj-lt"/>
              <a:buAutoNum type="arabicPeriod"/>
            </a:pPr>
            <a:r>
              <a:rPr lang="en-GB" sz="11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Peer-Led Recovery: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Increase peer support specialist roles; co-production of services with lived experience</a:t>
            </a:r>
          </a:p>
          <a:p>
            <a:pPr algn="l">
              <a:buFont typeface="+mj-lt"/>
              <a:buAutoNum type="arabicPeriod"/>
            </a:pPr>
            <a:r>
              <a:rPr lang="en-GB" sz="11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Address Health Inequalities: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Targeted interventions for marginalized communities; culturally sensitive mental health services</a:t>
            </a:r>
          </a:p>
          <a:p>
            <a:pPr algn="l">
              <a:buFont typeface="+mj-lt"/>
              <a:buAutoNum type="arabicPeriod"/>
            </a:pPr>
            <a:r>
              <a:rPr lang="en-GB" sz="11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Long-term Follow-up: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Funding for longitudinal outcomes research; track recovery and wellbeing beyond EIP (3-year) window</a:t>
            </a:r>
          </a:p>
        </p:txBody>
      </p:sp>
    </p:spTree>
    <p:extLst>
      <p:ext uri="{BB962C8B-B14F-4D97-AF65-F5344CB8AC3E}">
        <p14:creationId xmlns:p14="http://schemas.microsoft.com/office/powerpoint/2010/main" val="1575115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6BC8C-5BF1-7941-B16C-AB29E29390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760021"/>
            <a:ext cx="11155680" cy="5585915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en-GB" b="1" i="0" dirty="0">
                <a:effectLst/>
                <a:latin typeface="fkGroteskNeue"/>
              </a:rPr>
              <a:t>REFERENCE LIST :</a:t>
            </a:r>
          </a:p>
          <a:p>
            <a:pPr algn="l"/>
            <a:r>
              <a:rPr lang="en-GB" b="0" i="0" dirty="0">
                <a:effectLst/>
                <a:latin typeface="fkGroteskNeue"/>
              </a:rPr>
              <a:t>Acharya, A., Thakur, T., McNally, D., Waring, J. and Stephens, R. (2022) 'Evaluating the impact of a digital leadership programme on NHS digitisation', BMJ Health &amp; Care Informatics, 29(1), e101441.</a:t>
            </a:r>
          </a:p>
          <a:p>
            <a:pPr algn="l"/>
            <a:r>
              <a:rPr lang="en-GB" b="0" i="0" dirty="0">
                <a:effectLst/>
                <a:latin typeface="fkGroteskNeue"/>
              </a:rPr>
              <a:t>Calabria, V. (2024) 'Deinstitutionalisation and the move to community care', History of Psychiatry, 35(1), pp. 12-29.</a:t>
            </a:r>
          </a:p>
          <a:p>
            <a:pPr algn="l"/>
            <a:r>
              <a:rPr lang="en-GB" b="0" i="0" dirty="0">
                <a:effectLst/>
                <a:latin typeface="fkGroteskNeue"/>
              </a:rPr>
              <a:t>Centre for Mental Health (2022) Poverty, economic inequality and mental health. London: Centre for Mental Health.</a:t>
            </a:r>
          </a:p>
          <a:p>
            <a:pPr algn="l"/>
            <a:r>
              <a:rPr lang="en-GB" b="0" i="0" dirty="0">
                <a:effectLst/>
                <a:latin typeface="fkGroteskNeue"/>
              </a:rPr>
              <a:t>Equality and Human Rights Commission (2010) Equality Act 2010. London: Stationery Office.</a:t>
            </a:r>
          </a:p>
          <a:p>
            <a:pPr algn="l"/>
            <a:r>
              <a:rPr lang="en-GB" b="0" i="0" dirty="0">
                <a:effectLst/>
                <a:latin typeface="fkGroteskNeue"/>
              </a:rPr>
              <a:t>Fond, G.B., Berna, F., </a:t>
            </a:r>
            <a:r>
              <a:rPr lang="en-GB" b="0" i="0" dirty="0" err="1">
                <a:effectLst/>
                <a:latin typeface="fkGroteskNeue"/>
              </a:rPr>
              <a:t>Andrianarisoa</a:t>
            </a:r>
            <a:r>
              <a:rPr lang="en-GB" b="0" i="0" dirty="0">
                <a:effectLst/>
                <a:latin typeface="fkGroteskNeue"/>
              </a:rPr>
              <a:t>, M., Godin, O., Leboyer, M. and </a:t>
            </a:r>
            <a:r>
              <a:rPr lang="en-GB" b="0" i="0" dirty="0" err="1">
                <a:effectLst/>
                <a:latin typeface="fkGroteskNeue"/>
              </a:rPr>
              <a:t>Llorca</a:t>
            </a:r>
            <a:r>
              <a:rPr lang="en-GB" b="0" i="0" dirty="0">
                <a:effectLst/>
                <a:latin typeface="fkGroteskNeue"/>
              </a:rPr>
              <a:t>, P.M. (2023) 'Poverty and inequality in real-world schizophrenia', Schizophrenia Bulletin, 49(5), pp. 1234-1246.</a:t>
            </a:r>
          </a:p>
          <a:p>
            <a:pPr algn="l"/>
            <a:r>
              <a:rPr lang="en-GB" b="0" i="0" dirty="0" err="1">
                <a:effectLst/>
                <a:latin typeface="fkGroteskNeue"/>
              </a:rPr>
              <a:t>Gaebel</a:t>
            </a:r>
            <a:r>
              <a:rPr lang="en-GB" b="0" i="0" dirty="0">
                <a:effectLst/>
                <a:latin typeface="fkGroteskNeue"/>
              </a:rPr>
              <a:t>, W., </a:t>
            </a:r>
            <a:r>
              <a:rPr lang="en-GB" b="0" i="0" dirty="0" err="1">
                <a:effectLst/>
                <a:latin typeface="fkGroteskNeue"/>
              </a:rPr>
              <a:t>Weinmann</a:t>
            </a:r>
            <a:r>
              <a:rPr lang="en-GB" b="0" i="0" dirty="0">
                <a:effectLst/>
                <a:latin typeface="fkGroteskNeue"/>
              </a:rPr>
              <a:t>, S. and Sartorius, N. (2012) 'Status of psychotic disorders in ICD-11', The Lancet Psychiatry, 2(11), pp. 898-907.</a:t>
            </a:r>
          </a:p>
          <a:p>
            <a:pPr algn="l"/>
            <a:r>
              <a:rPr lang="en-GB" b="0" i="0" dirty="0">
                <a:effectLst/>
                <a:latin typeface="fkGroteskNeue"/>
              </a:rPr>
              <a:t>George, P. (2023) 'Cycles of reform in the history of psychosis treatment in the United States', Schizophrenia Bulletin, 49(2), pp. 245-258.</a:t>
            </a:r>
          </a:p>
          <a:p>
            <a:pPr algn="l"/>
            <a:r>
              <a:rPr lang="en-GB" b="0" i="0" dirty="0" err="1">
                <a:effectLst/>
                <a:latin typeface="fkGroteskNeue"/>
              </a:rPr>
              <a:t>Killaspy</a:t>
            </a:r>
            <a:r>
              <a:rPr lang="en-GB" b="0" i="0" dirty="0">
                <a:effectLst/>
                <a:latin typeface="fkGroteskNeue"/>
              </a:rPr>
              <a:t>, H. (2006) 'From the asylum to community care: learning from experience', British Medical Bulletin, 79-80, pp. 245-258.</a:t>
            </a:r>
          </a:p>
          <a:p>
            <a:pPr algn="l"/>
            <a:r>
              <a:rPr lang="en-GB" b="0" i="0" dirty="0">
                <a:effectLst/>
                <a:latin typeface="fkGroteskNeue"/>
              </a:rPr>
              <a:t>King's College London (2024) 'Living alone is linked to poor health and unemployment amongst those with severe mental illness', Schizophrenia Bulletin, 50(4), pp. 789-801.</a:t>
            </a:r>
          </a:p>
          <a:p>
            <a:pPr algn="l"/>
            <a:r>
              <a:rPr lang="en-GB" b="0" i="0" dirty="0" err="1">
                <a:effectLst/>
                <a:latin typeface="fkGroteskNeue"/>
              </a:rPr>
              <a:t>MRCPsych</a:t>
            </a:r>
            <a:r>
              <a:rPr lang="en-GB" b="0" i="0" dirty="0">
                <a:effectLst/>
                <a:latin typeface="fkGroteskNeue"/>
              </a:rPr>
              <a:t> UK (2022) ICD-11 Criteria for Schizophrenia (6A20). London: Royal College of Psychiatrists.</a:t>
            </a:r>
          </a:p>
          <a:p>
            <a:pPr algn="l"/>
            <a:r>
              <a:rPr lang="en-GB" b="0" i="0" dirty="0">
                <a:effectLst/>
                <a:latin typeface="fkGroteskNeue"/>
              </a:rPr>
              <a:t>Mental Health Foundation (2022) Stigma and discrimination. London: MHF.</a:t>
            </a:r>
          </a:p>
          <a:p>
            <a:pPr algn="l"/>
            <a:r>
              <a:rPr lang="en-GB" b="0" i="0" dirty="0">
                <a:effectLst/>
                <a:latin typeface="fkGroteskNeue"/>
              </a:rPr>
              <a:t>NHS England (2022) Implementing the Early Intervention in Psychosis access and waiting time standard. London: NHS England.</a:t>
            </a:r>
          </a:p>
          <a:p>
            <a:pPr algn="l"/>
            <a:r>
              <a:rPr lang="en-GB" b="0" i="0" dirty="0">
                <a:effectLst/>
                <a:latin typeface="fkGroteskNeue"/>
              </a:rPr>
              <a:t>Nottinghamshire APC (2025) Antipsychotics prescribing guideline (Version 2.3). Nottingham: Nottinghamshire APC.</a:t>
            </a:r>
          </a:p>
          <a:p>
            <a:pPr algn="l"/>
            <a:r>
              <a:rPr lang="en-GB" b="0" i="0" dirty="0">
                <a:effectLst/>
                <a:latin typeface="fkGroteskNeue"/>
              </a:rPr>
              <a:t>Richards-Belle, A., Lewis, G., Davies, W., Winsper, C., Ashworth, M., Pitman, A. and McGuinness, L. (2024) 'Prescribing of antipsychotics for people diagnosed with severe mental illness in UK primary care: a temporal and descriptive analysis', British Journal of Psychiatry, 225(6), pp. 528-536.</a:t>
            </a:r>
          </a:p>
          <a:p>
            <a:pPr algn="l"/>
            <a:r>
              <a:rPr lang="en-GB" b="0" i="0" dirty="0">
                <a:effectLst/>
                <a:latin typeface="fkGroteskNeue"/>
              </a:rPr>
              <a:t>Rethink Mental Illness (2024) Stigma and discrimination. London: Rethink.</a:t>
            </a:r>
          </a:p>
          <a:p>
            <a:pPr algn="l"/>
            <a:r>
              <a:rPr lang="en-GB" b="0" i="0" dirty="0">
                <a:effectLst/>
                <a:latin typeface="fkGroteskNeue"/>
              </a:rPr>
              <a:t>World Health Organization (2019) ICD-11: International Classification of Diseases (11th Revision). Geneva: WHO.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99554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52C36"/>
      </a:dk2>
      <a:lt2>
        <a:srgbClr val="7C96A3"/>
      </a:lt2>
      <a:accent1>
        <a:srgbClr val="4FD093"/>
      </a:accent1>
      <a:accent2>
        <a:srgbClr val="54BCDF"/>
      </a:accent2>
      <a:accent3>
        <a:srgbClr val="A262D0"/>
      </a:accent3>
      <a:accent4>
        <a:srgbClr val="D7537B"/>
      </a:accent4>
      <a:accent5>
        <a:srgbClr val="E78045"/>
      </a:accent5>
      <a:accent6>
        <a:srgbClr val="84C350"/>
      </a:accent6>
      <a:hlink>
        <a:srgbClr val="22FFFF"/>
      </a:hlink>
      <a:folHlink>
        <a:srgbClr val="9BF3FD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{63337D96-6A52-F443-A587-0D086AFA444D}tf10001122</Template>
  <TotalTime>1896</TotalTime>
  <Words>1705</Words>
  <Application>Microsoft Macintosh PowerPoint</Application>
  <PresentationFormat>Widescreen</PresentationFormat>
  <Paragraphs>155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 Light</vt:lpstr>
      <vt:lpstr>fkGroteskNeue</vt:lpstr>
      <vt:lpstr>Tw Cen MT</vt:lpstr>
      <vt:lpstr>Circuit</vt:lpstr>
      <vt:lpstr>Schizophrenia  BMHP6029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Schizophrenia </dc:title>
  <dc:creator>kohinoor sultan</dc:creator>
  <cp:lastModifiedBy>kohinoor sultan</cp:lastModifiedBy>
  <cp:revision>9</cp:revision>
  <dcterms:created xsi:type="dcterms:W3CDTF">2025-10-31T13:24:01Z</dcterms:created>
  <dcterms:modified xsi:type="dcterms:W3CDTF">2025-11-01T21:00:27Z</dcterms:modified>
</cp:coreProperties>
</file>