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8"/>
  </p:notesMasterIdLst>
  <p:sldIdLst>
    <p:sldId id="256" r:id="rId5"/>
    <p:sldId id="257" r:id="rId6"/>
    <p:sldId id="258" r:id="rId7"/>
    <p:sldId id="281" r:id="rId8"/>
    <p:sldId id="259" r:id="rId9"/>
    <p:sldId id="283" r:id="rId10"/>
    <p:sldId id="284" r:id="rId11"/>
    <p:sldId id="285" r:id="rId12"/>
    <p:sldId id="286" r:id="rId13"/>
    <p:sldId id="287" r:id="rId14"/>
    <p:sldId id="268" r:id="rId15"/>
    <p:sldId id="269" r:id="rId16"/>
    <p:sldId id="272" r:id="rId17"/>
    <p:sldId id="260" r:id="rId18"/>
    <p:sldId id="276" r:id="rId19"/>
    <p:sldId id="288" r:id="rId20"/>
    <p:sldId id="261" r:id="rId21"/>
    <p:sldId id="290" r:id="rId22"/>
    <p:sldId id="262" r:id="rId23"/>
    <p:sldId id="263" r:id="rId24"/>
    <p:sldId id="291" r:id="rId25"/>
    <p:sldId id="264" r:id="rId26"/>
    <p:sldId id="26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88A606-4021-9CA4-EF1F-A9F68DC667C0}" v="9" dt="2021-03-11T12:35:33.5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1866" autoAdjust="0"/>
  </p:normalViewPr>
  <p:slideViewPr>
    <p:cSldViewPr snapToGrid="0">
      <p:cViewPr varScale="1">
        <p:scale>
          <a:sx n="65" d="100"/>
          <a:sy n="65" d="100"/>
        </p:scale>
        <p:origin x="870"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BB88A606-4021-9CA4-EF1F-A9F68DC667C0}"/>
    <pc:docChg chg="modSld">
      <pc:chgData name="Ross Phillips" userId="S::r.phillips@uwtsd.ac.uk::c604230b-847d-4cb1-9e23-f810d4c0fde1" providerId="AD" clId="Web-{BB88A606-4021-9CA4-EF1F-A9F68DC667C0}" dt="2021-03-11T12:35:33.492" v="6" actId="20577"/>
      <pc:docMkLst>
        <pc:docMk/>
      </pc:docMkLst>
      <pc:sldChg chg="modSp">
        <pc:chgData name="Ross Phillips" userId="S::r.phillips@uwtsd.ac.uk::c604230b-847d-4cb1-9e23-f810d4c0fde1" providerId="AD" clId="Web-{BB88A606-4021-9CA4-EF1F-A9F68DC667C0}" dt="2021-03-11T12:35:33.492" v="6" actId="20577"/>
        <pc:sldMkLst>
          <pc:docMk/>
          <pc:sldMk cId="3737993555" sldId="265"/>
        </pc:sldMkLst>
        <pc:spChg chg="mod">
          <ac:chgData name="Ross Phillips" userId="S::r.phillips@uwtsd.ac.uk::c604230b-847d-4cb1-9e23-f810d4c0fde1" providerId="AD" clId="Web-{BB88A606-4021-9CA4-EF1F-A9F68DC667C0}" dt="2021-03-11T12:35:33.492" v="6" actId="20577"/>
          <ac:spMkLst>
            <pc:docMk/>
            <pc:sldMk cId="3737993555" sldId="26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A151F0-8E11-4E3D-9726-D4D28849C239}" type="datetimeFigureOut">
              <a:rPr lang="en-GB" smtClean="0"/>
              <a:t>11/03/2021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3C3E30-43BD-45AE-B63C-62CED37159D9}" type="slidenum">
              <a:rPr lang="en-GB" smtClean="0"/>
              <a:t>‹#›</a:t>
            </a:fld>
            <a:endParaRPr lang="en-GB"/>
          </a:p>
        </p:txBody>
      </p:sp>
    </p:spTree>
    <p:extLst>
      <p:ext uri="{BB962C8B-B14F-4D97-AF65-F5344CB8AC3E}">
        <p14:creationId xmlns:p14="http://schemas.microsoft.com/office/powerpoint/2010/main" val="1949098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un.org/ga/search/view_doc.asp?symbol=S/RES/1379%20(2001)"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Third_Geneva_Convention" TargetMode="External"/><Relationship Id="rId7" Type="http://schemas.openxmlformats.org/officeDocument/2006/relationships/hyperlink" Target="https://en.wikipedia.org/wiki/Children_in_the_military#cite_note-77"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en.wikipedia.org/wiki/Protocol_II" TargetMode="External"/><Relationship Id="rId5" Type="http://schemas.openxmlformats.org/officeDocument/2006/relationships/hyperlink" Target="https://en.wikipedia.org/wiki/International_Committee_of_the_Red_Cross" TargetMode="External"/><Relationship Id="rId4" Type="http://schemas.openxmlformats.org/officeDocument/2006/relationships/hyperlink" Target="https://en.wikipedia.org/wiki/Children_in_the_military#cite_note-:10-76"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avethechildren.org/us/about-us/media-and-news/2019-press-releases/children-affected-by-conflict-need-mental-health-support"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hlinkClick r:id="rId3"/>
              </a:rPr>
              <a:t>Resolution 1379</a:t>
            </a:r>
            <a:r>
              <a:rPr lang="en-GB" sz="1200" b="0" i="0" kern="1200" dirty="0">
                <a:solidFill>
                  <a:schemeClr val="tx1"/>
                </a:solidFill>
                <a:effectLst/>
                <a:latin typeface="+mn-lt"/>
                <a:ea typeface="+mn-ea"/>
                <a:cs typeface="+mn-cs"/>
              </a:rPr>
              <a:t> requested the Secretary-General to attach an annex to his report on children and armed conflict, in which he would list parties to conflict who recruit and use children in situations on the Security Council’s agenda.</a:t>
            </a:r>
            <a:endParaRPr lang="en-GB" dirty="0"/>
          </a:p>
          <a:p>
            <a:endParaRPr lang="en-GB" dirty="0"/>
          </a:p>
        </p:txBody>
      </p:sp>
      <p:sp>
        <p:nvSpPr>
          <p:cNvPr id="4" name="Slide Number Placeholder 3"/>
          <p:cNvSpPr>
            <a:spLocks noGrp="1"/>
          </p:cNvSpPr>
          <p:nvPr>
            <p:ph type="sldNum" sz="quarter" idx="10"/>
          </p:nvPr>
        </p:nvSpPr>
        <p:spPr/>
        <p:txBody>
          <a:bodyPr/>
          <a:lstStyle/>
          <a:p>
            <a:fld id="{803C3E30-43BD-45AE-B63C-62CED37159D9}" type="slidenum">
              <a:rPr lang="en-GB" smtClean="0"/>
              <a:t>9</a:t>
            </a:fld>
            <a:endParaRPr lang="en-GB"/>
          </a:p>
        </p:txBody>
      </p:sp>
    </p:spTree>
    <p:extLst>
      <p:ext uri="{BB962C8B-B14F-4D97-AF65-F5344CB8AC3E}">
        <p14:creationId xmlns:p14="http://schemas.microsoft.com/office/powerpoint/2010/main" val="1197791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States that are not a party to OPAC are subject to the lower standards set by Protocol I of the </a:t>
            </a:r>
            <a:r>
              <a:rPr lang="en-GB" sz="1200" b="0" i="0" u="none" strike="noStrike" kern="1200" dirty="0">
                <a:solidFill>
                  <a:schemeClr val="tx1"/>
                </a:solidFill>
                <a:effectLst/>
                <a:latin typeface="+mn-lt"/>
                <a:ea typeface="+mn-ea"/>
                <a:cs typeface="+mn-cs"/>
                <a:hlinkClick r:id="rId3" tooltip="Third Geneva Convention"/>
              </a:rPr>
              <a:t>Geneva Conventions</a:t>
            </a:r>
            <a:r>
              <a:rPr lang="en-GB" sz="1200" b="0" i="0" kern="1200" dirty="0">
                <a:solidFill>
                  <a:schemeClr val="tx1"/>
                </a:solidFill>
                <a:effectLst/>
                <a:latin typeface="+mn-lt"/>
                <a:ea typeface="+mn-ea"/>
                <a:cs typeface="+mn-cs"/>
              </a:rPr>
              <a:t>, which allows armed forces to use children over the age of fifteen in hostilities, and possibly to use younger children who have volunteered as spotters, observers, and message-carriers:</a:t>
            </a:r>
            <a:r>
              <a:rPr lang="en-GB" sz="1200" b="0" i="0" u="none" strike="noStrike" kern="1200" baseline="30000" dirty="0">
                <a:solidFill>
                  <a:schemeClr val="tx1"/>
                </a:solidFill>
                <a:effectLst/>
                <a:latin typeface="+mn-lt"/>
                <a:ea typeface="+mn-ea"/>
                <a:cs typeface="+mn-cs"/>
                <a:hlinkClick r:id="rId4"/>
              </a:rPr>
              <a:t>[76]</a:t>
            </a:r>
            <a:endParaRPr lang="en-GB" sz="1200" b="0" i="0" kern="1200" dirty="0">
              <a:solidFill>
                <a:schemeClr val="tx1"/>
              </a:solidFill>
              <a:effectLst/>
              <a:latin typeface="+mn-lt"/>
              <a:ea typeface="+mn-ea"/>
              <a:cs typeface="+mn-cs"/>
            </a:endParaRPr>
          </a:p>
          <a:p>
            <a:r>
              <a:rPr lang="en-GB" dirty="0">
                <a:effectLst/>
              </a:rPr>
              <a:t>The Parties to the conflict shall take all feasible measures so that children who have not attained the age of fifteen years do not take a direct part in hostilities and, in particular, they shall refrain from recruiting them into their armed forces. In recruiting among those who have attained the age of fifteen years but who have not attained the age of eighteen, the Parties to the conflict shall </a:t>
            </a:r>
            <a:r>
              <a:rPr lang="en-GB" dirty="0" err="1">
                <a:effectLst/>
              </a:rPr>
              <a:t>endeavor</a:t>
            </a:r>
            <a:r>
              <a:rPr lang="en-GB" dirty="0">
                <a:effectLst/>
              </a:rPr>
              <a:t> to prioritize those who are oldest.</a:t>
            </a:r>
          </a:p>
          <a:p>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5" tooltip="International Committee of the Red Cross"/>
              </a:rPr>
              <a:t>International Committee of the Red Cross</a:t>
            </a:r>
            <a:r>
              <a:rPr lang="en-GB" sz="1200" b="0" i="0" kern="1200" dirty="0">
                <a:solidFill>
                  <a:schemeClr val="tx1"/>
                </a:solidFill>
                <a:effectLst/>
                <a:latin typeface="+mn-lt"/>
                <a:ea typeface="+mn-ea"/>
                <a:cs typeface="+mn-cs"/>
              </a:rPr>
              <a:t> had proposed that the Parties to the conflict should "take all </a:t>
            </a:r>
            <a:r>
              <a:rPr lang="en-GB" sz="1200" b="0" i="1" kern="1200" dirty="0">
                <a:solidFill>
                  <a:schemeClr val="tx1"/>
                </a:solidFill>
                <a:effectLst/>
                <a:latin typeface="+mn-lt"/>
                <a:ea typeface="+mn-ea"/>
                <a:cs typeface="+mn-cs"/>
              </a:rPr>
              <a:t>necessary</a:t>
            </a:r>
            <a:r>
              <a:rPr lang="en-GB" sz="1200" b="0" i="0" kern="1200" dirty="0">
                <a:solidFill>
                  <a:schemeClr val="tx1"/>
                </a:solidFill>
                <a:effectLst/>
                <a:latin typeface="+mn-lt"/>
                <a:ea typeface="+mn-ea"/>
                <a:cs typeface="+mn-cs"/>
              </a:rPr>
              <a:t> measures", which became in the final text, "take all </a:t>
            </a:r>
            <a:r>
              <a:rPr lang="en-GB" sz="1200" b="0" i="1" kern="1200" dirty="0">
                <a:solidFill>
                  <a:schemeClr val="tx1"/>
                </a:solidFill>
                <a:effectLst/>
                <a:latin typeface="+mn-lt"/>
                <a:ea typeface="+mn-ea"/>
                <a:cs typeface="+mn-cs"/>
              </a:rPr>
              <a:t>feasible</a:t>
            </a:r>
            <a:r>
              <a:rPr lang="en-GB" sz="1200" b="0" i="0" kern="1200" dirty="0">
                <a:solidFill>
                  <a:schemeClr val="tx1"/>
                </a:solidFill>
                <a:effectLst/>
                <a:latin typeface="+mn-lt"/>
                <a:ea typeface="+mn-ea"/>
                <a:cs typeface="+mn-cs"/>
              </a:rPr>
              <a:t> measures", which is not a total prohibition because feasible is understood as meaning "capable of being done, accomplished or carried out, possible or practicable".</a:t>
            </a:r>
            <a:r>
              <a:rPr lang="en-GB" sz="1200" b="0" i="0" u="none" strike="noStrike" kern="1200" baseline="30000" dirty="0">
                <a:solidFill>
                  <a:schemeClr val="tx1"/>
                </a:solidFill>
                <a:effectLst/>
                <a:latin typeface="+mn-lt"/>
                <a:ea typeface="+mn-ea"/>
                <a:cs typeface="+mn-cs"/>
                <a:hlinkClick r:id="rId4"/>
              </a:rPr>
              <a:t>[76]</a:t>
            </a:r>
            <a:r>
              <a:rPr lang="en-GB" sz="1200" b="0" i="0" kern="1200" dirty="0">
                <a:solidFill>
                  <a:schemeClr val="tx1"/>
                </a:solidFill>
                <a:effectLst/>
                <a:latin typeface="+mn-lt"/>
                <a:ea typeface="+mn-ea"/>
                <a:cs typeface="+mn-cs"/>
              </a:rPr>
              <a:t> During the negotiations over the clause "take a part in hostilities" the word "direct" was added to it, opening up the possibility that child volunteers could be involved indirectly in hostilities, such as by gathering and transmitting military information, helping in the transportation of arms and munitions, provision of supplies, etc.</a:t>
            </a:r>
            <a:r>
              <a:rPr lang="en-GB" sz="1200" b="0" i="0" u="none" strike="noStrike" kern="1200" baseline="30000" dirty="0">
                <a:solidFill>
                  <a:schemeClr val="tx1"/>
                </a:solidFill>
                <a:effectLst/>
                <a:latin typeface="+mn-lt"/>
                <a:ea typeface="+mn-ea"/>
                <a:cs typeface="+mn-cs"/>
                <a:hlinkClick r:id="rId4"/>
              </a:rPr>
              <a:t>[76]</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However, Article 4.3.c of </a:t>
            </a:r>
            <a:r>
              <a:rPr lang="en-GB" sz="1200" b="0" i="0" u="none" strike="noStrike" kern="1200" dirty="0">
                <a:solidFill>
                  <a:schemeClr val="tx1"/>
                </a:solidFill>
                <a:effectLst/>
                <a:latin typeface="+mn-lt"/>
                <a:ea typeface="+mn-ea"/>
                <a:cs typeface="+mn-cs"/>
                <a:hlinkClick r:id="rId6" tooltip="Protocol II"/>
              </a:rPr>
              <a:t>Protocol II</a:t>
            </a:r>
            <a:r>
              <a:rPr lang="en-GB" sz="1200" b="0" i="0" kern="1200" dirty="0">
                <a:solidFill>
                  <a:schemeClr val="tx1"/>
                </a:solidFill>
                <a:effectLst/>
                <a:latin typeface="+mn-lt"/>
                <a:ea typeface="+mn-ea"/>
                <a:cs typeface="+mn-cs"/>
              </a:rPr>
              <a:t>, additional to the Geneva Conventions of 12 August 1949, and relating to the Protection of Victims of Non-International Armed Conflicts, adopted in 1977, states "children who have not attained the age of fifteen years shall neither be recruited in the armed forces or groups nor allowed to take part in hostilities".</a:t>
            </a:r>
            <a:r>
              <a:rPr lang="en-GB" sz="1200" b="0" i="0" u="none" strike="noStrike" kern="1200" baseline="30000" dirty="0">
                <a:solidFill>
                  <a:schemeClr val="tx1"/>
                </a:solidFill>
                <a:effectLst/>
                <a:latin typeface="+mn-lt"/>
                <a:ea typeface="+mn-ea"/>
                <a:cs typeface="+mn-cs"/>
                <a:hlinkClick r:id="rId7"/>
              </a:rPr>
              <a:t>[77]</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03C3E30-43BD-45AE-B63C-62CED37159D9}" type="slidenum">
              <a:rPr lang="en-GB" smtClean="0"/>
              <a:t>10</a:t>
            </a:fld>
            <a:endParaRPr lang="en-GB"/>
          </a:p>
        </p:txBody>
      </p:sp>
    </p:spTree>
    <p:extLst>
      <p:ext uri="{BB962C8B-B14F-4D97-AF65-F5344CB8AC3E}">
        <p14:creationId xmlns:p14="http://schemas.microsoft.com/office/powerpoint/2010/main" val="1925555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77FA5EA-8FAB-4DE1-8D67-C2438225F1E4}" type="slidenum">
              <a:rPr lang="en-GB" smtClean="0"/>
              <a:t>11</a:t>
            </a:fld>
            <a:endParaRPr lang="en-GB"/>
          </a:p>
        </p:txBody>
      </p:sp>
    </p:spTree>
    <p:extLst>
      <p:ext uri="{BB962C8B-B14F-4D97-AF65-F5344CB8AC3E}">
        <p14:creationId xmlns:p14="http://schemas.microsoft.com/office/powerpoint/2010/main" val="3488748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effectLst/>
              </a:rPr>
              <a:t>Optional protocols complement and add to existing treaties. They are ‘optional’ because the obligations may be more demanding than those in the original convention, so States must independently choose whether or not to be bound by them. Optional protocols are treaties in their own right, and are open to signature, accession, or ratification by States that are party to the main treaty.</a:t>
            </a:r>
            <a:endParaRPr lang="en-GB" sz="1600" dirty="0"/>
          </a:p>
        </p:txBody>
      </p:sp>
      <p:sp>
        <p:nvSpPr>
          <p:cNvPr id="4" name="Slide Number Placeholder 3"/>
          <p:cNvSpPr>
            <a:spLocks noGrp="1"/>
          </p:cNvSpPr>
          <p:nvPr>
            <p:ph type="sldNum" sz="quarter" idx="10"/>
          </p:nvPr>
        </p:nvSpPr>
        <p:spPr/>
        <p:txBody>
          <a:bodyPr/>
          <a:lstStyle/>
          <a:p>
            <a:fld id="{677FA5EA-8FAB-4DE1-8D67-C2438225F1E4}" type="slidenum">
              <a:rPr lang="en-GB" smtClean="0"/>
              <a:t>12</a:t>
            </a:fld>
            <a:endParaRPr lang="en-GB"/>
          </a:p>
        </p:txBody>
      </p:sp>
    </p:spTree>
    <p:extLst>
      <p:ext uri="{BB962C8B-B14F-4D97-AF65-F5344CB8AC3E}">
        <p14:creationId xmlns:p14="http://schemas.microsoft.com/office/powerpoint/2010/main" val="813546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600" dirty="0"/>
              <a:t>2002 this protocol was adopted. In June 2003, the UK ratified the Optional Protocol on children involved in armed conflicts. This means that from that date, the additional obligations in that Optional Protocol became binding on the UK.  </a:t>
            </a:r>
            <a:r>
              <a:rPr lang="en-GB" sz="1600" dirty="0">
                <a:effectLst/>
              </a:rPr>
              <a:t>Protecting children in armed conflict</a:t>
            </a:r>
          </a:p>
          <a:p>
            <a:pPr rtl="0"/>
            <a:r>
              <a:rPr lang="en-GB" sz="1600" dirty="0">
                <a:effectLst/>
              </a:rPr>
              <a:t>The Optional Protocol is an effort to strengthen implementation of the Convention and increase the protection of children during armed conflicts.  </a:t>
            </a:r>
          </a:p>
          <a:p>
            <a:pPr rtl="0"/>
            <a:r>
              <a:rPr lang="en-GB" sz="1600" dirty="0">
                <a:effectLst/>
              </a:rPr>
              <a:t>Under the Protocol, States are required to “take all feasible measures” to ensure that members of their armed forces under the age of 18 do not take a direct part in hostilities. States must also raise the minimum age for voluntary recruitment into the armed forces from 15 years but does not require a minimum age of 18. </a:t>
            </a:r>
          </a:p>
          <a:p>
            <a:pPr rtl="0"/>
            <a:r>
              <a:rPr lang="en-GB" sz="1600" dirty="0">
                <a:effectLst/>
              </a:rPr>
              <a:t>The Protocol does, however, remind States that children under 18 are entitled to special protection and so any voluntary recruitment under the age of 18 must include sufficient safeguards. It further bans compulsory recruitment below the age of 18. States parties must also take legal measures to prohibit independent armed groups from recruiting and using children under the age of 18 in conflicts.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600" dirty="0"/>
          </a:p>
          <a:p>
            <a:endParaRPr lang="en-GB" dirty="0"/>
          </a:p>
        </p:txBody>
      </p:sp>
      <p:sp>
        <p:nvSpPr>
          <p:cNvPr id="4" name="Slide Number Placeholder 3"/>
          <p:cNvSpPr>
            <a:spLocks noGrp="1"/>
          </p:cNvSpPr>
          <p:nvPr>
            <p:ph type="sldNum" sz="quarter" idx="10"/>
          </p:nvPr>
        </p:nvSpPr>
        <p:spPr/>
        <p:txBody>
          <a:bodyPr/>
          <a:lstStyle/>
          <a:p>
            <a:fld id="{677FA5EA-8FAB-4DE1-8D67-C2438225F1E4}" type="slidenum">
              <a:rPr lang="en-GB" smtClean="0"/>
              <a:t>13</a:t>
            </a:fld>
            <a:endParaRPr lang="en-GB"/>
          </a:p>
        </p:txBody>
      </p:sp>
    </p:spTree>
    <p:extLst>
      <p:ext uri="{BB962C8B-B14F-4D97-AF65-F5344CB8AC3E}">
        <p14:creationId xmlns:p14="http://schemas.microsoft.com/office/powerpoint/2010/main" val="3200436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Governments deny they exist, they are kept out of media attention and often end up vanishing – either killed, maimed or abandoned.  </a:t>
            </a:r>
          </a:p>
          <a:p>
            <a:endParaRPr lang="en-GB" dirty="0"/>
          </a:p>
        </p:txBody>
      </p:sp>
      <p:sp>
        <p:nvSpPr>
          <p:cNvPr id="4" name="Slide Number Placeholder 3"/>
          <p:cNvSpPr>
            <a:spLocks noGrp="1"/>
          </p:cNvSpPr>
          <p:nvPr>
            <p:ph type="sldNum" sz="quarter" idx="10"/>
          </p:nvPr>
        </p:nvSpPr>
        <p:spPr/>
        <p:txBody>
          <a:bodyPr/>
          <a:lstStyle/>
          <a:p>
            <a:fld id="{803C3E30-43BD-45AE-B63C-62CED37159D9}" type="slidenum">
              <a:rPr lang="en-GB" smtClean="0"/>
              <a:t>14</a:t>
            </a:fld>
            <a:endParaRPr lang="en-GB"/>
          </a:p>
        </p:txBody>
      </p:sp>
    </p:spTree>
    <p:extLst>
      <p:ext uri="{BB962C8B-B14F-4D97-AF65-F5344CB8AC3E}">
        <p14:creationId xmlns:p14="http://schemas.microsoft.com/office/powerpoint/2010/main" val="2255089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While every child’s story is different, children formerly associated with armed forces or groups face many immediate and lifelong challenges. Those who survive have most certainly been robbed of their innocence, their childhoods.</a:t>
            </a:r>
          </a:p>
          <a:p>
            <a:r>
              <a:rPr lang="en-GB" sz="1200" b="0" i="0" kern="1200" dirty="0">
                <a:solidFill>
                  <a:schemeClr val="tx1"/>
                </a:solidFill>
                <a:effectLst/>
                <a:latin typeface="+mn-lt"/>
                <a:ea typeface="+mn-ea"/>
                <a:cs typeface="+mn-cs"/>
              </a:rPr>
              <a:t>These children may suffer from physical, developmental and </a:t>
            </a:r>
            <a:r>
              <a:rPr lang="en-GB" sz="1200" b="0" i="0" kern="1200" dirty="0">
                <a:solidFill>
                  <a:schemeClr val="tx1"/>
                </a:solidFill>
                <a:effectLst/>
                <a:latin typeface="+mn-lt"/>
                <a:ea typeface="+mn-ea"/>
                <a:cs typeface="+mn-cs"/>
                <a:hlinkClick r:id="rId3" tooltip="Children need mental health support"/>
              </a:rPr>
              <a:t>mental health conditions</a:t>
            </a:r>
            <a:r>
              <a:rPr lang="en-GB" sz="1200" b="0" i="0" kern="1200" dirty="0">
                <a:solidFill>
                  <a:schemeClr val="tx1"/>
                </a:solidFill>
                <a:effectLst/>
                <a:latin typeface="+mn-lt"/>
                <a:ea typeface="+mn-ea"/>
                <a:cs typeface="+mn-cs"/>
              </a:rPr>
              <a:t>. Many have missed out on years of education, severely compromising their futures. And social reintegration might be difficult, as many have lost ties to family and community.</a:t>
            </a:r>
          </a:p>
          <a:p>
            <a:r>
              <a:rPr lang="en-GB" sz="1200" b="0" i="0" kern="1200" dirty="0">
                <a:solidFill>
                  <a:schemeClr val="tx1"/>
                </a:solidFill>
                <a:effectLst/>
                <a:latin typeface="+mn-lt"/>
                <a:ea typeface="+mn-ea"/>
                <a:cs typeface="+mn-cs"/>
              </a:rPr>
              <a:t>Girls in particular are likely to be stigmatized and even rejected by their community if it’s known that they‘ve been used by an armed force or armed group – and the rejection of their babies and children may be even more severe. Boys returning from conflict also risk rejection by their communities of origin.</a:t>
            </a:r>
          </a:p>
          <a:p>
            <a:endParaRPr lang="en-GB" dirty="0"/>
          </a:p>
        </p:txBody>
      </p:sp>
      <p:sp>
        <p:nvSpPr>
          <p:cNvPr id="4" name="Slide Number Placeholder 3"/>
          <p:cNvSpPr>
            <a:spLocks noGrp="1"/>
          </p:cNvSpPr>
          <p:nvPr>
            <p:ph type="sldNum" sz="quarter" idx="10"/>
          </p:nvPr>
        </p:nvSpPr>
        <p:spPr/>
        <p:txBody>
          <a:bodyPr/>
          <a:lstStyle/>
          <a:p>
            <a:fld id="{803C3E30-43BD-45AE-B63C-62CED37159D9}" type="slidenum">
              <a:rPr lang="en-GB" smtClean="0"/>
              <a:t>19</a:t>
            </a:fld>
            <a:endParaRPr lang="en-GB"/>
          </a:p>
        </p:txBody>
      </p:sp>
    </p:spTree>
    <p:extLst>
      <p:ext uri="{BB962C8B-B14F-4D97-AF65-F5344CB8AC3E}">
        <p14:creationId xmlns:p14="http://schemas.microsoft.com/office/powerpoint/2010/main" val="4080545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Reintegrating children back into society is so important.</a:t>
            </a:r>
          </a:p>
          <a:p>
            <a:r>
              <a:rPr lang="en-GB" sz="1200" b="0" i="0" kern="1200" dirty="0">
                <a:solidFill>
                  <a:schemeClr val="tx1"/>
                </a:solidFill>
                <a:effectLst/>
                <a:latin typeface="+mn-lt"/>
                <a:ea typeface="+mn-ea"/>
                <a:cs typeface="+mn-cs"/>
              </a:rPr>
              <a:t>The children are encouraged to participate in psychosocial support, such as group activities with other boys or girls who have been in armed groups.</a:t>
            </a:r>
          </a:p>
          <a:p>
            <a:r>
              <a:rPr lang="en-GB" sz="1200" b="0" i="0" kern="1200" dirty="0">
                <a:solidFill>
                  <a:schemeClr val="tx1"/>
                </a:solidFill>
                <a:effectLst/>
                <a:latin typeface="+mn-lt"/>
                <a:ea typeface="+mn-ea"/>
                <a:cs typeface="+mn-cs"/>
              </a:rPr>
              <a:t>They can share experiences and develop life-skills, such as conflict resolution, positive decision-making and planning for a positive future. Children who need more in-depth psychological support are referred to specialist services.</a:t>
            </a:r>
          </a:p>
          <a:p>
            <a:r>
              <a:rPr lang="en-GB" sz="1200" b="1" i="0" kern="1200" dirty="0">
                <a:solidFill>
                  <a:schemeClr val="tx1"/>
                </a:solidFill>
                <a:effectLst/>
                <a:latin typeface="+mn-lt"/>
                <a:ea typeface="+mn-ea"/>
                <a:cs typeface="+mn-cs"/>
              </a:rPr>
              <a:t>Education and training is key so that children have a chance at a future.</a:t>
            </a:r>
          </a:p>
          <a:p>
            <a:r>
              <a:rPr lang="en-GB" sz="1200" b="0" i="0" kern="1200" dirty="0">
                <a:solidFill>
                  <a:schemeClr val="tx1"/>
                </a:solidFill>
                <a:effectLst/>
                <a:latin typeface="+mn-lt"/>
                <a:ea typeface="+mn-ea"/>
                <a:cs typeface="+mn-cs"/>
              </a:rPr>
              <a:t>School-age children are helped to return to formal education, while older children are given vocational or work-skills training.</a:t>
            </a:r>
          </a:p>
          <a:p>
            <a:r>
              <a:rPr lang="en-GB" sz="1200" b="0" i="0" kern="1200" dirty="0">
                <a:solidFill>
                  <a:schemeClr val="tx1"/>
                </a:solidFill>
                <a:effectLst/>
                <a:latin typeface="+mn-lt"/>
                <a:ea typeface="+mn-ea"/>
                <a:cs typeface="+mn-cs"/>
              </a:rPr>
              <a:t>We work closely with community-based child protection groups who often see the challenges on the ground first-hand.</a:t>
            </a:r>
          </a:p>
          <a:p>
            <a:r>
              <a:rPr lang="en-GB" sz="1200" b="0" i="0" kern="1200" dirty="0">
                <a:solidFill>
                  <a:schemeClr val="tx1"/>
                </a:solidFill>
                <a:effectLst/>
                <a:latin typeface="+mn-lt"/>
                <a:ea typeface="+mn-ea"/>
                <a:cs typeface="+mn-cs"/>
              </a:rPr>
              <a:t>Spaces to play, communicate, and to make friends allow children to build bonds with others and recover.</a:t>
            </a:r>
          </a:p>
          <a:p>
            <a:r>
              <a:rPr lang="en-GB" sz="1200" b="0" i="0" kern="1200" dirty="0">
                <a:solidFill>
                  <a:schemeClr val="tx1"/>
                </a:solidFill>
                <a:effectLst/>
                <a:latin typeface="+mn-lt"/>
                <a:ea typeface="+mn-ea"/>
                <a:cs typeface="+mn-cs"/>
              </a:rPr>
              <a:t>This collaboration can help reduce stigma and rejection of the children by their community.</a:t>
            </a:r>
          </a:p>
          <a:p>
            <a:r>
              <a:rPr lang="en-GB" sz="1200" b="0" i="0" kern="1200" dirty="0">
                <a:solidFill>
                  <a:schemeClr val="tx1"/>
                </a:solidFill>
                <a:effectLst/>
                <a:latin typeface="+mn-lt"/>
                <a:ea typeface="+mn-ea"/>
                <a:cs typeface="+mn-cs"/>
              </a:rPr>
              <a:t>Frederique, a former child soldier, was reintegrated back into his community by War Child. One day he'd like his own family.</a:t>
            </a:r>
          </a:p>
          <a:p>
            <a:r>
              <a:rPr lang="en-GB" sz="1200" b="1" i="0" kern="1200" dirty="0">
                <a:solidFill>
                  <a:schemeClr val="tx1"/>
                </a:solidFill>
                <a:effectLst/>
                <a:latin typeface="+mn-lt"/>
                <a:ea typeface="+mn-ea"/>
                <a:cs typeface="+mn-cs"/>
              </a:rPr>
              <a:t>Disarmament, Demobilisation, and Reintegration (DDR) is the main framework aimed at helping child soldiers safely leave armed groups.</a:t>
            </a:r>
          </a:p>
          <a:p>
            <a:r>
              <a:rPr lang="en-GB" sz="1200" b="0" i="0" kern="1200" dirty="0">
                <a:solidFill>
                  <a:schemeClr val="tx1"/>
                </a:solidFill>
                <a:effectLst/>
                <a:latin typeface="+mn-lt"/>
                <a:ea typeface="+mn-ea"/>
                <a:cs typeface="+mn-cs"/>
              </a:rPr>
              <a:t>The reintegration process, which War Child UK focuses on, helps children get access to social and economic opportunities to provide them with more prospects for their future.</a:t>
            </a:r>
          </a:p>
          <a:p>
            <a:r>
              <a:rPr lang="en-GB" sz="1200" b="0" i="0" kern="1200" dirty="0">
                <a:solidFill>
                  <a:schemeClr val="tx1"/>
                </a:solidFill>
                <a:effectLst/>
                <a:latin typeface="+mn-lt"/>
                <a:ea typeface="+mn-ea"/>
                <a:cs typeface="+mn-cs"/>
              </a:rPr>
              <a:t>But the DDR process is not perfect. There is no one-size-fits-all answer.</a:t>
            </a:r>
          </a:p>
          <a:p>
            <a:r>
              <a:rPr lang="en-GB" sz="1200" b="0" i="0" kern="1200" dirty="0">
                <a:solidFill>
                  <a:schemeClr val="tx1"/>
                </a:solidFill>
                <a:effectLst/>
                <a:latin typeface="+mn-lt"/>
                <a:ea typeface="+mn-ea"/>
                <a:cs typeface="+mn-cs"/>
              </a:rPr>
              <a:t>Children have different experiences: their friends and family may be a part of the group, or they may have no stable family environment to reconnect with.</a:t>
            </a:r>
          </a:p>
          <a:p>
            <a:r>
              <a:rPr lang="en-GB" sz="1200" b="0" i="0" kern="1200" dirty="0">
                <a:solidFill>
                  <a:schemeClr val="tx1"/>
                </a:solidFill>
                <a:effectLst/>
                <a:latin typeface="+mn-lt"/>
                <a:ea typeface="+mn-ea"/>
                <a:cs typeface="+mn-cs"/>
              </a:rPr>
              <a:t>Support from parents and the feeling of facing challenges together, as a family, can be effective in preventing children from joining an armed group.</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We help reunite children with their families.</a:t>
            </a:r>
          </a:p>
          <a:p>
            <a:r>
              <a:rPr lang="en-GB" sz="1200" b="0" i="0" kern="1200" dirty="0">
                <a:solidFill>
                  <a:schemeClr val="tx1"/>
                </a:solidFill>
                <a:effectLst/>
                <a:latin typeface="+mn-lt"/>
                <a:ea typeface="+mn-ea"/>
                <a:cs typeface="+mn-cs"/>
              </a:rPr>
              <a:t>We are committed to helping release children from armed groups and supporting them to go back to their families, schools and communities.</a:t>
            </a:r>
          </a:p>
          <a:p>
            <a:r>
              <a:rPr lang="en-GB" sz="1200" b="0" i="0" kern="1200" dirty="0">
                <a:solidFill>
                  <a:schemeClr val="tx1"/>
                </a:solidFill>
                <a:effectLst/>
                <a:latin typeface="+mn-lt"/>
                <a:ea typeface="+mn-ea"/>
                <a:cs typeface="+mn-cs"/>
              </a:rPr>
              <a:t>Children need safety and appropriate care while their families are being traced or a long-term solution found. Otherwise there’s a serious risk of abduction or re-recruitment.</a:t>
            </a:r>
          </a:p>
          <a:p>
            <a:r>
              <a:rPr lang="en-GB" sz="1200" b="0" i="0" kern="1200" dirty="0">
                <a:solidFill>
                  <a:schemeClr val="tx1"/>
                </a:solidFill>
                <a:effectLst/>
                <a:latin typeface="+mn-lt"/>
                <a:ea typeface="+mn-ea"/>
                <a:cs typeface="+mn-cs"/>
              </a:rPr>
              <a:t>In the Central African Republic we’re supporting children who have been released from armed groups by finding interim foster carers while their families are being traced.</a:t>
            </a:r>
          </a:p>
          <a:p>
            <a:endParaRPr lang="en-GB" dirty="0"/>
          </a:p>
        </p:txBody>
      </p:sp>
      <p:sp>
        <p:nvSpPr>
          <p:cNvPr id="4" name="Slide Number Placeholder 3"/>
          <p:cNvSpPr>
            <a:spLocks noGrp="1"/>
          </p:cNvSpPr>
          <p:nvPr>
            <p:ph type="sldNum" sz="quarter" idx="10"/>
          </p:nvPr>
        </p:nvSpPr>
        <p:spPr/>
        <p:txBody>
          <a:bodyPr/>
          <a:lstStyle/>
          <a:p>
            <a:fld id="{803C3E30-43BD-45AE-B63C-62CED37159D9}" type="slidenum">
              <a:rPr lang="en-GB" smtClean="0"/>
              <a:t>20</a:t>
            </a:fld>
            <a:endParaRPr lang="en-GB"/>
          </a:p>
        </p:txBody>
      </p:sp>
    </p:spTree>
    <p:extLst>
      <p:ext uri="{BB962C8B-B14F-4D97-AF65-F5344CB8AC3E}">
        <p14:creationId xmlns:p14="http://schemas.microsoft.com/office/powerpoint/2010/main" val="42677439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3/11/2021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d5zWTOxKGW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hNnXGV4KjEw"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journals.sagepub.com/doi/pdf/10.2968/057005010" TargetMode="External"/><Relationship Id="rId2" Type="http://schemas.openxmlformats.org/officeDocument/2006/relationships/hyperlink" Target="http://www.qil-qdi.org/war-crimes-relating-to-child-soldiers-and-other-children-that-are-otherwise-associated-with-armed-groups-in-situations-of-non-international-armed-conflict-an-incremental-step-toward-a-coherent-legal/" TargetMode="External"/><Relationship Id="rId1" Type="http://schemas.openxmlformats.org/officeDocument/2006/relationships/slideLayout" Target="../slideLayouts/slideLayout2.xml"/><Relationship Id="rId5" Type="http://schemas.openxmlformats.org/officeDocument/2006/relationships/hyperlink" Target="https://www.theguardian.com/world/video/2010/may/14/childs-eye-sudan-child-soldier?INTCMP=ILCNETTXT3486" TargetMode="External"/><Relationship Id="rId4" Type="http://schemas.openxmlformats.org/officeDocument/2006/relationships/hyperlink" Target="https://www.alnap.org/system/files/content/resource/files/main/accord-conflict-trends-2016%2C-issue-2.pdf#page=46"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warchild.org.uk/what-we-do/protection/risks-for-child-soldiers-are-huge-and-the-effects-can-last-a-lifetime" TargetMode="External"/><Relationship Id="rId2" Type="http://schemas.openxmlformats.org/officeDocument/2006/relationships/hyperlink" Target="https://www.savethechildren.org/us/charity-stories/child-soldi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Child Soldiers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60873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Asynchronous Recap</a:t>
            </a:r>
          </a:p>
        </p:txBody>
      </p:sp>
      <p:sp>
        <p:nvSpPr>
          <p:cNvPr id="3" name="Content Placeholder 2"/>
          <p:cNvSpPr>
            <a:spLocks noGrp="1"/>
          </p:cNvSpPr>
          <p:nvPr>
            <p:ph idx="1"/>
          </p:nvPr>
        </p:nvSpPr>
        <p:spPr/>
        <p:txBody>
          <a:bodyPr/>
          <a:lstStyle/>
          <a:p>
            <a:r>
              <a:rPr lang="en-GB" dirty="0"/>
              <a:t>What did you find interesting, shocking, surprising from the child slavery asynchronous learning?</a:t>
            </a:r>
          </a:p>
        </p:txBody>
      </p:sp>
    </p:spTree>
    <p:extLst>
      <p:ext uri="{BB962C8B-B14F-4D97-AF65-F5344CB8AC3E}">
        <p14:creationId xmlns:p14="http://schemas.microsoft.com/office/powerpoint/2010/main" val="2805102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By the end of this session you will be able to:	</a:t>
            </a:r>
          </a:p>
          <a:p>
            <a:pPr lvl="1"/>
            <a:r>
              <a:rPr lang="en-GB" dirty="0"/>
              <a:t>Recall some of the key international law concerning the use of child soldiers</a:t>
            </a:r>
          </a:p>
          <a:p>
            <a:pPr lvl="1"/>
            <a:r>
              <a:rPr lang="en-GB" dirty="0"/>
              <a:t>Critically evaluate the issues child soldiers face during and after their participation </a:t>
            </a:r>
            <a:r>
              <a:rPr lang="en-GB"/>
              <a:t>in conflict</a:t>
            </a:r>
            <a:endParaRPr lang="en-GB" dirty="0"/>
          </a:p>
        </p:txBody>
      </p:sp>
    </p:spTree>
    <p:extLst>
      <p:ext uri="{BB962C8B-B14F-4D97-AF65-F5344CB8AC3E}">
        <p14:creationId xmlns:p14="http://schemas.microsoft.com/office/powerpoint/2010/main" val="2346117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Child Soldier?</a:t>
            </a:r>
          </a:p>
        </p:txBody>
      </p:sp>
      <p:sp>
        <p:nvSpPr>
          <p:cNvPr id="3" name="Content Placeholder 2"/>
          <p:cNvSpPr>
            <a:spLocks noGrp="1"/>
          </p:cNvSpPr>
          <p:nvPr>
            <p:ph idx="1"/>
          </p:nvPr>
        </p:nvSpPr>
        <p:spPr/>
        <p:txBody>
          <a:bodyPr/>
          <a:lstStyle/>
          <a:p>
            <a:r>
              <a:rPr lang="en-GB" dirty="0"/>
              <a:t>A child associated with an armed force or armed group refers to any person below 18 years of age who is, or who has been, recruited or used by an armed force or armed group in any capacity, including but not limited to children, boys and girls, used as fighters, cooks, porters, spies or for sexual purposes.</a:t>
            </a:r>
          </a:p>
          <a:p>
            <a:endParaRPr lang="en-GB" dirty="0"/>
          </a:p>
          <a:p>
            <a:endParaRPr lang="en-GB" dirty="0"/>
          </a:p>
        </p:txBody>
      </p:sp>
    </p:spTree>
    <p:extLst>
      <p:ext uri="{BB962C8B-B14F-4D97-AF65-F5344CB8AC3E}">
        <p14:creationId xmlns:p14="http://schemas.microsoft.com/office/powerpoint/2010/main" val="211306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Law and Resolutions</a:t>
            </a:r>
          </a:p>
        </p:txBody>
      </p:sp>
      <p:sp>
        <p:nvSpPr>
          <p:cNvPr id="3" name="Content Placeholder 2"/>
          <p:cNvSpPr>
            <a:spLocks noGrp="1"/>
          </p:cNvSpPr>
          <p:nvPr>
            <p:ph idx="1"/>
          </p:nvPr>
        </p:nvSpPr>
        <p:spPr/>
        <p:txBody>
          <a:bodyPr>
            <a:normAutofit/>
          </a:bodyPr>
          <a:lstStyle/>
          <a:p>
            <a:r>
              <a:rPr lang="en-GB" dirty="0"/>
              <a:t>Human rights law declares 18 as the minimum legal age for recruitment and use of children in hostilities. Recruiting and using children under the age of 15 as soldiers is prohibited under international humanitarian law – treaty and custom – and is defined as a war crime by the International Criminal Court.</a:t>
            </a:r>
          </a:p>
          <a:p>
            <a:endParaRPr lang="en-GB" altLang="en-US" dirty="0"/>
          </a:p>
        </p:txBody>
      </p:sp>
    </p:spTree>
    <p:extLst>
      <p:ext uri="{BB962C8B-B14F-4D97-AF65-F5344CB8AC3E}">
        <p14:creationId xmlns:p14="http://schemas.microsoft.com/office/powerpoint/2010/main" val="142787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Law and Resolutions</a:t>
            </a:r>
          </a:p>
        </p:txBody>
      </p:sp>
      <p:sp>
        <p:nvSpPr>
          <p:cNvPr id="3" name="Content Placeholder 2"/>
          <p:cNvSpPr>
            <a:spLocks noGrp="1"/>
          </p:cNvSpPr>
          <p:nvPr>
            <p:ph idx="1"/>
          </p:nvPr>
        </p:nvSpPr>
        <p:spPr/>
        <p:txBody>
          <a:bodyPr>
            <a:normAutofit/>
          </a:bodyPr>
          <a:lstStyle/>
          <a:p>
            <a:r>
              <a:rPr lang="en-GB" dirty="0"/>
              <a:t>International humanitarian law</a:t>
            </a:r>
          </a:p>
          <a:p>
            <a:pPr lvl="1"/>
            <a:r>
              <a:rPr lang="en-GB" b="1" dirty="0"/>
              <a:t>The Four Geneva Conventions (1949)</a:t>
            </a:r>
          </a:p>
          <a:p>
            <a:pPr lvl="1"/>
            <a:r>
              <a:rPr lang="en-GB" dirty="0"/>
              <a:t>Additional Protocols to the Geneva Conventions (1977)</a:t>
            </a:r>
          </a:p>
          <a:p>
            <a:pPr lvl="1"/>
            <a:r>
              <a:rPr lang="en-GB" dirty="0"/>
              <a:t>Rome Statute of the International Criminal Court (1998)</a:t>
            </a:r>
          </a:p>
          <a:p>
            <a:pPr lvl="1"/>
            <a:r>
              <a:rPr lang="en-GB" dirty="0"/>
              <a:t>Customary international humanitarian law</a:t>
            </a:r>
          </a:p>
        </p:txBody>
      </p:sp>
      <p:sp>
        <p:nvSpPr>
          <p:cNvPr id="4" name="TextBox 3"/>
          <p:cNvSpPr txBox="1"/>
          <p:nvPr/>
        </p:nvSpPr>
        <p:spPr>
          <a:xfrm>
            <a:off x="9548553" y="5552902"/>
            <a:ext cx="1734589" cy="369332"/>
          </a:xfrm>
          <a:prstGeom prst="rect">
            <a:avLst/>
          </a:prstGeom>
          <a:noFill/>
        </p:spPr>
        <p:txBody>
          <a:bodyPr wrap="square" rtlCol="0">
            <a:spAutoFit/>
          </a:bodyPr>
          <a:lstStyle/>
          <a:p>
            <a:r>
              <a:rPr lang="en-GB" dirty="0"/>
              <a:t>(</a:t>
            </a:r>
            <a:r>
              <a:rPr lang="en-GB" dirty="0" err="1"/>
              <a:t>Machel</a:t>
            </a:r>
            <a:r>
              <a:rPr lang="en-GB" dirty="0"/>
              <a:t>, 2013)</a:t>
            </a:r>
          </a:p>
        </p:txBody>
      </p:sp>
    </p:spTree>
    <p:extLst>
      <p:ext uri="{BB962C8B-B14F-4D97-AF65-F5344CB8AC3E}">
        <p14:creationId xmlns:p14="http://schemas.microsoft.com/office/powerpoint/2010/main" val="309141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Law and Resolutions</a:t>
            </a:r>
          </a:p>
        </p:txBody>
      </p:sp>
      <p:sp>
        <p:nvSpPr>
          <p:cNvPr id="3" name="Content Placeholder 2"/>
          <p:cNvSpPr>
            <a:spLocks noGrp="1"/>
          </p:cNvSpPr>
          <p:nvPr>
            <p:ph idx="1"/>
          </p:nvPr>
        </p:nvSpPr>
        <p:spPr/>
        <p:txBody>
          <a:bodyPr>
            <a:normAutofit fontScale="92500" lnSpcReduction="20000"/>
          </a:bodyPr>
          <a:lstStyle/>
          <a:p>
            <a:r>
              <a:rPr lang="en-GB" dirty="0"/>
              <a:t>International human rights law</a:t>
            </a:r>
          </a:p>
          <a:p>
            <a:pPr lvl="1"/>
            <a:r>
              <a:rPr lang="en-GB" b="1" dirty="0"/>
              <a:t>Convention on the Rights of the Child (1989) and its Optional Protocols (2000/2012)</a:t>
            </a:r>
          </a:p>
          <a:p>
            <a:pPr lvl="1"/>
            <a:r>
              <a:rPr lang="en-GB" dirty="0"/>
              <a:t>UN Declaration of Human Rights (1948)</a:t>
            </a:r>
          </a:p>
          <a:p>
            <a:pPr lvl="1"/>
            <a:r>
              <a:rPr lang="en-GB" dirty="0"/>
              <a:t>International Covenant on Civil and Political Rights (1966)</a:t>
            </a:r>
          </a:p>
          <a:p>
            <a:pPr lvl="1"/>
            <a:r>
              <a:rPr lang="en-GB" dirty="0"/>
              <a:t>International Covenant on Economic, Social and Cultural Rights (1966)</a:t>
            </a:r>
          </a:p>
          <a:p>
            <a:pPr lvl="1"/>
            <a:r>
              <a:rPr lang="en-GB" dirty="0"/>
              <a:t>Regional human rights instruments</a:t>
            </a:r>
          </a:p>
          <a:p>
            <a:pPr lvl="1"/>
            <a:r>
              <a:rPr lang="en-GB" dirty="0"/>
              <a:t>ILO Conventions 29 (1930) and 182 (1999)</a:t>
            </a:r>
          </a:p>
          <a:p>
            <a:pPr lvl="1"/>
            <a:r>
              <a:rPr lang="en-GB" dirty="0"/>
              <a:t>Convention against Torture (1984)</a:t>
            </a:r>
          </a:p>
          <a:p>
            <a:pPr lvl="1"/>
            <a:r>
              <a:rPr lang="en-GB" dirty="0"/>
              <a:t>Customary international human rights law</a:t>
            </a:r>
          </a:p>
        </p:txBody>
      </p:sp>
      <p:sp>
        <p:nvSpPr>
          <p:cNvPr id="4" name="TextBox 3"/>
          <p:cNvSpPr txBox="1"/>
          <p:nvPr/>
        </p:nvSpPr>
        <p:spPr>
          <a:xfrm>
            <a:off x="9548553" y="5552902"/>
            <a:ext cx="1734589" cy="369332"/>
          </a:xfrm>
          <a:prstGeom prst="rect">
            <a:avLst/>
          </a:prstGeom>
          <a:noFill/>
        </p:spPr>
        <p:txBody>
          <a:bodyPr wrap="square" rtlCol="0">
            <a:spAutoFit/>
          </a:bodyPr>
          <a:lstStyle/>
          <a:p>
            <a:r>
              <a:rPr lang="en-GB" dirty="0"/>
              <a:t>(</a:t>
            </a:r>
            <a:r>
              <a:rPr lang="en-GB" dirty="0" err="1"/>
              <a:t>Machel</a:t>
            </a:r>
            <a:r>
              <a:rPr lang="en-GB" dirty="0"/>
              <a:t>, 2013)</a:t>
            </a:r>
          </a:p>
        </p:txBody>
      </p:sp>
    </p:spTree>
    <p:extLst>
      <p:ext uri="{BB962C8B-B14F-4D97-AF65-F5344CB8AC3E}">
        <p14:creationId xmlns:p14="http://schemas.microsoft.com/office/powerpoint/2010/main" val="3670051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Law and Resolutions</a:t>
            </a:r>
          </a:p>
        </p:txBody>
      </p:sp>
      <p:sp>
        <p:nvSpPr>
          <p:cNvPr id="3" name="Content Placeholder 2"/>
          <p:cNvSpPr>
            <a:spLocks noGrp="1"/>
          </p:cNvSpPr>
          <p:nvPr>
            <p:ph idx="1"/>
          </p:nvPr>
        </p:nvSpPr>
        <p:spPr/>
        <p:txBody>
          <a:bodyPr>
            <a:normAutofit/>
          </a:bodyPr>
          <a:lstStyle/>
          <a:p>
            <a:r>
              <a:rPr lang="en-GB" dirty="0"/>
              <a:t>International jurisprudence</a:t>
            </a:r>
          </a:p>
          <a:p>
            <a:pPr lvl="1"/>
            <a:r>
              <a:rPr lang="en-GB" dirty="0"/>
              <a:t>Case law of the International</a:t>
            </a:r>
          </a:p>
          <a:p>
            <a:pPr lvl="1"/>
            <a:r>
              <a:rPr lang="en-GB" dirty="0"/>
              <a:t>Criminal Tribunal for the former Yugoslavia, International Criminal Tribunal for Rwanda and the Special Court for Sierra Leone</a:t>
            </a:r>
          </a:p>
          <a:p>
            <a:pPr lvl="1"/>
            <a:r>
              <a:rPr lang="en-GB" dirty="0"/>
              <a:t>The Rome Statute and case law of the International Criminal Court</a:t>
            </a:r>
          </a:p>
          <a:p>
            <a:pPr lvl="1"/>
            <a:r>
              <a:rPr lang="en-GB" dirty="0"/>
              <a:t>Case law of the International Court of Justice</a:t>
            </a:r>
          </a:p>
        </p:txBody>
      </p:sp>
      <p:sp>
        <p:nvSpPr>
          <p:cNvPr id="4" name="TextBox 3"/>
          <p:cNvSpPr txBox="1"/>
          <p:nvPr/>
        </p:nvSpPr>
        <p:spPr>
          <a:xfrm>
            <a:off x="9548553" y="5552902"/>
            <a:ext cx="1734589" cy="369332"/>
          </a:xfrm>
          <a:prstGeom prst="rect">
            <a:avLst/>
          </a:prstGeom>
          <a:noFill/>
        </p:spPr>
        <p:txBody>
          <a:bodyPr wrap="square" rtlCol="0">
            <a:spAutoFit/>
          </a:bodyPr>
          <a:lstStyle/>
          <a:p>
            <a:r>
              <a:rPr lang="en-GB" dirty="0"/>
              <a:t>(</a:t>
            </a:r>
            <a:r>
              <a:rPr lang="en-GB" dirty="0" err="1"/>
              <a:t>Machel</a:t>
            </a:r>
            <a:r>
              <a:rPr lang="en-GB" dirty="0"/>
              <a:t>, 2013)</a:t>
            </a:r>
          </a:p>
        </p:txBody>
      </p:sp>
    </p:spTree>
    <p:extLst>
      <p:ext uri="{BB962C8B-B14F-4D97-AF65-F5344CB8AC3E}">
        <p14:creationId xmlns:p14="http://schemas.microsoft.com/office/powerpoint/2010/main" val="4011514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Law and Resolutions</a:t>
            </a:r>
          </a:p>
        </p:txBody>
      </p:sp>
      <p:sp>
        <p:nvSpPr>
          <p:cNvPr id="3" name="Content Placeholder 2"/>
          <p:cNvSpPr>
            <a:spLocks noGrp="1"/>
          </p:cNvSpPr>
          <p:nvPr>
            <p:ph idx="1"/>
          </p:nvPr>
        </p:nvSpPr>
        <p:spPr/>
        <p:txBody>
          <a:bodyPr>
            <a:normAutofit fontScale="77500" lnSpcReduction="20000"/>
          </a:bodyPr>
          <a:lstStyle/>
          <a:p>
            <a:r>
              <a:rPr lang="en-GB" dirty="0"/>
              <a:t>Security Council Resolutions on children and armed conflict</a:t>
            </a:r>
          </a:p>
          <a:p>
            <a:pPr lvl="1"/>
            <a:r>
              <a:rPr lang="en-GB" dirty="0"/>
              <a:t>1261 (1999), </a:t>
            </a:r>
          </a:p>
          <a:p>
            <a:pPr lvl="1"/>
            <a:r>
              <a:rPr lang="en-GB" dirty="0"/>
              <a:t>1314 (2000), </a:t>
            </a:r>
          </a:p>
          <a:p>
            <a:pPr lvl="1"/>
            <a:r>
              <a:rPr lang="en-GB" dirty="0"/>
              <a:t>1379 (2001), </a:t>
            </a:r>
          </a:p>
          <a:p>
            <a:pPr lvl="1"/>
            <a:r>
              <a:rPr lang="en-GB" dirty="0"/>
              <a:t>1460 (2003), </a:t>
            </a:r>
          </a:p>
          <a:p>
            <a:pPr lvl="1"/>
            <a:r>
              <a:rPr lang="en-GB" dirty="0"/>
              <a:t>1539 (2004),</a:t>
            </a:r>
          </a:p>
          <a:p>
            <a:pPr lvl="1"/>
            <a:r>
              <a:rPr lang="en-GB" dirty="0"/>
              <a:t>1612 (2005), </a:t>
            </a:r>
          </a:p>
          <a:p>
            <a:pPr lvl="1"/>
            <a:r>
              <a:rPr lang="en-GB" dirty="0"/>
              <a:t>1882 (2009), </a:t>
            </a:r>
          </a:p>
          <a:p>
            <a:pPr lvl="1"/>
            <a:r>
              <a:rPr lang="en-GB" dirty="0"/>
              <a:t>1998 (2011) </a:t>
            </a:r>
          </a:p>
          <a:p>
            <a:pPr lvl="1"/>
            <a:r>
              <a:rPr lang="en-GB" dirty="0"/>
              <a:t>and 2068 (2012).</a:t>
            </a:r>
          </a:p>
        </p:txBody>
      </p:sp>
      <p:sp>
        <p:nvSpPr>
          <p:cNvPr id="4" name="TextBox 3"/>
          <p:cNvSpPr txBox="1"/>
          <p:nvPr/>
        </p:nvSpPr>
        <p:spPr>
          <a:xfrm>
            <a:off x="9548553" y="5552902"/>
            <a:ext cx="1734589" cy="369332"/>
          </a:xfrm>
          <a:prstGeom prst="rect">
            <a:avLst/>
          </a:prstGeom>
          <a:noFill/>
        </p:spPr>
        <p:txBody>
          <a:bodyPr wrap="square" rtlCol="0">
            <a:spAutoFit/>
          </a:bodyPr>
          <a:lstStyle/>
          <a:p>
            <a:r>
              <a:rPr lang="en-GB" dirty="0"/>
              <a:t>(</a:t>
            </a:r>
            <a:r>
              <a:rPr lang="en-GB" dirty="0" err="1"/>
              <a:t>Machel</a:t>
            </a:r>
            <a:r>
              <a:rPr lang="en-GB" dirty="0"/>
              <a:t>, 2013)</a:t>
            </a:r>
          </a:p>
        </p:txBody>
      </p:sp>
    </p:spTree>
    <p:extLst>
      <p:ext uri="{BB962C8B-B14F-4D97-AF65-F5344CB8AC3E}">
        <p14:creationId xmlns:p14="http://schemas.microsoft.com/office/powerpoint/2010/main" val="773047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Law and Resolutions</a:t>
            </a:r>
          </a:p>
        </p:txBody>
      </p:sp>
      <p:sp>
        <p:nvSpPr>
          <p:cNvPr id="3" name="Content Placeholder 2"/>
          <p:cNvSpPr>
            <a:spLocks noGrp="1"/>
          </p:cNvSpPr>
          <p:nvPr>
            <p:ph idx="1"/>
          </p:nvPr>
        </p:nvSpPr>
        <p:spPr/>
        <p:txBody>
          <a:bodyPr/>
          <a:lstStyle/>
          <a:p>
            <a:r>
              <a:rPr lang="en-GB" dirty="0"/>
              <a:t>The Geneva Convention 1949</a:t>
            </a:r>
          </a:p>
          <a:p>
            <a:pPr lvl="1"/>
            <a:r>
              <a:rPr lang="en-GB" dirty="0"/>
              <a:t>Protocol 1 - The Parties to the conflict shall take all feasible measures so that children who have not attained the age of fifteen years do not take a direct part in hostilities and, in particular, they shall refrain from recruiting them into their armed forces. In recruiting among those who have attained the age of fifteen years but who have not attained the age of eighteen, the Parties to the conflict shall endeavour to prioritize those who are oldest.</a:t>
            </a:r>
          </a:p>
          <a:p>
            <a:pPr lvl="1"/>
            <a:r>
              <a:rPr lang="en-GB" dirty="0"/>
              <a:t>Protocol 2 - Children who have not attained the age of fifteen years shall neither be recruited in the armed forces or groups nor allowed to take part in hostilities</a:t>
            </a:r>
          </a:p>
        </p:txBody>
      </p:sp>
    </p:spTree>
    <p:extLst>
      <p:ext uri="{BB962C8B-B14F-4D97-AF65-F5344CB8AC3E}">
        <p14:creationId xmlns:p14="http://schemas.microsoft.com/office/powerpoint/2010/main" val="2804244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dirty="0"/>
              <a:t>International Law and Resolutions</a:t>
            </a:r>
            <a:endParaRPr lang="en-US" altLang="en-US" dirty="0"/>
          </a:p>
        </p:txBody>
      </p:sp>
      <p:sp>
        <p:nvSpPr>
          <p:cNvPr id="28675" name="Rectangle 3"/>
          <p:cNvSpPr>
            <a:spLocks noGrp="1" noChangeArrowheads="1"/>
          </p:cNvSpPr>
          <p:nvPr>
            <p:ph type="body" idx="1"/>
          </p:nvPr>
        </p:nvSpPr>
        <p:spPr/>
        <p:txBody>
          <a:bodyPr>
            <a:normAutofit fontScale="70000" lnSpcReduction="20000"/>
          </a:bodyPr>
          <a:lstStyle/>
          <a:p>
            <a:r>
              <a:rPr lang="en-GB" altLang="en-US" sz="3600" dirty="0"/>
              <a:t>In adopting the UNCRC, the international community recognized that people under 18 years of age often need special care and protection that adults do not. </a:t>
            </a:r>
          </a:p>
          <a:p>
            <a:pPr eaLnBrk="1" hangingPunct="1"/>
            <a:endParaRPr lang="en-GB" altLang="en-US" sz="3600" dirty="0"/>
          </a:p>
          <a:p>
            <a:pPr eaLnBrk="1" hangingPunct="1"/>
            <a:r>
              <a:rPr lang="en-GB" altLang="en-US" sz="3600" dirty="0"/>
              <a:t>To help stem the growing abuse and exploitation of children worldwide, the United Nations General Assembly in 2000 adopted two Optional Protocols to the Convention to increase the protection of children from involvement in armed conflicts and from sexual exploitation.</a:t>
            </a:r>
          </a:p>
          <a:p>
            <a:pPr eaLnBrk="1" hangingPunct="1"/>
            <a:endParaRPr lang="en-GB" altLang="en-US" dirty="0"/>
          </a:p>
        </p:txBody>
      </p:sp>
    </p:spTree>
    <p:extLst>
      <p:ext uri="{BB962C8B-B14F-4D97-AF65-F5344CB8AC3E}">
        <p14:creationId xmlns:p14="http://schemas.microsoft.com/office/powerpoint/2010/main" val="1283515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992313" y="737755"/>
            <a:ext cx="7543800" cy="1340427"/>
          </a:xfrm>
        </p:spPr>
        <p:txBody>
          <a:bodyPr>
            <a:normAutofit fontScale="90000"/>
          </a:bodyPr>
          <a:lstStyle/>
          <a:p>
            <a:pPr eaLnBrk="1" hangingPunct="1"/>
            <a:r>
              <a:rPr lang="en-GB" altLang="en-US" sz="2800" dirty="0"/>
              <a:t>Optional Protocols to the Convention on the Rights of the Child: Providing legal protection for children against the worst forms of exploitation</a:t>
            </a:r>
          </a:p>
        </p:txBody>
      </p:sp>
      <p:sp>
        <p:nvSpPr>
          <p:cNvPr id="29699" name="Rectangle 3"/>
          <p:cNvSpPr>
            <a:spLocks noGrp="1" noChangeArrowheads="1"/>
          </p:cNvSpPr>
          <p:nvPr>
            <p:ph type="body" idx="1"/>
          </p:nvPr>
        </p:nvSpPr>
        <p:spPr>
          <a:xfrm>
            <a:off x="1919288" y="2078182"/>
            <a:ext cx="8229600" cy="4779818"/>
          </a:xfrm>
        </p:spPr>
        <p:txBody>
          <a:bodyPr/>
          <a:lstStyle/>
          <a:p>
            <a:pPr eaLnBrk="1" hangingPunct="1"/>
            <a:endParaRPr lang="en-GB" altLang="en-US" dirty="0"/>
          </a:p>
          <a:p>
            <a:pPr eaLnBrk="1" hangingPunct="1"/>
            <a:r>
              <a:rPr lang="en-GB" altLang="en-US" sz="3600" dirty="0"/>
              <a:t>The Optional Protocols must always be interpreted in light of the original treaty as a whole, in this case guided by the principles of non-discrimination, best interests of the child and child participation</a:t>
            </a:r>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3541949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a:bodyPr>
          <a:lstStyle/>
          <a:p>
            <a:pPr eaLnBrk="1" hangingPunct="1"/>
            <a:r>
              <a:rPr lang="en-GB" altLang="en-US" dirty="0"/>
              <a:t>Optional protocol 1: Armed Conflict</a:t>
            </a:r>
          </a:p>
        </p:txBody>
      </p:sp>
      <p:sp>
        <p:nvSpPr>
          <p:cNvPr id="30723" name="Rectangle 3"/>
          <p:cNvSpPr>
            <a:spLocks noGrp="1" noChangeArrowheads="1"/>
          </p:cNvSpPr>
          <p:nvPr>
            <p:ph type="body" idx="1"/>
          </p:nvPr>
        </p:nvSpPr>
        <p:spPr>
          <a:xfrm>
            <a:off x="1858933" y="2549237"/>
            <a:ext cx="8229600" cy="3413760"/>
          </a:xfrm>
        </p:spPr>
        <p:txBody>
          <a:bodyPr>
            <a:normAutofit fontScale="92500"/>
          </a:bodyPr>
          <a:lstStyle/>
          <a:p>
            <a:pPr eaLnBrk="1" hangingPunct="1"/>
            <a:r>
              <a:rPr lang="en-GB" altLang="en-US" sz="3600" dirty="0"/>
              <a:t>The Optional Protocol on the involvement of children in armed conflict establishes 18 as the minimum age for compulsory recruitment and requires States to do everything they can to prevent individuals under the age of 18 from taking a direct part in hostilities.  </a:t>
            </a:r>
          </a:p>
        </p:txBody>
      </p:sp>
    </p:spTree>
    <p:extLst>
      <p:ext uri="{BB962C8B-B14F-4D97-AF65-F5344CB8AC3E}">
        <p14:creationId xmlns:p14="http://schemas.microsoft.com/office/powerpoint/2010/main" val="3599828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Figures</a:t>
            </a:r>
          </a:p>
        </p:txBody>
      </p:sp>
      <p:sp>
        <p:nvSpPr>
          <p:cNvPr id="3" name="Content Placeholder 2"/>
          <p:cNvSpPr>
            <a:spLocks noGrp="1"/>
          </p:cNvSpPr>
          <p:nvPr>
            <p:ph idx="1"/>
          </p:nvPr>
        </p:nvSpPr>
        <p:spPr/>
        <p:txBody>
          <a:bodyPr/>
          <a:lstStyle/>
          <a:p>
            <a:r>
              <a:rPr lang="en-GB" dirty="0"/>
              <a:t>149,000,000 children living in high intensity conflict zones</a:t>
            </a:r>
          </a:p>
          <a:p>
            <a:r>
              <a:rPr lang="en-GB" dirty="0"/>
              <a:t>Estimated to be 250,000 children in 20 countries</a:t>
            </a:r>
          </a:p>
          <a:p>
            <a:r>
              <a:rPr lang="en-GB" dirty="0"/>
              <a:t>Children as young as 8 are “recruited”</a:t>
            </a:r>
          </a:p>
          <a:p>
            <a:r>
              <a:rPr lang="en-GB" dirty="0"/>
              <a:t>40% are girls taken as “wives”</a:t>
            </a:r>
          </a:p>
          <a:p>
            <a:r>
              <a:rPr lang="en-GB" dirty="0"/>
              <a:t>50 countries still allow the recruitment of children into the armed forces</a:t>
            </a:r>
          </a:p>
          <a:p>
            <a:r>
              <a:rPr lang="en-GB" dirty="0"/>
              <a:t>2017 – 4000 violations by government forces, 11,500 by non state groups</a:t>
            </a:r>
          </a:p>
        </p:txBody>
      </p:sp>
    </p:spTree>
    <p:extLst>
      <p:ext uri="{BB962C8B-B14F-4D97-AF65-F5344CB8AC3E}">
        <p14:creationId xmlns:p14="http://schemas.microsoft.com/office/powerpoint/2010/main" val="2330457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children become child soldiers?</a:t>
            </a:r>
          </a:p>
        </p:txBody>
      </p:sp>
      <p:sp>
        <p:nvSpPr>
          <p:cNvPr id="3" name="Content Placeholder 2"/>
          <p:cNvSpPr>
            <a:spLocks noGrp="1"/>
          </p:cNvSpPr>
          <p:nvPr>
            <p:ph idx="1"/>
          </p:nvPr>
        </p:nvSpPr>
        <p:spPr/>
        <p:txBody>
          <a:bodyPr/>
          <a:lstStyle/>
          <a:p>
            <a:r>
              <a:rPr lang="en-GB" dirty="0">
                <a:effectLst/>
              </a:rPr>
              <a:t>Some are abducted from their homes and forced to become soldiers.</a:t>
            </a:r>
          </a:p>
          <a:p>
            <a:r>
              <a:rPr lang="en-GB" dirty="0"/>
              <a:t>Some are lured in by promises of education, security, money and status</a:t>
            </a:r>
            <a:endParaRPr lang="en-GB" dirty="0">
              <a:effectLst/>
            </a:endParaRPr>
          </a:p>
          <a:p>
            <a:r>
              <a:rPr lang="en-GB" dirty="0">
                <a:effectLst/>
              </a:rPr>
              <a:t>A village may be forced to provide a certain number of children as soldiers in exchange for staying safe from attack.</a:t>
            </a:r>
          </a:p>
          <a:p>
            <a:r>
              <a:rPr lang="en-GB" dirty="0">
                <a:effectLst/>
              </a:rPr>
              <a:t>In some rare cases, children volunteer because of ideological reasons or to avenge the death of a family member.</a:t>
            </a:r>
          </a:p>
          <a:p>
            <a:pPr marL="0" indent="0">
              <a:buNone/>
            </a:pPr>
            <a:endParaRPr lang="en-GB" dirty="0"/>
          </a:p>
        </p:txBody>
      </p:sp>
    </p:spTree>
    <p:extLst>
      <p:ext uri="{BB962C8B-B14F-4D97-AF65-F5344CB8AC3E}">
        <p14:creationId xmlns:p14="http://schemas.microsoft.com/office/powerpoint/2010/main" val="910601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Child Soldiers do?</a:t>
            </a:r>
          </a:p>
        </p:txBody>
      </p:sp>
      <p:sp>
        <p:nvSpPr>
          <p:cNvPr id="3" name="Content Placeholder 2"/>
          <p:cNvSpPr>
            <a:spLocks noGrp="1"/>
          </p:cNvSpPr>
          <p:nvPr>
            <p:ph idx="1"/>
          </p:nvPr>
        </p:nvSpPr>
        <p:spPr/>
        <p:txBody>
          <a:bodyPr/>
          <a:lstStyle/>
          <a:p>
            <a:r>
              <a:rPr lang="en-GB" altLang="en-US" dirty="0"/>
              <a:t>Both boys and girls are generally useful for cooking, fetching water and washing clothes for an army.  They can also carry supplies and equipment.  </a:t>
            </a:r>
          </a:p>
          <a:p>
            <a:r>
              <a:rPr lang="en-GB" altLang="en-US" dirty="0"/>
              <a:t>Adolescent girls may be handed over to rebel fighters as wives or sex slaves.</a:t>
            </a:r>
          </a:p>
          <a:p>
            <a:r>
              <a:rPr lang="en-GB" altLang="en-US" dirty="0"/>
              <a:t>Cambodia’s Khmer Rouge put girls at the front to take the worst of the fighting.</a:t>
            </a:r>
          </a:p>
          <a:p>
            <a:r>
              <a:rPr lang="en-GB" altLang="en-US" dirty="0"/>
              <a:t>They are also sent into enemy territory to act as human mine detectors or spies</a:t>
            </a:r>
          </a:p>
        </p:txBody>
      </p:sp>
    </p:spTree>
    <p:extLst>
      <p:ext uri="{BB962C8B-B14F-4D97-AF65-F5344CB8AC3E}">
        <p14:creationId xmlns:p14="http://schemas.microsoft.com/office/powerpoint/2010/main" val="1415512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278321"/>
            <a:ext cx="9601196" cy="1303867"/>
          </a:xfrm>
        </p:spPr>
        <p:txBody>
          <a:bodyPr/>
          <a:lstStyle/>
          <a:p>
            <a:r>
              <a:rPr lang="en-GB" dirty="0"/>
              <a:t>Their Stories</a:t>
            </a:r>
          </a:p>
        </p:txBody>
      </p:sp>
      <p:pic>
        <p:nvPicPr>
          <p:cNvPr id="4" name="d5zWTOxKGWs"/>
          <p:cNvPicPr>
            <a:picLocks noGrp="1" noRot="1" noChangeAspect="1"/>
          </p:cNvPicPr>
          <p:nvPr>
            <p:ph idx="1"/>
            <a:videoFile r:link="rId1"/>
          </p:nvPr>
        </p:nvPicPr>
        <p:blipFill>
          <a:blip r:embed="rId3"/>
          <a:stretch>
            <a:fillRect/>
          </a:stretch>
        </p:blipFill>
        <p:spPr>
          <a:xfrm>
            <a:off x="1645920" y="1243217"/>
            <a:ext cx="8778240" cy="4937756"/>
          </a:xfrm>
          <a:prstGeom prst="rect">
            <a:avLst/>
          </a:prstGeom>
        </p:spPr>
      </p:pic>
    </p:spTree>
    <p:extLst>
      <p:ext uri="{BB962C8B-B14F-4D97-AF65-F5344CB8AC3E}">
        <p14:creationId xmlns:p14="http://schemas.microsoft.com/office/powerpoint/2010/main" val="4057657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278321"/>
            <a:ext cx="9601196" cy="1303867"/>
          </a:xfrm>
        </p:spPr>
        <p:txBody>
          <a:bodyPr/>
          <a:lstStyle/>
          <a:p>
            <a:r>
              <a:rPr lang="en-GB" dirty="0"/>
              <a:t>Their Stories</a:t>
            </a:r>
          </a:p>
        </p:txBody>
      </p:sp>
      <p:pic>
        <p:nvPicPr>
          <p:cNvPr id="5" name="hNnXGV4KjEw"/>
          <p:cNvPicPr>
            <a:picLocks noGrp="1" noRot="1" noChangeAspect="1"/>
          </p:cNvPicPr>
          <p:nvPr>
            <p:ph idx="1"/>
            <a:videoFile r:link="rId1"/>
          </p:nvPr>
        </p:nvPicPr>
        <p:blipFill>
          <a:blip r:embed="rId3"/>
          <a:stretch>
            <a:fillRect/>
          </a:stretch>
        </p:blipFill>
        <p:spPr>
          <a:xfrm>
            <a:off x="1624775" y="1191491"/>
            <a:ext cx="8942450" cy="5030124"/>
          </a:xfrm>
          <a:prstGeom prst="rect">
            <a:avLst/>
          </a:prstGeom>
        </p:spPr>
      </p:pic>
    </p:spTree>
    <p:extLst>
      <p:ext uri="{BB962C8B-B14F-4D97-AF65-F5344CB8AC3E}">
        <p14:creationId xmlns:p14="http://schemas.microsoft.com/office/powerpoint/2010/main" val="789655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It Mean? </a:t>
            </a:r>
          </a:p>
        </p:txBody>
      </p:sp>
      <p:sp>
        <p:nvSpPr>
          <p:cNvPr id="3" name="Content Placeholder 2"/>
          <p:cNvSpPr>
            <a:spLocks noGrp="1"/>
          </p:cNvSpPr>
          <p:nvPr>
            <p:ph idx="1"/>
          </p:nvPr>
        </p:nvSpPr>
        <p:spPr/>
        <p:txBody>
          <a:bodyPr>
            <a:normAutofit/>
          </a:bodyPr>
          <a:lstStyle/>
          <a:p>
            <a:r>
              <a:rPr lang="en-GB" altLang="en-US" dirty="0"/>
              <a:t>Child soldiers are deprived of their childhood, normal social interactions and educational opportunities.  They are often left with long-term guilt, shame, low self-esteem, nightmares and depression.  Trained to forget home and family, some never find their way back to their villages.</a:t>
            </a:r>
          </a:p>
          <a:p>
            <a:r>
              <a:rPr lang="en-GB" altLang="en-US" dirty="0"/>
              <a:t>Children wounded in combat may be abandoned or unable to get adequate medical treatment. Loss of limb or deafness and blindness are the most common.</a:t>
            </a:r>
          </a:p>
          <a:p>
            <a:pPr algn="r"/>
            <a:r>
              <a:rPr lang="en-GB" dirty="0"/>
              <a:t>(Save the Children, 2021)</a:t>
            </a:r>
            <a:endParaRPr lang="en-GB" altLang="en-US" dirty="0"/>
          </a:p>
        </p:txBody>
      </p:sp>
    </p:spTree>
    <p:extLst>
      <p:ext uri="{BB962C8B-B14F-4D97-AF65-F5344CB8AC3E}">
        <p14:creationId xmlns:p14="http://schemas.microsoft.com/office/powerpoint/2010/main" val="2848272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Can The International Community Do?</a:t>
            </a:r>
          </a:p>
        </p:txBody>
      </p:sp>
      <p:sp>
        <p:nvSpPr>
          <p:cNvPr id="3" name="Content Placeholder 2"/>
          <p:cNvSpPr>
            <a:spLocks noGrp="1"/>
          </p:cNvSpPr>
          <p:nvPr>
            <p:ph idx="1"/>
          </p:nvPr>
        </p:nvSpPr>
        <p:spPr/>
        <p:txBody>
          <a:bodyPr/>
          <a:lstStyle/>
          <a:p>
            <a:r>
              <a:rPr lang="en-GB" dirty="0"/>
              <a:t>Disarmament, Demobilisation, and Reintegration</a:t>
            </a:r>
          </a:p>
          <a:p>
            <a:r>
              <a:rPr lang="en-GB" dirty="0"/>
              <a:t>Education and training</a:t>
            </a:r>
          </a:p>
          <a:p>
            <a:r>
              <a:rPr lang="en-GB" dirty="0"/>
              <a:t>Reunite children with their families</a:t>
            </a:r>
          </a:p>
          <a:p>
            <a:pPr algn="r"/>
            <a:r>
              <a:rPr lang="en-GB" dirty="0"/>
              <a:t>(War Child, 2020)</a:t>
            </a:r>
          </a:p>
          <a:p>
            <a:endParaRPr lang="en-GB" dirty="0"/>
          </a:p>
          <a:p>
            <a:endParaRPr lang="en-GB" dirty="0"/>
          </a:p>
        </p:txBody>
      </p:sp>
    </p:spTree>
    <p:extLst>
      <p:ext uri="{BB962C8B-B14F-4D97-AF65-F5344CB8AC3E}">
        <p14:creationId xmlns:p14="http://schemas.microsoft.com/office/powerpoint/2010/main" val="945888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Given what we have discussed surrounding child soldiers consider these questions</a:t>
            </a:r>
          </a:p>
          <a:p>
            <a:r>
              <a:rPr lang="en-GB" dirty="0"/>
              <a:t>Does </a:t>
            </a:r>
            <a:r>
              <a:rPr lang="en-GB" dirty="0" err="1"/>
              <a:t>Shamima</a:t>
            </a:r>
            <a:r>
              <a:rPr lang="en-GB" dirty="0"/>
              <a:t> Begum appear to originally meet the criteria to be defined as a child soldier?</a:t>
            </a:r>
          </a:p>
          <a:p>
            <a:r>
              <a:rPr lang="en-GB" dirty="0"/>
              <a:t>Does </a:t>
            </a:r>
            <a:r>
              <a:rPr lang="en-GB" dirty="0" err="1"/>
              <a:t>Shamima</a:t>
            </a:r>
            <a:r>
              <a:rPr lang="en-GB" dirty="0"/>
              <a:t> Begum’s treatment by the UK government meet the principles of DDR? </a:t>
            </a:r>
          </a:p>
          <a:p>
            <a:endParaRPr lang="en-GB" dirty="0"/>
          </a:p>
          <a:p>
            <a:endParaRPr lang="en-GB" dirty="0"/>
          </a:p>
        </p:txBody>
      </p:sp>
    </p:spTree>
    <p:extLst>
      <p:ext uri="{BB962C8B-B14F-4D97-AF65-F5344CB8AC3E}">
        <p14:creationId xmlns:p14="http://schemas.microsoft.com/office/powerpoint/2010/main" val="18029828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idx="1"/>
          </p:nvPr>
        </p:nvSpPr>
        <p:spPr/>
        <p:txBody>
          <a:bodyPr>
            <a:normAutofit fontScale="92500"/>
          </a:bodyPr>
          <a:lstStyle/>
          <a:p>
            <a:r>
              <a:rPr lang="en-GB" dirty="0">
                <a:hlinkClick r:id="rId2"/>
              </a:rPr>
              <a:t>http://www.qil-qdi.org/war-crimes-relating-to-child-soldiers-and-other-children-that-are-otherwise-associated-with-armed-groups-in-situations-of-non-international-armed-conflict-an-incremental-step-toward-a-coherent-legal/</a:t>
            </a:r>
            <a:endParaRPr lang="en-GB" dirty="0"/>
          </a:p>
          <a:p>
            <a:r>
              <a:rPr lang="en-GB" dirty="0">
                <a:hlinkClick r:id="rId3"/>
              </a:rPr>
              <a:t>https://journals.sagepub.com/doi/pdf/10.2968/057005010</a:t>
            </a:r>
            <a:endParaRPr lang="en-GB" dirty="0"/>
          </a:p>
          <a:p>
            <a:r>
              <a:rPr lang="en-GB" dirty="0">
                <a:hlinkClick r:id="rId4"/>
              </a:rPr>
              <a:t>https://www.alnap.org/system/files/content/resource/files/main/accord-conflict-trends-2016%2C-issue-2.pdf#page=46</a:t>
            </a:r>
            <a:r>
              <a:rPr lang="en-GB" dirty="0"/>
              <a:t> </a:t>
            </a:r>
          </a:p>
          <a:p>
            <a:r>
              <a:rPr lang="en-GB" dirty="0">
                <a:hlinkClick r:id="rId5"/>
              </a:rPr>
              <a:t>https://www.theguardian.com/world/video/2010/may/14/childs-eye-sudan-child-soldier?INTCMP=ILCNETTXT3486</a:t>
            </a:r>
            <a:r>
              <a:rPr lang="en-GB" dirty="0"/>
              <a:t> </a:t>
            </a:r>
          </a:p>
        </p:txBody>
      </p:sp>
    </p:spTree>
    <p:extLst>
      <p:ext uri="{BB962C8B-B14F-4D97-AF65-F5344CB8AC3E}">
        <p14:creationId xmlns:p14="http://schemas.microsoft.com/office/powerpoint/2010/main" val="41976262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r>
              <a:rPr lang="en-US" dirty="0">
                <a:ea typeface="+mn-lt"/>
                <a:cs typeface="+mn-lt"/>
              </a:rPr>
              <a:t>Machel, G., 2013. </a:t>
            </a:r>
            <a:r>
              <a:rPr lang="en-US" i="1" dirty="0">
                <a:ea typeface="+mn-lt"/>
                <a:cs typeface="+mn-lt"/>
              </a:rPr>
              <a:t>Children and Armed Conflict, </a:t>
            </a:r>
            <a:r>
              <a:rPr lang="en-US" dirty="0">
                <a:ea typeface="+mn-lt"/>
                <a:cs typeface="+mn-lt"/>
              </a:rPr>
              <a:t>New York: United Nations. </a:t>
            </a:r>
            <a:endParaRPr lang="en-GB" dirty="0">
              <a:ea typeface="+mn-lt"/>
              <a:cs typeface="+mn-lt"/>
            </a:endParaRPr>
          </a:p>
          <a:p>
            <a:pPr>
              <a:buSzPct val="114999"/>
            </a:pPr>
            <a:r>
              <a:rPr lang="en-US" dirty="0">
                <a:ea typeface="+mn-lt"/>
                <a:cs typeface="+mn-lt"/>
              </a:rPr>
              <a:t>Save the Children, 2021. </a:t>
            </a:r>
            <a:r>
              <a:rPr lang="en-US" i="1" dirty="0">
                <a:ea typeface="+mn-lt"/>
                <a:cs typeface="+mn-lt"/>
              </a:rPr>
              <a:t>Child Soldiers: The Tragic End of Childhood for Boys and Girls in Conflict. </a:t>
            </a:r>
            <a:r>
              <a:rPr lang="en-US" dirty="0">
                <a:ea typeface="+mn-lt"/>
                <a:cs typeface="+mn-lt"/>
              </a:rPr>
              <a:t>[Online] </a:t>
            </a:r>
            <a:br>
              <a:rPr lang="en-US" dirty="0">
                <a:ea typeface="+mn-lt"/>
                <a:cs typeface="+mn-lt"/>
              </a:rPr>
            </a:br>
            <a:r>
              <a:rPr lang="en-US" dirty="0">
                <a:ea typeface="+mn-lt"/>
                <a:cs typeface="+mn-lt"/>
              </a:rPr>
              <a:t>Available at: </a:t>
            </a:r>
            <a:r>
              <a:rPr lang="en-US" u="sng" dirty="0">
                <a:ea typeface="+mn-lt"/>
                <a:cs typeface="+mn-lt"/>
                <a:hlinkClick r:id="rId2"/>
              </a:rPr>
              <a:t>https://www.savethechildren.org/us/charity-stories/child-soldiers</a:t>
            </a:r>
            <a:br>
              <a:rPr lang="en-US" u="sng" dirty="0">
                <a:ea typeface="+mn-lt"/>
                <a:cs typeface="+mn-lt"/>
              </a:rPr>
            </a:br>
            <a:r>
              <a:rPr lang="en-US" u="sng" dirty="0">
                <a:ea typeface="+mn-lt"/>
                <a:cs typeface="+mn-lt"/>
              </a:rPr>
              <a:t> [Accessed 11 March 2021].</a:t>
            </a:r>
            <a:r>
              <a:rPr lang="en-US" dirty="0">
                <a:ea typeface="+mn-lt"/>
                <a:cs typeface="+mn-lt"/>
              </a:rPr>
              <a:t> </a:t>
            </a:r>
            <a:endParaRPr lang="en-GB" dirty="0">
              <a:ea typeface="+mn-lt"/>
              <a:cs typeface="+mn-lt"/>
            </a:endParaRPr>
          </a:p>
          <a:p>
            <a:pPr>
              <a:buSzPct val="114999"/>
            </a:pPr>
            <a:r>
              <a:rPr lang="en-US" dirty="0">
                <a:ea typeface="+mn-lt"/>
                <a:cs typeface="+mn-lt"/>
              </a:rPr>
              <a:t>War Child, 2020. </a:t>
            </a:r>
            <a:r>
              <a:rPr lang="en-US" i="1" dirty="0">
                <a:ea typeface="+mn-lt"/>
                <a:cs typeface="+mn-lt"/>
              </a:rPr>
              <a:t>THE EFFECTS OF BEING A CHILD SOLDIER CAN LAST A LIFETIME. </a:t>
            </a:r>
            <a:r>
              <a:rPr lang="en-US" dirty="0">
                <a:ea typeface="+mn-lt"/>
                <a:cs typeface="+mn-lt"/>
              </a:rPr>
              <a:t>[Online] </a:t>
            </a:r>
            <a:br>
              <a:rPr lang="en-US" dirty="0">
                <a:ea typeface="+mn-lt"/>
                <a:cs typeface="+mn-lt"/>
              </a:rPr>
            </a:br>
            <a:r>
              <a:rPr lang="en-US" dirty="0">
                <a:ea typeface="+mn-lt"/>
                <a:cs typeface="+mn-lt"/>
              </a:rPr>
              <a:t>Available at: </a:t>
            </a:r>
            <a:r>
              <a:rPr lang="en-US" u="sng" dirty="0">
                <a:ea typeface="+mn-lt"/>
                <a:cs typeface="+mn-lt"/>
                <a:hlinkClick r:id="rId3"/>
              </a:rPr>
              <a:t>https://www.warchild.org.uk/what-we-do/protection/risks-for-child-soldiers-are-huge-and-the-effects-can-last-a-lifetime</a:t>
            </a:r>
            <a:br>
              <a:rPr lang="en-US" u="sng" dirty="0">
                <a:ea typeface="+mn-lt"/>
                <a:cs typeface="+mn-lt"/>
              </a:rPr>
            </a:br>
            <a:r>
              <a:rPr lang="en-US" u="sng" dirty="0">
                <a:ea typeface="+mn-lt"/>
                <a:cs typeface="+mn-lt"/>
              </a:rPr>
              <a:t> [Accessed 11 March 2021].</a:t>
            </a:r>
            <a:r>
              <a:rPr lang="en-US" dirty="0">
                <a:ea typeface="+mn-lt"/>
                <a:cs typeface="+mn-lt"/>
              </a:rPr>
              <a:t> </a:t>
            </a:r>
            <a:endParaRPr lang="en-GB" dirty="0">
              <a:ea typeface="+mn-lt"/>
              <a:cs typeface="+mn-lt"/>
            </a:endParaRPr>
          </a:p>
          <a:p>
            <a:pPr marL="0" indent="0">
              <a:buSzPct val="114999"/>
              <a:buNone/>
            </a:pPr>
            <a:endParaRPr lang="en-US">
              <a:ea typeface="+mn-lt"/>
              <a:cs typeface="+mn-lt"/>
            </a:endParaRPr>
          </a:p>
        </p:txBody>
      </p:sp>
    </p:spTree>
    <p:extLst>
      <p:ext uri="{BB962C8B-B14F-4D97-AF65-F5344CB8AC3E}">
        <p14:creationId xmlns:p14="http://schemas.microsoft.com/office/powerpoint/2010/main" val="373799355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07A594-B3BA-411E-B41D-DC9DEB24515A}">
  <ds:schemaRefs>
    <ds:schemaRef ds:uri="b0eec7eb-90c5-4dfa-b4c7-29fb51310a23"/>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purl.org/dc/dcmitype/"/>
    <ds:schemaRef ds:uri="http://schemas.microsoft.com/office/2006/metadata/properties"/>
    <ds:schemaRef ds:uri="http://purl.org/dc/elements/1.1/"/>
    <ds:schemaRef ds:uri="86807d6d-212c-47c2-9ccb-06e47adbafa4"/>
    <ds:schemaRef ds:uri="http://www.w3.org/XML/1998/namespace"/>
  </ds:schemaRefs>
</ds:datastoreItem>
</file>

<file path=customXml/itemProps2.xml><?xml version="1.0" encoding="utf-8"?>
<ds:datastoreItem xmlns:ds="http://schemas.openxmlformats.org/officeDocument/2006/customXml" ds:itemID="{09D81063-FBFF-4838-8A54-AB8BE599E964}">
  <ds:schemaRefs>
    <ds:schemaRef ds:uri="http://schemas.microsoft.com/sharepoint/v3/contenttype/forms"/>
  </ds:schemaRefs>
</ds:datastoreItem>
</file>

<file path=customXml/itemProps3.xml><?xml version="1.0" encoding="utf-8"?>
<ds:datastoreItem xmlns:ds="http://schemas.openxmlformats.org/officeDocument/2006/customXml" ds:itemID="{96ACB578-FD8E-4EA5-B861-2EA12F7C63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139</TotalTime>
  <Words>2350</Words>
  <Application>Microsoft Office PowerPoint</Application>
  <PresentationFormat>Widescreen</PresentationFormat>
  <Paragraphs>139</Paragraphs>
  <Slides>23</Slides>
  <Notes>8</Notes>
  <HiddenSlides>0</HiddenSlides>
  <MMClips>2</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Organic</vt:lpstr>
      <vt:lpstr>Child Soldiers</vt:lpstr>
      <vt:lpstr>Asynchronous Recap</vt:lpstr>
      <vt:lpstr>Objectives</vt:lpstr>
      <vt:lpstr>What is a Child Soldier?</vt:lpstr>
      <vt:lpstr>International Law and Resolutions</vt:lpstr>
      <vt:lpstr>International Law and Resolutions</vt:lpstr>
      <vt:lpstr>International Law and Resolutions</vt:lpstr>
      <vt:lpstr>International Law and Resolutions</vt:lpstr>
      <vt:lpstr>International Law and Resolutions</vt:lpstr>
      <vt:lpstr>International Law and Resolutions</vt:lpstr>
      <vt:lpstr>International Law and Resolutions</vt:lpstr>
      <vt:lpstr>Optional Protocols to the Convention on the Rights of the Child: Providing legal protection for children against the worst forms of exploitation</vt:lpstr>
      <vt:lpstr>Optional protocol 1: Armed Conflict</vt:lpstr>
      <vt:lpstr>The Figures</vt:lpstr>
      <vt:lpstr>How do children become child soldiers?</vt:lpstr>
      <vt:lpstr>What do Child Soldiers do?</vt:lpstr>
      <vt:lpstr>Their Stories</vt:lpstr>
      <vt:lpstr>Their Stories</vt:lpstr>
      <vt:lpstr>What Does It Mean? </vt:lpstr>
      <vt:lpstr>What Can The International Community Do?</vt:lpstr>
      <vt:lpstr>Discussion</vt:lpstr>
      <vt:lpstr>Further reading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Soldiers</dc:title>
  <dc:creator>Ross Phillips</dc:creator>
  <cp:lastModifiedBy>Ross Phillips</cp:lastModifiedBy>
  <cp:revision>14</cp:revision>
  <dcterms:created xsi:type="dcterms:W3CDTF">2021-03-11T10:13:59Z</dcterms:created>
  <dcterms:modified xsi:type="dcterms:W3CDTF">2021-03-11T12:35:33Z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