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1" autoAdjust="0"/>
    <p:restoredTop sz="94660"/>
  </p:normalViewPr>
  <p:slideViewPr>
    <p:cSldViewPr snapToGrid="0">
      <p:cViewPr varScale="1">
        <p:scale>
          <a:sx n="37" d="100"/>
          <a:sy n="37" d="100"/>
        </p:scale>
        <p:origin x="56" y="5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D1A1E8-7C65-4E5F-B9A9-5F5CD3E64AF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2E7FF18-44A2-4807-A32C-EB5B1EFABED3}">
      <dgm:prSet/>
      <dgm:spPr/>
      <dgm:t>
        <a:bodyPr/>
        <a:lstStyle/>
        <a:p>
          <a:pPr>
            <a:lnSpc>
              <a:spcPct val="100000"/>
            </a:lnSpc>
          </a:pPr>
          <a:r>
            <a:rPr lang="en-GB"/>
            <a:t>The NHS App (launched 2018/19) is a digital platform enabling individuals in England to book GP appointments, order repeat prescriptions, view health records and access other services (NHS England, 2023). </a:t>
          </a:r>
          <a:endParaRPr lang="en-US"/>
        </a:p>
      </dgm:t>
    </dgm:pt>
    <dgm:pt modelId="{186C697A-144F-4187-B48F-5268FC2DFC4B}" type="parTrans" cxnId="{A7C17EB6-AB69-4727-829C-B526676ADE7C}">
      <dgm:prSet/>
      <dgm:spPr/>
      <dgm:t>
        <a:bodyPr/>
        <a:lstStyle/>
        <a:p>
          <a:endParaRPr lang="en-US"/>
        </a:p>
      </dgm:t>
    </dgm:pt>
    <dgm:pt modelId="{A72F46A6-A878-4456-A2A5-716AE9D4ED85}" type="sibTrans" cxnId="{A7C17EB6-AB69-4727-829C-B526676ADE7C}">
      <dgm:prSet/>
      <dgm:spPr/>
      <dgm:t>
        <a:bodyPr/>
        <a:lstStyle/>
        <a:p>
          <a:endParaRPr lang="en-US"/>
        </a:p>
      </dgm:t>
    </dgm:pt>
    <dgm:pt modelId="{0916C0E7-BCE0-4DB1-815D-2736D2022B16}">
      <dgm:prSet/>
      <dgm:spPr/>
      <dgm:t>
        <a:bodyPr/>
        <a:lstStyle/>
        <a:p>
          <a:pPr>
            <a:lnSpc>
              <a:spcPct val="100000"/>
            </a:lnSpc>
          </a:pPr>
          <a:r>
            <a:rPr lang="en-GB"/>
            <a:t>It aligns with the NHS Long Term Plan’s aspiration for digital first pathways and patient empowerment (Health and Social Care Committee, 2023). </a:t>
          </a:r>
          <a:endParaRPr lang="en-US"/>
        </a:p>
      </dgm:t>
    </dgm:pt>
    <dgm:pt modelId="{C2546636-61E3-4BA8-A05D-F1DA41538F79}" type="parTrans" cxnId="{FD1AB973-ACFD-4BE8-AEE9-679929454830}">
      <dgm:prSet/>
      <dgm:spPr/>
      <dgm:t>
        <a:bodyPr/>
        <a:lstStyle/>
        <a:p>
          <a:endParaRPr lang="en-US"/>
        </a:p>
      </dgm:t>
    </dgm:pt>
    <dgm:pt modelId="{3AE9CFC5-B89A-43A2-B482-663FB141E907}" type="sibTrans" cxnId="{FD1AB973-ACFD-4BE8-AEE9-679929454830}">
      <dgm:prSet/>
      <dgm:spPr/>
      <dgm:t>
        <a:bodyPr/>
        <a:lstStyle/>
        <a:p>
          <a:endParaRPr lang="en-US"/>
        </a:p>
      </dgm:t>
    </dgm:pt>
    <dgm:pt modelId="{524EFE26-CD2B-4048-8143-0C0A8448E074}">
      <dgm:prSet/>
      <dgm:spPr/>
      <dgm:t>
        <a:bodyPr/>
        <a:lstStyle/>
        <a:p>
          <a:pPr>
            <a:lnSpc>
              <a:spcPct val="100000"/>
            </a:lnSpc>
          </a:pPr>
          <a:r>
            <a:rPr lang="en-GB"/>
            <a:t>For this presentation, it will examine three interlinked aspects of impact: </a:t>
          </a:r>
          <a:r>
            <a:rPr lang="en-GB" b="1"/>
            <a:t>Workforce, Service Delivery and Patients/Service Users</a:t>
          </a:r>
          <a:r>
            <a:rPr lang="en-GB"/>
            <a:t>. The purpose of this presentation is to recommend how the NHS App should be further developed. </a:t>
          </a:r>
          <a:endParaRPr lang="en-US"/>
        </a:p>
      </dgm:t>
    </dgm:pt>
    <dgm:pt modelId="{5740D6F6-13FB-4188-AACC-B8F236EFBD2F}" type="parTrans" cxnId="{B632F9B8-A498-43CA-8B7D-D8520ED6AC11}">
      <dgm:prSet/>
      <dgm:spPr/>
      <dgm:t>
        <a:bodyPr/>
        <a:lstStyle/>
        <a:p>
          <a:endParaRPr lang="en-US"/>
        </a:p>
      </dgm:t>
    </dgm:pt>
    <dgm:pt modelId="{CCF7656A-F031-49D9-AA6C-5CB228221880}" type="sibTrans" cxnId="{B632F9B8-A498-43CA-8B7D-D8520ED6AC11}">
      <dgm:prSet/>
      <dgm:spPr/>
      <dgm:t>
        <a:bodyPr/>
        <a:lstStyle/>
        <a:p>
          <a:endParaRPr lang="en-US"/>
        </a:p>
      </dgm:t>
    </dgm:pt>
    <dgm:pt modelId="{906E73A7-CF0D-4427-AC7C-C10F967861EC}" type="pres">
      <dgm:prSet presAssocID="{C7D1A1E8-7C65-4E5F-B9A9-5F5CD3E64AFD}" presName="root" presStyleCnt="0">
        <dgm:presLayoutVars>
          <dgm:dir/>
          <dgm:resizeHandles val="exact"/>
        </dgm:presLayoutVars>
      </dgm:prSet>
      <dgm:spPr/>
    </dgm:pt>
    <dgm:pt modelId="{F9D8418B-8E8C-4728-A159-CA3579717885}" type="pres">
      <dgm:prSet presAssocID="{92E7FF18-44A2-4807-A32C-EB5B1EFABED3}" presName="compNode" presStyleCnt="0"/>
      <dgm:spPr/>
    </dgm:pt>
    <dgm:pt modelId="{4332DFF8-214C-47F8-BE76-FE1FB7FCC188}" type="pres">
      <dgm:prSet presAssocID="{92E7FF18-44A2-4807-A32C-EB5B1EFABED3}" presName="bgRect" presStyleLbl="bgShp" presStyleIdx="0" presStyleCnt="3"/>
      <dgm:spPr/>
    </dgm:pt>
    <dgm:pt modelId="{C82B36F6-6F9A-4B5B-80F4-FBF991E55A46}" type="pres">
      <dgm:prSet presAssocID="{92E7FF18-44A2-4807-A32C-EB5B1EFABE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ine"/>
        </a:ext>
      </dgm:extLst>
    </dgm:pt>
    <dgm:pt modelId="{E437171E-52F8-4EEC-BD5B-B7C5A943F94C}" type="pres">
      <dgm:prSet presAssocID="{92E7FF18-44A2-4807-A32C-EB5B1EFABED3}" presName="spaceRect" presStyleCnt="0"/>
      <dgm:spPr/>
    </dgm:pt>
    <dgm:pt modelId="{93038A52-FB21-4C28-9B87-7F786CB7E22D}" type="pres">
      <dgm:prSet presAssocID="{92E7FF18-44A2-4807-A32C-EB5B1EFABED3}" presName="parTx" presStyleLbl="revTx" presStyleIdx="0" presStyleCnt="3">
        <dgm:presLayoutVars>
          <dgm:chMax val="0"/>
          <dgm:chPref val="0"/>
        </dgm:presLayoutVars>
      </dgm:prSet>
      <dgm:spPr/>
    </dgm:pt>
    <dgm:pt modelId="{5D2841C0-ECF8-4564-80BE-3D3DCF92B185}" type="pres">
      <dgm:prSet presAssocID="{A72F46A6-A878-4456-A2A5-716AE9D4ED85}" presName="sibTrans" presStyleCnt="0"/>
      <dgm:spPr/>
    </dgm:pt>
    <dgm:pt modelId="{60D309C4-5E1B-4BD0-8333-288B550C5424}" type="pres">
      <dgm:prSet presAssocID="{0916C0E7-BCE0-4DB1-815D-2736D2022B16}" presName="compNode" presStyleCnt="0"/>
      <dgm:spPr/>
    </dgm:pt>
    <dgm:pt modelId="{90198CC6-9CD6-4221-9667-42AB08EB2A23}" type="pres">
      <dgm:prSet presAssocID="{0916C0E7-BCE0-4DB1-815D-2736D2022B16}" presName="bgRect" presStyleLbl="bgShp" presStyleIdx="1" presStyleCnt="3"/>
      <dgm:spPr/>
    </dgm:pt>
    <dgm:pt modelId="{BD98086B-97E8-4274-9B89-5DEE9F9978F9}" type="pres">
      <dgm:prSet presAssocID="{0916C0E7-BCE0-4DB1-815D-2736D2022B1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E0600BBC-4D11-4C9F-8700-6B47161DECFC}" type="pres">
      <dgm:prSet presAssocID="{0916C0E7-BCE0-4DB1-815D-2736D2022B16}" presName="spaceRect" presStyleCnt="0"/>
      <dgm:spPr/>
    </dgm:pt>
    <dgm:pt modelId="{D5C10A3B-2AE2-4597-A22E-CCE116B8029E}" type="pres">
      <dgm:prSet presAssocID="{0916C0E7-BCE0-4DB1-815D-2736D2022B16}" presName="parTx" presStyleLbl="revTx" presStyleIdx="1" presStyleCnt="3">
        <dgm:presLayoutVars>
          <dgm:chMax val="0"/>
          <dgm:chPref val="0"/>
        </dgm:presLayoutVars>
      </dgm:prSet>
      <dgm:spPr/>
    </dgm:pt>
    <dgm:pt modelId="{D2B6ACF5-94F0-4BB3-9272-0EC1C6741FD1}" type="pres">
      <dgm:prSet presAssocID="{3AE9CFC5-B89A-43A2-B482-663FB141E907}" presName="sibTrans" presStyleCnt="0"/>
      <dgm:spPr/>
    </dgm:pt>
    <dgm:pt modelId="{D67EB03A-CD90-482A-B018-88EF1C8177B1}" type="pres">
      <dgm:prSet presAssocID="{524EFE26-CD2B-4048-8143-0C0A8448E074}" presName="compNode" presStyleCnt="0"/>
      <dgm:spPr/>
    </dgm:pt>
    <dgm:pt modelId="{E10F5C54-E4CE-4F8F-B2D6-4E8BD38DA711}" type="pres">
      <dgm:prSet presAssocID="{524EFE26-CD2B-4048-8143-0C0A8448E074}" presName="bgRect" presStyleLbl="bgShp" presStyleIdx="2" presStyleCnt="3"/>
      <dgm:spPr/>
    </dgm:pt>
    <dgm:pt modelId="{7FE7C32E-2FE2-441B-87B0-202714BE9243}" type="pres">
      <dgm:prSet presAssocID="{524EFE26-CD2B-4048-8143-0C0A8448E0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erver"/>
        </a:ext>
      </dgm:extLst>
    </dgm:pt>
    <dgm:pt modelId="{7F6156D9-CFB6-4FE0-86DA-0D2E9C8839BB}" type="pres">
      <dgm:prSet presAssocID="{524EFE26-CD2B-4048-8143-0C0A8448E074}" presName="spaceRect" presStyleCnt="0"/>
      <dgm:spPr/>
    </dgm:pt>
    <dgm:pt modelId="{381CFAD9-248F-4DD9-A96C-3BB0688BF576}" type="pres">
      <dgm:prSet presAssocID="{524EFE26-CD2B-4048-8143-0C0A8448E074}" presName="parTx" presStyleLbl="revTx" presStyleIdx="2" presStyleCnt="3">
        <dgm:presLayoutVars>
          <dgm:chMax val="0"/>
          <dgm:chPref val="0"/>
        </dgm:presLayoutVars>
      </dgm:prSet>
      <dgm:spPr/>
    </dgm:pt>
  </dgm:ptLst>
  <dgm:cxnLst>
    <dgm:cxn modelId="{65385B09-BB4E-400C-B984-33D0CDB5ADC3}" type="presOf" srcId="{C7D1A1E8-7C65-4E5F-B9A9-5F5CD3E64AFD}" destId="{906E73A7-CF0D-4427-AC7C-C10F967861EC}" srcOrd="0" destOrd="0" presId="urn:microsoft.com/office/officeart/2018/2/layout/IconVerticalSolidList"/>
    <dgm:cxn modelId="{3DFE9E4C-2251-416C-A1D9-91745D1B4541}" type="presOf" srcId="{524EFE26-CD2B-4048-8143-0C0A8448E074}" destId="{381CFAD9-248F-4DD9-A96C-3BB0688BF576}" srcOrd="0" destOrd="0" presId="urn:microsoft.com/office/officeart/2018/2/layout/IconVerticalSolidList"/>
    <dgm:cxn modelId="{FD1AB973-ACFD-4BE8-AEE9-679929454830}" srcId="{C7D1A1E8-7C65-4E5F-B9A9-5F5CD3E64AFD}" destId="{0916C0E7-BCE0-4DB1-815D-2736D2022B16}" srcOrd="1" destOrd="0" parTransId="{C2546636-61E3-4BA8-A05D-F1DA41538F79}" sibTransId="{3AE9CFC5-B89A-43A2-B482-663FB141E907}"/>
    <dgm:cxn modelId="{A7C17EB6-AB69-4727-829C-B526676ADE7C}" srcId="{C7D1A1E8-7C65-4E5F-B9A9-5F5CD3E64AFD}" destId="{92E7FF18-44A2-4807-A32C-EB5B1EFABED3}" srcOrd="0" destOrd="0" parTransId="{186C697A-144F-4187-B48F-5268FC2DFC4B}" sibTransId="{A72F46A6-A878-4456-A2A5-716AE9D4ED85}"/>
    <dgm:cxn modelId="{B632F9B8-A498-43CA-8B7D-D8520ED6AC11}" srcId="{C7D1A1E8-7C65-4E5F-B9A9-5F5CD3E64AFD}" destId="{524EFE26-CD2B-4048-8143-0C0A8448E074}" srcOrd="2" destOrd="0" parTransId="{5740D6F6-13FB-4188-AACC-B8F236EFBD2F}" sibTransId="{CCF7656A-F031-49D9-AA6C-5CB228221880}"/>
    <dgm:cxn modelId="{99F87ED9-79AE-4240-9846-421D12A076A0}" type="presOf" srcId="{92E7FF18-44A2-4807-A32C-EB5B1EFABED3}" destId="{93038A52-FB21-4C28-9B87-7F786CB7E22D}" srcOrd="0" destOrd="0" presId="urn:microsoft.com/office/officeart/2018/2/layout/IconVerticalSolidList"/>
    <dgm:cxn modelId="{8B39A5EC-B843-4D66-BF05-628A5CB1E77D}" type="presOf" srcId="{0916C0E7-BCE0-4DB1-815D-2736D2022B16}" destId="{D5C10A3B-2AE2-4597-A22E-CCE116B8029E}" srcOrd="0" destOrd="0" presId="urn:microsoft.com/office/officeart/2018/2/layout/IconVerticalSolidList"/>
    <dgm:cxn modelId="{00E80122-26FD-4E24-9D80-3F3C999AED9E}" type="presParOf" srcId="{906E73A7-CF0D-4427-AC7C-C10F967861EC}" destId="{F9D8418B-8E8C-4728-A159-CA3579717885}" srcOrd="0" destOrd="0" presId="urn:microsoft.com/office/officeart/2018/2/layout/IconVerticalSolidList"/>
    <dgm:cxn modelId="{652B14BA-560A-494D-AEB8-676BEF6BFA3C}" type="presParOf" srcId="{F9D8418B-8E8C-4728-A159-CA3579717885}" destId="{4332DFF8-214C-47F8-BE76-FE1FB7FCC188}" srcOrd="0" destOrd="0" presId="urn:microsoft.com/office/officeart/2018/2/layout/IconVerticalSolidList"/>
    <dgm:cxn modelId="{DDE03C54-D245-42BF-B687-F70253E7A395}" type="presParOf" srcId="{F9D8418B-8E8C-4728-A159-CA3579717885}" destId="{C82B36F6-6F9A-4B5B-80F4-FBF991E55A46}" srcOrd="1" destOrd="0" presId="urn:microsoft.com/office/officeart/2018/2/layout/IconVerticalSolidList"/>
    <dgm:cxn modelId="{1297DF55-7553-4619-900C-61FBFD7C28EF}" type="presParOf" srcId="{F9D8418B-8E8C-4728-A159-CA3579717885}" destId="{E437171E-52F8-4EEC-BD5B-B7C5A943F94C}" srcOrd="2" destOrd="0" presId="urn:microsoft.com/office/officeart/2018/2/layout/IconVerticalSolidList"/>
    <dgm:cxn modelId="{85D4F3EB-5236-466B-B557-0F1C51EADA22}" type="presParOf" srcId="{F9D8418B-8E8C-4728-A159-CA3579717885}" destId="{93038A52-FB21-4C28-9B87-7F786CB7E22D}" srcOrd="3" destOrd="0" presId="urn:microsoft.com/office/officeart/2018/2/layout/IconVerticalSolidList"/>
    <dgm:cxn modelId="{696F8A25-11D3-4411-AAC1-B88074E91F2E}" type="presParOf" srcId="{906E73A7-CF0D-4427-AC7C-C10F967861EC}" destId="{5D2841C0-ECF8-4564-80BE-3D3DCF92B185}" srcOrd="1" destOrd="0" presId="urn:microsoft.com/office/officeart/2018/2/layout/IconVerticalSolidList"/>
    <dgm:cxn modelId="{81B9A986-E100-4E9C-913B-7160450C2064}" type="presParOf" srcId="{906E73A7-CF0D-4427-AC7C-C10F967861EC}" destId="{60D309C4-5E1B-4BD0-8333-288B550C5424}" srcOrd="2" destOrd="0" presId="urn:microsoft.com/office/officeart/2018/2/layout/IconVerticalSolidList"/>
    <dgm:cxn modelId="{1E1850F6-9831-42A4-AE29-DD8A5EF8B497}" type="presParOf" srcId="{60D309C4-5E1B-4BD0-8333-288B550C5424}" destId="{90198CC6-9CD6-4221-9667-42AB08EB2A23}" srcOrd="0" destOrd="0" presId="urn:microsoft.com/office/officeart/2018/2/layout/IconVerticalSolidList"/>
    <dgm:cxn modelId="{A1ECFECB-934E-4FE8-ACCB-3FDB38C44ACD}" type="presParOf" srcId="{60D309C4-5E1B-4BD0-8333-288B550C5424}" destId="{BD98086B-97E8-4274-9B89-5DEE9F9978F9}" srcOrd="1" destOrd="0" presId="urn:microsoft.com/office/officeart/2018/2/layout/IconVerticalSolidList"/>
    <dgm:cxn modelId="{5610F1B4-26DD-41BF-B431-1322108E9D0A}" type="presParOf" srcId="{60D309C4-5E1B-4BD0-8333-288B550C5424}" destId="{E0600BBC-4D11-4C9F-8700-6B47161DECFC}" srcOrd="2" destOrd="0" presId="urn:microsoft.com/office/officeart/2018/2/layout/IconVerticalSolidList"/>
    <dgm:cxn modelId="{35D833DB-455F-4974-858F-619886308F03}" type="presParOf" srcId="{60D309C4-5E1B-4BD0-8333-288B550C5424}" destId="{D5C10A3B-2AE2-4597-A22E-CCE116B8029E}" srcOrd="3" destOrd="0" presId="urn:microsoft.com/office/officeart/2018/2/layout/IconVerticalSolidList"/>
    <dgm:cxn modelId="{5DE2F855-998B-4526-8EF7-033ACB054692}" type="presParOf" srcId="{906E73A7-CF0D-4427-AC7C-C10F967861EC}" destId="{D2B6ACF5-94F0-4BB3-9272-0EC1C6741FD1}" srcOrd="3" destOrd="0" presId="urn:microsoft.com/office/officeart/2018/2/layout/IconVerticalSolidList"/>
    <dgm:cxn modelId="{0509EAB0-E454-488C-B65C-A8468B5C3C05}" type="presParOf" srcId="{906E73A7-CF0D-4427-AC7C-C10F967861EC}" destId="{D67EB03A-CD90-482A-B018-88EF1C8177B1}" srcOrd="4" destOrd="0" presId="urn:microsoft.com/office/officeart/2018/2/layout/IconVerticalSolidList"/>
    <dgm:cxn modelId="{6903642C-9E1F-4BC7-AD66-2B8AD9C4790E}" type="presParOf" srcId="{D67EB03A-CD90-482A-B018-88EF1C8177B1}" destId="{E10F5C54-E4CE-4F8F-B2D6-4E8BD38DA711}" srcOrd="0" destOrd="0" presId="urn:microsoft.com/office/officeart/2018/2/layout/IconVerticalSolidList"/>
    <dgm:cxn modelId="{F1DED8BD-F115-47AD-B673-EECB64A499EE}" type="presParOf" srcId="{D67EB03A-CD90-482A-B018-88EF1C8177B1}" destId="{7FE7C32E-2FE2-441B-87B0-202714BE9243}" srcOrd="1" destOrd="0" presId="urn:microsoft.com/office/officeart/2018/2/layout/IconVerticalSolidList"/>
    <dgm:cxn modelId="{D0BC2A3A-B928-46C8-B124-D6FCAED3676E}" type="presParOf" srcId="{D67EB03A-CD90-482A-B018-88EF1C8177B1}" destId="{7F6156D9-CFB6-4FE0-86DA-0D2E9C8839BB}" srcOrd="2" destOrd="0" presId="urn:microsoft.com/office/officeart/2018/2/layout/IconVerticalSolidList"/>
    <dgm:cxn modelId="{27F82B05-01A9-45B0-9D6E-92A39E289675}" type="presParOf" srcId="{D67EB03A-CD90-482A-B018-88EF1C8177B1}" destId="{381CFAD9-248F-4DD9-A96C-3BB0688BF5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2DFF8-214C-47F8-BE76-FE1FB7FCC188}">
      <dsp:nvSpPr>
        <dsp:cNvPr id="0" name=""/>
        <dsp:cNvSpPr/>
      </dsp:nvSpPr>
      <dsp:spPr>
        <a:xfrm>
          <a:off x="0" y="640"/>
          <a:ext cx="6281873" cy="14992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2B36F6-6F9A-4B5B-80F4-FBF991E55A46}">
      <dsp:nvSpPr>
        <dsp:cNvPr id="0" name=""/>
        <dsp:cNvSpPr/>
      </dsp:nvSpPr>
      <dsp:spPr>
        <a:xfrm>
          <a:off x="453520" y="337969"/>
          <a:ext cx="824582" cy="8245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038A52-FB21-4C28-9B87-7F786CB7E22D}">
      <dsp:nvSpPr>
        <dsp:cNvPr id="0" name=""/>
        <dsp:cNvSpPr/>
      </dsp:nvSpPr>
      <dsp:spPr>
        <a:xfrm>
          <a:off x="1731622" y="640"/>
          <a:ext cx="4550250" cy="1499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0" tIns="158670" rIns="158670" bIns="158670" numCol="1" spcCol="1270" anchor="ctr" anchorCtr="0">
          <a:noAutofit/>
        </a:bodyPr>
        <a:lstStyle/>
        <a:p>
          <a:pPr marL="0" lvl="0" indent="0" algn="l" defTabSz="622300">
            <a:lnSpc>
              <a:spcPct val="100000"/>
            </a:lnSpc>
            <a:spcBef>
              <a:spcPct val="0"/>
            </a:spcBef>
            <a:spcAft>
              <a:spcPct val="35000"/>
            </a:spcAft>
            <a:buNone/>
          </a:pPr>
          <a:r>
            <a:rPr lang="en-GB" sz="1400" kern="1200"/>
            <a:t>The NHS App (launched 2018/19) is a digital platform enabling individuals in England to book GP appointments, order repeat prescriptions, view health records and access other services (NHS England, 2023). </a:t>
          </a:r>
          <a:endParaRPr lang="en-US" sz="1400" kern="1200"/>
        </a:p>
      </dsp:txBody>
      <dsp:txXfrm>
        <a:off x="1731622" y="640"/>
        <a:ext cx="4550250" cy="1499240"/>
      </dsp:txXfrm>
    </dsp:sp>
    <dsp:sp modelId="{90198CC6-9CD6-4221-9667-42AB08EB2A23}">
      <dsp:nvSpPr>
        <dsp:cNvPr id="0" name=""/>
        <dsp:cNvSpPr/>
      </dsp:nvSpPr>
      <dsp:spPr>
        <a:xfrm>
          <a:off x="0" y="1874690"/>
          <a:ext cx="6281873" cy="14992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98086B-97E8-4274-9B89-5DEE9F9978F9}">
      <dsp:nvSpPr>
        <dsp:cNvPr id="0" name=""/>
        <dsp:cNvSpPr/>
      </dsp:nvSpPr>
      <dsp:spPr>
        <a:xfrm>
          <a:off x="453520" y="2212019"/>
          <a:ext cx="824582" cy="8245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C10A3B-2AE2-4597-A22E-CCE116B8029E}">
      <dsp:nvSpPr>
        <dsp:cNvPr id="0" name=""/>
        <dsp:cNvSpPr/>
      </dsp:nvSpPr>
      <dsp:spPr>
        <a:xfrm>
          <a:off x="1731622" y="1874690"/>
          <a:ext cx="4550250" cy="1499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0" tIns="158670" rIns="158670" bIns="158670" numCol="1" spcCol="1270" anchor="ctr" anchorCtr="0">
          <a:noAutofit/>
        </a:bodyPr>
        <a:lstStyle/>
        <a:p>
          <a:pPr marL="0" lvl="0" indent="0" algn="l" defTabSz="622300">
            <a:lnSpc>
              <a:spcPct val="100000"/>
            </a:lnSpc>
            <a:spcBef>
              <a:spcPct val="0"/>
            </a:spcBef>
            <a:spcAft>
              <a:spcPct val="35000"/>
            </a:spcAft>
            <a:buNone/>
          </a:pPr>
          <a:r>
            <a:rPr lang="en-GB" sz="1400" kern="1200"/>
            <a:t>It aligns with the NHS Long Term Plan’s aspiration for digital first pathways and patient empowerment (Health and Social Care Committee, 2023). </a:t>
          </a:r>
          <a:endParaRPr lang="en-US" sz="1400" kern="1200"/>
        </a:p>
      </dsp:txBody>
      <dsp:txXfrm>
        <a:off x="1731622" y="1874690"/>
        <a:ext cx="4550250" cy="1499240"/>
      </dsp:txXfrm>
    </dsp:sp>
    <dsp:sp modelId="{E10F5C54-E4CE-4F8F-B2D6-4E8BD38DA711}">
      <dsp:nvSpPr>
        <dsp:cNvPr id="0" name=""/>
        <dsp:cNvSpPr/>
      </dsp:nvSpPr>
      <dsp:spPr>
        <a:xfrm>
          <a:off x="0" y="3748741"/>
          <a:ext cx="6281873" cy="14992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E7C32E-2FE2-441B-87B0-202714BE9243}">
      <dsp:nvSpPr>
        <dsp:cNvPr id="0" name=""/>
        <dsp:cNvSpPr/>
      </dsp:nvSpPr>
      <dsp:spPr>
        <a:xfrm>
          <a:off x="453520" y="4086070"/>
          <a:ext cx="824582" cy="8245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CFAD9-248F-4DD9-A96C-3BB0688BF576}">
      <dsp:nvSpPr>
        <dsp:cNvPr id="0" name=""/>
        <dsp:cNvSpPr/>
      </dsp:nvSpPr>
      <dsp:spPr>
        <a:xfrm>
          <a:off x="1731622" y="3748741"/>
          <a:ext cx="4550250" cy="1499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0" tIns="158670" rIns="158670" bIns="158670" numCol="1" spcCol="1270" anchor="ctr" anchorCtr="0">
          <a:noAutofit/>
        </a:bodyPr>
        <a:lstStyle/>
        <a:p>
          <a:pPr marL="0" lvl="0" indent="0" algn="l" defTabSz="622300">
            <a:lnSpc>
              <a:spcPct val="100000"/>
            </a:lnSpc>
            <a:spcBef>
              <a:spcPct val="0"/>
            </a:spcBef>
            <a:spcAft>
              <a:spcPct val="35000"/>
            </a:spcAft>
            <a:buNone/>
          </a:pPr>
          <a:r>
            <a:rPr lang="en-GB" sz="1400" kern="1200"/>
            <a:t>For this presentation, it will examine three interlinked aspects of impact: </a:t>
          </a:r>
          <a:r>
            <a:rPr lang="en-GB" sz="1400" b="1" kern="1200"/>
            <a:t>Workforce, Service Delivery and Patients/Service Users</a:t>
          </a:r>
          <a:r>
            <a:rPr lang="en-GB" sz="1400" kern="1200"/>
            <a:t>. The purpose of this presentation is to recommend how the NHS App should be further developed. </a:t>
          </a:r>
          <a:endParaRPr lang="en-US" sz="1400" kern="1200"/>
        </a:p>
      </dsp:txBody>
      <dsp:txXfrm>
        <a:off x="1731622" y="3748741"/>
        <a:ext cx="4550250" cy="14992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041D62A6-6631-4026-B079-6023105C7F02}" type="datetimeFigureOut">
              <a:rPr lang="en-GB" smtClean="0"/>
              <a:t>09/11/2025</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4161144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1D62A6-6631-4026-B079-6023105C7F02}"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769135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041D62A6-6631-4026-B079-6023105C7F02}" type="datetimeFigureOut">
              <a:rPr lang="en-GB" smtClean="0"/>
              <a:t>09/11/2025</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1960058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041D62A6-6631-4026-B079-6023105C7F02}" type="datetimeFigureOut">
              <a:rPr lang="en-GB" smtClean="0"/>
              <a:t>09/11/2025</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4178049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041D62A6-6631-4026-B079-6023105C7F02}" type="datetimeFigureOut">
              <a:rPr lang="en-GB" smtClean="0"/>
              <a:t>09/11/2025</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2528872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41D62A6-6631-4026-B079-6023105C7F02}"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3284381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041D62A6-6631-4026-B079-6023105C7F02}" type="datetimeFigureOut">
              <a:rPr lang="en-GB" smtClean="0"/>
              <a:t>09/11/2025</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1588960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41D62A6-6631-4026-B079-6023105C7F02}"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2841860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041D62A6-6631-4026-B079-6023105C7F02}" type="datetimeFigureOut">
              <a:rPr lang="en-GB" smtClean="0"/>
              <a:t>09/11/2025</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94131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1D62A6-6631-4026-B079-6023105C7F02}"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279854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041D62A6-6631-4026-B079-6023105C7F02}" type="datetimeFigureOut">
              <a:rPr lang="en-GB" smtClean="0"/>
              <a:t>09/11/2025</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F5613646-C3E0-4154-8D49-C46335E14A87}" type="slidenum">
              <a:rPr lang="en-GB" smtClean="0"/>
              <a:t>‹#›</a:t>
            </a:fld>
            <a:endParaRPr lang="en-GB"/>
          </a:p>
        </p:txBody>
      </p:sp>
    </p:spTree>
    <p:extLst>
      <p:ext uri="{BB962C8B-B14F-4D97-AF65-F5344CB8AC3E}">
        <p14:creationId xmlns:p14="http://schemas.microsoft.com/office/powerpoint/2010/main" val="4066696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041D62A6-6631-4026-B079-6023105C7F02}" type="datetimeFigureOut">
              <a:rPr lang="en-GB" smtClean="0"/>
              <a:t>09/11/2025</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F5613646-C3E0-4154-8D49-C46335E14A87}" type="slidenum">
              <a:rPr lang="en-GB" smtClean="0"/>
              <a:t>‹#›</a:t>
            </a:fld>
            <a:endParaRPr lang="en-GB"/>
          </a:p>
        </p:txBody>
      </p:sp>
    </p:spTree>
    <p:extLst>
      <p:ext uri="{BB962C8B-B14F-4D97-AF65-F5344CB8AC3E}">
        <p14:creationId xmlns:p14="http://schemas.microsoft.com/office/powerpoint/2010/main" val="26017093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kingsfund.org.uk/insight-and-analysis/data-and-charts/key-facts-figures-nhs" TargetMode="External"/><Relationship Id="rId3" Type="http://schemas.openxmlformats.org/officeDocument/2006/relationships/hyperlink" Target="https://www.england.nhs.uk/2023/12/nhs-app-reaches-record-users-on-fifth-anniversary/" TargetMode="External"/><Relationship Id="rId7" Type="http://schemas.openxmlformats.org/officeDocument/2006/relationships/hyperlink" Target="https://publications.parliament.uk/pa/cm5803/cmselect/cmhealth/1803/report.html" TargetMode="External"/><Relationship Id="rId2" Type="http://schemas.openxmlformats.org/officeDocument/2006/relationships/hyperlink" Target="https://digital.nhs.uk/services/nhs-app" TargetMode="External"/><Relationship Id="rId1" Type="http://schemas.openxmlformats.org/officeDocument/2006/relationships/slideLayout" Target="../slideLayouts/slideLayout2.xml"/><Relationship Id="rId6" Type="http://schemas.openxmlformats.org/officeDocument/2006/relationships/hyperlink" Target="https://pmc.ncbi.nlm.nih.gov/articles/PMC10562999/" TargetMode="External"/><Relationship Id="rId5" Type="http://schemas.openxmlformats.org/officeDocument/2006/relationships/hyperlink" Target="https://www.england.nhs.uk/wp-content/uploads/2024/01/item-8-annex-nhs-app.pdf" TargetMode="External"/><Relationship Id="rId4" Type="http://schemas.openxmlformats.org/officeDocument/2006/relationships/hyperlink" Target="https://www.england.nhs.uk/long-read/nhs-england-annual-report-and-accounts-2023-2024/" TargetMode="External"/><Relationship Id="rId9" Type="http://schemas.openxmlformats.org/officeDocument/2006/relationships/hyperlink" Target="https://www.gov.uk/government/news/patients-to-receive-reminders-and-test-results-via-the-nhs-ap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9CC6C-AC83-6BB1-939F-F6E799C87715}"/>
              </a:ext>
            </a:extLst>
          </p:cNvPr>
          <p:cNvSpPr>
            <a:spLocks noGrp="1"/>
          </p:cNvSpPr>
          <p:nvPr>
            <p:ph type="ctrTitle"/>
          </p:nvPr>
        </p:nvSpPr>
        <p:spPr/>
        <p:txBody>
          <a:bodyPr/>
          <a:lstStyle/>
          <a:p>
            <a:r>
              <a:rPr lang="en-GB" dirty="0"/>
              <a:t>Digital Transformation in Health and Care: The NHS App.</a:t>
            </a:r>
          </a:p>
        </p:txBody>
      </p:sp>
      <p:sp>
        <p:nvSpPr>
          <p:cNvPr id="3" name="Subtitle 2">
            <a:extLst>
              <a:ext uri="{FF2B5EF4-FFF2-40B4-BE49-F238E27FC236}">
                <a16:creationId xmlns:a16="http://schemas.microsoft.com/office/drawing/2014/main" id="{D0CBF104-2BEF-05C9-A0AC-6495236CEF28}"/>
              </a:ext>
            </a:extLst>
          </p:cNvPr>
          <p:cNvSpPr>
            <a:spLocks noGrp="1"/>
          </p:cNvSpPr>
          <p:nvPr>
            <p:ph type="subTitle" idx="1"/>
          </p:nvPr>
        </p:nvSpPr>
        <p:spPr/>
        <p:txBody>
          <a:bodyPr/>
          <a:lstStyle/>
          <a:p>
            <a:r>
              <a:rPr lang="en-GB" dirty="0"/>
              <a:t>2214244</a:t>
            </a:r>
          </a:p>
          <a:p>
            <a:r>
              <a:rPr lang="en-GB" dirty="0"/>
              <a:t>Module: BMHP6026 Digital Transformation in the Health and Care Professions</a:t>
            </a:r>
          </a:p>
          <a:p>
            <a:r>
              <a:rPr lang="en-GB" dirty="0"/>
              <a:t>The NHS App</a:t>
            </a:r>
          </a:p>
        </p:txBody>
      </p:sp>
    </p:spTree>
    <p:extLst>
      <p:ext uri="{BB962C8B-B14F-4D97-AF65-F5344CB8AC3E}">
        <p14:creationId xmlns:p14="http://schemas.microsoft.com/office/powerpoint/2010/main" val="2158430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2EF02-4BA6-B944-A7A1-81F3F1489F16}"/>
              </a:ext>
            </a:extLst>
          </p:cNvPr>
          <p:cNvSpPr>
            <a:spLocks noGrp="1"/>
          </p:cNvSpPr>
          <p:nvPr>
            <p:ph type="title"/>
          </p:nvPr>
        </p:nvSpPr>
        <p:spPr/>
        <p:txBody>
          <a:bodyPr/>
          <a:lstStyle/>
          <a:p>
            <a:r>
              <a:rPr lang="en-GB" dirty="0"/>
              <a:t>Introduction to Innovation</a:t>
            </a:r>
          </a:p>
        </p:txBody>
      </p:sp>
      <p:graphicFrame>
        <p:nvGraphicFramePr>
          <p:cNvPr id="5" name="Content Placeholder 2">
            <a:extLst>
              <a:ext uri="{FF2B5EF4-FFF2-40B4-BE49-F238E27FC236}">
                <a16:creationId xmlns:a16="http://schemas.microsoft.com/office/drawing/2014/main" id="{DC3B79B3-9842-77ED-D79A-36B155219178}"/>
              </a:ext>
            </a:extLst>
          </p:cNvPr>
          <p:cNvGraphicFramePr>
            <a:graphicFrameLocks noGrp="1"/>
          </p:cNvGraphicFramePr>
          <p:nvPr>
            <p:ph idx="1"/>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6121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6897D-F0BE-0F49-FE60-463ABB802F43}"/>
              </a:ext>
            </a:extLst>
          </p:cNvPr>
          <p:cNvSpPr>
            <a:spLocks noGrp="1"/>
          </p:cNvSpPr>
          <p:nvPr>
            <p:ph type="title"/>
          </p:nvPr>
        </p:nvSpPr>
        <p:spPr/>
        <p:txBody>
          <a:bodyPr/>
          <a:lstStyle/>
          <a:p>
            <a:r>
              <a:rPr lang="en-GB" dirty="0"/>
              <a:t>What does the NHS App do?</a:t>
            </a:r>
          </a:p>
        </p:txBody>
      </p:sp>
      <p:sp>
        <p:nvSpPr>
          <p:cNvPr id="3" name="Content Placeholder 2">
            <a:extLst>
              <a:ext uri="{FF2B5EF4-FFF2-40B4-BE49-F238E27FC236}">
                <a16:creationId xmlns:a16="http://schemas.microsoft.com/office/drawing/2014/main" id="{E03BEC5A-7CB9-AEE7-DD44-84CAB29DA914}"/>
              </a:ext>
            </a:extLst>
          </p:cNvPr>
          <p:cNvSpPr>
            <a:spLocks noGrp="1"/>
          </p:cNvSpPr>
          <p:nvPr>
            <p:ph idx="1"/>
          </p:nvPr>
        </p:nvSpPr>
        <p:spPr/>
        <p:txBody>
          <a:bodyPr/>
          <a:lstStyle/>
          <a:p>
            <a:r>
              <a:rPr lang="en-GB" dirty="0"/>
              <a:t>It is a multi-feature platform that consists of GP appointment booking, repeat prescriptions, view and manage health records (NHS England, 2024). </a:t>
            </a:r>
          </a:p>
          <a:p>
            <a:r>
              <a:rPr lang="en-GB" dirty="0"/>
              <a:t>There is an integration with NHS Spine and GP practice systems to provide real time data access (Goodwin et al., 2024). </a:t>
            </a:r>
          </a:p>
          <a:p>
            <a:r>
              <a:rPr lang="en-GB" dirty="0"/>
              <a:t>By December 2023, 33.6 million registered users (this is approximately 75% of England’s adult population). Monthly logins rose from 16.8 m in November 2022 to 25.8 m in November 2023 (NHS Digital, 2025).</a:t>
            </a:r>
          </a:p>
        </p:txBody>
      </p:sp>
    </p:spTree>
    <p:extLst>
      <p:ext uri="{BB962C8B-B14F-4D97-AF65-F5344CB8AC3E}">
        <p14:creationId xmlns:p14="http://schemas.microsoft.com/office/powerpoint/2010/main" val="53730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F69C3-7F67-44E6-1143-18B57D2DAB4D}"/>
              </a:ext>
            </a:extLst>
          </p:cNvPr>
          <p:cNvSpPr>
            <a:spLocks noGrp="1"/>
          </p:cNvSpPr>
          <p:nvPr>
            <p:ph type="title"/>
          </p:nvPr>
        </p:nvSpPr>
        <p:spPr/>
        <p:txBody>
          <a:bodyPr/>
          <a:lstStyle/>
          <a:p>
            <a:r>
              <a:rPr lang="en-GB" dirty="0"/>
              <a:t>Deployment and Usage Context</a:t>
            </a:r>
          </a:p>
        </p:txBody>
      </p:sp>
      <p:sp>
        <p:nvSpPr>
          <p:cNvPr id="3" name="Content Placeholder 2">
            <a:extLst>
              <a:ext uri="{FF2B5EF4-FFF2-40B4-BE49-F238E27FC236}">
                <a16:creationId xmlns:a16="http://schemas.microsoft.com/office/drawing/2014/main" id="{CFC28585-0FCC-E0BB-CA84-45FBDF76147E}"/>
              </a:ext>
            </a:extLst>
          </p:cNvPr>
          <p:cNvSpPr>
            <a:spLocks noGrp="1"/>
          </p:cNvSpPr>
          <p:nvPr>
            <p:ph idx="1"/>
          </p:nvPr>
        </p:nvSpPr>
        <p:spPr/>
        <p:txBody>
          <a:bodyPr/>
          <a:lstStyle/>
          <a:p>
            <a:r>
              <a:rPr lang="en-GB" dirty="0"/>
              <a:t>Nationwide deployment across England: counts cover mobile app and web access via NHS App (NHS England Digital, 2025). </a:t>
            </a:r>
          </a:p>
          <a:p>
            <a:r>
              <a:rPr lang="en-GB" dirty="0"/>
              <a:t>In April 2024, users viewed or changed 7.7 million secondary care appointments through the NHS App, 3.9 million repeat prescriptions and 1.6 million online consultations (NHS England Digital, 2025).</a:t>
            </a:r>
          </a:p>
          <a:p>
            <a:r>
              <a:rPr lang="en-GB" dirty="0"/>
              <a:t>Impact on access enables patients to engage with either a smartphone or tablet thereby reducing reliance on phone lines or face to face administrative burden. Part of the NHS’s drive to improve efficiency, reduce paper/letter costs and support proactive digital first services (GOV UK, 2024).</a:t>
            </a:r>
          </a:p>
        </p:txBody>
      </p:sp>
    </p:spTree>
    <p:extLst>
      <p:ext uri="{BB962C8B-B14F-4D97-AF65-F5344CB8AC3E}">
        <p14:creationId xmlns:p14="http://schemas.microsoft.com/office/powerpoint/2010/main" val="99493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1105E-B4A5-2FD7-8ED9-C18047496211}"/>
              </a:ext>
            </a:extLst>
          </p:cNvPr>
          <p:cNvSpPr>
            <a:spLocks noGrp="1"/>
          </p:cNvSpPr>
          <p:nvPr>
            <p:ph type="title"/>
          </p:nvPr>
        </p:nvSpPr>
        <p:spPr/>
        <p:txBody>
          <a:bodyPr/>
          <a:lstStyle/>
          <a:p>
            <a:r>
              <a:rPr lang="en-GB" dirty="0"/>
              <a:t>Impact on Workforce</a:t>
            </a:r>
          </a:p>
        </p:txBody>
      </p:sp>
      <p:sp>
        <p:nvSpPr>
          <p:cNvPr id="3" name="Content Placeholder 2">
            <a:extLst>
              <a:ext uri="{FF2B5EF4-FFF2-40B4-BE49-F238E27FC236}">
                <a16:creationId xmlns:a16="http://schemas.microsoft.com/office/drawing/2014/main" id="{A4A0C371-1D41-88BC-7D63-C8F3C58057A3}"/>
              </a:ext>
            </a:extLst>
          </p:cNvPr>
          <p:cNvSpPr>
            <a:spLocks noGrp="1"/>
          </p:cNvSpPr>
          <p:nvPr>
            <p:ph idx="1"/>
          </p:nvPr>
        </p:nvSpPr>
        <p:spPr/>
        <p:txBody>
          <a:bodyPr/>
          <a:lstStyle/>
          <a:p>
            <a:r>
              <a:rPr lang="en-GB" dirty="0"/>
              <a:t>The NHS App has shifted administrative workflows: e.g., fewer phone call bookings, more digital registrations, less manual processing of repeat prescriptions.</a:t>
            </a:r>
          </a:p>
          <a:p>
            <a:r>
              <a:rPr lang="en-GB" dirty="0"/>
              <a:t>Clinicians and practice staff increasingly engage with digital tools; new expectations for digital literacy and patient online access, including handling queries via the app (Burnes, 2020). </a:t>
            </a:r>
          </a:p>
          <a:p>
            <a:r>
              <a:rPr lang="en-GB" dirty="0"/>
              <a:t>Workforce data: the broader NHS workforce in England comprises 1.37 million full time equivalent staff as of January 2025, making digital transformation a significant strategic challenge (The King’s Fund, 2025).</a:t>
            </a:r>
          </a:p>
        </p:txBody>
      </p:sp>
    </p:spTree>
    <p:extLst>
      <p:ext uri="{BB962C8B-B14F-4D97-AF65-F5344CB8AC3E}">
        <p14:creationId xmlns:p14="http://schemas.microsoft.com/office/powerpoint/2010/main" val="1043485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5B482-9C7C-6F8A-45BF-5759FC7BA83B}"/>
              </a:ext>
            </a:extLst>
          </p:cNvPr>
          <p:cNvSpPr>
            <a:spLocks noGrp="1"/>
          </p:cNvSpPr>
          <p:nvPr>
            <p:ph type="title"/>
          </p:nvPr>
        </p:nvSpPr>
        <p:spPr/>
        <p:txBody>
          <a:bodyPr/>
          <a:lstStyle/>
          <a:p>
            <a:r>
              <a:rPr lang="en-GB" dirty="0"/>
              <a:t>Workforce: Barriers and Intervention</a:t>
            </a:r>
          </a:p>
        </p:txBody>
      </p:sp>
      <p:sp>
        <p:nvSpPr>
          <p:cNvPr id="3" name="Content Placeholder 2">
            <a:extLst>
              <a:ext uri="{FF2B5EF4-FFF2-40B4-BE49-F238E27FC236}">
                <a16:creationId xmlns:a16="http://schemas.microsoft.com/office/drawing/2014/main" id="{17209781-D9BA-6780-B747-20B1FC8D5312}"/>
              </a:ext>
            </a:extLst>
          </p:cNvPr>
          <p:cNvSpPr>
            <a:spLocks noGrp="1"/>
          </p:cNvSpPr>
          <p:nvPr>
            <p:ph idx="1"/>
          </p:nvPr>
        </p:nvSpPr>
        <p:spPr/>
        <p:txBody>
          <a:bodyPr/>
          <a:lstStyle/>
          <a:p>
            <a:r>
              <a:rPr lang="en-GB" dirty="0"/>
              <a:t>The key barrier is digital skill gaps among some staff (older practitioners, smaller practices and lower resource settings), there is a risk of variable adoption and resistance (Sukriti, 2023). </a:t>
            </a:r>
          </a:p>
          <a:p>
            <a:r>
              <a:rPr lang="en-GB" dirty="0"/>
              <a:t>An additional barrier could potentially be workload pressure and time constraints hinder staff being able to engage with new digital processes (Sukriti, 2023).</a:t>
            </a:r>
          </a:p>
          <a:p>
            <a:r>
              <a:rPr lang="en-GB" dirty="0"/>
              <a:t>Implementation of a ‘Digital Champions’ peer support model in Greater Manchester pilot, where staff volunteers mentor colleagues on using the app and practice workflows (NHS England, 2023).  The impact would improve the confidence in staff and reduce errors being made. </a:t>
            </a:r>
          </a:p>
        </p:txBody>
      </p:sp>
    </p:spTree>
    <p:extLst>
      <p:ext uri="{BB962C8B-B14F-4D97-AF65-F5344CB8AC3E}">
        <p14:creationId xmlns:p14="http://schemas.microsoft.com/office/powerpoint/2010/main" val="270252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10218-C17D-3D13-A348-47E84B1EBF72}"/>
              </a:ext>
            </a:extLst>
          </p:cNvPr>
          <p:cNvSpPr>
            <a:spLocks noGrp="1"/>
          </p:cNvSpPr>
          <p:nvPr>
            <p:ph type="title"/>
          </p:nvPr>
        </p:nvSpPr>
        <p:spPr/>
        <p:txBody>
          <a:bodyPr/>
          <a:lstStyle/>
          <a:p>
            <a:r>
              <a:rPr lang="en-GB" dirty="0"/>
              <a:t>Impact on Service Delivery</a:t>
            </a:r>
          </a:p>
        </p:txBody>
      </p:sp>
      <p:sp>
        <p:nvSpPr>
          <p:cNvPr id="3" name="Content Placeholder 2">
            <a:extLst>
              <a:ext uri="{FF2B5EF4-FFF2-40B4-BE49-F238E27FC236}">
                <a16:creationId xmlns:a16="http://schemas.microsoft.com/office/drawing/2014/main" id="{B7FAA0DE-9024-AB40-D313-6D77554E714D}"/>
              </a:ext>
            </a:extLst>
          </p:cNvPr>
          <p:cNvSpPr>
            <a:spLocks noGrp="1"/>
          </p:cNvSpPr>
          <p:nvPr>
            <p:ph idx="1"/>
          </p:nvPr>
        </p:nvSpPr>
        <p:spPr/>
        <p:txBody>
          <a:bodyPr/>
          <a:lstStyle/>
          <a:p>
            <a:r>
              <a:rPr lang="en-GB" dirty="0"/>
              <a:t>The NHS App enables patients to self-service (appointments, prescriptions, record access), thereby reducing administrative burden and freeing clinical time (NHS England, 2023). </a:t>
            </a:r>
          </a:p>
          <a:p>
            <a:r>
              <a:rPr lang="en-GB" dirty="0"/>
              <a:t>Digital first access contributes to extended reach (24/7 service) and supports continuity of care, especially useful during periods of high demand. </a:t>
            </a:r>
          </a:p>
          <a:p>
            <a:r>
              <a:rPr lang="en-GB" dirty="0"/>
              <a:t>The rollout aligns with the strategy to deliver ‘one third of all interactions by 2028’ as roadmap (NHS England, 2024).</a:t>
            </a:r>
          </a:p>
          <a:p>
            <a:r>
              <a:rPr lang="en-GB" dirty="0"/>
              <a:t>A barrier is variable infrastructure and digital readiness across regions, the risk of patchy service delivery enhancements. </a:t>
            </a:r>
          </a:p>
        </p:txBody>
      </p:sp>
    </p:spTree>
    <p:extLst>
      <p:ext uri="{BB962C8B-B14F-4D97-AF65-F5344CB8AC3E}">
        <p14:creationId xmlns:p14="http://schemas.microsoft.com/office/powerpoint/2010/main" val="42347444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883BA-B721-13E3-0338-E6464878D60F}"/>
              </a:ext>
            </a:extLst>
          </p:cNvPr>
          <p:cNvSpPr>
            <a:spLocks noGrp="1"/>
          </p:cNvSpPr>
          <p:nvPr>
            <p:ph type="title"/>
          </p:nvPr>
        </p:nvSpPr>
        <p:spPr/>
        <p:txBody>
          <a:bodyPr/>
          <a:lstStyle/>
          <a:p>
            <a:r>
              <a:rPr lang="en-GB" dirty="0"/>
              <a:t>Impact on Patients/Service </a:t>
            </a:r>
          </a:p>
        </p:txBody>
      </p:sp>
      <p:sp>
        <p:nvSpPr>
          <p:cNvPr id="3" name="Content Placeholder 2">
            <a:extLst>
              <a:ext uri="{FF2B5EF4-FFF2-40B4-BE49-F238E27FC236}">
                <a16:creationId xmlns:a16="http://schemas.microsoft.com/office/drawing/2014/main" id="{C8070806-E249-98B5-8AA2-0896261F125E}"/>
              </a:ext>
            </a:extLst>
          </p:cNvPr>
          <p:cNvSpPr>
            <a:spLocks noGrp="1"/>
          </p:cNvSpPr>
          <p:nvPr>
            <p:ph idx="1"/>
          </p:nvPr>
        </p:nvSpPr>
        <p:spPr/>
        <p:txBody>
          <a:bodyPr/>
          <a:lstStyle/>
          <a:p>
            <a:r>
              <a:rPr lang="en-GB" dirty="0"/>
              <a:t>Enhanced patient empowerment through access to health data has improved convenience, support for self-management of long-term conditions.</a:t>
            </a:r>
          </a:p>
          <a:p>
            <a:r>
              <a:rPr lang="en-GB" dirty="0"/>
              <a:t>Quantitative data shows that repeat prescriptions rose 48% from November 2022 (2.2m) to November 2023 (3.2m) (NHS England, 2023). </a:t>
            </a:r>
          </a:p>
          <a:p>
            <a:r>
              <a:rPr lang="en-GB" dirty="0"/>
              <a:t>Older individuals (aged 66 and over) among the most active: 62% accessed the app in the last three months.</a:t>
            </a:r>
          </a:p>
          <a:p>
            <a:r>
              <a:rPr lang="en-GB" dirty="0"/>
              <a:t>With digital exclusion, research shows that registration rates are 25% lower in the most deprived GP practices (Sukriti, 2023). Patients also may feel uneasy with direct access to sensitive data without clinical intervention. </a:t>
            </a:r>
          </a:p>
        </p:txBody>
      </p:sp>
    </p:spTree>
    <p:extLst>
      <p:ext uri="{BB962C8B-B14F-4D97-AF65-F5344CB8AC3E}">
        <p14:creationId xmlns:p14="http://schemas.microsoft.com/office/powerpoint/2010/main" val="823622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A0C24-2545-36DE-1403-7034ACAF02CE}"/>
              </a:ext>
            </a:extLst>
          </p:cNvPr>
          <p:cNvSpPr>
            <a:spLocks noGrp="1"/>
          </p:cNvSpPr>
          <p:nvPr>
            <p:ph type="title"/>
          </p:nvPr>
        </p:nvSpPr>
        <p:spPr/>
        <p:txBody>
          <a:bodyPr/>
          <a:lstStyle/>
          <a:p>
            <a:r>
              <a:rPr lang="en-GB" dirty="0"/>
              <a:t>Challenges and Recommendations</a:t>
            </a:r>
          </a:p>
        </p:txBody>
      </p:sp>
      <p:sp>
        <p:nvSpPr>
          <p:cNvPr id="3" name="Content Placeholder 2">
            <a:extLst>
              <a:ext uri="{FF2B5EF4-FFF2-40B4-BE49-F238E27FC236}">
                <a16:creationId xmlns:a16="http://schemas.microsoft.com/office/drawing/2014/main" id="{4D5DC679-F183-99A1-4E64-B16E829C19A2}"/>
              </a:ext>
            </a:extLst>
          </p:cNvPr>
          <p:cNvSpPr>
            <a:spLocks noGrp="1"/>
          </p:cNvSpPr>
          <p:nvPr>
            <p:ph idx="1"/>
          </p:nvPr>
        </p:nvSpPr>
        <p:spPr/>
        <p:txBody>
          <a:bodyPr>
            <a:normAutofit fontScale="92500"/>
          </a:bodyPr>
          <a:lstStyle/>
          <a:p>
            <a:pPr marL="0" indent="0">
              <a:buNone/>
            </a:pPr>
            <a:r>
              <a:rPr lang="en-GB" b="1" u="sng" dirty="0"/>
              <a:t>Challenges Summary</a:t>
            </a:r>
            <a:r>
              <a:rPr lang="en-GB" dirty="0"/>
              <a:t>:</a:t>
            </a:r>
          </a:p>
          <a:p>
            <a:r>
              <a:rPr lang="en-GB" dirty="0"/>
              <a:t>Digital skills gap among the workforce and patients </a:t>
            </a:r>
          </a:p>
          <a:p>
            <a:pPr marL="0" indent="0">
              <a:buNone/>
            </a:pPr>
            <a:r>
              <a:rPr lang="en-GB" dirty="0"/>
              <a:t>1. Invest in comprehensive programmes for staff and patients (e.g., accredited CPD modules and peer champion networks)</a:t>
            </a:r>
          </a:p>
          <a:p>
            <a:r>
              <a:rPr lang="en-GB" dirty="0"/>
              <a:t>Uneven digital access and infrastructure </a:t>
            </a:r>
          </a:p>
          <a:p>
            <a:pPr marL="0" indent="0">
              <a:buNone/>
            </a:pPr>
            <a:r>
              <a:rPr lang="en-GB" dirty="0"/>
              <a:t>2. Implement local digital health hubs (community based) to support underserved groups to bridge the inclusion gap</a:t>
            </a:r>
          </a:p>
          <a:p>
            <a:r>
              <a:rPr lang="en-GB" dirty="0"/>
              <a:t>Trust, privacy and data governance concerns</a:t>
            </a:r>
          </a:p>
          <a:p>
            <a:pPr marL="0" indent="0">
              <a:buNone/>
            </a:pPr>
            <a:r>
              <a:rPr lang="en-GB" dirty="0"/>
              <a:t>3. Strengthen governance, transparency and user education across data use to ensure that patients feel safe using the app</a:t>
            </a:r>
          </a:p>
          <a:p>
            <a:r>
              <a:rPr lang="en-GB" dirty="0"/>
              <a:t>Legacy systems/interoperability constraints across care settings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9145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FBCEF-3C7A-E2F7-0A59-24C91C8988F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704AC88-2680-5A94-CFF1-ACA0B8F05B98}"/>
              </a:ext>
            </a:extLst>
          </p:cNvPr>
          <p:cNvSpPr>
            <a:spLocks noGrp="1"/>
          </p:cNvSpPr>
          <p:nvPr>
            <p:ph idx="1"/>
          </p:nvPr>
        </p:nvSpPr>
        <p:spPr/>
        <p:txBody>
          <a:bodyPr/>
          <a:lstStyle/>
          <a:p>
            <a:r>
              <a:rPr lang="en-GB" dirty="0"/>
              <a:t>The NHS App has demonstrably supported transformation across workforce behaviour, service delivery processes and patient engagement.</a:t>
            </a:r>
          </a:p>
          <a:p>
            <a:r>
              <a:rPr lang="en-GB" dirty="0"/>
              <a:t>However, sustainable impact depends on addressing digital inclusion, capability and trust issues. Without these, benefits may be uneven.</a:t>
            </a:r>
          </a:p>
          <a:p>
            <a:r>
              <a:rPr lang="en-GB" dirty="0"/>
              <a:t>The overall judgement us that the NHS App represents a viable model for digital first health and care, with strategic investment it can provide scalable, equitable gains.</a:t>
            </a:r>
          </a:p>
          <a:p>
            <a:r>
              <a:rPr lang="en-GB" dirty="0"/>
              <a:t>Expansion of features (secondary care integration, proactive messaging) suggests the App can become a core component of the NHS digital front door.</a:t>
            </a:r>
          </a:p>
        </p:txBody>
      </p:sp>
    </p:spTree>
    <p:extLst>
      <p:ext uri="{BB962C8B-B14F-4D97-AF65-F5344CB8AC3E}">
        <p14:creationId xmlns:p14="http://schemas.microsoft.com/office/powerpoint/2010/main" val="1345387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F7379-C808-3083-512B-02934EE3518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5E58C9A-2202-F753-F1AC-28E8193674F5}"/>
              </a:ext>
            </a:extLst>
          </p:cNvPr>
          <p:cNvSpPr>
            <a:spLocks noGrp="1"/>
          </p:cNvSpPr>
          <p:nvPr>
            <p:ph idx="1"/>
          </p:nvPr>
        </p:nvSpPr>
        <p:spPr/>
        <p:txBody>
          <a:bodyPr>
            <a:normAutofit fontScale="55000" lnSpcReduction="20000"/>
          </a:bodyPr>
          <a:lstStyle/>
          <a:p>
            <a:r>
              <a:rPr lang="en-GB" dirty="0"/>
              <a:t>NHS Digital (2025) </a:t>
            </a:r>
            <a:r>
              <a:rPr lang="en-GB" i="1" dirty="0"/>
              <a:t>NHS App – what you can do</a:t>
            </a:r>
            <a:r>
              <a:rPr lang="en-GB" dirty="0"/>
              <a:t>. Available at: </a:t>
            </a:r>
            <a:r>
              <a:rPr lang="en-GB" dirty="0">
                <a:hlinkClick r:id="rId2"/>
              </a:rPr>
              <a:t>https://digital.nhs.uk/services/nhs-app</a:t>
            </a:r>
            <a:r>
              <a:rPr lang="en-GB" dirty="0"/>
              <a:t> (Accessed: 2</a:t>
            </a:r>
            <a:r>
              <a:rPr lang="en-GB" baseline="30000" dirty="0"/>
              <a:t>nd </a:t>
            </a:r>
            <a:r>
              <a:rPr lang="en-GB" dirty="0"/>
              <a:t> November 2025)</a:t>
            </a:r>
          </a:p>
          <a:p>
            <a:r>
              <a:rPr lang="en-GB" dirty="0"/>
              <a:t>NHS England (2023) </a:t>
            </a:r>
            <a:r>
              <a:rPr lang="en-GB" i="1" dirty="0"/>
              <a:t>NHS App reaches record users on fifth anniversary</a:t>
            </a:r>
            <a:r>
              <a:rPr lang="en-GB" dirty="0"/>
              <a:t>. Available at: </a:t>
            </a:r>
            <a:r>
              <a:rPr lang="en-GB" dirty="0">
                <a:hlinkClick r:id="rId3"/>
              </a:rPr>
              <a:t>https://www.england.nhs.uk/2023/12/nhs-app-reaches-record-users-on-fifth-anniversary/</a:t>
            </a:r>
            <a:r>
              <a:rPr lang="en-GB" dirty="0"/>
              <a:t> (Accessed: 2</a:t>
            </a:r>
            <a:r>
              <a:rPr lang="en-GB" baseline="30000" dirty="0"/>
              <a:t>nd</a:t>
            </a:r>
            <a:r>
              <a:rPr lang="en-GB" dirty="0"/>
              <a:t> November 2025)</a:t>
            </a:r>
          </a:p>
          <a:p>
            <a:r>
              <a:rPr lang="en-GB" dirty="0"/>
              <a:t>NHS England (2024) </a:t>
            </a:r>
            <a:r>
              <a:rPr lang="en-GB" i="1" dirty="0"/>
              <a:t>Annual report and accounts 2023-24</a:t>
            </a:r>
            <a:r>
              <a:rPr lang="en-GB" dirty="0"/>
              <a:t>. Available at: </a:t>
            </a:r>
            <a:r>
              <a:rPr lang="en-GB" dirty="0">
                <a:hlinkClick r:id="rId4"/>
              </a:rPr>
              <a:t>https://www.england.nhs.uk/long-read/nhs-england-annual-report-and-accounts-2023-2024/</a:t>
            </a:r>
            <a:r>
              <a:rPr lang="en-GB" dirty="0"/>
              <a:t> (Accessed: 4</a:t>
            </a:r>
            <a:r>
              <a:rPr lang="en-GB" baseline="30000" dirty="0"/>
              <a:t>th</a:t>
            </a:r>
            <a:r>
              <a:rPr lang="en-GB" dirty="0"/>
              <a:t> November 2025)</a:t>
            </a:r>
          </a:p>
          <a:p>
            <a:r>
              <a:rPr lang="en-GB" dirty="0"/>
              <a:t>NHS England (2024) “NHS App update (Dec 2023)”. Available at: </a:t>
            </a:r>
            <a:r>
              <a:rPr lang="en-GB" dirty="0">
                <a:hlinkClick r:id="rId5"/>
              </a:rPr>
              <a:t>https://www.england.nhs.uk/wp-content/uploads/2024/01/item-8-annex-nhs-app.pdf</a:t>
            </a:r>
            <a:r>
              <a:rPr lang="en-GB" dirty="0"/>
              <a:t> (Accessed: 4th November 2025)</a:t>
            </a:r>
          </a:p>
          <a:p>
            <a:r>
              <a:rPr lang="en-GB" dirty="0"/>
              <a:t>Health Education England (2021) </a:t>
            </a:r>
            <a:r>
              <a:rPr lang="en-GB" i="1" dirty="0"/>
              <a:t>The digital literacy of the health and social care workforce</a:t>
            </a:r>
            <a:r>
              <a:rPr lang="en-GB" dirty="0"/>
              <a:t>. [Report].</a:t>
            </a:r>
          </a:p>
          <a:p>
            <a:r>
              <a:rPr lang="en-GB" dirty="0"/>
              <a:t>Burnes, B. (2020) </a:t>
            </a:r>
            <a:r>
              <a:rPr lang="en-GB" i="1" dirty="0"/>
              <a:t>Managing Change</a:t>
            </a:r>
            <a:r>
              <a:rPr lang="en-GB" dirty="0"/>
              <a:t> (8th </a:t>
            </a:r>
            <a:r>
              <a:rPr lang="en-GB" dirty="0" err="1"/>
              <a:t>edn</a:t>
            </a:r>
            <a:r>
              <a:rPr lang="en-GB" dirty="0"/>
              <a:t>). Pearson.</a:t>
            </a:r>
          </a:p>
          <a:p>
            <a:r>
              <a:rPr lang="en-GB" dirty="0"/>
              <a:t>Uptake and adoption of the NHS App in England (2023) PMC Medicine. Available at: </a:t>
            </a:r>
            <a:r>
              <a:rPr lang="en-GB" dirty="0">
                <a:hlinkClick r:id="rId6"/>
              </a:rPr>
              <a:t>https://pmc.ncbi.nlm.nih.gov/articles/PMC10562999/</a:t>
            </a:r>
            <a:r>
              <a:rPr lang="en-GB" dirty="0"/>
              <a:t> (Accessed: 2nd  November 2025)</a:t>
            </a:r>
          </a:p>
          <a:p>
            <a:r>
              <a:rPr lang="en-GB" dirty="0"/>
              <a:t>Health and Social Care Committee (2023) </a:t>
            </a:r>
            <a:r>
              <a:rPr lang="en-GB" i="1" dirty="0"/>
              <a:t>Digital transformation in the NHS: Government Response to the Eighth Report</a:t>
            </a:r>
            <a:r>
              <a:rPr lang="en-GB" dirty="0"/>
              <a:t>. Available at: </a:t>
            </a:r>
            <a:r>
              <a:rPr lang="en-GB" dirty="0">
                <a:hlinkClick r:id="rId7"/>
              </a:rPr>
              <a:t>https://publications.parliament.uk/pa/cm5803/cmselect/cmhealth/1803/report.html</a:t>
            </a:r>
            <a:r>
              <a:rPr lang="en-GB" dirty="0"/>
              <a:t> (Accessed: 2nd  November 2025)</a:t>
            </a:r>
          </a:p>
          <a:p>
            <a:r>
              <a:rPr lang="en-GB" dirty="0"/>
              <a:t>The King’s Fund (2025) </a:t>
            </a:r>
            <a:r>
              <a:rPr lang="en-GB" i="1" dirty="0"/>
              <a:t>Key facts &amp; figures about the NHS</a:t>
            </a:r>
            <a:r>
              <a:rPr lang="en-GB" dirty="0"/>
              <a:t>. Available at: </a:t>
            </a:r>
            <a:r>
              <a:rPr lang="en-GB" dirty="0">
                <a:hlinkClick r:id="rId8"/>
              </a:rPr>
              <a:t>https://www.kingsfund.org.uk/insight-and-analysis/data-and-charts/key-facts-figures-nhs</a:t>
            </a:r>
            <a:r>
              <a:rPr lang="en-GB" dirty="0"/>
              <a:t> (Accessed: 3</a:t>
            </a:r>
            <a:r>
              <a:rPr lang="en-GB" baseline="30000" dirty="0"/>
              <a:t>rd</a:t>
            </a:r>
            <a:r>
              <a:rPr lang="en-GB" dirty="0"/>
              <a:t> November 2025)</a:t>
            </a:r>
          </a:p>
          <a:p>
            <a:r>
              <a:rPr lang="en-GB" dirty="0"/>
              <a:t>GOV.UK. (2024) </a:t>
            </a:r>
            <a:r>
              <a:rPr lang="en-GB" i="1" dirty="0"/>
              <a:t>Patients to receive reminders and test results via the NHS App</a:t>
            </a:r>
            <a:r>
              <a:rPr lang="en-GB" dirty="0"/>
              <a:t>. Available at: </a:t>
            </a:r>
            <a:r>
              <a:rPr lang="en-GB" dirty="0">
                <a:hlinkClick r:id="rId9"/>
              </a:rPr>
              <a:t>https://www.gov.uk/government/news/patients-to-receive-reminders-and-test-results-via-the-nhs-app</a:t>
            </a:r>
            <a:r>
              <a:rPr lang="en-GB" dirty="0"/>
              <a:t> (Accessed: 2</a:t>
            </a:r>
            <a:r>
              <a:rPr lang="en-GB" baseline="30000" dirty="0"/>
              <a:t>nd</a:t>
            </a:r>
            <a:r>
              <a:rPr lang="en-GB" dirty="0"/>
              <a:t> November 2025). </a:t>
            </a:r>
          </a:p>
        </p:txBody>
      </p:sp>
    </p:spTree>
    <p:extLst>
      <p:ext uri="{BB962C8B-B14F-4D97-AF65-F5344CB8AC3E}">
        <p14:creationId xmlns:p14="http://schemas.microsoft.com/office/powerpoint/2010/main" val="21812407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155</TotalTime>
  <Words>1321</Words>
  <Application>Microsoft Office PowerPoint</Application>
  <PresentationFormat>Widescreen</PresentationFormat>
  <Paragraphs>59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 Light</vt:lpstr>
      <vt:lpstr>Rockwell</vt:lpstr>
      <vt:lpstr>Wingdings</vt:lpstr>
      <vt:lpstr>Atlas</vt:lpstr>
      <vt:lpstr>Digital Transformation in Health and Care: The NHS App.</vt:lpstr>
      <vt:lpstr>Introduction to Innovation</vt:lpstr>
      <vt:lpstr>What does the NHS App do?</vt:lpstr>
      <vt:lpstr>Deployment and Usage Context</vt:lpstr>
      <vt:lpstr>Impact on Workforce</vt:lpstr>
      <vt:lpstr>Workforce: Barriers and Intervention</vt:lpstr>
      <vt:lpstr>Impact on Service Delivery</vt:lpstr>
      <vt:lpstr>Impact on Patients/Service </vt:lpstr>
      <vt:lpstr>Challenges and 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Louise K</dc:creator>
  <cp:lastModifiedBy>Louise K</cp:lastModifiedBy>
  <cp:revision>1</cp:revision>
  <dcterms:created xsi:type="dcterms:W3CDTF">2025-11-09T11:17:48Z</dcterms:created>
  <dcterms:modified xsi:type="dcterms:W3CDTF">2025-11-09T13:53:30Z</dcterms:modified>
</cp:coreProperties>
</file>