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30267275" cy="42794238"/>
  <p:notesSz cx="32918400" cy="512064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Helvetica" panose="020B0604020202020204" pitchFamily="34" charset="0"/>
        <a:ea typeface="MS PGothic" panose="020B0600070205080204" pitchFamily="34" charset="-128"/>
        <a:cs typeface="+mn-cs"/>
      </a:defRPr>
    </a:lvl1pPr>
    <a:lvl2pPr marL="400050" indent="57150"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Helvetica" panose="020B0604020202020204" pitchFamily="34" charset="0"/>
        <a:ea typeface="MS PGothic" panose="020B0600070205080204" pitchFamily="34" charset="-128"/>
        <a:cs typeface="+mn-cs"/>
      </a:defRPr>
    </a:lvl2pPr>
    <a:lvl3pPr marL="801688" indent="112713"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Helvetica" panose="020B0604020202020204" pitchFamily="34" charset="0"/>
        <a:ea typeface="MS PGothic" panose="020B0600070205080204" pitchFamily="34" charset="-128"/>
        <a:cs typeface="+mn-cs"/>
      </a:defRPr>
    </a:lvl3pPr>
    <a:lvl4pPr marL="1203325" indent="168275"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Helvetica" panose="020B0604020202020204" pitchFamily="34" charset="0"/>
        <a:ea typeface="MS PGothic" panose="020B0600070205080204" pitchFamily="34" charset="-128"/>
        <a:cs typeface="+mn-cs"/>
      </a:defRPr>
    </a:lvl4pPr>
    <a:lvl5pPr marL="1604963" indent="223838"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Helvetica" panose="020B060402020202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2800" kern="1200">
        <a:solidFill>
          <a:schemeClr val="tx1"/>
        </a:solidFill>
        <a:latin typeface="Helvetica" panose="020B060402020202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2800" kern="1200">
        <a:solidFill>
          <a:schemeClr val="tx1"/>
        </a:solidFill>
        <a:latin typeface="Helvetica" panose="020B060402020202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2800" kern="1200">
        <a:solidFill>
          <a:schemeClr val="tx1"/>
        </a:solidFill>
        <a:latin typeface="Helvetica" panose="020B060402020202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2800" kern="1200">
        <a:solidFill>
          <a:schemeClr val="tx1"/>
        </a:solidFill>
        <a:latin typeface="Helvetica" panose="020B060402020202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32">
          <p15:clr>
            <a:srgbClr val="A4A3A4"/>
          </p15:clr>
        </p15:guide>
        <p15:guide id="2" orient="horz" pos="25522">
          <p15:clr>
            <a:srgbClr val="A4A3A4"/>
          </p15:clr>
        </p15:guide>
        <p15:guide id="3" orient="horz" pos="4847">
          <p15:clr>
            <a:srgbClr val="A4A3A4"/>
          </p15:clr>
        </p15:guide>
        <p15:guide id="4" orient="horz" pos="2768">
          <p15:clr>
            <a:srgbClr val="A4A3A4"/>
          </p15:clr>
        </p15:guide>
        <p15:guide id="5" pos="4397">
          <p15:clr>
            <a:srgbClr val="A4A3A4"/>
          </p15:clr>
        </p15:guide>
        <p15:guide id="6" pos="4973">
          <p15:clr>
            <a:srgbClr val="A4A3A4"/>
          </p15:clr>
        </p15:guide>
        <p15:guide id="7" pos="9050">
          <p15:clr>
            <a:srgbClr val="A4A3A4"/>
          </p15:clr>
        </p15:guide>
        <p15:guide id="8" pos="14502">
          <p15:clr>
            <a:srgbClr val="A4A3A4"/>
          </p15:clr>
        </p15:guide>
        <p15:guide id="9" pos="680">
          <p15:clr>
            <a:srgbClr val="A4A3A4"/>
          </p15:clr>
        </p15:guide>
        <p15:guide id="10" pos="9652">
          <p15:clr>
            <a:srgbClr val="A4A3A4"/>
          </p15:clr>
        </p15:guide>
        <p15:guide id="11" pos="13928">
          <p15:clr>
            <a:srgbClr val="A4A3A4"/>
          </p15:clr>
        </p15:guide>
        <p15:guide id="12" pos="18247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scaleToFitPaper="1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4080"/>
    <a:srgbClr val="0000FF"/>
    <a:srgbClr val="FF6FCF"/>
    <a:srgbClr val="FFFF66"/>
    <a:srgbClr val="191919"/>
    <a:srgbClr val="FFFFE1"/>
    <a:srgbClr val="FFF3F3"/>
    <a:srgbClr val="8000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30" d="100"/>
          <a:sy n="30" d="100"/>
        </p:scale>
        <p:origin x="965" y="-4512"/>
      </p:cViewPr>
      <p:guideLst>
        <p:guide orient="horz" pos="932"/>
        <p:guide orient="horz" pos="25522"/>
        <p:guide orient="horz" pos="4847"/>
        <p:guide orient="horz" pos="2768"/>
        <p:guide pos="4397"/>
        <p:guide pos="4973"/>
        <p:guide pos="9050"/>
        <p:guide pos="14502"/>
        <p:guide pos="680"/>
        <p:guide pos="9652"/>
        <p:guide pos="13928"/>
        <p:guide pos="18247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50" d="100"/>
        <a:sy n="5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672CFC1-A64F-4EB1-8CFC-CF947655A74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14265275" cy="2560638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Calibri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DB92155-587F-449C-989C-C1A263952BB5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18646775" y="0"/>
            <a:ext cx="14263688" cy="2560638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D1DDF57E-C324-42B0-B55B-2F6CF3E383B7}" type="datetime1">
              <a:rPr lang="en-US" altLang="en-US"/>
              <a:pPr/>
              <a:t>5/5/2020</a:t>
            </a:fld>
            <a:endParaRPr lang="en-US" alt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BC8B00B3-9C56-4033-BACC-127D34DC739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9669463" y="3840163"/>
            <a:ext cx="13579475" cy="19202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C372414C-83F6-4CE7-85B1-395670462B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292475" y="24323675"/>
            <a:ext cx="26333450" cy="23042563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87E01C-E0F5-42B9-BF27-9CDE9ECC6EE6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48637825"/>
            <a:ext cx="14265275" cy="255905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Calibri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290907-3597-4A1A-A420-BA4FB0BD28F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18646775" y="48637825"/>
            <a:ext cx="14263688" cy="255905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2CC93E83-4D90-4AAE-981E-A1B49D7981D5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00050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+mn-lt"/>
        <a:ea typeface="MS PGothic" panose="020B0600070205080204" pitchFamily="34" charset="-128"/>
        <a:cs typeface="ＭＳ Ｐゴシック" pitchFamily="-111" charset="-128"/>
      </a:defRPr>
    </a:lvl1pPr>
    <a:lvl2pPr marL="400050" algn="l" defTabSz="400050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+mn-lt"/>
        <a:ea typeface="MS PGothic" panose="020B0600070205080204" pitchFamily="34" charset="-128"/>
        <a:cs typeface="ＭＳ Ｐゴシック" charset="0"/>
      </a:defRPr>
    </a:lvl2pPr>
    <a:lvl3pPr marL="801688" algn="l" defTabSz="400050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+mn-lt"/>
        <a:ea typeface="MS PGothic" panose="020B0600070205080204" pitchFamily="34" charset="-128"/>
        <a:cs typeface="ＭＳ Ｐゴシック" charset="0"/>
      </a:defRPr>
    </a:lvl3pPr>
    <a:lvl4pPr marL="1203325" algn="l" defTabSz="400050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+mn-lt"/>
        <a:ea typeface="MS PGothic" panose="020B0600070205080204" pitchFamily="34" charset="-128"/>
        <a:cs typeface="ＭＳ Ｐゴシック" charset="0"/>
      </a:defRPr>
    </a:lvl4pPr>
    <a:lvl5pPr marL="1604963" algn="l" defTabSz="400050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+mn-lt"/>
        <a:ea typeface="MS PGothic" panose="020B0600070205080204" pitchFamily="34" charset="-128"/>
        <a:cs typeface="ＭＳ Ｐゴシック" charset="0"/>
      </a:defRPr>
    </a:lvl5pPr>
    <a:lvl6pPr marL="2007016" algn="l" defTabSz="401404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6pPr>
    <a:lvl7pPr marL="2408420" algn="l" defTabSz="401404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7pPr>
    <a:lvl8pPr marL="2809822" algn="l" defTabSz="401404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8pPr>
    <a:lvl9pPr marL="3211226" algn="l" defTabSz="401404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Slide Image Placeholder 1">
            <a:extLst>
              <a:ext uri="{FF2B5EF4-FFF2-40B4-BE49-F238E27FC236}">
                <a16:creationId xmlns:a16="http://schemas.microsoft.com/office/drawing/2014/main" id="{8111A2A0-41CC-4874-B60D-0F3726F7EC4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2" name="Notes Placeholder 2">
            <a:extLst>
              <a:ext uri="{FF2B5EF4-FFF2-40B4-BE49-F238E27FC236}">
                <a16:creationId xmlns:a16="http://schemas.microsoft.com/office/drawing/2014/main" id="{5A308C2D-E138-4E61-8FF5-6C165648899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sz="9600" dirty="0">
              <a:solidFill>
                <a:srgbClr val="000000"/>
              </a:solidFill>
            </a:endParaRPr>
          </a:p>
        </p:txBody>
      </p:sp>
      <p:sp>
        <p:nvSpPr>
          <p:cNvPr id="15363" name="Slide Number Placeholder 3">
            <a:extLst>
              <a:ext uri="{FF2B5EF4-FFF2-40B4-BE49-F238E27FC236}">
                <a16:creationId xmlns:a16="http://schemas.microsoft.com/office/drawing/2014/main" id="{C44F52C4-3B50-4F50-AD8A-733B5E5DB86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B97B2431-E479-4A20-8CAD-000B62BDBA3E}" type="slidenum">
              <a:rPr lang="en-US" altLang="en-US" sz="1200">
                <a:latin typeface="Calibri" panose="020F0502020204030204" pitchFamily="34" charset="0"/>
              </a:rPr>
              <a:pPr eaLnBrk="1" hangingPunct="1"/>
              <a:t>1</a:t>
            </a:fld>
            <a:endParaRPr lang="en-US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69862" y="13294779"/>
            <a:ext cx="25727559" cy="917137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39717" y="24249246"/>
            <a:ext cx="21187843" cy="10937957"/>
          </a:xfrm>
        </p:spPr>
        <p:txBody>
          <a:bodyPr/>
          <a:lstStyle>
            <a:lvl1pPr marL="0" indent="0" algn="ctr">
              <a:buNone/>
              <a:defRPr/>
            </a:lvl1pPr>
            <a:lvl2pPr marL="401404" indent="0" algn="ctr">
              <a:buNone/>
              <a:defRPr/>
            </a:lvl2pPr>
            <a:lvl3pPr marL="802806" indent="0" algn="ctr">
              <a:buNone/>
              <a:defRPr/>
            </a:lvl3pPr>
            <a:lvl4pPr marL="1204209" indent="0" algn="ctr">
              <a:buNone/>
              <a:defRPr/>
            </a:lvl4pPr>
            <a:lvl5pPr marL="1605613" indent="0" algn="ctr">
              <a:buNone/>
              <a:defRPr/>
            </a:lvl5pPr>
            <a:lvl6pPr marL="2007016" indent="0" algn="ctr">
              <a:buNone/>
              <a:defRPr/>
            </a:lvl6pPr>
            <a:lvl7pPr marL="2408420" indent="0" algn="ctr">
              <a:buNone/>
              <a:defRPr/>
            </a:lvl7pPr>
            <a:lvl8pPr marL="2809822" indent="0" algn="ctr">
              <a:buNone/>
              <a:defRPr/>
            </a:lvl8pPr>
            <a:lvl9pPr marL="3211226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A60272D8-C4AB-4AE6-9F71-5C86149804E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1799975D-139B-43AE-8366-A4E5F922CC8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9791B02E-806B-4397-9D85-FDBEAD4FBBB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BFFDB41-356B-478C-9066-D5779FFE278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84126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A0211EFE-5B15-4E0C-8B15-389A3242648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3CB3625-0188-4372-A834-991184D91BD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5690A77F-BA3D-4B11-8BB3-0EEFC8EE318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4AF3FD0-F745-4987-BE68-99797B6CAF2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43825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90908" y="27499678"/>
            <a:ext cx="25727559" cy="8498586"/>
          </a:xfrm>
        </p:spPr>
        <p:txBody>
          <a:bodyPr anchor="t"/>
          <a:lstStyle>
            <a:lvl1pPr algn="l">
              <a:defRPr sz="35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390908" y="18138436"/>
            <a:ext cx="25727559" cy="9361240"/>
          </a:xfrm>
        </p:spPr>
        <p:txBody>
          <a:bodyPr anchor="b"/>
          <a:lstStyle>
            <a:lvl1pPr marL="0" indent="0">
              <a:buNone/>
              <a:defRPr sz="1800"/>
            </a:lvl1pPr>
            <a:lvl2pPr marL="401404" indent="0">
              <a:buNone/>
              <a:defRPr sz="1600"/>
            </a:lvl2pPr>
            <a:lvl3pPr marL="802806" indent="0">
              <a:buNone/>
              <a:defRPr sz="1400"/>
            </a:lvl3pPr>
            <a:lvl4pPr marL="1204209" indent="0">
              <a:buNone/>
              <a:defRPr sz="1200"/>
            </a:lvl4pPr>
            <a:lvl5pPr marL="1605613" indent="0">
              <a:buNone/>
              <a:defRPr sz="1200"/>
            </a:lvl5pPr>
            <a:lvl6pPr marL="2007016" indent="0">
              <a:buNone/>
              <a:defRPr sz="1200"/>
            </a:lvl6pPr>
            <a:lvl7pPr marL="2408420" indent="0">
              <a:buNone/>
              <a:defRPr sz="1200"/>
            </a:lvl7pPr>
            <a:lvl8pPr marL="2809822" indent="0">
              <a:buNone/>
              <a:defRPr sz="1200"/>
            </a:lvl8pPr>
            <a:lvl9pPr marL="3211226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130E54CD-8BCC-4094-9697-3EBC08C2180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41A86C2E-43A0-40D4-BC71-13E07733173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0A1CAB97-3D68-4DD2-B22A-59DD44CF682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6283CEF-8966-49A0-8810-328F914470B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139166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69862" y="12364022"/>
            <a:ext cx="12818739" cy="25675303"/>
          </a:xfrm>
        </p:spPr>
        <p:txBody>
          <a:bodyPr/>
          <a:lstStyle>
            <a:lvl1pPr>
              <a:defRPr sz="2500"/>
            </a:lvl1pPr>
            <a:lvl2pPr>
              <a:defRPr sz="21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178679" y="12364022"/>
            <a:ext cx="12818739" cy="25675303"/>
          </a:xfrm>
        </p:spPr>
        <p:txBody>
          <a:bodyPr/>
          <a:lstStyle>
            <a:lvl1pPr>
              <a:defRPr sz="2500"/>
            </a:lvl1pPr>
            <a:lvl2pPr>
              <a:defRPr sz="21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BC66B88-D66F-4CF1-BC98-51ECAC5EB60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635C963-B930-4C20-9477-8DD738326F5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B378095-161E-4E0E-9CE6-5F9A670E7E3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F3747E8-91F7-4110-A810-50A181CEC37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670191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3554" y="1712924"/>
            <a:ext cx="27240172" cy="7132373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13553" y="9580000"/>
            <a:ext cx="13373301" cy="3991323"/>
          </a:xfrm>
        </p:spPr>
        <p:txBody>
          <a:bodyPr anchor="b"/>
          <a:lstStyle>
            <a:lvl1pPr marL="0" indent="0">
              <a:buNone/>
              <a:defRPr sz="2100" b="1"/>
            </a:lvl1pPr>
            <a:lvl2pPr marL="401404" indent="0">
              <a:buNone/>
              <a:defRPr sz="1800" b="1"/>
            </a:lvl2pPr>
            <a:lvl3pPr marL="802806" indent="0">
              <a:buNone/>
              <a:defRPr sz="1600" b="1"/>
            </a:lvl3pPr>
            <a:lvl4pPr marL="1204209" indent="0">
              <a:buNone/>
              <a:defRPr sz="1400" b="1"/>
            </a:lvl4pPr>
            <a:lvl5pPr marL="1605613" indent="0">
              <a:buNone/>
              <a:defRPr sz="1400" b="1"/>
            </a:lvl5pPr>
            <a:lvl6pPr marL="2007016" indent="0">
              <a:buNone/>
              <a:defRPr sz="1400" b="1"/>
            </a:lvl6pPr>
            <a:lvl7pPr marL="2408420" indent="0">
              <a:buNone/>
              <a:defRPr sz="1400" b="1"/>
            </a:lvl7pPr>
            <a:lvl8pPr marL="2809822" indent="0">
              <a:buNone/>
              <a:defRPr sz="1400" b="1"/>
            </a:lvl8pPr>
            <a:lvl9pPr marL="3211226" indent="0">
              <a:buNone/>
              <a:defRPr sz="1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13553" y="13571325"/>
            <a:ext cx="13373301" cy="24655805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5375730" y="9580000"/>
            <a:ext cx="13377994" cy="3991323"/>
          </a:xfrm>
        </p:spPr>
        <p:txBody>
          <a:bodyPr anchor="b"/>
          <a:lstStyle>
            <a:lvl1pPr marL="0" indent="0">
              <a:buNone/>
              <a:defRPr sz="2100" b="1"/>
            </a:lvl1pPr>
            <a:lvl2pPr marL="401404" indent="0">
              <a:buNone/>
              <a:defRPr sz="1800" b="1"/>
            </a:lvl2pPr>
            <a:lvl3pPr marL="802806" indent="0">
              <a:buNone/>
              <a:defRPr sz="1600" b="1"/>
            </a:lvl3pPr>
            <a:lvl4pPr marL="1204209" indent="0">
              <a:buNone/>
              <a:defRPr sz="1400" b="1"/>
            </a:lvl4pPr>
            <a:lvl5pPr marL="1605613" indent="0">
              <a:buNone/>
              <a:defRPr sz="1400" b="1"/>
            </a:lvl5pPr>
            <a:lvl6pPr marL="2007016" indent="0">
              <a:buNone/>
              <a:defRPr sz="1400" b="1"/>
            </a:lvl6pPr>
            <a:lvl7pPr marL="2408420" indent="0">
              <a:buNone/>
              <a:defRPr sz="1400" b="1"/>
            </a:lvl7pPr>
            <a:lvl8pPr marL="2809822" indent="0">
              <a:buNone/>
              <a:defRPr sz="1400" b="1"/>
            </a:lvl8pPr>
            <a:lvl9pPr marL="3211226" indent="0">
              <a:buNone/>
              <a:defRPr sz="1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5375730" y="13571325"/>
            <a:ext cx="13377994" cy="24655805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21DEA8D1-5D9F-498B-A1C9-DDFA64FE7C6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C48CD500-5A2A-4539-B4C9-5C2C5F4539B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86E609E8-9A00-4BB4-BA53-5DB819C889A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0B2FECA-AB1D-46ED-82C2-56D08F031C4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90921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876C0FE4-217F-4FF9-908C-D29095E9EA5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51F07A1E-A001-46AA-AACC-5257D4BB5A6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94CCFAF0-3E57-4C9A-847C-8DC08FC5B20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CDA853C-AA85-4C06-880E-35461BFF142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686143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48E8EC29-FAD6-402F-8434-EF592F0007B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ED912138-3419-440E-A462-49B5E365630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D0711A2C-E32C-407E-A1B4-9F06F7DD73A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E02F4DA-A848-4E58-910D-78A6B0D0A5F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713292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3553" y="1704671"/>
            <a:ext cx="9957724" cy="7250007"/>
          </a:xfrm>
        </p:spPr>
        <p:txBody>
          <a:bodyPr anchor="b"/>
          <a:lstStyle>
            <a:lvl1pPr algn="l">
              <a:defRPr sz="18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33478" y="1704673"/>
            <a:ext cx="16920247" cy="36522455"/>
          </a:xfrm>
        </p:spPr>
        <p:txBody>
          <a:bodyPr/>
          <a:lstStyle>
            <a:lvl1pPr>
              <a:defRPr sz="2800"/>
            </a:lvl1pPr>
            <a:lvl2pPr>
              <a:defRPr sz="2500"/>
            </a:lvl2pPr>
            <a:lvl3pPr>
              <a:defRPr sz="21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13553" y="8954681"/>
            <a:ext cx="9957724" cy="29272448"/>
          </a:xfrm>
        </p:spPr>
        <p:txBody>
          <a:bodyPr/>
          <a:lstStyle>
            <a:lvl1pPr marL="0" indent="0">
              <a:buNone/>
              <a:defRPr sz="1200"/>
            </a:lvl1pPr>
            <a:lvl2pPr marL="401404" indent="0">
              <a:buNone/>
              <a:defRPr sz="1100"/>
            </a:lvl2pPr>
            <a:lvl3pPr marL="802806" indent="0">
              <a:buNone/>
              <a:defRPr sz="900"/>
            </a:lvl3pPr>
            <a:lvl4pPr marL="1204209" indent="0">
              <a:buNone/>
              <a:defRPr sz="800"/>
            </a:lvl4pPr>
            <a:lvl5pPr marL="1605613" indent="0">
              <a:buNone/>
              <a:defRPr sz="800"/>
            </a:lvl5pPr>
            <a:lvl6pPr marL="2007016" indent="0">
              <a:buNone/>
              <a:defRPr sz="800"/>
            </a:lvl6pPr>
            <a:lvl7pPr marL="2408420" indent="0">
              <a:buNone/>
              <a:defRPr sz="800"/>
            </a:lvl7pPr>
            <a:lvl8pPr marL="2809822" indent="0">
              <a:buNone/>
              <a:defRPr sz="800"/>
            </a:lvl8pPr>
            <a:lvl9pPr marL="3211226" indent="0">
              <a:buNone/>
              <a:defRPr sz="8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0F5339C-A8B7-4206-93AE-F20E18A8798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33A5495-F393-46BF-9378-0ABFEA71D4C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CF87AA7-A3A0-4DE8-867A-0A7D74E31BA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31D045C-3A13-4285-9E73-3AB0C11D491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19178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32224" y="29955556"/>
            <a:ext cx="18160740" cy="3537293"/>
          </a:xfrm>
        </p:spPr>
        <p:txBody>
          <a:bodyPr anchor="b"/>
          <a:lstStyle>
            <a:lvl1pPr algn="l">
              <a:defRPr sz="18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932224" y="3824162"/>
            <a:ext cx="18160740" cy="25675303"/>
          </a:xfrm>
        </p:spPr>
        <p:txBody>
          <a:bodyPr/>
          <a:lstStyle>
            <a:lvl1pPr marL="0" indent="0">
              <a:buNone/>
              <a:defRPr sz="2800"/>
            </a:lvl1pPr>
            <a:lvl2pPr marL="401404" indent="0">
              <a:buNone/>
              <a:defRPr sz="2500"/>
            </a:lvl2pPr>
            <a:lvl3pPr marL="802806" indent="0">
              <a:buNone/>
              <a:defRPr sz="2100"/>
            </a:lvl3pPr>
            <a:lvl4pPr marL="1204209" indent="0">
              <a:buNone/>
              <a:defRPr sz="1800"/>
            </a:lvl4pPr>
            <a:lvl5pPr marL="1605613" indent="0">
              <a:buNone/>
              <a:defRPr sz="1800"/>
            </a:lvl5pPr>
            <a:lvl6pPr marL="2007016" indent="0">
              <a:buNone/>
              <a:defRPr sz="1800"/>
            </a:lvl6pPr>
            <a:lvl7pPr marL="2408420" indent="0">
              <a:buNone/>
              <a:defRPr sz="1800"/>
            </a:lvl7pPr>
            <a:lvl8pPr marL="2809822" indent="0">
              <a:buNone/>
              <a:defRPr sz="1800"/>
            </a:lvl8pPr>
            <a:lvl9pPr marL="3211226" indent="0">
              <a:buNone/>
              <a:defRPr sz="18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32224" y="33492851"/>
            <a:ext cx="18160740" cy="5021140"/>
          </a:xfrm>
        </p:spPr>
        <p:txBody>
          <a:bodyPr/>
          <a:lstStyle>
            <a:lvl1pPr marL="0" indent="0">
              <a:buNone/>
              <a:defRPr sz="1200"/>
            </a:lvl1pPr>
            <a:lvl2pPr marL="401404" indent="0">
              <a:buNone/>
              <a:defRPr sz="1100"/>
            </a:lvl2pPr>
            <a:lvl3pPr marL="802806" indent="0">
              <a:buNone/>
              <a:defRPr sz="900"/>
            </a:lvl3pPr>
            <a:lvl4pPr marL="1204209" indent="0">
              <a:buNone/>
              <a:defRPr sz="800"/>
            </a:lvl4pPr>
            <a:lvl5pPr marL="1605613" indent="0">
              <a:buNone/>
              <a:defRPr sz="800"/>
            </a:lvl5pPr>
            <a:lvl6pPr marL="2007016" indent="0">
              <a:buNone/>
              <a:defRPr sz="800"/>
            </a:lvl6pPr>
            <a:lvl7pPr marL="2408420" indent="0">
              <a:buNone/>
              <a:defRPr sz="800"/>
            </a:lvl7pPr>
            <a:lvl8pPr marL="2809822" indent="0">
              <a:buNone/>
              <a:defRPr sz="800"/>
            </a:lvl8pPr>
            <a:lvl9pPr marL="3211226" indent="0">
              <a:buNone/>
              <a:defRPr sz="8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68B6367-5490-42B8-A49F-A266CA7D53E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2E721AF-5E85-4112-9957-757928106ED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9EDABFA-767A-4BC6-817A-FE433AE3E78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60BEB39-DA43-41C1-AB89-E777CF40174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471662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C4B30D2A-E112-4A6D-B017-AD32C3B5B41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279CC7E2-A16C-4C53-BBBA-A47305AB6C1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26B34A46-D2E2-4517-81BA-B05C912CFD8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DB01EFF-D66D-47CE-867C-6BA518FD583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083779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1566000" y="3803522"/>
            <a:ext cx="6431420" cy="3423580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69858" y="3803522"/>
            <a:ext cx="19206058" cy="3423580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51F0FC6C-DE55-4E55-AD93-A59B4249F44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E3445E95-37E9-4ADD-B856-B886EF3C9FB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7C89AAC8-C7CA-4B77-8720-2E75419E8BD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EE8B73B-F310-49E5-B4C5-F65539C623E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370634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263742B5-D716-43BE-BF1B-8479CA76F27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2270125" y="3803650"/>
            <a:ext cx="25727025" cy="7132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357818" tIns="178910" rIns="357818" bIns="17891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1A530D4A-4CF5-463B-96E2-B9ADC9227BB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2270125" y="12365038"/>
            <a:ext cx="25727025" cy="256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357818" tIns="178910" rIns="357818" bIns="17891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64E7E11C-640A-44BE-92C7-E7F1072733B8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270125" y="38990588"/>
            <a:ext cx="6305550" cy="2852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357818" tIns="178910" rIns="357818" bIns="178910" numCol="1" anchor="t" anchorCtr="0" compatLnSpc="1">
            <a:prstTxWarp prst="textNoShape">
              <a:avLst/>
            </a:prstTxWarp>
          </a:bodyPr>
          <a:lstStyle>
            <a:lvl1pPr>
              <a:defRPr sz="5400">
                <a:latin typeface="Times New Roman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C3D7F61D-BFFC-4E76-B14B-1108ED400D9C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10340975" y="38990588"/>
            <a:ext cx="9585325" cy="2852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357818" tIns="178910" rIns="357818" bIns="178910" numCol="1" anchor="t" anchorCtr="0" compatLnSpc="1">
            <a:prstTxWarp prst="textNoShape">
              <a:avLst/>
            </a:prstTxWarp>
          </a:bodyPr>
          <a:lstStyle>
            <a:lvl1pPr algn="ctr">
              <a:defRPr sz="5400">
                <a:latin typeface="Times New Roman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9D8213AE-638D-493A-88DB-A561D677F465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21691600" y="38990588"/>
            <a:ext cx="6305550" cy="2852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357818" tIns="178910" rIns="357818" bIns="178910" numCol="1" anchor="t" anchorCtr="0" compatLnSpc="1">
            <a:prstTxWarp prst="textNoShape">
              <a:avLst/>
            </a:prstTxWarp>
          </a:bodyPr>
          <a:lstStyle>
            <a:lvl1pPr algn="r">
              <a:defRPr sz="5400">
                <a:latin typeface="Times New Roman" panose="02020603050405020304" pitchFamily="18" charset="0"/>
              </a:defRPr>
            </a:lvl1pPr>
          </a:lstStyle>
          <a:p>
            <a:fld id="{A1AFA7BA-A681-4F02-A979-0DEB57F76A7E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3576638" rtl="0" eaLnBrk="0" fontAlgn="base" hangingPunct="0">
        <a:spcBef>
          <a:spcPct val="0"/>
        </a:spcBef>
        <a:spcAft>
          <a:spcPct val="0"/>
        </a:spcAft>
        <a:defRPr sz="17200">
          <a:solidFill>
            <a:schemeClr val="tx2"/>
          </a:solidFill>
          <a:latin typeface="+mj-lt"/>
          <a:ea typeface="MS PGothic" panose="020B0600070205080204" pitchFamily="34" charset="-128"/>
          <a:cs typeface="ＭＳ Ｐゴシック" pitchFamily="-65" charset="-128"/>
        </a:defRPr>
      </a:lvl1pPr>
      <a:lvl2pPr algn="ctr" defTabSz="3576638" rtl="0" eaLnBrk="0" fontAlgn="base" hangingPunct="0">
        <a:spcBef>
          <a:spcPct val="0"/>
        </a:spcBef>
        <a:spcAft>
          <a:spcPct val="0"/>
        </a:spcAft>
        <a:defRPr sz="17200">
          <a:solidFill>
            <a:schemeClr val="tx2"/>
          </a:solidFill>
          <a:latin typeface="Times New Roman" pitchFamily="-65" charset="0"/>
          <a:ea typeface="MS PGothic" panose="020B0600070205080204" pitchFamily="34" charset="-128"/>
          <a:cs typeface="ＭＳ Ｐゴシック" pitchFamily="-65" charset="-128"/>
        </a:defRPr>
      </a:lvl2pPr>
      <a:lvl3pPr algn="ctr" defTabSz="3576638" rtl="0" eaLnBrk="0" fontAlgn="base" hangingPunct="0">
        <a:spcBef>
          <a:spcPct val="0"/>
        </a:spcBef>
        <a:spcAft>
          <a:spcPct val="0"/>
        </a:spcAft>
        <a:defRPr sz="17200">
          <a:solidFill>
            <a:schemeClr val="tx2"/>
          </a:solidFill>
          <a:latin typeface="Times New Roman" pitchFamily="-65" charset="0"/>
          <a:ea typeface="MS PGothic" panose="020B0600070205080204" pitchFamily="34" charset="-128"/>
          <a:cs typeface="ＭＳ Ｐゴシック" pitchFamily="-65" charset="-128"/>
        </a:defRPr>
      </a:lvl3pPr>
      <a:lvl4pPr algn="ctr" defTabSz="3576638" rtl="0" eaLnBrk="0" fontAlgn="base" hangingPunct="0">
        <a:spcBef>
          <a:spcPct val="0"/>
        </a:spcBef>
        <a:spcAft>
          <a:spcPct val="0"/>
        </a:spcAft>
        <a:defRPr sz="17200">
          <a:solidFill>
            <a:schemeClr val="tx2"/>
          </a:solidFill>
          <a:latin typeface="Times New Roman" pitchFamily="-65" charset="0"/>
          <a:ea typeface="MS PGothic" panose="020B0600070205080204" pitchFamily="34" charset="-128"/>
          <a:cs typeface="ＭＳ Ｐゴシック" pitchFamily="-65" charset="-128"/>
        </a:defRPr>
      </a:lvl4pPr>
      <a:lvl5pPr algn="ctr" defTabSz="3576638" rtl="0" eaLnBrk="0" fontAlgn="base" hangingPunct="0">
        <a:spcBef>
          <a:spcPct val="0"/>
        </a:spcBef>
        <a:spcAft>
          <a:spcPct val="0"/>
        </a:spcAft>
        <a:defRPr sz="17200">
          <a:solidFill>
            <a:schemeClr val="tx2"/>
          </a:solidFill>
          <a:latin typeface="Times New Roman" pitchFamily="-65" charset="0"/>
          <a:ea typeface="MS PGothic" panose="020B0600070205080204" pitchFamily="34" charset="-128"/>
          <a:cs typeface="ＭＳ Ｐゴシック" pitchFamily="-65" charset="-128"/>
        </a:defRPr>
      </a:lvl5pPr>
      <a:lvl6pPr marL="401404" algn="ctr" defTabSz="3577785" rtl="0" fontAlgn="base">
        <a:spcBef>
          <a:spcPct val="0"/>
        </a:spcBef>
        <a:spcAft>
          <a:spcPct val="0"/>
        </a:spcAft>
        <a:defRPr sz="17200">
          <a:solidFill>
            <a:schemeClr val="tx2"/>
          </a:solidFill>
          <a:latin typeface="Times New Roman" pitchFamily="-65" charset="0"/>
        </a:defRPr>
      </a:lvl6pPr>
      <a:lvl7pPr marL="802806" algn="ctr" defTabSz="3577785" rtl="0" fontAlgn="base">
        <a:spcBef>
          <a:spcPct val="0"/>
        </a:spcBef>
        <a:spcAft>
          <a:spcPct val="0"/>
        </a:spcAft>
        <a:defRPr sz="17200">
          <a:solidFill>
            <a:schemeClr val="tx2"/>
          </a:solidFill>
          <a:latin typeface="Times New Roman" pitchFamily="-65" charset="0"/>
        </a:defRPr>
      </a:lvl7pPr>
      <a:lvl8pPr marL="1204209" algn="ctr" defTabSz="3577785" rtl="0" fontAlgn="base">
        <a:spcBef>
          <a:spcPct val="0"/>
        </a:spcBef>
        <a:spcAft>
          <a:spcPct val="0"/>
        </a:spcAft>
        <a:defRPr sz="17200">
          <a:solidFill>
            <a:schemeClr val="tx2"/>
          </a:solidFill>
          <a:latin typeface="Times New Roman" pitchFamily="-65" charset="0"/>
        </a:defRPr>
      </a:lvl8pPr>
      <a:lvl9pPr marL="1605613" algn="ctr" defTabSz="3577785" rtl="0" fontAlgn="base">
        <a:spcBef>
          <a:spcPct val="0"/>
        </a:spcBef>
        <a:spcAft>
          <a:spcPct val="0"/>
        </a:spcAft>
        <a:defRPr sz="17200">
          <a:solidFill>
            <a:schemeClr val="tx2"/>
          </a:solidFill>
          <a:latin typeface="Times New Roman" pitchFamily="-65" charset="0"/>
        </a:defRPr>
      </a:lvl9pPr>
    </p:titleStyle>
    <p:bodyStyle>
      <a:lvl1pPr marL="1341438" indent="-1341438" algn="l" defTabSz="3576638" rtl="0" eaLnBrk="0" fontAlgn="base" hangingPunct="0">
        <a:spcBef>
          <a:spcPct val="20000"/>
        </a:spcBef>
        <a:spcAft>
          <a:spcPct val="0"/>
        </a:spcAft>
        <a:buChar char="•"/>
        <a:defRPr sz="126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pitchFamily="-65" charset="-128"/>
        </a:defRPr>
      </a:lvl1pPr>
      <a:lvl2pPr marL="2906713" indent="-1117600" algn="l" defTabSz="3576638" rtl="0" eaLnBrk="0" fontAlgn="base" hangingPunct="0">
        <a:spcBef>
          <a:spcPct val="20000"/>
        </a:spcBef>
        <a:spcAft>
          <a:spcPct val="0"/>
        </a:spcAft>
        <a:buChar char="–"/>
        <a:defRPr sz="110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2pPr>
      <a:lvl3pPr marL="4471988" indent="-893763" algn="l" defTabSz="3576638" rtl="0" eaLnBrk="0" fontAlgn="base" hangingPunct="0">
        <a:spcBef>
          <a:spcPct val="20000"/>
        </a:spcBef>
        <a:spcAft>
          <a:spcPct val="0"/>
        </a:spcAft>
        <a:buChar char="•"/>
        <a:defRPr sz="94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3pPr>
      <a:lvl4pPr marL="6261100" indent="-893763" algn="l" defTabSz="3576638" rtl="0" eaLnBrk="0" fontAlgn="base" hangingPunct="0">
        <a:spcBef>
          <a:spcPct val="20000"/>
        </a:spcBef>
        <a:spcAft>
          <a:spcPct val="0"/>
        </a:spcAft>
        <a:buChar char="–"/>
        <a:defRPr sz="78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4pPr>
      <a:lvl5pPr marL="8050213" indent="-892175" algn="l" defTabSz="3576638" rtl="0" eaLnBrk="0" fontAlgn="base" hangingPunct="0">
        <a:spcBef>
          <a:spcPct val="20000"/>
        </a:spcBef>
        <a:spcAft>
          <a:spcPct val="0"/>
        </a:spcAft>
        <a:buChar char="»"/>
        <a:defRPr sz="78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5pPr>
      <a:lvl6pPr marL="8451768" indent="-893401" algn="l" defTabSz="3577785" rtl="0" fontAlgn="base">
        <a:spcBef>
          <a:spcPct val="20000"/>
        </a:spcBef>
        <a:spcAft>
          <a:spcPct val="0"/>
        </a:spcAft>
        <a:buChar char="»"/>
        <a:defRPr sz="7800">
          <a:solidFill>
            <a:schemeClr val="tx1"/>
          </a:solidFill>
          <a:latin typeface="+mn-lt"/>
          <a:ea typeface="ＭＳ Ｐゴシック" pitchFamily="-65" charset="-128"/>
        </a:defRPr>
      </a:lvl6pPr>
      <a:lvl7pPr marL="8853171" indent="-893401" algn="l" defTabSz="3577785" rtl="0" fontAlgn="base">
        <a:spcBef>
          <a:spcPct val="20000"/>
        </a:spcBef>
        <a:spcAft>
          <a:spcPct val="0"/>
        </a:spcAft>
        <a:buChar char="»"/>
        <a:defRPr sz="7800">
          <a:solidFill>
            <a:schemeClr val="tx1"/>
          </a:solidFill>
          <a:latin typeface="+mn-lt"/>
          <a:ea typeface="ＭＳ Ｐゴシック" pitchFamily="-65" charset="-128"/>
        </a:defRPr>
      </a:lvl7pPr>
      <a:lvl8pPr marL="9254574" indent="-893401" algn="l" defTabSz="3577785" rtl="0" fontAlgn="base">
        <a:spcBef>
          <a:spcPct val="20000"/>
        </a:spcBef>
        <a:spcAft>
          <a:spcPct val="0"/>
        </a:spcAft>
        <a:buChar char="»"/>
        <a:defRPr sz="7800">
          <a:solidFill>
            <a:schemeClr val="tx1"/>
          </a:solidFill>
          <a:latin typeface="+mn-lt"/>
          <a:ea typeface="ＭＳ Ｐゴシック" pitchFamily="-65" charset="-128"/>
        </a:defRPr>
      </a:lvl8pPr>
      <a:lvl9pPr marL="9655978" indent="-893401" algn="l" defTabSz="3577785" rtl="0" fontAlgn="base">
        <a:spcBef>
          <a:spcPct val="20000"/>
        </a:spcBef>
        <a:spcAft>
          <a:spcPct val="0"/>
        </a:spcAft>
        <a:buChar char="»"/>
        <a:defRPr sz="7800">
          <a:solidFill>
            <a:schemeClr val="tx1"/>
          </a:solidFill>
          <a:latin typeface="+mn-lt"/>
          <a:ea typeface="ＭＳ Ｐゴシック" pitchFamily="-65" charset="-128"/>
        </a:defRPr>
      </a:lvl9pPr>
    </p:bodyStyle>
    <p:otherStyle>
      <a:defPPr>
        <a:defRPr lang="en-US"/>
      </a:defPPr>
      <a:lvl1pPr marL="0" algn="l" defTabSz="401404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401404" algn="l" defTabSz="401404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802806" algn="l" defTabSz="401404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04209" algn="l" defTabSz="401404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605613" algn="l" defTabSz="401404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07016" algn="l" defTabSz="401404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408420" algn="l" defTabSz="401404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809822" algn="l" defTabSz="401404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211226" algn="l" defTabSz="401404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notesSlide" Target="../notesSlides/notesSlide1.xml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jpeg"/><Relationship Id="rId9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Rectangle 60">
            <a:extLst>
              <a:ext uri="{FF2B5EF4-FFF2-40B4-BE49-F238E27FC236}">
                <a16:creationId xmlns:a16="http://schemas.microsoft.com/office/drawing/2014/main" id="{1A91CAF3-43A4-4CB1-9057-BD20A90499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30267275" cy="42794238"/>
          </a:xfrm>
          <a:prstGeom prst="rect">
            <a:avLst/>
          </a:prstGeom>
          <a:solidFill>
            <a:srgbClr val="004080">
              <a:alpha val="12000"/>
            </a:srgbClr>
          </a:solidFill>
          <a:ln w="38100">
            <a:solidFill>
              <a:schemeClr val="tx1"/>
            </a:solidFill>
            <a:miter lim="800000"/>
            <a:headEnd/>
            <a:tailEnd/>
          </a:ln>
          <a:effectLst>
            <a:outerShdw blurRad="40000" dist="23000" dir="5400000" rotWithShape="0">
              <a:srgbClr val="808080">
                <a:alpha val="34999"/>
              </a:srgbClr>
            </a:outerShdw>
          </a:effectLst>
        </p:spPr>
        <p:txBody>
          <a:bodyPr lIns="80280" tIns="40140" rIns="80280" bIns="40140"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latin typeface="Times New Roman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25" name="Rectangle 180">
            <a:extLst>
              <a:ext uri="{FF2B5EF4-FFF2-40B4-BE49-F238E27FC236}">
                <a16:creationId xmlns:a16="http://schemas.microsoft.com/office/drawing/2014/main" id="{5029F025-7B15-4CB8-A682-3CEF960225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" y="907942"/>
            <a:ext cx="30267275" cy="42350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pPr algn="ctr">
              <a:spcBef>
                <a:spcPts val="0"/>
              </a:spcBef>
            </a:pPr>
            <a:r>
              <a:rPr lang="en-GB" sz="5400" dirty="0"/>
              <a:t>An Investigation into the Characteristics of Bumpsteer &amp; How These Can Be Altered/Reduced Through the Evaluation of Suspension Kinematics to </a:t>
            </a:r>
          </a:p>
          <a:p>
            <a:pPr algn="ctr">
              <a:spcBef>
                <a:spcPts val="0"/>
              </a:spcBef>
            </a:pPr>
            <a:r>
              <a:rPr lang="en-GB" sz="5400" dirty="0"/>
              <a:t>Enhance the Handling of a Race Car</a:t>
            </a:r>
          </a:p>
          <a:p>
            <a:r>
              <a:rPr lang="en-GB" dirty="0"/>
              <a:t> </a:t>
            </a:r>
          </a:p>
          <a:p>
            <a:pPr algn="ctr">
              <a:lnSpc>
                <a:spcPct val="90000"/>
              </a:lnSpc>
              <a:defRPr/>
            </a:pPr>
            <a:endParaRPr lang="en-US" sz="8800" b="1" dirty="0">
              <a:ln>
                <a:solidFill>
                  <a:schemeClr val="bg1"/>
                </a:solidFill>
              </a:ln>
              <a:latin typeface="Avenir Heavy"/>
              <a:ea typeface="ＭＳ Ｐゴシック" charset="0"/>
              <a:cs typeface="Avenir Heavy"/>
            </a:endParaRPr>
          </a:p>
        </p:txBody>
      </p:sp>
      <p:sp>
        <p:nvSpPr>
          <p:cNvPr id="14340" name="Text Box 14">
            <a:extLst>
              <a:ext uri="{FF2B5EF4-FFF2-40B4-BE49-F238E27FC236}">
                <a16:creationId xmlns:a16="http://schemas.microsoft.com/office/drawing/2014/main" id="{0F41A070-E0BE-49F9-B47B-49158F63A9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3929623"/>
            <a:ext cx="30267275" cy="304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74320" tIns="274320" rIns="274320" bIns="274320" anchor="ctr">
            <a:spAutoFit/>
          </a:bodyPr>
          <a:lstStyle>
            <a:lvl1pPr eaLnBrk="0" hangingPunct="0"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ts val="0"/>
              </a:spcBef>
              <a:spcAft>
                <a:spcPts val="0"/>
              </a:spcAft>
            </a:pPr>
            <a:r>
              <a:rPr lang="en-US" altLang="en-US" sz="5400" b="1" dirty="0">
                <a:latin typeface="Avenir Medium" pitchFamily="124" charset="0"/>
              </a:rPr>
              <a:t>Toby Marshall</a:t>
            </a:r>
            <a:r>
              <a:rPr lang="en-US" altLang="en-US" sz="5400" b="1" dirty="0">
                <a:latin typeface="Avenir Book" pitchFamily="124" charset="0"/>
              </a:rPr>
              <a:t>, </a:t>
            </a:r>
            <a:r>
              <a:rPr lang="en-US" altLang="en-US" sz="5400" dirty="0">
                <a:latin typeface="Avenir Book" pitchFamily="124" charset="0"/>
              </a:rPr>
              <a:t>BSc Motorsport Engineering</a:t>
            </a:r>
          </a:p>
          <a:p>
            <a:pPr algn="ctr" eaLnBrk="1" hangingPunct="1">
              <a:spcBef>
                <a:spcPts val="0"/>
              </a:spcBef>
              <a:spcAft>
                <a:spcPts val="0"/>
              </a:spcAft>
            </a:pPr>
            <a:r>
              <a:rPr lang="en-US" altLang="en-US" sz="5400" b="1" dirty="0">
                <a:latin typeface="Avenir Book" pitchFamily="124" charset="0"/>
              </a:rPr>
              <a:t>Supervisor</a:t>
            </a:r>
            <a:r>
              <a:rPr lang="en-US" altLang="en-US" sz="5400" dirty="0">
                <a:latin typeface="Avenir Book" pitchFamily="124" charset="0"/>
              </a:rPr>
              <a:t>  Kerry Tudor</a:t>
            </a:r>
          </a:p>
          <a:p>
            <a:pPr algn="ctr" eaLnBrk="1" hangingPunct="1">
              <a:spcBef>
                <a:spcPts val="0"/>
              </a:spcBef>
              <a:spcAft>
                <a:spcPts val="0"/>
              </a:spcAft>
            </a:pPr>
            <a:r>
              <a:rPr lang="en-US" altLang="en-US" sz="5400" b="1" dirty="0">
                <a:latin typeface="Avenir Book" pitchFamily="124" charset="0"/>
              </a:rPr>
              <a:t>School of Engineering, </a:t>
            </a:r>
            <a:r>
              <a:rPr lang="en-US" altLang="en-US" sz="5400" dirty="0">
                <a:latin typeface="Avenir Book" pitchFamily="124" charset="0"/>
              </a:rPr>
              <a:t>University of Wales Trinity Saint David</a:t>
            </a:r>
          </a:p>
        </p:txBody>
      </p:sp>
      <p:sp>
        <p:nvSpPr>
          <p:cNvPr id="14343" name="Text Box 7">
            <a:extLst>
              <a:ext uri="{FF2B5EF4-FFF2-40B4-BE49-F238E27FC236}">
                <a16:creationId xmlns:a16="http://schemas.microsoft.com/office/drawing/2014/main" id="{70E8030B-5683-4A1C-95E3-5BADE92E35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03350" y="7437438"/>
            <a:ext cx="7315200" cy="13549211"/>
          </a:xfrm>
          <a:prstGeom prst="rect">
            <a:avLst/>
          </a:prstGeom>
          <a:solidFill>
            <a:schemeClr val="bg1"/>
          </a:solidFill>
          <a:ln w="38100">
            <a:solidFill>
              <a:srgbClr val="000000"/>
            </a:solidFill>
            <a:round/>
            <a:headEnd/>
            <a:tailEnd/>
          </a:ln>
        </p:spPr>
        <p:txBody>
          <a:bodyPr lIns="914400" tIns="457200" rIns="914400" bIns="914400"/>
          <a:lstStyle>
            <a:lvl1pPr eaLnBrk="0" hangingPunct="0">
              <a:tabLst>
                <a:tab pos="500063" algn="l"/>
              </a:tabLs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tabLst>
                <a:tab pos="500063" algn="l"/>
              </a:tabLs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tabLst>
                <a:tab pos="500063" algn="l"/>
              </a:tabLs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tabLst>
                <a:tab pos="500063" algn="l"/>
              </a:tabLs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tabLst>
                <a:tab pos="500063" algn="l"/>
              </a:tabLs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00063" algn="l"/>
              </a:tabLs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00063" algn="l"/>
              </a:tabLs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00063" algn="l"/>
              </a:tabLs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00063" algn="l"/>
              </a:tabLs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just" eaLnBrk="1" hangingPunct="1">
              <a:spcBef>
                <a:spcPct val="50000"/>
              </a:spcBef>
            </a:pPr>
            <a:r>
              <a:rPr lang="en-US" altLang="en-US" sz="4800" b="1" dirty="0">
                <a:latin typeface="Avenir Heavy" pitchFamily="124" charset="0"/>
              </a:rPr>
              <a:t>Introduction</a:t>
            </a:r>
          </a:p>
          <a:p>
            <a:pPr algn="just" eaLnBrk="1" hangingPunct="1">
              <a:spcBef>
                <a:spcPct val="10000"/>
              </a:spcBef>
            </a:pPr>
            <a:r>
              <a:rPr lang="en-US" altLang="ja-JP" sz="3600" dirty="0">
                <a:latin typeface="Avenir Book" pitchFamily="124" charset="0"/>
              </a:rPr>
              <a:t>The project aims to investigate the development </a:t>
            </a:r>
            <a:r>
              <a:rPr lang="en-US" altLang="ja-JP" sz="3600">
                <a:latin typeface="Avenir Book" pitchFamily="124" charset="0"/>
              </a:rPr>
              <a:t>and reduction of </a:t>
            </a:r>
            <a:r>
              <a:rPr lang="en-US" altLang="ja-JP" sz="3600" dirty="0">
                <a:latin typeface="Avenir Book" pitchFamily="124" charset="0"/>
              </a:rPr>
              <a:t>bumpsteer present in a Mazda Mx5 race car’s rear suspension. </a:t>
            </a:r>
          </a:p>
          <a:p>
            <a:pPr algn="just" eaLnBrk="1" hangingPunct="1">
              <a:spcBef>
                <a:spcPct val="10000"/>
              </a:spcBef>
            </a:pPr>
            <a:endParaRPr lang="en-GB" altLang="ja-JP" sz="3600" dirty="0">
              <a:latin typeface="Avenir Book" pitchFamily="124" charset="0"/>
            </a:endParaRPr>
          </a:p>
          <a:p>
            <a:pPr algn="just" eaLnBrk="1" hangingPunct="1">
              <a:spcBef>
                <a:spcPct val="10000"/>
              </a:spcBef>
            </a:pPr>
            <a:r>
              <a:rPr lang="en-GB" altLang="ja-JP" sz="3600" dirty="0">
                <a:latin typeface="Avenir Book" pitchFamily="124" charset="0"/>
              </a:rPr>
              <a:t>Bumpsteer is an issue of suspension kinematics which causes issues of vehicle dynamic handling behaviour, in motorsport the need for reduction of bumpsteer is even more prevalent than a road vehicle,</a:t>
            </a:r>
            <a:r>
              <a:rPr lang="en-US" altLang="ja-JP" sz="3600" dirty="0">
                <a:latin typeface="Avenir Book" pitchFamily="124" charset="0"/>
              </a:rPr>
              <a:t> </a:t>
            </a:r>
            <a:r>
              <a:rPr lang="en-GB" dirty="0"/>
              <a:t>(Upadhyay, et al., 2008).</a:t>
            </a:r>
            <a:endParaRPr lang="en-US" altLang="ja-JP" sz="3600" dirty="0">
              <a:latin typeface="Avenir Book" pitchFamily="124" charset="0"/>
            </a:endParaRPr>
          </a:p>
          <a:p>
            <a:pPr algn="just" eaLnBrk="1" hangingPunct="1">
              <a:spcBef>
                <a:spcPct val="10000"/>
              </a:spcBef>
            </a:pPr>
            <a:endParaRPr lang="en-US" altLang="ja-JP" sz="3600" dirty="0">
              <a:latin typeface="Avenir Book" pitchFamily="124" charset="0"/>
            </a:endParaRPr>
          </a:p>
          <a:p>
            <a:pPr algn="just" eaLnBrk="1" hangingPunct="1">
              <a:spcBef>
                <a:spcPct val="10000"/>
              </a:spcBef>
            </a:pPr>
            <a:r>
              <a:rPr lang="en-US" altLang="ja-JP" sz="3600" dirty="0">
                <a:latin typeface="Avenir Book" pitchFamily="124" charset="0"/>
              </a:rPr>
              <a:t>The main objective of the project if to evaluate the improvement of the vehicles handling and how it contributes to the lap time of the vehicle. </a:t>
            </a:r>
          </a:p>
        </p:txBody>
      </p:sp>
      <p:sp>
        <p:nvSpPr>
          <p:cNvPr id="14344" name="Text Box 11">
            <a:extLst>
              <a:ext uri="{FF2B5EF4-FFF2-40B4-BE49-F238E27FC236}">
                <a16:creationId xmlns:a16="http://schemas.microsoft.com/office/drawing/2014/main" id="{6162A53F-D30E-4174-8BA5-4791235C03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03350" y="21926550"/>
            <a:ext cx="7315200" cy="1390332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00"/>
            </a:solidFill>
            <a:round/>
            <a:headEnd/>
            <a:tailEnd/>
          </a:ln>
        </p:spPr>
        <p:txBody>
          <a:bodyPr lIns="914400" tIns="457200" rIns="914400" bIns="914400"/>
          <a:lstStyle>
            <a:lvl1pPr eaLnBrk="0" hangingPunct="0">
              <a:tabLst>
                <a:tab pos="508000" algn="l"/>
              </a:tabLs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tabLst>
                <a:tab pos="508000" algn="l"/>
              </a:tabLs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tabLst>
                <a:tab pos="508000" algn="l"/>
              </a:tabLs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tabLst>
                <a:tab pos="508000" algn="l"/>
              </a:tabLs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tabLst>
                <a:tab pos="508000" algn="l"/>
              </a:tabLs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08000" algn="l"/>
              </a:tabLs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08000" algn="l"/>
              </a:tabLs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08000" algn="l"/>
              </a:tabLs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08000" algn="l"/>
              </a:tabLs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4800" b="1" dirty="0">
                <a:solidFill>
                  <a:srgbClr val="000000"/>
                </a:solidFill>
                <a:latin typeface="Avenir Heavy" pitchFamily="124" charset="0"/>
              </a:rPr>
              <a:t>Methods</a:t>
            </a:r>
            <a:r>
              <a:rPr lang="en-US" altLang="en-US" sz="4800" dirty="0">
                <a:solidFill>
                  <a:srgbClr val="FF8000"/>
                </a:solidFill>
                <a:latin typeface="Avenir Book" pitchFamily="124" charset="0"/>
              </a:rPr>
              <a:t>	</a:t>
            </a:r>
            <a:endParaRPr lang="en-US" altLang="en-US" sz="4800" dirty="0">
              <a:latin typeface="Avenir Book" pitchFamily="124" charset="0"/>
            </a:endParaRPr>
          </a:p>
          <a:p>
            <a:pPr algn="just" eaLnBrk="1" hangingPunct="1">
              <a:spcBef>
                <a:spcPct val="10000"/>
              </a:spcBef>
            </a:pPr>
            <a:r>
              <a:rPr lang="en-US" altLang="en-US" sz="3600" dirty="0">
                <a:latin typeface="Avenir Book" pitchFamily="124" charset="0"/>
              </a:rPr>
              <a:t>Measuring Bumpsteer of Standard Mazda Mx5 Race Car.</a:t>
            </a:r>
          </a:p>
          <a:p>
            <a:pPr algn="just" eaLnBrk="1" hangingPunct="1">
              <a:spcBef>
                <a:spcPct val="10000"/>
              </a:spcBef>
            </a:pPr>
            <a:endParaRPr lang="en-US" altLang="en-US" sz="3600" dirty="0">
              <a:latin typeface="Avenir Book" pitchFamily="124" charset="0"/>
            </a:endParaRPr>
          </a:p>
          <a:p>
            <a:pPr algn="just" eaLnBrk="1" hangingPunct="1">
              <a:spcBef>
                <a:spcPct val="10000"/>
              </a:spcBef>
            </a:pPr>
            <a:r>
              <a:rPr lang="en-US" altLang="en-US" sz="3600" dirty="0">
                <a:latin typeface="Avenir Book" pitchFamily="124" charset="0"/>
              </a:rPr>
              <a:t>Designing an accurate suspension model using WinGeo 3 computer-aided design (CAD) software. The model was used for the development of a suspension design where bumpsteer was analysed with the software, (</a:t>
            </a:r>
            <a:r>
              <a:rPr lang="en-GB" dirty="0"/>
              <a:t>Sharma, et al., (2015) .</a:t>
            </a:r>
          </a:p>
          <a:p>
            <a:pPr algn="just" eaLnBrk="1" hangingPunct="1">
              <a:spcBef>
                <a:spcPct val="10000"/>
              </a:spcBef>
            </a:pPr>
            <a:endParaRPr lang="en-US" altLang="en-US" sz="3600" dirty="0">
              <a:latin typeface="Avenir Book" pitchFamily="124" charset="0"/>
            </a:endParaRPr>
          </a:p>
          <a:p>
            <a:pPr algn="just" eaLnBrk="1" hangingPunct="1">
              <a:spcBef>
                <a:spcPct val="10000"/>
              </a:spcBef>
            </a:pPr>
            <a:r>
              <a:rPr lang="en-US" altLang="en-US" sz="3600" dirty="0">
                <a:latin typeface="Avenir Book" pitchFamily="124" charset="0"/>
              </a:rPr>
              <a:t>Track and Steady-State teasing was used to validate the modification developed in the CAD software. The testing allowed developed set-ups to be tested in a real-life situation to gain results. </a:t>
            </a:r>
          </a:p>
        </p:txBody>
      </p:sp>
      <p:sp>
        <p:nvSpPr>
          <p:cNvPr id="14345" name="Text Box 12">
            <a:extLst>
              <a:ext uri="{FF2B5EF4-FFF2-40B4-BE49-F238E27FC236}">
                <a16:creationId xmlns:a16="http://schemas.microsoft.com/office/drawing/2014/main" id="{4B1EBD04-9058-4D08-994F-4A582059E3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58363" y="7437438"/>
            <a:ext cx="10899775" cy="28392437"/>
          </a:xfrm>
          <a:prstGeom prst="rect">
            <a:avLst/>
          </a:prstGeom>
          <a:solidFill>
            <a:schemeClr val="bg1"/>
          </a:solidFill>
          <a:ln w="38100">
            <a:solidFill>
              <a:srgbClr val="000000"/>
            </a:solidFill>
            <a:round/>
            <a:headEnd/>
            <a:tailEnd/>
          </a:ln>
        </p:spPr>
        <p:txBody>
          <a:bodyPr lIns="914400" tIns="457200" rIns="914400" bIns="914400"/>
          <a:lstStyle>
            <a:lvl1pPr eaLnBrk="0" hangingPunct="0">
              <a:tabLst>
                <a:tab pos="500063" algn="l"/>
              </a:tabLs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tabLst>
                <a:tab pos="500063" algn="l"/>
              </a:tabLs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tabLst>
                <a:tab pos="500063" algn="l"/>
              </a:tabLs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tabLst>
                <a:tab pos="500063" algn="l"/>
              </a:tabLs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tabLst>
                <a:tab pos="500063" algn="l"/>
              </a:tabLs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00063" algn="l"/>
              </a:tabLs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00063" algn="l"/>
              </a:tabLs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00063" algn="l"/>
              </a:tabLs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00063" algn="l"/>
              </a:tabLs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just" eaLnBrk="1" hangingPunct="1"/>
            <a:r>
              <a:rPr lang="en-US" altLang="en-US" sz="4800" b="1" dirty="0">
                <a:solidFill>
                  <a:srgbClr val="000000"/>
                </a:solidFill>
                <a:latin typeface="Avenir Heavy" pitchFamily="124" charset="0"/>
              </a:rPr>
              <a:t>Results</a:t>
            </a:r>
            <a:endParaRPr lang="en-US" altLang="ja-JP" sz="4800" dirty="0">
              <a:latin typeface="Avenir Book" pitchFamily="124" charset="0"/>
            </a:endParaRPr>
          </a:p>
          <a:p>
            <a:pPr algn="just" eaLnBrk="1" hangingPunct="1">
              <a:spcBef>
                <a:spcPct val="50000"/>
              </a:spcBef>
            </a:pPr>
            <a:r>
              <a:rPr lang="en-US" altLang="en-US" sz="3600" dirty="0">
                <a:latin typeface="Avenir Book" pitchFamily="124" charset="0"/>
              </a:rPr>
              <a:t>Measuring bumpsteer of the standard Mx5 suspension highlighted a clear presents of bumpsteer through the wheels travel. The measurements taken </a:t>
            </a:r>
            <a:r>
              <a:rPr lang="en-US" altLang="en-US" sz="3600" dirty="0">
                <a:solidFill>
                  <a:schemeClr val="tx1">
                    <a:lumMod val="95000"/>
                    <a:lumOff val="5000"/>
                  </a:schemeClr>
                </a:solidFill>
                <a:latin typeface="Avenir Book" pitchFamily="124" charset="0"/>
              </a:rPr>
              <a:t>produced a bumpsteer graph. When a bumpsteer graph for the standard suspension was created in the WinGeo software. The two graphs were compared showing clear correlation between the two, </a:t>
            </a:r>
            <a:r>
              <a:rPr lang="en-US" altLang="en-US" sz="3600" dirty="0">
                <a:latin typeface="Avenir Book" pitchFamily="124" charset="0"/>
              </a:rPr>
              <a:t>helping validate graphs created in WinGeo software.</a:t>
            </a:r>
          </a:p>
          <a:p>
            <a:pPr eaLnBrk="1" hangingPunct="1">
              <a:spcBef>
                <a:spcPct val="50000"/>
              </a:spcBef>
            </a:pPr>
            <a:endParaRPr lang="en-US" altLang="en-US" sz="4000" dirty="0">
              <a:latin typeface="Avenir Book" pitchFamily="124" charset="0"/>
            </a:endParaRPr>
          </a:p>
          <a:p>
            <a:pPr eaLnBrk="1" hangingPunct="1">
              <a:spcBef>
                <a:spcPct val="50000"/>
              </a:spcBef>
            </a:pPr>
            <a:endParaRPr lang="en-US" altLang="en-US" sz="4000" dirty="0">
              <a:latin typeface="Avenir Book" pitchFamily="124" charset="0"/>
            </a:endParaRPr>
          </a:p>
          <a:p>
            <a:pPr eaLnBrk="1" hangingPunct="1">
              <a:spcBef>
                <a:spcPct val="50000"/>
              </a:spcBef>
            </a:pPr>
            <a:endParaRPr lang="en-US" altLang="en-US" sz="4000" dirty="0">
              <a:latin typeface="Avenir Book" pitchFamily="124" charset="0"/>
            </a:endParaRPr>
          </a:p>
          <a:p>
            <a:pPr eaLnBrk="1" hangingPunct="1">
              <a:spcBef>
                <a:spcPct val="50000"/>
              </a:spcBef>
            </a:pPr>
            <a:endParaRPr lang="en-US" altLang="en-US" sz="4000" dirty="0">
              <a:latin typeface="Avenir Book" pitchFamily="124" charset="0"/>
            </a:endParaRPr>
          </a:p>
          <a:p>
            <a:pPr eaLnBrk="1" hangingPunct="1">
              <a:spcBef>
                <a:spcPct val="50000"/>
              </a:spcBef>
            </a:pPr>
            <a:endParaRPr lang="en-US" altLang="en-US" sz="4000" dirty="0">
              <a:latin typeface="Avenir Book" pitchFamily="124" charset="0"/>
            </a:endParaRPr>
          </a:p>
          <a:p>
            <a:pPr eaLnBrk="1" hangingPunct="1">
              <a:spcBef>
                <a:spcPct val="50000"/>
              </a:spcBef>
            </a:pPr>
            <a:endParaRPr lang="en-US" altLang="en-US" sz="4000" dirty="0">
              <a:latin typeface="Avenir Book" pitchFamily="124" charset="0"/>
            </a:endParaRPr>
          </a:p>
          <a:p>
            <a:pPr eaLnBrk="1" hangingPunct="1">
              <a:spcBef>
                <a:spcPct val="50000"/>
              </a:spcBef>
            </a:pPr>
            <a:endParaRPr lang="en-US" altLang="en-US" sz="4000" dirty="0">
              <a:latin typeface="Avenir Book" pitchFamily="124" charset="0"/>
            </a:endParaRPr>
          </a:p>
          <a:p>
            <a:pPr algn="just" eaLnBrk="1" hangingPunct="1">
              <a:spcBef>
                <a:spcPct val="50000"/>
              </a:spcBef>
            </a:pPr>
            <a:r>
              <a:rPr lang="en-US" altLang="en-US" sz="3600" dirty="0">
                <a:latin typeface="Avenir Book" pitchFamily="124" charset="0"/>
              </a:rPr>
              <a:t>The model in WinGeo allowed for many suspension changes and designs to be tested, their affect on the suspension’s bumpsteer recorded and compared against other tests and the standard set-up. The largest reduction in bumpsteer was found to be visible wit a combination of suspension arm changes. </a:t>
            </a:r>
          </a:p>
          <a:p>
            <a:pPr eaLnBrk="1" hangingPunct="1">
              <a:spcBef>
                <a:spcPct val="50000"/>
              </a:spcBef>
            </a:pPr>
            <a:endParaRPr lang="en-US" altLang="en-US" sz="4000" dirty="0">
              <a:latin typeface="Avenir Book" pitchFamily="124" charset="0"/>
            </a:endParaRPr>
          </a:p>
          <a:p>
            <a:pPr eaLnBrk="1" hangingPunct="1">
              <a:spcBef>
                <a:spcPct val="50000"/>
              </a:spcBef>
            </a:pPr>
            <a:endParaRPr lang="en-US" altLang="en-US" sz="4000" dirty="0">
              <a:latin typeface="Avenir Book" pitchFamily="124" charset="0"/>
            </a:endParaRPr>
          </a:p>
          <a:p>
            <a:pPr eaLnBrk="1" hangingPunct="1">
              <a:spcBef>
                <a:spcPct val="50000"/>
              </a:spcBef>
            </a:pPr>
            <a:endParaRPr lang="en-US" altLang="en-US" sz="4000" dirty="0">
              <a:latin typeface="Avenir Book" pitchFamily="124" charset="0"/>
            </a:endParaRPr>
          </a:p>
          <a:p>
            <a:pPr eaLnBrk="1" hangingPunct="1">
              <a:spcBef>
                <a:spcPct val="50000"/>
              </a:spcBef>
            </a:pPr>
            <a:endParaRPr lang="en-US" altLang="en-US" sz="4000" dirty="0">
              <a:latin typeface="Avenir Book" pitchFamily="124" charset="0"/>
            </a:endParaRPr>
          </a:p>
          <a:p>
            <a:pPr eaLnBrk="1" hangingPunct="1">
              <a:spcBef>
                <a:spcPct val="50000"/>
              </a:spcBef>
            </a:pPr>
            <a:endParaRPr lang="en-US" altLang="en-US" sz="4000" dirty="0">
              <a:latin typeface="Avenir Book" pitchFamily="124" charset="0"/>
            </a:endParaRPr>
          </a:p>
          <a:p>
            <a:pPr eaLnBrk="1" hangingPunct="1">
              <a:spcBef>
                <a:spcPct val="50000"/>
              </a:spcBef>
            </a:pPr>
            <a:endParaRPr lang="en-US" altLang="en-US" sz="4000" dirty="0">
              <a:latin typeface="Avenir Book" pitchFamily="124" charset="0"/>
            </a:endParaRPr>
          </a:p>
          <a:p>
            <a:pPr algn="just" eaLnBrk="1" hangingPunct="1">
              <a:spcBef>
                <a:spcPct val="50000"/>
              </a:spcBef>
            </a:pPr>
            <a:r>
              <a:rPr lang="en-US" altLang="en-US" sz="3600" dirty="0">
                <a:latin typeface="Avenir Book" pitchFamily="124" charset="0"/>
              </a:rPr>
              <a:t>Data was recorded from track testing primarily with the use of AIM technology data analysis software. Track and steady-state took place to analysis different developed suspension set ups against the standard. Results were compared across different data for a conclusion to be drawn of which set-up improved the vehicles dynamic handling and helped achieved a faster lap time. </a:t>
            </a:r>
            <a:endParaRPr lang="en-US" altLang="en-US" sz="4000" dirty="0">
              <a:latin typeface="Avenir Book" pitchFamily="124" charset="0"/>
            </a:endParaRPr>
          </a:p>
          <a:p>
            <a:pPr eaLnBrk="1" hangingPunct="1">
              <a:spcBef>
                <a:spcPct val="50000"/>
              </a:spcBef>
            </a:pPr>
            <a:endParaRPr lang="en-US" altLang="en-US" sz="4000" dirty="0">
              <a:latin typeface="Avenir Book" pitchFamily="124" charset="0"/>
            </a:endParaRPr>
          </a:p>
          <a:p>
            <a:pPr eaLnBrk="1" hangingPunct="1">
              <a:spcBef>
                <a:spcPct val="50000"/>
              </a:spcBef>
            </a:pPr>
            <a:endParaRPr lang="en-US" altLang="en-US" i="1" dirty="0">
              <a:solidFill>
                <a:schemeClr val="accent2"/>
              </a:solidFill>
              <a:latin typeface="Avenir Book" pitchFamily="124" charset="0"/>
            </a:endParaRPr>
          </a:p>
        </p:txBody>
      </p:sp>
      <p:sp>
        <p:nvSpPr>
          <p:cNvPr id="14347" name="Text Box 13">
            <a:extLst>
              <a:ext uri="{FF2B5EF4-FFF2-40B4-BE49-F238E27FC236}">
                <a16:creationId xmlns:a16="http://schemas.microsoft.com/office/drawing/2014/main" id="{6D58AFAD-53B1-4A87-AE0C-C03005BD5D9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674138" y="7437438"/>
            <a:ext cx="7315200" cy="28452762"/>
          </a:xfrm>
          <a:prstGeom prst="rect">
            <a:avLst/>
          </a:prstGeom>
          <a:solidFill>
            <a:schemeClr val="bg1"/>
          </a:solidFill>
          <a:ln w="38100">
            <a:solidFill>
              <a:srgbClr val="000000"/>
            </a:solidFill>
            <a:round/>
            <a:headEnd/>
            <a:tailEnd/>
          </a:ln>
        </p:spPr>
        <p:txBody>
          <a:bodyPr lIns="914400" tIns="457200" rIns="914400" bIns="914400"/>
          <a:lstStyle>
            <a:lvl1pPr eaLnBrk="0" hangingPunct="0"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4800" b="1" dirty="0">
                <a:solidFill>
                  <a:srgbClr val="000000"/>
                </a:solidFill>
                <a:latin typeface="Avenir Heavy" pitchFamily="124" charset="0"/>
              </a:rPr>
              <a:t>Conclusions</a:t>
            </a:r>
          </a:p>
          <a:p>
            <a:pPr algn="just" eaLnBrk="1" hangingPunct="1">
              <a:spcBef>
                <a:spcPct val="50000"/>
              </a:spcBef>
            </a:pPr>
            <a:r>
              <a:rPr lang="en-US" altLang="ja-JP" sz="3600" dirty="0">
                <a:solidFill>
                  <a:schemeClr val="tx1">
                    <a:lumMod val="95000"/>
                    <a:lumOff val="5000"/>
                  </a:schemeClr>
                </a:solidFill>
                <a:latin typeface="Avenir Heavy" pitchFamily="124" charset="0"/>
              </a:rPr>
              <a:t>Earlier in the project results showed a clear presence of bumpsteer. The development of the suspension arm design was required to reduce the bumpsteer. </a:t>
            </a:r>
            <a:endParaRPr lang="en-US" altLang="ja-JP" sz="3600" dirty="0">
              <a:solidFill>
                <a:schemeClr val="tx1">
                  <a:lumMod val="95000"/>
                  <a:lumOff val="5000"/>
                </a:schemeClr>
              </a:solidFill>
              <a:latin typeface="Avenir Book" pitchFamily="124" charset="0"/>
            </a:endParaRPr>
          </a:p>
          <a:p>
            <a:pPr eaLnBrk="1" hangingPunct="1">
              <a:spcBef>
                <a:spcPct val="50000"/>
              </a:spcBef>
            </a:pPr>
            <a:endParaRPr lang="en-US" altLang="ja-JP" sz="4800" dirty="0">
              <a:latin typeface="Avenir Book" pitchFamily="124" charset="0"/>
            </a:endParaRPr>
          </a:p>
          <a:p>
            <a:pPr eaLnBrk="1" hangingPunct="1">
              <a:spcBef>
                <a:spcPct val="50000"/>
              </a:spcBef>
            </a:pPr>
            <a:endParaRPr lang="en-US" altLang="ja-JP" sz="4800" dirty="0">
              <a:latin typeface="Avenir Book" pitchFamily="124" charset="0"/>
            </a:endParaRPr>
          </a:p>
          <a:p>
            <a:pPr eaLnBrk="1" hangingPunct="1">
              <a:spcBef>
                <a:spcPct val="50000"/>
              </a:spcBef>
            </a:pPr>
            <a:endParaRPr lang="en-US" altLang="ja-JP" sz="4800" dirty="0">
              <a:latin typeface="Avenir Book" pitchFamily="124" charset="0"/>
            </a:endParaRPr>
          </a:p>
          <a:p>
            <a:pPr eaLnBrk="1" hangingPunct="1">
              <a:spcBef>
                <a:spcPct val="50000"/>
              </a:spcBef>
            </a:pPr>
            <a:endParaRPr lang="en-US" altLang="ja-JP" sz="4800" dirty="0">
              <a:latin typeface="Avenir Book" pitchFamily="124" charset="0"/>
            </a:endParaRPr>
          </a:p>
          <a:p>
            <a:pPr algn="just" eaLnBrk="1" hangingPunct="1">
              <a:spcBef>
                <a:spcPct val="50000"/>
              </a:spcBef>
            </a:pPr>
            <a:r>
              <a:rPr lang="en-US" altLang="ja-JP" sz="3600" dirty="0">
                <a:latin typeface="Avenir Book" pitchFamily="124" charset="0"/>
              </a:rPr>
              <a:t>WinGeo 3 proved to produced an accurate suspension model which could be used to develop suspension arm designs. Four designs were created by modifying the suspensions arms to show a reduction in the bumpsteer present.</a:t>
            </a:r>
          </a:p>
          <a:p>
            <a:pPr eaLnBrk="1" hangingPunct="1">
              <a:spcBef>
                <a:spcPct val="50000"/>
              </a:spcBef>
            </a:pPr>
            <a:endParaRPr lang="en-US" altLang="ja-JP" sz="4800" dirty="0">
              <a:latin typeface="Avenir Book" pitchFamily="124" charset="0"/>
            </a:endParaRPr>
          </a:p>
          <a:p>
            <a:pPr eaLnBrk="1" hangingPunct="1">
              <a:spcBef>
                <a:spcPct val="50000"/>
              </a:spcBef>
            </a:pPr>
            <a:endParaRPr lang="en-US" altLang="ja-JP" sz="4800" dirty="0">
              <a:latin typeface="Avenir Book" pitchFamily="124" charset="0"/>
            </a:endParaRPr>
          </a:p>
          <a:p>
            <a:pPr eaLnBrk="1" hangingPunct="1">
              <a:spcBef>
                <a:spcPct val="50000"/>
              </a:spcBef>
            </a:pPr>
            <a:endParaRPr lang="en-US" altLang="ja-JP" sz="4800" dirty="0">
              <a:latin typeface="Avenir Book" pitchFamily="124" charset="0"/>
            </a:endParaRPr>
          </a:p>
          <a:p>
            <a:pPr eaLnBrk="1" hangingPunct="1">
              <a:spcBef>
                <a:spcPct val="50000"/>
              </a:spcBef>
            </a:pPr>
            <a:endParaRPr lang="en-US" altLang="ja-JP" sz="4800" dirty="0">
              <a:latin typeface="Avenir Book" pitchFamily="124" charset="0"/>
            </a:endParaRPr>
          </a:p>
          <a:p>
            <a:pPr eaLnBrk="1" hangingPunct="1">
              <a:spcBef>
                <a:spcPct val="50000"/>
              </a:spcBef>
            </a:pPr>
            <a:endParaRPr lang="en-US" altLang="ja-JP" sz="3600" dirty="0">
              <a:latin typeface="Avenir Book" pitchFamily="124" charset="0"/>
            </a:endParaRPr>
          </a:p>
          <a:p>
            <a:pPr algn="just" eaLnBrk="1" hangingPunct="1">
              <a:spcBef>
                <a:spcPct val="50000"/>
              </a:spcBef>
            </a:pPr>
            <a:r>
              <a:rPr lang="en-US" altLang="ja-JP" sz="3600" dirty="0">
                <a:latin typeface="Avenir Book" pitchFamily="124" charset="0"/>
              </a:rPr>
              <a:t>Track and Steady-State testing was selected to provided a solid conclusion on whether the reduction of bumpsteer had an impact on the vehicle dynamic handling. A prediction was that the data collected from this test would show that the developed set improved the dynamic handling characteristics and lap time of the Mx5 race car.</a:t>
            </a:r>
          </a:p>
          <a:p>
            <a:pPr eaLnBrk="1" hangingPunct="1">
              <a:spcBef>
                <a:spcPct val="50000"/>
              </a:spcBef>
            </a:pPr>
            <a:endParaRPr lang="en-US" altLang="ja-JP" sz="4800" dirty="0">
              <a:latin typeface="Avenir Book" pitchFamily="124" charset="0"/>
            </a:endParaRPr>
          </a:p>
          <a:p>
            <a:pPr eaLnBrk="1" hangingPunct="1">
              <a:spcBef>
                <a:spcPct val="50000"/>
              </a:spcBef>
            </a:pPr>
            <a:endParaRPr lang="en-US" altLang="ja-JP" sz="4800" dirty="0">
              <a:latin typeface="Avenir Book" pitchFamily="124" charset="0"/>
            </a:endParaRPr>
          </a:p>
        </p:txBody>
      </p:sp>
      <p:sp>
        <p:nvSpPr>
          <p:cNvPr id="14348" name="Text Box 15">
            <a:extLst>
              <a:ext uri="{FF2B5EF4-FFF2-40B4-BE49-F238E27FC236}">
                <a16:creationId xmlns:a16="http://schemas.microsoft.com/office/drawing/2014/main" id="{25DB6E6C-9D20-4318-9862-7102BB4123E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03350" y="37079238"/>
            <a:ext cx="13303250" cy="465772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00"/>
            </a:solidFill>
            <a:round/>
            <a:headEnd/>
            <a:tailEnd/>
          </a:ln>
        </p:spPr>
        <p:txBody>
          <a:bodyPr lIns="914400" tIns="457200" rIns="914400" bIns="914400"/>
          <a:lstStyle>
            <a:lvl1pPr eaLnBrk="0" hangingPunct="0"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4400" b="1" dirty="0">
                <a:solidFill>
                  <a:srgbClr val="000000"/>
                </a:solidFill>
                <a:latin typeface="Avenir Heavy" pitchFamily="124" charset="0"/>
              </a:rPr>
              <a:t>Literature cited</a:t>
            </a:r>
          </a:p>
          <a:p>
            <a:r>
              <a:rPr lang="en-GB" dirty="0"/>
              <a:t>Upadhyay, V. A., </a:t>
            </a:r>
            <a:r>
              <a:rPr lang="en-GB" dirty="0" err="1"/>
              <a:t>Gopalakrishna</a:t>
            </a:r>
            <a:r>
              <a:rPr lang="en-GB" dirty="0"/>
              <a:t>, K. &amp; </a:t>
            </a:r>
            <a:r>
              <a:rPr lang="en-GB" dirty="0" err="1"/>
              <a:t>Kshirsagar</a:t>
            </a:r>
            <a:r>
              <a:rPr lang="en-GB" dirty="0"/>
              <a:t>, A. R., 2008. </a:t>
            </a:r>
            <a:r>
              <a:rPr lang="en-GB" i="1" dirty="0"/>
              <a:t>A Simple, Cost Effective, Method of Evaluating Bump Steer and Brake Steer, and Achieving Correlation with ADAMS Analysis, </a:t>
            </a:r>
            <a:r>
              <a:rPr lang="en-GB" dirty="0"/>
              <a:t>Detroit, Michigan: SAE International.</a:t>
            </a:r>
          </a:p>
          <a:p>
            <a:r>
              <a:rPr lang="en-GB" dirty="0"/>
              <a:t>Sharma, Y. et al., 2015. </a:t>
            </a:r>
            <a:r>
              <a:rPr lang="en-GB" i="1" dirty="0"/>
              <a:t>Design and Development of Single Seat, Four Wheeled All-Terrain Vehicle for Baja Collegiate Design Series, </a:t>
            </a:r>
            <a:r>
              <a:rPr lang="en-GB" dirty="0" err="1"/>
              <a:t>s.l.</a:t>
            </a:r>
            <a:r>
              <a:rPr lang="en-GB" dirty="0"/>
              <a:t>: SAE International.</a:t>
            </a:r>
          </a:p>
          <a:p>
            <a:pPr eaLnBrk="1" hangingPunct="1"/>
            <a:br>
              <a:rPr lang="en-US" altLang="en-US" dirty="0">
                <a:latin typeface="Avenir Book" pitchFamily="124" charset="0"/>
              </a:rPr>
            </a:br>
            <a:endParaRPr lang="en-US" altLang="en-US" dirty="0">
              <a:latin typeface="Avenir Book" pitchFamily="124" charset="0"/>
            </a:endParaRPr>
          </a:p>
          <a:p>
            <a:pPr eaLnBrk="1" hangingPunct="1">
              <a:spcBef>
                <a:spcPct val="10000"/>
              </a:spcBef>
            </a:pPr>
            <a:endParaRPr lang="en-US" altLang="en-US" dirty="0">
              <a:latin typeface="Avenir Book" pitchFamily="124" charset="0"/>
            </a:endParaRPr>
          </a:p>
        </p:txBody>
      </p:sp>
      <p:sp>
        <p:nvSpPr>
          <p:cNvPr id="14349" name="Text Box 16">
            <a:extLst>
              <a:ext uri="{FF2B5EF4-FFF2-40B4-BE49-F238E27FC236}">
                <a16:creationId xmlns:a16="http://schemas.microsoft.com/office/drawing/2014/main" id="{B571C21B-9557-4BCE-8EC6-1756359EC4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560676" y="37079238"/>
            <a:ext cx="13428662" cy="4657725"/>
          </a:xfrm>
          <a:prstGeom prst="rect">
            <a:avLst/>
          </a:prstGeom>
          <a:solidFill>
            <a:schemeClr val="bg1"/>
          </a:solidFill>
          <a:ln w="38100">
            <a:solidFill>
              <a:srgbClr val="000000"/>
            </a:solidFill>
            <a:round/>
            <a:headEnd/>
            <a:tailEnd/>
          </a:ln>
        </p:spPr>
        <p:txBody>
          <a:bodyPr lIns="914400" tIns="457200" rIns="914400" bIns="914400"/>
          <a:lstStyle>
            <a:lvl1pPr eaLnBrk="0" hangingPunct="0"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4400" b="1" dirty="0">
                <a:solidFill>
                  <a:srgbClr val="000000"/>
                </a:solidFill>
                <a:latin typeface="Avenir Heavy" pitchFamily="124" charset="0"/>
              </a:rPr>
              <a:t>Acknowledgments</a:t>
            </a:r>
            <a:endParaRPr lang="en-US" altLang="en-US" sz="3600" b="1" dirty="0">
              <a:solidFill>
                <a:srgbClr val="000000"/>
              </a:solidFill>
              <a:latin typeface="Avenir Book" pitchFamily="12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en-US" altLang="en-US" sz="3600" dirty="0">
                <a:solidFill>
                  <a:srgbClr val="000000"/>
                </a:solidFill>
                <a:latin typeface="Avenir Book" pitchFamily="124" charset="0"/>
              </a:rPr>
              <a:t>Paul Sheard of Paul Sheard Autosport for his assistance with the use of a Mx5 race car for testing.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en-US" sz="3600" dirty="0">
                <a:solidFill>
                  <a:srgbClr val="000000"/>
                </a:solidFill>
                <a:latin typeface="Avenir Book" pitchFamily="124" charset="0"/>
              </a:rPr>
              <a:t>Nigel and Nikki Greensall of Greensall Motorsport for their assistance with organising track and steady-state testing. </a:t>
            </a:r>
          </a:p>
          <a:p>
            <a:pPr eaLnBrk="1" hangingPunct="1">
              <a:spcBef>
                <a:spcPct val="50000"/>
              </a:spcBef>
            </a:pPr>
            <a:endParaRPr lang="en-US" altLang="en-US" sz="3600" b="1" dirty="0">
              <a:solidFill>
                <a:srgbClr val="000000"/>
              </a:solidFill>
              <a:latin typeface="Avenir Book" pitchFamily="124" charset="0"/>
            </a:endParaRPr>
          </a:p>
        </p:txBody>
      </p:sp>
      <p:pic>
        <p:nvPicPr>
          <p:cNvPr id="14353" name="Picture 17">
            <a:extLst>
              <a:ext uri="{FF2B5EF4-FFF2-40B4-BE49-F238E27FC236}">
                <a16:creationId xmlns:a16="http://schemas.microsoft.com/office/drawing/2014/main" id="{6F266775-32DB-473A-81C5-03C43FF8CE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726" t="22009" r="53627" b="37720"/>
          <a:stretch>
            <a:fillRect/>
          </a:stretch>
        </p:blipFill>
        <p:spPr bwMode="auto">
          <a:xfrm>
            <a:off x="1403350" y="2502560"/>
            <a:ext cx="3488531" cy="4030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1E8B2CAC-26A8-4779-BDBD-24C4DA54BD1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46076" y="2502560"/>
            <a:ext cx="2905124" cy="3224688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C8ECF82-C97F-445F-B8D7-DDAA5F35ACD9}"/>
              </a:ext>
            </a:extLst>
          </p:cNvPr>
          <p:cNvCxnSpPr/>
          <p:nvPr/>
        </p:nvCxnSpPr>
        <p:spPr>
          <a:xfrm>
            <a:off x="5419725" y="3907354"/>
            <a:ext cx="19577050" cy="0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grpSp>
        <p:nvGrpSpPr>
          <p:cNvPr id="3" name="Group 2">
            <a:extLst>
              <a:ext uri="{FF2B5EF4-FFF2-40B4-BE49-F238E27FC236}">
                <a16:creationId xmlns:a16="http://schemas.microsoft.com/office/drawing/2014/main" id="{E063438E-C668-4060-A0F2-605D62879677}"/>
              </a:ext>
            </a:extLst>
          </p:cNvPr>
          <p:cNvGrpSpPr/>
          <p:nvPr/>
        </p:nvGrpSpPr>
        <p:grpSpPr>
          <a:xfrm>
            <a:off x="10175398" y="14557049"/>
            <a:ext cx="10065704" cy="6429600"/>
            <a:chOff x="10175398" y="17682435"/>
            <a:chExt cx="10065704" cy="6910838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3AC4E4CD-6132-4823-B04B-32A2ED51014D}"/>
                </a:ext>
              </a:extLst>
            </p:cNvPr>
            <p:cNvPicPr/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175398" y="17682435"/>
              <a:ext cx="10065704" cy="6286157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63423D0C-8C8C-4157-8C42-067149BFC306}"/>
                </a:ext>
              </a:extLst>
            </p:cNvPr>
            <p:cNvSpPr txBox="1"/>
            <p:nvPr/>
          </p:nvSpPr>
          <p:spPr>
            <a:xfrm>
              <a:off x="10581482" y="24131608"/>
              <a:ext cx="901700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latin typeface="+mn-lt"/>
                </a:rPr>
                <a:t>3D Mx5 Rear Suspension Model in WinGeo 3</a:t>
              </a:r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5FF5328B-BFCA-4F13-A6D4-E57300DFEF8A}"/>
              </a:ext>
            </a:extLst>
          </p:cNvPr>
          <p:cNvGrpSpPr/>
          <p:nvPr/>
        </p:nvGrpSpPr>
        <p:grpSpPr>
          <a:xfrm>
            <a:off x="10250486" y="25022389"/>
            <a:ext cx="9766299" cy="5641032"/>
            <a:chOff x="10206832" y="29946600"/>
            <a:chExt cx="9766299" cy="5641032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D4661279-EBBB-4F89-8580-B552F4D0EC45}"/>
                </a:ext>
              </a:extLst>
            </p:cNvPr>
            <p:cNvPicPr/>
            <p:nvPr/>
          </p:nvPicPr>
          <p:blipFill rotWithShape="1">
            <a:blip r:embed="rId7"/>
            <a:srcRect r="57451" b="3088"/>
            <a:stretch/>
          </p:blipFill>
          <p:spPr>
            <a:xfrm>
              <a:off x="10206832" y="29946600"/>
              <a:ext cx="9766299" cy="5029200"/>
            </a:xfrm>
            <a:prstGeom prst="rect">
              <a:avLst/>
            </a:prstGeom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3FE4BB6E-C9C7-41A1-8CAB-70120F030E92}"/>
                </a:ext>
              </a:extLst>
            </p:cNvPr>
            <p:cNvSpPr txBox="1"/>
            <p:nvPr/>
          </p:nvSpPr>
          <p:spPr>
            <a:xfrm>
              <a:off x="10447337" y="35125967"/>
              <a:ext cx="928528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latin typeface="+mn-lt"/>
                </a:rPr>
                <a:t>Understeer Math Channel Trace In AIM Race Studio</a:t>
              </a: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8E7C2505-2860-4CD2-B34F-C623C06AD0DE}"/>
              </a:ext>
            </a:extLst>
          </p:cNvPr>
          <p:cNvGrpSpPr/>
          <p:nvPr/>
        </p:nvGrpSpPr>
        <p:grpSpPr>
          <a:xfrm>
            <a:off x="22073236" y="12510849"/>
            <a:ext cx="6517004" cy="4228382"/>
            <a:chOff x="22134196" y="12080240"/>
            <a:chExt cx="6517004" cy="4678386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BF58971E-45A4-4116-BB31-591C08C3F94C}"/>
                </a:ext>
              </a:extLst>
            </p:cNvPr>
            <p:cNvPicPr/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134196" y="12080240"/>
              <a:ext cx="6517004" cy="3802061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48560C2D-3D23-44EC-8831-7A4BF72672FD}"/>
                </a:ext>
              </a:extLst>
            </p:cNvPr>
            <p:cNvSpPr txBox="1"/>
            <p:nvPr/>
          </p:nvSpPr>
          <p:spPr>
            <a:xfrm>
              <a:off x="22275007" y="15927629"/>
              <a:ext cx="6096793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latin typeface="+mn-lt"/>
                  <a:cs typeface="Helvetica" panose="020B0604020202020204" pitchFamily="34" charset="0"/>
                </a:rPr>
                <a:t>Mx5 Standard Suspension Bumpsteer Graph WinGeo </a:t>
              </a:r>
              <a:r>
                <a:rPr lang="en-GB" sz="2000" dirty="0">
                  <a:latin typeface="+mn-lt"/>
                  <a:cs typeface="Helvetica" panose="020B0604020202020204" pitchFamily="34" charset="0"/>
                </a:rPr>
                <a:t>3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6A160A3-2656-42DF-9392-AD5894266EDC}"/>
              </a:ext>
            </a:extLst>
          </p:cNvPr>
          <p:cNvGrpSpPr/>
          <p:nvPr/>
        </p:nvGrpSpPr>
        <p:grpSpPr>
          <a:xfrm>
            <a:off x="21999773" y="22362867"/>
            <a:ext cx="6525339" cy="4678386"/>
            <a:chOff x="22064901" y="26015161"/>
            <a:chExt cx="6525339" cy="4678386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110F5881-1A80-4F63-9F05-A61A4529B2A1}"/>
                </a:ext>
              </a:extLst>
            </p:cNvPr>
            <p:cNvPicPr/>
            <p:nvPr/>
          </p:nvPicPr>
          <p:blipFill rotWithShape="1"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1272" t="52686" b="4603"/>
            <a:stretch/>
          </p:blipFill>
          <p:spPr bwMode="auto">
            <a:xfrm>
              <a:off x="22064901" y="26015161"/>
              <a:ext cx="6517004" cy="3802061"/>
            </a:xfrm>
            <a:prstGeom prst="rect">
              <a:avLst/>
            </a:prstGeom>
            <a:noFill/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BF154EFC-71CA-4F8E-AB72-2FAC95CB628C}"/>
                </a:ext>
              </a:extLst>
            </p:cNvPr>
            <p:cNvSpPr txBox="1"/>
            <p:nvPr/>
          </p:nvSpPr>
          <p:spPr>
            <a:xfrm>
              <a:off x="22073236" y="29862550"/>
              <a:ext cx="6517004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latin typeface="+mn-lt"/>
                  <a:cs typeface="Helvetica" panose="020B0604020202020204" pitchFamily="34" charset="0"/>
                </a:rPr>
                <a:t>Mx5 Developed Suspension Bumpsteer Graph WinGeo 3</a:t>
              </a: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Override1.xml><?xml version="1.0" encoding="utf-8"?>
<a:themeOverride xmlns:a="http://schemas.openxmlformats.org/drawingml/2006/main">
  <a:clrScheme name="Default Design 3">
    <a:dk1>
      <a:srgbClr val="000000"/>
    </a:dk1>
    <a:lt1>
      <a:srgbClr val="FFFFFF"/>
    </a:lt1>
    <a:dk2>
      <a:srgbClr val="000000"/>
    </a:dk2>
    <a:lt2>
      <a:srgbClr val="333333"/>
    </a:lt2>
    <a:accent1>
      <a:srgbClr val="DDDDDD"/>
    </a:accent1>
    <a:accent2>
      <a:srgbClr val="808080"/>
    </a:accent2>
    <a:accent3>
      <a:srgbClr val="FFFFFF"/>
    </a:accent3>
    <a:accent4>
      <a:srgbClr val="000000"/>
    </a:accent4>
    <a:accent5>
      <a:srgbClr val="EBEBEB"/>
    </a:accent5>
    <a:accent6>
      <a:srgbClr val="737373"/>
    </a:accent6>
    <a:hlink>
      <a:srgbClr val="4D4D4D"/>
    </a:hlink>
    <a:folHlink>
      <a:srgbClr val="EAEAEA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672</Words>
  <Application>Microsoft Office PowerPoint</Application>
  <PresentationFormat>Custom</PresentationFormat>
  <Paragraphs>60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Avenir Book</vt:lpstr>
      <vt:lpstr>Avenir Heavy</vt:lpstr>
      <vt:lpstr>Avenir Medium</vt:lpstr>
      <vt:lpstr>Calibri</vt:lpstr>
      <vt:lpstr>Helvetica</vt:lpstr>
      <vt:lpstr>Times New Roman</vt:lpstr>
      <vt:lpstr>Default Design</vt:lpstr>
      <vt:lpstr>PowerPoint Presentation</vt:lpstr>
    </vt:vector>
  </TitlesOfParts>
  <Manager/>
  <Company/>
  <LinksUpToDate>false</LinksUpToDate>
  <SharedDoc>false</SharedDoc>
  <HyperlinkBase>https://colinpurrington.com/tips/poster-design</HyperlinkBase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Portrait-style poster template for conference</dc:title>
  <dc:subject>conference poster</dc:subject>
  <dc:creator>Colin Purrington</dc:creator>
  <cp:keywords>poster, conference, session, meeting, symposium, research, presentation</cp:keywords>
  <dc:description>Copyright Colin Purrington 2019</dc:description>
  <cp:lastModifiedBy>Toby Marshall</cp:lastModifiedBy>
  <cp:revision>598</cp:revision>
  <cp:lastPrinted>2011-10-30T12:54:45Z</cp:lastPrinted>
  <dcterms:created xsi:type="dcterms:W3CDTF">2012-06-12T14:08:55Z</dcterms:created>
  <dcterms:modified xsi:type="dcterms:W3CDTF">2020-05-05T00:26:07Z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wner">
    <vt:lpwstr>Colin Purrington</vt:lpwstr>
  </property>
</Properties>
</file>