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7F10A3-D7E9-457C-8006-E923E8C9FE40}" type="datetimeFigureOut">
              <a:t>12/14/2024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3FE290-5A29-4C6B-A303-9A504DBD1C2C}" type="slidenum">
              <a:t>‹#›</a:t>
            </a:fld>
            <a:endParaRPr lang="en-US"/>
          </a:p>
        </p:txBody>
      </p:sp>
    </p:spTree>
    <p:extLst>
      <p:ext uri="{BB962C8B-B14F-4D97-AF65-F5344CB8AC3E}">
        <p14:creationId xmlns:p14="http://schemas.microsoft.com/office/powerpoint/2010/main" val="18109205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Entrepreneurs hence drive economic growth; they foster innovation, provide jobs, and fill consumer needs. It discusses the core concepts of entrepreneurs and highlights the importance of SWOT analysis for strategic planning; (Hisrich et al. 2017).</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33FE290-5A29-4C6B-A303-9A504DBD1C2C}" type="slidenum">
              <a:t>2</a:t>
            </a:fld>
            <a:endParaRPr lang="en-US"/>
          </a:p>
        </p:txBody>
      </p:sp>
    </p:spTree>
    <p:extLst>
      <p:ext uri="{BB962C8B-B14F-4D97-AF65-F5344CB8AC3E}">
        <p14:creationId xmlns:p14="http://schemas.microsoft.com/office/powerpoint/2010/main" val="4285004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They </a:t>
            </a:r>
            <a:r>
              <a:rPr lang="en-US" dirty="0" err="1"/>
              <a:t>utilise</a:t>
            </a:r>
            <a:r>
              <a:rPr lang="en-US" dirty="0"/>
              <a:t> the resources they can access to create value and identify missing elements in the marketplace. In highly competitive environments, this demands a combination of tactical planning, creativity and persistence (Burns, 2016).</a:t>
            </a:r>
          </a:p>
        </p:txBody>
      </p:sp>
      <p:sp>
        <p:nvSpPr>
          <p:cNvPr id="4" name="Slide Number Placeholder 3"/>
          <p:cNvSpPr>
            <a:spLocks noGrp="1"/>
          </p:cNvSpPr>
          <p:nvPr>
            <p:ph type="sldNum" sz="quarter" idx="5"/>
          </p:nvPr>
        </p:nvSpPr>
        <p:spPr/>
        <p:txBody>
          <a:bodyPr/>
          <a:lstStyle/>
          <a:p>
            <a:fld id="{A33FE290-5A29-4C6B-A303-9A504DBD1C2C}" type="slidenum">
              <a:t>3</a:t>
            </a:fld>
            <a:endParaRPr lang="en-US"/>
          </a:p>
        </p:txBody>
      </p:sp>
    </p:spTree>
    <p:extLst>
      <p:ext uri="{BB962C8B-B14F-4D97-AF65-F5344CB8AC3E}">
        <p14:creationId xmlns:p14="http://schemas.microsoft.com/office/powerpoint/2010/main" val="421654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They are also capable of seizing opportunities, enduring challenges and leading teams. Empowerment is a critical aspect in the external growth of any </a:t>
            </a:r>
            <a:r>
              <a:rPr lang="en-US" dirty="0" err="1"/>
              <a:t>organisation</a:t>
            </a:r>
            <a:r>
              <a:rPr lang="en-US" dirty="0"/>
              <a:t>, which is why people such as Elon Musk and other entrepreneurs are prime examples of vision and risk-taking (Kuratko, 2020).</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33FE290-5A29-4C6B-A303-9A504DBD1C2C}" type="slidenum">
              <a:t>4</a:t>
            </a:fld>
            <a:endParaRPr lang="en-US"/>
          </a:p>
        </p:txBody>
      </p:sp>
    </p:spTree>
    <p:extLst>
      <p:ext uri="{BB962C8B-B14F-4D97-AF65-F5344CB8AC3E}">
        <p14:creationId xmlns:p14="http://schemas.microsoft.com/office/powerpoint/2010/main" val="1600130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doing so allows entrepreneurs to align their actions with long-term goals through anticipating challenges and creating measurable targets. SWOT analysis or SWOT matrix is the most important tool to assess internal strengths and weaknesses and external opportunities and threats (David and David, 2017).</a:t>
            </a:r>
          </a:p>
        </p:txBody>
      </p:sp>
      <p:sp>
        <p:nvSpPr>
          <p:cNvPr id="4" name="Slide Number Placeholder 3"/>
          <p:cNvSpPr>
            <a:spLocks noGrp="1"/>
          </p:cNvSpPr>
          <p:nvPr>
            <p:ph type="sldNum" sz="quarter" idx="5"/>
          </p:nvPr>
        </p:nvSpPr>
        <p:spPr/>
        <p:txBody>
          <a:bodyPr/>
          <a:lstStyle/>
          <a:p>
            <a:fld id="{A33FE290-5A29-4C6B-A303-9A504DBD1C2C}" type="slidenum">
              <a:t>5</a:t>
            </a:fld>
            <a:endParaRPr lang="en-US"/>
          </a:p>
        </p:txBody>
      </p:sp>
    </p:spTree>
    <p:extLst>
      <p:ext uri="{BB962C8B-B14F-4D97-AF65-F5344CB8AC3E}">
        <p14:creationId xmlns:p14="http://schemas.microsoft.com/office/powerpoint/2010/main" val="1314570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 precise knowledge of their business environment helps them to match their strategies with market aspects, and their viability and growth can be ensured in the long run. According to Hill et al. (2014), entrepreneurs utilize SWOT analysis to determine priorities and appropriately adapt to changing circumstances.</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33FE290-5A29-4C6B-A303-9A504DBD1C2C}" type="slidenum">
              <a:t>10</a:t>
            </a:fld>
            <a:endParaRPr lang="en-US"/>
          </a:p>
        </p:txBody>
      </p:sp>
    </p:spTree>
    <p:extLst>
      <p:ext uri="{BB962C8B-B14F-4D97-AF65-F5344CB8AC3E}">
        <p14:creationId xmlns:p14="http://schemas.microsoft.com/office/powerpoint/2010/main" val="29722234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12/14/2024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156851" y="637762"/>
            <a:ext cx="9888496" cy="900131"/>
          </a:xfrm>
        </p:spPr>
        <p:txBody>
          <a:bodyPr vert="horz" lIns="91440" tIns="45720" rIns="91440" bIns="45720" rtlCol="0" anchor="t">
            <a:normAutofit/>
          </a:bodyPr>
          <a:lstStyle/>
          <a:p>
            <a:pPr algn="l"/>
            <a:r>
              <a:rPr lang="en-US" sz="4000" kern="1200">
                <a:solidFill>
                  <a:schemeClr val="bg1"/>
                </a:solidFill>
                <a:latin typeface="+mj-lt"/>
                <a:ea typeface="+mj-ea"/>
                <a:cs typeface="+mj-cs"/>
              </a:rPr>
              <a:t>Entrepreneurship</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155548" y="2217343"/>
            <a:ext cx="9880893" cy="3959619"/>
          </a:xfrm>
        </p:spPr>
        <p:txBody>
          <a:bodyPr vert="horz" lIns="91440" tIns="45720" rIns="91440" bIns="45720" rtlCol="0">
            <a:normAutofit/>
          </a:bodyPr>
          <a:lstStyle/>
          <a:p>
            <a:pPr indent="-228600" algn="l">
              <a:buFont typeface="Arial" panose="020B0604020202020204" pitchFamily="34" charset="0"/>
              <a:buChar char="•"/>
            </a:pPr>
            <a:r>
              <a:rPr lang="en-US"/>
              <a:t>•Dumitru Ciprian Iancu </a:t>
            </a:r>
          </a:p>
          <a:p>
            <a:pPr indent="-228600" algn="l">
              <a:buFont typeface="Arial" panose="020B0604020202020204" pitchFamily="34" charset="0"/>
              <a:buChar char="•"/>
            </a:pPr>
            <a:r>
              <a:rPr lang="en-US"/>
              <a:t>•Student ID:2133738</a:t>
            </a:r>
          </a:p>
          <a:p>
            <a:pPr indent="-228600" algn="l">
              <a:buFont typeface="Arial" panose="020B0604020202020204" pitchFamily="34" charset="0"/>
              <a:buChar char="•"/>
            </a:pPr>
            <a:r>
              <a:rPr lang="en-US"/>
              <a:t>•University Trinity Saint David</a:t>
            </a:r>
          </a:p>
          <a:p>
            <a:pPr indent="-228600" algn="l">
              <a:buFont typeface="Arial" panose="020B0604020202020204" pitchFamily="34" charset="0"/>
              <a:buChar char="•"/>
            </a:pP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C8157-8A5C-728F-0300-6724CAF2FCA7}"/>
              </a:ext>
            </a:extLst>
          </p:cNvPr>
          <p:cNvSpPr>
            <a:spLocks noGrp="1"/>
          </p:cNvSpPr>
          <p:nvPr>
            <p:ph type="title"/>
          </p:nvPr>
        </p:nvSpPr>
        <p:spPr>
          <a:xfrm>
            <a:off x="8079978" y="741391"/>
            <a:ext cx="3369234" cy="1616203"/>
          </a:xfrm>
        </p:spPr>
        <p:txBody>
          <a:bodyPr anchor="b">
            <a:normAutofit/>
          </a:bodyPr>
          <a:lstStyle/>
          <a:p>
            <a:r>
              <a:rPr lang="en-US" sz="3200">
                <a:latin typeface="Calibri"/>
                <a:ea typeface="Calibri"/>
                <a:cs typeface="Calibri"/>
              </a:rPr>
              <a:t>Introduction</a:t>
            </a:r>
          </a:p>
        </p:txBody>
      </p:sp>
      <p:pic>
        <p:nvPicPr>
          <p:cNvPr id="5" name="Picture 4" descr="Sunlit desk">
            <a:extLst>
              <a:ext uri="{FF2B5EF4-FFF2-40B4-BE49-F238E27FC236}">
                <a16:creationId xmlns:a16="http://schemas.microsoft.com/office/drawing/2014/main" id="{17481389-9CD1-59E1-92A0-FA44E8EBEDA9}"/>
              </a:ext>
            </a:extLst>
          </p:cNvPr>
          <p:cNvPicPr>
            <a:picLocks noChangeAspect="1"/>
          </p:cNvPicPr>
          <p:nvPr/>
        </p:nvPicPr>
        <p:blipFill>
          <a:blip r:embed="rId3"/>
          <a:srcRect l="8755" r="19419" b="-3"/>
          <a:stretch/>
        </p:blipFill>
        <p:spPr>
          <a:xfrm>
            <a:off x="20" y="10"/>
            <a:ext cx="7390243"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839281EF-9821-994A-38A4-A7987F8182CB}"/>
              </a:ext>
            </a:extLst>
          </p:cNvPr>
          <p:cNvSpPr>
            <a:spLocks noGrp="1"/>
          </p:cNvSpPr>
          <p:nvPr>
            <p:ph idx="1"/>
          </p:nvPr>
        </p:nvSpPr>
        <p:spPr>
          <a:xfrm>
            <a:off x="8079978" y="2533476"/>
            <a:ext cx="3369234" cy="3447832"/>
          </a:xfrm>
        </p:spPr>
        <p:txBody>
          <a:bodyPr vert="horz" lIns="91440" tIns="45720" rIns="91440" bIns="45720" rtlCol="0" anchor="t">
            <a:normAutofit/>
          </a:bodyPr>
          <a:lstStyle/>
          <a:p>
            <a:r>
              <a:rPr lang="en-US" sz="2000">
                <a:latin typeface="Calibri"/>
                <a:ea typeface="+mn-lt"/>
                <a:cs typeface="+mn-lt"/>
              </a:rPr>
              <a:t>Entrepreneurship is the method of discovering, creating, and realising a vision, which is usually either a novel concept, a business plan, or a finished good.</a:t>
            </a:r>
            <a:endParaRPr lang="en-US" sz="2000">
              <a:latin typeface="Calibri"/>
            </a:endParaRPr>
          </a:p>
        </p:txBody>
      </p:sp>
    </p:spTree>
    <p:extLst>
      <p:ext uri="{BB962C8B-B14F-4D97-AF65-F5344CB8AC3E}">
        <p14:creationId xmlns:p14="http://schemas.microsoft.com/office/powerpoint/2010/main" val="3807790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7E4CD-32D1-382C-43F4-932BF4A85F38}"/>
              </a:ext>
            </a:extLst>
          </p:cNvPr>
          <p:cNvSpPr>
            <a:spLocks noGrp="1"/>
          </p:cNvSpPr>
          <p:nvPr>
            <p:ph type="title"/>
          </p:nvPr>
        </p:nvSpPr>
        <p:spPr>
          <a:xfrm>
            <a:off x="8079978" y="741391"/>
            <a:ext cx="3369234" cy="1616203"/>
          </a:xfrm>
        </p:spPr>
        <p:txBody>
          <a:bodyPr anchor="b">
            <a:normAutofit/>
          </a:bodyPr>
          <a:lstStyle/>
          <a:p>
            <a:r>
              <a:rPr lang="en-US" sz="3200">
                <a:latin typeface="Calibri"/>
                <a:ea typeface="Calibri"/>
                <a:cs typeface="Calibri"/>
              </a:rPr>
              <a:t>What is entrepreneurship?</a:t>
            </a:r>
          </a:p>
        </p:txBody>
      </p:sp>
      <p:pic>
        <p:nvPicPr>
          <p:cNvPr id="5" name="Picture 4" descr="Light bulb over people discussing">
            <a:extLst>
              <a:ext uri="{FF2B5EF4-FFF2-40B4-BE49-F238E27FC236}">
                <a16:creationId xmlns:a16="http://schemas.microsoft.com/office/drawing/2014/main" id="{45704305-5551-AED7-9CCF-8DFC49318D99}"/>
              </a:ext>
            </a:extLst>
          </p:cNvPr>
          <p:cNvPicPr>
            <a:picLocks noChangeAspect="1"/>
          </p:cNvPicPr>
          <p:nvPr/>
        </p:nvPicPr>
        <p:blipFill>
          <a:blip r:embed="rId3"/>
          <a:srcRect l="19648" r="8527" b="-3"/>
          <a:stretch/>
        </p:blipFill>
        <p:spPr>
          <a:xfrm>
            <a:off x="20" y="10"/>
            <a:ext cx="7390243"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F692766F-A5F6-7217-80BC-0DB82BFE9BD0}"/>
              </a:ext>
            </a:extLst>
          </p:cNvPr>
          <p:cNvSpPr>
            <a:spLocks noGrp="1"/>
          </p:cNvSpPr>
          <p:nvPr>
            <p:ph idx="1"/>
          </p:nvPr>
        </p:nvSpPr>
        <p:spPr>
          <a:xfrm>
            <a:off x="8079978" y="2533476"/>
            <a:ext cx="3369234" cy="3447832"/>
          </a:xfrm>
        </p:spPr>
        <p:txBody>
          <a:bodyPr vert="horz" lIns="91440" tIns="45720" rIns="91440" bIns="45720" rtlCol="0" anchor="t">
            <a:normAutofit/>
          </a:bodyPr>
          <a:lstStyle/>
          <a:p>
            <a:endParaRPr lang="en-US" sz="2000">
              <a:latin typeface="Calibri"/>
              <a:ea typeface="Calibri"/>
              <a:cs typeface="Calibri"/>
            </a:endParaRPr>
          </a:p>
          <a:p>
            <a:r>
              <a:rPr lang="en-US" sz="2000">
                <a:latin typeface="Calibri"/>
                <a:ea typeface="+mn-lt"/>
                <a:cs typeface="+mn-lt"/>
              </a:rPr>
              <a:t>Starting a firm is just one part of entrepreneurship; it requires skills such as innovation, risk-taking, and managing uncertainty. </a:t>
            </a:r>
            <a:endParaRPr lang="en-US" sz="2000">
              <a:latin typeface="Calibri"/>
            </a:endParaRPr>
          </a:p>
        </p:txBody>
      </p:sp>
    </p:spTree>
    <p:extLst>
      <p:ext uri="{BB962C8B-B14F-4D97-AF65-F5344CB8AC3E}">
        <p14:creationId xmlns:p14="http://schemas.microsoft.com/office/powerpoint/2010/main" val="1562318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CC3DB-6FBB-C65F-25F4-35956A2FB225}"/>
              </a:ext>
            </a:extLst>
          </p:cNvPr>
          <p:cNvSpPr>
            <a:spLocks noGrp="1"/>
          </p:cNvSpPr>
          <p:nvPr>
            <p:ph type="title"/>
          </p:nvPr>
        </p:nvSpPr>
        <p:spPr>
          <a:xfrm>
            <a:off x="8079978" y="741391"/>
            <a:ext cx="3369234" cy="1616203"/>
          </a:xfrm>
        </p:spPr>
        <p:txBody>
          <a:bodyPr anchor="b">
            <a:normAutofit/>
          </a:bodyPr>
          <a:lstStyle/>
          <a:p>
            <a:r>
              <a:rPr lang="en-US" sz="3200">
                <a:latin typeface="Calibri"/>
                <a:ea typeface="Calibri"/>
                <a:cs typeface="Calibri"/>
              </a:rPr>
              <a:t>Characteristics of successful business owners</a:t>
            </a:r>
          </a:p>
        </p:txBody>
      </p:sp>
      <p:pic>
        <p:nvPicPr>
          <p:cNvPr id="5" name="Picture 4" descr="People at the meeting desk">
            <a:extLst>
              <a:ext uri="{FF2B5EF4-FFF2-40B4-BE49-F238E27FC236}">
                <a16:creationId xmlns:a16="http://schemas.microsoft.com/office/drawing/2014/main" id="{64BDC38C-A944-15DF-007E-71D57B789173}"/>
              </a:ext>
            </a:extLst>
          </p:cNvPr>
          <p:cNvPicPr>
            <a:picLocks noChangeAspect="1"/>
          </p:cNvPicPr>
          <p:nvPr/>
        </p:nvPicPr>
        <p:blipFill>
          <a:blip r:embed="rId3"/>
          <a:srcRect l="14186" r="25198" b="-2"/>
          <a:stretch/>
        </p:blipFill>
        <p:spPr>
          <a:xfrm>
            <a:off x="20" y="10"/>
            <a:ext cx="7390243"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95E771FF-805B-0597-4542-F4700D6377FA}"/>
              </a:ext>
            </a:extLst>
          </p:cNvPr>
          <p:cNvSpPr>
            <a:spLocks noGrp="1"/>
          </p:cNvSpPr>
          <p:nvPr>
            <p:ph idx="1"/>
          </p:nvPr>
        </p:nvSpPr>
        <p:spPr>
          <a:xfrm>
            <a:off x="8079978" y="2533476"/>
            <a:ext cx="3369234" cy="3447832"/>
          </a:xfrm>
        </p:spPr>
        <p:txBody>
          <a:bodyPr vert="horz" lIns="91440" tIns="45720" rIns="91440" bIns="45720" rtlCol="0" anchor="t">
            <a:normAutofit/>
          </a:bodyPr>
          <a:lstStyle/>
          <a:p>
            <a:pPr marL="0" indent="0">
              <a:buNone/>
            </a:pPr>
            <a:endParaRPr lang="en-US" sz="2000"/>
          </a:p>
          <a:p>
            <a:pPr marL="0" indent="0">
              <a:buNone/>
            </a:pPr>
            <a:endParaRPr lang="en-US" sz="2000">
              <a:latin typeface="Calibri"/>
              <a:ea typeface="Calibri"/>
              <a:cs typeface="Calibri"/>
            </a:endParaRPr>
          </a:p>
          <a:p>
            <a:r>
              <a:rPr lang="en-US" sz="2000">
                <a:latin typeface="Calibri"/>
                <a:ea typeface="+mn-lt"/>
                <a:cs typeface="+mn-lt"/>
              </a:rPr>
              <a:t>Some characteristics of successful entrepreneurs are leadership skills, adaptability, and creativity</a:t>
            </a:r>
            <a:r>
              <a:rPr lang="en-US" sz="2000">
                <a:ea typeface="+mn-lt"/>
                <a:cs typeface="+mn-lt"/>
              </a:rPr>
              <a:t>.</a:t>
            </a:r>
            <a:endParaRPr lang="en-US" sz="2000"/>
          </a:p>
        </p:txBody>
      </p:sp>
    </p:spTree>
    <p:extLst>
      <p:ext uri="{BB962C8B-B14F-4D97-AF65-F5344CB8AC3E}">
        <p14:creationId xmlns:p14="http://schemas.microsoft.com/office/powerpoint/2010/main" val="2448668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B3954-2E31-8157-7B71-67C9A69ACCFF}"/>
              </a:ext>
            </a:extLst>
          </p:cNvPr>
          <p:cNvSpPr>
            <a:spLocks noGrp="1"/>
          </p:cNvSpPr>
          <p:nvPr>
            <p:ph type="title"/>
          </p:nvPr>
        </p:nvSpPr>
        <p:spPr>
          <a:xfrm>
            <a:off x="8079978" y="741391"/>
            <a:ext cx="3369234" cy="1616203"/>
          </a:xfrm>
        </p:spPr>
        <p:txBody>
          <a:bodyPr anchor="b">
            <a:normAutofit/>
          </a:bodyPr>
          <a:lstStyle/>
          <a:p>
            <a:r>
              <a:rPr lang="en-US" sz="3200">
                <a:latin typeface="Calibri"/>
                <a:ea typeface="Calibri"/>
                <a:cs typeface="Calibri"/>
              </a:rPr>
              <a:t>Importance of strategic planning</a:t>
            </a:r>
          </a:p>
        </p:txBody>
      </p:sp>
      <p:pic>
        <p:nvPicPr>
          <p:cNvPr id="5" name="Picture 4" descr="Person holding a puzzle piece">
            <a:extLst>
              <a:ext uri="{FF2B5EF4-FFF2-40B4-BE49-F238E27FC236}">
                <a16:creationId xmlns:a16="http://schemas.microsoft.com/office/drawing/2014/main" id="{D987A8D6-DEAA-208D-B5D6-C66172D763EB}"/>
              </a:ext>
            </a:extLst>
          </p:cNvPr>
          <p:cNvPicPr>
            <a:picLocks noChangeAspect="1"/>
          </p:cNvPicPr>
          <p:nvPr/>
        </p:nvPicPr>
        <p:blipFill>
          <a:blip r:embed="rId3"/>
          <a:srcRect l="13673" r="13457" b="8"/>
          <a:stretch/>
        </p:blipFill>
        <p:spPr>
          <a:xfrm>
            <a:off x="20" y="10"/>
            <a:ext cx="7390243"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994F4D20-77A0-B45E-7FB7-2E6C181AF7BD}"/>
              </a:ext>
            </a:extLst>
          </p:cNvPr>
          <p:cNvSpPr>
            <a:spLocks noGrp="1"/>
          </p:cNvSpPr>
          <p:nvPr>
            <p:ph idx="1"/>
          </p:nvPr>
        </p:nvSpPr>
        <p:spPr>
          <a:xfrm>
            <a:off x="8079978" y="2533476"/>
            <a:ext cx="3369234" cy="3447832"/>
          </a:xfrm>
        </p:spPr>
        <p:txBody>
          <a:bodyPr vert="horz" lIns="91440" tIns="45720" rIns="91440" bIns="45720" rtlCol="0" anchor="t">
            <a:normAutofit/>
          </a:bodyPr>
          <a:lstStyle/>
          <a:p>
            <a:pPr marL="0" indent="0">
              <a:buNone/>
            </a:pPr>
            <a:endParaRPr lang="en-US" sz="2000"/>
          </a:p>
          <a:p>
            <a:r>
              <a:rPr lang="en-US" sz="2000">
                <a:latin typeface="Calibri"/>
                <a:ea typeface="+mn-lt"/>
                <a:cs typeface="+mn-lt"/>
              </a:rPr>
              <a:t>For entrepreneurs, however, strategic planning is the key to determining resource allocation and decision making. </a:t>
            </a:r>
            <a:endParaRPr lang="en-US" sz="2000">
              <a:latin typeface="Calibri"/>
            </a:endParaRPr>
          </a:p>
        </p:txBody>
      </p:sp>
    </p:spTree>
    <p:extLst>
      <p:ext uri="{BB962C8B-B14F-4D97-AF65-F5344CB8AC3E}">
        <p14:creationId xmlns:p14="http://schemas.microsoft.com/office/powerpoint/2010/main" val="3825722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638C7-6791-9B16-218B-7FA6FD23429C}"/>
              </a:ext>
            </a:extLst>
          </p:cNvPr>
          <p:cNvSpPr>
            <a:spLocks noGrp="1"/>
          </p:cNvSpPr>
          <p:nvPr>
            <p:ph type="title"/>
          </p:nvPr>
        </p:nvSpPr>
        <p:spPr>
          <a:xfrm>
            <a:off x="8079978" y="741391"/>
            <a:ext cx="3369234" cy="1616203"/>
          </a:xfrm>
        </p:spPr>
        <p:txBody>
          <a:bodyPr anchor="b">
            <a:normAutofit/>
          </a:bodyPr>
          <a:lstStyle/>
          <a:p>
            <a:r>
              <a:rPr lang="en-US" sz="3200">
                <a:latin typeface="Calibri"/>
                <a:ea typeface="Calibri"/>
                <a:cs typeface="Calibri"/>
              </a:rPr>
              <a:t>SWOT Analysis</a:t>
            </a:r>
          </a:p>
        </p:txBody>
      </p:sp>
      <p:pic>
        <p:nvPicPr>
          <p:cNvPr id="5" name="Picture 4" descr="A 3D pattern of ring shapes connected by lines">
            <a:extLst>
              <a:ext uri="{FF2B5EF4-FFF2-40B4-BE49-F238E27FC236}">
                <a16:creationId xmlns:a16="http://schemas.microsoft.com/office/drawing/2014/main" id="{A3B1B38E-5F44-B7CF-D558-F79E0DD5825B}"/>
              </a:ext>
            </a:extLst>
          </p:cNvPr>
          <p:cNvPicPr>
            <a:picLocks noChangeAspect="1"/>
          </p:cNvPicPr>
          <p:nvPr/>
        </p:nvPicPr>
        <p:blipFill>
          <a:blip r:embed="rId2"/>
          <a:srcRect l="2276" r="37107" b="-2"/>
          <a:stretch/>
        </p:blipFill>
        <p:spPr>
          <a:xfrm>
            <a:off x="20" y="10"/>
            <a:ext cx="7390243"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91A7D970-0FC3-A8A1-E070-F6D1FBAB1316}"/>
              </a:ext>
            </a:extLst>
          </p:cNvPr>
          <p:cNvSpPr>
            <a:spLocks noGrp="1"/>
          </p:cNvSpPr>
          <p:nvPr>
            <p:ph idx="1"/>
          </p:nvPr>
        </p:nvSpPr>
        <p:spPr>
          <a:xfrm>
            <a:off x="8079978" y="2533476"/>
            <a:ext cx="3369234" cy="3447832"/>
          </a:xfrm>
        </p:spPr>
        <p:txBody>
          <a:bodyPr vert="horz" lIns="91440" tIns="45720" rIns="91440" bIns="45720" rtlCol="0" anchor="t">
            <a:normAutofit/>
          </a:bodyPr>
          <a:lstStyle/>
          <a:p>
            <a:r>
              <a:rPr lang="en-US" sz="1700" b="1">
                <a:latin typeface="Calibri"/>
                <a:ea typeface="+mn-lt"/>
                <a:cs typeface="+mn-lt"/>
              </a:rPr>
              <a:t>Strengths</a:t>
            </a:r>
          </a:p>
          <a:p>
            <a:r>
              <a:rPr lang="en-US" sz="1700">
                <a:latin typeface="Calibri"/>
                <a:ea typeface="+mn-lt"/>
                <a:cs typeface="+mn-lt"/>
              </a:rPr>
              <a:t>Strengths are internal factors that give a company a competitive advantage. Some examples are a strong brand, a knowledgeable staff, or proprietary technology. Furthermore, as entrepreneurs recognise and leverage their strengths, they can differentiate their offerings from competitors and build a sustainable advantage (Johnson et al., 2020).</a:t>
            </a:r>
            <a:endParaRPr lang="en-US" sz="1700">
              <a:latin typeface="Calibri"/>
            </a:endParaRPr>
          </a:p>
        </p:txBody>
      </p:sp>
    </p:spTree>
    <p:extLst>
      <p:ext uri="{BB962C8B-B14F-4D97-AF65-F5344CB8AC3E}">
        <p14:creationId xmlns:p14="http://schemas.microsoft.com/office/powerpoint/2010/main" val="1066183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95488-5B06-4F3A-C57F-17FC97BB598A}"/>
              </a:ext>
            </a:extLst>
          </p:cNvPr>
          <p:cNvSpPr>
            <a:spLocks noGrp="1"/>
          </p:cNvSpPr>
          <p:nvPr>
            <p:ph type="title"/>
          </p:nvPr>
        </p:nvSpPr>
        <p:spPr>
          <a:xfrm>
            <a:off x="8079978" y="741391"/>
            <a:ext cx="3369234" cy="1616203"/>
          </a:xfrm>
        </p:spPr>
        <p:txBody>
          <a:bodyPr anchor="b">
            <a:normAutofit/>
          </a:bodyPr>
          <a:lstStyle/>
          <a:p>
            <a:r>
              <a:rPr lang="en-US" sz="3200">
                <a:latin typeface="Calibri"/>
                <a:ea typeface="Calibri"/>
                <a:cs typeface="Calibri"/>
              </a:rPr>
              <a:t>SWOT Analysis</a:t>
            </a:r>
          </a:p>
        </p:txBody>
      </p:sp>
      <p:pic>
        <p:nvPicPr>
          <p:cNvPr id="5" name="Picture 4" descr="Angled shot of pen on a graph">
            <a:extLst>
              <a:ext uri="{FF2B5EF4-FFF2-40B4-BE49-F238E27FC236}">
                <a16:creationId xmlns:a16="http://schemas.microsoft.com/office/drawing/2014/main" id="{BD880669-90CB-2A1A-CA79-4EFC081431CC}"/>
              </a:ext>
            </a:extLst>
          </p:cNvPr>
          <p:cNvPicPr>
            <a:picLocks noChangeAspect="1"/>
          </p:cNvPicPr>
          <p:nvPr/>
        </p:nvPicPr>
        <p:blipFill>
          <a:blip r:embed="rId2"/>
          <a:srcRect r="28174" b="-3"/>
          <a:stretch/>
        </p:blipFill>
        <p:spPr>
          <a:xfrm>
            <a:off x="20" y="10"/>
            <a:ext cx="7390243"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51E78626-7E18-57B1-E844-96ECDD9D73CB}"/>
              </a:ext>
            </a:extLst>
          </p:cNvPr>
          <p:cNvSpPr>
            <a:spLocks noGrp="1"/>
          </p:cNvSpPr>
          <p:nvPr>
            <p:ph idx="1"/>
          </p:nvPr>
        </p:nvSpPr>
        <p:spPr>
          <a:xfrm>
            <a:off x="8079978" y="2533476"/>
            <a:ext cx="3369234" cy="3447832"/>
          </a:xfrm>
        </p:spPr>
        <p:txBody>
          <a:bodyPr vert="horz" lIns="91440" tIns="45720" rIns="91440" bIns="45720" rtlCol="0" anchor="t">
            <a:normAutofit/>
          </a:bodyPr>
          <a:lstStyle/>
          <a:p>
            <a:r>
              <a:rPr lang="en-US" sz="1900" b="1"/>
              <a:t>Weaknesses</a:t>
            </a:r>
          </a:p>
          <a:p>
            <a:r>
              <a:rPr lang="en-US" sz="1900">
                <a:latin typeface="Calibri"/>
                <a:ea typeface="+mn-lt"/>
                <a:cs typeface="+mn-lt"/>
              </a:rPr>
              <a:t>Internal factors that inhibit an organisation from reaching its goals. Such may be the ineffectual procedures, lack of experience, or shortage of funds. By recognising their weaknesses, entrepreneurs can mitigate risks and focus on areas for improvement. Grant (2016).</a:t>
            </a:r>
            <a:endParaRPr lang="en-US" sz="1900">
              <a:latin typeface="Calibri"/>
            </a:endParaRPr>
          </a:p>
        </p:txBody>
      </p:sp>
    </p:spTree>
    <p:extLst>
      <p:ext uri="{BB962C8B-B14F-4D97-AF65-F5344CB8AC3E}">
        <p14:creationId xmlns:p14="http://schemas.microsoft.com/office/powerpoint/2010/main" val="38445515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77A53-0FF4-B453-9523-43B6DD7FD7E3}"/>
              </a:ext>
            </a:extLst>
          </p:cNvPr>
          <p:cNvSpPr>
            <a:spLocks noGrp="1"/>
          </p:cNvSpPr>
          <p:nvPr>
            <p:ph type="title"/>
          </p:nvPr>
        </p:nvSpPr>
        <p:spPr>
          <a:xfrm>
            <a:off x="8079978" y="741391"/>
            <a:ext cx="3369234" cy="1616203"/>
          </a:xfrm>
        </p:spPr>
        <p:txBody>
          <a:bodyPr anchor="b">
            <a:normAutofit/>
          </a:bodyPr>
          <a:lstStyle/>
          <a:p>
            <a:r>
              <a:rPr lang="en-US" sz="3200">
                <a:latin typeface="Calibri"/>
                <a:ea typeface="Calibri"/>
                <a:cs typeface="Calibri"/>
              </a:rPr>
              <a:t>SWOT Analysis</a:t>
            </a:r>
          </a:p>
        </p:txBody>
      </p:sp>
      <p:pic>
        <p:nvPicPr>
          <p:cNvPr id="5" name="Picture 4" descr="Digital numbers art">
            <a:extLst>
              <a:ext uri="{FF2B5EF4-FFF2-40B4-BE49-F238E27FC236}">
                <a16:creationId xmlns:a16="http://schemas.microsoft.com/office/drawing/2014/main" id="{9ADAA6EA-1C8B-966B-6078-31C5CEF9AF76}"/>
              </a:ext>
            </a:extLst>
          </p:cNvPr>
          <p:cNvPicPr>
            <a:picLocks noChangeAspect="1"/>
          </p:cNvPicPr>
          <p:nvPr/>
        </p:nvPicPr>
        <p:blipFill>
          <a:blip r:embed="rId2"/>
          <a:srcRect l="11182" r="16935" b="-83"/>
          <a:stretch/>
        </p:blipFill>
        <p:spPr>
          <a:xfrm>
            <a:off x="20" y="10"/>
            <a:ext cx="7390243"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E5A84C2F-DBB6-5CA0-E3B6-622DC2B705BD}"/>
              </a:ext>
            </a:extLst>
          </p:cNvPr>
          <p:cNvSpPr>
            <a:spLocks noGrp="1"/>
          </p:cNvSpPr>
          <p:nvPr>
            <p:ph idx="1"/>
          </p:nvPr>
        </p:nvSpPr>
        <p:spPr>
          <a:xfrm>
            <a:off x="8079978" y="2533476"/>
            <a:ext cx="3369234" cy="3447832"/>
          </a:xfrm>
        </p:spPr>
        <p:txBody>
          <a:bodyPr vert="horz" lIns="91440" tIns="45720" rIns="91440" bIns="45720" rtlCol="0" anchor="t">
            <a:normAutofit/>
          </a:bodyPr>
          <a:lstStyle/>
          <a:p>
            <a:r>
              <a:rPr lang="en-US" sz="1700" b="1">
                <a:latin typeface="Calibri"/>
                <a:ea typeface="Calibri"/>
                <a:cs typeface="Calibri"/>
              </a:rPr>
              <a:t>Opportunities</a:t>
            </a:r>
          </a:p>
          <a:p>
            <a:r>
              <a:rPr lang="en-US" sz="1700">
                <a:latin typeface="Calibri"/>
                <a:ea typeface="+mn-lt"/>
                <a:cs typeface="+mn-lt"/>
              </a:rPr>
              <a:t>Entrepreneur can make the most of opportunities (an outside forces) that will grow their companies. These may be market innovations, technological advances, or favorable regulatory changes. By proactively pursuing opportunities, businesses can innovate and expand into new markets (Chaffey and Smith, 2017).</a:t>
            </a:r>
            <a:endParaRPr lang="en-US" sz="1700">
              <a:latin typeface="Calibri"/>
            </a:endParaRPr>
          </a:p>
        </p:txBody>
      </p:sp>
    </p:spTree>
    <p:extLst>
      <p:ext uri="{BB962C8B-B14F-4D97-AF65-F5344CB8AC3E}">
        <p14:creationId xmlns:p14="http://schemas.microsoft.com/office/powerpoint/2010/main" val="1905408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FBD994-05D6-F125-287C-0EEDE25A50C4}"/>
              </a:ext>
            </a:extLst>
          </p:cNvPr>
          <p:cNvSpPr>
            <a:spLocks noGrp="1"/>
          </p:cNvSpPr>
          <p:nvPr>
            <p:ph type="title"/>
          </p:nvPr>
        </p:nvSpPr>
        <p:spPr>
          <a:xfrm>
            <a:off x="1156851" y="637762"/>
            <a:ext cx="9888496" cy="900131"/>
          </a:xfrm>
        </p:spPr>
        <p:txBody>
          <a:bodyPr anchor="t">
            <a:normAutofit/>
          </a:bodyPr>
          <a:lstStyle/>
          <a:p>
            <a:r>
              <a:rPr lang="en-US" sz="4000">
                <a:solidFill>
                  <a:schemeClr val="bg1"/>
                </a:solidFill>
              </a:rPr>
              <a:t>SWOT Analysis</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D56AD37-E5AE-29A6-8EAD-DDF3FF12753E}"/>
              </a:ext>
            </a:extLst>
          </p:cNvPr>
          <p:cNvSpPr>
            <a:spLocks noGrp="1"/>
          </p:cNvSpPr>
          <p:nvPr>
            <p:ph idx="1"/>
          </p:nvPr>
        </p:nvSpPr>
        <p:spPr>
          <a:xfrm>
            <a:off x="1155548" y="2217343"/>
            <a:ext cx="9880893" cy="3959619"/>
          </a:xfrm>
        </p:spPr>
        <p:txBody>
          <a:bodyPr vert="horz" lIns="91440" tIns="45720" rIns="91440" bIns="45720" rtlCol="0">
            <a:normAutofit/>
          </a:bodyPr>
          <a:lstStyle/>
          <a:p>
            <a:r>
              <a:rPr lang="en-US" sz="2400" b="1">
                <a:latin typeface="Calibri"/>
                <a:ea typeface="Calibri"/>
                <a:cs typeface="Calibri"/>
              </a:rPr>
              <a:t>Threats</a:t>
            </a:r>
          </a:p>
          <a:p>
            <a:r>
              <a:rPr lang="en-US" sz="2400">
                <a:latin typeface="Calibri"/>
                <a:ea typeface="+mn-lt"/>
                <a:cs typeface="+mn-lt"/>
              </a:rPr>
              <a:t>Threats are the external factors such as economic recession, stiff competition, and changing customer preferences that might adversely affect a business. Entrepreneurs learn to identify threats (Porter, 2008) and they can theorize backup plans and preserve their adaptability when conditions are unstable.</a:t>
            </a:r>
            <a:endParaRPr lang="en-US" sz="2400">
              <a:latin typeface="Calibri"/>
            </a:endParaRPr>
          </a:p>
        </p:txBody>
      </p:sp>
    </p:spTree>
    <p:extLst>
      <p:ext uri="{BB962C8B-B14F-4D97-AF65-F5344CB8AC3E}">
        <p14:creationId xmlns:p14="http://schemas.microsoft.com/office/powerpoint/2010/main" val="12978767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DA843-F32F-C0B1-2076-FC3CE8327C2B}"/>
              </a:ext>
            </a:extLst>
          </p:cNvPr>
          <p:cNvSpPr>
            <a:spLocks noGrp="1"/>
          </p:cNvSpPr>
          <p:nvPr>
            <p:ph type="title"/>
          </p:nvPr>
        </p:nvSpPr>
        <p:spPr>
          <a:xfrm>
            <a:off x="8079978" y="741391"/>
            <a:ext cx="3369234" cy="1616203"/>
          </a:xfrm>
        </p:spPr>
        <p:txBody>
          <a:bodyPr anchor="b">
            <a:normAutofit/>
          </a:bodyPr>
          <a:lstStyle/>
          <a:p>
            <a:r>
              <a:rPr lang="en-US" sz="3200">
                <a:latin typeface="Calibri"/>
                <a:ea typeface="Calibri"/>
                <a:cs typeface="Calibri"/>
              </a:rPr>
              <a:t>SWOT Analysis used in entrepreneurship</a:t>
            </a:r>
          </a:p>
        </p:txBody>
      </p:sp>
      <p:pic>
        <p:nvPicPr>
          <p:cNvPr id="5" name="Picture 4" descr="Pipette adding DNA sample to a petri dish">
            <a:extLst>
              <a:ext uri="{FF2B5EF4-FFF2-40B4-BE49-F238E27FC236}">
                <a16:creationId xmlns:a16="http://schemas.microsoft.com/office/drawing/2014/main" id="{7F5510DB-EBB8-7FAB-B3BC-66E6F71B38A0}"/>
              </a:ext>
            </a:extLst>
          </p:cNvPr>
          <p:cNvPicPr>
            <a:picLocks noChangeAspect="1"/>
          </p:cNvPicPr>
          <p:nvPr/>
        </p:nvPicPr>
        <p:blipFill>
          <a:blip r:embed="rId3"/>
          <a:srcRect l="1069" r="18114" b="4"/>
          <a:stretch/>
        </p:blipFill>
        <p:spPr>
          <a:xfrm>
            <a:off x="20" y="10"/>
            <a:ext cx="7390243"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BDFC1E7C-6842-6CA0-2144-B3E3A632AFA8}"/>
              </a:ext>
            </a:extLst>
          </p:cNvPr>
          <p:cNvSpPr>
            <a:spLocks noGrp="1"/>
          </p:cNvSpPr>
          <p:nvPr>
            <p:ph idx="1"/>
          </p:nvPr>
        </p:nvSpPr>
        <p:spPr>
          <a:xfrm>
            <a:off x="8079978" y="2533476"/>
            <a:ext cx="3369234" cy="3447832"/>
          </a:xfrm>
        </p:spPr>
        <p:txBody>
          <a:bodyPr vert="horz" lIns="91440" tIns="45720" rIns="91440" bIns="45720" rtlCol="0" anchor="t">
            <a:normAutofit/>
          </a:bodyPr>
          <a:lstStyle/>
          <a:p>
            <a:pPr marL="0" indent="0">
              <a:buNone/>
            </a:pPr>
            <a:endParaRPr lang="en-US" sz="2000"/>
          </a:p>
          <a:p>
            <a:endParaRPr lang="en-US" sz="2000"/>
          </a:p>
          <a:p>
            <a:r>
              <a:rPr lang="en-US" sz="2000">
                <a:latin typeface="Calibri"/>
                <a:ea typeface="+mn-lt"/>
                <a:cs typeface="+mn-lt"/>
              </a:rPr>
              <a:t>SWOT analysis is a very useful technique that can help entrepreneurs in making strategic decisions. </a:t>
            </a:r>
            <a:endParaRPr lang="en-US" sz="2000">
              <a:latin typeface="Calibri"/>
            </a:endParaRPr>
          </a:p>
        </p:txBody>
      </p:sp>
    </p:spTree>
    <p:extLst>
      <p:ext uri="{BB962C8B-B14F-4D97-AF65-F5344CB8AC3E}">
        <p14:creationId xmlns:p14="http://schemas.microsoft.com/office/powerpoint/2010/main" val="3677730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03101-BFAF-3682-3610-7A31F60B25D6}"/>
              </a:ext>
            </a:extLst>
          </p:cNvPr>
          <p:cNvSpPr>
            <a:spLocks noGrp="1"/>
          </p:cNvSpPr>
          <p:nvPr>
            <p:ph type="title"/>
          </p:nvPr>
        </p:nvSpPr>
        <p:spPr>
          <a:xfrm>
            <a:off x="8079978" y="741391"/>
            <a:ext cx="3369234" cy="1616203"/>
          </a:xfrm>
        </p:spPr>
        <p:txBody>
          <a:bodyPr anchor="b">
            <a:normAutofit/>
          </a:bodyPr>
          <a:lstStyle/>
          <a:p>
            <a:r>
              <a:rPr lang="en-US" sz="3200">
                <a:latin typeface="Calibri"/>
                <a:ea typeface="Calibri"/>
                <a:cs typeface="Calibri"/>
              </a:rPr>
              <a:t>Conclusion</a:t>
            </a:r>
          </a:p>
        </p:txBody>
      </p:sp>
      <p:pic>
        <p:nvPicPr>
          <p:cNvPr id="5" name="Picture 4" descr="Single tree on a field with cityscape in foggy distance">
            <a:extLst>
              <a:ext uri="{FF2B5EF4-FFF2-40B4-BE49-F238E27FC236}">
                <a16:creationId xmlns:a16="http://schemas.microsoft.com/office/drawing/2014/main" id="{CA20EA9F-16F6-053C-4B78-E3A7DD15AA90}"/>
              </a:ext>
            </a:extLst>
          </p:cNvPr>
          <p:cNvPicPr>
            <a:picLocks noChangeAspect="1"/>
          </p:cNvPicPr>
          <p:nvPr/>
        </p:nvPicPr>
        <p:blipFill>
          <a:blip r:embed="rId2"/>
          <a:srcRect r="28331" b="-5"/>
          <a:stretch/>
        </p:blipFill>
        <p:spPr>
          <a:xfrm>
            <a:off x="20" y="10"/>
            <a:ext cx="7390243"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99E50E30-0A8B-6AAA-0382-13F8B14A5D98}"/>
              </a:ext>
            </a:extLst>
          </p:cNvPr>
          <p:cNvSpPr>
            <a:spLocks noGrp="1"/>
          </p:cNvSpPr>
          <p:nvPr>
            <p:ph idx="1"/>
          </p:nvPr>
        </p:nvSpPr>
        <p:spPr>
          <a:xfrm>
            <a:off x="8079978" y="2533476"/>
            <a:ext cx="3369234" cy="3447832"/>
          </a:xfrm>
        </p:spPr>
        <p:txBody>
          <a:bodyPr vert="horz" lIns="91440" tIns="45720" rIns="91440" bIns="45720" rtlCol="0" anchor="t">
            <a:normAutofit/>
          </a:bodyPr>
          <a:lstStyle/>
          <a:p>
            <a:pPr marL="0" indent="0">
              <a:buNone/>
            </a:pPr>
            <a:endParaRPr lang="en-US" sz="1400">
              <a:latin typeface="Calibri"/>
              <a:ea typeface="Calibri"/>
              <a:cs typeface="Calibri"/>
            </a:endParaRPr>
          </a:p>
          <a:p>
            <a:r>
              <a:rPr lang="en-US" sz="1400">
                <a:latin typeface="Calibri"/>
                <a:ea typeface="+mn-lt"/>
                <a:cs typeface="+mn-lt"/>
              </a:rPr>
              <a:t>The tumultuous and challenging nature of entrepreneurship demands creativity, vision, and tenacity. SWOT analysis builds the ground for even better understandings of the global entrepreneur landscape which leads to more structured decision making. By acknowledging their strengths, amending their shortcomings, taking advantage of opportunities, and mitigating threats (Kotler et al., 2018), entrepreneurs can navigate complexities and achieve sustainable success.</a:t>
            </a:r>
            <a:endParaRPr lang="en-US" sz="1400">
              <a:latin typeface="Calibri"/>
            </a:endParaRPr>
          </a:p>
        </p:txBody>
      </p:sp>
    </p:spTree>
    <p:extLst>
      <p:ext uri="{BB962C8B-B14F-4D97-AF65-F5344CB8AC3E}">
        <p14:creationId xmlns:p14="http://schemas.microsoft.com/office/powerpoint/2010/main" val="1302345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B93AAE-AAAC-56C4-0057-071F96CB01A9}"/>
              </a:ext>
            </a:extLst>
          </p:cNvPr>
          <p:cNvSpPr>
            <a:spLocks noGrp="1"/>
          </p:cNvSpPr>
          <p:nvPr>
            <p:ph type="title"/>
          </p:nvPr>
        </p:nvSpPr>
        <p:spPr>
          <a:xfrm>
            <a:off x="1156851" y="637762"/>
            <a:ext cx="9888496" cy="900131"/>
          </a:xfrm>
        </p:spPr>
        <p:txBody>
          <a:bodyPr anchor="t">
            <a:normAutofit/>
          </a:bodyPr>
          <a:lstStyle/>
          <a:p>
            <a:r>
              <a:rPr lang="en-US" sz="4000">
                <a:solidFill>
                  <a:schemeClr val="bg1"/>
                </a:solidFill>
                <a:latin typeface="Calibri"/>
                <a:ea typeface="Calibri"/>
                <a:cs typeface="Calibri"/>
              </a:rPr>
              <a:t>Reference list</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A09AEBC-566B-1D59-55AB-B59CA9AC4639}"/>
              </a:ext>
            </a:extLst>
          </p:cNvPr>
          <p:cNvSpPr>
            <a:spLocks noGrp="1"/>
          </p:cNvSpPr>
          <p:nvPr>
            <p:ph idx="1"/>
          </p:nvPr>
        </p:nvSpPr>
        <p:spPr>
          <a:xfrm>
            <a:off x="1155548" y="2217343"/>
            <a:ext cx="9880893" cy="3959619"/>
          </a:xfrm>
        </p:spPr>
        <p:txBody>
          <a:bodyPr vert="horz" lIns="91440" tIns="45720" rIns="91440" bIns="45720" rtlCol="0">
            <a:normAutofit/>
          </a:bodyPr>
          <a:lstStyle/>
          <a:p>
            <a:r>
              <a:rPr lang="en-US" sz="1500" i="1">
                <a:latin typeface="Calibri"/>
                <a:ea typeface="+mn-lt"/>
                <a:cs typeface="+mn-lt"/>
              </a:rPr>
              <a:t>P. Burns (2016). Palgrave Macmillan, Entrepreneurship and Small Business.</a:t>
            </a:r>
            <a:endParaRPr lang="en-US" sz="1500" i="1">
              <a:latin typeface="Calibri"/>
              <a:ea typeface="Calibri"/>
              <a:cs typeface="Calibri"/>
            </a:endParaRPr>
          </a:p>
          <a:p>
            <a:r>
              <a:rPr lang="en-US" sz="1500" i="1">
                <a:latin typeface="Calibri"/>
                <a:ea typeface="+mn-lt"/>
                <a:cs typeface="+mn-lt"/>
              </a:rPr>
              <a:t>Smith, P. R., and D. Chaffey (2017). Digital marketing excellence is all about planning, optimising and integrating online marketing. Routledge.</a:t>
            </a:r>
            <a:endParaRPr lang="en-US" sz="1500" i="1">
              <a:latin typeface="Calibri"/>
              <a:ea typeface="Calibri"/>
              <a:cs typeface="Calibri"/>
            </a:endParaRPr>
          </a:p>
          <a:p>
            <a:r>
              <a:rPr lang="en-US" sz="1500" i="1">
                <a:latin typeface="Calibri"/>
                <a:ea typeface="+mn-lt"/>
                <a:cs typeface="+mn-lt"/>
              </a:rPr>
              <a:t>David, F. R., &amp; David, F. R. (2017). Concepts of Strategic Management: An Approach to Competitive Advantage. Pearson.</a:t>
            </a:r>
            <a:endParaRPr lang="en-US" sz="1500" i="1">
              <a:latin typeface="Calibri"/>
              <a:ea typeface="Calibri"/>
              <a:cs typeface="Calibri"/>
            </a:endParaRPr>
          </a:p>
          <a:p>
            <a:r>
              <a:rPr lang="en-US" sz="1500" i="1">
                <a:latin typeface="Calibri"/>
                <a:ea typeface="+mn-lt"/>
                <a:cs typeface="+mn-lt"/>
              </a:rPr>
              <a:t>R. M. Grant (2016). Text and Cases, Oxford University Press, 20203. Wiley.</a:t>
            </a:r>
            <a:endParaRPr lang="en-US" sz="1500" i="1">
              <a:latin typeface="Calibri"/>
              <a:ea typeface="Calibri"/>
              <a:cs typeface="Calibri"/>
            </a:endParaRPr>
          </a:p>
          <a:p>
            <a:r>
              <a:rPr lang="en-US" sz="1500" i="1">
                <a:latin typeface="Calibri"/>
                <a:ea typeface="+mn-lt"/>
                <a:cs typeface="+mn-lt"/>
              </a:rPr>
              <a:t>Jones, G. R., Hill, T., Schilling, M. A. (2014). Strategic Management Theory: A Unified Perspective. Cengage Education.</a:t>
            </a:r>
            <a:endParaRPr lang="en-US" sz="1500" i="1">
              <a:latin typeface="Calibri"/>
              <a:ea typeface="Calibri"/>
              <a:cs typeface="Calibri"/>
            </a:endParaRPr>
          </a:p>
          <a:p>
            <a:r>
              <a:rPr lang="en-US" sz="1500" i="1">
                <a:latin typeface="Calibri"/>
                <a:ea typeface="+mn-lt"/>
                <a:cs typeface="+mn-lt"/>
              </a:rPr>
              <a:t>Shepherd, D. A., Peters, M. P., and Hisrich, R. D. (2017). Entrepreneurship. McGraw Hill Schooling.</a:t>
            </a:r>
            <a:endParaRPr lang="en-US" sz="1500" i="1">
              <a:latin typeface="Calibri"/>
              <a:ea typeface="Calibri"/>
              <a:cs typeface="Calibri"/>
            </a:endParaRPr>
          </a:p>
          <a:p>
            <a:r>
              <a:rPr lang="en-US" sz="1500" i="1">
                <a:latin typeface="Calibri"/>
                <a:ea typeface="+mn-lt"/>
                <a:cs typeface="+mn-lt"/>
              </a:rPr>
              <a:t>Scholes, K., Whittington, R. and Johnson, G. (20203). One Tested Strategy: Cases and Texts Pearson.</a:t>
            </a:r>
            <a:endParaRPr lang="en-US" sz="1500" i="1">
              <a:latin typeface="Calibri"/>
              <a:ea typeface="Calibri"/>
              <a:cs typeface="Calibri"/>
            </a:endParaRPr>
          </a:p>
          <a:p>
            <a:r>
              <a:rPr lang="en-US" sz="1500" i="1">
                <a:latin typeface="Calibri"/>
                <a:ea typeface="+mn-lt"/>
                <a:cs typeface="+mn-lt"/>
              </a:rPr>
              <a:t>Kotler, P., Opresnik, M. O., &amp; Armstrong, G. (2018). Marketing principles. Pearson.</a:t>
            </a:r>
            <a:endParaRPr lang="en-US" sz="1500" i="1">
              <a:latin typeface="Calibri"/>
              <a:ea typeface="Calibri"/>
              <a:cs typeface="Calibri"/>
            </a:endParaRPr>
          </a:p>
          <a:p>
            <a:r>
              <a:rPr lang="en-US" sz="1500" i="1">
                <a:latin typeface="Calibri"/>
                <a:ea typeface="+mn-lt"/>
                <a:cs typeface="+mn-lt"/>
              </a:rPr>
              <a:t>D. F. Kuratko (2020). Entrepreneurship: Theory, Process and Practice Cengage Education.</a:t>
            </a:r>
            <a:endParaRPr lang="en-US" sz="1500" i="1">
              <a:latin typeface="Calibri"/>
              <a:ea typeface="Calibri"/>
              <a:cs typeface="Calibri"/>
            </a:endParaRPr>
          </a:p>
          <a:p>
            <a:r>
              <a:rPr lang="en-US" sz="1500" i="1">
                <a:latin typeface="Calibri"/>
                <a:ea typeface="+mn-lt"/>
                <a:cs typeface="+mn-lt"/>
              </a:rPr>
              <a:t>M. E. Porter (2008). Creating and Sustaining Superior Performance is an advantage in Marketing. Press freedom.</a:t>
            </a:r>
            <a:endParaRPr lang="en-US" sz="1500">
              <a:latin typeface="Calibri"/>
              <a:ea typeface="Calibri"/>
              <a:cs typeface="Calibri"/>
            </a:endParaRPr>
          </a:p>
        </p:txBody>
      </p:sp>
    </p:spTree>
    <p:extLst>
      <p:ext uri="{BB962C8B-B14F-4D97-AF65-F5344CB8AC3E}">
        <p14:creationId xmlns:p14="http://schemas.microsoft.com/office/powerpoint/2010/main" val="2338742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12</Slides>
  <Notes>5</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Entrepreneurship</vt:lpstr>
      <vt:lpstr>Introduction</vt:lpstr>
      <vt:lpstr>What is entrepreneurship?</vt:lpstr>
      <vt:lpstr>Characteristics of successful business owners</vt:lpstr>
      <vt:lpstr>Importance of strategic planning</vt:lpstr>
      <vt:lpstr>SWOT Analysis</vt:lpstr>
      <vt:lpstr>SWOT Analysis</vt:lpstr>
      <vt:lpstr>SWOT Analysis</vt:lpstr>
      <vt:lpstr>SWOT Analysis</vt:lpstr>
      <vt:lpstr>SWOT Analysis used in entrepreneurship</vt:lpstr>
      <vt:lpstr>Conclusion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Entrepreneurship</dc:title>
  <dc:creator/>
  <cp:lastModifiedBy>Dumitru Iancu</cp:lastModifiedBy>
  <cp:revision>82</cp:revision>
  <dcterms:created xsi:type="dcterms:W3CDTF">2024-12-14T08:16:01Z</dcterms:created>
  <dcterms:modified xsi:type="dcterms:W3CDTF">2024-12-14T08:52:28Z</dcterms:modified>
</cp:coreProperties>
</file>