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3" r:id="rId10"/>
    <p:sldId id="265" r:id="rId11"/>
    <p:sldId id="266" r:id="rId12"/>
    <p:sldId id="268" r:id="rId13"/>
    <p:sldId id="269" r:id="rId14"/>
    <p:sldId id="270"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87"/>
    <p:restoredTop sz="96327"/>
  </p:normalViewPr>
  <p:slideViewPr>
    <p:cSldViewPr snapToGrid="0" snapToObjects="1">
      <p:cViewPr varScale="1">
        <p:scale>
          <a:sx n="123" d="100"/>
          <a:sy n="123" d="100"/>
        </p:scale>
        <p:origin x="696" y="192"/>
      </p:cViewPr>
      <p:guideLst/>
    </p:cSldViewPr>
  </p:slideViewPr>
  <p:notesTextViewPr>
    <p:cViewPr>
      <p:scale>
        <a:sx n="20" d="100"/>
        <a:sy n="2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F85839-921F-43D2-9B37-F1AFDB0EEFBC}"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DCC505-1798-4617-BA7C-60866E7D6184}">
      <dgm:prSet/>
      <dgm:spPr/>
      <dgm:t>
        <a:bodyPr/>
        <a:lstStyle/>
        <a:p>
          <a:pPr>
            <a:defRPr b="1"/>
          </a:pPr>
          <a:r>
            <a:rPr lang="en-US"/>
            <a:t>Influencing - Glyn</a:t>
          </a:r>
        </a:p>
      </dgm:t>
    </dgm:pt>
    <dgm:pt modelId="{F064C5C0-0FE5-403A-A82C-A1D6565DD3F5}" type="parTrans" cxnId="{B5DABE5A-4822-47E0-A6FE-82092B7B5FF0}">
      <dgm:prSet/>
      <dgm:spPr/>
      <dgm:t>
        <a:bodyPr/>
        <a:lstStyle/>
        <a:p>
          <a:endParaRPr lang="en-US"/>
        </a:p>
      </dgm:t>
    </dgm:pt>
    <dgm:pt modelId="{6C2D613B-D4CA-4398-8F99-0553E89EA15A}" type="sibTrans" cxnId="{B5DABE5A-4822-47E0-A6FE-82092B7B5FF0}">
      <dgm:prSet/>
      <dgm:spPr/>
      <dgm:t>
        <a:bodyPr/>
        <a:lstStyle/>
        <a:p>
          <a:endParaRPr lang="en-US"/>
        </a:p>
      </dgm:t>
    </dgm:pt>
    <dgm:pt modelId="{658A0767-FE45-4FF6-9969-AAD32B94FBE5}">
      <dgm:prSet/>
      <dgm:spPr/>
      <dgm:t>
        <a:bodyPr/>
        <a:lstStyle/>
        <a:p>
          <a:r>
            <a:rPr lang="en-US" baseline="0"/>
            <a:t>Different influencing Styles</a:t>
          </a:r>
          <a:endParaRPr lang="en-US"/>
        </a:p>
      </dgm:t>
    </dgm:pt>
    <dgm:pt modelId="{B5C1B64B-FABC-45E3-A951-8DA76EFA8FAE}" type="parTrans" cxnId="{8ED579E8-CD2E-4507-B855-288F1EED867A}">
      <dgm:prSet/>
      <dgm:spPr/>
      <dgm:t>
        <a:bodyPr/>
        <a:lstStyle/>
        <a:p>
          <a:endParaRPr lang="en-US"/>
        </a:p>
      </dgm:t>
    </dgm:pt>
    <dgm:pt modelId="{842264BD-25C7-4370-A5D2-1F466C278F49}" type="sibTrans" cxnId="{8ED579E8-CD2E-4507-B855-288F1EED867A}">
      <dgm:prSet/>
      <dgm:spPr/>
      <dgm:t>
        <a:bodyPr/>
        <a:lstStyle/>
        <a:p>
          <a:endParaRPr lang="en-US"/>
        </a:p>
      </dgm:t>
    </dgm:pt>
    <dgm:pt modelId="{1A25068B-3DC8-47E2-A17F-34F95D4C088C}">
      <dgm:prSet/>
      <dgm:spPr/>
      <dgm:t>
        <a:bodyPr/>
        <a:lstStyle/>
        <a:p>
          <a:r>
            <a:rPr lang="en-US" baseline="0"/>
            <a:t>Principles of Influencing</a:t>
          </a:r>
          <a:endParaRPr lang="en-US"/>
        </a:p>
      </dgm:t>
    </dgm:pt>
    <dgm:pt modelId="{DBE2AB28-33AE-47A9-8B62-9616E108E7A5}" type="parTrans" cxnId="{10A9DA62-EA41-4409-8BD1-C8E260D0E726}">
      <dgm:prSet/>
      <dgm:spPr/>
      <dgm:t>
        <a:bodyPr/>
        <a:lstStyle/>
        <a:p>
          <a:endParaRPr lang="en-US"/>
        </a:p>
      </dgm:t>
    </dgm:pt>
    <dgm:pt modelId="{0D568DCE-08AE-4286-8BCA-6FD1FB35663A}" type="sibTrans" cxnId="{10A9DA62-EA41-4409-8BD1-C8E260D0E726}">
      <dgm:prSet/>
      <dgm:spPr/>
      <dgm:t>
        <a:bodyPr/>
        <a:lstStyle/>
        <a:p>
          <a:endParaRPr lang="en-US"/>
        </a:p>
      </dgm:t>
    </dgm:pt>
    <dgm:pt modelId="{63127659-F204-433E-BB97-1A0E7739DE3D}">
      <dgm:prSet/>
      <dgm:spPr/>
      <dgm:t>
        <a:bodyPr/>
        <a:lstStyle/>
        <a:p>
          <a:r>
            <a:rPr lang="en-US" baseline="0"/>
            <a:t>Influencing and Leadership</a:t>
          </a:r>
          <a:endParaRPr lang="en-US"/>
        </a:p>
      </dgm:t>
    </dgm:pt>
    <dgm:pt modelId="{072E33A4-2A94-428E-9CF0-CFBB0A615F00}" type="parTrans" cxnId="{6B8B9B8E-2F2A-4221-99C1-0DF95E847C25}">
      <dgm:prSet/>
      <dgm:spPr/>
      <dgm:t>
        <a:bodyPr/>
        <a:lstStyle/>
        <a:p>
          <a:endParaRPr lang="en-US"/>
        </a:p>
      </dgm:t>
    </dgm:pt>
    <dgm:pt modelId="{99187479-B87A-4230-8D02-3952A7AD27D0}" type="sibTrans" cxnId="{6B8B9B8E-2F2A-4221-99C1-0DF95E847C25}">
      <dgm:prSet/>
      <dgm:spPr/>
      <dgm:t>
        <a:bodyPr/>
        <a:lstStyle/>
        <a:p>
          <a:endParaRPr lang="en-US"/>
        </a:p>
      </dgm:t>
    </dgm:pt>
    <dgm:pt modelId="{293B4B2A-8379-4AA4-BDBE-7DFE378C675B}">
      <dgm:prSet/>
      <dgm:spPr/>
      <dgm:t>
        <a:bodyPr/>
        <a:lstStyle/>
        <a:p>
          <a:pPr>
            <a:defRPr b="1"/>
          </a:pPr>
          <a:r>
            <a:rPr lang="en-US"/>
            <a:t>Design Thinking - Judith</a:t>
          </a:r>
        </a:p>
      </dgm:t>
    </dgm:pt>
    <dgm:pt modelId="{87EAA211-8A5E-4722-B67D-8651888A278B}" type="parTrans" cxnId="{FBA5922D-4C48-42D9-A70D-A3A647AC99E1}">
      <dgm:prSet/>
      <dgm:spPr/>
      <dgm:t>
        <a:bodyPr/>
        <a:lstStyle/>
        <a:p>
          <a:endParaRPr lang="en-US"/>
        </a:p>
      </dgm:t>
    </dgm:pt>
    <dgm:pt modelId="{21A12840-0DB0-4C18-A674-6D9D98DE806E}" type="sibTrans" cxnId="{FBA5922D-4C48-42D9-A70D-A3A647AC99E1}">
      <dgm:prSet/>
      <dgm:spPr/>
      <dgm:t>
        <a:bodyPr/>
        <a:lstStyle/>
        <a:p>
          <a:endParaRPr lang="en-US"/>
        </a:p>
      </dgm:t>
    </dgm:pt>
    <dgm:pt modelId="{408CC601-CC7D-4765-9C04-D9F891A910C4}">
      <dgm:prSet/>
      <dgm:spPr/>
      <dgm:t>
        <a:bodyPr/>
        <a:lstStyle/>
        <a:p>
          <a:r>
            <a:rPr lang="en-US" dirty="0"/>
            <a:t>5 Stages of Design Thinking</a:t>
          </a:r>
        </a:p>
      </dgm:t>
    </dgm:pt>
    <dgm:pt modelId="{B5BD96B9-6BDE-40E0-8952-B0855EC2BEA8}" type="parTrans" cxnId="{1DEDC92A-5AFD-4E71-9871-09F632FB43FA}">
      <dgm:prSet/>
      <dgm:spPr/>
      <dgm:t>
        <a:bodyPr/>
        <a:lstStyle/>
        <a:p>
          <a:endParaRPr lang="en-US"/>
        </a:p>
      </dgm:t>
    </dgm:pt>
    <dgm:pt modelId="{892058DA-AD44-4C7C-A6F3-68334DA5D8A3}" type="sibTrans" cxnId="{1DEDC92A-5AFD-4E71-9871-09F632FB43FA}">
      <dgm:prSet/>
      <dgm:spPr/>
      <dgm:t>
        <a:bodyPr/>
        <a:lstStyle/>
        <a:p>
          <a:endParaRPr lang="en-US"/>
        </a:p>
      </dgm:t>
    </dgm:pt>
    <dgm:pt modelId="{B3D9DA6F-D581-41B0-9F18-1F530F239802}">
      <dgm:prSet/>
      <dgm:spPr/>
      <dgm:t>
        <a:bodyPr/>
        <a:lstStyle/>
        <a:p>
          <a:r>
            <a:rPr lang="en-US" dirty="0"/>
            <a:t>4 P's of Design Thinking</a:t>
          </a:r>
        </a:p>
      </dgm:t>
    </dgm:pt>
    <dgm:pt modelId="{077497C1-5810-4A8C-B0B4-EE0A8BACA9D5}" type="parTrans" cxnId="{EC405B09-94DC-4B7C-AEF6-01AB43BDE1D3}">
      <dgm:prSet/>
      <dgm:spPr/>
      <dgm:t>
        <a:bodyPr/>
        <a:lstStyle/>
        <a:p>
          <a:endParaRPr lang="en-US"/>
        </a:p>
      </dgm:t>
    </dgm:pt>
    <dgm:pt modelId="{4A199B43-BCBB-4DA4-A1E0-69F1D9975D77}" type="sibTrans" cxnId="{EC405B09-94DC-4B7C-AEF6-01AB43BDE1D3}">
      <dgm:prSet/>
      <dgm:spPr/>
      <dgm:t>
        <a:bodyPr/>
        <a:lstStyle/>
        <a:p>
          <a:endParaRPr lang="en-US"/>
        </a:p>
      </dgm:t>
    </dgm:pt>
    <dgm:pt modelId="{CCBFA15C-78B3-4F1A-8976-162F28E94176}">
      <dgm:prSet/>
      <dgm:spPr/>
      <dgm:t>
        <a:bodyPr/>
        <a:lstStyle/>
        <a:p>
          <a:r>
            <a:rPr lang="en-US" dirty="0"/>
            <a:t>Design Thinking in Action</a:t>
          </a:r>
        </a:p>
      </dgm:t>
    </dgm:pt>
    <dgm:pt modelId="{7BC0E836-3347-49F3-97C9-57F3FEE17A4D}" type="parTrans" cxnId="{DA949E7B-4055-4339-AA98-FCA56B879E40}">
      <dgm:prSet/>
      <dgm:spPr/>
      <dgm:t>
        <a:bodyPr/>
        <a:lstStyle/>
        <a:p>
          <a:endParaRPr lang="en-US"/>
        </a:p>
      </dgm:t>
    </dgm:pt>
    <dgm:pt modelId="{8A2B13D8-7E47-4031-9CE4-3376B1D974AC}" type="sibTrans" cxnId="{DA949E7B-4055-4339-AA98-FCA56B879E40}">
      <dgm:prSet/>
      <dgm:spPr/>
      <dgm:t>
        <a:bodyPr/>
        <a:lstStyle/>
        <a:p>
          <a:endParaRPr lang="en-US"/>
        </a:p>
      </dgm:t>
    </dgm:pt>
    <dgm:pt modelId="{5E30D826-DE56-4A4F-BA7B-05AF5103F18E}" type="pres">
      <dgm:prSet presAssocID="{B4F85839-921F-43D2-9B37-F1AFDB0EEFBC}" presName="root" presStyleCnt="0">
        <dgm:presLayoutVars>
          <dgm:dir/>
          <dgm:resizeHandles val="exact"/>
        </dgm:presLayoutVars>
      </dgm:prSet>
      <dgm:spPr/>
    </dgm:pt>
    <dgm:pt modelId="{BC49E1C1-BCE0-42FE-A3A6-1B5FFAA81E59}" type="pres">
      <dgm:prSet presAssocID="{43DCC505-1798-4617-BA7C-60866E7D6184}" presName="compNode" presStyleCnt="0"/>
      <dgm:spPr/>
    </dgm:pt>
    <dgm:pt modelId="{9EA9F566-BF9B-4454-A61F-AA8666181AAA}" type="pres">
      <dgm:prSet presAssocID="{43DCC505-1798-4617-BA7C-60866E7D618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38A5A625-D7EF-4914-95A3-D8F4C1DED14F}" type="pres">
      <dgm:prSet presAssocID="{43DCC505-1798-4617-BA7C-60866E7D6184}" presName="iconSpace" presStyleCnt="0"/>
      <dgm:spPr/>
    </dgm:pt>
    <dgm:pt modelId="{3393860E-ED6A-49A3-A6CF-CFA2FBE601EC}" type="pres">
      <dgm:prSet presAssocID="{43DCC505-1798-4617-BA7C-60866E7D6184}" presName="parTx" presStyleLbl="revTx" presStyleIdx="0" presStyleCnt="4">
        <dgm:presLayoutVars>
          <dgm:chMax val="0"/>
          <dgm:chPref val="0"/>
        </dgm:presLayoutVars>
      </dgm:prSet>
      <dgm:spPr/>
    </dgm:pt>
    <dgm:pt modelId="{A5FE072F-8F1A-498B-B3A2-54C451D9BECE}" type="pres">
      <dgm:prSet presAssocID="{43DCC505-1798-4617-BA7C-60866E7D6184}" presName="txSpace" presStyleCnt="0"/>
      <dgm:spPr/>
    </dgm:pt>
    <dgm:pt modelId="{018C2FE5-6890-4E31-9BBF-8CC767FE4AE3}" type="pres">
      <dgm:prSet presAssocID="{43DCC505-1798-4617-BA7C-60866E7D6184}" presName="desTx" presStyleLbl="revTx" presStyleIdx="1" presStyleCnt="4">
        <dgm:presLayoutVars/>
      </dgm:prSet>
      <dgm:spPr/>
    </dgm:pt>
    <dgm:pt modelId="{85CADA76-6B26-43D7-AA14-3FE40EF075E2}" type="pres">
      <dgm:prSet presAssocID="{6C2D613B-D4CA-4398-8F99-0553E89EA15A}" presName="sibTrans" presStyleCnt="0"/>
      <dgm:spPr/>
    </dgm:pt>
    <dgm:pt modelId="{A3DB04B5-5D87-49B0-8A48-08EEA36C5CD0}" type="pres">
      <dgm:prSet presAssocID="{293B4B2A-8379-4AA4-BDBE-7DFE378C675B}" presName="compNode" presStyleCnt="0"/>
      <dgm:spPr/>
    </dgm:pt>
    <dgm:pt modelId="{5460BD19-F827-49B1-B678-016F4CED3B44}" type="pres">
      <dgm:prSet presAssocID="{293B4B2A-8379-4AA4-BDBE-7DFE378C67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5484F04-7756-4D0E-B298-8709B4242059}" type="pres">
      <dgm:prSet presAssocID="{293B4B2A-8379-4AA4-BDBE-7DFE378C675B}" presName="iconSpace" presStyleCnt="0"/>
      <dgm:spPr/>
    </dgm:pt>
    <dgm:pt modelId="{E748B30D-1185-495B-8281-51074572E267}" type="pres">
      <dgm:prSet presAssocID="{293B4B2A-8379-4AA4-BDBE-7DFE378C675B}" presName="parTx" presStyleLbl="revTx" presStyleIdx="2" presStyleCnt="4">
        <dgm:presLayoutVars>
          <dgm:chMax val="0"/>
          <dgm:chPref val="0"/>
        </dgm:presLayoutVars>
      </dgm:prSet>
      <dgm:spPr/>
    </dgm:pt>
    <dgm:pt modelId="{98645448-CA78-4F5F-9ED2-78DC95B603C4}" type="pres">
      <dgm:prSet presAssocID="{293B4B2A-8379-4AA4-BDBE-7DFE378C675B}" presName="txSpace" presStyleCnt="0"/>
      <dgm:spPr/>
    </dgm:pt>
    <dgm:pt modelId="{6996B0BF-3DFF-44C9-B2F2-787FCD3D6DB8}" type="pres">
      <dgm:prSet presAssocID="{293B4B2A-8379-4AA4-BDBE-7DFE378C675B}" presName="desTx" presStyleLbl="revTx" presStyleIdx="3" presStyleCnt="4">
        <dgm:presLayoutVars/>
      </dgm:prSet>
      <dgm:spPr/>
    </dgm:pt>
  </dgm:ptLst>
  <dgm:cxnLst>
    <dgm:cxn modelId="{EC405B09-94DC-4B7C-AEF6-01AB43BDE1D3}" srcId="{293B4B2A-8379-4AA4-BDBE-7DFE378C675B}" destId="{B3D9DA6F-D581-41B0-9F18-1F530F239802}" srcOrd="1" destOrd="0" parTransId="{077497C1-5810-4A8C-B0B4-EE0A8BACA9D5}" sibTransId="{4A199B43-BCBB-4DA4-A1E0-69F1D9975D77}"/>
    <dgm:cxn modelId="{1DEDC92A-5AFD-4E71-9871-09F632FB43FA}" srcId="{293B4B2A-8379-4AA4-BDBE-7DFE378C675B}" destId="{408CC601-CC7D-4765-9C04-D9F891A910C4}" srcOrd="0" destOrd="0" parTransId="{B5BD96B9-6BDE-40E0-8952-B0855EC2BEA8}" sibTransId="{892058DA-AD44-4C7C-A6F3-68334DA5D8A3}"/>
    <dgm:cxn modelId="{FBA5922D-4C48-42D9-A70D-A3A647AC99E1}" srcId="{B4F85839-921F-43D2-9B37-F1AFDB0EEFBC}" destId="{293B4B2A-8379-4AA4-BDBE-7DFE378C675B}" srcOrd="1" destOrd="0" parTransId="{87EAA211-8A5E-4722-B67D-8651888A278B}" sibTransId="{21A12840-0DB0-4C18-A674-6D9D98DE806E}"/>
    <dgm:cxn modelId="{C6C2C33A-C0BA-43AC-872B-DA79BD7A3782}" type="presOf" srcId="{B4F85839-921F-43D2-9B37-F1AFDB0EEFBC}" destId="{5E30D826-DE56-4A4F-BA7B-05AF5103F18E}" srcOrd="0" destOrd="0" presId="urn:microsoft.com/office/officeart/2018/2/layout/IconLabelDescriptionList"/>
    <dgm:cxn modelId="{919F9545-AD33-43FF-A949-AAFF7A95573E}" type="presOf" srcId="{408CC601-CC7D-4765-9C04-D9F891A910C4}" destId="{6996B0BF-3DFF-44C9-B2F2-787FCD3D6DB8}" srcOrd="0" destOrd="0" presId="urn:microsoft.com/office/officeart/2018/2/layout/IconLabelDescriptionList"/>
    <dgm:cxn modelId="{B5DABE5A-4822-47E0-A6FE-82092B7B5FF0}" srcId="{B4F85839-921F-43D2-9B37-F1AFDB0EEFBC}" destId="{43DCC505-1798-4617-BA7C-60866E7D6184}" srcOrd="0" destOrd="0" parTransId="{F064C5C0-0FE5-403A-A82C-A1D6565DD3F5}" sibTransId="{6C2D613B-D4CA-4398-8F99-0553E89EA15A}"/>
    <dgm:cxn modelId="{10A9DA62-EA41-4409-8BD1-C8E260D0E726}" srcId="{43DCC505-1798-4617-BA7C-60866E7D6184}" destId="{1A25068B-3DC8-47E2-A17F-34F95D4C088C}" srcOrd="1" destOrd="0" parTransId="{DBE2AB28-33AE-47A9-8B62-9616E108E7A5}" sibTransId="{0D568DCE-08AE-4286-8BCA-6FD1FB35663A}"/>
    <dgm:cxn modelId="{90616769-021F-4544-8E8C-B61FB4042EB7}" type="presOf" srcId="{43DCC505-1798-4617-BA7C-60866E7D6184}" destId="{3393860E-ED6A-49A3-A6CF-CFA2FBE601EC}" srcOrd="0" destOrd="0" presId="urn:microsoft.com/office/officeart/2018/2/layout/IconLabelDescriptionList"/>
    <dgm:cxn modelId="{B335AB6A-B3B3-4E8B-8440-1722566FDAD8}" type="presOf" srcId="{B3D9DA6F-D581-41B0-9F18-1F530F239802}" destId="{6996B0BF-3DFF-44C9-B2F2-787FCD3D6DB8}" srcOrd="0" destOrd="1" presId="urn:microsoft.com/office/officeart/2018/2/layout/IconLabelDescriptionList"/>
    <dgm:cxn modelId="{DA949E7B-4055-4339-AA98-FCA56B879E40}" srcId="{293B4B2A-8379-4AA4-BDBE-7DFE378C675B}" destId="{CCBFA15C-78B3-4F1A-8976-162F28E94176}" srcOrd="2" destOrd="0" parTransId="{7BC0E836-3347-49F3-97C9-57F3FEE17A4D}" sibTransId="{8A2B13D8-7E47-4031-9CE4-3376B1D974AC}"/>
    <dgm:cxn modelId="{6B8B9B8E-2F2A-4221-99C1-0DF95E847C25}" srcId="{43DCC505-1798-4617-BA7C-60866E7D6184}" destId="{63127659-F204-433E-BB97-1A0E7739DE3D}" srcOrd="2" destOrd="0" parTransId="{072E33A4-2A94-428E-9CF0-CFBB0A615F00}" sibTransId="{99187479-B87A-4230-8D02-3952A7AD27D0}"/>
    <dgm:cxn modelId="{28C7BFC4-CD50-46DB-BB60-8D445B7E6AFA}" type="presOf" srcId="{63127659-F204-433E-BB97-1A0E7739DE3D}" destId="{018C2FE5-6890-4E31-9BBF-8CC767FE4AE3}" srcOrd="0" destOrd="2" presId="urn:microsoft.com/office/officeart/2018/2/layout/IconLabelDescriptionList"/>
    <dgm:cxn modelId="{DC3F11C8-44B2-4C22-8135-E78B768FEDD4}" type="presOf" srcId="{293B4B2A-8379-4AA4-BDBE-7DFE378C675B}" destId="{E748B30D-1185-495B-8281-51074572E267}" srcOrd="0" destOrd="0" presId="urn:microsoft.com/office/officeart/2018/2/layout/IconLabelDescriptionList"/>
    <dgm:cxn modelId="{D04830CB-EA35-417B-B301-226D4F2DAF4C}" type="presOf" srcId="{CCBFA15C-78B3-4F1A-8976-162F28E94176}" destId="{6996B0BF-3DFF-44C9-B2F2-787FCD3D6DB8}" srcOrd="0" destOrd="2" presId="urn:microsoft.com/office/officeart/2018/2/layout/IconLabelDescriptionList"/>
    <dgm:cxn modelId="{009F03DD-FF53-4AD8-9C5A-05604B5369A6}" type="presOf" srcId="{1A25068B-3DC8-47E2-A17F-34F95D4C088C}" destId="{018C2FE5-6890-4E31-9BBF-8CC767FE4AE3}" srcOrd="0" destOrd="1" presId="urn:microsoft.com/office/officeart/2018/2/layout/IconLabelDescriptionList"/>
    <dgm:cxn modelId="{BF8E93E5-2459-47D4-ACFE-5D2E1D16BAA4}" type="presOf" srcId="{658A0767-FE45-4FF6-9969-AAD32B94FBE5}" destId="{018C2FE5-6890-4E31-9BBF-8CC767FE4AE3}" srcOrd="0" destOrd="0" presId="urn:microsoft.com/office/officeart/2018/2/layout/IconLabelDescriptionList"/>
    <dgm:cxn modelId="{8ED579E8-CD2E-4507-B855-288F1EED867A}" srcId="{43DCC505-1798-4617-BA7C-60866E7D6184}" destId="{658A0767-FE45-4FF6-9969-AAD32B94FBE5}" srcOrd="0" destOrd="0" parTransId="{B5C1B64B-FABC-45E3-A951-8DA76EFA8FAE}" sibTransId="{842264BD-25C7-4370-A5D2-1F466C278F49}"/>
    <dgm:cxn modelId="{8A560379-5882-4DF9-8561-9E603E81EFEE}" type="presParOf" srcId="{5E30D826-DE56-4A4F-BA7B-05AF5103F18E}" destId="{BC49E1C1-BCE0-42FE-A3A6-1B5FFAA81E59}" srcOrd="0" destOrd="0" presId="urn:microsoft.com/office/officeart/2018/2/layout/IconLabelDescriptionList"/>
    <dgm:cxn modelId="{AE4A8336-948A-4E2B-B9A4-0DA124C3E19E}" type="presParOf" srcId="{BC49E1C1-BCE0-42FE-A3A6-1B5FFAA81E59}" destId="{9EA9F566-BF9B-4454-A61F-AA8666181AAA}" srcOrd="0" destOrd="0" presId="urn:microsoft.com/office/officeart/2018/2/layout/IconLabelDescriptionList"/>
    <dgm:cxn modelId="{5817D2CE-2A64-4931-A4CE-02E618B1F1E7}" type="presParOf" srcId="{BC49E1C1-BCE0-42FE-A3A6-1B5FFAA81E59}" destId="{38A5A625-D7EF-4914-95A3-D8F4C1DED14F}" srcOrd="1" destOrd="0" presId="urn:microsoft.com/office/officeart/2018/2/layout/IconLabelDescriptionList"/>
    <dgm:cxn modelId="{C8FAC31B-8D57-42D5-AD54-EF1AD478899E}" type="presParOf" srcId="{BC49E1C1-BCE0-42FE-A3A6-1B5FFAA81E59}" destId="{3393860E-ED6A-49A3-A6CF-CFA2FBE601EC}" srcOrd="2" destOrd="0" presId="urn:microsoft.com/office/officeart/2018/2/layout/IconLabelDescriptionList"/>
    <dgm:cxn modelId="{302FB5D8-809B-4030-A8DB-A9786B1C5310}" type="presParOf" srcId="{BC49E1C1-BCE0-42FE-A3A6-1B5FFAA81E59}" destId="{A5FE072F-8F1A-498B-B3A2-54C451D9BECE}" srcOrd="3" destOrd="0" presId="urn:microsoft.com/office/officeart/2018/2/layout/IconLabelDescriptionList"/>
    <dgm:cxn modelId="{D36634AC-394D-440F-B8A4-DBBEDD70858B}" type="presParOf" srcId="{BC49E1C1-BCE0-42FE-A3A6-1B5FFAA81E59}" destId="{018C2FE5-6890-4E31-9BBF-8CC767FE4AE3}" srcOrd="4" destOrd="0" presId="urn:microsoft.com/office/officeart/2018/2/layout/IconLabelDescriptionList"/>
    <dgm:cxn modelId="{76D594D8-D8EB-4757-B716-0FCD79E73473}" type="presParOf" srcId="{5E30D826-DE56-4A4F-BA7B-05AF5103F18E}" destId="{85CADA76-6B26-43D7-AA14-3FE40EF075E2}" srcOrd="1" destOrd="0" presId="urn:microsoft.com/office/officeart/2018/2/layout/IconLabelDescriptionList"/>
    <dgm:cxn modelId="{DFB9CFF2-AB1C-4868-838C-2F3FC6822872}" type="presParOf" srcId="{5E30D826-DE56-4A4F-BA7B-05AF5103F18E}" destId="{A3DB04B5-5D87-49B0-8A48-08EEA36C5CD0}" srcOrd="2" destOrd="0" presId="urn:microsoft.com/office/officeart/2018/2/layout/IconLabelDescriptionList"/>
    <dgm:cxn modelId="{D1DBBF4E-D5D1-433D-A9DB-98376B8C0EA7}" type="presParOf" srcId="{A3DB04B5-5D87-49B0-8A48-08EEA36C5CD0}" destId="{5460BD19-F827-49B1-B678-016F4CED3B44}" srcOrd="0" destOrd="0" presId="urn:microsoft.com/office/officeart/2018/2/layout/IconLabelDescriptionList"/>
    <dgm:cxn modelId="{C3D88F96-E4FC-4DF4-A5FF-8939269EC1E2}" type="presParOf" srcId="{A3DB04B5-5D87-49B0-8A48-08EEA36C5CD0}" destId="{75484F04-7756-4D0E-B298-8709B4242059}" srcOrd="1" destOrd="0" presId="urn:microsoft.com/office/officeart/2018/2/layout/IconLabelDescriptionList"/>
    <dgm:cxn modelId="{588B3E48-4D99-4896-A2CA-88A68E81AEA7}" type="presParOf" srcId="{A3DB04B5-5D87-49B0-8A48-08EEA36C5CD0}" destId="{E748B30D-1185-495B-8281-51074572E267}" srcOrd="2" destOrd="0" presId="urn:microsoft.com/office/officeart/2018/2/layout/IconLabelDescriptionList"/>
    <dgm:cxn modelId="{B7BCBF12-2C20-4540-861E-EABFCBCCDEF9}" type="presParOf" srcId="{A3DB04B5-5D87-49B0-8A48-08EEA36C5CD0}" destId="{98645448-CA78-4F5F-9ED2-78DC95B603C4}" srcOrd="3" destOrd="0" presId="urn:microsoft.com/office/officeart/2018/2/layout/IconLabelDescriptionList"/>
    <dgm:cxn modelId="{13C21E8C-4F38-4234-A778-2DEEAB7B8B43}" type="presParOf" srcId="{A3DB04B5-5D87-49B0-8A48-08EEA36C5CD0}" destId="{6996B0BF-3DFF-44C9-B2F2-787FCD3D6DB8}"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16F80C-282C-4B9B-BB17-AD3F6AD07BE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A53867B-6A55-4ACF-A944-9352529FD074}">
      <dgm:prSet/>
      <dgm:spPr/>
      <dgm:t>
        <a:bodyPr/>
        <a:lstStyle/>
        <a:p>
          <a:r>
            <a:rPr lang="en-US"/>
            <a:t>What is design thinking?</a:t>
          </a:r>
        </a:p>
      </dgm:t>
    </dgm:pt>
    <dgm:pt modelId="{B3A8BBF4-15AB-49D1-926A-70518A3EED89}" type="parTrans" cxnId="{1ABA8154-72B9-42D5-B94E-D6BCC9C0F69C}">
      <dgm:prSet/>
      <dgm:spPr/>
      <dgm:t>
        <a:bodyPr/>
        <a:lstStyle/>
        <a:p>
          <a:endParaRPr lang="en-US"/>
        </a:p>
      </dgm:t>
    </dgm:pt>
    <dgm:pt modelId="{67D2BAA4-BA27-450F-AD60-F8A74AA7273C}" type="sibTrans" cxnId="{1ABA8154-72B9-42D5-B94E-D6BCC9C0F69C}">
      <dgm:prSet/>
      <dgm:spPr/>
      <dgm:t>
        <a:bodyPr/>
        <a:lstStyle/>
        <a:p>
          <a:endParaRPr lang="en-US"/>
        </a:p>
      </dgm:t>
    </dgm:pt>
    <dgm:pt modelId="{925D5347-FC60-405B-A337-21CEBAC6CFE8}">
      <dgm:prSet/>
      <dgm:spPr/>
      <dgm:t>
        <a:bodyPr/>
        <a:lstStyle/>
        <a:p>
          <a:r>
            <a:rPr lang="en-US"/>
            <a:t>Design thinking is “human-centered”.</a:t>
          </a:r>
        </a:p>
      </dgm:t>
    </dgm:pt>
    <dgm:pt modelId="{41700CF4-34F4-4F39-BEF8-85266C080952}" type="parTrans" cxnId="{F73583EE-A375-4029-B98B-E069A33C6885}">
      <dgm:prSet/>
      <dgm:spPr/>
      <dgm:t>
        <a:bodyPr/>
        <a:lstStyle/>
        <a:p>
          <a:endParaRPr lang="en-US"/>
        </a:p>
      </dgm:t>
    </dgm:pt>
    <dgm:pt modelId="{BF552EB9-617D-4D2C-BFD5-023A0EECF728}" type="sibTrans" cxnId="{F73583EE-A375-4029-B98B-E069A33C6885}">
      <dgm:prSet/>
      <dgm:spPr/>
      <dgm:t>
        <a:bodyPr/>
        <a:lstStyle/>
        <a:p>
          <a:endParaRPr lang="en-US"/>
        </a:p>
      </dgm:t>
    </dgm:pt>
    <dgm:pt modelId="{2CE39308-13E4-41BC-8697-3358A5F8B7C5}">
      <dgm:prSet/>
      <dgm:spPr/>
      <dgm:t>
        <a:bodyPr/>
        <a:lstStyle/>
        <a:p>
          <a:r>
            <a:rPr lang="en-US"/>
            <a:t>Solving problems by prioritizing consumer needs. </a:t>
          </a:r>
        </a:p>
      </dgm:t>
    </dgm:pt>
    <dgm:pt modelId="{DB6A101A-6AF5-4D50-A302-0D6FA6D6D59E}" type="parTrans" cxnId="{6D575AFD-0017-45B4-8A42-6940FB10B741}">
      <dgm:prSet/>
      <dgm:spPr/>
      <dgm:t>
        <a:bodyPr/>
        <a:lstStyle/>
        <a:p>
          <a:endParaRPr lang="en-US"/>
        </a:p>
      </dgm:t>
    </dgm:pt>
    <dgm:pt modelId="{57BA5DB4-CAA2-4027-B316-138044765037}" type="sibTrans" cxnId="{6D575AFD-0017-45B4-8A42-6940FB10B741}">
      <dgm:prSet/>
      <dgm:spPr/>
      <dgm:t>
        <a:bodyPr/>
        <a:lstStyle/>
        <a:p>
          <a:endParaRPr lang="en-US"/>
        </a:p>
      </dgm:t>
    </dgm:pt>
    <dgm:pt modelId="{C8139EB5-B2C9-4581-9AF1-29F1E3D2D076}">
      <dgm:prSet/>
      <dgm:spPr/>
      <dgm:t>
        <a:bodyPr/>
        <a:lstStyle/>
        <a:p>
          <a:r>
            <a:rPr lang="en-US"/>
            <a:t>Consists of high levels of observation, empathy and innovation.</a:t>
          </a:r>
        </a:p>
      </dgm:t>
    </dgm:pt>
    <dgm:pt modelId="{6A50A1C0-429F-46B5-972B-B7C11D324689}" type="parTrans" cxnId="{50E61580-FFD3-47B5-8B1F-6EE8547484EE}">
      <dgm:prSet/>
      <dgm:spPr/>
      <dgm:t>
        <a:bodyPr/>
        <a:lstStyle/>
        <a:p>
          <a:endParaRPr lang="en-US"/>
        </a:p>
      </dgm:t>
    </dgm:pt>
    <dgm:pt modelId="{042427A7-6D50-4762-A2C3-E74785072483}" type="sibTrans" cxnId="{50E61580-FFD3-47B5-8B1F-6EE8547484EE}">
      <dgm:prSet/>
      <dgm:spPr/>
      <dgm:t>
        <a:bodyPr/>
        <a:lstStyle/>
        <a:p>
          <a:endParaRPr lang="en-US"/>
        </a:p>
      </dgm:t>
    </dgm:pt>
    <dgm:pt modelId="{604A5CF9-60E3-418D-AE29-6D555F511538}">
      <dgm:prSet/>
      <dgm:spPr/>
      <dgm:t>
        <a:bodyPr/>
        <a:lstStyle/>
        <a:p>
          <a:r>
            <a:rPr lang="en-US"/>
            <a:t>Why is design thinking important?</a:t>
          </a:r>
        </a:p>
      </dgm:t>
    </dgm:pt>
    <dgm:pt modelId="{BEC42572-900A-4986-9E30-7463A237F3FB}" type="parTrans" cxnId="{2032CA6C-96A7-4AF7-BB55-5F734E5726A9}">
      <dgm:prSet/>
      <dgm:spPr/>
      <dgm:t>
        <a:bodyPr/>
        <a:lstStyle/>
        <a:p>
          <a:endParaRPr lang="en-US"/>
        </a:p>
      </dgm:t>
    </dgm:pt>
    <dgm:pt modelId="{382F032F-0E0D-47E9-AB24-8C16AF1877C4}" type="sibTrans" cxnId="{2032CA6C-96A7-4AF7-BB55-5F734E5726A9}">
      <dgm:prSet/>
      <dgm:spPr/>
      <dgm:t>
        <a:bodyPr/>
        <a:lstStyle/>
        <a:p>
          <a:endParaRPr lang="en-US"/>
        </a:p>
      </dgm:t>
    </dgm:pt>
    <dgm:pt modelId="{0E9AFC9E-61B8-45B3-9F42-A8892F379F66}">
      <dgm:prSet/>
      <dgm:spPr/>
      <dgm:t>
        <a:bodyPr/>
        <a:lstStyle/>
        <a:p>
          <a:r>
            <a:rPr lang="en-US"/>
            <a:t>Design thinking considers problems from the consumers perspective.</a:t>
          </a:r>
        </a:p>
      </dgm:t>
    </dgm:pt>
    <dgm:pt modelId="{CD6EE99B-6592-421C-B9DD-2B120B132650}" type="parTrans" cxnId="{2BF2AD23-1404-43AA-A17D-268C0AA59385}">
      <dgm:prSet/>
      <dgm:spPr/>
      <dgm:t>
        <a:bodyPr/>
        <a:lstStyle/>
        <a:p>
          <a:endParaRPr lang="en-US"/>
        </a:p>
      </dgm:t>
    </dgm:pt>
    <dgm:pt modelId="{3077D715-66EC-4E96-97CF-6C0FB6356BF8}" type="sibTrans" cxnId="{2BF2AD23-1404-43AA-A17D-268C0AA59385}">
      <dgm:prSet/>
      <dgm:spPr/>
      <dgm:t>
        <a:bodyPr/>
        <a:lstStyle/>
        <a:p>
          <a:endParaRPr lang="en-US"/>
        </a:p>
      </dgm:t>
    </dgm:pt>
    <dgm:pt modelId="{CD4C8109-4C37-465A-B75F-F6C5A805B24B}">
      <dgm:prSet/>
      <dgm:spPr/>
      <dgm:t>
        <a:bodyPr/>
        <a:lstStyle/>
        <a:p>
          <a:r>
            <a:rPr lang="en-US"/>
            <a:t>Improves the effective running and productivity of an organization on a daily basis.</a:t>
          </a:r>
        </a:p>
      </dgm:t>
    </dgm:pt>
    <dgm:pt modelId="{FD0188BF-0FE5-41C6-9D41-F5AA577538EF}" type="parTrans" cxnId="{32C881E7-C6F8-4469-886D-104FFA2CEB08}">
      <dgm:prSet/>
      <dgm:spPr/>
      <dgm:t>
        <a:bodyPr/>
        <a:lstStyle/>
        <a:p>
          <a:endParaRPr lang="en-US"/>
        </a:p>
      </dgm:t>
    </dgm:pt>
    <dgm:pt modelId="{10402F8D-DA5D-4E3E-9CAB-C4336477DEA3}" type="sibTrans" cxnId="{32C881E7-C6F8-4469-886D-104FFA2CEB08}">
      <dgm:prSet/>
      <dgm:spPr/>
      <dgm:t>
        <a:bodyPr/>
        <a:lstStyle/>
        <a:p>
          <a:endParaRPr lang="en-US"/>
        </a:p>
      </dgm:t>
    </dgm:pt>
    <dgm:pt modelId="{C076F5EB-F93C-484E-8A7F-15E4E075BE33}">
      <dgm:prSet/>
      <dgm:spPr/>
      <dgm:t>
        <a:bodyPr/>
        <a:lstStyle/>
        <a:p>
          <a:r>
            <a:rPr lang="en-US"/>
            <a:t>Encourages an innovative workforce. </a:t>
          </a:r>
        </a:p>
      </dgm:t>
    </dgm:pt>
    <dgm:pt modelId="{890B5374-44D9-49F6-AB64-39ECA519EC48}" type="parTrans" cxnId="{69CCA8D3-012E-4065-B692-6F39BCAF02DA}">
      <dgm:prSet/>
      <dgm:spPr/>
      <dgm:t>
        <a:bodyPr/>
        <a:lstStyle/>
        <a:p>
          <a:endParaRPr lang="en-US"/>
        </a:p>
      </dgm:t>
    </dgm:pt>
    <dgm:pt modelId="{689277A3-380B-4071-8863-2D43659D38AA}" type="sibTrans" cxnId="{69CCA8D3-012E-4065-B692-6F39BCAF02DA}">
      <dgm:prSet/>
      <dgm:spPr/>
      <dgm:t>
        <a:bodyPr/>
        <a:lstStyle/>
        <a:p>
          <a:endParaRPr lang="en-US"/>
        </a:p>
      </dgm:t>
    </dgm:pt>
    <dgm:pt modelId="{262253E2-8C23-214C-B280-CF0FD431D3DB}" type="pres">
      <dgm:prSet presAssocID="{8316F80C-282C-4B9B-BB17-AD3F6AD07BEE}" presName="linear" presStyleCnt="0">
        <dgm:presLayoutVars>
          <dgm:animLvl val="lvl"/>
          <dgm:resizeHandles val="exact"/>
        </dgm:presLayoutVars>
      </dgm:prSet>
      <dgm:spPr/>
    </dgm:pt>
    <dgm:pt modelId="{54B07993-9FD4-CF47-BDD0-CBE254609DE7}" type="pres">
      <dgm:prSet presAssocID="{7A53867B-6A55-4ACF-A944-9352529FD074}" presName="parentText" presStyleLbl="node1" presStyleIdx="0" presStyleCnt="2">
        <dgm:presLayoutVars>
          <dgm:chMax val="0"/>
          <dgm:bulletEnabled val="1"/>
        </dgm:presLayoutVars>
      </dgm:prSet>
      <dgm:spPr/>
    </dgm:pt>
    <dgm:pt modelId="{0399DFC8-E5D7-994D-A499-9C1FBF51D32F}" type="pres">
      <dgm:prSet presAssocID="{7A53867B-6A55-4ACF-A944-9352529FD074}" presName="childText" presStyleLbl="revTx" presStyleIdx="0" presStyleCnt="2">
        <dgm:presLayoutVars>
          <dgm:bulletEnabled val="1"/>
        </dgm:presLayoutVars>
      </dgm:prSet>
      <dgm:spPr/>
    </dgm:pt>
    <dgm:pt modelId="{A92E6C7F-C022-3843-B946-04421ADB462C}" type="pres">
      <dgm:prSet presAssocID="{604A5CF9-60E3-418D-AE29-6D555F511538}" presName="parentText" presStyleLbl="node1" presStyleIdx="1" presStyleCnt="2">
        <dgm:presLayoutVars>
          <dgm:chMax val="0"/>
          <dgm:bulletEnabled val="1"/>
        </dgm:presLayoutVars>
      </dgm:prSet>
      <dgm:spPr/>
    </dgm:pt>
    <dgm:pt modelId="{450186FB-94AA-9949-9897-669EB1B12E0F}" type="pres">
      <dgm:prSet presAssocID="{604A5CF9-60E3-418D-AE29-6D555F511538}" presName="childText" presStyleLbl="revTx" presStyleIdx="1" presStyleCnt="2">
        <dgm:presLayoutVars>
          <dgm:bulletEnabled val="1"/>
        </dgm:presLayoutVars>
      </dgm:prSet>
      <dgm:spPr/>
    </dgm:pt>
  </dgm:ptLst>
  <dgm:cxnLst>
    <dgm:cxn modelId="{C2BFAE12-CF35-E849-B2FE-E05A8D2FBDA5}" type="presOf" srcId="{C8139EB5-B2C9-4581-9AF1-29F1E3D2D076}" destId="{0399DFC8-E5D7-994D-A499-9C1FBF51D32F}" srcOrd="0" destOrd="2" presId="urn:microsoft.com/office/officeart/2005/8/layout/vList2"/>
    <dgm:cxn modelId="{2BF2AD23-1404-43AA-A17D-268C0AA59385}" srcId="{604A5CF9-60E3-418D-AE29-6D555F511538}" destId="{0E9AFC9E-61B8-45B3-9F42-A8892F379F66}" srcOrd="0" destOrd="0" parTransId="{CD6EE99B-6592-421C-B9DD-2B120B132650}" sibTransId="{3077D715-66EC-4E96-97CF-6C0FB6356BF8}"/>
    <dgm:cxn modelId="{A617114F-5BB5-8645-94FA-2A753623D337}" type="presOf" srcId="{C076F5EB-F93C-484E-8A7F-15E4E075BE33}" destId="{450186FB-94AA-9949-9897-669EB1B12E0F}" srcOrd="0" destOrd="2" presId="urn:microsoft.com/office/officeart/2005/8/layout/vList2"/>
    <dgm:cxn modelId="{1ABA8154-72B9-42D5-B94E-D6BCC9C0F69C}" srcId="{8316F80C-282C-4B9B-BB17-AD3F6AD07BEE}" destId="{7A53867B-6A55-4ACF-A944-9352529FD074}" srcOrd="0" destOrd="0" parTransId="{B3A8BBF4-15AB-49D1-926A-70518A3EED89}" sibTransId="{67D2BAA4-BA27-450F-AD60-F8A74AA7273C}"/>
    <dgm:cxn modelId="{43510360-A8C2-CD49-8F5E-4932FC443847}" type="presOf" srcId="{604A5CF9-60E3-418D-AE29-6D555F511538}" destId="{A92E6C7F-C022-3843-B946-04421ADB462C}" srcOrd="0" destOrd="0" presId="urn:microsoft.com/office/officeart/2005/8/layout/vList2"/>
    <dgm:cxn modelId="{2032CA6C-96A7-4AF7-BB55-5F734E5726A9}" srcId="{8316F80C-282C-4B9B-BB17-AD3F6AD07BEE}" destId="{604A5CF9-60E3-418D-AE29-6D555F511538}" srcOrd="1" destOrd="0" parTransId="{BEC42572-900A-4986-9E30-7463A237F3FB}" sibTransId="{382F032F-0E0D-47E9-AB24-8C16AF1877C4}"/>
    <dgm:cxn modelId="{50E61580-FFD3-47B5-8B1F-6EE8547484EE}" srcId="{7A53867B-6A55-4ACF-A944-9352529FD074}" destId="{C8139EB5-B2C9-4581-9AF1-29F1E3D2D076}" srcOrd="2" destOrd="0" parTransId="{6A50A1C0-429F-46B5-972B-B7C11D324689}" sibTransId="{042427A7-6D50-4762-A2C3-E74785072483}"/>
    <dgm:cxn modelId="{0075289B-CEC6-6443-B3F5-86E4D3953140}" type="presOf" srcId="{7A53867B-6A55-4ACF-A944-9352529FD074}" destId="{54B07993-9FD4-CF47-BDD0-CBE254609DE7}" srcOrd="0" destOrd="0" presId="urn:microsoft.com/office/officeart/2005/8/layout/vList2"/>
    <dgm:cxn modelId="{69CCA8D3-012E-4065-B692-6F39BCAF02DA}" srcId="{604A5CF9-60E3-418D-AE29-6D555F511538}" destId="{C076F5EB-F93C-484E-8A7F-15E4E075BE33}" srcOrd="2" destOrd="0" parTransId="{890B5374-44D9-49F6-AB64-39ECA519EC48}" sibTransId="{689277A3-380B-4071-8863-2D43659D38AA}"/>
    <dgm:cxn modelId="{75917EDA-7381-FC4A-A39C-5C39BD35CCB1}" type="presOf" srcId="{2CE39308-13E4-41BC-8697-3358A5F8B7C5}" destId="{0399DFC8-E5D7-994D-A499-9C1FBF51D32F}" srcOrd="0" destOrd="1" presId="urn:microsoft.com/office/officeart/2005/8/layout/vList2"/>
    <dgm:cxn modelId="{159B68DE-4D17-0C44-B3B8-E9D3A3C56E83}" type="presOf" srcId="{925D5347-FC60-405B-A337-21CEBAC6CFE8}" destId="{0399DFC8-E5D7-994D-A499-9C1FBF51D32F}" srcOrd="0" destOrd="0" presId="urn:microsoft.com/office/officeart/2005/8/layout/vList2"/>
    <dgm:cxn modelId="{32C881E7-C6F8-4469-886D-104FFA2CEB08}" srcId="{604A5CF9-60E3-418D-AE29-6D555F511538}" destId="{CD4C8109-4C37-465A-B75F-F6C5A805B24B}" srcOrd="1" destOrd="0" parTransId="{FD0188BF-0FE5-41C6-9D41-F5AA577538EF}" sibTransId="{10402F8D-DA5D-4E3E-9CAB-C4336477DEA3}"/>
    <dgm:cxn modelId="{A0C404EE-E74A-0A41-8819-D1A05E512C09}" type="presOf" srcId="{0E9AFC9E-61B8-45B3-9F42-A8892F379F66}" destId="{450186FB-94AA-9949-9897-669EB1B12E0F}" srcOrd="0" destOrd="0" presId="urn:microsoft.com/office/officeart/2005/8/layout/vList2"/>
    <dgm:cxn modelId="{F73583EE-A375-4029-B98B-E069A33C6885}" srcId="{7A53867B-6A55-4ACF-A944-9352529FD074}" destId="{925D5347-FC60-405B-A337-21CEBAC6CFE8}" srcOrd="0" destOrd="0" parTransId="{41700CF4-34F4-4F39-BEF8-85266C080952}" sibTransId="{BF552EB9-617D-4D2C-BFD5-023A0EECF728}"/>
    <dgm:cxn modelId="{215454F7-CA6A-374C-A636-368931923746}" type="presOf" srcId="{CD4C8109-4C37-465A-B75F-F6C5A805B24B}" destId="{450186FB-94AA-9949-9897-669EB1B12E0F}" srcOrd="0" destOrd="1" presId="urn:microsoft.com/office/officeart/2005/8/layout/vList2"/>
    <dgm:cxn modelId="{0861B7FB-AC37-BE43-A04B-B46E02A727B2}" type="presOf" srcId="{8316F80C-282C-4B9B-BB17-AD3F6AD07BEE}" destId="{262253E2-8C23-214C-B280-CF0FD431D3DB}" srcOrd="0" destOrd="0" presId="urn:microsoft.com/office/officeart/2005/8/layout/vList2"/>
    <dgm:cxn modelId="{6D575AFD-0017-45B4-8A42-6940FB10B741}" srcId="{7A53867B-6A55-4ACF-A944-9352529FD074}" destId="{2CE39308-13E4-41BC-8697-3358A5F8B7C5}" srcOrd="1" destOrd="0" parTransId="{DB6A101A-6AF5-4D50-A302-0D6FA6D6D59E}" sibTransId="{57BA5DB4-CAA2-4027-B316-138044765037}"/>
    <dgm:cxn modelId="{11C98037-A079-464F-9952-86B961E10979}" type="presParOf" srcId="{262253E2-8C23-214C-B280-CF0FD431D3DB}" destId="{54B07993-9FD4-CF47-BDD0-CBE254609DE7}" srcOrd="0" destOrd="0" presId="urn:microsoft.com/office/officeart/2005/8/layout/vList2"/>
    <dgm:cxn modelId="{EA6EA0B1-6D76-E44D-93DA-3FD6295676CF}" type="presParOf" srcId="{262253E2-8C23-214C-B280-CF0FD431D3DB}" destId="{0399DFC8-E5D7-994D-A499-9C1FBF51D32F}" srcOrd="1" destOrd="0" presId="urn:microsoft.com/office/officeart/2005/8/layout/vList2"/>
    <dgm:cxn modelId="{E453D91D-24E5-F74E-A463-B926BD6FC99E}" type="presParOf" srcId="{262253E2-8C23-214C-B280-CF0FD431D3DB}" destId="{A92E6C7F-C022-3843-B946-04421ADB462C}" srcOrd="2" destOrd="0" presId="urn:microsoft.com/office/officeart/2005/8/layout/vList2"/>
    <dgm:cxn modelId="{A99B1E72-1281-4844-9A9F-471E38E176DC}" type="presParOf" srcId="{262253E2-8C23-214C-B280-CF0FD431D3DB}" destId="{450186FB-94AA-9949-9897-669EB1B12E0F}"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6283AD-2B2F-498A-BDE2-36A11DE580B4}"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BC8AB5FD-983B-4023-9B88-BE45A413C693}">
      <dgm:prSet/>
      <dgm:spPr/>
      <dgm:t>
        <a:bodyPr/>
        <a:lstStyle/>
        <a:p>
          <a:r>
            <a:rPr lang="en-US"/>
            <a:t>We believe that Influencing and Design Thinking are two of the most valuable aspects of these past module</a:t>
          </a:r>
        </a:p>
      </dgm:t>
    </dgm:pt>
    <dgm:pt modelId="{FA52AB4A-9150-48E4-8128-5E4685051FEB}" type="parTrans" cxnId="{EE4F1D09-DB60-4FA9-8D08-7F93CB10A7E6}">
      <dgm:prSet/>
      <dgm:spPr/>
      <dgm:t>
        <a:bodyPr/>
        <a:lstStyle/>
        <a:p>
          <a:endParaRPr lang="en-US"/>
        </a:p>
      </dgm:t>
    </dgm:pt>
    <dgm:pt modelId="{50C8B672-76F1-4BC7-9559-2CCB74960E4B}" type="sibTrans" cxnId="{EE4F1D09-DB60-4FA9-8D08-7F93CB10A7E6}">
      <dgm:prSet/>
      <dgm:spPr/>
      <dgm:t>
        <a:bodyPr/>
        <a:lstStyle/>
        <a:p>
          <a:endParaRPr lang="en-US"/>
        </a:p>
      </dgm:t>
    </dgm:pt>
    <dgm:pt modelId="{921C6D19-C270-4CCE-B5E9-D89148B8F19C}">
      <dgm:prSet/>
      <dgm:spPr/>
      <dgm:t>
        <a:bodyPr/>
        <a:lstStyle/>
        <a:p>
          <a:r>
            <a:rPr lang="en-US" dirty="0"/>
            <a:t>By building on what we have already learnt we will strive to use these new-found skills not only in our professional lives, but also in our personal lives.</a:t>
          </a:r>
        </a:p>
      </dgm:t>
    </dgm:pt>
    <dgm:pt modelId="{C72DB352-9DB5-429C-B257-AF5D36D5374D}" type="parTrans" cxnId="{F75C2DF0-1AED-4689-8AD2-F4B08309CFA1}">
      <dgm:prSet/>
      <dgm:spPr/>
      <dgm:t>
        <a:bodyPr/>
        <a:lstStyle/>
        <a:p>
          <a:endParaRPr lang="en-US"/>
        </a:p>
      </dgm:t>
    </dgm:pt>
    <dgm:pt modelId="{A08F1864-3136-4506-B4AD-7534591A0157}" type="sibTrans" cxnId="{F75C2DF0-1AED-4689-8AD2-F4B08309CFA1}">
      <dgm:prSet/>
      <dgm:spPr/>
      <dgm:t>
        <a:bodyPr/>
        <a:lstStyle/>
        <a:p>
          <a:endParaRPr lang="en-US"/>
        </a:p>
      </dgm:t>
    </dgm:pt>
    <dgm:pt modelId="{9DC777E2-429A-E247-A038-756CB890AF93}" type="pres">
      <dgm:prSet presAssocID="{2E6283AD-2B2F-498A-BDE2-36A11DE580B4}" presName="vert0" presStyleCnt="0">
        <dgm:presLayoutVars>
          <dgm:dir/>
          <dgm:animOne val="branch"/>
          <dgm:animLvl val="lvl"/>
        </dgm:presLayoutVars>
      </dgm:prSet>
      <dgm:spPr/>
    </dgm:pt>
    <dgm:pt modelId="{4C4C3DE3-D332-9C48-A47B-E11897591A7A}" type="pres">
      <dgm:prSet presAssocID="{BC8AB5FD-983B-4023-9B88-BE45A413C693}" presName="thickLine" presStyleLbl="alignNode1" presStyleIdx="0" presStyleCnt="2"/>
      <dgm:spPr/>
    </dgm:pt>
    <dgm:pt modelId="{E736B5ED-0D3A-274E-9858-CB44CC774024}" type="pres">
      <dgm:prSet presAssocID="{BC8AB5FD-983B-4023-9B88-BE45A413C693}" presName="horz1" presStyleCnt="0"/>
      <dgm:spPr/>
    </dgm:pt>
    <dgm:pt modelId="{1218BA3C-41E8-2949-BFC4-4F0ADD35D3E0}" type="pres">
      <dgm:prSet presAssocID="{BC8AB5FD-983B-4023-9B88-BE45A413C693}" presName="tx1" presStyleLbl="revTx" presStyleIdx="0" presStyleCnt="2"/>
      <dgm:spPr/>
    </dgm:pt>
    <dgm:pt modelId="{A0CC5407-7C05-9B49-B3D1-34F15F978981}" type="pres">
      <dgm:prSet presAssocID="{BC8AB5FD-983B-4023-9B88-BE45A413C693}" presName="vert1" presStyleCnt="0"/>
      <dgm:spPr/>
    </dgm:pt>
    <dgm:pt modelId="{A5AF56CB-5393-CE44-B841-EFB1535499B8}" type="pres">
      <dgm:prSet presAssocID="{921C6D19-C270-4CCE-B5E9-D89148B8F19C}" presName="thickLine" presStyleLbl="alignNode1" presStyleIdx="1" presStyleCnt="2"/>
      <dgm:spPr/>
    </dgm:pt>
    <dgm:pt modelId="{6C8D9627-ECA0-FD48-BF90-84803144B4B5}" type="pres">
      <dgm:prSet presAssocID="{921C6D19-C270-4CCE-B5E9-D89148B8F19C}" presName="horz1" presStyleCnt="0"/>
      <dgm:spPr/>
    </dgm:pt>
    <dgm:pt modelId="{72FE3AEB-AEFA-E943-860F-246125D1C01E}" type="pres">
      <dgm:prSet presAssocID="{921C6D19-C270-4CCE-B5E9-D89148B8F19C}" presName="tx1" presStyleLbl="revTx" presStyleIdx="1" presStyleCnt="2"/>
      <dgm:spPr/>
    </dgm:pt>
    <dgm:pt modelId="{A0067632-A3FE-C444-8F6E-F9D39BB98A4D}" type="pres">
      <dgm:prSet presAssocID="{921C6D19-C270-4CCE-B5E9-D89148B8F19C}" presName="vert1" presStyleCnt="0"/>
      <dgm:spPr/>
    </dgm:pt>
  </dgm:ptLst>
  <dgm:cxnLst>
    <dgm:cxn modelId="{EE4F1D09-DB60-4FA9-8D08-7F93CB10A7E6}" srcId="{2E6283AD-2B2F-498A-BDE2-36A11DE580B4}" destId="{BC8AB5FD-983B-4023-9B88-BE45A413C693}" srcOrd="0" destOrd="0" parTransId="{FA52AB4A-9150-48E4-8128-5E4685051FEB}" sibTransId="{50C8B672-76F1-4BC7-9559-2CCB74960E4B}"/>
    <dgm:cxn modelId="{0598F860-B3AC-344F-B18D-5838278D086E}" type="presOf" srcId="{BC8AB5FD-983B-4023-9B88-BE45A413C693}" destId="{1218BA3C-41E8-2949-BFC4-4F0ADD35D3E0}" srcOrd="0" destOrd="0" presId="urn:microsoft.com/office/officeart/2008/layout/LinedList"/>
    <dgm:cxn modelId="{2F0F06A7-CFF6-8947-BF7E-A21C9BF5EA50}" type="presOf" srcId="{921C6D19-C270-4CCE-B5E9-D89148B8F19C}" destId="{72FE3AEB-AEFA-E943-860F-246125D1C01E}" srcOrd="0" destOrd="0" presId="urn:microsoft.com/office/officeart/2008/layout/LinedList"/>
    <dgm:cxn modelId="{0A9E74BB-0AD0-A249-8766-D14B7EC21232}" type="presOf" srcId="{2E6283AD-2B2F-498A-BDE2-36A11DE580B4}" destId="{9DC777E2-429A-E247-A038-756CB890AF93}" srcOrd="0" destOrd="0" presId="urn:microsoft.com/office/officeart/2008/layout/LinedList"/>
    <dgm:cxn modelId="{F75C2DF0-1AED-4689-8AD2-F4B08309CFA1}" srcId="{2E6283AD-2B2F-498A-BDE2-36A11DE580B4}" destId="{921C6D19-C270-4CCE-B5E9-D89148B8F19C}" srcOrd="1" destOrd="0" parTransId="{C72DB352-9DB5-429C-B257-AF5D36D5374D}" sibTransId="{A08F1864-3136-4506-B4AD-7534591A0157}"/>
    <dgm:cxn modelId="{1A31CE19-2BA7-D24B-8B58-BC0A6092D9F4}" type="presParOf" srcId="{9DC777E2-429A-E247-A038-756CB890AF93}" destId="{4C4C3DE3-D332-9C48-A47B-E11897591A7A}" srcOrd="0" destOrd="0" presId="urn:microsoft.com/office/officeart/2008/layout/LinedList"/>
    <dgm:cxn modelId="{6F4CC335-152C-DD4A-B693-F5ECC76C1C80}" type="presParOf" srcId="{9DC777E2-429A-E247-A038-756CB890AF93}" destId="{E736B5ED-0D3A-274E-9858-CB44CC774024}" srcOrd="1" destOrd="0" presId="urn:microsoft.com/office/officeart/2008/layout/LinedList"/>
    <dgm:cxn modelId="{D7A0C3D7-DC4D-C04A-A203-B50B9AE7FB79}" type="presParOf" srcId="{E736B5ED-0D3A-274E-9858-CB44CC774024}" destId="{1218BA3C-41E8-2949-BFC4-4F0ADD35D3E0}" srcOrd="0" destOrd="0" presId="urn:microsoft.com/office/officeart/2008/layout/LinedList"/>
    <dgm:cxn modelId="{1E38DA7A-12CF-554A-B772-00190D58EF31}" type="presParOf" srcId="{E736B5ED-0D3A-274E-9858-CB44CC774024}" destId="{A0CC5407-7C05-9B49-B3D1-34F15F978981}" srcOrd="1" destOrd="0" presId="urn:microsoft.com/office/officeart/2008/layout/LinedList"/>
    <dgm:cxn modelId="{75F70F3E-D349-6C47-BBBA-0972D901C662}" type="presParOf" srcId="{9DC777E2-429A-E247-A038-756CB890AF93}" destId="{A5AF56CB-5393-CE44-B841-EFB1535499B8}" srcOrd="2" destOrd="0" presId="urn:microsoft.com/office/officeart/2008/layout/LinedList"/>
    <dgm:cxn modelId="{E1D92CCB-46F9-3D46-BFF4-9643965BE0CD}" type="presParOf" srcId="{9DC777E2-429A-E247-A038-756CB890AF93}" destId="{6C8D9627-ECA0-FD48-BF90-84803144B4B5}" srcOrd="3" destOrd="0" presId="urn:microsoft.com/office/officeart/2008/layout/LinedList"/>
    <dgm:cxn modelId="{35965F6B-0FB8-C74D-B287-BEC8B1CB8396}" type="presParOf" srcId="{6C8D9627-ECA0-FD48-BF90-84803144B4B5}" destId="{72FE3AEB-AEFA-E943-860F-246125D1C01E}" srcOrd="0" destOrd="0" presId="urn:microsoft.com/office/officeart/2008/layout/LinedList"/>
    <dgm:cxn modelId="{3F9F5F06-F039-7C48-A4C2-D49261CC6068}" type="presParOf" srcId="{6C8D9627-ECA0-FD48-BF90-84803144B4B5}" destId="{A0067632-A3FE-C444-8F6E-F9D39BB98A4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9F566-BF9B-4454-A61F-AA8666181AAA}">
      <dsp:nvSpPr>
        <dsp:cNvPr id="0" name=""/>
        <dsp:cNvSpPr/>
      </dsp:nvSpPr>
      <dsp:spPr>
        <a:xfrm>
          <a:off x="104187" y="24588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93860E-ED6A-49A3-A6CF-CFA2FBE601EC}">
      <dsp:nvSpPr>
        <dsp:cNvPr id="0" name=""/>
        <dsp:cNvSpPr/>
      </dsp:nvSpPr>
      <dsp:spPr>
        <a:xfrm>
          <a:off x="104187" y="189683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33500">
            <a:lnSpc>
              <a:spcPct val="90000"/>
            </a:lnSpc>
            <a:spcBef>
              <a:spcPct val="0"/>
            </a:spcBef>
            <a:spcAft>
              <a:spcPct val="35000"/>
            </a:spcAft>
            <a:buNone/>
            <a:defRPr b="1"/>
          </a:pPr>
          <a:r>
            <a:rPr lang="en-US" sz="3000" kern="1200"/>
            <a:t>Influencing - Glyn</a:t>
          </a:r>
        </a:p>
      </dsp:txBody>
      <dsp:txXfrm>
        <a:off x="104187" y="1896834"/>
        <a:ext cx="4320000" cy="648000"/>
      </dsp:txXfrm>
    </dsp:sp>
    <dsp:sp modelId="{018C2FE5-6890-4E31-9BBF-8CC767FE4AE3}">
      <dsp:nvSpPr>
        <dsp:cNvPr id="0" name=""/>
        <dsp:cNvSpPr/>
      </dsp:nvSpPr>
      <dsp:spPr>
        <a:xfrm>
          <a:off x="104187" y="2609464"/>
          <a:ext cx="4320000" cy="86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baseline="0"/>
            <a:t>Different influencing Styles</a:t>
          </a:r>
          <a:endParaRPr lang="en-US" sz="1700" kern="1200"/>
        </a:p>
        <a:p>
          <a:pPr marL="0" lvl="0" indent="0" algn="l" defTabSz="755650">
            <a:lnSpc>
              <a:spcPct val="90000"/>
            </a:lnSpc>
            <a:spcBef>
              <a:spcPct val="0"/>
            </a:spcBef>
            <a:spcAft>
              <a:spcPct val="35000"/>
            </a:spcAft>
            <a:buNone/>
          </a:pPr>
          <a:r>
            <a:rPr lang="en-US" sz="1700" kern="1200" baseline="0"/>
            <a:t>Principles of Influencing</a:t>
          </a:r>
          <a:endParaRPr lang="en-US" sz="1700" kern="1200"/>
        </a:p>
        <a:p>
          <a:pPr marL="0" lvl="0" indent="0" algn="l" defTabSz="755650">
            <a:lnSpc>
              <a:spcPct val="90000"/>
            </a:lnSpc>
            <a:spcBef>
              <a:spcPct val="0"/>
            </a:spcBef>
            <a:spcAft>
              <a:spcPct val="35000"/>
            </a:spcAft>
            <a:buNone/>
          </a:pPr>
          <a:r>
            <a:rPr lang="en-US" sz="1700" kern="1200" baseline="0"/>
            <a:t>Influencing and Leadership</a:t>
          </a:r>
          <a:endParaRPr lang="en-US" sz="1700" kern="1200"/>
        </a:p>
      </dsp:txBody>
      <dsp:txXfrm>
        <a:off x="104187" y="2609464"/>
        <a:ext cx="4320000" cy="867880"/>
      </dsp:txXfrm>
    </dsp:sp>
    <dsp:sp modelId="{5460BD19-F827-49B1-B678-016F4CED3B44}">
      <dsp:nvSpPr>
        <dsp:cNvPr id="0" name=""/>
        <dsp:cNvSpPr/>
      </dsp:nvSpPr>
      <dsp:spPr>
        <a:xfrm>
          <a:off x="5180187" y="24588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48B30D-1185-495B-8281-51074572E267}">
      <dsp:nvSpPr>
        <dsp:cNvPr id="0" name=""/>
        <dsp:cNvSpPr/>
      </dsp:nvSpPr>
      <dsp:spPr>
        <a:xfrm>
          <a:off x="5180187" y="189683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33500">
            <a:lnSpc>
              <a:spcPct val="90000"/>
            </a:lnSpc>
            <a:spcBef>
              <a:spcPct val="0"/>
            </a:spcBef>
            <a:spcAft>
              <a:spcPct val="35000"/>
            </a:spcAft>
            <a:buNone/>
            <a:defRPr b="1"/>
          </a:pPr>
          <a:r>
            <a:rPr lang="en-US" sz="3000" kern="1200"/>
            <a:t>Design Thinking - Judith</a:t>
          </a:r>
        </a:p>
      </dsp:txBody>
      <dsp:txXfrm>
        <a:off x="5180187" y="1896834"/>
        <a:ext cx="4320000" cy="648000"/>
      </dsp:txXfrm>
    </dsp:sp>
    <dsp:sp modelId="{6996B0BF-3DFF-44C9-B2F2-787FCD3D6DB8}">
      <dsp:nvSpPr>
        <dsp:cNvPr id="0" name=""/>
        <dsp:cNvSpPr/>
      </dsp:nvSpPr>
      <dsp:spPr>
        <a:xfrm>
          <a:off x="5180187" y="2609464"/>
          <a:ext cx="4320000" cy="86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t>5 Stages of Design Thinking</a:t>
          </a:r>
        </a:p>
        <a:p>
          <a:pPr marL="0" lvl="0" indent="0" algn="l" defTabSz="755650">
            <a:lnSpc>
              <a:spcPct val="90000"/>
            </a:lnSpc>
            <a:spcBef>
              <a:spcPct val="0"/>
            </a:spcBef>
            <a:spcAft>
              <a:spcPct val="35000"/>
            </a:spcAft>
            <a:buNone/>
          </a:pPr>
          <a:r>
            <a:rPr lang="en-US" sz="1700" kern="1200" dirty="0"/>
            <a:t>4 P's of Design Thinking</a:t>
          </a:r>
        </a:p>
        <a:p>
          <a:pPr marL="0" lvl="0" indent="0" algn="l" defTabSz="755650">
            <a:lnSpc>
              <a:spcPct val="90000"/>
            </a:lnSpc>
            <a:spcBef>
              <a:spcPct val="0"/>
            </a:spcBef>
            <a:spcAft>
              <a:spcPct val="35000"/>
            </a:spcAft>
            <a:buNone/>
          </a:pPr>
          <a:r>
            <a:rPr lang="en-US" sz="1700" kern="1200" dirty="0"/>
            <a:t>Design Thinking in Action</a:t>
          </a:r>
        </a:p>
      </dsp:txBody>
      <dsp:txXfrm>
        <a:off x="5180187" y="2609464"/>
        <a:ext cx="4320000" cy="86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07993-9FD4-CF47-BDD0-CBE254609DE7}">
      <dsp:nvSpPr>
        <dsp:cNvPr id="0" name=""/>
        <dsp:cNvSpPr/>
      </dsp:nvSpPr>
      <dsp:spPr>
        <a:xfrm>
          <a:off x="0" y="12774"/>
          <a:ext cx="9603275" cy="702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is design thinking?</a:t>
          </a:r>
        </a:p>
      </dsp:txBody>
      <dsp:txXfrm>
        <a:off x="34269" y="47043"/>
        <a:ext cx="9534737" cy="633462"/>
      </dsp:txXfrm>
    </dsp:sp>
    <dsp:sp modelId="{0399DFC8-E5D7-994D-A499-9C1FBF51D32F}">
      <dsp:nvSpPr>
        <dsp:cNvPr id="0" name=""/>
        <dsp:cNvSpPr/>
      </dsp:nvSpPr>
      <dsp:spPr>
        <a:xfrm>
          <a:off x="0" y="714774"/>
          <a:ext cx="9603275" cy="1148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Design thinking is “human-centered”.</a:t>
          </a:r>
        </a:p>
        <a:p>
          <a:pPr marL="228600" lvl="1" indent="-228600" algn="l" defTabSz="1022350">
            <a:lnSpc>
              <a:spcPct val="90000"/>
            </a:lnSpc>
            <a:spcBef>
              <a:spcPct val="0"/>
            </a:spcBef>
            <a:spcAft>
              <a:spcPct val="20000"/>
            </a:spcAft>
            <a:buChar char="•"/>
          </a:pPr>
          <a:r>
            <a:rPr lang="en-US" sz="2300" kern="1200"/>
            <a:t>Solving problems by prioritizing consumer needs. </a:t>
          </a:r>
        </a:p>
        <a:p>
          <a:pPr marL="228600" lvl="1" indent="-228600" algn="l" defTabSz="1022350">
            <a:lnSpc>
              <a:spcPct val="90000"/>
            </a:lnSpc>
            <a:spcBef>
              <a:spcPct val="0"/>
            </a:spcBef>
            <a:spcAft>
              <a:spcPct val="20000"/>
            </a:spcAft>
            <a:buChar char="•"/>
          </a:pPr>
          <a:r>
            <a:rPr lang="en-US" sz="2300" kern="1200"/>
            <a:t>Consists of high levels of observation, empathy and innovation.</a:t>
          </a:r>
        </a:p>
      </dsp:txBody>
      <dsp:txXfrm>
        <a:off x="0" y="714774"/>
        <a:ext cx="9603275" cy="1148850"/>
      </dsp:txXfrm>
    </dsp:sp>
    <dsp:sp modelId="{A92E6C7F-C022-3843-B946-04421ADB462C}">
      <dsp:nvSpPr>
        <dsp:cNvPr id="0" name=""/>
        <dsp:cNvSpPr/>
      </dsp:nvSpPr>
      <dsp:spPr>
        <a:xfrm>
          <a:off x="0" y="1863624"/>
          <a:ext cx="9603275" cy="702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Why is design thinking important?</a:t>
          </a:r>
        </a:p>
      </dsp:txBody>
      <dsp:txXfrm>
        <a:off x="34269" y="1897893"/>
        <a:ext cx="9534737" cy="633462"/>
      </dsp:txXfrm>
    </dsp:sp>
    <dsp:sp modelId="{450186FB-94AA-9949-9897-669EB1B12E0F}">
      <dsp:nvSpPr>
        <dsp:cNvPr id="0" name=""/>
        <dsp:cNvSpPr/>
      </dsp:nvSpPr>
      <dsp:spPr>
        <a:xfrm>
          <a:off x="0" y="2565624"/>
          <a:ext cx="9603275" cy="145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Design thinking considers problems from the consumers perspective.</a:t>
          </a:r>
        </a:p>
        <a:p>
          <a:pPr marL="228600" lvl="1" indent="-228600" algn="l" defTabSz="1022350">
            <a:lnSpc>
              <a:spcPct val="90000"/>
            </a:lnSpc>
            <a:spcBef>
              <a:spcPct val="0"/>
            </a:spcBef>
            <a:spcAft>
              <a:spcPct val="20000"/>
            </a:spcAft>
            <a:buChar char="•"/>
          </a:pPr>
          <a:r>
            <a:rPr lang="en-US" sz="2300" kern="1200"/>
            <a:t>Improves the effective running and productivity of an organization on a daily basis.</a:t>
          </a:r>
        </a:p>
        <a:p>
          <a:pPr marL="228600" lvl="1" indent="-228600" algn="l" defTabSz="1022350">
            <a:lnSpc>
              <a:spcPct val="90000"/>
            </a:lnSpc>
            <a:spcBef>
              <a:spcPct val="0"/>
            </a:spcBef>
            <a:spcAft>
              <a:spcPct val="20000"/>
            </a:spcAft>
            <a:buChar char="•"/>
          </a:pPr>
          <a:r>
            <a:rPr lang="en-US" sz="2300" kern="1200"/>
            <a:t>Encourages an innovative workforce. </a:t>
          </a:r>
        </a:p>
      </dsp:txBody>
      <dsp:txXfrm>
        <a:off x="0" y="2565624"/>
        <a:ext cx="9603275" cy="1459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C3DE3-D332-9C48-A47B-E11897591A7A}">
      <dsp:nvSpPr>
        <dsp:cNvPr id="0" name=""/>
        <dsp:cNvSpPr/>
      </dsp:nvSpPr>
      <dsp:spPr>
        <a:xfrm>
          <a:off x="0" y="0"/>
          <a:ext cx="5913437"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218BA3C-41E8-2949-BFC4-4F0ADD35D3E0}">
      <dsp:nvSpPr>
        <dsp:cNvPr id="0" name=""/>
        <dsp:cNvSpPr/>
      </dsp:nvSpPr>
      <dsp:spPr>
        <a:xfrm>
          <a:off x="0" y="0"/>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We believe that Influencing and Design Thinking are two of the most valuable aspects of these past module</a:t>
          </a:r>
        </a:p>
      </dsp:txBody>
      <dsp:txXfrm>
        <a:off x="0" y="0"/>
        <a:ext cx="5913437" cy="2318544"/>
      </dsp:txXfrm>
    </dsp:sp>
    <dsp:sp modelId="{A5AF56CB-5393-CE44-B841-EFB1535499B8}">
      <dsp:nvSpPr>
        <dsp:cNvPr id="0" name=""/>
        <dsp:cNvSpPr/>
      </dsp:nvSpPr>
      <dsp:spPr>
        <a:xfrm>
          <a:off x="0" y="2318544"/>
          <a:ext cx="5913437" cy="0"/>
        </a:xfrm>
        <a:prstGeom prst="line">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w="9525" cap="flat" cmpd="sng" algn="ctr">
          <a:solidFill>
            <a:schemeClr val="accent2">
              <a:hueOff val="-3392975"/>
              <a:satOff val="11185"/>
              <a:lumOff val="1196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FE3AEB-AEFA-E943-860F-246125D1C01E}">
      <dsp:nvSpPr>
        <dsp:cNvPr id="0" name=""/>
        <dsp:cNvSpPr/>
      </dsp:nvSpPr>
      <dsp:spPr>
        <a:xfrm>
          <a:off x="0" y="2318544"/>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By building on what we have already learnt we will strive to use these new-found skills not only in our professional lives, but also in our personal lives.</a:t>
          </a:r>
        </a:p>
      </dsp:txBody>
      <dsp:txXfrm>
        <a:off x="0" y="2318544"/>
        <a:ext cx="5913437" cy="231854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4AD446-28A8-4FF0-95E3-C0227A82876D}"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ECFBD-EF0E-433A-A7C1-00EA9D3D4D15}" type="slidenum">
              <a:rPr lang="en-GB" smtClean="0"/>
              <a:t>‹#›</a:t>
            </a:fld>
            <a:endParaRPr lang="en-GB"/>
          </a:p>
        </p:txBody>
      </p:sp>
    </p:spTree>
    <p:extLst>
      <p:ext uri="{BB962C8B-B14F-4D97-AF65-F5344CB8AC3E}">
        <p14:creationId xmlns:p14="http://schemas.microsoft.com/office/powerpoint/2010/main" val="3999978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Influencing is about trying to change somebodies view or opinion on a subject without using cohesion or threat (CIPS, n.d.), by trying to change the opinion of others through the use of different influencing techniques is one of the more important aspects of the module.  According to (Reddy, 2020) to have good influencing skills you must have Transparency, Good Communication, the ability to provide both positive and negative feedback and finally emotional intelligence.</a:t>
            </a:r>
          </a:p>
          <a:p>
            <a:r>
              <a:rPr lang="en-GB" sz="1200" kern="1200" dirty="0">
                <a:solidFill>
                  <a:schemeClr val="tx1"/>
                </a:solidFill>
                <a:effectLst/>
                <a:latin typeface="+mn-lt"/>
                <a:ea typeface="+mn-ea"/>
                <a:cs typeface="+mn-cs"/>
              </a:rPr>
              <a:t>Influencing is highly important for good leaders, (Leading Effectively Staff, 2020) suggests that through the proper use of influence a leader can be there to inspire their team and not just command them.</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3</a:t>
            </a:fld>
            <a:endParaRPr lang="en-GB"/>
          </a:p>
        </p:txBody>
      </p:sp>
    </p:spTree>
    <p:extLst>
      <p:ext uri="{BB962C8B-B14F-4D97-AF65-F5344CB8AC3E}">
        <p14:creationId xmlns:p14="http://schemas.microsoft.com/office/powerpoint/2010/main" val="2078000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Influence is often confused with Power; however, they are very different things.  According to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 although both can help to change somebodies’ actions, they do this in differing ways.  As you would imagine, power uses force to make this change, by using power, it can cause unrest in a team and even resentment toward the ‘dictatorial style’ of the leader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  However by using influencing skills you can create an environment where the team feel they are not under pressure to comply, and will generally create an environment where they feel they are action in the correct manor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a:t>
            </a:r>
          </a:p>
          <a:p>
            <a:r>
              <a:rPr lang="en-GB" sz="1200" kern="1200" dirty="0">
                <a:solidFill>
                  <a:schemeClr val="tx1"/>
                </a:solidFill>
                <a:effectLst/>
                <a:latin typeface="+mn-lt"/>
                <a:ea typeface="+mn-ea"/>
                <a:cs typeface="+mn-cs"/>
              </a:rPr>
              <a:t>According to (Charles Schwab, n.d.) there are five different influencing styles, these are; </a:t>
            </a:r>
          </a:p>
          <a:p>
            <a:r>
              <a:rPr lang="en-GB" sz="1200" b="1" kern="1200" dirty="0">
                <a:solidFill>
                  <a:schemeClr val="tx1"/>
                </a:solidFill>
                <a:effectLst/>
                <a:latin typeface="+mn-lt"/>
                <a:ea typeface="+mn-ea"/>
                <a:cs typeface="+mn-cs"/>
              </a:rPr>
              <a:t>Bridging</a:t>
            </a:r>
            <a:r>
              <a:rPr lang="en-GB" sz="1200" kern="1200" dirty="0">
                <a:solidFill>
                  <a:schemeClr val="tx1"/>
                </a:solidFill>
                <a:effectLst/>
                <a:latin typeface="+mn-lt"/>
                <a:ea typeface="+mn-ea"/>
                <a:cs typeface="+mn-cs"/>
              </a:rPr>
              <a:t> – Where you use your relationships with fellow colleagues to create a sphere of influence</a:t>
            </a:r>
          </a:p>
          <a:p>
            <a:r>
              <a:rPr lang="en-GB" sz="1200" b="1" kern="1200" dirty="0">
                <a:solidFill>
                  <a:schemeClr val="tx1"/>
                </a:solidFill>
                <a:effectLst/>
                <a:latin typeface="+mn-lt"/>
                <a:ea typeface="+mn-ea"/>
                <a:cs typeface="+mn-cs"/>
              </a:rPr>
              <a:t>Rationalising</a:t>
            </a:r>
            <a:r>
              <a:rPr lang="en-GB" sz="1200" kern="1200" dirty="0">
                <a:solidFill>
                  <a:schemeClr val="tx1"/>
                </a:solidFill>
                <a:effectLst/>
                <a:latin typeface="+mn-lt"/>
                <a:ea typeface="+mn-ea"/>
                <a:cs typeface="+mn-cs"/>
              </a:rPr>
              <a:t> – Using statistics or facts to help support your views</a:t>
            </a:r>
          </a:p>
          <a:p>
            <a:r>
              <a:rPr lang="en-GB" sz="1200" b="1" kern="1200" dirty="0">
                <a:solidFill>
                  <a:schemeClr val="tx1"/>
                </a:solidFill>
                <a:effectLst/>
                <a:latin typeface="+mn-lt"/>
                <a:ea typeface="+mn-ea"/>
                <a:cs typeface="+mn-cs"/>
              </a:rPr>
              <a:t>Asserting </a:t>
            </a:r>
            <a:r>
              <a:rPr lang="en-GB" sz="1200" kern="1200" dirty="0">
                <a:solidFill>
                  <a:schemeClr val="tx1"/>
                </a:solidFill>
                <a:effectLst/>
                <a:latin typeface="+mn-lt"/>
                <a:ea typeface="+mn-ea"/>
                <a:cs typeface="+mn-cs"/>
              </a:rPr>
              <a:t>– Using your confidence to help others see your point of view</a:t>
            </a:r>
          </a:p>
          <a:p>
            <a:r>
              <a:rPr lang="en-GB" sz="1200" kern="1200" dirty="0">
                <a:solidFill>
                  <a:schemeClr val="tx1"/>
                </a:solidFill>
                <a:effectLst/>
                <a:latin typeface="+mn-lt"/>
                <a:ea typeface="+mn-ea"/>
                <a:cs typeface="+mn-cs"/>
              </a:rPr>
              <a:t>Inspiring – By being an inspirational leader you can create a persona where people will follow you</a:t>
            </a:r>
          </a:p>
          <a:p>
            <a:r>
              <a:rPr lang="en-GB" sz="1200" kern="1200" dirty="0">
                <a:solidFill>
                  <a:schemeClr val="tx1"/>
                </a:solidFill>
                <a:effectLst/>
                <a:latin typeface="+mn-lt"/>
                <a:ea typeface="+mn-ea"/>
                <a:cs typeface="+mn-cs"/>
              </a:rPr>
              <a:t>Negotiating – Finding a way to keep everybody satisfied by allowing everybody the chance to be heard</a:t>
            </a:r>
          </a:p>
          <a:p>
            <a:r>
              <a:rPr lang="en-GB" sz="1200" kern="1200" dirty="0">
                <a:solidFill>
                  <a:schemeClr val="tx1"/>
                </a:solidFill>
                <a:effectLst/>
                <a:latin typeface="+mn-lt"/>
                <a:ea typeface="+mn-ea"/>
                <a:cs typeface="+mn-cs"/>
              </a:rPr>
              <a:t>Having researched influence and looked at which influence style would be most appropriate for me, I would suggest that I am a Rational influencer, however it is vitally important to understand each of the different styles (Musselwhite &amp; Plouffe, 2012)</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4</a:t>
            </a:fld>
            <a:endParaRPr lang="en-GB"/>
          </a:p>
        </p:txBody>
      </p:sp>
    </p:spTree>
    <p:extLst>
      <p:ext uri="{BB962C8B-B14F-4D97-AF65-F5344CB8AC3E}">
        <p14:creationId xmlns:p14="http://schemas.microsoft.com/office/powerpoint/2010/main" val="1890333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(World of Work, n.d.) Robert Cialdini the author of “</a:t>
            </a:r>
            <a:r>
              <a:rPr lang="en-GB" sz="1200" i="1" kern="1200" dirty="0">
                <a:solidFill>
                  <a:schemeClr val="tx1"/>
                </a:solidFill>
                <a:effectLst/>
                <a:latin typeface="+mn-lt"/>
                <a:ea typeface="+mn-ea"/>
                <a:cs typeface="+mn-cs"/>
              </a:rPr>
              <a:t>Influence: The Psychology of Persuasion</a:t>
            </a:r>
            <a:r>
              <a:rPr lang="en-GB" sz="1200" kern="1200" dirty="0">
                <a:solidFill>
                  <a:schemeClr val="tx1"/>
                </a:solidFill>
                <a:effectLst/>
                <a:latin typeface="+mn-lt"/>
                <a:ea typeface="+mn-ea"/>
                <a:cs typeface="+mn-cs"/>
              </a:rPr>
              <a:t>” first created Cialdini’s Six Principles of Persuasion in 1984.  The premise of the theory is that the process of making a decision takes no effort, he suggests that his six core principles if understood can be used to your advantage when influencing a situation.  However, the work of Cialdini is not without criticism, it is suggested by (Practical Pie, n.d.) that his work has made the subject feel too simplified and can give the impression that it is easy to understand and master the art of influencing others, however this is simply not the case.</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5</a:t>
            </a:fld>
            <a:endParaRPr lang="en-GB"/>
          </a:p>
        </p:txBody>
      </p:sp>
    </p:spTree>
    <p:extLst>
      <p:ext uri="{BB962C8B-B14F-4D97-AF65-F5344CB8AC3E}">
        <p14:creationId xmlns:p14="http://schemas.microsoft.com/office/powerpoint/2010/main" val="1553875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Being a good influencer is very important to the art of leadership, (</a:t>
            </a:r>
            <a:r>
              <a:rPr lang="en-GB" sz="1200" kern="1200" dirty="0" err="1">
                <a:solidFill>
                  <a:schemeClr val="tx1"/>
                </a:solidFill>
                <a:effectLst/>
                <a:latin typeface="+mn-lt"/>
                <a:ea typeface="+mn-ea"/>
                <a:cs typeface="+mn-cs"/>
              </a:rPr>
              <a:t>Todorovic</a:t>
            </a:r>
            <a:r>
              <a:rPr lang="en-GB" sz="1200" kern="1200" dirty="0">
                <a:solidFill>
                  <a:schemeClr val="tx1"/>
                </a:solidFill>
                <a:effectLst/>
                <a:latin typeface="+mn-lt"/>
                <a:ea typeface="+mn-ea"/>
                <a:cs typeface="+mn-cs"/>
              </a:rPr>
              <a:t>, n.d.) that to be an influential leader you must follow the six cornerstones of leadership, these are Attitude, Value, Connection, Passion, Openness and Time.  (</a:t>
            </a:r>
            <a:r>
              <a:rPr lang="en-GB" sz="1200" kern="1200" dirty="0" err="1">
                <a:solidFill>
                  <a:schemeClr val="tx1"/>
                </a:solidFill>
                <a:effectLst/>
                <a:latin typeface="+mn-lt"/>
                <a:ea typeface="+mn-ea"/>
                <a:cs typeface="+mn-cs"/>
              </a:rPr>
              <a:t>Todorovic</a:t>
            </a:r>
            <a:r>
              <a:rPr lang="en-GB" sz="1200" kern="1200" dirty="0">
                <a:solidFill>
                  <a:schemeClr val="tx1"/>
                </a:solidFill>
                <a:effectLst/>
                <a:latin typeface="+mn-lt"/>
                <a:ea typeface="+mn-ea"/>
                <a:cs typeface="+mn-cs"/>
              </a:rPr>
              <a:t>, n.d.) then goes on to state that “You, as an effective leader, can produce intentional and focused effort”</a:t>
            </a:r>
          </a:p>
          <a:p>
            <a:r>
              <a:rPr lang="en-GB" sz="1200" kern="1200" dirty="0">
                <a:solidFill>
                  <a:schemeClr val="tx1"/>
                </a:solidFill>
                <a:effectLst/>
                <a:latin typeface="+mn-lt"/>
                <a:ea typeface="+mn-ea"/>
                <a:cs typeface="+mn-cs"/>
              </a:rPr>
              <a:t>In conclusion, Influence and how you utilise it as a skill can have a positive impact on the working environment and everyday life, however as with any skill, it is imperative that you learn and develop this over time.  There are many more aspect to becoming a good influencer, however by following the above principals it is a good platform to work from.</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6</a:t>
            </a:fld>
            <a:endParaRPr lang="en-GB"/>
          </a:p>
        </p:txBody>
      </p:sp>
    </p:spTree>
    <p:extLst>
      <p:ext uri="{BB962C8B-B14F-4D97-AF65-F5344CB8AC3E}">
        <p14:creationId xmlns:p14="http://schemas.microsoft.com/office/powerpoint/2010/main" val="3242833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is design thinking?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According to Graham Tuttle at we work ideas, design thinking is a creative problem-solving technique “this methodology is now widely used across both the private and public sectors, for business and personal projects, all around the world”. (Tuttle, 2021)</a:t>
            </a:r>
          </a:p>
          <a:p>
            <a:r>
              <a:rPr lang="en-GB" sz="1200" kern="1200" dirty="0">
                <a:solidFill>
                  <a:schemeClr val="tx1"/>
                </a:solidFill>
                <a:effectLst/>
                <a:latin typeface="+mn-lt"/>
                <a:ea typeface="+mn-ea"/>
                <a:cs typeface="+mn-cs"/>
              </a:rPr>
              <a:t>Design thinking is a problem-solving process that prioritises consumer needs. It utilises a hands-on approach to creating business solutions and opportunities. </a:t>
            </a:r>
          </a:p>
          <a:p>
            <a:r>
              <a:rPr lang="en-GB" sz="1200" kern="1200" dirty="0">
                <a:solidFill>
                  <a:schemeClr val="tx1"/>
                </a:solidFill>
                <a:effectLst/>
                <a:latin typeface="+mn-lt"/>
                <a:ea typeface="+mn-ea"/>
                <a:cs typeface="+mn-cs"/>
              </a:rPr>
              <a:t>This methodology relies on “human-</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engagement to evaluate a product or service from a consumer perspective. Design thinking is a method of dynamic business development in response to consumer needs.  (Tuttle, 2021)</a:t>
            </a:r>
          </a:p>
          <a:p>
            <a:r>
              <a:rPr lang="en-US" sz="1200" kern="1200" dirty="0">
                <a:solidFill>
                  <a:schemeClr val="tx1"/>
                </a:solidFill>
                <a:effectLst/>
                <a:latin typeface="+mn-lt"/>
                <a:ea typeface="+mn-ea"/>
                <a:cs typeface="+mn-cs"/>
              </a:rPr>
              <a:t>Why is design thinking important?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Design thinking considers problems from the consumers perspective.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Improves the effective running and productivity of an organization on a daily basis.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Encourages an innovative workforce.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7</a:t>
            </a:fld>
            <a:endParaRPr lang="en-GB"/>
          </a:p>
        </p:txBody>
      </p:sp>
    </p:spTree>
    <p:extLst>
      <p:ext uri="{BB962C8B-B14F-4D97-AF65-F5344CB8AC3E}">
        <p14:creationId xmlns:p14="http://schemas.microsoft.com/office/powerpoint/2010/main" val="2780466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5 stages of design thinking are:</a:t>
            </a:r>
          </a:p>
          <a:p>
            <a:pPr lvl="0"/>
            <a:r>
              <a:rPr lang="en-GB" sz="1200" kern="1200" dirty="0">
                <a:solidFill>
                  <a:schemeClr val="tx1"/>
                </a:solidFill>
                <a:effectLst/>
                <a:latin typeface="+mn-lt"/>
                <a:ea typeface="+mn-ea"/>
                <a:cs typeface="+mn-cs"/>
              </a:rPr>
              <a:t>Empathise</a:t>
            </a:r>
          </a:p>
          <a:p>
            <a:r>
              <a:rPr lang="en-GB" sz="1200" kern="1200" dirty="0">
                <a:solidFill>
                  <a:schemeClr val="tx1"/>
                </a:solidFill>
                <a:effectLst/>
                <a:latin typeface="+mn-lt"/>
                <a:ea typeface="+mn-ea"/>
                <a:cs typeface="+mn-cs"/>
              </a:rPr>
              <a:t>The first stage of design thinking is empathy; this is a critical starting point. During this stage, businesses must observe business interactions through unbiased eyes with no judgement. This phase allows businesses to uncover issues that consumers weren’t aware of or able to vocalise. To ensure business success, consumer input is vital.</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Define</a:t>
            </a:r>
          </a:p>
          <a:p>
            <a:r>
              <a:rPr lang="en-GB" sz="1200" kern="1200" dirty="0">
                <a:solidFill>
                  <a:schemeClr val="tx1"/>
                </a:solidFill>
                <a:effectLst/>
                <a:latin typeface="+mn-lt"/>
                <a:ea typeface="+mn-ea"/>
                <a:cs typeface="+mn-cs"/>
              </a:rPr>
              <a:t>The second stage of design thinking is define; this is all about clarity, focus and definition. During this stage, businesses evaluate the findings from stage 1 and consider such findings from a consumer perspective to understand how such issues affect consumers, and as a result, the business. By the end of this stage, businesses should be able to identify the problems faced on a daily basis.</a:t>
            </a:r>
          </a:p>
          <a:p>
            <a:pPr lvl="0"/>
            <a:r>
              <a:rPr lang="en-GB" sz="1200" kern="1200" dirty="0">
                <a:solidFill>
                  <a:schemeClr val="tx1"/>
                </a:solidFill>
                <a:effectLst/>
                <a:latin typeface="+mn-lt"/>
                <a:ea typeface="+mn-ea"/>
                <a:cs typeface="+mn-cs"/>
              </a:rPr>
              <a:t>Ideate</a:t>
            </a:r>
          </a:p>
          <a:p>
            <a:r>
              <a:rPr lang="en-GB" sz="1200" kern="1200" dirty="0">
                <a:solidFill>
                  <a:schemeClr val="tx1"/>
                </a:solidFill>
                <a:effectLst/>
                <a:latin typeface="+mn-lt"/>
                <a:ea typeface="+mn-ea"/>
                <a:cs typeface="+mn-cs"/>
              </a:rPr>
              <a:t>During this phase, businesses create and consider ways to resolve the defined problems; </a:t>
            </a:r>
            <a:r>
              <a:rPr lang="en-GB" sz="1200" kern="1200" dirty="0" err="1">
                <a:solidFill>
                  <a:schemeClr val="tx1"/>
                </a:solidFill>
                <a:effectLst/>
                <a:latin typeface="+mn-lt"/>
                <a:ea typeface="+mn-ea"/>
                <a:cs typeface="+mn-cs"/>
              </a:rPr>
              <a:t>Murtell</a:t>
            </a:r>
            <a:r>
              <a:rPr lang="en-GB" sz="1200" kern="1200" dirty="0">
                <a:solidFill>
                  <a:schemeClr val="tx1"/>
                </a:solidFill>
                <a:effectLst/>
                <a:latin typeface="+mn-lt"/>
                <a:ea typeface="+mn-ea"/>
                <a:cs typeface="+mn-cs"/>
              </a:rPr>
              <a:t>, 2021 defines stage 3 as unleashing creativity on intelligence.</a:t>
            </a:r>
          </a:p>
          <a:p>
            <a:r>
              <a:rPr lang="en-GB" sz="1200" kern="1200" dirty="0">
                <a:solidFill>
                  <a:schemeClr val="tx1"/>
                </a:solidFill>
                <a:effectLst/>
                <a:latin typeface="+mn-lt"/>
                <a:ea typeface="+mn-ea"/>
                <a:cs typeface="+mn-cs"/>
              </a:rPr>
              <a:t>There are a range of environments for this stage, including group sessions, collaborative work and mind mapping. </a:t>
            </a:r>
          </a:p>
          <a:p>
            <a:pPr lvl="0"/>
            <a:r>
              <a:rPr lang="en-GB" sz="1200" kern="1200" dirty="0">
                <a:solidFill>
                  <a:schemeClr val="tx1"/>
                </a:solidFill>
                <a:effectLst/>
                <a:latin typeface="+mn-lt"/>
                <a:ea typeface="+mn-ea"/>
                <a:cs typeface="+mn-cs"/>
              </a:rPr>
              <a:t>Protype</a:t>
            </a:r>
          </a:p>
          <a:p>
            <a:r>
              <a:rPr lang="en-GB" sz="1200" kern="1200" dirty="0">
                <a:solidFill>
                  <a:schemeClr val="tx1"/>
                </a:solidFill>
                <a:effectLst/>
                <a:latin typeface="+mn-lt"/>
                <a:ea typeface="+mn-ea"/>
                <a:cs typeface="+mn-cs"/>
              </a:rPr>
              <a:t>The fourth stage of design thinking is to create protypes to resolve the issue at hand. At this stage, all ideas are brought to life and tested. </a:t>
            </a:r>
          </a:p>
          <a:p>
            <a:pPr lvl="0"/>
            <a:r>
              <a:rPr lang="en-GB" sz="1200" kern="1200" dirty="0">
                <a:solidFill>
                  <a:schemeClr val="tx1"/>
                </a:solidFill>
                <a:effectLst/>
                <a:latin typeface="+mn-lt"/>
                <a:ea typeface="+mn-ea"/>
                <a:cs typeface="+mn-cs"/>
              </a:rPr>
              <a:t>Test </a:t>
            </a:r>
          </a:p>
          <a:p>
            <a:r>
              <a:rPr lang="en-GB" sz="1200" kern="1200" dirty="0">
                <a:solidFill>
                  <a:schemeClr val="tx1"/>
                </a:solidFill>
                <a:effectLst/>
                <a:latin typeface="+mn-lt"/>
                <a:ea typeface="+mn-ea"/>
                <a:cs typeface="+mn-cs"/>
              </a:rPr>
              <a:t>The fifth and final stage of design thinking is to test the prototypes. Businesses and consumers will be able to identify the most effective protype and take this forward into the running of the business.</a:t>
            </a:r>
          </a:p>
          <a:p>
            <a:endParaRPr lang="en-GB" dirty="0"/>
          </a:p>
        </p:txBody>
      </p:sp>
      <p:sp>
        <p:nvSpPr>
          <p:cNvPr id="4" name="Slide Number Placeholder 3"/>
          <p:cNvSpPr>
            <a:spLocks noGrp="1"/>
          </p:cNvSpPr>
          <p:nvPr>
            <p:ph type="sldNum" sz="quarter" idx="5"/>
          </p:nvPr>
        </p:nvSpPr>
        <p:spPr/>
        <p:txBody>
          <a:bodyPr/>
          <a:lstStyle/>
          <a:p>
            <a:fld id="{02BECFBD-EF0E-433A-A7C1-00EA9D3D4D15}" type="slidenum">
              <a:rPr lang="en-GB" smtClean="0"/>
              <a:t>8</a:t>
            </a:fld>
            <a:endParaRPr lang="en-GB"/>
          </a:p>
        </p:txBody>
      </p:sp>
    </p:spTree>
    <p:extLst>
      <p:ext uri="{BB962C8B-B14F-4D97-AF65-F5344CB8AC3E}">
        <p14:creationId xmlns:p14="http://schemas.microsoft.com/office/powerpoint/2010/main" val="1178619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4 P’s to design thinking:</a:t>
            </a:r>
          </a:p>
          <a:p>
            <a:pPr lvl="0"/>
            <a:r>
              <a:rPr lang="en-US" sz="1200" kern="1200" dirty="0">
                <a:solidFill>
                  <a:schemeClr val="tx1"/>
                </a:solidFill>
                <a:effectLst/>
                <a:latin typeface="+mn-lt"/>
                <a:ea typeface="+mn-ea"/>
                <a:cs typeface="+mn-cs"/>
              </a:rPr>
              <a:t>People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good relationships with all stakeholders within your business (i.e.- consumers, staff, etc) is vital- this encourages trust, support and care and allows the business to connect personally with individuals. The result of these positive relationships benefits the business highly and provides input from a range of different perspectives (consumers, staff, etc). (</a:t>
            </a:r>
            <a:r>
              <a:rPr lang="en-GB" sz="1200" kern="1200" dirty="0" err="1">
                <a:solidFill>
                  <a:schemeClr val="tx1"/>
                </a:solidFill>
                <a:effectLst/>
                <a:latin typeface="+mn-lt"/>
                <a:ea typeface="+mn-ea"/>
                <a:cs typeface="+mn-cs"/>
              </a:rPr>
              <a:t>Popat</a:t>
            </a:r>
            <a:r>
              <a:rPr lang="en-GB" sz="1200" kern="1200" dirty="0">
                <a:solidFill>
                  <a:schemeClr val="tx1"/>
                </a:solidFill>
                <a:effectLst/>
                <a:latin typeface="+mn-lt"/>
                <a:ea typeface="+mn-ea"/>
                <a:cs typeface="+mn-cs"/>
              </a:rPr>
              <a:t>, 2020).</a:t>
            </a:r>
          </a:p>
          <a:p>
            <a:pPr lvl="0"/>
            <a:r>
              <a:rPr lang="en-US" sz="1200" kern="1200" dirty="0">
                <a:solidFill>
                  <a:schemeClr val="tx1"/>
                </a:solidFill>
                <a:effectLst/>
                <a:latin typeface="+mn-lt"/>
                <a:ea typeface="+mn-ea"/>
                <a:cs typeface="+mn-cs"/>
              </a:rPr>
              <a:t>Process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 effective business depends on a good company structure and team work. </a:t>
            </a:r>
            <a:r>
              <a:rPr lang="en-US" sz="1200" kern="1200" dirty="0" err="1">
                <a:solidFill>
                  <a:schemeClr val="tx1"/>
                </a:solidFill>
                <a:effectLst/>
                <a:latin typeface="+mn-lt"/>
                <a:ea typeface="+mn-ea"/>
                <a:cs typeface="+mn-cs"/>
              </a:rPr>
              <a:t>Popat</a:t>
            </a:r>
            <a:r>
              <a:rPr lang="en-US" sz="1200" kern="1200" dirty="0">
                <a:solidFill>
                  <a:schemeClr val="tx1"/>
                </a:solidFill>
                <a:effectLst/>
                <a:latin typeface="+mn-lt"/>
                <a:ea typeface="+mn-ea"/>
                <a:cs typeface="+mn-cs"/>
              </a:rPr>
              <a:t> explains that accountability and alignment are key to high performing teams as this encourages good collaboration, trust and therefore, better performing teams.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Product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key purpose of a business is to provide a strong service/product. Design thinking ensures such products are running to their full potential. The product is the end result of design thinking.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Profit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measure of a successful design thinking process is the profitability of the business as a result of the new and improved product. This can be tested over time, and should be evidenced within the first financial year of the product.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9</a:t>
            </a:fld>
            <a:endParaRPr lang="en-GB"/>
          </a:p>
        </p:txBody>
      </p:sp>
    </p:spTree>
    <p:extLst>
      <p:ext uri="{BB962C8B-B14F-4D97-AF65-F5344CB8AC3E}">
        <p14:creationId xmlns:p14="http://schemas.microsoft.com/office/powerpoint/2010/main" val="23473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Toyota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Toyota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design thinking to re-design the customer contact center. Through the implementation of design thinking, the staff felt “without it…people didn’t feel a sense of ownership, and, therefore, did not adopt the change”. (Business 901, 2013)</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Starbucks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Starbucks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design thinking to re-design the coffee shop atmosphere. “Starbucks positioned round tables strategically to make solo coffee drinkers more comfortable and less self conscious”.(</a:t>
            </a:r>
            <a:r>
              <a:rPr lang="en-US" sz="1200" kern="1200" dirty="0" err="1">
                <a:solidFill>
                  <a:schemeClr val="tx1"/>
                </a:solidFill>
                <a:effectLst/>
                <a:latin typeface="+mn-lt"/>
                <a:ea typeface="+mn-ea"/>
                <a:cs typeface="+mn-cs"/>
              </a:rPr>
              <a:t>Namdarian</a:t>
            </a:r>
            <a:r>
              <a:rPr lang="en-US" sz="1200"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10</a:t>
            </a:fld>
            <a:endParaRPr lang="en-GB"/>
          </a:p>
        </p:txBody>
      </p:sp>
    </p:spTree>
    <p:extLst>
      <p:ext uri="{BB962C8B-B14F-4D97-AF65-F5344CB8AC3E}">
        <p14:creationId xmlns:p14="http://schemas.microsoft.com/office/powerpoint/2010/main" val="2489844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3/18/22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3/18/22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9.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jp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image" Target="../media/image1.jpg"/><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um.com/@kinjal.popat/the-design-leadership-4-ps-principles-and-design-thinking-e72293d4d630" TargetMode="External"/><Relationship Id="rId2" Type="http://schemas.openxmlformats.org/officeDocument/2006/relationships/hyperlink" Target="https://news.cision.com/knowledge-lab-newsroom/i/design-thinking-process,c2740686" TargetMode="External"/><Relationship Id="rId1" Type="http://schemas.openxmlformats.org/officeDocument/2006/relationships/slideLayout" Target="../slideLayouts/slideLayout2.xml"/><Relationship Id="rId5" Type="http://schemas.openxmlformats.org/officeDocument/2006/relationships/hyperlink" Target="https://shaynam85.medium.com/6-companies-that-have-successfully-applied-design-thinking-2d8bddf4e9e2" TargetMode="External"/><Relationship Id="rId4" Type="http://schemas.openxmlformats.org/officeDocument/2006/relationships/hyperlink" Target="https://business901.com/blog1/the-use-of-design-thinking-at-toyo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93060-5017-E04F-9AB8-12D4C8B0C5C6}"/>
              </a:ext>
            </a:extLst>
          </p:cNvPr>
          <p:cNvSpPr>
            <a:spLocks noGrp="1"/>
          </p:cNvSpPr>
          <p:nvPr>
            <p:ph type="ctrTitle"/>
          </p:nvPr>
        </p:nvSpPr>
        <p:spPr/>
        <p:txBody>
          <a:bodyPr>
            <a:normAutofit fontScale="90000"/>
          </a:bodyPr>
          <a:lstStyle/>
          <a:p>
            <a:r>
              <a:rPr lang="en-US" dirty="0"/>
              <a:t>Contemporary Challenges and Making a Difference</a:t>
            </a:r>
          </a:p>
        </p:txBody>
      </p:sp>
      <p:sp>
        <p:nvSpPr>
          <p:cNvPr id="3" name="Subtitle 2">
            <a:extLst>
              <a:ext uri="{FF2B5EF4-FFF2-40B4-BE49-F238E27FC236}">
                <a16:creationId xmlns:a16="http://schemas.microsoft.com/office/drawing/2014/main" id="{D5B3ECA8-BCD5-474F-94A5-59FB927372B3}"/>
              </a:ext>
            </a:extLst>
          </p:cNvPr>
          <p:cNvSpPr>
            <a:spLocks noGrp="1"/>
          </p:cNvSpPr>
          <p:nvPr>
            <p:ph type="subTitle" idx="1"/>
          </p:nvPr>
        </p:nvSpPr>
        <p:spPr/>
        <p:txBody>
          <a:bodyPr/>
          <a:lstStyle/>
          <a:p>
            <a:r>
              <a:rPr lang="en-US" dirty="0"/>
              <a:t>Judith Churcher &amp; glyn Gainard</a:t>
            </a:r>
          </a:p>
          <a:p>
            <a:r>
              <a:rPr lang="en-US" dirty="0"/>
              <a:t> </a:t>
            </a:r>
          </a:p>
        </p:txBody>
      </p:sp>
      <p:pic>
        <p:nvPicPr>
          <p:cNvPr id="5" name="Audio 4">
            <a:hlinkClick r:id="" action="ppaction://media"/>
            <a:extLst>
              <a:ext uri="{FF2B5EF4-FFF2-40B4-BE49-F238E27FC236}">
                <a16:creationId xmlns:a16="http://schemas.microsoft.com/office/drawing/2014/main" id="{57AADD13-FCFD-ED41-BFFB-A1D30A768E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4599999"/>
      </p:ext>
    </p:extLst>
  </p:cSld>
  <p:clrMapOvr>
    <a:masterClrMapping/>
  </p:clrMapOvr>
  <mc:AlternateContent xmlns:mc="http://schemas.openxmlformats.org/markup-compatibility/2006">
    <mc:Choice xmlns:p14="http://schemas.microsoft.com/office/powerpoint/2010/main" Requires="p14">
      <p:transition spd="slow" p14:dur="2000" advTm="9656"/>
    </mc:Choice>
    <mc:Fallback>
      <p:transition spd="slow" advTm="9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2EF3D-CECE-194B-82C7-66E418E01244}"/>
              </a:ext>
            </a:extLst>
          </p:cNvPr>
          <p:cNvSpPr>
            <a:spLocks noGrp="1"/>
          </p:cNvSpPr>
          <p:nvPr>
            <p:ph type="title"/>
          </p:nvPr>
        </p:nvSpPr>
        <p:spPr>
          <a:xfrm>
            <a:off x="1451579" y="804519"/>
            <a:ext cx="9603275" cy="1049235"/>
          </a:xfrm>
        </p:spPr>
        <p:txBody>
          <a:bodyPr>
            <a:normAutofit/>
          </a:bodyPr>
          <a:lstStyle/>
          <a:p>
            <a:r>
              <a:rPr lang="en-US" dirty="0"/>
              <a:t>Introduction</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24A5D2FC-7A26-B0FE-E6FF-9FACA4289846}"/>
              </a:ext>
            </a:extLst>
          </p:cNvPr>
          <p:cNvGraphicFramePr>
            <a:graphicFrameLocks noGrp="1"/>
          </p:cNvGraphicFramePr>
          <p:nvPr>
            <p:ph idx="1"/>
            <p:extLst>
              <p:ext uri="{D42A27DB-BD31-4B8C-83A1-F6EECF244321}">
                <p14:modId xmlns:p14="http://schemas.microsoft.com/office/powerpoint/2010/main" val="335019112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67760FA-8D7B-5C46-8A45-A33773AAFC4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68262123"/>
      </p:ext>
    </p:extLst>
  </p:cSld>
  <p:clrMapOvr>
    <a:masterClrMapping/>
  </p:clrMapOvr>
  <mc:AlternateContent xmlns:mc="http://schemas.openxmlformats.org/markup-compatibility/2006">
    <mc:Choice xmlns:p14="http://schemas.microsoft.com/office/powerpoint/2010/main" Requires="p14">
      <p:transition spd="slow" p14:dur="2000" advTm="33834"/>
    </mc:Choice>
    <mc:Fallback>
      <p:transition spd="slow" advTm="33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B6E9A-103F-D046-B4C6-E4009FB06991}"/>
              </a:ext>
            </a:extLst>
          </p:cNvPr>
          <p:cNvSpPr>
            <a:spLocks noGrp="1"/>
          </p:cNvSpPr>
          <p:nvPr>
            <p:ph type="title"/>
          </p:nvPr>
        </p:nvSpPr>
        <p:spPr>
          <a:xfrm>
            <a:off x="844476" y="1600199"/>
            <a:ext cx="3539266" cy="4297680"/>
          </a:xfrm>
        </p:spPr>
        <p:txBody>
          <a:bodyPr anchor="ctr">
            <a:normAutofit/>
          </a:bodyPr>
          <a:lstStyle/>
          <a:p>
            <a:r>
              <a:rPr lang="en-US" dirty="0"/>
              <a:t>Influencing - Introduction</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7A0735-CE72-1745-A0A6-FFD2FC3AB6E3}"/>
              </a:ext>
            </a:extLst>
          </p:cNvPr>
          <p:cNvSpPr>
            <a:spLocks noGrp="1"/>
          </p:cNvSpPr>
          <p:nvPr>
            <p:ph idx="1"/>
          </p:nvPr>
        </p:nvSpPr>
        <p:spPr>
          <a:xfrm>
            <a:off x="4924851" y="2188462"/>
            <a:ext cx="6130003" cy="4297680"/>
          </a:xfrm>
        </p:spPr>
        <p:txBody>
          <a:bodyPr anchor="ctr">
            <a:normAutofit/>
          </a:bodyPr>
          <a:lstStyle/>
          <a:p>
            <a:r>
              <a:rPr lang="en-US" dirty="0"/>
              <a:t>What is Influencing?</a:t>
            </a:r>
          </a:p>
          <a:p>
            <a:pPr lvl="1"/>
            <a:r>
              <a:rPr lang="en-US" dirty="0"/>
              <a:t>According to </a:t>
            </a:r>
            <a:r>
              <a:rPr lang="en-GB" dirty="0"/>
              <a:t>(Reddy, 2020) influencing is how an individual can change the opinions of others.</a:t>
            </a:r>
          </a:p>
          <a:p>
            <a:pPr lvl="1"/>
            <a:r>
              <a:rPr lang="en-GB" dirty="0"/>
              <a:t>Further to that (CIPS, n.d.) states that its about changing somebodies view on a certain topic whilst still understanding their opinions.</a:t>
            </a:r>
            <a:endParaRPr lang="en-US" dirty="0"/>
          </a:p>
          <a:p>
            <a:r>
              <a:rPr lang="en-US" dirty="0"/>
              <a:t>What are good influencing skills?</a:t>
            </a:r>
          </a:p>
          <a:p>
            <a:pPr lvl="1"/>
            <a:r>
              <a:rPr lang="en-US" dirty="0"/>
              <a:t>Integrity, Transparency, Communication, Ability to feedback and Emotional Intelligence </a:t>
            </a:r>
            <a:r>
              <a:rPr lang="en-GB" dirty="0"/>
              <a:t>(Reddy, 2020)</a:t>
            </a:r>
          </a:p>
          <a:p>
            <a:pPr lvl="1"/>
            <a:r>
              <a:rPr lang="en-GB" dirty="0"/>
              <a:t>(Leading Effectively Staff, 2020) states that good leaders are there to inspire and not just command</a:t>
            </a:r>
          </a:p>
          <a:p>
            <a:pPr lvl="1"/>
            <a:endParaRPr lang="en-US" dirty="0"/>
          </a:p>
          <a:p>
            <a:pPr lvl="1"/>
            <a:endParaRPr lang="en-US" dirty="0"/>
          </a:p>
          <a:p>
            <a:pPr lvl="1"/>
            <a:endParaRPr lang="en-US" dirty="0"/>
          </a:p>
          <a:p>
            <a:pPr lvl="1"/>
            <a:endParaRPr lang="en-US" dirty="0"/>
          </a:p>
          <a:p>
            <a:pPr lvl="1"/>
            <a:endParaRPr lang="en-GB" dirty="0"/>
          </a:p>
          <a:p>
            <a:pPr lvl="1"/>
            <a:endParaRPr lang="en-US" dirty="0"/>
          </a:p>
        </p:txBody>
      </p:sp>
      <p:pic>
        <p:nvPicPr>
          <p:cNvPr id="4" name="Audio 3">
            <a:hlinkClick r:id="" action="ppaction://media"/>
            <a:extLst>
              <a:ext uri="{FF2B5EF4-FFF2-40B4-BE49-F238E27FC236}">
                <a16:creationId xmlns:a16="http://schemas.microsoft.com/office/drawing/2014/main" id="{76D92FC6-0F75-4545-B00E-1EFF4F51FE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60159755"/>
      </p:ext>
    </p:extLst>
  </p:cSld>
  <p:clrMapOvr>
    <a:masterClrMapping/>
  </p:clrMapOvr>
  <mc:AlternateContent xmlns:mc="http://schemas.openxmlformats.org/markup-compatibility/2006">
    <mc:Choice xmlns:p14="http://schemas.microsoft.com/office/powerpoint/2010/main" Requires="p14">
      <p:transition spd="slow" p14:dur="2000" advTm="45299"/>
    </mc:Choice>
    <mc:Fallback>
      <p:transition spd="slow" advTm="45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A4D9-FCD6-204B-B860-948B8C3CD803}"/>
              </a:ext>
            </a:extLst>
          </p:cNvPr>
          <p:cNvSpPr>
            <a:spLocks noGrp="1"/>
          </p:cNvSpPr>
          <p:nvPr>
            <p:ph type="title"/>
          </p:nvPr>
        </p:nvSpPr>
        <p:spPr>
          <a:xfrm>
            <a:off x="1451579" y="804519"/>
            <a:ext cx="9603275" cy="1049235"/>
          </a:xfrm>
        </p:spPr>
        <p:txBody>
          <a:bodyPr>
            <a:normAutofit/>
          </a:bodyPr>
          <a:lstStyle/>
          <a:p>
            <a:r>
              <a:rPr lang="en-US" dirty="0"/>
              <a:t>Influencing styles</a:t>
            </a:r>
          </a:p>
        </p:txBody>
      </p:sp>
      <p:sp>
        <p:nvSpPr>
          <p:cNvPr id="3" name="Content Placeholder 2">
            <a:extLst>
              <a:ext uri="{FF2B5EF4-FFF2-40B4-BE49-F238E27FC236}">
                <a16:creationId xmlns:a16="http://schemas.microsoft.com/office/drawing/2014/main" id="{77A5025E-EA66-8F40-902F-BA70F9A43E2C}"/>
              </a:ext>
            </a:extLst>
          </p:cNvPr>
          <p:cNvSpPr>
            <a:spLocks noGrp="1"/>
          </p:cNvSpPr>
          <p:nvPr>
            <p:ph idx="1"/>
          </p:nvPr>
        </p:nvSpPr>
        <p:spPr>
          <a:xfrm>
            <a:off x="1451579" y="2108315"/>
            <a:ext cx="3701189" cy="3450613"/>
          </a:xfrm>
        </p:spPr>
        <p:txBody>
          <a:bodyPr>
            <a:normAutofit/>
          </a:bodyPr>
          <a:lstStyle/>
          <a:p>
            <a:r>
              <a:rPr lang="en-GB" sz="1800" dirty="0"/>
              <a:t>5 Influencing Styles</a:t>
            </a:r>
          </a:p>
          <a:p>
            <a:r>
              <a:rPr lang="en-GB" sz="1800" dirty="0"/>
              <a:t>Firstly identify your style</a:t>
            </a:r>
          </a:p>
          <a:p>
            <a:r>
              <a:rPr lang="en-GB" sz="1800" dirty="0"/>
              <a:t>Learn to understand others’ styles</a:t>
            </a:r>
          </a:p>
          <a:p>
            <a:pPr lvl="1"/>
            <a:r>
              <a:rPr lang="en-GB" sz="1600" dirty="0"/>
              <a:t>We tend to be more influenced by the style we prefer to use (Charles Schwab, n.d.)</a:t>
            </a:r>
          </a:p>
          <a:p>
            <a:r>
              <a:rPr lang="en-GB" sz="1800" dirty="0"/>
              <a:t>Practice using each style</a:t>
            </a:r>
          </a:p>
          <a:p>
            <a:pPr lvl="1"/>
            <a:r>
              <a:rPr lang="en-GB" sz="1600" dirty="0"/>
              <a:t>Become Perficient at changing your influencing style</a:t>
            </a:r>
          </a:p>
          <a:p>
            <a:pPr lvl="1"/>
            <a:endParaRPr lang="en-GB" dirty="0"/>
          </a:p>
        </p:txBody>
      </p:sp>
      <p:pic>
        <p:nvPicPr>
          <p:cNvPr id="4" name="Picture 3">
            <a:extLst>
              <a:ext uri="{FF2B5EF4-FFF2-40B4-BE49-F238E27FC236}">
                <a16:creationId xmlns:a16="http://schemas.microsoft.com/office/drawing/2014/main" id="{2DA4E46B-DB85-A545-8AD2-B3F2594F9B9B}"/>
              </a:ext>
            </a:extLst>
          </p:cNvPr>
          <p:cNvPicPr>
            <a:picLocks noChangeAspect="1"/>
          </p:cNvPicPr>
          <p:nvPr/>
        </p:nvPicPr>
        <p:blipFill>
          <a:blip r:embed="rId5"/>
          <a:stretch>
            <a:fillRect/>
          </a:stretch>
        </p:blipFill>
        <p:spPr>
          <a:xfrm>
            <a:off x="5313405" y="2297785"/>
            <a:ext cx="5741449" cy="3071674"/>
          </a:xfrm>
          <a:prstGeom prst="rect">
            <a:avLst/>
          </a:prstGeom>
        </p:spPr>
      </p:pic>
      <p:sp>
        <p:nvSpPr>
          <p:cNvPr id="6" name="TextBox 5">
            <a:extLst>
              <a:ext uri="{FF2B5EF4-FFF2-40B4-BE49-F238E27FC236}">
                <a16:creationId xmlns:a16="http://schemas.microsoft.com/office/drawing/2014/main" id="{D28266B8-96E7-804A-BE6E-39D0ADEC7E81}"/>
              </a:ext>
            </a:extLst>
          </p:cNvPr>
          <p:cNvSpPr txBox="1"/>
          <p:nvPr/>
        </p:nvSpPr>
        <p:spPr>
          <a:xfrm>
            <a:off x="5313405" y="5428123"/>
            <a:ext cx="3385752" cy="261610"/>
          </a:xfrm>
          <a:prstGeom prst="rect">
            <a:avLst/>
          </a:prstGeom>
          <a:noFill/>
        </p:spPr>
        <p:txBody>
          <a:bodyPr wrap="square" rtlCol="0">
            <a:spAutoFit/>
          </a:bodyPr>
          <a:lstStyle/>
          <a:p>
            <a:r>
              <a:rPr lang="en-GB" sz="1100" dirty="0"/>
              <a:t>(Charles Schwab, n.d.) </a:t>
            </a:r>
          </a:p>
        </p:txBody>
      </p:sp>
      <p:pic>
        <p:nvPicPr>
          <p:cNvPr id="5" name="Audio 4">
            <a:hlinkClick r:id="" action="ppaction://media"/>
            <a:extLst>
              <a:ext uri="{FF2B5EF4-FFF2-40B4-BE49-F238E27FC236}">
                <a16:creationId xmlns:a16="http://schemas.microsoft.com/office/drawing/2014/main" id="{CD806389-001E-9843-9D9C-0BD99FDACA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62617256"/>
      </p:ext>
    </p:extLst>
  </p:cSld>
  <p:clrMapOvr>
    <a:masterClrMapping/>
  </p:clrMapOvr>
  <mc:AlternateContent xmlns:mc="http://schemas.openxmlformats.org/markup-compatibility/2006">
    <mc:Choice xmlns:p14="http://schemas.microsoft.com/office/powerpoint/2010/main" Requires="p14">
      <p:transition spd="slow" p14:dur="2000" advTm="89461"/>
    </mc:Choice>
    <mc:Fallback>
      <p:transition spd="slow" advTm="89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242C-F6E4-BC43-92A0-2B372E67F621}"/>
              </a:ext>
            </a:extLst>
          </p:cNvPr>
          <p:cNvSpPr>
            <a:spLocks noGrp="1"/>
          </p:cNvSpPr>
          <p:nvPr>
            <p:ph type="title"/>
          </p:nvPr>
        </p:nvSpPr>
        <p:spPr/>
        <p:txBody>
          <a:bodyPr/>
          <a:lstStyle/>
          <a:p>
            <a:r>
              <a:rPr lang="en-US" dirty="0"/>
              <a:t>Principles of Influencing</a:t>
            </a:r>
          </a:p>
        </p:txBody>
      </p:sp>
      <p:pic>
        <p:nvPicPr>
          <p:cNvPr id="5" name="Content Placeholder 4" descr="Text&#10;&#10;Description automatically generated with medium confidence">
            <a:extLst>
              <a:ext uri="{FF2B5EF4-FFF2-40B4-BE49-F238E27FC236}">
                <a16:creationId xmlns:a16="http://schemas.microsoft.com/office/drawing/2014/main" id="{7B4CBC03-497D-F046-A949-974793902472}"/>
              </a:ext>
            </a:extLst>
          </p:cNvPr>
          <p:cNvPicPr>
            <a:picLocks noGrp="1" noChangeAspect="1"/>
          </p:cNvPicPr>
          <p:nvPr>
            <p:ph idx="1"/>
          </p:nvPr>
        </p:nvPicPr>
        <p:blipFill>
          <a:blip r:embed="rId5"/>
          <a:stretch>
            <a:fillRect/>
          </a:stretch>
        </p:blipFill>
        <p:spPr>
          <a:xfrm>
            <a:off x="1451579" y="2577527"/>
            <a:ext cx="9604375" cy="2565219"/>
          </a:xfrm>
        </p:spPr>
      </p:pic>
      <p:sp>
        <p:nvSpPr>
          <p:cNvPr id="6" name="TextBox 5">
            <a:extLst>
              <a:ext uri="{FF2B5EF4-FFF2-40B4-BE49-F238E27FC236}">
                <a16:creationId xmlns:a16="http://schemas.microsoft.com/office/drawing/2014/main" id="{661F1BCC-11F9-E346-A730-531595F1D0EB}"/>
              </a:ext>
            </a:extLst>
          </p:cNvPr>
          <p:cNvSpPr txBox="1"/>
          <p:nvPr/>
        </p:nvSpPr>
        <p:spPr>
          <a:xfrm>
            <a:off x="9943409" y="4865747"/>
            <a:ext cx="1594023" cy="276999"/>
          </a:xfrm>
          <a:prstGeom prst="rect">
            <a:avLst/>
          </a:prstGeom>
          <a:noFill/>
        </p:spPr>
        <p:txBody>
          <a:bodyPr wrap="square" rtlCol="0">
            <a:spAutoFit/>
          </a:bodyPr>
          <a:lstStyle/>
          <a:p>
            <a:r>
              <a:rPr lang="en-GB" sz="1200" dirty="0"/>
              <a:t>(Smolin, 2020)</a:t>
            </a:r>
          </a:p>
        </p:txBody>
      </p:sp>
      <p:sp>
        <p:nvSpPr>
          <p:cNvPr id="7" name="TextBox 6">
            <a:extLst>
              <a:ext uri="{FF2B5EF4-FFF2-40B4-BE49-F238E27FC236}">
                <a16:creationId xmlns:a16="http://schemas.microsoft.com/office/drawing/2014/main" id="{E21EE0FA-083A-DE4A-91AC-9C7AD16E90A0}"/>
              </a:ext>
            </a:extLst>
          </p:cNvPr>
          <p:cNvSpPr txBox="1"/>
          <p:nvPr/>
        </p:nvSpPr>
        <p:spPr>
          <a:xfrm>
            <a:off x="2407508" y="2261286"/>
            <a:ext cx="7376983" cy="369332"/>
          </a:xfrm>
          <a:prstGeom prst="rect">
            <a:avLst/>
          </a:prstGeom>
          <a:noFill/>
        </p:spPr>
        <p:txBody>
          <a:bodyPr wrap="square" rtlCol="0">
            <a:spAutoFit/>
          </a:bodyPr>
          <a:lstStyle/>
          <a:p>
            <a:pPr algn="ctr"/>
            <a:r>
              <a:rPr lang="en-GB" dirty="0"/>
              <a:t>Robert Cialdini’s principles of influence</a:t>
            </a:r>
          </a:p>
        </p:txBody>
      </p:sp>
      <p:pic>
        <p:nvPicPr>
          <p:cNvPr id="3" name="Audio 2">
            <a:hlinkClick r:id="" action="ppaction://media"/>
            <a:extLst>
              <a:ext uri="{FF2B5EF4-FFF2-40B4-BE49-F238E27FC236}">
                <a16:creationId xmlns:a16="http://schemas.microsoft.com/office/drawing/2014/main" id="{31C9233F-98A0-DE4A-BBE2-55557528AC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49967747"/>
      </p:ext>
    </p:extLst>
  </p:cSld>
  <p:clrMapOvr>
    <a:masterClrMapping/>
  </p:clrMapOvr>
  <mc:AlternateContent xmlns:mc="http://schemas.openxmlformats.org/markup-compatibility/2006">
    <mc:Choice xmlns:p14="http://schemas.microsoft.com/office/powerpoint/2010/main" Requires="p14">
      <p:transition spd="slow" p14:dur="2000" advTm="77272"/>
    </mc:Choice>
    <mc:Fallback>
      <p:transition spd="slow" advTm="77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0FADD-E7B5-D942-A706-B4C1F5C4B8F5}"/>
              </a:ext>
            </a:extLst>
          </p:cNvPr>
          <p:cNvSpPr>
            <a:spLocks noGrp="1"/>
          </p:cNvSpPr>
          <p:nvPr>
            <p:ph type="title"/>
          </p:nvPr>
        </p:nvSpPr>
        <p:spPr>
          <a:xfrm>
            <a:off x="844476" y="1600199"/>
            <a:ext cx="3539266" cy="4297680"/>
          </a:xfrm>
        </p:spPr>
        <p:txBody>
          <a:bodyPr anchor="ctr">
            <a:normAutofit/>
          </a:bodyPr>
          <a:lstStyle/>
          <a:p>
            <a:r>
              <a:rPr lang="en-US"/>
              <a:t>Influencing and Leadership</a:t>
            </a:r>
            <a:endParaRPr lang="en-US" dirty="0"/>
          </a:p>
        </p:txBody>
      </p:sp>
      <p:cxnSp>
        <p:nvCxnSpPr>
          <p:cNvPr id="23"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4F3E5E-3024-2C4A-89A8-750281DB3DB7}"/>
              </a:ext>
            </a:extLst>
          </p:cNvPr>
          <p:cNvSpPr>
            <a:spLocks noGrp="1"/>
          </p:cNvSpPr>
          <p:nvPr>
            <p:ph idx="1"/>
          </p:nvPr>
        </p:nvSpPr>
        <p:spPr>
          <a:xfrm>
            <a:off x="4924851" y="1600199"/>
            <a:ext cx="6130003" cy="4297680"/>
          </a:xfrm>
        </p:spPr>
        <p:txBody>
          <a:bodyPr anchor="ctr">
            <a:normAutofit/>
          </a:bodyPr>
          <a:lstStyle/>
          <a:p>
            <a:r>
              <a:rPr lang="en-US"/>
              <a:t>Cornerstones of effective leadership influence </a:t>
            </a:r>
            <a:r>
              <a:rPr lang="en-GB"/>
              <a:t>(Todorovic, n.d.)</a:t>
            </a:r>
          </a:p>
          <a:p>
            <a:pPr lvl="1"/>
            <a:r>
              <a:rPr lang="en-GB"/>
              <a:t>Attitude – This can be the make or break for the team</a:t>
            </a:r>
          </a:p>
          <a:p>
            <a:pPr lvl="1"/>
            <a:r>
              <a:rPr lang="en-GB"/>
              <a:t>Value – Influence people by adding value to them</a:t>
            </a:r>
          </a:p>
          <a:p>
            <a:pPr lvl="1"/>
            <a:r>
              <a:rPr lang="en-GB"/>
              <a:t>Connection – Connect with the people you want to influence</a:t>
            </a:r>
          </a:p>
          <a:p>
            <a:pPr lvl="1"/>
            <a:r>
              <a:rPr lang="en-GB"/>
              <a:t>Passion – Be passionate about your cause – they wont care if you don’t care</a:t>
            </a:r>
          </a:p>
          <a:p>
            <a:pPr lvl="1"/>
            <a:r>
              <a:rPr lang="en-GB"/>
              <a:t>Openness – Be open to being influenced by others</a:t>
            </a:r>
          </a:p>
          <a:p>
            <a:pPr lvl="1"/>
            <a:r>
              <a:rPr lang="en-GB"/>
              <a:t>Time – Learn to influence people in the moment, don’t always wait</a:t>
            </a:r>
          </a:p>
          <a:p>
            <a:pPr lvl="1"/>
            <a:endParaRPr lang="en-US"/>
          </a:p>
          <a:p>
            <a:pPr lvl="1"/>
            <a:endParaRPr lang="en-US" dirty="0"/>
          </a:p>
        </p:txBody>
      </p:sp>
      <p:pic>
        <p:nvPicPr>
          <p:cNvPr id="4" name="Audio 3">
            <a:hlinkClick r:id="" action="ppaction://media"/>
            <a:extLst>
              <a:ext uri="{FF2B5EF4-FFF2-40B4-BE49-F238E27FC236}">
                <a16:creationId xmlns:a16="http://schemas.microsoft.com/office/drawing/2014/main" id="{849B442D-6793-E444-84A7-CF61E58F48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51389189"/>
      </p:ext>
    </p:extLst>
  </p:cSld>
  <p:clrMapOvr>
    <a:masterClrMapping/>
  </p:clrMapOvr>
  <mc:AlternateContent xmlns:mc="http://schemas.openxmlformats.org/markup-compatibility/2006">
    <mc:Choice xmlns:p14="http://schemas.microsoft.com/office/powerpoint/2010/main" Requires="p14">
      <p:transition spd="slow" p14:dur="2000" advTm="40285"/>
    </mc:Choice>
    <mc:Fallback>
      <p:transition spd="slow" advTm="40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7346-CEAD-B944-80B6-69A1A4E6B93F}"/>
              </a:ext>
            </a:extLst>
          </p:cNvPr>
          <p:cNvSpPr>
            <a:spLocks noGrp="1"/>
          </p:cNvSpPr>
          <p:nvPr>
            <p:ph type="title"/>
          </p:nvPr>
        </p:nvSpPr>
        <p:spPr/>
        <p:txBody>
          <a:bodyPr/>
          <a:lstStyle/>
          <a:p>
            <a:r>
              <a:rPr lang="en-US" dirty="0"/>
              <a:t>Design thinking - Introduction</a:t>
            </a:r>
          </a:p>
        </p:txBody>
      </p:sp>
      <p:graphicFrame>
        <p:nvGraphicFramePr>
          <p:cNvPr id="10" name="Content Placeholder 2">
            <a:extLst>
              <a:ext uri="{FF2B5EF4-FFF2-40B4-BE49-F238E27FC236}">
                <a16:creationId xmlns:a16="http://schemas.microsoft.com/office/drawing/2014/main" id="{95A0BBEE-DDD5-92CB-5B6B-EB1A1D574878}"/>
              </a:ext>
            </a:extLst>
          </p:cNvPr>
          <p:cNvGraphicFramePr>
            <a:graphicFrameLocks noGrp="1"/>
          </p:cNvGraphicFramePr>
          <p:nvPr>
            <p:ph idx="1"/>
          </p:nvPr>
        </p:nvGraphicFramePr>
        <p:xfrm>
          <a:off x="1451579" y="2015732"/>
          <a:ext cx="9603275" cy="40377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E7E9119-9646-4311-A13D-6B8AB2CE598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13844612"/>
      </p:ext>
    </p:extLst>
  </p:cSld>
  <p:clrMapOvr>
    <a:masterClrMapping/>
  </p:clrMapOvr>
  <mc:AlternateContent xmlns:mc="http://schemas.openxmlformats.org/markup-compatibility/2006" xmlns:p14="http://schemas.microsoft.com/office/powerpoint/2010/main">
    <mc:Choice Requires="p14">
      <p:transition spd="slow" p14:dur="2000" advTm="61899"/>
    </mc:Choice>
    <mc:Fallback xmlns="">
      <p:transition spd="slow" advTm="6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372D-6BB9-D943-BA56-384F76A3671A}"/>
              </a:ext>
            </a:extLst>
          </p:cNvPr>
          <p:cNvSpPr>
            <a:spLocks noGrp="1"/>
          </p:cNvSpPr>
          <p:nvPr>
            <p:ph type="title"/>
          </p:nvPr>
        </p:nvSpPr>
        <p:spPr>
          <a:xfrm>
            <a:off x="1451579" y="804519"/>
            <a:ext cx="9603275" cy="1049235"/>
          </a:xfrm>
        </p:spPr>
        <p:txBody>
          <a:bodyPr>
            <a:normAutofit/>
          </a:bodyPr>
          <a:lstStyle/>
          <a:p>
            <a:r>
              <a:rPr lang="en-GB" dirty="0"/>
              <a:t>The 5 stages of Design Thinking</a:t>
            </a:r>
            <a:endParaRPr lang="en-US" dirty="0"/>
          </a:p>
        </p:txBody>
      </p:sp>
      <p:pic>
        <p:nvPicPr>
          <p:cNvPr id="2050" name="Picture 2" descr="Diagram&#10;&#10;Description automatically generated">
            <a:extLst>
              <a:ext uri="{FF2B5EF4-FFF2-40B4-BE49-F238E27FC236}">
                <a16:creationId xmlns:a16="http://schemas.microsoft.com/office/drawing/2014/main" id="{62DF671B-1FB9-4242-8C8B-1791268EC4E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678521" y="2025585"/>
            <a:ext cx="6834958" cy="3861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308C8A-0E02-4AEB-A1C3-76402AD1C2F0}"/>
              </a:ext>
            </a:extLst>
          </p:cNvPr>
          <p:cNvSpPr txBox="1"/>
          <p:nvPr/>
        </p:nvSpPr>
        <p:spPr>
          <a:xfrm>
            <a:off x="9681210" y="5726430"/>
            <a:ext cx="2377440" cy="369332"/>
          </a:xfrm>
          <a:prstGeom prst="rect">
            <a:avLst/>
          </a:prstGeom>
          <a:noFill/>
        </p:spPr>
        <p:txBody>
          <a:bodyPr wrap="square" rtlCol="0">
            <a:spAutoFit/>
          </a:bodyPr>
          <a:lstStyle/>
          <a:p>
            <a:r>
              <a:rPr lang="en-GB" dirty="0"/>
              <a:t>(</a:t>
            </a:r>
            <a:r>
              <a:rPr lang="en-GB" sz="1200" dirty="0"/>
              <a:t>Knowledge Lab, 2020</a:t>
            </a:r>
            <a:r>
              <a:rPr lang="en-GB" dirty="0"/>
              <a:t>)</a:t>
            </a:r>
          </a:p>
        </p:txBody>
      </p:sp>
      <p:pic>
        <p:nvPicPr>
          <p:cNvPr id="10" name="Audio 9">
            <a:hlinkClick r:id="" action="ppaction://media"/>
            <a:extLst>
              <a:ext uri="{FF2B5EF4-FFF2-40B4-BE49-F238E27FC236}">
                <a16:creationId xmlns:a16="http://schemas.microsoft.com/office/drawing/2014/main" id="{5D3280F5-3721-4311-9B4A-BEB9425E07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50152643"/>
      </p:ext>
    </p:extLst>
  </p:cSld>
  <p:clrMapOvr>
    <a:masterClrMapping/>
  </p:clrMapOvr>
  <mc:AlternateContent xmlns:mc="http://schemas.openxmlformats.org/markup-compatibility/2006" xmlns:p14="http://schemas.microsoft.com/office/powerpoint/2010/main">
    <mc:Choice Requires="p14">
      <p:transition spd="slow" p14:dur="2000" advTm="102944"/>
    </mc:Choice>
    <mc:Fallback xmlns="">
      <p:transition spd="slow" advTm="102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E4DD6A7-A76C-F84E-9430-4FE1D05110BD}"/>
              </a:ext>
            </a:extLst>
          </p:cNvPr>
          <p:cNvSpPr>
            <a:spLocks noGrp="1"/>
          </p:cNvSpPr>
          <p:nvPr>
            <p:ph type="title"/>
          </p:nvPr>
        </p:nvSpPr>
        <p:spPr>
          <a:xfrm>
            <a:off x="1451580" y="804520"/>
            <a:ext cx="4176511" cy="1049235"/>
          </a:xfrm>
        </p:spPr>
        <p:txBody>
          <a:bodyPr>
            <a:normAutofit/>
          </a:bodyPr>
          <a:lstStyle/>
          <a:p>
            <a:r>
              <a:rPr lang="en-US" dirty="0"/>
              <a:t>The four P’s of design thinking.</a:t>
            </a:r>
          </a:p>
        </p:txBody>
      </p:sp>
      <p:sp>
        <p:nvSpPr>
          <p:cNvPr id="76" name="Rectangle 7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342C0BC0-A494-6D45-943F-EFD41AC36C23}"/>
              </a:ext>
            </a:extLst>
          </p:cNvPr>
          <p:cNvSpPr>
            <a:spLocks noGrp="1"/>
          </p:cNvSpPr>
          <p:nvPr>
            <p:ph idx="1"/>
          </p:nvPr>
        </p:nvSpPr>
        <p:spPr>
          <a:xfrm>
            <a:off x="1923637" y="2015732"/>
            <a:ext cx="4172212" cy="3450613"/>
          </a:xfrm>
        </p:spPr>
        <p:txBody>
          <a:bodyPr>
            <a:normAutofit/>
          </a:bodyPr>
          <a:lstStyle/>
          <a:p>
            <a:endParaRPr lang="en-US" dirty="0"/>
          </a:p>
          <a:p>
            <a:r>
              <a:rPr lang="en-US" dirty="0"/>
              <a:t>People</a:t>
            </a:r>
          </a:p>
          <a:p>
            <a:r>
              <a:rPr lang="en-US" dirty="0"/>
              <a:t>Process </a:t>
            </a:r>
          </a:p>
          <a:p>
            <a:r>
              <a:rPr lang="en-US" dirty="0"/>
              <a:t>Product </a:t>
            </a:r>
          </a:p>
          <a:p>
            <a:r>
              <a:rPr lang="en-US" dirty="0"/>
              <a:t>Profit</a:t>
            </a:r>
          </a:p>
        </p:txBody>
      </p:sp>
      <p:pic>
        <p:nvPicPr>
          <p:cNvPr id="1027" name="Picture 3">
            <a:extLst>
              <a:ext uri="{FF2B5EF4-FFF2-40B4-BE49-F238E27FC236}">
                <a16:creationId xmlns:a16="http://schemas.microsoft.com/office/drawing/2014/main" id="{811D20B7-70EF-41F5-92D6-2562A36EE6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939" r="2346"/>
          <a:stretch/>
        </p:blipFill>
        <p:spPr bwMode="auto">
          <a:xfrm>
            <a:off x="5792470" y="383953"/>
            <a:ext cx="6183630" cy="4835851"/>
          </a:xfrm>
          <a:prstGeom prst="rect">
            <a:avLst/>
          </a:prstGeom>
          <a:noFill/>
          <a:extLst>
            <a:ext uri="{909E8E84-426E-40DD-AFC4-6F175D3DCCD1}">
              <a14:hiddenFill xmlns:a14="http://schemas.microsoft.com/office/drawing/2010/main">
                <a:solidFill>
                  <a:srgbClr val="FFFFFF"/>
                </a:solidFill>
              </a14:hiddenFill>
            </a:ext>
          </a:extLst>
        </p:spPr>
      </p:pic>
      <p:pic>
        <p:nvPicPr>
          <p:cNvPr id="78" name="Picture 7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0" name="Straight Connector 7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20EB398-775A-4FCF-9763-38AAF1AC5A20}"/>
              </a:ext>
            </a:extLst>
          </p:cNvPr>
          <p:cNvSpPr txBox="1"/>
          <p:nvPr/>
        </p:nvSpPr>
        <p:spPr>
          <a:xfrm>
            <a:off x="8591549" y="5643397"/>
            <a:ext cx="3600451" cy="369332"/>
          </a:xfrm>
          <a:prstGeom prst="rect">
            <a:avLst/>
          </a:prstGeom>
          <a:noFill/>
        </p:spPr>
        <p:txBody>
          <a:bodyPr wrap="square" rtlCol="0">
            <a:spAutoFit/>
          </a:bodyPr>
          <a:lstStyle/>
          <a:p>
            <a:r>
              <a:rPr lang="en-GB" dirty="0"/>
              <a:t>(</a:t>
            </a:r>
            <a:r>
              <a:rPr lang="en-GB" sz="1400" dirty="0" err="1"/>
              <a:t>Popat</a:t>
            </a:r>
            <a:r>
              <a:rPr lang="en-GB" sz="1400" dirty="0"/>
              <a:t>, 2020</a:t>
            </a:r>
            <a:r>
              <a:rPr lang="en-GB" dirty="0"/>
              <a:t>)</a:t>
            </a:r>
          </a:p>
        </p:txBody>
      </p:sp>
      <p:pic>
        <p:nvPicPr>
          <p:cNvPr id="4" name="Audio 3">
            <a:hlinkClick r:id="" action="ppaction://media"/>
            <a:extLst>
              <a:ext uri="{FF2B5EF4-FFF2-40B4-BE49-F238E27FC236}">
                <a16:creationId xmlns:a16="http://schemas.microsoft.com/office/drawing/2014/main" id="{7F89DBA4-366C-4893-B7B6-C433EE3752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83989715"/>
      </p:ext>
    </p:extLst>
  </p:cSld>
  <p:clrMapOvr>
    <a:masterClrMapping/>
  </p:clrMapOvr>
  <mc:AlternateContent xmlns:mc="http://schemas.openxmlformats.org/markup-compatibility/2006" xmlns:p14="http://schemas.microsoft.com/office/powerpoint/2010/main">
    <mc:Choice Requires="p14">
      <p:transition spd="slow" p14:dur="2000" advTm="87456"/>
    </mc:Choice>
    <mc:Fallback xmlns="">
      <p:transition spd="slow" advTm="8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C99F-7C72-284F-8795-41D9CF4E5D53}"/>
              </a:ext>
            </a:extLst>
          </p:cNvPr>
          <p:cNvSpPr>
            <a:spLocks noGrp="1"/>
          </p:cNvSpPr>
          <p:nvPr>
            <p:ph type="title"/>
          </p:nvPr>
        </p:nvSpPr>
        <p:spPr/>
        <p:txBody>
          <a:bodyPr/>
          <a:lstStyle/>
          <a:p>
            <a:r>
              <a:rPr lang="en-US" dirty="0"/>
              <a:t>Design thinking in action </a:t>
            </a:r>
            <a:br>
              <a:rPr lang="en-US" dirty="0"/>
            </a:br>
            <a:endParaRPr lang="en-US" dirty="0"/>
          </a:p>
        </p:txBody>
      </p:sp>
      <p:sp>
        <p:nvSpPr>
          <p:cNvPr id="3" name="Content Placeholder 2">
            <a:extLst>
              <a:ext uri="{FF2B5EF4-FFF2-40B4-BE49-F238E27FC236}">
                <a16:creationId xmlns:a16="http://schemas.microsoft.com/office/drawing/2014/main" id="{7B7528A2-23D3-F84C-B0C4-CF854C99E093}"/>
              </a:ext>
            </a:extLst>
          </p:cNvPr>
          <p:cNvSpPr>
            <a:spLocks noGrp="1"/>
          </p:cNvSpPr>
          <p:nvPr>
            <p:ph idx="1"/>
          </p:nvPr>
        </p:nvSpPr>
        <p:spPr/>
        <p:txBody>
          <a:bodyPr>
            <a:normAutofit/>
          </a:bodyPr>
          <a:lstStyle/>
          <a:p>
            <a:pPr marL="0" indent="0">
              <a:buNone/>
            </a:pPr>
            <a:r>
              <a:rPr lang="en-US" u="sng" dirty="0"/>
              <a:t>Toyota</a:t>
            </a:r>
          </a:p>
          <a:p>
            <a:pPr marL="0" indent="0">
              <a:buNone/>
            </a:pPr>
            <a:r>
              <a:rPr lang="en-US" dirty="0"/>
              <a:t>Toyota </a:t>
            </a:r>
            <a:r>
              <a:rPr lang="en-US" dirty="0" err="1"/>
              <a:t>utilised</a:t>
            </a:r>
            <a:r>
              <a:rPr lang="en-US" dirty="0"/>
              <a:t> design thinking to re-design the customer contact center. Through the implementation of design thinking, the staff felt “without it…people didn’t feel a sense of ownership, and, therefore, did not adopt the change”. (Business 901, 2013)</a:t>
            </a:r>
          </a:p>
          <a:p>
            <a:pPr marL="0" indent="0">
              <a:buNone/>
            </a:pPr>
            <a:r>
              <a:rPr lang="en-US" u="sng" dirty="0"/>
              <a:t>Starbucks</a:t>
            </a:r>
          </a:p>
          <a:p>
            <a:pPr marL="0" indent="0">
              <a:buNone/>
            </a:pPr>
            <a:r>
              <a:rPr lang="en-US" dirty="0"/>
              <a:t>Starbucks </a:t>
            </a:r>
            <a:r>
              <a:rPr lang="en-US" dirty="0" err="1"/>
              <a:t>utilised</a:t>
            </a:r>
            <a:r>
              <a:rPr lang="en-US" dirty="0"/>
              <a:t> design thinking to re-design the coffee shop atmosphere. “Starbucks positioned round tables strategically to make solo coffee drinkers more comfortable and less self conscious”.(</a:t>
            </a:r>
            <a:r>
              <a:rPr lang="en-US" dirty="0" err="1"/>
              <a:t>Namdarian</a:t>
            </a:r>
            <a:r>
              <a:rPr lang="en-US" dirty="0"/>
              <a:t>, 2019)</a:t>
            </a:r>
          </a:p>
          <a:p>
            <a:pPr marL="0" indent="0">
              <a:buNone/>
            </a:pPr>
            <a:endParaRPr lang="en-US" dirty="0"/>
          </a:p>
        </p:txBody>
      </p:sp>
      <p:pic>
        <p:nvPicPr>
          <p:cNvPr id="4" name="Audio 3">
            <a:hlinkClick r:id="" action="ppaction://media"/>
            <a:extLst>
              <a:ext uri="{FF2B5EF4-FFF2-40B4-BE49-F238E27FC236}">
                <a16:creationId xmlns:a16="http://schemas.microsoft.com/office/drawing/2014/main" id="{FC147B47-4511-40CA-A5B7-4147D0F551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01819713"/>
      </p:ext>
    </p:extLst>
  </p:cSld>
  <p:clrMapOvr>
    <a:masterClrMapping/>
  </p:clrMapOvr>
  <mc:AlternateContent xmlns:mc="http://schemas.openxmlformats.org/markup-compatibility/2006" xmlns:p14="http://schemas.microsoft.com/office/powerpoint/2010/main">
    <mc:Choice Requires="p14">
      <p:transition spd="slow" p14:dur="2000" advTm="44523"/>
    </mc:Choice>
    <mc:Fallback xmlns="">
      <p:transition spd="slow" advTm="4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3EA7545-C1DA-454B-BFBB-8F388154A25B}"/>
              </a:ext>
            </a:extLst>
          </p:cNvPr>
          <p:cNvSpPr>
            <a:spLocks noGrp="1"/>
          </p:cNvSpPr>
          <p:nvPr>
            <p:ph type="title"/>
          </p:nvPr>
        </p:nvSpPr>
        <p:spPr>
          <a:xfrm>
            <a:off x="1451579" y="2303047"/>
            <a:ext cx="3272093" cy="2674198"/>
          </a:xfrm>
        </p:spPr>
        <p:txBody>
          <a:bodyPr anchor="t">
            <a:normAutofit/>
          </a:bodyPr>
          <a:lstStyle/>
          <a:p>
            <a:r>
              <a:rPr lang="en-US" dirty="0"/>
              <a:t>Conclusion</a:t>
            </a:r>
          </a:p>
        </p:txBody>
      </p:sp>
      <p:cxnSp>
        <p:nvCxnSpPr>
          <p:cNvPr id="28" name="Straight Connector 2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32" name="Picture 3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763AC7-A181-7577-8EBF-D25ADEB77E90}"/>
              </a:ext>
            </a:extLst>
          </p:cNvPr>
          <p:cNvGraphicFramePr>
            <a:graphicFrameLocks noGrp="1"/>
          </p:cNvGraphicFramePr>
          <p:nvPr>
            <p:ph idx="1"/>
            <p:extLst>
              <p:ext uri="{D42A27DB-BD31-4B8C-83A1-F6EECF244321}">
                <p14:modId xmlns:p14="http://schemas.microsoft.com/office/powerpoint/2010/main" val="405678522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7AE26BD-8BDD-2E4F-AC3B-FFE429BA248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61385806"/>
      </p:ext>
    </p:extLst>
  </p:cSld>
  <p:clrMapOvr>
    <a:masterClrMapping/>
  </p:clrMapOvr>
  <mc:AlternateContent xmlns:mc="http://schemas.openxmlformats.org/markup-compatibility/2006">
    <mc:Choice xmlns:p14="http://schemas.microsoft.com/office/powerpoint/2010/main" Requires="p14">
      <p:transition spd="slow" p14:dur="2000" advTm="20389"/>
    </mc:Choice>
    <mc:Fallback>
      <p:transition spd="slow" advTm="2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6" name="Rectangle 14">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20" name="Rectangle 19">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D0DC23-B610-CB41-9BB0-2B68325F29E3}"/>
              </a:ext>
            </a:extLst>
          </p:cNvPr>
          <p:cNvSpPr>
            <a:spLocks noGrp="1"/>
          </p:cNvSpPr>
          <p:nvPr>
            <p:ph type="title"/>
          </p:nvPr>
        </p:nvSpPr>
        <p:spPr>
          <a:xfrm>
            <a:off x="2391408" y="1590734"/>
            <a:ext cx="7405874" cy="2520012"/>
          </a:xfrm>
          <a:solidFill>
            <a:schemeClr val="bg2"/>
          </a:solidFill>
        </p:spPr>
        <p:txBody>
          <a:bodyPr vert="horz" lIns="91440" tIns="45720" rIns="91440" bIns="0" rtlCol="0" anchor="ctr">
            <a:normAutofit/>
          </a:bodyPr>
          <a:lstStyle/>
          <a:p>
            <a:pPr algn="ctr"/>
            <a:r>
              <a:rPr lang="en-US" sz="6000">
                <a:solidFill>
                  <a:schemeClr val="tx2"/>
                </a:solidFill>
              </a:rPr>
              <a:t>Thank you</a:t>
            </a:r>
          </a:p>
        </p:txBody>
      </p:sp>
      <p:cxnSp>
        <p:nvCxnSpPr>
          <p:cNvPr id="23" name="Straight Connector 22">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285341"/>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7" name="Picture 26">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pic>
        <p:nvPicPr>
          <p:cNvPr id="3" name="Audio 2">
            <a:hlinkClick r:id="" action="ppaction://media"/>
            <a:extLst>
              <a:ext uri="{FF2B5EF4-FFF2-40B4-BE49-F238E27FC236}">
                <a16:creationId xmlns:a16="http://schemas.microsoft.com/office/drawing/2014/main" id="{DF9987AC-053E-6D4D-96C4-51908008D3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37590462"/>
      </p:ext>
    </p:extLst>
  </p:cSld>
  <p:clrMapOvr>
    <a:masterClrMapping/>
  </p:clrMapOvr>
  <mc:AlternateContent xmlns:mc="http://schemas.openxmlformats.org/markup-compatibility/2006">
    <mc:Choice xmlns:p14="http://schemas.microsoft.com/office/powerpoint/2010/main" Requires="p14">
      <p:transition spd="slow" p14:dur="2000" advTm="5985"/>
    </mc:Choice>
    <mc:Fallback>
      <p:transition spd="slow" advTm="5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C30FB-B114-E143-B692-E2A398956EB3}"/>
              </a:ext>
            </a:extLst>
          </p:cNvPr>
          <p:cNvSpPr>
            <a:spLocks noGrp="1"/>
          </p:cNvSpPr>
          <p:nvPr>
            <p:ph type="title"/>
          </p:nvPr>
        </p:nvSpPr>
        <p:spPr/>
        <p:txBody>
          <a:bodyPr/>
          <a:lstStyle/>
          <a:p>
            <a:r>
              <a:rPr lang="en-US" dirty="0"/>
              <a:t>Reference List 1 - Glyn</a:t>
            </a:r>
          </a:p>
        </p:txBody>
      </p:sp>
      <p:sp>
        <p:nvSpPr>
          <p:cNvPr id="3" name="Content Placeholder 2">
            <a:extLst>
              <a:ext uri="{FF2B5EF4-FFF2-40B4-BE49-F238E27FC236}">
                <a16:creationId xmlns:a16="http://schemas.microsoft.com/office/drawing/2014/main" id="{FFAAD8ED-4A3F-AA47-9BD3-994C78EBBBEB}"/>
              </a:ext>
            </a:extLst>
          </p:cNvPr>
          <p:cNvSpPr>
            <a:spLocks noGrp="1"/>
          </p:cNvSpPr>
          <p:nvPr>
            <p:ph idx="1"/>
          </p:nvPr>
        </p:nvSpPr>
        <p:spPr/>
        <p:txBody>
          <a:bodyPr>
            <a:normAutofit fontScale="92500" lnSpcReduction="10000"/>
          </a:bodyPr>
          <a:lstStyle/>
          <a:p>
            <a:pPr marL="0" indent="0">
              <a:buNone/>
            </a:pPr>
            <a:r>
              <a:rPr lang="en-US" sz="1200" dirty="0"/>
              <a:t>Charles Schwab. (n.d.). </a:t>
            </a:r>
            <a:r>
              <a:rPr lang="en-US" sz="1200" i="1" dirty="0"/>
              <a:t>5 influencing styles—and how to use them effectively</a:t>
            </a:r>
            <a:r>
              <a:rPr lang="en-US" sz="1200" dirty="0"/>
              <a:t>. Retrieved from Charles SCHWAB: https://</a:t>
            </a:r>
            <a:r>
              <a:rPr lang="en-US" sz="1200" dirty="0" err="1"/>
              <a:t>advisorservices.schwab.com</a:t>
            </a:r>
            <a:r>
              <a:rPr lang="en-US" sz="1200" dirty="0"/>
              <a:t>/insights-hub/perspectives/master_5_influencing_styles</a:t>
            </a:r>
            <a:endParaRPr lang="en-GB" sz="1200" dirty="0"/>
          </a:p>
          <a:p>
            <a:pPr marL="0" indent="0">
              <a:buNone/>
            </a:pPr>
            <a:endParaRPr lang="en-US" sz="1200" dirty="0"/>
          </a:p>
          <a:p>
            <a:pPr marL="0" indent="0">
              <a:buNone/>
            </a:pPr>
            <a:r>
              <a:rPr lang="en-US" sz="1200" dirty="0"/>
              <a:t>CIPS. (n.d.). </a:t>
            </a:r>
            <a:r>
              <a:rPr lang="en-US" sz="1200" i="1" dirty="0"/>
              <a:t>Influencing Skills</a:t>
            </a:r>
            <a:r>
              <a:rPr lang="en-US" sz="1200" dirty="0"/>
              <a:t>. Retrieved from CIPS: https://</a:t>
            </a:r>
            <a:r>
              <a:rPr lang="en-US" sz="1200" dirty="0" err="1"/>
              <a:t>www.cips.org</a:t>
            </a:r>
            <a:r>
              <a:rPr lang="en-US" sz="1200" dirty="0"/>
              <a:t>/knowledge/procurement-topics-and-skills/people-and-skills/influencing-skills/</a:t>
            </a:r>
            <a:endParaRPr lang="en-GB" sz="1200" dirty="0"/>
          </a:p>
          <a:p>
            <a:pPr marL="0" indent="0">
              <a:buNone/>
            </a:pPr>
            <a:endParaRPr lang="en-US" sz="1200" dirty="0"/>
          </a:p>
          <a:p>
            <a:pPr marL="0" indent="0">
              <a:buNone/>
            </a:pPr>
            <a:r>
              <a:rPr lang="en-US" sz="1200" dirty="0"/>
              <a:t>Leading Effectively Staff. (2020, November 24). </a:t>
            </a:r>
            <a:r>
              <a:rPr lang="en-US" sz="1200" i="1" dirty="0"/>
              <a:t>4 Ways to Strengthen Your Ability to Influence Others</a:t>
            </a:r>
            <a:r>
              <a:rPr lang="en-US" sz="1200" dirty="0"/>
              <a:t>. Retrieved from </a:t>
            </a:r>
            <a:r>
              <a:rPr lang="en-US" sz="1200" dirty="0" err="1"/>
              <a:t>CCL.org</a:t>
            </a:r>
            <a:r>
              <a:rPr lang="en-US" sz="1200" dirty="0"/>
              <a:t>: https://</a:t>
            </a:r>
            <a:r>
              <a:rPr lang="en-US" sz="1200" dirty="0" err="1"/>
              <a:t>www.ccl.org</a:t>
            </a:r>
            <a:r>
              <a:rPr lang="en-US" sz="1200" dirty="0"/>
              <a:t>/articles/leading-effectively-articles/4-keys-strengthen-ability-influence-others/</a:t>
            </a:r>
            <a:endParaRPr lang="en-GB" sz="1200" dirty="0"/>
          </a:p>
          <a:p>
            <a:pPr marL="0" indent="0">
              <a:buNone/>
            </a:pPr>
            <a:endParaRPr lang="en-US" sz="1200" dirty="0"/>
          </a:p>
          <a:p>
            <a:pPr marL="0" indent="0">
              <a:buNone/>
            </a:pPr>
            <a:r>
              <a:rPr lang="en-US" sz="1200" dirty="0"/>
              <a:t>Musselwhite, C., &amp; Plouffe, T. (2012, </a:t>
            </a:r>
            <a:r>
              <a:rPr lang="en-US" sz="1200" dirty="0" err="1"/>
              <a:t>Jaunary</a:t>
            </a:r>
            <a:r>
              <a:rPr lang="en-US" sz="1200" dirty="0"/>
              <a:t> 12). </a:t>
            </a:r>
            <a:r>
              <a:rPr lang="en-US" sz="1200" i="1" dirty="0"/>
              <a:t>What’s Your Influencing Style?</a:t>
            </a:r>
            <a:r>
              <a:rPr lang="en-US" sz="1200" dirty="0"/>
              <a:t> Retrieved from Harvard Business Review: https://</a:t>
            </a:r>
            <a:r>
              <a:rPr lang="en-US" sz="1200" dirty="0" err="1"/>
              <a:t>hbr.org</a:t>
            </a:r>
            <a:r>
              <a:rPr lang="en-US" sz="1200" dirty="0"/>
              <a:t>/2012/01/</a:t>
            </a:r>
            <a:r>
              <a:rPr lang="en-US" sz="1200" dirty="0" err="1"/>
              <a:t>whats</a:t>
            </a:r>
            <a:r>
              <a:rPr lang="en-US" sz="1200" dirty="0"/>
              <a:t>-your-influencing-style</a:t>
            </a:r>
            <a:endParaRPr lang="en-GB" sz="1200" dirty="0"/>
          </a:p>
          <a:p>
            <a:pPr marL="0" indent="0">
              <a:buNone/>
            </a:pPr>
            <a:endParaRPr lang="en-US" sz="1200" dirty="0"/>
          </a:p>
          <a:p>
            <a:pPr marL="0" indent="0">
              <a:buNone/>
            </a:pPr>
            <a:r>
              <a:rPr lang="en-US" sz="1200" dirty="0"/>
              <a:t>Practical Pie. (n.d.). </a:t>
            </a:r>
            <a:r>
              <a:rPr lang="en-US" sz="1200" i="1" dirty="0"/>
              <a:t>Robert Cialdini (Psychologist Biography)</a:t>
            </a:r>
            <a:r>
              <a:rPr lang="en-US" sz="1200" dirty="0"/>
              <a:t>. Retrieved from Practical Pie: https://</a:t>
            </a:r>
            <a:r>
              <a:rPr lang="en-US" sz="1200" dirty="0" err="1"/>
              <a:t>practicalpie.com</a:t>
            </a:r>
            <a:r>
              <a:rPr lang="en-US" sz="1200" dirty="0"/>
              <a:t>/</a:t>
            </a:r>
            <a:r>
              <a:rPr lang="en-US" sz="1200" dirty="0" err="1"/>
              <a:t>robert-cialdini</a:t>
            </a:r>
            <a:r>
              <a:rPr lang="en-US" sz="1200" dirty="0"/>
              <a:t>/</a:t>
            </a:r>
            <a:endParaRPr lang="en-GB" sz="1200" dirty="0"/>
          </a:p>
          <a:p>
            <a:pPr marL="0" indent="0">
              <a:buNone/>
            </a:pPr>
            <a:endParaRPr lang="en-US" dirty="0"/>
          </a:p>
        </p:txBody>
      </p:sp>
    </p:spTree>
    <p:extLst>
      <p:ext uri="{BB962C8B-B14F-4D97-AF65-F5344CB8AC3E}">
        <p14:creationId xmlns:p14="http://schemas.microsoft.com/office/powerpoint/2010/main" val="1982694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C30FB-B114-E143-B692-E2A398956EB3}"/>
              </a:ext>
            </a:extLst>
          </p:cNvPr>
          <p:cNvSpPr>
            <a:spLocks noGrp="1"/>
          </p:cNvSpPr>
          <p:nvPr>
            <p:ph type="title"/>
          </p:nvPr>
        </p:nvSpPr>
        <p:spPr/>
        <p:txBody>
          <a:bodyPr/>
          <a:lstStyle/>
          <a:p>
            <a:r>
              <a:rPr lang="en-US" dirty="0"/>
              <a:t>Reference List 2 - Glyn</a:t>
            </a:r>
          </a:p>
        </p:txBody>
      </p:sp>
      <p:sp>
        <p:nvSpPr>
          <p:cNvPr id="3" name="Content Placeholder 2">
            <a:extLst>
              <a:ext uri="{FF2B5EF4-FFF2-40B4-BE49-F238E27FC236}">
                <a16:creationId xmlns:a16="http://schemas.microsoft.com/office/drawing/2014/main" id="{FFAAD8ED-4A3F-AA47-9BD3-994C78EBBBEB}"/>
              </a:ext>
            </a:extLst>
          </p:cNvPr>
          <p:cNvSpPr>
            <a:spLocks noGrp="1"/>
          </p:cNvSpPr>
          <p:nvPr>
            <p:ph idx="1"/>
          </p:nvPr>
        </p:nvSpPr>
        <p:spPr/>
        <p:txBody>
          <a:bodyPr>
            <a:normAutofit fontScale="55000" lnSpcReduction="20000"/>
          </a:bodyPr>
          <a:lstStyle/>
          <a:p>
            <a:pPr marL="0" indent="0">
              <a:buNone/>
            </a:pPr>
            <a:r>
              <a:rPr lang="en-US" dirty="0"/>
              <a:t>Reddy, N. (2020, November 17). </a:t>
            </a:r>
            <a:r>
              <a:rPr lang="en-US" i="1" dirty="0"/>
              <a:t>Definition of Influencing Skills in Business</a:t>
            </a:r>
            <a:r>
              <a:rPr lang="en-US" dirty="0"/>
              <a:t>. Retrieved from Small Business: https://</a:t>
            </a:r>
            <a:r>
              <a:rPr lang="en-US" dirty="0" err="1"/>
              <a:t>smallbusiness.chron.com</a:t>
            </a:r>
            <a:r>
              <a:rPr lang="en-US" dirty="0"/>
              <a:t>/definition-influencing-skills-business-23851.html</a:t>
            </a:r>
            <a:endParaRPr lang="en-GB" dirty="0"/>
          </a:p>
          <a:p>
            <a:pPr marL="0" indent="0">
              <a:buNone/>
            </a:pPr>
            <a:r>
              <a:rPr lang="en-US" dirty="0"/>
              <a:t> </a:t>
            </a:r>
            <a:endParaRPr lang="en-GB" dirty="0"/>
          </a:p>
          <a:p>
            <a:pPr marL="0" indent="0">
              <a:buNone/>
            </a:pPr>
            <a:r>
              <a:rPr lang="en-US" dirty="0"/>
              <a:t>Smolin, E. (2020, July 6). </a:t>
            </a:r>
            <a:r>
              <a:rPr lang="en-US" i="1" dirty="0"/>
              <a:t>HOW TO USE THE 7 PRINCIPLES OF INFLUENCE FOR MORE CONVERSIONS</a:t>
            </a:r>
            <a:r>
              <a:rPr lang="en-US" dirty="0"/>
              <a:t>. Retrieved from Post Click: https://</a:t>
            </a:r>
            <a:r>
              <a:rPr lang="en-US" dirty="0" err="1"/>
              <a:t>postclick.com</a:t>
            </a:r>
            <a:r>
              <a:rPr lang="en-US" dirty="0"/>
              <a:t>/blog/principles-of-influence/</a:t>
            </a:r>
            <a:endParaRPr lang="en-GB" dirty="0"/>
          </a:p>
          <a:p>
            <a:pPr marL="0" indent="0">
              <a:buNone/>
            </a:pPr>
            <a:r>
              <a:rPr lang="en-US" dirty="0"/>
              <a:t> </a:t>
            </a:r>
            <a:endParaRPr lang="en-GB" dirty="0"/>
          </a:p>
          <a:p>
            <a:pPr marL="0" indent="0">
              <a:buNone/>
            </a:pPr>
            <a:r>
              <a:rPr lang="en-US" dirty="0" err="1"/>
              <a:t>Todorovic</a:t>
            </a:r>
            <a:r>
              <a:rPr lang="en-US" dirty="0"/>
              <a:t>, J. (n.d.). </a:t>
            </a:r>
            <a:r>
              <a:rPr lang="en-US" i="1" dirty="0"/>
              <a:t>Leadership Influence – 6 Cornerstones Leaders Use to Build Influence</a:t>
            </a:r>
            <a:r>
              <a:rPr lang="en-US" dirty="0"/>
              <a:t>. Retrieved from Relax: https://</a:t>
            </a:r>
            <a:r>
              <a:rPr lang="en-US" dirty="0" err="1"/>
              <a:t>relax.ph</a:t>
            </a:r>
            <a:r>
              <a:rPr lang="en-US" dirty="0"/>
              <a:t>/blog/leadership-influence/</a:t>
            </a:r>
            <a:endParaRPr lang="en-GB" dirty="0"/>
          </a:p>
          <a:p>
            <a:pPr marL="0" indent="0">
              <a:buNone/>
            </a:pPr>
            <a:r>
              <a:rPr lang="en-US" dirty="0"/>
              <a:t> </a:t>
            </a:r>
            <a:endParaRPr lang="en-GB" dirty="0"/>
          </a:p>
          <a:p>
            <a:pPr marL="0" indent="0">
              <a:buNone/>
            </a:pPr>
            <a:r>
              <a:rPr lang="en-US" dirty="0" err="1"/>
              <a:t>Wooll</a:t>
            </a:r>
            <a:r>
              <a:rPr lang="en-US" dirty="0"/>
              <a:t>, M. (2021, June 1). </a:t>
            </a:r>
            <a:r>
              <a:rPr lang="en-US" i="1" dirty="0"/>
              <a:t>Power versus influence: How to build a legacy of leadership</a:t>
            </a:r>
            <a:r>
              <a:rPr lang="en-US" dirty="0"/>
              <a:t>. Retrieved from Better Up: https://</a:t>
            </a:r>
            <a:r>
              <a:rPr lang="en-US" dirty="0" err="1"/>
              <a:t>www.betterup.com</a:t>
            </a:r>
            <a:r>
              <a:rPr lang="en-US" dirty="0"/>
              <a:t>/blog/power-vs-influence</a:t>
            </a:r>
            <a:endParaRPr lang="en-GB" dirty="0"/>
          </a:p>
          <a:p>
            <a:pPr marL="0" indent="0">
              <a:buNone/>
            </a:pPr>
            <a:r>
              <a:rPr lang="en-US" dirty="0"/>
              <a:t> </a:t>
            </a:r>
            <a:endParaRPr lang="en-GB" dirty="0"/>
          </a:p>
          <a:p>
            <a:pPr marL="0" indent="0">
              <a:buNone/>
            </a:pPr>
            <a:r>
              <a:rPr lang="en-US" dirty="0"/>
              <a:t>World of Work. (n.d.). </a:t>
            </a:r>
            <a:r>
              <a:rPr lang="en-US" i="1" dirty="0"/>
              <a:t>Cialdini’s 6 Principles of Persuasion: A Simple Summary</a:t>
            </a:r>
            <a:r>
              <a:rPr lang="en-US" dirty="0"/>
              <a:t>. Retrieved from World of Work: https://</a:t>
            </a:r>
            <a:r>
              <a:rPr lang="en-US" dirty="0" err="1"/>
              <a:t>worldofwork.io</a:t>
            </a:r>
            <a:r>
              <a:rPr lang="en-US" dirty="0"/>
              <a:t>/2019/07/cialdinis-6-principles-of-persuasion/</a:t>
            </a:r>
            <a:endParaRPr lang="en-GB" dirty="0"/>
          </a:p>
          <a:p>
            <a:endParaRPr lang="en-US" dirty="0"/>
          </a:p>
        </p:txBody>
      </p:sp>
    </p:spTree>
    <p:extLst>
      <p:ext uri="{BB962C8B-B14F-4D97-AF65-F5344CB8AC3E}">
        <p14:creationId xmlns:p14="http://schemas.microsoft.com/office/powerpoint/2010/main" val="3594750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1A38-4B22-5C4B-877F-91943F630691}"/>
              </a:ext>
            </a:extLst>
          </p:cNvPr>
          <p:cNvSpPr>
            <a:spLocks noGrp="1"/>
          </p:cNvSpPr>
          <p:nvPr>
            <p:ph type="title"/>
          </p:nvPr>
        </p:nvSpPr>
        <p:spPr/>
        <p:txBody>
          <a:bodyPr/>
          <a:lstStyle/>
          <a:p>
            <a:r>
              <a:rPr lang="en-US" dirty="0"/>
              <a:t>Reference List - Judith</a:t>
            </a:r>
          </a:p>
        </p:txBody>
      </p:sp>
      <p:sp>
        <p:nvSpPr>
          <p:cNvPr id="3" name="Content Placeholder 2">
            <a:extLst>
              <a:ext uri="{FF2B5EF4-FFF2-40B4-BE49-F238E27FC236}">
                <a16:creationId xmlns:a16="http://schemas.microsoft.com/office/drawing/2014/main" id="{2CA590ED-E8CB-7A40-9C56-966FE3801592}"/>
              </a:ext>
            </a:extLst>
          </p:cNvPr>
          <p:cNvSpPr>
            <a:spLocks noGrp="1"/>
          </p:cNvSpPr>
          <p:nvPr>
            <p:ph idx="1"/>
          </p:nvPr>
        </p:nvSpPr>
        <p:spPr/>
        <p:txBody>
          <a:bodyPr>
            <a:normAutofit fontScale="92500"/>
          </a:bodyPr>
          <a:lstStyle/>
          <a:p>
            <a:pPr marL="0" indent="0">
              <a:buNone/>
            </a:pPr>
            <a:r>
              <a:rPr lang="en-US" dirty="0"/>
              <a:t>Knowledge Lab. (2020) </a:t>
            </a:r>
            <a:r>
              <a:rPr lang="en-US" i="1" dirty="0"/>
              <a:t>Design thinking process. </a:t>
            </a:r>
            <a:r>
              <a:rPr lang="en-US" dirty="0"/>
              <a:t>[Image] </a:t>
            </a:r>
            <a:r>
              <a:rPr lang="en-GB" dirty="0">
                <a:hlinkClick r:id="rId2">
                  <a:extLst>
                    <a:ext uri="{A12FA001-AC4F-418D-AE19-62706E023703}">
                      <ahyp:hlinkClr xmlns:ahyp="http://schemas.microsoft.com/office/drawing/2018/hyperlinkcolor" val="tx"/>
                    </a:ext>
                  </a:extLst>
                </a:hlinkClick>
              </a:rPr>
              <a:t>Design Thinking Process - Knowledge Lab Newsroom (cision.com)</a:t>
            </a:r>
            <a:r>
              <a:rPr lang="en-GB" dirty="0"/>
              <a:t> Accessed: 14.03.22</a:t>
            </a:r>
          </a:p>
          <a:p>
            <a:pPr marL="0" indent="0">
              <a:buNone/>
            </a:pPr>
            <a:r>
              <a:rPr lang="en-US" dirty="0" err="1"/>
              <a:t>Popat</a:t>
            </a:r>
            <a:r>
              <a:rPr lang="en-US" dirty="0"/>
              <a:t>, K. (2020) </a:t>
            </a:r>
            <a:r>
              <a:rPr lang="en-GB" i="1" dirty="0"/>
              <a:t>The Design Leadership 4 P’s principles and design thinking</a:t>
            </a:r>
            <a:r>
              <a:rPr lang="en-GB" dirty="0"/>
              <a:t>. [Image] </a:t>
            </a:r>
            <a:r>
              <a:rPr lang="en-GB" dirty="0">
                <a:hlinkClick r:id="rId3">
                  <a:extLst>
                    <a:ext uri="{A12FA001-AC4F-418D-AE19-62706E023703}">
                      <ahyp:hlinkClr xmlns:ahyp="http://schemas.microsoft.com/office/drawing/2018/hyperlinkcolor" val="tx"/>
                    </a:ext>
                  </a:extLst>
                </a:hlinkClick>
              </a:rPr>
              <a:t>The Design Leadership 4 P's principles and design thinking | by Kinjal </a:t>
            </a:r>
            <a:r>
              <a:rPr lang="en-GB" dirty="0" err="1">
                <a:hlinkClick r:id="rId3">
                  <a:extLst>
                    <a:ext uri="{A12FA001-AC4F-418D-AE19-62706E023703}">
                      <ahyp:hlinkClr xmlns:ahyp="http://schemas.microsoft.com/office/drawing/2018/hyperlinkcolor" val="tx"/>
                    </a:ext>
                  </a:extLst>
                </a:hlinkClick>
              </a:rPr>
              <a:t>Popat</a:t>
            </a:r>
            <a:r>
              <a:rPr lang="en-GB" dirty="0">
                <a:hlinkClick r:id="rId3">
                  <a:extLst>
                    <a:ext uri="{A12FA001-AC4F-418D-AE19-62706E023703}">
                      <ahyp:hlinkClr xmlns:ahyp="http://schemas.microsoft.com/office/drawing/2018/hyperlinkcolor" val="tx"/>
                    </a:ext>
                  </a:extLst>
                </a:hlinkClick>
              </a:rPr>
              <a:t> | Medium</a:t>
            </a:r>
            <a:r>
              <a:rPr lang="en-GB" dirty="0"/>
              <a:t> Accessed: 14.03.22</a:t>
            </a:r>
          </a:p>
          <a:p>
            <a:pPr marL="0" indent="0">
              <a:buNone/>
            </a:pPr>
            <a:r>
              <a:rPr lang="en-GB" dirty="0"/>
              <a:t>Business 901. (2013) </a:t>
            </a:r>
            <a:r>
              <a:rPr lang="en-GB" i="1" dirty="0"/>
              <a:t>The use of design thinking at Toyota. </a:t>
            </a:r>
            <a:r>
              <a:rPr lang="en-GB" dirty="0">
                <a:hlinkClick r:id="rId4">
                  <a:extLst>
                    <a:ext uri="{A12FA001-AC4F-418D-AE19-62706E023703}">
                      <ahyp:hlinkClr xmlns:ahyp="http://schemas.microsoft.com/office/drawing/2018/hyperlinkcolor" val="tx"/>
                    </a:ext>
                  </a:extLst>
                </a:hlinkClick>
              </a:rPr>
              <a:t>The Use of Design Thinking at Toyota (business901.com)</a:t>
            </a:r>
            <a:endParaRPr lang="en-GB" dirty="0"/>
          </a:p>
          <a:p>
            <a:pPr marL="0" indent="0">
              <a:buNone/>
            </a:pPr>
            <a:r>
              <a:rPr lang="en-GB" dirty="0" err="1"/>
              <a:t>Namdarian</a:t>
            </a:r>
            <a:r>
              <a:rPr lang="en-GB" dirty="0"/>
              <a:t>, S. (2019) </a:t>
            </a:r>
            <a:r>
              <a:rPr lang="en-GB" i="1" dirty="0"/>
              <a:t>6 companies that have successfully applied design thinking. </a:t>
            </a:r>
            <a:r>
              <a:rPr lang="en-GB" dirty="0">
                <a:hlinkClick r:id="rId5">
                  <a:extLst>
                    <a:ext uri="{A12FA001-AC4F-418D-AE19-62706E023703}">
                      <ahyp:hlinkClr xmlns:ahyp="http://schemas.microsoft.com/office/drawing/2018/hyperlinkcolor" val="tx"/>
                    </a:ext>
                  </a:extLst>
                </a:hlinkClick>
              </a:rPr>
              <a:t>6 Companies that Have Successfully Applied Design Thinking | by Shay </a:t>
            </a:r>
            <a:r>
              <a:rPr lang="en-GB" dirty="0" err="1">
                <a:hlinkClick r:id="rId5">
                  <a:extLst>
                    <a:ext uri="{A12FA001-AC4F-418D-AE19-62706E023703}">
                      <ahyp:hlinkClr xmlns:ahyp="http://schemas.microsoft.com/office/drawing/2018/hyperlinkcolor" val="tx"/>
                    </a:ext>
                  </a:extLst>
                </a:hlinkClick>
              </a:rPr>
              <a:t>Namdarian</a:t>
            </a:r>
            <a:r>
              <a:rPr lang="en-GB" dirty="0">
                <a:hlinkClick r:id="rId5">
                  <a:extLst>
                    <a:ext uri="{A12FA001-AC4F-418D-AE19-62706E023703}">
                      <ahyp:hlinkClr xmlns:ahyp="http://schemas.microsoft.com/office/drawing/2018/hyperlinkcolor" val="tx"/>
                    </a:ext>
                  </a:extLst>
                </a:hlinkClick>
              </a:rPr>
              <a:t> | Medium</a:t>
            </a:r>
            <a:endParaRPr lang="en-GB" dirty="0"/>
          </a:p>
          <a:p>
            <a:pPr marL="0" indent="0">
              <a:buNone/>
            </a:pPr>
            <a:endParaRPr lang="en-US" dirty="0"/>
          </a:p>
        </p:txBody>
      </p:sp>
    </p:spTree>
    <p:extLst>
      <p:ext uri="{BB962C8B-B14F-4D97-AF65-F5344CB8AC3E}">
        <p14:creationId xmlns:p14="http://schemas.microsoft.com/office/powerpoint/2010/main" val="7493423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2384</Words>
  <Application>Microsoft Macintosh PowerPoint</Application>
  <PresentationFormat>Widescreen</PresentationFormat>
  <Paragraphs>149</Paragraphs>
  <Slides>15</Slides>
  <Notes>8</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Gallery</vt:lpstr>
      <vt:lpstr>Contemporary Challenges and Making a Difference</vt:lpstr>
      <vt:lpstr>Introduction</vt:lpstr>
      <vt:lpstr>Influencing - Introduction</vt:lpstr>
      <vt:lpstr>Influencing styles</vt:lpstr>
      <vt:lpstr>Principles of Influencing</vt:lpstr>
      <vt:lpstr>Influencing and Leadership</vt:lpstr>
      <vt:lpstr>Design thinking - Introduction</vt:lpstr>
      <vt:lpstr>The 5 stages of Design Thinking</vt:lpstr>
      <vt:lpstr>The four P’s of design thinking.</vt:lpstr>
      <vt:lpstr>Design thinking in action  </vt:lpstr>
      <vt:lpstr>Conclusion</vt:lpstr>
      <vt:lpstr>Thank you</vt:lpstr>
      <vt:lpstr>Reference List 1 - Glyn</vt:lpstr>
      <vt:lpstr>Reference List 2 - Glyn</vt:lpstr>
      <vt:lpstr>Reference List - Judith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 and Making a Difference</dc:title>
  <dc:creator>Glyn Gainard</dc:creator>
  <cp:lastModifiedBy>Glyn Gainard</cp:lastModifiedBy>
  <cp:revision>6</cp:revision>
  <dcterms:created xsi:type="dcterms:W3CDTF">2022-03-18T15:20:31Z</dcterms:created>
  <dcterms:modified xsi:type="dcterms:W3CDTF">2022-03-18T19:08:26Z</dcterms:modified>
</cp:coreProperties>
</file>