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25" d="100"/>
          <a:sy n="25" d="100"/>
        </p:scale>
        <p:origin x="3444" y="168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68163" y="2095427"/>
            <a:ext cx="11720437" cy="4000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sz="4000" b="1" dirty="0"/>
              <a:t>Analysis comparing Air Filtration components 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sz="4000" b="1" dirty="0"/>
              <a:t>effects on Engine performance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latin typeface="+mn-lt"/>
                <a:ea typeface="Calibri" charset="0"/>
                <a:cs typeface="Calibri" charset="0"/>
              </a:rPr>
              <a:t>Josh Youngs P146500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latin typeface="Calibri" charset="0"/>
                <a:ea typeface="Calibri" charset="0"/>
                <a:cs typeface="Calibri" charset="0"/>
              </a:rPr>
              <a:t>Andrew Harrison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latin typeface="Georgia" charset="0"/>
              </a:rPr>
              <a:t> </a:t>
            </a:r>
            <a:r>
              <a:rPr lang="en-GB" altLang="en-US" sz="3600" i="1" dirty="0">
                <a:latin typeface="Georgia" charset="0"/>
              </a:rPr>
              <a:t>of</a:t>
            </a:r>
            <a:r>
              <a:rPr lang="en-GB" altLang="en-US" sz="3600" dirty="0">
                <a:latin typeface="Georgia" charset="0"/>
              </a:rPr>
              <a:t> </a:t>
            </a:r>
            <a:r>
              <a:rPr lang="en-GB" altLang="en-US" sz="3600" b="1" dirty="0"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b="1" dirty="0" err="1">
                <a:latin typeface="Calibri" charset="0"/>
                <a:ea typeface="Calibri" charset="0"/>
                <a:cs typeface="Calibri" charset="0"/>
              </a:rPr>
              <a:t>Bsc</a:t>
            </a:r>
            <a:r>
              <a:rPr lang="en-GB" altLang="en-US" sz="3600" b="1" dirty="0">
                <a:latin typeface="Calibri" charset="0"/>
                <a:ea typeface="Calibri" charset="0"/>
                <a:cs typeface="Calibri" charset="0"/>
              </a:rPr>
              <a:t> Motorsport/Automotive Engineering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39549" y="28457204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28" name="Rectangle 27"/>
          <p:cNvSpPr/>
          <p:nvPr/>
        </p:nvSpPr>
        <p:spPr>
          <a:xfrm>
            <a:off x="26454656" y="8563236"/>
            <a:ext cx="29888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</p:txBody>
      </p:sp>
      <p:sp>
        <p:nvSpPr>
          <p:cNvPr id="37" name="Rectangle 36"/>
          <p:cNvSpPr/>
          <p:nvPr/>
        </p:nvSpPr>
        <p:spPr>
          <a:xfrm>
            <a:off x="26607056" y="10007861"/>
            <a:ext cx="30572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6759455" y="11586354"/>
            <a:ext cx="18517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</p:txBody>
      </p:sp>
      <p:sp>
        <p:nvSpPr>
          <p:cNvPr id="39" name="Rectangle 38"/>
          <p:cNvSpPr/>
          <p:nvPr/>
        </p:nvSpPr>
        <p:spPr>
          <a:xfrm>
            <a:off x="26727740" y="12604473"/>
            <a:ext cx="29546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6759455" y="7080331"/>
            <a:ext cx="28777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1058" name="Picture 34" descr="Image result for Pipercross logo">
            <a:extLst>
              <a:ext uri="{FF2B5EF4-FFF2-40B4-BE49-F238E27FC236}">
                <a16:creationId xmlns:a16="http://schemas.microsoft.com/office/drawing/2014/main" id="{6CE6F751-7CCB-4615-9A9F-DDA66F024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39" y="28677687"/>
            <a:ext cx="2747016" cy="136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Image result for K&amp;N logo">
            <a:extLst>
              <a:ext uri="{FF2B5EF4-FFF2-40B4-BE49-F238E27FC236}">
                <a16:creationId xmlns:a16="http://schemas.microsoft.com/office/drawing/2014/main" id="{3C6227BE-1051-45CB-9BB2-E9264E96E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155" y="28565995"/>
            <a:ext cx="240982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Image result for Ramair logo">
            <a:extLst>
              <a:ext uri="{FF2B5EF4-FFF2-40B4-BE49-F238E27FC236}">
                <a16:creationId xmlns:a16="http://schemas.microsoft.com/office/drawing/2014/main" id="{42CD9C9D-6B81-4482-8AA6-C99EC999B7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31" b="36420"/>
          <a:stretch/>
        </p:blipFill>
        <p:spPr bwMode="auto">
          <a:xfrm>
            <a:off x="5558570" y="28817618"/>
            <a:ext cx="3090101" cy="96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Image result for mann filter logo">
            <a:extLst>
              <a:ext uri="{FF2B5EF4-FFF2-40B4-BE49-F238E27FC236}">
                <a16:creationId xmlns:a16="http://schemas.microsoft.com/office/drawing/2014/main" id="{AA639169-A639-4805-9375-6567981A55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71" b="14515"/>
          <a:stretch/>
        </p:blipFill>
        <p:spPr bwMode="auto">
          <a:xfrm>
            <a:off x="8694174" y="28677688"/>
            <a:ext cx="1857375" cy="136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74A4378-EFD7-40B8-AF02-16AB52D85D2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9727" t="17485" r="30130" b="8634"/>
          <a:stretch/>
        </p:blipFill>
        <p:spPr>
          <a:xfrm>
            <a:off x="10157042" y="7834335"/>
            <a:ext cx="10981439" cy="11368390"/>
          </a:xfrm>
          <a:prstGeom prst="rect">
            <a:avLst/>
          </a:prstGeom>
        </p:spPr>
      </p:pic>
      <p:graphicFrame>
        <p:nvGraphicFramePr>
          <p:cNvPr id="35" name="Table 34">
            <a:extLst>
              <a:ext uri="{FF2B5EF4-FFF2-40B4-BE49-F238E27FC236}">
                <a16:creationId xmlns:a16="http://schemas.microsoft.com/office/drawing/2014/main" id="{D829AAF5-5B9A-485F-B06A-8111EE1ACF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617265"/>
              </p:ext>
            </p:extLst>
          </p:nvPr>
        </p:nvGraphicFramePr>
        <p:xfrm>
          <a:off x="928584" y="10654193"/>
          <a:ext cx="8558316" cy="68586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79899">
                  <a:extLst>
                    <a:ext uri="{9D8B030D-6E8A-4147-A177-3AD203B41FA5}">
                      <a16:colId xmlns:a16="http://schemas.microsoft.com/office/drawing/2014/main" val="2660423017"/>
                    </a:ext>
                  </a:extLst>
                </a:gridCol>
                <a:gridCol w="1344704">
                  <a:extLst>
                    <a:ext uri="{9D8B030D-6E8A-4147-A177-3AD203B41FA5}">
                      <a16:colId xmlns:a16="http://schemas.microsoft.com/office/drawing/2014/main" val="2047377300"/>
                    </a:ext>
                  </a:extLst>
                </a:gridCol>
                <a:gridCol w="1441912">
                  <a:extLst>
                    <a:ext uri="{9D8B030D-6E8A-4147-A177-3AD203B41FA5}">
                      <a16:colId xmlns:a16="http://schemas.microsoft.com/office/drawing/2014/main" val="1058379198"/>
                    </a:ext>
                  </a:extLst>
                </a:gridCol>
                <a:gridCol w="1863146">
                  <a:extLst>
                    <a:ext uri="{9D8B030D-6E8A-4147-A177-3AD203B41FA5}">
                      <a16:colId xmlns:a16="http://schemas.microsoft.com/office/drawing/2014/main" val="4017842978"/>
                    </a:ext>
                  </a:extLst>
                </a:gridCol>
                <a:gridCol w="1377107">
                  <a:extLst>
                    <a:ext uri="{9D8B030D-6E8A-4147-A177-3AD203B41FA5}">
                      <a16:colId xmlns:a16="http://schemas.microsoft.com/office/drawing/2014/main" val="2544184757"/>
                    </a:ext>
                  </a:extLst>
                </a:gridCol>
                <a:gridCol w="1251548">
                  <a:extLst>
                    <a:ext uri="{9D8B030D-6E8A-4147-A177-3AD203B41FA5}">
                      <a16:colId xmlns:a16="http://schemas.microsoft.com/office/drawing/2014/main" val="1760241123"/>
                    </a:ext>
                  </a:extLst>
                </a:gridCol>
              </a:tblGrid>
              <a:tr h="457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Dirty Filter MAF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Clean Filter MAF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Ramair Filter MAF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 err="1">
                          <a:effectLst/>
                        </a:rPr>
                        <a:t>PiperCross</a:t>
                      </a:r>
                      <a:r>
                        <a:rPr lang="en-GB" sz="1800" u="none" strike="noStrike" dirty="0">
                          <a:effectLst/>
                        </a:rPr>
                        <a:t> Filter (MAF)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Pipercross 2 MAF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u="none" strike="noStrike" dirty="0">
                          <a:effectLst/>
                        </a:rPr>
                        <a:t>K&amp;N Filter MAF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9671672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4.47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2.61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4.39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132380200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3.53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2.83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3.72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79649527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3.78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2.81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2.72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3.75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86617170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2.81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3.78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64804593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2.67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3.78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2338328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3.89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2.67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4.97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12591740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2.64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2.78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2.67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72486467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3.72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5.22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72866492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3.89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2.42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8.92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5.08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77212819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3.69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9.94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2.56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10625237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4.06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9.39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2.78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10.03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5.22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3.31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7254369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8.86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4.69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13.08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4.53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2412191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9.56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4.56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14.92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5.28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5.11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69170644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8.83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10.92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5.44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6.56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4.83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00261995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7.44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9.06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7.81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32.69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7.42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2.42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66298401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9.14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7.92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6.17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15.97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19.69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4.36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385350274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11.44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11.44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6.83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29.81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26.06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5.28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59987947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18.08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20.64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9.31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36.97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6.92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58459989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18.31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20.14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14.31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2.44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30.17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8.44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92025211"/>
                  </a:ext>
                </a:extLst>
              </a:tr>
              <a:tr h="315023"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3.83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4.42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13.94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1.97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17.44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9.53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529131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286</TotalTime>
  <Words>173</Words>
  <Application>Microsoft Office PowerPoint</Application>
  <PresentationFormat>Custom</PresentationFormat>
  <Paragraphs>138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Josh William Youngs</cp:lastModifiedBy>
  <cp:revision>24</cp:revision>
  <dcterms:created xsi:type="dcterms:W3CDTF">2016-02-25T08:27:32Z</dcterms:created>
  <dcterms:modified xsi:type="dcterms:W3CDTF">2019-04-29T03:24:26Z</dcterms:modified>
</cp:coreProperties>
</file>