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317" r:id="rId6"/>
    <p:sldId id="318" r:id="rId7"/>
    <p:sldId id="283" r:id="rId8"/>
    <p:sldId id="334" r:id="rId9"/>
    <p:sldId id="302" r:id="rId10"/>
    <p:sldId id="319" r:id="rId11"/>
    <p:sldId id="296" r:id="rId12"/>
    <p:sldId id="297" r:id="rId13"/>
    <p:sldId id="327" r:id="rId14"/>
    <p:sldId id="328" r:id="rId15"/>
    <p:sldId id="329" r:id="rId16"/>
    <p:sldId id="331" r:id="rId17"/>
    <p:sldId id="330" r:id="rId18"/>
    <p:sldId id="295" r:id="rId19"/>
    <p:sldId id="332" r:id="rId20"/>
    <p:sldId id="262" r:id="rId21"/>
    <p:sldId id="333" r:id="rId22"/>
    <p:sldId id="313" r:id="rId23"/>
    <p:sldId id="314" r:id="rId24"/>
    <p:sldId id="268" r:id="rId25"/>
    <p:sldId id="265" r:id="rId26"/>
    <p:sldId id="315" r:id="rId27"/>
    <p:sldId id="316" r:id="rId28"/>
    <p:sldId id="324" r:id="rId29"/>
    <p:sldId id="275" r:id="rId30"/>
    <p:sldId id="291" r:id="rId31"/>
    <p:sldId id="31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B9763C-1148-AC4E-A987-DCED956C4276}" v="2" dt="2021-09-19T20:29:09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0"/>
    <p:restoredTop sz="94650"/>
  </p:normalViewPr>
  <p:slideViewPr>
    <p:cSldViewPr>
      <p:cViewPr varScale="1">
        <p:scale>
          <a:sx n="101" d="100"/>
          <a:sy n="101" d="100"/>
        </p:scale>
        <p:origin x="25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pluginfile.php/389284/mod_folder/content/0/Persily%20%282013%29%20Team%20Leadership%20and%20Partnering%20in%20Nursing%20and%20Health%20Care.%20.pdf?forcedownload=1" TargetMode="External"/><Relationship Id="rId3" Type="http://schemas.openxmlformats.org/officeDocument/2006/relationships/hyperlink" Target="https://moodle.uwtsd.ac.uk/pluginfile.php/389284/mod_folder/content/0/Miller%20%282016%29%20extract%20-%20Chapter%208%20-%20Working%20with%20Staff.%20.pdf?forcedownload=1" TargetMode="External"/><Relationship Id="rId7" Type="http://schemas.openxmlformats.org/officeDocument/2006/relationships/hyperlink" Target="https://moodle.uwtsd.ac.uk/pluginfile.php/389284/mod_folder/content/0/Martin%20and%20Rogers%20%282004%29%20Leading%20interprofessional%20teams%20in%20health%20and%20social%20care.%20.pdf?forcedownload=1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moodle.uwtsd.ac.uk/pluginfile.php/389284/mod_folder/content/0/Geraghty%20%20Peterson%20%E2%80%93%20Brown%20%282018%29%2C%20Leadership%20and%20working%20in%20teams.pdf?forcedownload=1" TargetMode="External"/><Relationship Id="rId5" Type="http://schemas.openxmlformats.org/officeDocument/2006/relationships/hyperlink" Target="https://moodle.uwtsd.ac.uk/pluginfile.php/389284/mod_folder/content/0/Anon.%2C%20%282015%29%2C%20The%20Ebola%20effect%20HCWs%20working%20in%20teams%20could%20protect%20co-workers%2C%20patients%20from%20other%20infections.%C2%A0.pdf?forcedownload=1" TargetMode="External"/><Relationship Id="rId10" Type="http://schemas.openxmlformats.org/officeDocument/2006/relationships/hyperlink" Target="https://moodle.uwtsd.ac.uk/pluginfile.php/389284/mod_folder/content/0/Tsay%20%20Brady%20%282010%29%2C%20A%20case%20study%20of%20co-operative%20learning%20and%20communication%20pedagogy.pdf?forcedownload=1" TargetMode="External"/><Relationship Id="rId4" Type="http://schemas.openxmlformats.org/officeDocument/2006/relationships/hyperlink" Target="https://moodle.uwtsd.ac.uk/mod/folder/view.php?id=264144" TargetMode="External"/><Relationship Id="rId9" Type="http://schemas.openxmlformats.org/officeDocument/2006/relationships/hyperlink" Target="https://moodle.uwtsd.ac.uk/pluginfile.php/389284/mod_folder/content/0/Resources%20-%20List%20of%20reliable%20websites.pdf?forcedownload=1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class rules based on the ‘classroom</a:t>
            </a:r>
            <a:r>
              <a:rPr lang="en-GB" baseline="0" dirty="0"/>
              <a:t> code of conduct’ available in </a:t>
            </a:r>
            <a:r>
              <a:rPr lang="en-GB" baseline="0"/>
              <a:t>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try to link the significance of teamwork and teams to businesses. For example - Business and organisations such as the </a:t>
            </a:r>
            <a:r>
              <a:rPr lang="en-US" b="1" dirty="0"/>
              <a:t>NHS or Care Homes</a:t>
            </a:r>
            <a:r>
              <a:rPr lang="en-US" dirty="0"/>
              <a:t>  are not solely about making profits but about value creations. And to create value businesses use both internal and external resources – And the people who work for a business or run a business are teams. Therefore, essential to the success of a business.</a:t>
            </a:r>
          </a:p>
          <a:p>
            <a:endParaRPr lang="en-US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Richard Branson the CEO and owner of Virgin Group once said “Take care of your employees, and they’ll take care of your business”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86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can relate their analysis of why people join groups to Maslow’s hierarchy of needs. </a:t>
            </a:r>
            <a:r>
              <a:rPr lang="en-US" b="1" dirty="0"/>
              <a:t>Particularly, Psychological Needs such as - ESTEEM NEEDS </a:t>
            </a:r>
            <a:r>
              <a:rPr lang="en-US" dirty="0"/>
              <a:t>– we want to feel a sense prestige identifying with a group, respect and status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86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please print the article and place on each student’s desk. And share the PDF to students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66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3E5A"/>
                </a:solidFill>
                <a:effectLst/>
                <a:latin typeface="-apple-system"/>
                <a:hlinkClick r:id="rId3"/>
              </a:rPr>
              <a:t>Miller (2016) extract - Chapter 8 - Working with Staff. .pdf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Stories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Symbols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Power</a:t>
            </a:r>
          </a:p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Structure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Controlled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Rituals </a:t>
            </a:r>
          </a:p>
          <a:p>
            <a:pPr algn="l"/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5"/>
              </a:rPr>
              <a:t>Anon., (2015), The Ebola effect HCWs working in teams could protect co-workers, patients from other infections. 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6"/>
              </a:rPr>
              <a:t>Geraghty Peterson – Brown (2018), Leadership and working in teams.pdf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7"/>
              </a:rPr>
              <a:t>Martin and Rogers (2004) Leading interprofessional teams in health and social care. .pdf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endParaRPr lang="en-GB" b="1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 err="1">
                <a:solidFill>
                  <a:srgbClr val="003E5A"/>
                </a:solidFill>
                <a:effectLst/>
                <a:latin typeface="-apple-system"/>
                <a:hlinkClick r:id="rId8"/>
              </a:rPr>
              <a:t>Persily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8"/>
              </a:rPr>
              <a:t> (2013) Team Leadership and Partnering in Nursing and Health Care. 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9"/>
              </a:rPr>
              <a:t>Resources - List of reliable websites.pdf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4"/>
              </a:rPr>
              <a:t> </a:t>
            </a:r>
            <a:r>
              <a:rPr lang="en-GB" b="0" i="0" u="none" strike="noStrike" dirty="0" err="1">
                <a:solidFill>
                  <a:srgbClr val="003E5A"/>
                </a:solidFill>
                <a:effectLst/>
                <a:latin typeface="-apple-system"/>
                <a:hlinkClick r:id="rId10"/>
              </a:rPr>
              <a:t>Tsay</a:t>
            </a:r>
            <a:r>
              <a:rPr lang="en-GB" b="0" i="0" u="none" strike="noStrike" dirty="0">
                <a:solidFill>
                  <a:srgbClr val="003E5A"/>
                </a:solidFill>
                <a:effectLst/>
                <a:latin typeface="-apple-system"/>
                <a:hlinkClick r:id="rId10"/>
              </a:rPr>
              <a:t> Brady (2010), A case study of co-operative learning and communication pedagogy.pdf</a:t>
            </a:r>
            <a:endParaRPr lang="en-GB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00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emf"/><Relationship Id="rId4" Type="http://schemas.openxmlformats.org/officeDocument/2006/relationships/package" Target="../embeddings/Microsoft_Word_Document.docx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hamcommunity.nhs.uk/patients-public/a-z-services/?p=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disc-personality-test" TargetMode="External"/><Relationship Id="rId2" Type="http://schemas.openxmlformats.org/officeDocument/2006/relationships/hyperlink" Target="https://openpsychometrics.org/tests/ODAT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ebscohost.com/" TargetMode="External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module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and </a:t>
            </a:r>
            <a:b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Defining Groups and Teams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Get to know each other.</a:t>
            </a:r>
          </a:p>
          <a:p>
            <a:r>
              <a:rPr lang="en-US" dirty="0"/>
              <a:t>Class conduct – learning contract.</a:t>
            </a:r>
          </a:p>
          <a:p>
            <a:r>
              <a:rPr lang="en-US" dirty="0"/>
              <a:t>Set </a:t>
            </a:r>
            <a:r>
              <a:rPr lang="en-US" dirty="0">
                <a:solidFill>
                  <a:srgbClr val="FF0000"/>
                </a:solidFill>
              </a:rPr>
              <a:t>online</a:t>
            </a:r>
            <a:r>
              <a:rPr lang="en-US" dirty="0"/>
              <a:t> class rules.</a:t>
            </a:r>
          </a:p>
          <a:p>
            <a:r>
              <a:rPr lang="en-US" dirty="0"/>
              <a:t>Discuss student queries.</a:t>
            </a:r>
          </a:p>
          <a:p>
            <a:r>
              <a:rPr lang="en-US" dirty="0"/>
              <a:t>Overview the module.</a:t>
            </a:r>
          </a:p>
          <a:p>
            <a:r>
              <a:rPr lang="en-US" dirty="0"/>
              <a:t>Watch a video and undertake a range of activities.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1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59BE4DF-9A02-084D-AC47-658AAD7FF61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196752"/>
            <a:ext cx="8640960" cy="4896544"/>
          </a:xfrm>
        </p:spPr>
        <p:txBody>
          <a:bodyPr>
            <a:normAutofit fontScale="40000" lnSpcReduction="20000"/>
          </a:bodyPr>
          <a:lstStyle/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Over to you! Those online should please post in the CHAT!!!  </a:t>
            </a:r>
          </a:p>
          <a:p>
            <a:pPr lvl="1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Hi, I’m (and the name you like to be called by); say where you live and share the name of one place where you would suggest we all might like to visit (based on your experiences, or your dream destination). Or a FUN FACT about you. </a:t>
            </a:r>
          </a:p>
          <a:p>
            <a:pPr marL="457200" lvl="1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1"/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lvl="2"/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E.g., Hi I’m John, I live in Radcliffe on Trent, and Antarctica or the Arctic are my dream destination(s).</a:t>
            </a: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Also please share why you are on the course and your expectations of from studying the course and what you aim to get out of the course.</a:t>
            </a: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72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Define groups </a:t>
            </a:r>
          </a:p>
          <a:p>
            <a:r>
              <a:rPr lang="en-GB" dirty="0"/>
              <a:t>Define teams</a:t>
            </a:r>
          </a:p>
          <a:p>
            <a:r>
              <a:rPr lang="en-GB" dirty="0"/>
              <a:t>Find differences between groups and teams</a:t>
            </a:r>
          </a:p>
          <a:p>
            <a:r>
              <a:rPr lang="en-GB" dirty="0"/>
              <a:t>Distinguish the different types of groups.</a:t>
            </a:r>
          </a:p>
          <a:p>
            <a:r>
              <a:rPr lang="en-GB" dirty="0"/>
              <a:t>Find why people join groups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44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cap="all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Classroom conduct</a:t>
            </a:r>
            <a:endParaRPr lang="en-GB" cap="all" dirty="0"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315099" cy="5040560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Come to class ready to learn and engage. Minimise interruptions and distractions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When not participating, keep your microphone on “mute” if you are online </a:t>
            </a:r>
          </a:p>
          <a:p>
            <a:endParaRPr lang="en-GB" sz="2400" dirty="0"/>
          </a:p>
          <a:p>
            <a:r>
              <a:rPr lang="en-GB" sz="2400" dirty="0"/>
              <a:t>Always be ready to be “called upon” by your lecturer to answer a question or give your views</a:t>
            </a:r>
          </a:p>
          <a:p>
            <a:endParaRPr lang="en-GB" sz="2400" dirty="0"/>
          </a:p>
          <a:p>
            <a:r>
              <a:rPr lang="en-GB" sz="2400" dirty="0"/>
              <a:t>Know how to report an absent lecturer</a:t>
            </a:r>
          </a:p>
          <a:p>
            <a:endParaRPr lang="en-GB" sz="2400" dirty="0"/>
          </a:p>
          <a:p>
            <a:r>
              <a:rPr lang="en-GB" sz="2400" dirty="0"/>
              <a:t>Be aware that all learning sessions will be recorded by the lecturer if you are online. </a:t>
            </a:r>
          </a:p>
          <a:p>
            <a:endParaRPr lang="en-GB" sz="2400" dirty="0"/>
          </a:p>
          <a:p>
            <a:r>
              <a:rPr lang="en-GB" sz="2400" dirty="0"/>
              <a:t>Make use of the “chat” function or raise your hand to make comments, ask questions, or raise important points</a:t>
            </a:r>
          </a:p>
          <a:p>
            <a:endParaRPr lang="en-GB" sz="2400" dirty="0"/>
          </a:p>
          <a:p>
            <a:r>
              <a:rPr lang="en-GB" sz="2400" dirty="0"/>
              <a:t>Use a Laptop or PC rather than a phone to access the lectures so that you can engage in activities</a:t>
            </a:r>
          </a:p>
          <a:p>
            <a:endParaRPr lang="en-GB" sz="2400" dirty="0"/>
          </a:p>
          <a:p>
            <a:r>
              <a:rPr lang="en-GB" sz="2400" dirty="0"/>
              <a:t>Be polite, respectful and courteous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747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Student Queries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Grades and results</a:t>
            </a:r>
          </a:p>
          <a:p>
            <a:r>
              <a:rPr lang="en-GB" dirty="0"/>
              <a:t>Accessing Module material</a:t>
            </a:r>
          </a:p>
          <a:p>
            <a:r>
              <a:rPr lang="en-GB" dirty="0"/>
              <a:t>Attendance and punctuality</a:t>
            </a:r>
          </a:p>
          <a:p>
            <a:r>
              <a:rPr lang="en-GB" dirty="0"/>
              <a:t>Class representatives</a:t>
            </a:r>
          </a:p>
          <a:p>
            <a:r>
              <a:rPr lang="en-GB" dirty="0"/>
              <a:t>Services available for students</a:t>
            </a:r>
          </a:p>
        </p:txBody>
      </p:sp>
    </p:spTree>
    <p:extLst>
      <p:ext uri="{BB962C8B-B14F-4D97-AF65-F5344CB8AC3E}">
        <p14:creationId xmlns:p14="http://schemas.microsoft.com/office/powerpoint/2010/main" val="399208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r>
              <a:rPr lang="en-GB" dirty="0"/>
              <a:t>Module - BMSW4002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2132856"/>
            <a:ext cx="2890664" cy="354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Apply the main theories relating to group dynamics, team working and communication to their own workplace examples;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Prepare and deliver a short presentation within a team working context.</a:t>
            </a:r>
          </a:p>
          <a:p>
            <a:pPr marL="40005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533567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Scheme of Work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975BA4-85A0-894E-A86D-89683681D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6CF0B02-7132-C14C-9929-D83663FBC7B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7571166"/>
              </p:ext>
            </p:extLst>
          </p:nvPr>
        </p:nvGraphicFramePr>
        <p:xfrm>
          <a:off x="179512" y="644435"/>
          <a:ext cx="8568952" cy="4872798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999711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569241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/Defining &amp; Classifying groups and teams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2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Stages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group development and properties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3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effective teams with individuals 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4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in groups and managerial implications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5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Workshop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Functions of communication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Channels of Communication and Face-to-Face Communication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75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9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Technologies for communicating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877923"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/>
              <a:t>Component 1 – Effective Team Working – 50%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2000-word report – Sunday 6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March 2022       			      @ 15:00 UK time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u="sng" dirty="0"/>
              <a:t>Component 2 –Communication– 50%</a:t>
            </a: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Submit Group presentations (Slides) – Sunday 27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 March  2022  @15:00 UK time</a:t>
            </a:r>
          </a:p>
          <a:p>
            <a:pPr marL="0" indent="0" algn="just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Group presentations - w/c 28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March 2022</a:t>
            </a: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65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Why do we learn about teams/Ideals of Business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3" y="1594626"/>
            <a:ext cx="4388297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Business do not exist in a vacuum. They exist in an environment where people interact, exchange ideas, buy, sell and work together.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This shows a link between businesses, teams and teamwork.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b="1" dirty="0"/>
              <a:t>Richard Branson the CEO and owner of Virgin Group once said “Take care of your employees, and they’ll take care of your business”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b="1" dirty="0"/>
          </a:p>
          <a:p>
            <a:pPr>
              <a:lnSpc>
                <a:spcPct val="90000"/>
              </a:lnSpc>
            </a:pPr>
            <a:r>
              <a:rPr lang="en-US" sz="1400" dirty="0"/>
              <a:t>Individuals who work in teams/groups and learn to cooperate with other increase their chances of solving shared problems and meeting personal needs (Qin, Johnson and Johnson, 1995). </a:t>
            </a:r>
          </a:p>
        </p:txBody>
      </p:sp>
      <p:pic>
        <p:nvPicPr>
          <p:cNvPr id="5" name="Picture 4" descr="A colourful light bulb with business icons">
            <a:extLst>
              <a:ext uri="{FF2B5EF4-FFF2-40B4-BE49-F238E27FC236}">
                <a16:creationId xmlns:a16="http://schemas.microsoft.com/office/drawing/2014/main" id="{8FADB33A-34F8-B64E-B66E-A7287C2F56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70" r="22363" b="3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699" y="116632"/>
            <a:ext cx="8229600" cy="5040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cap="all" dirty="0"/>
              <a:t>Group or Team?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797083" y="836712"/>
            <a:ext cx="7488832" cy="6397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Which is the group, and which is the team?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Do both have rules or behaviour norms? 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sz="1400" b="1" kern="1200" dirty="0">
                <a:latin typeface="+mn-lt"/>
                <a:ea typeface="+mn-ea"/>
                <a:cs typeface="+mn-cs"/>
              </a:rPr>
              <a:t>What are the key difference here?  </a:t>
            </a:r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77" y="1556791"/>
            <a:ext cx="4389884" cy="3528392"/>
          </a:xfrm>
        </p:spPr>
      </p:pic>
      <p:pic>
        <p:nvPicPr>
          <p:cNvPr id="6" name="Content Placeholder 5" descr="A group of people holding signs&#10;&#10;Description automatically generated with medium confidence">
            <a:extLst>
              <a:ext uri="{FF2B5EF4-FFF2-40B4-BE49-F238E27FC236}">
                <a16:creationId xmlns:a16="http://schemas.microsoft.com/office/drawing/2014/main" id="{3D72C003-7467-AE48-AC22-3EC13426B3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15" y="1556791"/>
            <a:ext cx="4389884" cy="352058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17DCA5-4F41-EB4D-9A8D-564BCFB13528}"/>
              </a:ext>
            </a:extLst>
          </p:cNvPr>
          <p:cNvSpPr txBox="1"/>
          <p:nvPr/>
        </p:nvSpPr>
        <p:spPr>
          <a:xfrm>
            <a:off x="251520" y="522920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Mortimer, (2017); London News, (2021).</a:t>
            </a:r>
          </a:p>
        </p:txBody>
      </p:sp>
    </p:spTree>
    <p:extLst>
      <p:ext uri="{BB962C8B-B14F-4D97-AF65-F5344CB8AC3E}">
        <p14:creationId xmlns:p14="http://schemas.microsoft.com/office/powerpoint/2010/main" val="2347985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30EFC-65F1-4848-871C-F194E6342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Regional teams at the NHS</a:t>
            </a:r>
            <a:br>
              <a:rPr lang="en-GB" sz="3700" b="1"/>
            </a:br>
            <a:endParaRPr lang="en-US" sz="3700"/>
          </a:p>
        </p:txBody>
      </p:sp>
      <p:pic>
        <p:nvPicPr>
          <p:cNvPr id="8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B4BE0C1-AFFE-AA46-8FE7-7CAFA283C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08720"/>
            <a:ext cx="6984959" cy="438306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A04EF5-F174-744E-A776-D5CFACD45CB8}"/>
              </a:ext>
            </a:extLst>
          </p:cNvPr>
          <p:cNvSpPr txBox="1"/>
          <p:nvPr/>
        </p:nvSpPr>
        <p:spPr>
          <a:xfrm>
            <a:off x="1331640" y="537321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NHS.UK, (2021)</a:t>
            </a:r>
          </a:p>
        </p:txBody>
      </p:sp>
    </p:spTree>
    <p:extLst>
      <p:ext uri="{BB962C8B-B14F-4D97-AF65-F5344CB8AC3E}">
        <p14:creationId xmlns:p14="http://schemas.microsoft.com/office/powerpoint/2010/main" val="3563616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5FC5-871D-4A17-988C-4F53914A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404664"/>
            <a:ext cx="6955612" cy="485453"/>
          </a:xfrm>
        </p:spPr>
        <p:txBody>
          <a:bodyPr anchor="b">
            <a:noAutofit/>
          </a:bodyPr>
          <a:lstStyle/>
          <a:p>
            <a:pPr algn="ctr"/>
            <a:r>
              <a:rPr lang="en-GB" sz="4400" dirty="0">
                <a:latin typeface="Rockwell Condensed" panose="02060603050405020104" pitchFamily="18" charset="77"/>
              </a:rPr>
              <a:t>Why People Form Groups?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095F3E-1E46-9448-8915-2B6F8BCB4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" t="5495" r="202" b="6003"/>
          <a:stretch/>
        </p:blipFill>
        <p:spPr>
          <a:xfrm>
            <a:off x="3347864" y="1808820"/>
            <a:ext cx="5688632" cy="32403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28DF-8954-4900-A551-4828CD416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91" y="906655"/>
            <a:ext cx="3096344" cy="402989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</a:pPr>
            <a:r>
              <a:rPr lang="en-GB" sz="1700" b="1" dirty="0"/>
              <a:t>Social identity theory  - </a:t>
            </a:r>
            <a:r>
              <a:rPr lang="en-GB" sz="1700" dirty="0"/>
              <a:t>Perspective that considers when and why individuals consider themselves members of groups.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theory proposes that people have emotional reactions to the failure or success of their group because their self-esteem gets tied into the group’s performance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relates to the perception of oneself and others based on the social groups that they belong to.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EB479C-A616-3F4C-A315-29CB2846771D}"/>
              </a:ext>
            </a:extLst>
          </p:cNvPr>
          <p:cNvSpPr txBox="1"/>
          <p:nvPr/>
        </p:nvSpPr>
        <p:spPr>
          <a:xfrm>
            <a:off x="3301008" y="5157192"/>
            <a:ext cx="4511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Scheepers and </a:t>
            </a:r>
            <a:r>
              <a:rPr lang="en-GB" sz="1600" dirty="0" err="1"/>
              <a:t>Ellemers</a:t>
            </a:r>
            <a:r>
              <a:rPr lang="en-GB" sz="1600" dirty="0"/>
              <a:t>, (2019).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5856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Is there a difference between groups and teams?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4" imgW="5943600" imgH="2832100" progId="Word.Document.12">
                  <p:embed/>
                </p:oleObj>
              </mc:Choice>
              <mc:Fallback>
                <p:oleObj name="Document" r:id="rId4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Belbin, R.M – Beyond the Team, Butterworth-Heinemann (2000).</a:t>
            </a:r>
          </a:p>
        </p:txBody>
      </p:sp>
    </p:spTree>
    <p:extLst>
      <p:ext uri="{BB962C8B-B14F-4D97-AF65-F5344CB8AC3E}">
        <p14:creationId xmlns:p14="http://schemas.microsoft.com/office/powerpoint/2010/main" val="3069785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301739"/>
            <a:ext cx="7053542" cy="1050398"/>
          </a:xfrm>
        </p:spPr>
        <p:txBody>
          <a:bodyPr>
            <a:normAutofit/>
          </a:bodyPr>
          <a:lstStyle/>
          <a:p>
            <a:r>
              <a:rPr lang="en-GB" dirty="0"/>
              <a:t>Group and Team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9FC01CA-DE31-4A56-92AE-7C811BD2AAF9}"/>
              </a:ext>
            </a:extLst>
          </p:cNvPr>
          <p:cNvGrpSpPr/>
          <p:nvPr/>
        </p:nvGrpSpPr>
        <p:grpSpPr>
          <a:xfrm>
            <a:off x="330118" y="2888824"/>
            <a:ext cx="3841003" cy="1075481"/>
            <a:chOff x="330118" y="2888824"/>
            <a:chExt cx="3841003" cy="107548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FEF0F2D2-7C48-423A-9C4F-2CABF1420BFC}"/>
                </a:ext>
              </a:extLst>
            </p:cNvPr>
            <p:cNvSpPr/>
            <p:nvPr/>
          </p:nvSpPr>
          <p:spPr>
            <a:xfrm>
              <a:off x="330118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Group of People">
              <a:extLst>
                <a:ext uri="{FF2B5EF4-FFF2-40B4-BE49-F238E27FC236}">
                  <a16:creationId xmlns:a16="http://schemas.microsoft.com/office/drawing/2014/main" id="{29DC8131-0211-404B-91D2-CB512C680610}"/>
                </a:ext>
              </a:extLst>
            </p:cNvPr>
            <p:cNvSpPr/>
            <p:nvPr/>
          </p:nvSpPr>
          <p:spPr>
            <a:xfrm>
              <a:off x="555969" y="3114675"/>
              <a:ext cx="623779" cy="623779"/>
            </a:xfrm>
            <a:prstGeom prst="rect">
              <a:avLst/>
            </a:prstGeom>
            <a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D1FEAEE-CE7D-446F-9755-C8FBB6158A94}"/>
                </a:ext>
              </a:extLst>
            </p:cNvPr>
            <p:cNvSpPr/>
            <p:nvPr/>
          </p:nvSpPr>
          <p:spPr>
            <a:xfrm>
              <a:off x="163605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kern="1200" dirty="0"/>
                <a:t>“</a:t>
              </a:r>
              <a:r>
                <a:rPr lang="en-GB" sz="1200" b="1" kern="1200" dirty="0"/>
                <a:t>A group is usually defined as the number of people sharing something in common and meeting together in relation to their shared characteristics” (Morgan, 2017, p204). </a:t>
              </a:r>
              <a:endParaRPr lang="en-US" sz="1200" b="1" kern="120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1EE58BF-56B1-450B-A6CB-4F7E4A25E478}"/>
              </a:ext>
            </a:extLst>
          </p:cNvPr>
          <p:cNvGrpSpPr/>
          <p:nvPr/>
        </p:nvGrpSpPr>
        <p:grpSpPr>
          <a:xfrm>
            <a:off x="4612837" y="2888824"/>
            <a:ext cx="3841004" cy="1075481"/>
            <a:chOff x="4612837" y="2888824"/>
            <a:chExt cx="3841004" cy="107548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89CFA10-F53C-4670-96CB-0959A458AB1A}"/>
                </a:ext>
              </a:extLst>
            </p:cNvPr>
            <p:cNvSpPr/>
            <p:nvPr/>
          </p:nvSpPr>
          <p:spPr>
            <a:xfrm>
              <a:off x="4612837" y="2888824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8" name="Rectangle 7" descr="Group">
              <a:extLst>
                <a:ext uri="{FF2B5EF4-FFF2-40B4-BE49-F238E27FC236}">
                  <a16:creationId xmlns:a16="http://schemas.microsoft.com/office/drawing/2014/main" id="{43CE47EA-D268-468E-A5A6-196344520DDF}"/>
                </a:ext>
              </a:extLst>
            </p:cNvPr>
            <p:cNvSpPr/>
            <p:nvPr/>
          </p:nvSpPr>
          <p:spPr>
            <a:xfrm>
              <a:off x="4838688" y="3114675"/>
              <a:ext cx="623779" cy="623779"/>
            </a:xfrm>
            <a:prstGeom prst="rect">
              <a:avLst/>
            </a:prstGeom>
            <a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2D9305-7AC7-4142-9A48-109592A4E6ED}"/>
                </a:ext>
              </a:extLst>
            </p:cNvPr>
            <p:cNvSpPr/>
            <p:nvPr/>
          </p:nvSpPr>
          <p:spPr>
            <a:xfrm>
              <a:off x="5918779" y="2888824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Social club</a:t>
              </a:r>
              <a:endParaRPr lang="en-US" sz="1200" b="1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E318B8-3718-4BCE-AAAE-D6605D2E3861}"/>
              </a:ext>
            </a:extLst>
          </p:cNvPr>
          <p:cNvGrpSpPr/>
          <p:nvPr/>
        </p:nvGrpSpPr>
        <p:grpSpPr>
          <a:xfrm>
            <a:off x="330118" y="4419566"/>
            <a:ext cx="3841003" cy="1075481"/>
            <a:chOff x="330118" y="4419566"/>
            <a:chExt cx="3841003" cy="107548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74E55B65-2F26-4C23-BAA7-29310C96946C}"/>
                </a:ext>
              </a:extLst>
            </p:cNvPr>
            <p:cNvSpPr/>
            <p:nvPr/>
          </p:nvSpPr>
          <p:spPr>
            <a:xfrm>
              <a:off x="330118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1" name="Rectangle 10" descr="Connections">
              <a:extLst>
                <a:ext uri="{FF2B5EF4-FFF2-40B4-BE49-F238E27FC236}">
                  <a16:creationId xmlns:a16="http://schemas.microsoft.com/office/drawing/2014/main" id="{C4BB967E-9F72-41F4-BE0B-6339F979DB2C}"/>
                </a:ext>
              </a:extLst>
            </p:cNvPr>
            <p:cNvSpPr/>
            <p:nvPr/>
          </p:nvSpPr>
          <p:spPr>
            <a:xfrm>
              <a:off x="555969" y="4645417"/>
              <a:ext cx="623779" cy="623779"/>
            </a:xfrm>
            <a:prstGeom prst="rect">
              <a:avLst/>
            </a:prstGeom>
            <a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069895-4B42-490A-A051-7D1C71F6E103}"/>
                </a:ext>
              </a:extLst>
            </p:cNvPr>
            <p:cNvSpPr/>
            <p:nvPr/>
          </p:nvSpPr>
          <p:spPr>
            <a:xfrm>
              <a:off x="163605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/>
                <a:t>“A team is a number of individuals working as one to achieve a particular goal to which they are mutually committed” (Morgan, 2017, p204)</a:t>
              </a:r>
              <a:endParaRPr lang="en-US" sz="1200" b="1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A231CA5-292C-4289-9498-D1AE4829840F}"/>
              </a:ext>
            </a:extLst>
          </p:cNvPr>
          <p:cNvGrpSpPr/>
          <p:nvPr/>
        </p:nvGrpSpPr>
        <p:grpSpPr>
          <a:xfrm>
            <a:off x="4612837" y="4419566"/>
            <a:ext cx="3841004" cy="1075481"/>
            <a:chOff x="4612837" y="4419566"/>
            <a:chExt cx="3841004" cy="107548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059A97D-E8A3-4ED5-A565-7461D90B891A}"/>
                </a:ext>
              </a:extLst>
            </p:cNvPr>
            <p:cNvSpPr/>
            <p:nvPr/>
          </p:nvSpPr>
          <p:spPr>
            <a:xfrm>
              <a:off x="4612837" y="4419566"/>
              <a:ext cx="1075481" cy="107548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4" name="Rectangle 13" descr="Meeting">
              <a:extLst>
                <a:ext uri="{FF2B5EF4-FFF2-40B4-BE49-F238E27FC236}">
                  <a16:creationId xmlns:a16="http://schemas.microsoft.com/office/drawing/2014/main" id="{D02F2886-35F7-419B-80B7-09810F714689}"/>
                </a:ext>
              </a:extLst>
            </p:cNvPr>
            <p:cNvSpPr/>
            <p:nvPr/>
          </p:nvSpPr>
          <p:spPr>
            <a:xfrm>
              <a:off x="4838688" y="4645417"/>
              <a:ext cx="623779" cy="623779"/>
            </a:xfrm>
            <a:prstGeom prst="rect">
              <a:avLst/>
            </a:pr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E0D0B7D-6146-4564-9515-CBC31E12475D}"/>
                </a:ext>
              </a:extLst>
            </p:cNvPr>
            <p:cNvSpPr/>
            <p:nvPr/>
          </p:nvSpPr>
          <p:spPr>
            <a:xfrm>
              <a:off x="5918779" y="4419566"/>
              <a:ext cx="2535062" cy="1075481"/>
            </a:xfrm>
            <a:custGeom>
              <a:avLst/>
              <a:gdLst>
                <a:gd name="connsiteX0" fmla="*/ 0 w 2535062"/>
                <a:gd name="connsiteY0" fmla="*/ 0 h 1075481"/>
                <a:gd name="connsiteX1" fmla="*/ 2535062 w 2535062"/>
                <a:gd name="connsiteY1" fmla="*/ 0 h 1075481"/>
                <a:gd name="connsiteX2" fmla="*/ 2535062 w 2535062"/>
                <a:gd name="connsiteY2" fmla="*/ 1075481 h 1075481"/>
                <a:gd name="connsiteX3" fmla="*/ 0 w 2535062"/>
                <a:gd name="connsiteY3" fmla="*/ 1075481 h 1075481"/>
                <a:gd name="connsiteX4" fmla="*/ 0 w 2535062"/>
                <a:gd name="connsiteY4" fmla="*/ 0 h 107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5062" h="1075481">
                  <a:moveTo>
                    <a:pt x="0" y="0"/>
                  </a:moveTo>
                  <a:lnTo>
                    <a:pt x="2535062" y="0"/>
                  </a:lnTo>
                  <a:lnTo>
                    <a:pt x="2535062" y="1075481"/>
                  </a:lnTo>
                  <a:lnTo>
                    <a:pt x="0" y="10754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 err="1"/>
                <a:t>Eg</a:t>
              </a:r>
              <a:r>
                <a:rPr lang="en-GB" sz="1200" b="1" kern="1200" dirty="0"/>
                <a:t>: Theatre team </a:t>
              </a:r>
              <a:endParaRPr lang="en-US" sz="1200" b="1" kern="1200" dirty="0"/>
            </a:p>
          </p:txBody>
        </p:sp>
      </p:grp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76CB50F5-35F1-48A0-980F-773D91F4CD17}"/>
              </a:ext>
            </a:extLst>
          </p:cNvPr>
          <p:cNvSpPr txBox="1">
            <a:spLocks/>
          </p:cNvSpPr>
          <p:nvPr/>
        </p:nvSpPr>
        <p:spPr>
          <a:xfrm>
            <a:off x="251520" y="1327064"/>
            <a:ext cx="8352928" cy="142496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sz="1500" b="1" dirty="0"/>
              <a:t>Both consist of individuals working together to accomplish a goal.</a:t>
            </a:r>
          </a:p>
          <a:p>
            <a:r>
              <a:rPr lang="en-GB" sz="1500" b="1" dirty="0"/>
              <a:t>Individuals have some differences in terms of their interests, personality, demographics and abilities</a:t>
            </a:r>
          </a:p>
          <a:p>
            <a:r>
              <a:rPr lang="en-GB" sz="1500" b="1" dirty="0"/>
              <a:t>There is something that brings them together</a:t>
            </a:r>
          </a:p>
          <a:p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3FFB4-B5C6-C841-820B-07ED2151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Activity 1 - Conditions for a Group to be a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C5AC0-DFEF-8040-813B-4187F3444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79912" y="1600201"/>
            <a:ext cx="4906888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Activity 1 – 15mins</a:t>
            </a:r>
          </a:p>
          <a:p>
            <a:pPr>
              <a:buFontTx/>
              <a:buChar char="-"/>
            </a:pPr>
            <a:r>
              <a:rPr lang="en-GB" b="1" dirty="0"/>
              <a:t>Read</a:t>
            </a:r>
            <a:r>
              <a:rPr lang="en-GB" dirty="0"/>
              <a:t> the article on your desk and for those online click on the link provided by the tutor.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Go to page 4 – Teams VS Workgroups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Identify</a:t>
            </a:r>
            <a:r>
              <a:rPr lang="en-GB" dirty="0"/>
              <a:t> the </a:t>
            </a:r>
            <a:r>
              <a:rPr lang="en-GB" u="sng" dirty="0"/>
              <a:t>five</a:t>
            </a:r>
            <a:r>
              <a:rPr lang="en-GB" dirty="0"/>
              <a:t> basic conditions that must be met if a </a:t>
            </a:r>
            <a:r>
              <a:rPr lang="en-GB" b="1" dirty="0"/>
              <a:t>group</a:t>
            </a:r>
            <a:r>
              <a:rPr lang="en-GB" dirty="0"/>
              <a:t> is to considered a </a:t>
            </a:r>
            <a:r>
              <a:rPr lang="en-GB" b="1" dirty="0"/>
              <a:t>team</a:t>
            </a:r>
            <a:r>
              <a:rPr lang="en-GB" dirty="0"/>
              <a:t>. 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57E10C6-DDFD-9B41-90F9-64840DF62F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7" r="28738"/>
          <a:stretch/>
        </p:blipFill>
        <p:spPr>
          <a:xfrm>
            <a:off x="251520" y="1600201"/>
            <a:ext cx="324036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2758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472226" y="295488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How many different teams work alongside each other in a care home? </a:t>
            </a:r>
          </a:p>
          <a:p>
            <a:endParaRPr lang="en-GB" b="1" dirty="0"/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the different teams.</a:t>
            </a:r>
          </a:p>
          <a:p>
            <a:endParaRPr lang="en-GB" dirty="0"/>
          </a:p>
          <a:p>
            <a:r>
              <a:rPr lang="en-GB" i="1" dirty="0"/>
              <a:t>Click image to link to video. </a:t>
            </a:r>
          </a:p>
        </p:txBody>
      </p:sp>
      <p:pic>
        <p:nvPicPr>
          <p:cNvPr id="4" name="Picture 3" descr="A group of people sitting at a table in a restauran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7CAD9ED-8771-4AE4-8D9A-E6ACFDD74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26" y="1628800"/>
            <a:ext cx="7693337" cy="409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Activity 2 – 30minutes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Visit</a:t>
            </a:r>
            <a:r>
              <a:rPr lang="en-GB" dirty="0"/>
              <a:t> –NHS Birmingham Community Healthcare Trust – A-Z of Services website.  </a:t>
            </a:r>
            <a:r>
              <a:rPr lang="en-GB" dirty="0">
                <a:hlinkClick r:id="rId2"/>
              </a:rPr>
              <a:t>https://www.bhamcommunity.nhs.uk/patients-public/a-z-services/?p=1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Explore</a:t>
            </a:r>
            <a:r>
              <a:rPr lang="en-GB" dirty="0"/>
              <a:t> the different teams which operate in Birmingham’s community by clicking the links.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Identify</a:t>
            </a:r>
            <a:r>
              <a:rPr lang="en-GB" dirty="0"/>
              <a:t> a team that interest you,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Write</a:t>
            </a:r>
            <a:r>
              <a:rPr lang="en-GB" dirty="0"/>
              <a:t> an short email to your lecturer stating; the name of team that interests you, what service they offer and why you find them interesting.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E676-2816-4454-91A3-BCD9AC29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2.  20mins 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609E-F693-4309-BABB-F986C4310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https://www.truity.com/test/disc-personality-test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</p:spTree>
    <p:extLst>
      <p:ext uri="{BB962C8B-B14F-4D97-AF65-F5344CB8AC3E}">
        <p14:creationId xmlns:p14="http://schemas.microsoft.com/office/powerpoint/2010/main" val="999119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2997E-D6D1-4F24-ADE3-61153D91C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Creating Effective Teams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0A0EB-2A94-43F8-84A3-B958F500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5828" y="4609331"/>
            <a:ext cx="2912343" cy="9707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E57E4E-4DE5-48F8-AA60-5F17FA71F9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2348880"/>
            <a:ext cx="2636693" cy="18722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CEE02D-7D59-403A-B1EF-8A02BB96E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6692" y="1417637"/>
            <a:ext cx="2636693" cy="21997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35A7F6-907E-4256-8564-91CCB30E0A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864" y="2511554"/>
            <a:ext cx="2636693" cy="1834892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F723B763-BB94-4084-960D-1F970DA867C0}"/>
              </a:ext>
            </a:extLst>
          </p:cNvPr>
          <p:cNvSpPr/>
          <p:nvPr/>
        </p:nvSpPr>
        <p:spPr>
          <a:xfrm rot="3401755">
            <a:off x="2433962" y="4182396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2DC1E66-544C-4100-927D-5BA2CFE39FA6}"/>
              </a:ext>
            </a:extLst>
          </p:cNvPr>
          <p:cNvSpPr/>
          <p:nvPr/>
        </p:nvSpPr>
        <p:spPr>
          <a:xfrm rot="5400000">
            <a:off x="3920872" y="3919240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688FA08-D936-4A82-86FF-EBBE788360D8}"/>
              </a:ext>
            </a:extLst>
          </p:cNvPr>
          <p:cNvSpPr/>
          <p:nvPr/>
        </p:nvSpPr>
        <p:spPr>
          <a:xfrm rot="7973357">
            <a:off x="5507613" y="4218141"/>
            <a:ext cx="908501" cy="3882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4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890DF-33DF-466B-A58A-C9D1ACB22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– 20minutes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86C5996-39EB-4496-90DF-C947AE92819A}"/>
              </a:ext>
            </a:extLst>
          </p:cNvPr>
          <p:cNvGrpSpPr/>
          <p:nvPr/>
        </p:nvGrpSpPr>
        <p:grpSpPr>
          <a:xfrm>
            <a:off x="158148" y="1216471"/>
            <a:ext cx="8785949" cy="1440161"/>
            <a:chOff x="252174" y="1668454"/>
            <a:chExt cx="2814220" cy="3377068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2DC33E4-D215-45B0-BE58-8BC437B066E2}"/>
                </a:ext>
              </a:extLst>
            </p:cNvPr>
            <p:cNvSpPr/>
            <p:nvPr/>
          </p:nvSpPr>
          <p:spPr>
            <a:xfrm rot="16200000">
              <a:off x="535673" y="1384955"/>
              <a:ext cx="2247221" cy="2814220"/>
            </a:xfrm>
            <a:custGeom>
              <a:avLst/>
              <a:gdLst>
                <a:gd name="connsiteX0" fmla="*/ 0 w 2814218"/>
                <a:gd name="connsiteY0" fmla="*/ 140711 h 3377062"/>
                <a:gd name="connsiteX1" fmla="*/ 140711 w 2814218"/>
                <a:gd name="connsiteY1" fmla="*/ 0 h 3377062"/>
                <a:gd name="connsiteX2" fmla="*/ 2673507 w 2814218"/>
                <a:gd name="connsiteY2" fmla="*/ 0 h 3377062"/>
                <a:gd name="connsiteX3" fmla="*/ 2814218 w 2814218"/>
                <a:gd name="connsiteY3" fmla="*/ 140711 h 3377062"/>
                <a:gd name="connsiteX4" fmla="*/ 2814218 w 2814218"/>
                <a:gd name="connsiteY4" fmla="*/ 3236351 h 3377062"/>
                <a:gd name="connsiteX5" fmla="*/ 2673507 w 2814218"/>
                <a:gd name="connsiteY5" fmla="*/ 3377062 h 3377062"/>
                <a:gd name="connsiteX6" fmla="*/ 140711 w 2814218"/>
                <a:gd name="connsiteY6" fmla="*/ 3377062 h 3377062"/>
                <a:gd name="connsiteX7" fmla="*/ 0 w 2814218"/>
                <a:gd name="connsiteY7" fmla="*/ 3236351 h 3377062"/>
                <a:gd name="connsiteX8" fmla="*/ 0 w 2814218"/>
                <a:gd name="connsiteY8" fmla="*/ 140711 h 337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4218" h="3377062">
                  <a:moveTo>
                    <a:pt x="2696958" y="1"/>
                  </a:moveTo>
                  <a:cubicBezTo>
                    <a:pt x="2761719" y="1"/>
                    <a:pt x="2814218" y="75598"/>
                    <a:pt x="2814218" y="168854"/>
                  </a:cubicBezTo>
                  <a:lnTo>
                    <a:pt x="2814218" y="3208208"/>
                  </a:lnTo>
                  <a:cubicBezTo>
                    <a:pt x="2814218" y="3301464"/>
                    <a:pt x="2761719" y="3377061"/>
                    <a:pt x="2696958" y="3377061"/>
                  </a:cubicBezTo>
                  <a:lnTo>
                    <a:pt x="117260" y="3377061"/>
                  </a:lnTo>
                  <a:cubicBezTo>
                    <a:pt x="52499" y="3377061"/>
                    <a:pt x="0" y="3301464"/>
                    <a:pt x="0" y="3208208"/>
                  </a:cubicBezTo>
                  <a:lnTo>
                    <a:pt x="0" y="168854"/>
                  </a:lnTo>
                  <a:cubicBezTo>
                    <a:pt x="0" y="75598"/>
                    <a:pt x="52499" y="1"/>
                    <a:pt x="117260" y="1"/>
                  </a:cubicBezTo>
                  <a:lnTo>
                    <a:pt x="2696958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07871" tIns="102873" rIns="133350" bIns="2251374" numCol="1" spcCol="1270" anchor="t" anchorCtr="0">
              <a:noAutofit/>
            </a:bodyPr>
            <a:lstStyle/>
            <a:p>
              <a:pPr marL="0" lvl="0" indent="0" algn="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000" kern="1200" dirty="0"/>
                <a:t>.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8D93759-397A-4BAF-8978-EECF3E3E5EEA}"/>
                </a:ext>
              </a:extLst>
            </p:cNvPr>
            <p:cNvSpPr/>
            <p:nvPr/>
          </p:nvSpPr>
          <p:spPr>
            <a:xfrm>
              <a:off x="347963" y="1668459"/>
              <a:ext cx="2563648" cy="3377063"/>
            </a:xfrm>
            <a:custGeom>
              <a:avLst/>
              <a:gdLst>
                <a:gd name="connsiteX0" fmla="*/ 0 w 2096593"/>
                <a:gd name="connsiteY0" fmla="*/ 0 h 3377062"/>
                <a:gd name="connsiteX1" fmla="*/ 2096593 w 2096593"/>
                <a:gd name="connsiteY1" fmla="*/ 0 h 3377062"/>
                <a:gd name="connsiteX2" fmla="*/ 2096593 w 2096593"/>
                <a:gd name="connsiteY2" fmla="*/ 3377062 h 3377062"/>
                <a:gd name="connsiteX3" fmla="*/ 0 w 2096593"/>
                <a:gd name="connsiteY3" fmla="*/ 3377062 h 3377062"/>
                <a:gd name="connsiteX4" fmla="*/ 0 w 2096593"/>
                <a:gd name="connsiteY4" fmla="*/ 0 h 3377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593" h="3377062">
                  <a:moveTo>
                    <a:pt x="0" y="0"/>
                  </a:moveTo>
                  <a:lnTo>
                    <a:pt x="2096593" y="0"/>
                  </a:lnTo>
                  <a:lnTo>
                    <a:pt x="2096593" y="3377062"/>
                  </a:lnTo>
                  <a:lnTo>
                    <a:pt x="0" y="3377062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72009" rIns="0" bIns="0" numCol="1" spcCol="1270" anchor="t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Open the extract ‘</a:t>
              </a:r>
              <a:r>
                <a:rPr lang="en-GB" sz="2100" kern="1200" dirty="0">
                  <a:solidFill>
                    <a:schemeClr val="tx1"/>
                  </a:solidFill>
                </a:rPr>
                <a:t>Working with Staff</a:t>
              </a:r>
              <a:r>
                <a:rPr lang="en-GB" sz="2100" kern="1200" dirty="0"/>
                <a:t>’ from </a:t>
              </a:r>
              <a:r>
                <a:rPr lang="en-GB" sz="2100" kern="1200" dirty="0">
                  <a:solidFill>
                    <a:schemeClr val="tx1"/>
                  </a:solidFill>
                </a:rPr>
                <a:t>Miller, R. (2016)</a:t>
              </a:r>
            </a:p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i="1" kern="1200" dirty="0"/>
                <a:t>  </a:t>
              </a:r>
              <a:r>
                <a:rPr lang="en-GB" sz="1600" i="1" dirty="0"/>
                <a:t>(on Moodle in week 1 reading folder)</a:t>
              </a:r>
              <a:endParaRPr lang="en-GB" sz="1600" kern="1200" dirty="0"/>
            </a:p>
          </p:txBody>
        </p:sp>
      </p:grp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DEC6FD8-C4B0-4385-A9CF-61DFF95363E3}"/>
              </a:ext>
            </a:extLst>
          </p:cNvPr>
          <p:cNvSpPr/>
          <p:nvPr/>
        </p:nvSpPr>
        <p:spPr>
          <a:xfrm rot="16200000">
            <a:off x="4015115" y="-1401379"/>
            <a:ext cx="958334" cy="8702423"/>
          </a:xfrm>
          <a:custGeom>
            <a:avLst/>
            <a:gdLst>
              <a:gd name="connsiteX0" fmla="*/ 0 w 2814218"/>
              <a:gd name="connsiteY0" fmla="*/ 140711 h 3377062"/>
              <a:gd name="connsiteX1" fmla="*/ 140711 w 2814218"/>
              <a:gd name="connsiteY1" fmla="*/ 0 h 3377062"/>
              <a:gd name="connsiteX2" fmla="*/ 2673507 w 2814218"/>
              <a:gd name="connsiteY2" fmla="*/ 0 h 3377062"/>
              <a:gd name="connsiteX3" fmla="*/ 2814218 w 2814218"/>
              <a:gd name="connsiteY3" fmla="*/ 140711 h 3377062"/>
              <a:gd name="connsiteX4" fmla="*/ 2814218 w 2814218"/>
              <a:gd name="connsiteY4" fmla="*/ 3236351 h 3377062"/>
              <a:gd name="connsiteX5" fmla="*/ 2673507 w 2814218"/>
              <a:gd name="connsiteY5" fmla="*/ 3377062 h 3377062"/>
              <a:gd name="connsiteX6" fmla="*/ 140711 w 2814218"/>
              <a:gd name="connsiteY6" fmla="*/ 3377062 h 3377062"/>
              <a:gd name="connsiteX7" fmla="*/ 0 w 2814218"/>
              <a:gd name="connsiteY7" fmla="*/ 3236351 h 3377062"/>
              <a:gd name="connsiteX8" fmla="*/ 0 w 2814218"/>
              <a:gd name="connsiteY8" fmla="*/ 140711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4218" h="3377062">
                <a:moveTo>
                  <a:pt x="2696958" y="1"/>
                </a:moveTo>
                <a:cubicBezTo>
                  <a:pt x="2761719" y="1"/>
                  <a:pt x="2814218" y="75598"/>
                  <a:pt x="2814218" y="168854"/>
                </a:cubicBezTo>
                <a:lnTo>
                  <a:pt x="2814218" y="3208208"/>
                </a:lnTo>
                <a:cubicBezTo>
                  <a:pt x="2814218" y="3301464"/>
                  <a:pt x="2761719" y="3377061"/>
                  <a:pt x="2696958" y="3377061"/>
                </a:cubicBezTo>
                <a:lnTo>
                  <a:pt x="117260" y="3377061"/>
                </a:lnTo>
                <a:cubicBezTo>
                  <a:pt x="52499" y="3377061"/>
                  <a:pt x="0" y="3301464"/>
                  <a:pt x="0" y="3208208"/>
                </a:cubicBezTo>
                <a:lnTo>
                  <a:pt x="0" y="168854"/>
                </a:lnTo>
                <a:cubicBezTo>
                  <a:pt x="0" y="75598"/>
                  <a:pt x="52499" y="1"/>
                  <a:pt x="117260" y="1"/>
                </a:cubicBezTo>
                <a:lnTo>
                  <a:pt x="2696958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870" tIns="102870" rIns="133351" bIns="2251376" numCol="1" spcCol="1270" anchor="t" anchorCtr="0">
            <a:noAutofit/>
          </a:bodyPr>
          <a:lstStyle/>
          <a:p>
            <a:pPr marL="0" lvl="0" indent="0" algn="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000" kern="1200" dirty="0"/>
              <a:t>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074CD1-B70C-408B-9EA8-CC495A649B35}"/>
              </a:ext>
            </a:extLst>
          </p:cNvPr>
          <p:cNvSpPr/>
          <p:nvPr/>
        </p:nvSpPr>
        <p:spPr>
          <a:xfrm>
            <a:off x="570166" y="2592365"/>
            <a:ext cx="8003667" cy="1683731"/>
          </a:xfrm>
          <a:custGeom>
            <a:avLst/>
            <a:gdLst>
              <a:gd name="connsiteX0" fmla="*/ 0 w 2096593"/>
              <a:gd name="connsiteY0" fmla="*/ 0 h 3377062"/>
              <a:gd name="connsiteX1" fmla="*/ 2096593 w 2096593"/>
              <a:gd name="connsiteY1" fmla="*/ 0 h 3377062"/>
              <a:gd name="connsiteX2" fmla="*/ 2096593 w 2096593"/>
              <a:gd name="connsiteY2" fmla="*/ 3377062 h 3377062"/>
              <a:gd name="connsiteX3" fmla="*/ 0 w 2096593"/>
              <a:gd name="connsiteY3" fmla="*/ 3377062 h 3377062"/>
              <a:gd name="connsiteX4" fmla="*/ 0 w 2096593"/>
              <a:gd name="connsiteY4" fmla="*/ 0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6593" h="3377062">
                <a:moveTo>
                  <a:pt x="0" y="0"/>
                </a:moveTo>
                <a:lnTo>
                  <a:pt x="2096593" y="0"/>
                </a:lnTo>
                <a:lnTo>
                  <a:pt x="2096593" y="3377062"/>
                </a:lnTo>
                <a:lnTo>
                  <a:pt x="0" y="3377062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72009" rIns="0" bIns="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i="1" kern="1200" dirty="0"/>
              <a:t>Look at </a:t>
            </a:r>
            <a:r>
              <a:rPr lang="en-GB" sz="2100" i="1" kern="1200" dirty="0">
                <a:solidFill>
                  <a:schemeClr val="tx1"/>
                </a:solidFill>
              </a:rPr>
              <a:t>Table 8.5 on p 173 </a:t>
            </a:r>
            <a:r>
              <a:rPr lang="en-GB" sz="2100" i="1" kern="1200" dirty="0"/>
              <a:t>– which of the ‘</a:t>
            </a:r>
            <a:r>
              <a:rPr lang="en-GB" sz="2100" b="1" kern="1200" dirty="0"/>
              <a:t>Beneficiaries’ </a:t>
            </a:r>
            <a:r>
              <a:rPr lang="en-GB" sz="2100" kern="1200" dirty="0"/>
              <a:t>do you think benefits most from effective teamworking?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65B271-0C45-4E35-AC6F-E468B5BCDFA0}"/>
              </a:ext>
            </a:extLst>
          </p:cNvPr>
          <p:cNvSpPr/>
          <p:nvPr/>
        </p:nvSpPr>
        <p:spPr>
          <a:xfrm rot="16200000">
            <a:off x="4083779" y="-339938"/>
            <a:ext cx="892920" cy="8744187"/>
          </a:xfrm>
          <a:custGeom>
            <a:avLst/>
            <a:gdLst>
              <a:gd name="connsiteX0" fmla="*/ 0 w 2814218"/>
              <a:gd name="connsiteY0" fmla="*/ 140711 h 3377062"/>
              <a:gd name="connsiteX1" fmla="*/ 140711 w 2814218"/>
              <a:gd name="connsiteY1" fmla="*/ 0 h 3377062"/>
              <a:gd name="connsiteX2" fmla="*/ 2673507 w 2814218"/>
              <a:gd name="connsiteY2" fmla="*/ 0 h 3377062"/>
              <a:gd name="connsiteX3" fmla="*/ 2814218 w 2814218"/>
              <a:gd name="connsiteY3" fmla="*/ 140711 h 3377062"/>
              <a:gd name="connsiteX4" fmla="*/ 2814218 w 2814218"/>
              <a:gd name="connsiteY4" fmla="*/ 3236351 h 3377062"/>
              <a:gd name="connsiteX5" fmla="*/ 2673507 w 2814218"/>
              <a:gd name="connsiteY5" fmla="*/ 3377062 h 3377062"/>
              <a:gd name="connsiteX6" fmla="*/ 140711 w 2814218"/>
              <a:gd name="connsiteY6" fmla="*/ 3377062 h 3377062"/>
              <a:gd name="connsiteX7" fmla="*/ 0 w 2814218"/>
              <a:gd name="connsiteY7" fmla="*/ 3236351 h 3377062"/>
              <a:gd name="connsiteX8" fmla="*/ 0 w 2814218"/>
              <a:gd name="connsiteY8" fmla="*/ 140711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4218" h="3377062">
                <a:moveTo>
                  <a:pt x="2696958" y="1"/>
                </a:moveTo>
                <a:cubicBezTo>
                  <a:pt x="2761719" y="1"/>
                  <a:pt x="2814218" y="75598"/>
                  <a:pt x="2814218" y="168854"/>
                </a:cubicBezTo>
                <a:lnTo>
                  <a:pt x="2814218" y="3208208"/>
                </a:lnTo>
                <a:cubicBezTo>
                  <a:pt x="2814218" y="3301464"/>
                  <a:pt x="2761719" y="3377061"/>
                  <a:pt x="2696958" y="3377061"/>
                </a:cubicBezTo>
                <a:lnTo>
                  <a:pt x="117260" y="3377061"/>
                </a:lnTo>
                <a:cubicBezTo>
                  <a:pt x="52499" y="3377061"/>
                  <a:pt x="0" y="3301464"/>
                  <a:pt x="0" y="3208208"/>
                </a:cubicBezTo>
                <a:lnTo>
                  <a:pt x="0" y="168854"/>
                </a:lnTo>
                <a:cubicBezTo>
                  <a:pt x="0" y="75598"/>
                  <a:pt x="52499" y="1"/>
                  <a:pt x="117260" y="1"/>
                </a:cubicBezTo>
                <a:lnTo>
                  <a:pt x="2696958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870" tIns="102869" rIns="133351" bIns="2251376" numCol="1" spcCol="1270" anchor="t" anchorCtr="0">
            <a:noAutofit/>
          </a:bodyPr>
          <a:lstStyle/>
          <a:p>
            <a:pPr marL="0" lvl="0" indent="0" algn="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000" kern="1200" dirty="0"/>
              <a:t>.</a:t>
            </a:r>
          </a:p>
        </p:txBody>
      </p:sp>
      <p:sp>
        <p:nvSpPr>
          <p:cNvPr id="14" name="Flowchart: Extract 13">
            <a:extLst>
              <a:ext uri="{FF2B5EF4-FFF2-40B4-BE49-F238E27FC236}">
                <a16:creationId xmlns:a16="http://schemas.microsoft.com/office/drawing/2014/main" id="{C57E226C-0EF3-407D-83D1-07F760353DE2}"/>
              </a:ext>
            </a:extLst>
          </p:cNvPr>
          <p:cNvSpPr/>
          <p:nvPr/>
        </p:nvSpPr>
        <p:spPr>
          <a:xfrm rot="10800000">
            <a:off x="8315364" y="2148405"/>
            <a:ext cx="496232" cy="422132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EF2D49-C7C7-4702-99EC-06DC3C216888}"/>
              </a:ext>
            </a:extLst>
          </p:cNvPr>
          <p:cNvSpPr/>
          <p:nvPr/>
        </p:nvSpPr>
        <p:spPr>
          <a:xfrm>
            <a:off x="660039" y="3639337"/>
            <a:ext cx="7621427" cy="839279"/>
          </a:xfrm>
          <a:custGeom>
            <a:avLst/>
            <a:gdLst>
              <a:gd name="connsiteX0" fmla="*/ 0 w 2096593"/>
              <a:gd name="connsiteY0" fmla="*/ 0 h 3377062"/>
              <a:gd name="connsiteX1" fmla="*/ 2096593 w 2096593"/>
              <a:gd name="connsiteY1" fmla="*/ 0 h 3377062"/>
              <a:gd name="connsiteX2" fmla="*/ 2096593 w 2096593"/>
              <a:gd name="connsiteY2" fmla="*/ 3377062 h 3377062"/>
              <a:gd name="connsiteX3" fmla="*/ 0 w 2096593"/>
              <a:gd name="connsiteY3" fmla="*/ 3377062 h 3377062"/>
              <a:gd name="connsiteX4" fmla="*/ 0 w 2096593"/>
              <a:gd name="connsiteY4" fmla="*/ 0 h 3377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6593" h="3377062">
                <a:moveTo>
                  <a:pt x="0" y="0"/>
                </a:moveTo>
                <a:lnTo>
                  <a:pt x="2096593" y="0"/>
                </a:lnTo>
                <a:lnTo>
                  <a:pt x="2096593" y="3377062"/>
                </a:lnTo>
                <a:lnTo>
                  <a:pt x="0" y="3377062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72009" rIns="0" bIns="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Post in the chat or via email, trying to use a citation to support your point.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172B2C-887D-4323-8218-50DEF7B1CBDD}"/>
              </a:ext>
            </a:extLst>
          </p:cNvPr>
          <p:cNvSpPr txBox="1"/>
          <p:nvPr/>
        </p:nvSpPr>
        <p:spPr>
          <a:xfrm>
            <a:off x="201277" y="4767528"/>
            <a:ext cx="8742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Extension task - Do the points made by Miller (2016) correspond with those made by </a:t>
            </a:r>
            <a:r>
              <a:rPr lang="en-GB" dirty="0" err="1"/>
              <a:t>Persily</a:t>
            </a:r>
            <a:r>
              <a:rPr lang="en-GB" dirty="0"/>
              <a:t> (2013) p6 – p9 </a:t>
            </a:r>
            <a:r>
              <a:rPr lang="en-GB" i="1" dirty="0"/>
              <a:t>(on Moodle in week 1 reading folder)</a:t>
            </a:r>
            <a:r>
              <a:rPr lang="en-GB" dirty="0"/>
              <a:t>? </a:t>
            </a:r>
          </a:p>
        </p:txBody>
      </p:sp>
      <p:sp>
        <p:nvSpPr>
          <p:cNvPr id="11" name="Flowchart: Extract 10">
            <a:extLst>
              <a:ext uri="{FF2B5EF4-FFF2-40B4-BE49-F238E27FC236}">
                <a16:creationId xmlns:a16="http://schemas.microsoft.com/office/drawing/2014/main" id="{BF5B1312-D1EB-481C-B38B-788986FBBF17}"/>
              </a:ext>
            </a:extLst>
          </p:cNvPr>
          <p:cNvSpPr/>
          <p:nvPr/>
        </p:nvSpPr>
        <p:spPr>
          <a:xfrm rot="10800000">
            <a:off x="8315364" y="3257673"/>
            <a:ext cx="496232" cy="422132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76825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/>
      <p:bldP spid="13" grpId="0" animBg="1"/>
      <p:bldP spid="15" grpId="0"/>
      <p:bldP spid="1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819A765-2067-4047-9AD2-3DC7A7BF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3E5A"/>
                </a:solidFill>
                <a:latin typeface="-apple-system"/>
              </a:rPr>
              <a:t>Miller (2016) extract - Chapter 8 - Working with Staff</a:t>
            </a:r>
            <a:endParaRPr lang="en-US" sz="3600" b="1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16286" t="13296" r="58287" b="13162"/>
          <a:stretch/>
        </p:blipFill>
        <p:spPr bwMode="auto">
          <a:xfrm>
            <a:off x="827584" y="1124744"/>
            <a:ext cx="7283152" cy="4726087"/>
          </a:xfrm>
          <a:prstGeom prst="rect">
            <a:avLst/>
          </a:prstGeom>
          <a:ln w="1587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64566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join groups?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Stages of team development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Team roles. 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5564"/>
            <a:ext cx="8229600" cy="4733676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Anon., (2015), ‘The Ebola effect: HCWs working in teams could protect co-workers, patients from other infections’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Hospital Employee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34(9), p.201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Avery Healthcare, (2012),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Avery Healthcare Care Homes,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https://www.youtube.com/watch?v=zwUfIpI2i9k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Geraghty,A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.&amp; Peterson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Brown,S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(2018),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Leadership and working in teams,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Surgery (Oxford), pp.503-208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Griffith, Brian A., and Ethan B. Dunham. Working in Teams : Moving From High Potential to High Performance, SAGE Publications, 2014.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Martin, V. and Rogers, A. M. (2004)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Leading interprofessional teams in health and social care.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http://search.ebscohost.com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Miller, R.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in Action : A Practical Guide for Health, Social Care and Housing Support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Persily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A.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Team Leadership and Partnering in Nursing and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 Publishing Company.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Tsay,M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Brady,M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(2010), ‘A case study of co-operative learning and communication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pedagogy:Does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working in teams make a difference?’,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Scholarship of Teaching and Learning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10(2), p.78.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2459</TotalTime>
  <Words>2005</Words>
  <Application>Microsoft Office PowerPoint</Application>
  <PresentationFormat>On-screen Show (4:3)</PresentationFormat>
  <Paragraphs>237</Paragraphs>
  <Slides>28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-apple-system</vt:lpstr>
      <vt:lpstr>Myriad Pro</vt:lpstr>
      <vt:lpstr>Arial</vt:lpstr>
      <vt:lpstr>Calibri</vt:lpstr>
      <vt:lpstr>Rockwell Condensed</vt:lpstr>
      <vt:lpstr>Tahoma</vt:lpstr>
      <vt:lpstr>Wingdings</vt:lpstr>
      <vt:lpstr>Wingdings 3</vt:lpstr>
      <vt:lpstr>20140311PresentationUWTSDTemplate</vt:lpstr>
      <vt:lpstr>Document</vt:lpstr>
      <vt:lpstr>Certificate of Higher Education in Skills for the Workplace   Effective Team Working &amp; Communications (BMSW 4002) Introduction to module and  Defining Groups and Teams</vt:lpstr>
      <vt:lpstr>In this session…..</vt:lpstr>
      <vt:lpstr>Getting to know each other…</vt:lpstr>
      <vt:lpstr>Objectives of session…..</vt:lpstr>
      <vt:lpstr>Classroom conduct</vt:lpstr>
      <vt:lpstr>Student Queries</vt:lpstr>
      <vt:lpstr>Module overview</vt:lpstr>
      <vt:lpstr>Aims and Learning Outcomes</vt:lpstr>
      <vt:lpstr>Scheme of Work</vt:lpstr>
      <vt:lpstr>Assessments</vt:lpstr>
      <vt:lpstr>Why do we learn about teams/Ideals of Business </vt:lpstr>
      <vt:lpstr>Group or Team? </vt:lpstr>
      <vt:lpstr>Regional teams at the NHS </vt:lpstr>
      <vt:lpstr>Why People Form Groups?</vt:lpstr>
      <vt:lpstr>Types of Groups</vt:lpstr>
      <vt:lpstr>Is there a difference between groups and teams?</vt:lpstr>
      <vt:lpstr>Group and Team</vt:lpstr>
      <vt:lpstr>Activity 1 - Conditions for a Group to be a Team? </vt:lpstr>
      <vt:lpstr>PowerPoint Presentation</vt:lpstr>
      <vt:lpstr>Activity 2 – 30minutes</vt:lpstr>
      <vt:lpstr>Common Problems in Teams</vt:lpstr>
      <vt:lpstr>Activity 2.  20mins – Take the test –  What kind of team player are you? </vt:lpstr>
      <vt:lpstr>Creating Effective Teams</vt:lpstr>
      <vt:lpstr>Activity 3 – 20minutes</vt:lpstr>
      <vt:lpstr>Miller (2016) extract - Chapter 8 - Working with Staff</vt:lpstr>
      <vt:lpstr>Summary</vt:lpstr>
      <vt:lpstr>Next session…..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Joanne Davies (Yr Athrofa)</cp:lastModifiedBy>
  <cp:revision>43</cp:revision>
  <dcterms:created xsi:type="dcterms:W3CDTF">2020-06-13T21:56:47Z</dcterms:created>
  <dcterms:modified xsi:type="dcterms:W3CDTF">2022-02-15T12:16:02Z</dcterms:modified>
</cp:coreProperties>
</file>