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31"/>
  </p:notesMasterIdLst>
  <p:handoutMasterIdLst>
    <p:handoutMasterId r:id="rId32"/>
  </p:handoutMasterIdLst>
  <p:sldIdLst>
    <p:sldId id="313" r:id="rId2"/>
    <p:sldId id="317" r:id="rId3"/>
    <p:sldId id="346" r:id="rId4"/>
    <p:sldId id="347" r:id="rId5"/>
    <p:sldId id="339" r:id="rId6"/>
    <p:sldId id="338" r:id="rId7"/>
    <p:sldId id="350" r:id="rId8"/>
    <p:sldId id="351" r:id="rId9"/>
    <p:sldId id="337" r:id="rId10"/>
    <p:sldId id="352" r:id="rId11"/>
    <p:sldId id="353" r:id="rId12"/>
    <p:sldId id="356" r:id="rId13"/>
    <p:sldId id="357" r:id="rId14"/>
    <p:sldId id="330" r:id="rId15"/>
    <p:sldId id="328" r:id="rId16"/>
    <p:sldId id="341" r:id="rId17"/>
    <p:sldId id="342" r:id="rId18"/>
    <p:sldId id="322" r:id="rId19"/>
    <p:sldId id="319" r:id="rId20"/>
    <p:sldId id="343" r:id="rId21"/>
    <p:sldId id="345" r:id="rId22"/>
    <p:sldId id="327" r:id="rId23"/>
    <p:sldId id="340" r:id="rId24"/>
    <p:sldId id="344" r:id="rId25"/>
    <p:sldId id="323" r:id="rId26"/>
    <p:sldId id="355" r:id="rId27"/>
    <p:sldId id="348" r:id="rId28"/>
    <p:sldId id="349" r:id="rId29"/>
    <p:sldId id="331" r:id="rId30"/>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2" autoAdjust="0"/>
    <p:restoredTop sz="27648" autoAdjust="0"/>
  </p:normalViewPr>
  <p:slideViewPr>
    <p:cSldViewPr>
      <p:cViewPr varScale="1">
        <p:scale>
          <a:sx n="29" d="100"/>
          <a:sy n="29" d="100"/>
        </p:scale>
        <p:origin x="2607" y="2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C5AA12D0-2A85-48A5-86A2-B57F1506EAD3}" type="slidenum">
              <a:rPr lang="cy-GB" altLang="en-US"/>
              <a:pPr>
                <a:defRPr/>
              </a:pPr>
              <a:t>‹#›</a:t>
            </a:fld>
            <a:endParaRPr lang="cy-GB" altLang="en-US"/>
          </a:p>
        </p:txBody>
      </p:sp>
    </p:spTree>
    <p:extLst>
      <p:ext uri="{BB962C8B-B14F-4D97-AF65-F5344CB8AC3E}">
        <p14:creationId xmlns:p14="http://schemas.microsoft.com/office/powerpoint/2010/main" val="7064468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66598" y="4632687"/>
            <a:ext cx="5335893" cy="4389354"/>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49BFFFA8-6542-43D7-8DDC-FD2CE805A965}" type="slidenum">
              <a:rPr lang="cy-GB" altLang="en-US"/>
              <a:pPr>
                <a:defRPr/>
              </a:pPr>
              <a:t>‹#›</a:t>
            </a:fld>
            <a:endParaRPr lang="cy-GB" altLang="en-US"/>
          </a:p>
        </p:txBody>
      </p:sp>
    </p:spTree>
    <p:extLst>
      <p:ext uri="{BB962C8B-B14F-4D97-AF65-F5344CB8AC3E}">
        <p14:creationId xmlns:p14="http://schemas.microsoft.com/office/powerpoint/2010/main" val="166131391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www.ncbi.nlm.nih.gov/pubmed/?term=Zhang%20D%5bAuthor%5d&amp;cauthor=true&amp;cauthor_uid=20496968" TargetMode="External"/><Relationship Id="rId3" Type="http://schemas.openxmlformats.org/officeDocument/2006/relationships/hyperlink" Target="https://www.ncbi.nlm.nih.gov/pubmed/?term=Resch%20JA%5bAuthor%5d&amp;cauthor=true&amp;cauthor_uid=20496968" TargetMode="External"/><Relationship Id="rId7" Type="http://schemas.openxmlformats.org/officeDocument/2006/relationships/hyperlink" Target="https://www.ncbi.nlm.nih.gov/pubmed/?term=Peterson%20R%5bAuthor%5d&amp;cauthor=true&amp;cauthor_uid=20496968"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www.ncbi.nlm.nih.gov/pubmed/?term=Grenwelge%20C%5bAuthor%5d&amp;cauthor=true&amp;cauthor_uid=20496968" TargetMode="External"/><Relationship Id="rId5" Type="http://schemas.openxmlformats.org/officeDocument/2006/relationships/hyperlink" Target="https://www.ncbi.nlm.nih.gov/pubmed/?term=Benz%20MR%5bAuthor%5d&amp;cauthor=true&amp;cauthor_uid=20496968" TargetMode="External"/><Relationship Id="rId4" Type="http://schemas.openxmlformats.org/officeDocument/2006/relationships/hyperlink" Target="https://www.ncbi.nlm.nih.gov/pubmed/?term=Mireles%20G%5bAuthor%5d&amp;cauthor=true&amp;cauthor_uid=20496968"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6938" y="731838"/>
            <a:ext cx="48752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88BBD3C-683B-4799-8F7B-86C33F337658}"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896666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96938" y="731838"/>
            <a:ext cx="48752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5E9959F-C06F-46F4-A01D-C34481FC98D0}"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2740585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3</a:t>
            </a:fld>
            <a:endParaRPr lang="cy-GB" altLang="en-US"/>
          </a:p>
        </p:txBody>
      </p:sp>
    </p:spTree>
    <p:extLst>
      <p:ext uri="{BB962C8B-B14F-4D97-AF65-F5344CB8AC3E}">
        <p14:creationId xmlns:p14="http://schemas.microsoft.com/office/powerpoint/2010/main" val="2467911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4</a:t>
            </a:fld>
            <a:endParaRPr lang="cy-GB" altLang="en-US"/>
          </a:p>
        </p:txBody>
      </p:sp>
    </p:spTree>
    <p:extLst>
      <p:ext uri="{BB962C8B-B14F-4D97-AF65-F5344CB8AC3E}">
        <p14:creationId xmlns:p14="http://schemas.microsoft.com/office/powerpoint/2010/main" val="33876875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..and so are more likely</a:t>
            </a:r>
            <a:r>
              <a:rPr lang="en-GB" baseline="0" dirty="0" smtClean="0"/>
              <a:t> to be at risk of academic and health disadvantages.</a:t>
            </a:r>
            <a:endParaRPr lang="en-US"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5</a:t>
            </a:fld>
            <a:endParaRPr lang="cy-GB" altLang="en-US"/>
          </a:p>
        </p:txBody>
      </p:sp>
    </p:spTree>
    <p:extLst>
      <p:ext uri="{BB962C8B-B14F-4D97-AF65-F5344CB8AC3E}">
        <p14:creationId xmlns:p14="http://schemas.microsoft.com/office/powerpoint/2010/main" val="2692656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6</a:t>
            </a:fld>
            <a:endParaRPr lang="cy-GB" altLang="en-US"/>
          </a:p>
        </p:txBody>
      </p:sp>
    </p:spTree>
    <p:extLst>
      <p:ext uri="{BB962C8B-B14F-4D97-AF65-F5344CB8AC3E}">
        <p14:creationId xmlns:p14="http://schemas.microsoft.com/office/powerpoint/2010/main" val="1154782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7</a:t>
            </a:fld>
            <a:endParaRPr lang="cy-GB" altLang="en-US"/>
          </a:p>
        </p:txBody>
      </p:sp>
    </p:spTree>
    <p:extLst>
      <p:ext uri="{BB962C8B-B14F-4D97-AF65-F5344CB8AC3E}">
        <p14:creationId xmlns:p14="http://schemas.microsoft.com/office/powerpoint/2010/main" val="3104728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8</a:t>
            </a:fld>
            <a:endParaRPr lang="cy-GB" altLang="en-US"/>
          </a:p>
        </p:txBody>
      </p:sp>
    </p:spTree>
    <p:extLst>
      <p:ext uri="{BB962C8B-B14F-4D97-AF65-F5344CB8AC3E}">
        <p14:creationId xmlns:p14="http://schemas.microsoft.com/office/powerpoint/2010/main" val="1276105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9</a:t>
            </a:fld>
            <a:endParaRPr lang="cy-GB" altLang="en-US"/>
          </a:p>
        </p:txBody>
      </p:sp>
    </p:spTree>
    <p:extLst>
      <p:ext uri="{BB962C8B-B14F-4D97-AF65-F5344CB8AC3E}">
        <p14:creationId xmlns:p14="http://schemas.microsoft.com/office/powerpoint/2010/main" val="1778974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10</a:t>
            </a:fld>
            <a:endParaRPr lang="cy-GB" altLang="en-US"/>
          </a:p>
        </p:txBody>
      </p:sp>
    </p:spTree>
    <p:extLst>
      <p:ext uri="{BB962C8B-B14F-4D97-AF65-F5344CB8AC3E}">
        <p14:creationId xmlns:p14="http://schemas.microsoft.com/office/powerpoint/2010/main" val="1512709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11</a:t>
            </a:fld>
            <a:endParaRPr lang="cy-GB" altLang="en-US"/>
          </a:p>
        </p:txBody>
      </p:sp>
    </p:spTree>
    <p:extLst>
      <p:ext uri="{BB962C8B-B14F-4D97-AF65-F5344CB8AC3E}">
        <p14:creationId xmlns:p14="http://schemas.microsoft.com/office/powerpoint/2010/main" val="2347556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12</a:t>
            </a:fld>
            <a:endParaRPr lang="cy-GB" altLang="en-US"/>
          </a:p>
        </p:txBody>
      </p:sp>
    </p:spTree>
    <p:extLst>
      <p:ext uri="{BB962C8B-B14F-4D97-AF65-F5344CB8AC3E}">
        <p14:creationId xmlns:p14="http://schemas.microsoft.com/office/powerpoint/2010/main" val="6362572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13</a:t>
            </a:fld>
            <a:endParaRPr lang="cy-GB" altLang="en-US"/>
          </a:p>
        </p:txBody>
      </p:sp>
    </p:spTree>
    <p:extLst>
      <p:ext uri="{BB962C8B-B14F-4D97-AF65-F5344CB8AC3E}">
        <p14:creationId xmlns:p14="http://schemas.microsoft.com/office/powerpoint/2010/main" val="3392674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896938" y="731838"/>
            <a:ext cx="4875212" cy="3657600"/>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a:p>
            <a:endParaRPr lang="en-GB" altLang="en-US"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EC5E7F-E262-4D9E-ABBB-0AC0E9C37044}"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4159617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896938" y="731838"/>
            <a:ext cx="4875212" cy="3657600"/>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panose="020B0604020202020204" pitchFamily="34" charset="0"/>
              </a:rPr>
              <a:t>Show clip</a:t>
            </a:r>
          </a:p>
          <a:p>
            <a:r>
              <a:rPr lang="en-US" altLang="en-US" dirty="0" smtClean="0">
                <a:latin typeface="Arial" panose="020B0604020202020204" pitchFamily="34" charset="0"/>
              </a:rPr>
              <a:t>Student</a:t>
            </a:r>
            <a:r>
              <a:rPr lang="en-US" altLang="en-US" baseline="0" dirty="0" smtClean="0">
                <a:latin typeface="Arial" panose="020B0604020202020204" pitchFamily="34" charset="0"/>
              </a:rPr>
              <a:t>s to take notes</a:t>
            </a:r>
            <a:endParaRPr lang="en-US"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3534799-38D3-4891-AD3A-94045786330E}"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1025831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896938" y="731838"/>
            <a:ext cx="4875212" cy="3657600"/>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a:p>
            <a:endParaRPr lang="en-GB" altLang="en-US"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EC5E7F-E262-4D9E-ABBB-0AC0E9C37044}"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23273777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896938" y="731838"/>
            <a:ext cx="4875212" cy="3657600"/>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a:p>
            <a:r>
              <a:rPr lang="en-GB" b="1" dirty="0"/>
              <a:t>Giving parents a voice: A qualitative study of the challenges experienced by parents of children with disabilities.</a:t>
            </a:r>
          </a:p>
          <a:p>
            <a:r>
              <a:rPr lang="en-GB" u="sng" dirty="0">
                <a:hlinkClick r:id="rId3"/>
              </a:rPr>
              <a:t>Resch JA</a:t>
            </a:r>
            <a:r>
              <a:rPr lang="en-GB" baseline="30000" dirty="0"/>
              <a:t>1</a:t>
            </a:r>
            <a:r>
              <a:rPr lang="en-GB" dirty="0"/>
              <a:t>, </a:t>
            </a:r>
            <a:r>
              <a:rPr lang="en-GB" u="sng" dirty="0">
                <a:hlinkClick r:id="rId4"/>
              </a:rPr>
              <a:t>Mireles G</a:t>
            </a:r>
            <a:r>
              <a:rPr lang="en-GB" dirty="0"/>
              <a:t>, </a:t>
            </a:r>
            <a:r>
              <a:rPr lang="en-GB" u="sng" dirty="0">
                <a:hlinkClick r:id="rId5"/>
              </a:rPr>
              <a:t>Benz MR</a:t>
            </a:r>
            <a:r>
              <a:rPr lang="en-GB" dirty="0"/>
              <a:t>, </a:t>
            </a:r>
            <a:r>
              <a:rPr lang="en-GB" u="sng" dirty="0" err="1">
                <a:hlinkClick r:id="rId6"/>
              </a:rPr>
              <a:t>Grenwelge</a:t>
            </a:r>
            <a:r>
              <a:rPr lang="en-GB" u="sng" dirty="0">
                <a:hlinkClick r:id="rId6"/>
              </a:rPr>
              <a:t> C</a:t>
            </a:r>
            <a:r>
              <a:rPr lang="en-GB" dirty="0"/>
              <a:t>, </a:t>
            </a:r>
            <a:r>
              <a:rPr lang="en-GB" u="sng" dirty="0">
                <a:hlinkClick r:id="rId7"/>
              </a:rPr>
              <a:t>Peterson R</a:t>
            </a:r>
            <a:r>
              <a:rPr lang="en-GB" dirty="0"/>
              <a:t>, </a:t>
            </a:r>
            <a:r>
              <a:rPr lang="en-GB" u="sng" dirty="0">
                <a:hlinkClick r:id="rId8"/>
              </a:rPr>
              <a:t>Zhang D</a:t>
            </a:r>
            <a:endParaRPr lang="en-GB" b="1" dirty="0"/>
          </a:p>
          <a:p>
            <a:r>
              <a:rPr lang="en-GB" b="1" cap="all" dirty="0"/>
              <a:t>BACKGROUND:</a:t>
            </a:r>
          </a:p>
          <a:p>
            <a:r>
              <a:rPr lang="en-GB" dirty="0"/>
              <a:t>This study sought to examine the specific sources of challenges as identified by parents of children with disabilities.</a:t>
            </a:r>
          </a:p>
          <a:p>
            <a:r>
              <a:rPr lang="en-GB" b="1" cap="all" dirty="0"/>
              <a:t>METHOD:</a:t>
            </a:r>
          </a:p>
          <a:p>
            <a:r>
              <a:rPr lang="en-GB" dirty="0"/>
              <a:t>Focus groups were conducted with 40 parent caregivers. Data gathered were coded into themes which were then </a:t>
            </a:r>
            <a:r>
              <a:rPr lang="en-GB" dirty="0" err="1"/>
              <a:t>analyzed</a:t>
            </a:r>
            <a:r>
              <a:rPr lang="en-GB" dirty="0"/>
              <a:t> through an intentional process of data reduction that resulted in the cross site validation of four superordinate themes.</a:t>
            </a:r>
          </a:p>
          <a:p>
            <a:r>
              <a:rPr lang="en-GB" b="1" cap="all" dirty="0"/>
              <a:t>RESULTS:</a:t>
            </a:r>
          </a:p>
          <a:p>
            <a:r>
              <a:rPr lang="en-GB" dirty="0"/>
              <a:t>Four themes emerged as the most prominent barriers to positive parent wellbeing: (a) access to information and services, (b) financial barriers, (c) school and community inclusion, and (d) family support. These four themes are indicative of problems associated with a lack of match between caregiver needs and services, resources, or support available in the community to meet those needs.</a:t>
            </a:r>
          </a:p>
          <a:p>
            <a:r>
              <a:rPr lang="en-GB" b="1" cap="all" dirty="0"/>
              <a:t>CONCLUSION:</a:t>
            </a:r>
          </a:p>
          <a:p>
            <a:r>
              <a:rPr lang="en-GB" dirty="0"/>
              <a:t>Caring for a child with a disability can be challenging, but many of these challenges are likely due to a lack of necessary environmental supports. Future research should expand on these findings and policy makers, scientists and providers should give particular attention to the environmental support needs of parents in order to create policies and interventions that are more family-</a:t>
            </a:r>
            <a:r>
              <a:rPr lang="en-GB" dirty="0" err="1"/>
              <a:t>centered</a:t>
            </a:r>
            <a:r>
              <a:rPr lang="en-GB" dirty="0"/>
              <a:t>.</a:t>
            </a:r>
          </a:p>
          <a:p>
            <a:endParaRPr lang="en-GB" altLang="en-US"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EC5E7F-E262-4D9E-ABBB-0AC0E9C37044}" type="slidenum">
              <a:rPr lang="cy-GB" altLang="en-US" sz="1200">
                <a:latin typeface="Arial" panose="020B0604020202020204" pitchFamily="34" charset="0"/>
              </a:rPr>
              <a:pPr/>
              <a:t>17</a:t>
            </a:fld>
            <a:endParaRPr lang="cy-GB" altLang="en-US" sz="1200">
              <a:latin typeface="Arial" panose="020B0604020202020204" pitchFamily="34" charset="0"/>
            </a:endParaRPr>
          </a:p>
        </p:txBody>
      </p:sp>
    </p:spTree>
    <p:extLst>
      <p:ext uri="{BB962C8B-B14F-4D97-AF65-F5344CB8AC3E}">
        <p14:creationId xmlns:p14="http://schemas.microsoft.com/office/powerpoint/2010/main" val="18512033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896938" y="731838"/>
            <a:ext cx="4875212" cy="3657600"/>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t>Researchers commonly report that families of children with autism spectrum disorder (ASD) experience more parenting stress than families of typically developing (TD) children or those diagnosed with other disabilities [e.g., Down syndrome (DS), cerebral palsy, intellectual disability]. The authors </a:t>
            </a:r>
            <a:r>
              <a:rPr lang="en-GB" dirty="0" err="1" smtClean="0"/>
              <a:t>reexamined</a:t>
            </a:r>
            <a:r>
              <a:rPr lang="en-GB" dirty="0" smtClean="0"/>
              <a:t> the research using comparison groups to investigate parenting stress and conducted a meta-analysis to pool results across studies. The experience of stress in families of children with ASD versus families of TD children resulted in a large effect size. Comparisons between families of children of ASD and families with other disabilities also generated a large effect size however, this result should be interpreted with caution as it may be associated with the specific experience of parenting a child with DS.</a:t>
            </a:r>
            <a:endParaRPr lang="en-GB" altLang="en-US" dirty="0" smtClean="0">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6201F91-C0F2-4575-A9BB-43898DE5EF18}" type="slidenum">
              <a:rPr lang="cy-GB" altLang="en-US" sz="1200">
                <a:latin typeface="Arial" panose="020B0604020202020204" pitchFamily="34" charset="0"/>
              </a:rPr>
              <a:pPr/>
              <a:t>18</a:t>
            </a:fld>
            <a:endParaRPr lang="cy-GB" altLang="en-US" sz="1200">
              <a:latin typeface="Arial" panose="020B0604020202020204" pitchFamily="34" charset="0"/>
            </a:endParaRPr>
          </a:p>
        </p:txBody>
      </p:sp>
    </p:spTree>
    <p:extLst>
      <p:ext uri="{BB962C8B-B14F-4D97-AF65-F5344CB8AC3E}">
        <p14:creationId xmlns:p14="http://schemas.microsoft.com/office/powerpoint/2010/main" val="22973118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Direct students</a:t>
            </a:r>
            <a:r>
              <a:rPr lang="en-GB" altLang="en-US" baseline="0" dirty="0" smtClean="0">
                <a:latin typeface="Arial" panose="020B0604020202020204" pitchFamily="34" charset="0"/>
              </a:rPr>
              <a:t> to further reading</a:t>
            </a:r>
            <a:endParaRPr lang="en-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18A3B66-F3AD-45B2-B15F-3F5FDBA0F313}"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34435706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Direct students</a:t>
            </a:r>
            <a:r>
              <a:rPr lang="en-GB" altLang="en-US" baseline="0" dirty="0" smtClean="0">
                <a:latin typeface="Arial" panose="020B0604020202020204" pitchFamily="34" charset="0"/>
              </a:rPr>
              <a:t> to further reading</a:t>
            </a:r>
            <a:endParaRPr lang="en-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18A3B66-F3AD-45B2-B15F-3F5FDBA0F313}"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extLst>
      <p:ext uri="{BB962C8B-B14F-4D97-AF65-F5344CB8AC3E}">
        <p14:creationId xmlns:p14="http://schemas.microsoft.com/office/powerpoint/2010/main" val="23893790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 </a:t>
            </a: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extLst>
      <p:ext uri="{BB962C8B-B14F-4D97-AF65-F5344CB8AC3E}">
        <p14:creationId xmlns:p14="http://schemas.microsoft.com/office/powerpoint/2010/main" val="9844497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 </a:t>
            </a:r>
            <a:r>
              <a:rPr lang="en-GB" dirty="0"/>
              <a:t>SNAP </a:t>
            </a:r>
            <a:r>
              <a:rPr lang="en-GB" dirty="0" err="1"/>
              <a:t>Cymru</a:t>
            </a:r>
            <a:r>
              <a:rPr lang="en-GB" dirty="0"/>
              <a:t> is a national charity, unique to Wales, founded in 1986. Its main aim is to advance the education of people in Wales and support their inclusion.</a:t>
            </a:r>
          </a:p>
          <a:p>
            <a:r>
              <a:rPr lang="en-GB" dirty="0"/>
              <a:t>SNAP </a:t>
            </a:r>
            <a:r>
              <a:rPr lang="en-GB" dirty="0" err="1"/>
              <a:t>Cymru</a:t>
            </a:r>
            <a:r>
              <a:rPr lang="en-GB" dirty="0"/>
              <a:t> offers free and independent information, advice and support to help get the right education for children and young people with all kinds of special educational needs (SEN) and disabilities.  We give advice and support on a range of issues including assessments, statements of special educational needs, bullying, school attendance, exclusion, health and social care provision and discrimination.</a:t>
            </a:r>
          </a:p>
          <a:p>
            <a:r>
              <a:rPr lang="en-GB" dirty="0"/>
              <a:t>We also provide advocacy, disagreement resolution and training for young people, parents and professionals.</a:t>
            </a:r>
          </a:p>
          <a:p>
            <a:r>
              <a:rPr lang="en-GB" dirty="0"/>
              <a:t>SNAP </a:t>
            </a:r>
            <a:r>
              <a:rPr lang="en-GB" dirty="0" err="1"/>
              <a:t>Cymru</a:t>
            </a:r>
            <a:r>
              <a:rPr lang="en-GB" dirty="0"/>
              <a:t> has worked to facilitate partnership for over 30 years and has a wealth of knowledge and experience. We hold the Community Legal Services Specialist Quality Mark (Education Advice), Investors in People Quality Mark, Investing in Volunteers Quality Mark and in 2012 we were awarded The Queen’s Diamond Jubilee Volunteering Award.</a:t>
            </a:r>
          </a:p>
          <a:p>
            <a:r>
              <a:rPr lang="en-GB" dirty="0"/>
              <a:t>We are the leading provider of Parent Partnership and Disagreement Resolution Services in Wales, and have developed representation and advocacy services for children and young people, parents and carers. SNAP </a:t>
            </a:r>
            <a:r>
              <a:rPr lang="en-GB" dirty="0" err="1"/>
              <a:t>Cymru</a:t>
            </a:r>
            <a:r>
              <a:rPr lang="en-GB" dirty="0"/>
              <a:t> works with the twenty two Local Authorities in Wales. We also work closely with Social Services, Health, Schools, Social Care providers, Careers Wales, DWP and Third Sector partners.</a:t>
            </a:r>
          </a:p>
          <a:p>
            <a:r>
              <a:rPr lang="en-GB" dirty="0"/>
              <a:t>Who can we help?</a:t>
            </a:r>
          </a:p>
          <a:p>
            <a:r>
              <a:rPr lang="en-GB" dirty="0"/>
              <a:t>All families, children and young people who live in Wales who have, or may have, Additional Learning Needs, including Special Educational Needs or Disabilities and other barriers to education e.g. children in need, disaffection, poverty, deprivation or English or Welsh as a second language. We also can help carers, professionals and others who support children and young people including schools, colleges and other community education establishments.</a:t>
            </a:r>
          </a:p>
          <a:p>
            <a:endParaRPr lang="en-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extLst>
      <p:ext uri="{BB962C8B-B14F-4D97-AF65-F5344CB8AC3E}">
        <p14:creationId xmlns:p14="http://schemas.microsoft.com/office/powerpoint/2010/main" val="26387171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 Watch clip and take notes</a:t>
            </a: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extLst>
      <p:ext uri="{BB962C8B-B14F-4D97-AF65-F5344CB8AC3E}">
        <p14:creationId xmlns:p14="http://schemas.microsoft.com/office/powerpoint/2010/main" val="31611412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 </a:t>
            </a: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33302378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896938" y="731838"/>
            <a:ext cx="4875212" cy="3657600"/>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panose="020B0604020202020204" pitchFamily="34" charset="0"/>
              </a:rPr>
              <a:t>Students</a:t>
            </a:r>
            <a:r>
              <a:rPr lang="en-US" altLang="en-US" baseline="0" dirty="0" smtClean="0">
                <a:latin typeface="Arial" panose="020B0604020202020204" pitchFamily="34" charset="0"/>
              </a:rPr>
              <a:t> to be provided with examples and given time to critique in groups</a:t>
            </a:r>
          </a:p>
          <a:p>
            <a:endParaRPr lang="en-US" altLang="en-US" dirty="0"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7EC46A-A5E9-4697-B921-82DA93977EDB}"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extLst>
      <p:ext uri="{BB962C8B-B14F-4D97-AF65-F5344CB8AC3E}">
        <p14:creationId xmlns:p14="http://schemas.microsoft.com/office/powerpoint/2010/main" val="27501850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896938" y="731838"/>
            <a:ext cx="4875212" cy="3657600"/>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panose="020B0604020202020204" pitchFamily="34" charset="0"/>
              </a:rPr>
              <a:t>Students</a:t>
            </a:r>
            <a:r>
              <a:rPr lang="en-US" altLang="en-US" baseline="0" dirty="0" smtClean="0">
                <a:latin typeface="Arial" panose="020B0604020202020204" pitchFamily="34" charset="0"/>
              </a:rPr>
              <a:t> to familiarize themselves with the above, especially new ALNET Bill which is pending</a:t>
            </a:r>
          </a:p>
          <a:p>
            <a:endParaRPr lang="en-US" altLang="en-US" dirty="0"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7EC46A-A5E9-4697-B921-82DA93977EDB}" type="slidenum">
              <a:rPr lang="cy-GB" altLang="en-US" sz="120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14940447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896938" y="731838"/>
            <a:ext cx="4875212" cy="3657600"/>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7EC46A-A5E9-4697-B921-82DA93977EDB}" type="slidenum">
              <a:rPr lang="cy-GB" altLang="en-US" sz="120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39042251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896938" y="731838"/>
            <a:ext cx="4875212" cy="3657600"/>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7EC46A-A5E9-4697-B921-82DA93977EDB}" type="slidenum">
              <a:rPr lang="cy-GB" altLang="en-US" sz="1200">
                <a:latin typeface="Arial" panose="020B0604020202020204" pitchFamily="34" charset="0"/>
              </a:rPr>
              <a:pPr/>
              <a:t>28</a:t>
            </a:fld>
            <a:endParaRPr lang="cy-GB" altLang="en-US" sz="1200">
              <a:latin typeface="Arial" panose="020B0604020202020204" pitchFamily="34" charset="0"/>
            </a:endParaRPr>
          </a:p>
        </p:txBody>
      </p:sp>
    </p:spTree>
    <p:extLst>
      <p:ext uri="{BB962C8B-B14F-4D97-AF65-F5344CB8AC3E}">
        <p14:creationId xmlns:p14="http://schemas.microsoft.com/office/powerpoint/2010/main" val="9024523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29</a:t>
            </a:fld>
            <a:endParaRPr lang="cy-GB" altLang="en-US"/>
          </a:p>
        </p:txBody>
      </p:sp>
    </p:spTree>
    <p:extLst>
      <p:ext uri="{BB962C8B-B14F-4D97-AF65-F5344CB8AC3E}">
        <p14:creationId xmlns:p14="http://schemas.microsoft.com/office/powerpoint/2010/main" val="40531833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575C057F-309C-412B-AF34-35E49DB785EC}" type="datetimeFigureOut">
              <a:rPr lang="en-GB"/>
              <a:pPr>
                <a:defRPr/>
              </a:pPr>
              <a:t>29/01/2021</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AC63198B-9912-4BA4-A31E-82C56A300878}" type="slidenum">
              <a:rPr lang="en-GB" altLang="en-US"/>
              <a:pPr>
                <a:defRPr/>
              </a:pPr>
              <a:t>‹#›</a:t>
            </a:fld>
            <a:endParaRPr lang="en-GB" altLang="en-US"/>
          </a:p>
        </p:txBody>
      </p:sp>
    </p:spTree>
    <p:extLst>
      <p:ext uri="{BB962C8B-B14F-4D97-AF65-F5344CB8AC3E}">
        <p14:creationId xmlns:p14="http://schemas.microsoft.com/office/powerpoint/2010/main" val="218256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045C24D-9557-443D-BC35-4F606A6C28E9}" type="datetimeFigureOut">
              <a:rPr lang="en-GB"/>
              <a:pPr>
                <a:defRPr/>
              </a:pPr>
              <a:t>29/01/2021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9CD04172-630F-4BF4-979A-1A7D3350BB06}" type="slidenum">
              <a:rPr lang="en-GB" altLang="en-US"/>
              <a:pPr>
                <a:defRPr/>
              </a:pPr>
              <a:t>‹#›</a:t>
            </a:fld>
            <a:endParaRPr lang="en-GB" altLang="en-US"/>
          </a:p>
        </p:txBody>
      </p:sp>
    </p:spTree>
    <p:extLst>
      <p:ext uri="{BB962C8B-B14F-4D97-AF65-F5344CB8AC3E}">
        <p14:creationId xmlns:p14="http://schemas.microsoft.com/office/powerpoint/2010/main" val="1921618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BE920C7-2EF3-473D-A5E6-014220F069D5}" type="datetimeFigureOut">
              <a:rPr lang="en-GB"/>
              <a:pPr>
                <a:defRPr/>
              </a:pPr>
              <a:t>29/01/2021</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EA9A602-51A1-4921-A247-E3639B777F81}" type="slidenum">
              <a:rPr lang="en-GB" altLang="en-US"/>
              <a:pPr>
                <a:defRPr/>
              </a:pPr>
              <a:t>‹#›</a:t>
            </a:fld>
            <a:endParaRPr lang="en-GB" altLang="en-US"/>
          </a:p>
        </p:txBody>
      </p:sp>
    </p:spTree>
    <p:extLst>
      <p:ext uri="{BB962C8B-B14F-4D97-AF65-F5344CB8AC3E}">
        <p14:creationId xmlns:p14="http://schemas.microsoft.com/office/powerpoint/2010/main" val="3395975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F0B5316-9FD8-4308-9B50-654987AD788E}" type="datetimeFigureOut">
              <a:rPr lang="en-GB"/>
              <a:pPr>
                <a:defRPr/>
              </a:pPr>
              <a:t>29/01/2021</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4878208-8059-47EE-B1DE-B6B1CA2E3C4D}" type="slidenum">
              <a:rPr lang="en-GB" altLang="en-US"/>
              <a:pPr>
                <a:defRPr/>
              </a:pPr>
              <a:t>‹#›</a:t>
            </a:fld>
            <a:endParaRPr lang="en-GB" altLang="en-US"/>
          </a:p>
        </p:txBody>
      </p:sp>
    </p:spTree>
    <p:extLst>
      <p:ext uri="{BB962C8B-B14F-4D97-AF65-F5344CB8AC3E}">
        <p14:creationId xmlns:p14="http://schemas.microsoft.com/office/powerpoint/2010/main" val="582334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C5C4D94-B0EE-48B3-B8CC-4468C5CC88F9}" type="datetimeFigureOut">
              <a:rPr lang="en-GB"/>
              <a:pPr>
                <a:defRPr/>
              </a:pPr>
              <a:t>29/01/2021</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EA9C4C3-F3CE-4A44-8D66-8F12A343B214}" type="slidenum">
              <a:rPr lang="en-GB" altLang="en-US"/>
              <a:pPr>
                <a:defRPr/>
              </a:pPr>
              <a:t>‹#›</a:t>
            </a:fld>
            <a:endParaRPr lang="en-GB" altLang="en-US"/>
          </a:p>
        </p:txBody>
      </p:sp>
    </p:spTree>
    <p:extLst>
      <p:ext uri="{BB962C8B-B14F-4D97-AF65-F5344CB8AC3E}">
        <p14:creationId xmlns:p14="http://schemas.microsoft.com/office/powerpoint/2010/main" val="1686482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8346F9-8B2C-47BF-8B50-6800F41CC5D3}" type="datetimeFigureOut">
              <a:rPr lang="en-GB"/>
              <a:pPr>
                <a:defRPr/>
              </a:pPr>
              <a:t>29/01/2021</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A09D616-DC10-4A38-813E-4E0FEA678D50}" type="slidenum">
              <a:rPr lang="en-GB" altLang="en-US"/>
              <a:pPr>
                <a:defRPr/>
              </a:pPr>
              <a:t>‹#›</a:t>
            </a:fld>
            <a:endParaRPr lang="en-GB" altLang="en-US"/>
          </a:p>
        </p:txBody>
      </p:sp>
    </p:spTree>
    <p:extLst>
      <p:ext uri="{BB962C8B-B14F-4D97-AF65-F5344CB8AC3E}">
        <p14:creationId xmlns:p14="http://schemas.microsoft.com/office/powerpoint/2010/main" val="1035698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039F7D-6D9A-4C85-BDC0-FC0BF2C11D28}" type="datetimeFigureOut">
              <a:rPr lang="en-GB"/>
              <a:pPr>
                <a:defRPr/>
              </a:pPr>
              <a:t>29/01/2021</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7900548A-A5B8-432E-896D-EA74BB813B12}" type="slidenum">
              <a:rPr lang="en-GB" altLang="en-US"/>
              <a:pPr>
                <a:defRPr/>
              </a:pPr>
              <a:t>‹#›</a:t>
            </a:fld>
            <a:endParaRPr lang="en-GB" altLang="en-US"/>
          </a:p>
        </p:txBody>
      </p:sp>
    </p:spTree>
    <p:extLst>
      <p:ext uri="{BB962C8B-B14F-4D97-AF65-F5344CB8AC3E}">
        <p14:creationId xmlns:p14="http://schemas.microsoft.com/office/powerpoint/2010/main" val="1285808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FB0BA04-A20B-4D02-9E30-3F4370B3446A}" type="datetimeFigureOut">
              <a:rPr lang="en-GB"/>
              <a:pPr>
                <a:defRPr/>
              </a:pPr>
              <a:t>29/01/2021</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57AA47F-F2CE-4E3E-B12C-3A8B1B361054}" type="slidenum">
              <a:rPr lang="en-GB" altLang="en-US"/>
              <a:pPr>
                <a:defRPr/>
              </a:pPr>
              <a:t>‹#›</a:t>
            </a:fld>
            <a:endParaRPr lang="en-GB" altLang="en-US"/>
          </a:p>
        </p:txBody>
      </p:sp>
    </p:spTree>
    <p:extLst>
      <p:ext uri="{BB962C8B-B14F-4D97-AF65-F5344CB8AC3E}">
        <p14:creationId xmlns:p14="http://schemas.microsoft.com/office/powerpoint/2010/main" val="276895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B385EB-4490-4A51-BB44-89447A7E2CD8}" type="datetimeFigureOut">
              <a:rPr lang="en-GB"/>
              <a:pPr>
                <a:defRPr/>
              </a:pPr>
              <a:t>29/01/2021</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D8CE864-9534-4646-9A47-E5FAC5A187B7}" type="slidenum">
              <a:rPr lang="en-GB" altLang="en-US"/>
              <a:pPr>
                <a:defRPr/>
              </a:pPr>
              <a:t>‹#›</a:t>
            </a:fld>
            <a:endParaRPr lang="en-GB" altLang="en-US"/>
          </a:p>
        </p:txBody>
      </p:sp>
    </p:spTree>
    <p:extLst>
      <p:ext uri="{BB962C8B-B14F-4D97-AF65-F5344CB8AC3E}">
        <p14:creationId xmlns:p14="http://schemas.microsoft.com/office/powerpoint/2010/main" val="2287965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0FD4C6E-6EC0-448D-AB3D-B7322D6FFDC3}" type="datetimeFigureOut">
              <a:rPr lang="en-GB"/>
              <a:pPr>
                <a:defRPr/>
              </a:pPr>
              <a:t>29/01/2021</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7B16390-9E21-4BCE-89D3-B2327638357E}" type="slidenum">
              <a:rPr lang="en-GB" altLang="en-US"/>
              <a:pPr>
                <a:defRPr/>
              </a:pPr>
              <a:t>‹#›</a:t>
            </a:fld>
            <a:endParaRPr lang="en-GB" altLang="en-US"/>
          </a:p>
        </p:txBody>
      </p:sp>
    </p:spTree>
    <p:extLst>
      <p:ext uri="{BB962C8B-B14F-4D97-AF65-F5344CB8AC3E}">
        <p14:creationId xmlns:p14="http://schemas.microsoft.com/office/powerpoint/2010/main" val="3610228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A8879B4-2950-4F42-8B16-7858E0B2117B}" type="datetimeFigureOut">
              <a:rPr lang="en-GB"/>
              <a:pPr>
                <a:defRPr/>
              </a:pPr>
              <a:t>29/01/2021</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7FD2528-5C91-4B90-AF3F-F066668CD3B6}" type="slidenum">
              <a:rPr lang="en-GB" altLang="en-US"/>
              <a:pPr>
                <a:defRPr/>
              </a:pPr>
              <a:t>‹#›</a:t>
            </a:fld>
            <a:endParaRPr lang="en-GB" altLang="en-US"/>
          </a:p>
        </p:txBody>
      </p:sp>
    </p:spTree>
    <p:extLst>
      <p:ext uri="{BB962C8B-B14F-4D97-AF65-F5344CB8AC3E}">
        <p14:creationId xmlns:p14="http://schemas.microsoft.com/office/powerpoint/2010/main" val="1906076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1F6FACA7-71D2-4F80-9E11-61501B771079}" type="datetimeFigureOut">
              <a:rPr lang="en-GB"/>
              <a:pPr>
                <a:defRPr/>
              </a:pPr>
              <a:t>29/01/2021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0D7A5D03-7B33-49E0-B9F7-26BD2235313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57" r:id="rId1"/>
    <p:sldLayoutId id="2147484058" r:id="rId2"/>
    <p:sldLayoutId id="2147484059" r:id="rId3"/>
    <p:sldLayoutId id="2147484060" r:id="rId4"/>
    <p:sldLayoutId id="2147484061" r:id="rId5"/>
    <p:sldLayoutId id="2147484062" r:id="rId6"/>
    <p:sldLayoutId id="2147484063" r:id="rId7"/>
    <p:sldLayoutId id="2147484064" r:id="rId8"/>
    <p:sldLayoutId id="2147484065" r:id="rId9"/>
    <p:sldLayoutId id="2147484066" r:id="rId10"/>
    <p:sldLayoutId id="214748406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gov.wales/sites/default/files/publications/2020-09/additional-learning-needs-aln-transformation-programme-guide.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phUwXFcnaL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edi.offordcentre.com/wp/wp-content/uploads/2015/06/In_Transition_ECD_20081.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pol.gu.se/digitalAssets/1328/1328179_socioeconomic.pdf"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zHHKdndYnq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www.childreninwales.org.uk/our-work/disability/early-support/"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gov.wales/docs/dcells/consultation/160224-draft-guidance-en.pdf" TargetMode="External"/><Relationship Id="rId5" Type="http://schemas.openxmlformats.org/officeDocument/2006/relationships/hyperlink" Target="http://www.snapcymru.org/" TargetMode="External"/><Relationship Id="rId4" Type="http://schemas.openxmlformats.org/officeDocument/2006/relationships/hyperlink" Target="https://www.youtube.com/watch?v=phUwXFcnaL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323528" y="1124744"/>
            <a:ext cx="8640959" cy="4824536"/>
          </a:xfrm>
        </p:spPr>
        <p:txBody>
          <a:bodyPr/>
          <a:lstStyle/>
          <a:p>
            <a:r>
              <a:rPr lang="en-GB" altLang="en-US" sz="4000" dirty="0" err="1" smtClean="0">
                <a:solidFill>
                  <a:schemeClr val="bg2"/>
                </a:solidFill>
                <a:latin typeface="Lucida Sans" panose="020B0602030504020204" pitchFamily="34" charset="0"/>
              </a:rPr>
              <a:t>Lles</a:t>
            </a:r>
            <a:r>
              <a:rPr lang="en-GB" altLang="en-US" sz="4000" dirty="0" smtClean="0">
                <a:solidFill>
                  <a:schemeClr val="bg2"/>
                </a:solidFill>
                <a:latin typeface="Lucida Sans" panose="020B0602030504020204" pitchFamily="34" charset="0"/>
              </a:rPr>
              <a:t>, </a:t>
            </a:r>
            <a:r>
              <a:rPr lang="en-GB" altLang="en-US" sz="4000" dirty="0" err="1" smtClean="0">
                <a:solidFill>
                  <a:schemeClr val="bg2"/>
                </a:solidFill>
                <a:latin typeface="Lucida Sans" panose="020B0602030504020204" pitchFamily="34" charset="0"/>
              </a:rPr>
              <a:t>gofal</a:t>
            </a:r>
            <a:r>
              <a:rPr lang="en-GB" altLang="en-US" sz="4000" dirty="0" smtClean="0">
                <a:solidFill>
                  <a:schemeClr val="bg2"/>
                </a:solidFill>
                <a:latin typeface="Lucida Sans" panose="020B0602030504020204" pitchFamily="34" charset="0"/>
              </a:rPr>
              <a:t> a </a:t>
            </a:r>
            <a:r>
              <a:rPr lang="en-GB" altLang="en-US" sz="4000" dirty="0" err="1" smtClean="0">
                <a:solidFill>
                  <a:schemeClr val="bg2"/>
                </a:solidFill>
                <a:latin typeface="Lucida Sans" panose="020B0602030504020204" pitchFamily="34" charset="0"/>
              </a:rPr>
              <a:t>byw’n</a:t>
            </a:r>
            <a:r>
              <a:rPr lang="en-GB" altLang="en-US" sz="4000" dirty="0" smtClean="0">
                <a:solidFill>
                  <a:schemeClr val="bg2"/>
                </a:solidFill>
                <a:latin typeface="Lucida Sans" panose="020B0602030504020204" pitchFamily="34" charset="0"/>
              </a:rPr>
              <a:t> </a:t>
            </a:r>
            <a:r>
              <a:rPr lang="en-GB" altLang="en-US" sz="4000" dirty="0" err="1" smtClean="0">
                <a:solidFill>
                  <a:schemeClr val="bg2"/>
                </a:solidFill>
                <a:latin typeface="Lucida Sans" panose="020B0602030504020204" pitchFamily="34" charset="0"/>
              </a:rPr>
              <a:t>iach</a:t>
            </a:r>
            <a:r>
              <a:rPr lang="en-GB" altLang="en-US" sz="4000" dirty="0" smtClean="0">
                <a:solidFill>
                  <a:schemeClr val="bg2"/>
                </a:solidFill>
                <a:latin typeface="Lucida Sans" panose="020B0602030504020204" pitchFamily="34" charset="0"/>
              </a:rPr>
              <a:t>: </a:t>
            </a:r>
            <a:br>
              <a:rPr lang="en-GB" altLang="en-US" sz="4000" dirty="0" smtClean="0">
                <a:solidFill>
                  <a:schemeClr val="bg2"/>
                </a:solidFill>
                <a:latin typeface="Lucida Sans" panose="020B0602030504020204" pitchFamily="34" charset="0"/>
              </a:rPr>
            </a:br>
            <a:r>
              <a:rPr lang="en-GB" altLang="en-US" sz="4000" dirty="0" smtClean="0">
                <a:solidFill>
                  <a:schemeClr val="bg2"/>
                </a:solidFill>
                <a:latin typeface="Lucida Sans" panose="020B0602030504020204" pitchFamily="34" charset="0"/>
              </a:rPr>
              <a:t>Plant ag ADY</a:t>
            </a:r>
            <a:br>
              <a:rPr lang="en-GB" altLang="en-US" sz="4000" dirty="0" smtClean="0">
                <a:solidFill>
                  <a:schemeClr val="bg2"/>
                </a:solidFill>
                <a:latin typeface="Lucida Sans" panose="020B0602030504020204" pitchFamily="34" charset="0"/>
              </a:rPr>
            </a:br>
            <a:r>
              <a:rPr lang="en-GB" altLang="en-US" sz="4000" dirty="0" smtClean="0">
                <a:solidFill>
                  <a:schemeClr val="bg2"/>
                </a:solidFill>
                <a:latin typeface="Lucida Sans" panose="020B0602030504020204" pitchFamily="34" charset="0"/>
              </a:rPr>
              <a:t/>
            </a:r>
            <a:br>
              <a:rPr lang="en-GB" altLang="en-US" sz="4000" dirty="0" smtClean="0">
                <a:solidFill>
                  <a:schemeClr val="bg2"/>
                </a:solidFill>
                <a:latin typeface="Lucida Sans" panose="020B0602030504020204" pitchFamily="34" charset="0"/>
              </a:rPr>
            </a:br>
            <a:r>
              <a:rPr lang="en-GB" altLang="en-US" sz="4000" dirty="0" smtClean="0">
                <a:solidFill>
                  <a:schemeClr val="bg2"/>
                </a:solidFill>
                <a:latin typeface="Lucida Sans" panose="020B0602030504020204" pitchFamily="34" charset="0"/>
              </a:rPr>
              <a:t>Well-being, care and healthy living: </a:t>
            </a:r>
            <a:br>
              <a:rPr lang="en-GB" altLang="en-US" sz="4000" dirty="0" smtClean="0">
                <a:solidFill>
                  <a:schemeClr val="bg2"/>
                </a:solidFill>
                <a:latin typeface="Lucida Sans" panose="020B0602030504020204" pitchFamily="34" charset="0"/>
              </a:rPr>
            </a:br>
            <a:r>
              <a:rPr lang="en-GB" altLang="en-US" sz="4000" dirty="0" smtClean="0">
                <a:solidFill>
                  <a:schemeClr val="bg2"/>
                </a:solidFill>
                <a:latin typeface="Lucida Sans" panose="020B0602030504020204" pitchFamily="34" charset="0"/>
              </a:rPr>
              <a:t>Children with ALN</a:t>
            </a:r>
            <a:r>
              <a:rPr lang="en-GB" altLang="en-US" sz="4000" dirty="0" smtClean="0">
                <a:latin typeface="Lucida Sans" panose="020B0602030504020204" pitchFamily="34" charset="0"/>
              </a:rPr>
              <a:t/>
            </a:r>
            <a:br>
              <a:rPr lang="en-GB" altLang="en-US" sz="4000" dirty="0" smtClean="0">
                <a:latin typeface="Lucida Sans" panose="020B0602030504020204" pitchFamily="34" charset="0"/>
              </a:rPr>
            </a:br>
            <a:r>
              <a:rPr lang="en-GB" altLang="en-US" sz="4000" dirty="0" smtClean="0">
                <a:latin typeface="Lucida Sans" panose="020B0602030504020204" pitchFamily="34" charset="0"/>
              </a:rPr>
              <a:t/>
            </a:r>
            <a:br>
              <a:rPr lang="en-GB" altLang="en-US" sz="4000" dirty="0" smtClean="0">
                <a:latin typeface="Lucida Sans" panose="020B0602030504020204" pitchFamily="34" charset="0"/>
              </a:rPr>
            </a:br>
            <a:r>
              <a:rPr lang="en-GB" altLang="en-US" sz="4000" dirty="0" smtClean="0">
                <a:solidFill>
                  <a:schemeClr val="bg2"/>
                </a:solidFill>
                <a:latin typeface="Lucida Sans" panose="020B0602030504020204" pitchFamily="34" charset="0"/>
              </a:rPr>
              <a:t>Lecture /</a:t>
            </a:r>
            <a:r>
              <a:rPr lang="cy-GB" altLang="en-US" sz="4000" dirty="0" smtClean="0">
                <a:solidFill>
                  <a:schemeClr val="bg2"/>
                </a:solidFill>
                <a:latin typeface="Lucida Sans" panose="020B0602030504020204" pitchFamily="34" charset="0"/>
              </a:rPr>
              <a:t> Darlith </a:t>
            </a:r>
            <a:endParaRPr lang="en-GB" altLang="en-US" sz="4000" dirty="0" smtClean="0">
              <a:solidFill>
                <a:schemeClr val="bg2"/>
              </a:solidFill>
              <a:latin typeface="Lucida Sans" panose="020B0602030504020204" pitchFamily="34"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sz="3200" dirty="0" err="1" smtClean="0">
                <a:latin typeface="Lucida Sans" panose="020B0602030504020204" pitchFamily="34" charset="0"/>
              </a:rPr>
              <a:t>Cynnwys</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70C0"/>
                </a:solidFill>
                <a:latin typeface="Lucida Sans" panose="020B0602030504020204" pitchFamily="34" charset="0"/>
              </a:rPr>
              <a:t>Content</a:t>
            </a:r>
          </a:p>
        </p:txBody>
      </p:sp>
      <p:sp>
        <p:nvSpPr>
          <p:cNvPr id="17411" name="Content Placeholder 2"/>
          <p:cNvSpPr>
            <a:spLocks noGrp="1"/>
          </p:cNvSpPr>
          <p:nvPr>
            <p:ph sz="half" idx="1"/>
          </p:nvPr>
        </p:nvSpPr>
        <p:spPr>
          <a:xfrm>
            <a:off x="457200" y="1600200"/>
            <a:ext cx="4038600" cy="3989388"/>
          </a:xfrm>
        </p:spPr>
        <p:txBody>
          <a:bodyPr/>
          <a:lstStyle/>
          <a:p>
            <a:r>
              <a:rPr lang="en-GB" altLang="en-US" dirty="0" smtClean="0">
                <a:latin typeface="Lucida Sans" panose="020B0602030504020204" pitchFamily="34" charset="0"/>
              </a:rPr>
              <a:t>Plant </a:t>
            </a:r>
            <a:r>
              <a:rPr lang="en-GB" altLang="en-US" dirty="0" err="1" smtClean="0">
                <a:latin typeface="Lucida Sans" panose="020B0602030504020204" pitchFamily="34" charset="0"/>
              </a:rPr>
              <a:t>gydag</a:t>
            </a:r>
            <a:r>
              <a:rPr lang="en-GB" altLang="en-US" dirty="0" smtClean="0">
                <a:latin typeface="Lucida Sans" panose="020B0602030504020204" pitchFamily="34" charset="0"/>
              </a:rPr>
              <a:t> ADY</a:t>
            </a:r>
          </a:p>
          <a:p>
            <a:r>
              <a:rPr lang="en-GB" altLang="en-US" dirty="0" smtClean="0">
                <a:latin typeface="Lucida Sans" panose="020B0602030504020204" pitchFamily="34" charset="0"/>
              </a:rPr>
              <a:t>Rhieni</a:t>
            </a:r>
          </a:p>
          <a:p>
            <a:r>
              <a:rPr lang="en-GB" altLang="en-US" dirty="0" smtClean="0">
                <a:latin typeface="Lucida Sans" panose="020B0602030504020204" pitchFamily="34" charset="0"/>
              </a:rPr>
              <a:t>Ymchwil</a:t>
            </a:r>
          </a:p>
          <a:p>
            <a:r>
              <a:rPr lang="en-GB" altLang="en-US" dirty="0" err="1" smtClean="0">
                <a:latin typeface="Lucida Sans" panose="020B0602030504020204" pitchFamily="34" charset="0"/>
              </a:rPr>
              <a:t>Gwasanaethau</a:t>
            </a:r>
            <a:r>
              <a:rPr lang="en-GB" altLang="en-US" dirty="0" smtClean="0">
                <a:latin typeface="Lucida Sans" panose="020B0602030504020204" pitchFamily="34" charset="0"/>
              </a:rPr>
              <a:t> </a:t>
            </a:r>
            <a:r>
              <a:rPr lang="en-GB" altLang="en-US" dirty="0" err="1" smtClean="0">
                <a:latin typeface="Lucida Sans" panose="020B0602030504020204" pitchFamily="34" charset="0"/>
              </a:rPr>
              <a:t>cymorth</a:t>
            </a:r>
            <a:endParaRPr lang="en-GB" altLang="en-US" dirty="0" smtClean="0">
              <a:latin typeface="Lucida Sans" panose="020B0602030504020204" pitchFamily="34" charset="0"/>
            </a:endParaRPr>
          </a:p>
          <a:p>
            <a:r>
              <a:rPr lang="en-GB" altLang="en-US" dirty="0" err="1" smtClean="0">
                <a:latin typeface="Lucida Sans" panose="020B0602030504020204" pitchFamily="34" charset="0"/>
              </a:rPr>
              <a:t>Tasg</a:t>
            </a:r>
            <a:endParaRPr lang="en-GB" altLang="en-US" dirty="0" smtClean="0">
              <a:latin typeface="Lucida Sans" panose="020B0602030504020204" pitchFamily="34" charset="0"/>
            </a:endParaRPr>
          </a:p>
          <a:p>
            <a:r>
              <a:rPr lang="en-GB" altLang="en-US" dirty="0" err="1" smtClean="0">
                <a:latin typeface="Lucida Sans" panose="020B0602030504020204" pitchFamily="34" charset="0"/>
              </a:rPr>
              <a:t>Gwybodaeth</a:t>
            </a:r>
            <a:r>
              <a:rPr lang="en-GB" altLang="en-US" dirty="0" smtClean="0">
                <a:latin typeface="Lucida Sans" panose="020B0602030504020204" pitchFamily="34" charset="0"/>
              </a:rPr>
              <a:t> </a:t>
            </a:r>
            <a:r>
              <a:rPr lang="en-GB" altLang="en-US" dirty="0" err="1" smtClean="0">
                <a:latin typeface="Lucida Sans" panose="020B0602030504020204" pitchFamily="34" charset="0"/>
              </a:rPr>
              <a:t>bellach</a:t>
            </a:r>
            <a:endParaRPr lang="en-GB" altLang="en-US" dirty="0" smtClean="0">
              <a:latin typeface="Lucida Sans" panose="020B0602030504020204" pitchFamily="34" charset="0"/>
            </a:endParaRPr>
          </a:p>
        </p:txBody>
      </p:sp>
      <p:sp>
        <p:nvSpPr>
          <p:cNvPr id="17412" name="Content Placeholder 3"/>
          <p:cNvSpPr>
            <a:spLocks noGrp="1"/>
          </p:cNvSpPr>
          <p:nvPr>
            <p:ph sz="half" idx="2"/>
          </p:nvPr>
        </p:nvSpPr>
        <p:spPr>
          <a:xfrm>
            <a:off x="4648200" y="1600200"/>
            <a:ext cx="4038600" cy="3989388"/>
          </a:xfrm>
        </p:spPr>
        <p:txBody>
          <a:bodyPr/>
          <a:lstStyle/>
          <a:p>
            <a:r>
              <a:rPr lang="en-GB" altLang="en-US" dirty="0" smtClean="0">
                <a:solidFill>
                  <a:srgbClr val="0070C0"/>
                </a:solidFill>
                <a:latin typeface="Lucida Sans" panose="020B0602030504020204" pitchFamily="34" charset="0"/>
              </a:rPr>
              <a:t>Children with ALN</a:t>
            </a:r>
          </a:p>
          <a:p>
            <a:r>
              <a:rPr lang="en-GB" altLang="en-US" dirty="0" smtClean="0">
                <a:solidFill>
                  <a:srgbClr val="0070C0"/>
                </a:solidFill>
                <a:latin typeface="Lucida Sans" panose="020B0602030504020204" pitchFamily="34" charset="0"/>
              </a:rPr>
              <a:t>Parents</a:t>
            </a:r>
          </a:p>
          <a:p>
            <a:r>
              <a:rPr lang="en-GB" altLang="en-US" dirty="0" smtClean="0">
                <a:solidFill>
                  <a:srgbClr val="0070C0"/>
                </a:solidFill>
                <a:latin typeface="Lucida Sans" panose="020B0602030504020204" pitchFamily="34" charset="0"/>
              </a:rPr>
              <a:t>Research</a:t>
            </a:r>
          </a:p>
          <a:p>
            <a:r>
              <a:rPr lang="en-GB" altLang="en-US" dirty="0" smtClean="0">
                <a:solidFill>
                  <a:srgbClr val="0070C0"/>
                </a:solidFill>
                <a:latin typeface="Lucida Sans" panose="020B0602030504020204" pitchFamily="34" charset="0"/>
              </a:rPr>
              <a:t>Support services</a:t>
            </a:r>
          </a:p>
          <a:p>
            <a:r>
              <a:rPr lang="en-GB" altLang="en-US" dirty="0" smtClean="0">
                <a:solidFill>
                  <a:srgbClr val="0070C0"/>
                </a:solidFill>
                <a:latin typeface="Lucida Sans" panose="020B0602030504020204" pitchFamily="34" charset="0"/>
              </a:rPr>
              <a:t>Task</a:t>
            </a:r>
          </a:p>
          <a:p>
            <a:r>
              <a:rPr lang="en-GB" altLang="en-US" dirty="0" smtClean="0">
                <a:solidFill>
                  <a:srgbClr val="0070C0"/>
                </a:solidFill>
                <a:latin typeface="Lucida Sans" panose="020B0602030504020204" pitchFamily="34" charset="0"/>
              </a:rPr>
              <a:t>Further information</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5616" y="425450"/>
            <a:ext cx="7344816" cy="6007100"/>
          </a:xfrm>
          <a:prstGeom prst="rect">
            <a:avLst/>
          </a:prstGeom>
        </p:spPr>
      </p:pic>
    </p:spTree>
    <p:extLst>
      <p:ext uri="{BB962C8B-B14F-4D97-AF65-F5344CB8AC3E}">
        <p14:creationId xmlns:p14="http://schemas.microsoft.com/office/powerpoint/2010/main" val="37255202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z="2800" dirty="0" err="1" smtClean="0">
                <a:latin typeface="Lucida Sans" panose="020B0602030504020204" pitchFamily="34" charset="0"/>
              </a:rPr>
              <a:t>Anghenion</a:t>
            </a:r>
            <a:r>
              <a:rPr lang="en-GB" altLang="en-US" sz="2800" dirty="0" smtClean="0">
                <a:latin typeface="Lucida Sans" panose="020B0602030504020204" pitchFamily="34" charset="0"/>
              </a:rPr>
              <a:t> </a:t>
            </a:r>
            <a:r>
              <a:rPr lang="en-GB" altLang="en-US" sz="2800" dirty="0" err="1" smtClean="0">
                <a:latin typeface="Lucida Sans" panose="020B0602030504020204" pitchFamily="34" charset="0"/>
              </a:rPr>
              <a:t>iechyd</a:t>
            </a:r>
            <a:r>
              <a:rPr lang="en-GB" altLang="en-US" sz="2800" dirty="0" smtClean="0">
                <a:latin typeface="Lucida Sans" panose="020B0602030504020204" pitchFamily="34" charset="0"/>
              </a:rPr>
              <a:t> plant ag ADY</a:t>
            </a:r>
            <a:br>
              <a:rPr lang="en-GB" altLang="en-US" sz="2800" dirty="0" smtClean="0">
                <a:latin typeface="Lucida Sans" panose="020B0602030504020204" pitchFamily="34" charset="0"/>
              </a:rPr>
            </a:br>
            <a:r>
              <a:rPr lang="en-GB" altLang="en-US" sz="2800" dirty="0" smtClean="0">
                <a:solidFill>
                  <a:srgbClr val="0070C0"/>
                </a:solidFill>
                <a:latin typeface="Lucida Sans" panose="020B0602030504020204" pitchFamily="34" charset="0"/>
              </a:rPr>
              <a:t>Healthcare needs of children with ALN</a:t>
            </a:r>
          </a:p>
        </p:txBody>
      </p:sp>
      <p:sp>
        <p:nvSpPr>
          <p:cNvPr id="19459" name="Content Placeholder 2"/>
          <p:cNvSpPr>
            <a:spLocks noGrp="1"/>
          </p:cNvSpPr>
          <p:nvPr>
            <p:ph sz="half" idx="1"/>
          </p:nvPr>
        </p:nvSpPr>
        <p:spPr>
          <a:xfrm>
            <a:off x="457200" y="1268760"/>
            <a:ext cx="4038600" cy="4320828"/>
          </a:xfrm>
        </p:spPr>
        <p:txBody>
          <a:bodyPr/>
          <a:lstStyle/>
          <a:p>
            <a:r>
              <a:rPr lang="cy-GB" altLang="en-US" sz="2200" dirty="0" smtClean="0">
                <a:latin typeface="Lucida Sans" panose="020B0602030504020204" pitchFamily="34" charset="0"/>
              </a:rPr>
              <a:t>Mae mwyafrif o blant yn colli meithrinfa/ysgol oblegid salwch byr</a:t>
            </a:r>
          </a:p>
          <a:p>
            <a:r>
              <a:rPr lang="cy-GB" altLang="en-US" sz="2200" dirty="0" smtClean="0">
                <a:latin typeface="Lucida Sans" panose="020B0602030504020204" pitchFamily="34" charset="0"/>
              </a:rPr>
              <a:t>FODD BYNNAG, i rhai plant, gall anghenion iechyd cael effaith hwyach ar eu:</a:t>
            </a:r>
          </a:p>
          <a:p>
            <a:pPr>
              <a:buFontTx/>
              <a:buChar char="-"/>
            </a:pPr>
            <a:r>
              <a:rPr lang="cy-GB" altLang="en-US" sz="2200" dirty="0" smtClean="0">
                <a:latin typeface="Lucida Sans" panose="020B0602030504020204" pitchFamily="34" charset="0"/>
              </a:rPr>
              <a:t>Gallu gwybyddol</a:t>
            </a:r>
          </a:p>
          <a:p>
            <a:pPr>
              <a:buFontTx/>
              <a:buChar char="-"/>
            </a:pPr>
            <a:r>
              <a:rPr lang="cy-GB" altLang="en-US" sz="2200" dirty="0" smtClean="0">
                <a:latin typeface="Lucida Sans" panose="020B0602030504020204" pitchFamily="34" charset="0"/>
              </a:rPr>
              <a:t>Gallu corfforol</a:t>
            </a:r>
          </a:p>
          <a:p>
            <a:pPr>
              <a:buFontTx/>
              <a:buChar char="-"/>
            </a:pPr>
            <a:r>
              <a:rPr lang="cy-GB" altLang="en-US" sz="2200" dirty="0" smtClean="0">
                <a:latin typeface="Lucida Sans" panose="020B0602030504020204" pitchFamily="34" charset="0"/>
              </a:rPr>
              <a:t>Ymddygiad/au</a:t>
            </a:r>
          </a:p>
          <a:p>
            <a:pPr>
              <a:buFontTx/>
              <a:buChar char="-"/>
            </a:pPr>
            <a:r>
              <a:rPr lang="cy-GB" altLang="en-US" sz="2200" dirty="0" smtClean="0">
                <a:latin typeface="Lucida Sans" panose="020B0602030504020204" pitchFamily="34" charset="0"/>
              </a:rPr>
              <a:t>Emosiynau</a:t>
            </a:r>
          </a:p>
        </p:txBody>
      </p:sp>
      <p:sp>
        <p:nvSpPr>
          <p:cNvPr id="19460" name="Content Placeholder 3"/>
          <p:cNvSpPr>
            <a:spLocks noGrp="1"/>
          </p:cNvSpPr>
          <p:nvPr>
            <p:ph sz="half" idx="2"/>
          </p:nvPr>
        </p:nvSpPr>
        <p:spPr>
          <a:xfrm>
            <a:off x="4648200" y="1268760"/>
            <a:ext cx="4316288" cy="4320828"/>
          </a:xfrm>
        </p:spPr>
        <p:txBody>
          <a:bodyPr/>
          <a:lstStyle/>
          <a:p>
            <a:r>
              <a:rPr lang="en-GB" altLang="en-US" sz="2200" dirty="0" smtClean="0">
                <a:solidFill>
                  <a:srgbClr val="0070C0"/>
                </a:solidFill>
                <a:latin typeface="Lucida Sans" panose="020B0602030504020204" pitchFamily="34" charset="0"/>
              </a:rPr>
              <a:t>Most children will miss nursery/school due to short illness</a:t>
            </a:r>
          </a:p>
          <a:p>
            <a:r>
              <a:rPr lang="en-GB" altLang="en-US" sz="2200" dirty="0" smtClean="0">
                <a:solidFill>
                  <a:srgbClr val="0070C0"/>
                </a:solidFill>
                <a:latin typeface="Lucida Sans" panose="020B0602030504020204" pitchFamily="34" charset="0"/>
              </a:rPr>
              <a:t>HOWEVER, for some children, their healthcare needs can have a longer impact on their:</a:t>
            </a:r>
          </a:p>
          <a:p>
            <a:pPr>
              <a:buFontTx/>
              <a:buChar char="-"/>
            </a:pPr>
            <a:r>
              <a:rPr lang="en-GB" altLang="en-US" sz="2200" dirty="0" smtClean="0">
                <a:solidFill>
                  <a:srgbClr val="0070C0"/>
                </a:solidFill>
                <a:latin typeface="Lucida Sans" panose="020B0602030504020204" pitchFamily="34" charset="0"/>
              </a:rPr>
              <a:t>Cognitive abilities</a:t>
            </a:r>
          </a:p>
          <a:p>
            <a:pPr>
              <a:buFontTx/>
              <a:buChar char="-"/>
            </a:pPr>
            <a:r>
              <a:rPr lang="en-GB" altLang="en-US" sz="2200" dirty="0" smtClean="0">
                <a:solidFill>
                  <a:srgbClr val="0070C0"/>
                </a:solidFill>
                <a:latin typeface="Lucida Sans" panose="020B0602030504020204" pitchFamily="34" charset="0"/>
              </a:rPr>
              <a:t>Physical abilities</a:t>
            </a:r>
          </a:p>
          <a:p>
            <a:pPr>
              <a:buFontTx/>
              <a:buChar char="-"/>
            </a:pPr>
            <a:r>
              <a:rPr lang="en-GB" altLang="en-US" sz="2200" dirty="0" smtClean="0">
                <a:solidFill>
                  <a:srgbClr val="0070C0"/>
                </a:solidFill>
                <a:latin typeface="Lucida Sans" panose="020B0602030504020204" pitchFamily="34" charset="0"/>
              </a:rPr>
              <a:t>Behaviour/s</a:t>
            </a:r>
          </a:p>
          <a:p>
            <a:pPr>
              <a:buFontTx/>
              <a:buChar char="-"/>
            </a:pPr>
            <a:r>
              <a:rPr lang="en-GB" altLang="en-US" sz="2200" dirty="0" smtClean="0">
                <a:solidFill>
                  <a:srgbClr val="0070C0"/>
                </a:solidFill>
                <a:latin typeface="Lucida Sans" panose="020B0602030504020204" pitchFamily="34" charset="0"/>
              </a:rPr>
              <a:t>Emotions</a:t>
            </a:r>
          </a:p>
        </p:txBody>
      </p:sp>
    </p:spTree>
    <p:extLst>
      <p:ext uri="{BB962C8B-B14F-4D97-AF65-F5344CB8AC3E}">
        <p14:creationId xmlns:p14="http://schemas.microsoft.com/office/powerpoint/2010/main" val="38047175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z="2800" dirty="0" err="1" smtClean="0">
                <a:latin typeface="Lucida Sans" panose="020B0602030504020204" pitchFamily="34" charset="0"/>
              </a:rPr>
              <a:t>Anghenion</a:t>
            </a:r>
            <a:r>
              <a:rPr lang="en-GB" altLang="en-US" sz="2800" dirty="0" smtClean="0">
                <a:latin typeface="Lucida Sans" panose="020B0602030504020204" pitchFamily="34" charset="0"/>
              </a:rPr>
              <a:t> </a:t>
            </a:r>
            <a:r>
              <a:rPr lang="en-GB" altLang="en-US" sz="2800" dirty="0" err="1" smtClean="0">
                <a:latin typeface="Lucida Sans" panose="020B0602030504020204" pitchFamily="34" charset="0"/>
              </a:rPr>
              <a:t>iechyd</a:t>
            </a:r>
            <a:r>
              <a:rPr lang="en-GB" altLang="en-US" sz="2800" dirty="0" smtClean="0">
                <a:latin typeface="Lucida Sans" panose="020B0602030504020204" pitchFamily="34" charset="0"/>
              </a:rPr>
              <a:t> plant ag ADY</a:t>
            </a:r>
            <a:br>
              <a:rPr lang="en-GB" altLang="en-US" sz="2800" dirty="0" smtClean="0">
                <a:latin typeface="Lucida Sans" panose="020B0602030504020204" pitchFamily="34" charset="0"/>
              </a:rPr>
            </a:br>
            <a:r>
              <a:rPr lang="en-GB" altLang="en-US" sz="2800" dirty="0" smtClean="0">
                <a:solidFill>
                  <a:srgbClr val="0070C0"/>
                </a:solidFill>
                <a:latin typeface="Lucida Sans" panose="020B0602030504020204" pitchFamily="34" charset="0"/>
              </a:rPr>
              <a:t>Healthcare needs of children with ALN</a:t>
            </a:r>
          </a:p>
        </p:txBody>
      </p:sp>
      <p:sp>
        <p:nvSpPr>
          <p:cNvPr id="19459" name="Content Placeholder 2"/>
          <p:cNvSpPr>
            <a:spLocks noGrp="1"/>
          </p:cNvSpPr>
          <p:nvPr>
            <p:ph sz="half" idx="1"/>
          </p:nvPr>
        </p:nvSpPr>
        <p:spPr>
          <a:xfrm>
            <a:off x="457200" y="1600200"/>
            <a:ext cx="4038600" cy="3989388"/>
          </a:xfrm>
        </p:spPr>
        <p:txBody>
          <a:bodyPr/>
          <a:lstStyle/>
          <a:p>
            <a:r>
              <a:rPr lang="cy-GB" altLang="en-US" sz="2400" dirty="0" smtClean="0">
                <a:latin typeface="Lucida Sans" panose="020B0602030504020204" pitchFamily="34" charset="0"/>
              </a:rPr>
              <a:t>Anghenion iechyd meddyliol</a:t>
            </a:r>
          </a:p>
          <a:p>
            <a:r>
              <a:rPr lang="cy-GB" altLang="en-US" sz="2400" dirty="0" smtClean="0">
                <a:latin typeface="Lucida Sans" panose="020B0602030504020204" pitchFamily="34" charset="0"/>
              </a:rPr>
              <a:t>Anghenion synhwyrol</a:t>
            </a:r>
          </a:p>
          <a:p>
            <a:r>
              <a:rPr lang="cy-GB" altLang="en-US" sz="2400" dirty="0" smtClean="0">
                <a:latin typeface="Lucida Sans" panose="020B0602030504020204" pitchFamily="34" charset="0"/>
              </a:rPr>
              <a:t>Anghenion dietegol</a:t>
            </a:r>
          </a:p>
          <a:p>
            <a:r>
              <a:rPr lang="cy-GB" altLang="en-US" sz="2400" dirty="0" smtClean="0">
                <a:latin typeface="Lucida Sans" panose="020B0602030504020204" pitchFamily="34" charset="0"/>
              </a:rPr>
              <a:t>Cyflyrau meddygol cronig hirdymor </a:t>
            </a:r>
          </a:p>
          <a:p>
            <a:r>
              <a:rPr lang="cy-GB" altLang="en-US" sz="2400" dirty="0" smtClean="0">
                <a:latin typeface="Lucida Sans" panose="020B0602030504020204" pitchFamily="34" charset="0"/>
              </a:rPr>
              <a:t>Anghenion meddyginiaethol</a:t>
            </a:r>
          </a:p>
        </p:txBody>
      </p:sp>
      <p:sp>
        <p:nvSpPr>
          <p:cNvPr id="19460" name="Content Placeholder 3"/>
          <p:cNvSpPr>
            <a:spLocks noGrp="1"/>
          </p:cNvSpPr>
          <p:nvPr>
            <p:ph sz="half" idx="2"/>
          </p:nvPr>
        </p:nvSpPr>
        <p:spPr>
          <a:xfrm>
            <a:off x="4648200" y="1600200"/>
            <a:ext cx="4038600" cy="3989388"/>
          </a:xfrm>
        </p:spPr>
        <p:txBody>
          <a:bodyPr/>
          <a:lstStyle/>
          <a:p>
            <a:r>
              <a:rPr lang="en-GB" altLang="en-US" sz="2400" dirty="0" smtClean="0">
                <a:solidFill>
                  <a:srgbClr val="0070C0"/>
                </a:solidFill>
                <a:latin typeface="Lucida Sans" panose="020B0602030504020204" pitchFamily="34" charset="0"/>
              </a:rPr>
              <a:t>Mental health needs</a:t>
            </a:r>
          </a:p>
          <a:p>
            <a:r>
              <a:rPr lang="en-GB" altLang="en-US" sz="2400" dirty="0" smtClean="0">
                <a:solidFill>
                  <a:srgbClr val="0070C0"/>
                </a:solidFill>
                <a:latin typeface="Lucida Sans" panose="020B0602030504020204" pitchFamily="34" charset="0"/>
              </a:rPr>
              <a:t>Sensory needs</a:t>
            </a:r>
          </a:p>
          <a:p>
            <a:r>
              <a:rPr lang="en-GB" altLang="en-US" sz="2400" dirty="0" smtClean="0">
                <a:solidFill>
                  <a:srgbClr val="0070C0"/>
                </a:solidFill>
                <a:latin typeface="Lucida Sans" panose="020B0602030504020204" pitchFamily="34" charset="0"/>
              </a:rPr>
              <a:t>Dietary needs</a:t>
            </a:r>
          </a:p>
          <a:p>
            <a:r>
              <a:rPr lang="en-GB" altLang="en-US" sz="2400" dirty="0" smtClean="0">
                <a:solidFill>
                  <a:srgbClr val="0070C0"/>
                </a:solidFill>
                <a:latin typeface="Lucida Sans" panose="020B0602030504020204" pitchFamily="34" charset="0"/>
              </a:rPr>
              <a:t>Long term chronic medical conditions</a:t>
            </a:r>
          </a:p>
          <a:p>
            <a:r>
              <a:rPr lang="en-GB" altLang="en-US" sz="2400" dirty="0" smtClean="0">
                <a:solidFill>
                  <a:srgbClr val="0070C0"/>
                </a:solidFill>
                <a:latin typeface="Lucida Sans" panose="020B0602030504020204" pitchFamily="34" charset="0"/>
              </a:rPr>
              <a:t>Medicinal needs</a:t>
            </a:r>
          </a:p>
        </p:txBody>
      </p:sp>
    </p:spTree>
    <p:extLst>
      <p:ext uri="{BB962C8B-B14F-4D97-AF65-F5344CB8AC3E}">
        <p14:creationId xmlns:p14="http://schemas.microsoft.com/office/powerpoint/2010/main" val="32533916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0" y="274638"/>
            <a:ext cx="9144000" cy="1143000"/>
          </a:xfrm>
        </p:spPr>
        <p:txBody>
          <a:bodyPr/>
          <a:lstStyle/>
          <a:p>
            <a:r>
              <a:rPr lang="en-GB" altLang="en-US" sz="2200" dirty="0" smtClean="0">
                <a:latin typeface="Lucida Sans" panose="020B0602030504020204" pitchFamily="34" charset="0"/>
              </a:rPr>
              <a:t>‘</a:t>
            </a:r>
            <a:r>
              <a:rPr lang="en-GB" altLang="en-US" sz="2200" dirty="0" err="1" smtClean="0">
                <a:latin typeface="Lucida Sans" panose="020B0602030504020204" pitchFamily="34" charset="0"/>
              </a:rPr>
              <a:t>Cefnogi</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dysgwyr</a:t>
            </a:r>
            <a:r>
              <a:rPr lang="en-GB" altLang="en-US" sz="2200" dirty="0" smtClean="0">
                <a:latin typeface="Lucida Sans" panose="020B0602030504020204" pitchFamily="34" charset="0"/>
              </a:rPr>
              <a:t> a </a:t>
            </a:r>
            <a:r>
              <a:rPr lang="en-GB" altLang="en-US" sz="2200" dirty="0" err="1" smtClean="0">
                <a:latin typeface="Lucida Sans" panose="020B0602030504020204" pitchFamily="34" charset="0"/>
              </a:rPr>
              <a:t>gofal</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iechyd</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Llywodraeth</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Cymru</a:t>
            </a:r>
            <a:r>
              <a:rPr lang="en-GB" altLang="en-US" sz="2200" dirty="0" smtClean="0">
                <a:latin typeface="Lucida Sans" panose="020B0602030504020204" pitchFamily="34" charset="0"/>
              </a:rPr>
              <a:t>, 2016)</a:t>
            </a:r>
            <a:r>
              <a:rPr lang="en-GB" altLang="en-US" sz="2200" dirty="0">
                <a:latin typeface="Lucida Sans" panose="020B0602030504020204" pitchFamily="34" charset="0"/>
              </a:rPr>
              <a:t/>
            </a:r>
            <a:br>
              <a:rPr lang="en-GB" altLang="en-US" sz="2200" dirty="0">
                <a:latin typeface="Lucida Sans" panose="020B0602030504020204" pitchFamily="34" charset="0"/>
              </a:rPr>
            </a:br>
            <a:r>
              <a:rPr lang="en-GB" altLang="en-US" sz="2200" dirty="0" smtClean="0">
                <a:solidFill>
                  <a:srgbClr val="0070C0"/>
                </a:solidFill>
                <a:latin typeface="Lucida Sans" panose="020B0602030504020204" pitchFamily="34" charset="0"/>
              </a:rPr>
              <a:t>‘</a:t>
            </a:r>
            <a:r>
              <a:rPr lang="en-US" sz="2200" dirty="0" smtClean="0">
                <a:solidFill>
                  <a:srgbClr val="0070C0"/>
                </a:solidFill>
                <a:latin typeface="Lucida Sans" panose="020B0602030504020204" pitchFamily="34" charset="0"/>
              </a:rPr>
              <a:t>Supporting </a:t>
            </a:r>
            <a:r>
              <a:rPr lang="en-US" sz="2200" dirty="0">
                <a:solidFill>
                  <a:srgbClr val="0070C0"/>
                </a:solidFill>
                <a:latin typeface="Lucida Sans" panose="020B0602030504020204" pitchFamily="34" charset="0"/>
              </a:rPr>
              <a:t>learners with</a:t>
            </a:r>
            <a:br>
              <a:rPr lang="en-US" sz="2200" dirty="0">
                <a:solidFill>
                  <a:srgbClr val="0070C0"/>
                </a:solidFill>
                <a:latin typeface="Lucida Sans" panose="020B0602030504020204" pitchFamily="34" charset="0"/>
              </a:rPr>
            </a:br>
            <a:r>
              <a:rPr lang="en-US" sz="2200" dirty="0">
                <a:solidFill>
                  <a:srgbClr val="0070C0"/>
                </a:solidFill>
                <a:latin typeface="Lucida Sans" panose="020B0602030504020204" pitchFamily="34" charset="0"/>
              </a:rPr>
              <a:t>healthcare </a:t>
            </a:r>
            <a:r>
              <a:rPr lang="en-US" sz="2200" dirty="0" smtClean="0">
                <a:solidFill>
                  <a:srgbClr val="0070C0"/>
                </a:solidFill>
                <a:latin typeface="Lucida Sans" panose="020B0602030504020204" pitchFamily="34" charset="0"/>
              </a:rPr>
              <a:t>needs’ (Welsh Government, 2016)</a:t>
            </a:r>
            <a:endParaRPr lang="en-GB" altLang="en-US" sz="2200" dirty="0" smtClean="0">
              <a:solidFill>
                <a:srgbClr val="0070C0"/>
              </a:solidFill>
              <a:latin typeface="Lucida Sans" panose="020B0602030504020204" pitchFamily="34" charset="0"/>
            </a:endParaRPr>
          </a:p>
        </p:txBody>
      </p:sp>
      <p:sp>
        <p:nvSpPr>
          <p:cNvPr id="19459" name="Content Placeholder 2"/>
          <p:cNvSpPr>
            <a:spLocks noGrp="1"/>
          </p:cNvSpPr>
          <p:nvPr>
            <p:ph sz="half" idx="1"/>
          </p:nvPr>
        </p:nvSpPr>
        <p:spPr>
          <a:xfrm>
            <a:off x="457200" y="1600200"/>
            <a:ext cx="4038600" cy="3989388"/>
          </a:xfrm>
        </p:spPr>
        <p:txBody>
          <a:bodyPr/>
          <a:lstStyle/>
          <a:p>
            <a:pPr marL="0" indent="0">
              <a:buNone/>
            </a:pPr>
            <a:r>
              <a:rPr lang="en-US" dirty="0" smtClean="0">
                <a:latin typeface="Lucida Sans" panose="020B0602030504020204" pitchFamily="34" charset="0"/>
              </a:rPr>
              <a:t>“Mae </a:t>
            </a:r>
            <a:r>
              <a:rPr lang="en-US" dirty="0" err="1">
                <a:latin typeface="Lucida Sans" panose="020B0602030504020204" pitchFamily="34" charset="0"/>
              </a:rPr>
              <a:t>gan</a:t>
            </a:r>
            <a:r>
              <a:rPr lang="en-US" dirty="0">
                <a:latin typeface="Lucida Sans" panose="020B0602030504020204" pitchFamily="34" charset="0"/>
              </a:rPr>
              <a:t> bob </a:t>
            </a:r>
            <a:r>
              <a:rPr lang="en-US" dirty="0" err="1">
                <a:latin typeface="Lucida Sans" panose="020B0602030504020204" pitchFamily="34" charset="0"/>
              </a:rPr>
              <a:t>dysgwr</a:t>
            </a:r>
            <a:r>
              <a:rPr lang="en-US" dirty="0">
                <a:latin typeface="Lucida Sans" panose="020B0602030504020204" pitchFamily="34" charset="0"/>
              </a:rPr>
              <a:t> </a:t>
            </a:r>
            <a:r>
              <a:rPr lang="en-US" dirty="0" err="1">
                <a:latin typeface="Lucida Sans" panose="020B0602030504020204" pitchFamily="34" charset="0"/>
              </a:rPr>
              <a:t>sydd</a:t>
            </a:r>
            <a:r>
              <a:rPr lang="en-US" dirty="0">
                <a:latin typeface="Lucida Sans" panose="020B0602030504020204" pitchFamily="34" charset="0"/>
              </a:rPr>
              <a:t> ag </a:t>
            </a:r>
            <a:r>
              <a:rPr lang="en-US" dirty="0" err="1">
                <a:latin typeface="Lucida Sans" panose="020B0602030504020204" pitchFamily="34" charset="0"/>
              </a:rPr>
              <a:t>anghenion</a:t>
            </a:r>
            <a:r>
              <a:rPr lang="en-US" dirty="0">
                <a:latin typeface="Lucida Sans" panose="020B0602030504020204" pitchFamily="34" charset="0"/>
              </a:rPr>
              <a:t> </a:t>
            </a:r>
            <a:r>
              <a:rPr lang="en-US" dirty="0" err="1">
                <a:latin typeface="Lucida Sans" panose="020B0602030504020204" pitchFamily="34" charset="0"/>
              </a:rPr>
              <a:t>gofal</a:t>
            </a:r>
            <a:r>
              <a:rPr lang="en-US" dirty="0">
                <a:latin typeface="Lucida Sans" panose="020B0602030504020204" pitchFamily="34" charset="0"/>
              </a:rPr>
              <a:t> </a:t>
            </a:r>
            <a:r>
              <a:rPr lang="en-US" dirty="0" err="1">
                <a:latin typeface="Lucida Sans" panose="020B0602030504020204" pitchFamily="34" charset="0"/>
              </a:rPr>
              <a:t>iechyd</a:t>
            </a:r>
            <a:r>
              <a:rPr lang="en-US" dirty="0">
                <a:latin typeface="Lucida Sans" panose="020B0602030504020204" pitchFamily="34" charset="0"/>
              </a:rPr>
              <a:t> </a:t>
            </a:r>
            <a:r>
              <a:rPr lang="en-US" dirty="0" err="1">
                <a:latin typeface="Lucida Sans" panose="020B0602030504020204" pitchFamily="34" charset="0"/>
              </a:rPr>
              <a:t>eu</a:t>
            </a:r>
            <a:r>
              <a:rPr lang="en-US" dirty="0">
                <a:latin typeface="Lucida Sans" panose="020B0602030504020204" pitchFamily="34" charset="0"/>
              </a:rPr>
              <a:t> </a:t>
            </a:r>
            <a:r>
              <a:rPr lang="en-US" dirty="0" err="1">
                <a:latin typeface="Lucida Sans" panose="020B0602030504020204" pitchFamily="34" charset="0"/>
              </a:rPr>
              <a:t>hawl</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addysg</a:t>
            </a:r>
            <a:r>
              <a:rPr lang="en-US" dirty="0">
                <a:latin typeface="Lucida Sans" panose="020B0602030504020204" pitchFamily="34" charset="0"/>
              </a:rPr>
              <a:t> lawn ac </a:t>
            </a:r>
            <a:r>
              <a:rPr lang="en-US" dirty="0" err="1" smtClean="0">
                <a:latin typeface="Lucida Sans" panose="020B0602030504020204" pitchFamily="34" charset="0"/>
              </a:rPr>
              <a:t>mae</a:t>
            </a:r>
            <a:r>
              <a:rPr lang="en-US" dirty="0" smtClean="0">
                <a:latin typeface="Lucida Sans" panose="020B0602030504020204" pitchFamily="34" charset="0"/>
              </a:rPr>
              <a:t> </a:t>
            </a:r>
            <a:r>
              <a:rPr lang="en-US" dirty="0" err="1" smtClean="0">
                <a:latin typeface="Lucida Sans" panose="020B0602030504020204" pitchFamily="34" charset="0"/>
              </a:rPr>
              <a:t>ganddynt</a:t>
            </a:r>
            <a:r>
              <a:rPr lang="en-US" dirty="0" smtClean="0">
                <a:latin typeface="Lucida Sans" panose="020B0602030504020204" pitchFamily="34" charset="0"/>
              </a:rPr>
              <a:t> </a:t>
            </a:r>
            <a:r>
              <a:rPr lang="en-US" dirty="0" err="1">
                <a:latin typeface="Lucida Sans" panose="020B0602030504020204" pitchFamily="34" charset="0"/>
              </a:rPr>
              <a:t>yr</a:t>
            </a:r>
            <a:r>
              <a:rPr lang="en-US" dirty="0">
                <a:latin typeface="Lucida Sans" panose="020B0602030504020204" pitchFamily="34" charset="0"/>
              </a:rPr>
              <a:t> un </a:t>
            </a:r>
            <a:r>
              <a:rPr lang="en-US" dirty="0" err="1">
                <a:latin typeface="Lucida Sans" panose="020B0602030504020204" pitchFamily="34" charset="0"/>
              </a:rPr>
              <a:t>hawliau</a:t>
            </a:r>
            <a:r>
              <a:rPr lang="en-US" dirty="0">
                <a:latin typeface="Lucida Sans" panose="020B0602030504020204" pitchFamily="34" charset="0"/>
              </a:rPr>
              <a:t> </a:t>
            </a:r>
            <a:r>
              <a:rPr lang="en-US" dirty="0" err="1">
                <a:latin typeface="Lucida Sans" panose="020B0602030504020204" pitchFamily="34" charset="0"/>
              </a:rPr>
              <a:t>derbyn</a:t>
            </a:r>
            <a:r>
              <a:rPr lang="en-US" dirty="0">
                <a:latin typeface="Lucida Sans" panose="020B0602030504020204" pitchFamily="34" charset="0"/>
              </a:rPr>
              <a:t> â </a:t>
            </a:r>
            <a:r>
              <a:rPr lang="en-US" dirty="0" err="1">
                <a:latin typeface="Lucida Sans" panose="020B0602030504020204" pitchFamily="34" charset="0"/>
              </a:rPr>
              <a:t>dysgwyr</a:t>
            </a:r>
            <a:r>
              <a:rPr lang="en-US" dirty="0">
                <a:latin typeface="Lucida Sans" panose="020B0602030504020204" pitchFamily="34" charset="0"/>
              </a:rPr>
              <a:t> </a:t>
            </a:r>
            <a:r>
              <a:rPr lang="en-US" dirty="0" err="1">
                <a:latin typeface="Lucida Sans" panose="020B0602030504020204" pitchFamily="34" charset="0"/>
              </a:rPr>
              <a:t>eraill</a:t>
            </a:r>
            <a:r>
              <a:rPr lang="en-US" dirty="0" smtClean="0">
                <a:latin typeface="Lucida Sans" panose="020B0602030504020204" pitchFamily="34" charset="0"/>
              </a:rPr>
              <a:t>.”</a:t>
            </a:r>
          </a:p>
          <a:p>
            <a:pPr marL="0" indent="0" algn="r">
              <a:buNone/>
            </a:pPr>
            <a:r>
              <a:rPr lang="en-GB" altLang="en-US" sz="2000" dirty="0" smtClean="0">
                <a:latin typeface="Lucida Sans" panose="020B0602030504020204" pitchFamily="34" charset="0"/>
              </a:rPr>
              <a:t>(</a:t>
            </a:r>
            <a:r>
              <a:rPr lang="en-GB" altLang="en-US" sz="2000" dirty="0" err="1" smtClean="0">
                <a:latin typeface="Lucida Sans" panose="020B0602030504020204" pitchFamily="34" charset="0"/>
              </a:rPr>
              <a:t>Llywodraeth</a:t>
            </a:r>
            <a:r>
              <a:rPr lang="en-GB" altLang="en-US" sz="2000" dirty="0" smtClean="0">
                <a:latin typeface="Lucida Sans" panose="020B0602030504020204" pitchFamily="34" charset="0"/>
              </a:rPr>
              <a:t> </a:t>
            </a:r>
            <a:r>
              <a:rPr lang="en-GB" altLang="en-US" sz="2000" dirty="0" err="1" smtClean="0">
                <a:latin typeface="Lucida Sans" panose="020B0602030504020204" pitchFamily="34" charset="0"/>
              </a:rPr>
              <a:t>Cymru</a:t>
            </a:r>
            <a:r>
              <a:rPr lang="en-GB" altLang="en-US" sz="2000" dirty="0" smtClean="0">
                <a:latin typeface="Lucida Sans" panose="020B0602030504020204" pitchFamily="34" charset="0"/>
              </a:rPr>
              <a:t>, 2016:3)</a:t>
            </a:r>
          </a:p>
        </p:txBody>
      </p:sp>
      <p:sp>
        <p:nvSpPr>
          <p:cNvPr id="19460" name="Content Placeholder 3"/>
          <p:cNvSpPr>
            <a:spLocks noGrp="1"/>
          </p:cNvSpPr>
          <p:nvPr>
            <p:ph sz="half" idx="2"/>
          </p:nvPr>
        </p:nvSpPr>
        <p:spPr>
          <a:xfrm>
            <a:off x="4648200" y="1600200"/>
            <a:ext cx="4038600" cy="3989388"/>
          </a:xfrm>
        </p:spPr>
        <p:txBody>
          <a:bodyPr/>
          <a:lstStyle/>
          <a:p>
            <a:pPr marL="0" indent="0">
              <a:buNone/>
            </a:pPr>
            <a:r>
              <a:rPr lang="en-US" dirty="0" smtClean="0">
                <a:solidFill>
                  <a:srgbClr val="0070C0"/>
                </a:solidFill>
                <a:latin typeface="Lucida Sans" panose="020B0602030504020204" pitchFamily="34" charset="0"/>
              </a:rPr>
              <a:t>“All </a:t>
            </a:r>
            <a:r>
              <a:rPr lang="en-US" dirty="0">
                <a:solidFill>
                  <a:srgbClr val="0070C0"/>
                </a:solidFill>
                <a:latin typeface="Lucida Sans" panose="020B0602030504020204" pitchFamily="34" charset="0"/>
              </a:rPr>
              <a:t>learners with healthcare needs are entitled to a full education and have the </a:t>
            </a:r>
            <a:r>
              <a:rPr lang="en-US" dirty="0" smtClean="0">
                <a:solidFill>
                  <a:srgbClr val="0070C0"/>
                </a:solidFill>
                <a:latin typeface="Lucida Sans" panose="020B0602030504020204" pitchFamily="34" charset="0"/>
              </a:rPr>
              <a:t>same rights </a:t>
            </a:r>
            <a:r>
              <a:rPr lang="en-US" dirty="0">
                <a:solidFill>
                  <a:srgbClr val="0070C0"/>
                </a:solidFill>
                <a:latin typeface="Lucida Sans" panose="020B0602030504020204" pitchFamily="34" charset="0"/>
              </a:rPr>
              <a:t>of admission as other learners</a:t>
            </a:r>
            <a:r>
              <a:rPr lang="en-US" dirty="0" smtClean="0">
                <a:solidFill>
                  <a:srgbClr val="0070C0"/>
                </a:solidFill>
                <a:latin typeface="Lucida Sans" panose="020B0602030504020204" pitchFamily="34" charset="0"/>
              </a:rPr>
              <a:t>.”</a:t>
            </a:r>
          </a:p>
          <a:p>
            <a:pPr marL="0" indent="0" algn="r">
              <a:buNone/>
            </a:pPr>
            <a:r>
              <a:rPr lang="en-GB" altLang="en-US" sz="2000" dirty="0" smtClean="0">
                <a:solidFill>
                  <a:srgbClr val="0070C0"/>
                </a:solidFill>
                <a:latin typeface="Lucida Sans" panose="020B0602030504020204" pitchFamily="34" charset="0"/>
              </a:rPr>
              <a:t>(Welsh Government, 2016: 2)</a:t>
            </a:r>
          </a:p>
        </p:txBody>
      </p:sp>
    </p:spTree>
    <p:extLst>
      <p:ext uri="{BB962C8B-B14F-4D97-AF65-F5344CB8AC3E}">
        <p14:creationId xmlns:p14="http://schemas.microsoft.com/office/powerpoint/2010/main" val="10552402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8435280" cy="922114"/>
          </a:xfrm>
        </p:spPr>
        <p:txBody>
          <a:bodyPr/>
          <a:lstStyle/>
          <a:p>
            <a:r>
              <a:rPr lang="en-GB" altLang="en-US" sz="2800" dirty="0">
                <a:latin typeface="Lucida Sans" panose="020B0602030504020204" pitchFamily="34" charset="0"/>
              </a:rPr>
              <a:t>‘</a:t>
            </a:r>
            <a:r>
              <a:rPr lang="en-GB" altLang="en-US" sz="2800" dirty="0" err="1">
                <a:latin typeface="Lucida Sans" panose="020B0602030504020204" pitchFamily="34" charset="0"/>
              </a:rPr>
              <a:t>Cefnogi</a:t>
            </a:r>
            <a:r>
              <a:rPr lang="en-GB" altLang="en-US" sz="2800" dirty="0">
                <a:latin typeface="Lucida Sans" panose="020B0602030504020204" pitchFamily="34" charset="0"/>
              </a:rPr>
              <a:t> </a:t>
            </a:r>
            <a:r>
              <a:rPr lang="en-GB" altLang="en-US" sz="2800" dirty="0" err="1">
                <a:latin typeface="Lucida Sans" panose="020B0602030504020204" pitchFamily="34" charset="0"/>
              </a:rPr>
              <a:t>dysgwyr</a:t>
            </a:r>
            <a:r>
              <a:rPr lang="en-GB" altLang="en-US" sz="2800" dirty="0">
                <a:latin typeface="Lucida Sans" panose="020B0602030504020204" pitchFamily="34" charset="0"/>
              </a:rPr>
              <a:t> a </a:t>
            </a:r>
            <a:r>
              <a:rPr lang="en-GB" altLang="en-US" sz="2800" dirty="0" err="1">
                <a:latin typeface="Lucida Sans" panose="020B0602030504020204" pitchFamily="34" charset="0"/>
              </a:rPr>
              <a:t>gofal</a:t>
            </a:r>
            <a:r>
              <a:rPr lang="en-GB" altLang="en-US" sz="2800" dirty="0">
                <a:latin typeface="Lucida Sans" panose="020B0602030504020204" pitchFamily="34" charset="0"/>
              </a:rPr>
              <a:t> </a:t>
            </a:r>
            <a:r>
              <a:rPr lang="en-GB" altLang="en-US" sz="2800" dirty="0" err="1">
                <a:latin typeface="Lucida Sans" panose="020B0602030504020204" pitchFamily="34" charset="0"/>
              </a:rPr>
              <a:t>iechyd</a:t>
            </a:r>
            <a:r>
              <a:rPr lang="en-GB" altLang="en-US" sz="2800" dirty="0">
                <a:latin typeface="Lucida Sans" panose="020B0602030504020204" pitchFamily="34" charset="0"/>
              </a:rPr>
              <a:t>’ </a:t>
            </a:r>
            <a:r>
              <a:rPr lang="en-GB" altLang="en-US" sz="2800" dirty="0" smtClean="0">
                <a:latin typeface="Lucida Sans" panose="020B0602030504020204" pitchFamily="34" charset="0"/>
              </a:rPr>
              <a:t/>
            </a:r>
            <a:br>
              <a:rPr lang="en-GB" altLang="en-US" sz="2800" dirty="0" smtClean="0">
                <a:latin typeface="Lucida Sans" panose="020B0602030504020204" pitchFamily="34" charset="0"/>
              </a:rPr>
            </a:br>
            <a:r>
              <a:rPr lang="en-GB" altLang="en-US" sz="2800" dirty="0" smtClean="0">
                <a:latin typeface="Lucida Sans" panose="020B0602030504020204" pitchFamily="34" charset="0"/>
              </a:rPr>
              <a:t>(</a:t>
            </a:r>
            <a:r>
              <a:rPr lang="en-GB" altLang="en-US" sz="2800" dirty="0" err="1">
                <a:latin typeface="Lucida Sans" panose="020B0602030504020204" pitchFamily="34" charset="0"/>
              </a:rPr>
              <a:t>Llywodraeth</a:t>
            </a:r>
            <a:r>
              <a:rPr lang="en-GB" altLang="en-US" sz="2800" dirty="0">
                <a:latin typeface="Lucida Sans" panose="020B0602030504020204" pitchFamily="34" charset="0"/>
              </a:rPr>
              <a:t> </a:t>
            </a:r>
            <a:r>
              <a:rPr lang="en-GB" altLang="en-US" sz="2800" dirty="0" err="1">
                <a:latin typeface="Lucida Sans" panose="020B0602030504020204" pitchFamily="34" charset="0"/>
              </a:rPr>
              <a:t>Cymru</a:t>
            </a:r>
            <a:r>
              <a:rPr lang="en-GB" altLang="en-US" sz="2800" dirty="0">
                <a:latin typeface="Lucida Sans" panose="020B0602030504020204" pitchFamily="34" charset="0"/>
              </a:rPr>
              <a:t>, </a:t>
            </a:r>
            <a:r>
              <a:rPr lang="en-GB" altLang="en-US" sz="2800" dirty="0" smtClean="0">
                <a:latin typeface="Lucida Sans" panose="020B0602030504020204" pitchFamily="34" charset="0"/>
              </a:rPr>
              <a:t>2016: 5)</a:t>
            </a:r>
            <a:endParaRPr lang="en-GB" altLang="en-US" sz="2800" dirty="0" smtClean="0">
              <a:solidFill>
                <a:srgbClr val="0070C0"/>
              </a:solidFill>
              <a:latin typeface="Lucida Sans" panose="020B0602030504020204" pitchFamily="34" charset="0"/>
            </a:endParaRPr>
          </a:p>
        </p:txBody>
      </p:sp>
      <p:sp>
        <p:nvSpPr>
          <p:cNvPr id="2" name="Content Placeholder 1"/>
          <p:cNvSpPr>
            <a:spLocks noGrp="1"/>
          </p:cNvSpPr>
          <p:nvPr>
            <p:ph idx="1"/>
          </p:nvPr>
        </p:nvSpPr>
        <p:spPr>
          <a:xfrm>
            <a:off x="184417" y="1196752"/>
            <a:ext cx="8712968" cy="4320481"/>
          </a:xfrm>
        </p:spPr>
        <p:txBody>
          <a:bodyPr/>
          <a:lstStyle/>
          <a:p>
            <a:pPr marL="0" indent="0">
              <a:buNone/>
            </a:pPr>
            <a:r>
              <a:rPr lang="cy-GB" sz="3000" dirty="0" smtClean="0">
                <a:latin typeface="Lucida Sans" panose="020B0602030504020204" pitchFamily="34" charset="0"/>
              </a:rPr>
              <a:t>“… gall anghenion gofal iechyd effeithio ar bob unigolyn yn wahanol, a gallai'r gefnogaeth gan y lleoliad addysg gael effaith fawr ar ansawdd bywyd. </a:t>
            </a:r>
          </a:p>
          <a:p>
            <a:pPr marL="0" indent="0">
              <a:buNone/>
            </a:pPr>
            <a:r>
              <a:rPr lang="cy-GB" sz="3000" b="1" dirty="0" smtClean="0">
                <a:latin typeface="Lucida Sans" panose="020B0602030504020204" pitchFamily="34" charset="0"/>
              </a:rPr>
              <a:t>Felly, dylai cyrff llywodraethu sicrhau fod y sylw ar anghenion pob dysgwr unigol a sut mae eu hanghenion gofal iechyd yn effeithio ar eu bywyd addysgol.”</a:t>
            </a:r>
            <a:endParaRPr lang="cy-GB" sz="3000" b="1" dirty="0">
              <a:latin typeface="Lucida Sans" panose="020B0602030504020204" pitchFamily="34" charset="0"/>
            </a:endParaRPr>
          </a:p>
        </p:txBody>
      </p:sp>
    </p:spTree>
    <p:extLst>
      <p:ext uri="{BB962C8B-B14F-4D97-AF65-F5344CB8AC3E}">
        <p14:creationId xmlns:p14="http://schemas.microsoft.com/office/powerpoint/2010/main" val="3499601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8435280" cy="922114"/>
          </a:xfrm>
        </p:spPr>
        <p:txBody>
          <a:bodyPr/>
          <a:lstStyle/>
          <a:p>
            <a:r>
              <a:rPr lang="en-GB" altLang="en-US" sz="2800" dirty="0" smtClean="0">
                <a:solidFill>
                  <a:srgbClr val="0070C0"/>
                </a:solidFill>
                <a:latin typeface="Lucida Sans" panose="020B0602030504020204" pitchFamily="34" charset="0"/>
              </a:rPr>
              <a:t>‘</a:t>
            </a:r>
            <a:r>
              <a:rPr lang="en-US" sz="2800" dirty="0" smtClean="0">
                <a:solidFill>
                  <a:srgbClr val="0070C0"/>
                </a:solidFill>
                <a:latin typeface="Lucida Sans" panose="020B0602030504020204" pitchFamily="34" charset="0"/>
              </a:rPr>
              <a:t>Supporting </a:t>
            </a:r>
            <a:r>
              <a:rPr lang="en-US" sz="2800" dirty="0">
                <a:solidFill>
                  <a:srgbClr val="0070C0"/>
                </a:solidFill>
                <a:latin typeface="Lucida Sans" panose="020B0602030504020204" pitchFamily="34" charset="0"/>
              </a:rPr>
              <a:t>learners </a:t>
            </a:r>
            <a:r>
              <a:rPr lang="en-US" sz="2800" dirty="0" smtClean="0">
                <a:solidFill>
                  <a:srgbClr val="0070C0"/>
                </a:solidFill>
                <a:latin typeface="Lucida Sans" panose="020B0602030504020204" pitchFamily="34" charset="0"/>
              </a:rPr>
              <a:t>with healthcare needs’</a:t>
            </a:r>
            <a:r>
              <a:rPr lang="en-US" sz="2800" dirty="0">
                <a:solidFill>
                  <a:srgbClr val="0070C0"/>
                </a:solidFill>
                <a:latin typeface="Lucida Sans" panose="020B0602030504020204" pitchFamily="34" charset="0"/>
              </a:rPr>
              <a:t/>
            </a:r>
            <a:br>
              <a:rPr lang="en-US" sz="2800" dirty="0">
                <a:solidFill>
                  <a:srgbClr val="0070C0"/>
                </a:solidFill>
                <a:latin typeface="Lucida Sans" panose="020B0602030504020204" pitchFamily="34" charset="0"/>
              </a:rPr>
            </a:br>
            <a:r>
              <a:rPr lang="en-US" sz="2800" dirty="0" smtClean="0">
                <a:solidFill>
                  <a:srgbClr val="0070C0"/>
                </a:solidFill>
                <a:latin typeface="Lucida Sans" panose="020B0602030504020204" pitchFamily="34" charset="0"/>
              </a:rPr>
              <a:t>(Welsh Government, 2016: 4)</a:t>
            </a:r>
            <a:endParaRPr lang="en-GB" altLang="en-US" sz="2800" dirty="0" smtClean="0">
              <a:solidFill>
                <a:srgbClr val="0070C0"/>
              </a:solidFill>
              <a:latin typeface="Lucida Sans" panose="020B0602030504020204" pitchFamily="34" charset="0"/>
            </a:endParaRPr>
          </a:p>
        </p:txBody>
      </p:sp>
      <p:sp>
        <p:nvSpPr>
          <p:cNvPr id="2" name="Content Placeholder 1"/>
          <p:cNvSpPr>
            <a:spLocks noGrp="1"/>
          </p:cNvSpPr>
          <p:nvPr>
            <p:ph idx="1"/>
          </p:nvPr>
        </p:nvSpPr>
        <p:spPr>
          <a:xfrm>
            <a:off x="184417" y="1196752"/>
            <a:ext cx="8712968" cy="4320481"/>
          </a:xfrm>
        </p:spPr>
        <p:txBody>
          <a:bodyPr/>
          <a:lstStyle/>
          <a:p>
            <a:pPr marL="0" indent="0">
              <a:buNone/>
            </a:pPr>
            <a:r>
              <a:rPr lang="en-GB" sz="3000" dirty="0" smtClean="0">
                <a:latin typeface="Lucida Sans" panose="020B0602030504020204" pitchFamily="34" charset="0"/>
              </a:rPr>
              <a:t>“…healthcare needs may affect every individual differently, and the support from the education setting may have a large impact on quality of life. </a:t>
            </a:r>
          </a:p>
          <a:p>
            <a:pPr marL="0" indent="0">
              <a:buNone/>
            </a:pPr>
            <a:r>
              <a:rPr lang="en-GB" sz="3000" b="1" dirty="0" smtClean="0">
                <a:latin typeface="Lucida Sans" panose="020B0602030504020204" pitchFamily="34" charset="0"/>
              </a:rPr>
              <a:t>Governing bodies should therefore ensure the focus is on the needs of each individual learner and how their healthcare needs impact on their educational life.”</a:t>
            </a:r>
            <a:endParaRPr lang="en-US" sz="3000" b="1" dirty="0">
              <a:latin typeface="Lucida Sans" panose="020B0602030504020204" pitchFamily="34" charset="0"/>
            </a:endParaRPr>
          </a:p>
        </p:txBody>
      </p:sp>
    </p:spTree>
    <p:extLst>
      <p:ext uri="{BB962C8B-B14F-4D97-AF65-F5344CB8AC3E}">
        <p14:creationId xmlns:p14="http://schemas.microsoft.com/office/powerpoint/2010/main" val="3623273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116632"/>
            <a:ext cx="8229600" cy="864096"/>
          </a:xfrm>
        </p:spPr>
        <p:txBody>
          <a:bodyPr/>
          <a:lstStyle/>
          <a:p>
            <a:r>
              <a:rPr lang="en-GB" altLang="en-US" sz="2800" dirty="0" smtClean="0">
                <a:latin typeface="Lucida Sans" panose="020B0602030504020204" pitchFamily="34" charset="0"/>
              </a:rPr>
              <a:t>Cyfrifoldebau </a:t>
            </a:r>
            <a:r>
              <a:rPr lang="en-GB" altLang="en-US" sz="2800" dirty="0" err="1" smtClean="0">
                <a:latin typeface="Lucida Sans" panose="020B0602030504020204" pitchFamily="34" charset="0"/>
              </a:rPr>
              <a:t>lleoliadau</a:t>
            </a:r>
            <a:r>
              <a:rPr lang="en-GB" altLang="en-US" sz="2800" dirty="0" smtClean="0">
                <a:latin typeface="Lucida Sans" panose="020B0602030504020204" pitchFamily="34" charset="0"/>
              </a:rPr>
              <a:t/>
            </a:r>
            <a:br>
              <a:rPr lang="en-GB" altLang="en-US" sz="2800" dirty="0" smtClean="0">
                <a:latin typeface="Lucida Sans" panose="020B0602030504020204" pitchFamily="34" charset="0"/>
              </a:rPr>
            </a:br>
            <a:r>
              <a:rPr lang="en-GB" altLang="en-US" sz="2800" dirty="0" smtClean="0">
                <a:solidFill>
                  <a:srgbClr val="0070C0"/>
                </a:solidFill>
                <a:latin typeface="Lucida Sans" panose="020B0602030504020204" pitchFamily="34" charset="0"/>
              </a:rPr>
              <a:t>Responsibilities of settings</a:t>
            </a:r>
          </a:p>
        </p:txBody>
      </p:sp>
      <p:sp>
        <p:nvSpPr>
          <p:cNvPr id="19459" name="Content Placeholder 2"/>
          <p:cNvSpPr>
            <a:spLocks noGrp="1"/>
          </p:cNvSpPr>
          <p:nvPr>
            <p:ph sz="half" idx="1"/>
          </p:nvPr>
        </p:nvSpPr>
        <p:spPr>
          <a:xfrm>
            <a:off x="457200" y="1196752"/>
            <a:ext cx="4038600" cy="4392836"/>
          </a:xfrm>
        </p:spPr>
        <p:txBody>
          <a:bodyPr/>
          <a:lstStyle/>
          <a:p>
            <a:r>
              <a:rPr lang="cy-GB" altLang="en-US" sz="2400" dirty="0" smtClean="0">
                <a:latin typeface="Lucida Sans" panose="020B0602030504020204" pitchFamily="34" charset="0"/>
              </a:rPr>
              <a:t>Sicrhau fod trefniadau yn eu lle</a:t>
            </a:r>
          </a:p>
          <a:p>
            <a:r>
              <a:rPr lang="cy-GB" sz="2400" dirty="0" smtClean="0">
                <a:latin typeface="Lucida Sans" panose="020B0602030504020204" pitchFamily="34" charset="0"/>
              </a:rPr>
              <a:t>Penodi aelod/au staff cyfrifol am anghenion gofal iechyd</a:t>
            </a:r>
          </a:p>
          <a:p>
            <a:r>
              <a:rPr lang="cy-GB" sz="2400" dirty="0" smtClean="0">
                <a:latin typeface="Lucida Sans" panose="020B0602030504020204" pitchFamily="34" charset="0"/>
              </a:rPr>
              <a:t>Sicrhau bod digon o staff </a:t>
            </a:r>
            <a:r>
              <a:rPr lang="cy-GB" sz="2400" b="1" dirty="0" smtClean="0">
                <a:latin typeface="Lucida Sans" panose="020B0602030504020204" pitchFamily="34" charset="0"/>
              </a:rPr>
              <a:t>wedi'u hyfforddi</a:t>
            </a:r>
          </a:p>
          <a:p>
            <a:r>
              <a:rPr lang="cy-GB" sz="2400" dirty="0" smtClean="0">
                <a:latin typeface="Lucida Sans" panose="020B0602030504020204" pitchFamily="34" charset="0"/>
              </a:rPr>
              <a:t>Sicrhau nad yw dysgwyr yn cael eu heithrio rhag gweithgareddau</a:t>
            </a:r>
            <a:endParaRPr lang="cy-GB" altLang="en-US" sz="2400" dirty="0" smtClean="0">
              <a:latin typeface="Lucida Sans" panose="020B0602030504020204" pitchFamily="34" charset="0"/>
            </a:endParaRPr>
          </a:p>
        </p:txBody>
      </p:sp>
      <p:sp>
        <p:nvSpPr>
          <p:cNvPr id="19460" name="Content Placeholder 3"/>
          <p:cNvSpPr>
            <a:spLocks noGrp="1"/>
          </p:cNvSpPr>
          <p:nvPr>
            <p:ph sz="half" idx="2"/>
          </p:nvPr>
        </p:nvSpPr>
        <p:spPr>
          <a:xfrm>
            <a:off x="4648200" y="1196752"/>
            <a:ext cx="4038600" cy="4392836"/>
          </a:xfrm>
        </p:spPr>
        <p:txBody>
          <a:bodyPr/>
          <a:lstStyle/>
          <a:p>
            <a:r>
              <a:rPr lang="en-GB" altLang="en-US" sz="2400" dirty="0" smtClean="0">
                <a:solidFill>
                  <a:srgbClr val="0070C0"/>
                </a:solidFill>
                <a:latin typeface="Lucida Sans" panose="020B0602030504020204" pitchFamily="34" charset="0"/>
              </a:rPr>
              <a:t>Ensure arrangements are in place</a:t>
            </a:r>
          </a:p>
          <a:p>
            <a:r>
              <a:rPr lang="en-GB" altLang="en-US" sz="2400" dirty="0" smtClean="0">
                <a:solidFill>
                  <a:srgbClr val="0070C0"/>
                </a:solidFill>
                <a:latin typeface="Lucida Sans" panose="020B0602030504020204" pitchFamily="34" charset="0"/>
              </a:rPr>
              <a:t>Appoint named staff member/s responsible for healthcare needs</a:t>
            </a:r>
          </a:p>
          <a:p>
            <a:r>
              <a:rPr lang="en-GB" altLang="en-US" sz="2400" dirty="0" smtClean="0">
                <a:solidFill>
                  <a:srgbClr val="0070C0"/>
                </a:solidFill>
                <a:latin typeface="Lucida Sans" panose="020B0602030504020204" pitchFamily="34" charset="0"/>
              </a:rPr>
              <a:t>Ensure sufficient staff </a:t>
            </a:r>
            <a:r>
              <a:rPr lang="en-GB" altLang="en-US" sz="2400" b="1" dirty="0" smtClean="0">
                <a:solidFill>
                  <a:srgbClr val="0070C0"/>
                </a:solidFill>
                <a:latin typeface="Lucida Sans" panose="020B0602030504020204" pitchFamily="34" charset="0"/>
              </a:rPr>
              <a:t>are trained</a:t>
            </a:r>
          </a:p>
          <a:p>
            <a:r>
              <a:rPr lang="en-GB" altLang="en-US" sz="2400" dirty="0" smtClean="0">
                <a:solidFill>
                  <a:srgbClr val="0070C0"/>
                </a:solidFill>
                <a:latin typeface="Lucida Sans" panose="020B0602030504020204" pitchFamily="34" charset="0"/>
              </a:rPr>
              <a:t>Ensure learners are not excluded from activities</a:t>
            </a:r>
          </a:p>
          <a:p>
            <a:pPr marL="0" indent="0">
              <a:buNone/>
            </a:pPr>
            <a:endParaRPr lang="en-GB" altLang="en-US" sz="1800" dirty="0" smtClean="0">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8435280" cy="922114"/>
          </a:xfrm>
        </p:spPr>
        <p:txBody>
          <a:bodyPr/>
          <a:lstStyle/>
          <a:p>
            <a:r>
              <a:rPr lang="en-GB" altLang="en-US" sz="2800" dirty="0">
                <a:latin typeface="Lucida Sans" panose="020B0602030504020204" pitchFamily="34" charset="0"/>
              </a:rPr>
              <a:t>Cyfrifoldebau </a:t>
            </a:r>
            <a:r>
              <a:rPr lang="en-GB" altLang="en-US" sz="2800" dirty="0" err="1">
                <a:latin typeface="Lucida Sans" panose="020B0602030504020204" pitchFamily="34" charset="0"/>
              </a:rPr>
              <a:t>lleoliadau</a:t>
            </a:r>
            <a:r>
              <a:rPr lang="en-GB" altLang="en-US" sz="2800" dirty="0">
                <a:latin typeface="Lucida Sans" panose="020B0602030504020204" pitchFamily="34" charset="0"/>
              </a:rPr>
              <a:t/>
            </a:r>
            <a:br>
              <a:rPr lang="en-GB" altLang="en-US" sz="2800" dirty="0">
                <a:latin typeface="Lucida Sans" panose="020B0602030504020204" pitchFamily="34" charset="0"/>
              </a:rPr>
            </a:br>
            <a:r>
              <a:rPr lang="en-GB" altLang="en-US" sz="2800" dirty="0">
                <a:solidFill>
                  <a:srgbClr val="0070C0"/>
                </a:solidFill>
                <a:latin typeface="Lucida Sans" panose="020B0602030504020204" pitchFamily="34" charset="0"/>
              </a:rPr>
              <a:t>Responsibilities of settings</a:t>
            </a:r>
            <a:endParaRPr lang="en-GB" altLang="en-US" sz="2800" dirty="0" smtClean="0">
              <a:solidFill>
                <a:srgbClr val="0070C0"/>
              </a:solidFill>
              <a:latin typeface="Lucida Sans" panose="020B0602030504020204" pitchFamily="34" charset="0"/>
            </a:endParaRPr>
          </a:p>
        </p:txBody>
      </p:sp>
      <p:sp>
        <p:nvSpPr>
          <p:cNvPr id="2" name="Content Placeholder 1"/>
          <p:cNvSpPr>
            <a:spLocks noGrp="1"/>
          </p:cNvSpPr>
          <p:nvPr>
            <p:ph idx="1"/>
          </p:nvPr>
        </p:nvSpPr>
        <p:spPr>
          <a:xfrm>
            <a:off x="184417" y="1196752"/>
            <a:ext cx="8712968" cy="4320481"/>
          </a:xfrm>
        </p:spPr>
        <p:txBody>
          <a:bodyPr/>
          <a:lstStyle/>
          <a:p>
            <a:pPr marL="0" indent="0">
              <a:buNone/>
            </a:pPr>
            <a:r>
              <a:rPr lang="en-GB" sz="3000" dirty="0" smtClean="0">
                <a:latin typeface="Lucida Sans" panose="020B0602030504020204" pitchFamily="34" charset="0"/>
              </a:rPr>
              <a:t>“</a:t>
            </a:r>
            <a:r>
              <a:rPr lang="en-US" sz="3000" dirty="0" err="1">
                <a:latin typeface="Lucida Sans" panose="020B0602030504020204" pitchFamily="34" charset="0"/>
              </a:rPr>
              <a:t>Rhaid</a:t>
            </a:r>
            <a:r>
              <a:rPr lang="en-US" sz="3000" dirty="0">
                <a:latin typeface="Lucida Sans" panose="020B0602030504020204" pitchFamily="34" charset="0"/>
              </a:rPr>
              <a:t> </a:t>
            </a:r>
            <a:r>
              <a:rPr lang="en-US" sz="3000" dirty="0" err="1">
                <a:latin typeface="Lucida Sans" panose="020B0602030504020204" pitchFamily="34" charset="0"/>
              </a:rPr>
              <a:t>i</a:t>
            </a:r>
            <a:r>
              <a:rPr lang="en-US" sz="3000" dirty="0">
                <a:latin typeface="Lucida Sans" panose="020B0602030504020204" pitchFamily="34" charset="0"/>
              </a:rPr>
              <a:t> </a:t>
            </a:r>
            <a:r>
              <a:rPr lang="en-US" sz="3000" dirty="0" err="1">
                <a:latin typeface="Lucida Sans" panose="020B0602030504020204" pitchFamily="34" charset="0"/>
              </a:rPr>
              <a:t>unrhyw</a:t>
            </a:r>
            <a:r>
              <a:rPr lang="en-US" sz="3000" dirty="0">
                <a:latin typeface="Lucida Sans" panose="020B0602030504020204" pitchFamily="34" charset="0"/>
              </a:rPr>
              <a:t> </a:t>
            </a:r>
            <a:r>
              <a:rPr lang="en-US" sz="3000" dirty="0" err="1">
                <a:latin typeface="Lucida Sans" panose="020B0602030504020204" pitchFamily="34" charset="0"/>
              </a:rPr>
              <a:t>aelod</a:t>
            </a:r>
            <a:r>
              <a:rPr lang="en-US" sz="3000" dirty="0">
                <a:latin typeface="Lucida Sans" panose="020B0602030504020204" pitchFamily="34" charset="0"/>
              </a:rPr>
              <a:t> o staff </a:t>
            </a:r>
            <a:r>
              <a:rPr lang="en-US" sz="3000" dirty="0" err="1">
                <a:latin typeface="Lucida Sans" panose="020B0602030504020204" pitchFamily="34" charset="0"/>
              </a:rPr>
              <a:t>sy'n</a:t>
            </a:r>
            <a:r>
              <a:rPr lang="en-US" sz="3000" dirty="0">
                <a:latin typeface="Lucida Sans" panose="020B0602030504020204" pitchFamily="34" charset="0"/>
              </a:rPr>
              <a:t> </a:t>
            </a:r>
            <a:r>
              <a:rPr lang="en-US" sz="3000" dirty="0" err="1">
                <a:latin typeface="Lucida Sans" panose="020B0602030504020204" pitchFamily="34" charset="0"/>
              </a:rPr>
              <a:t>darparu</a:t>
            </a:r>
            <a:r>
              <a:rPr lang="en-US" sz="3000" dirty="0">
                <a:latin typeface="Lucida Sans" panose="020B0602030504020204" pitchFamily="34" charset="0"/>
              </a:rPr>
              <a:t> </a:t>
            </a:r>
            <a:r>
              <a:rPr lang="en-US" sz="3000" dirty="0" err="1">
                <a:latin typeface="Lucida Sans" panose="020B0602030504020204" pitchFamily="34" charset="0"/>
              </a:rPr>
              <a:t>cymorth</a:t>
            </a:r>
            <a:r>
              <a:rPr lang="en-US" sz="3000" dirty="0">
                <a:latin typeface="Lucida Sans" panose="020B0602030504020204" pitchFamily="34" charset="0"/>
              </a:rPr>
              <a:t> </a:t>
            </a:r>
            <a:r>
              <a:rPr lang="en-US" sz="3000" dirty="0" err="1" smtClean="0">
                <a:latin typeface="Lucida Sans" panose="020B0602030504020204" pitchFamily="34" charset="0"/>
              </a:rPr>
              <a:t>i</a:t>
            </a:r>
            <a:r>
              <a:rPr lang="en-US" sz="3000" dirty="0" smtClean="0">
                <a:latin typeface="Lucida Sans" panose="020B0602030504020204" pitchFamily="34" charset="0"/>
              </a:rPr>
              <a:t> </a:t>
            </a:r>
            <a:r>
              <a:rPr lang="en-US" sz="3000" dirty="0" err="1" smtClean="0">
                <a:latin typeface="Lucida Sans" panose="020B0602030504020204" pitchFamily="34" charset="0"/>
              </a:rPr>
              <a:t>ddysgwyr</a:t>
            </a:r>
            <a:r>
              <a:rPr lang="en-US" sz="3000" dirty="0" smtClean="0">
                <a:latin typeface="Lucida Sans" panose="020B0602030504020204" pitchFamily="34" charset="0"/>
              </a:rPr>
              <a:t> </a:t>
            </a:r>
            <a:r>
              <a:rPr lang="en-US" sz="3000" dirty="0">
                <a:latin typeface="Lucida Sans" panose="020B0602030504020204" pitchFamily="34" charset="0"/>
              </a:rPr>
              <a:t>ag </a:t>
            </a:r>
            <a:r>
              <a:rPr lang="en-US" sz="3000" dirty="0" err="1">
                <a:latin typeface="Lucida Sans" panose="020B0602030504020204" pitchFamily="34" charset="0"/>
              </a:rPr>
              <a:t>anghenion</a:t>
            </a:r>
            <a:r>
              <a:rPr lang="en-US" sz="3000" dirty="0">
                <a:latin typeface="Lucida Sans" panose="020B0602030504020204" pitchFamily="34" charset="0"/>
              </a:rPr>
              <a:t> </a:t>
            </a:r>
            <a:r>
              <a:rPr lang="en-US" sz="3000" dirty="0" err="1">
                <a:latin typeface="Lucida Sans" panose="020B0602030504020204" pitchFamily="34" charset="0"/>
              </a:rPr>
              <a:t>gofal</a:t>
            </a:r>
            <a:r>
              <a:rPr lang="en-US" sz="3000" dirty="0">
                <a:latin typeface="Lucida Sans" panose="020B0602030504020204" pitchFamily="34" charset="0"/>
              </a:rPr>
              <a:t> </a:t>
            </a:r>
            <a:r>
              <a:rPr lang="en-US" sz="3000" dirty="0" err="1">
                <a:latin typeface="Lucida Sans" panose="020B0602030504020204" pitchFamily="34" charset="0"/>
              </a:rPr>
              <a:t>iechyd</a:t>
            </a:r>
            <a:r>
              <a:rPr lang="en-US" sz="3000" dirty="0">
                <a:latin typeface="Lucida Sans" panose="020B0602030504020204" pitchFamily="34" charset="0"/>
              </a:rPr>
              <a:t> </a:t>
            </a:r>
            <a:r>
              <a:rPr lang="en-US" sz="3000" dirty="0" err="1">
                <a:latin typeface="Lucida Sans" panose="020B0602030504020204" pitchFamily="34" charset="0"/>
              </a:rPr>
              <a:t>dderbyn</a:t>
            </a:r>
            <a:r>
              <a:rPr lang="en-US" sz="3000" dirty="0">
                <a:latin typeface="Lucida Sans" panose="020B0602030504020204" pitchFamily="34" charset="0"/>
              </a:rPr>
              <a:t> </a:t>
            </a:r>
            <a:r>
              <a:rPr lang="en-US" sz="3000" b="1" dirty="0" err="1">
                <a:latin typeface="Lucida Sans" panose="020B0602030504020204" pitchFamily="34" charset="0"/>
              </a:rPr>
              <a:t>hyfforddiant</a:t>
            </a:r>
            <a:r>
              <a:rPr lang="en-US" sz="3000" b="1" dirty="0">
                <a:latin typeface="Lucida Sans" panose="020B0602030504020204" pitchFamily="34" charset="0"/>
              </a:rPr>
              <a:t> </a:t>
            </a:r>
            <a:r>
              <a:rPr lang="en-US" sz="3000" b="1" dirty="0" err="1">
                <a:latin typeface="Lucida Sans" panose="020B0602030504020204" pitchFamily="34" charset="0"/>
              </a:rPr>
              <a:t>digonol</a:t>
            </a:r>
            <a:r>
              <a:rPr lang="en-US" sz="3000" b="1" dirty="0">
                <a:latin typeface="Lucida Sans" panose="020B0602030504020204" pitchFamily="34" charset="0"/>
              </a:rPr>
              <a:t> </a:t>
            </a:r>
            <a:r>
              <a:rPr lang="en-US" sz="3000" b="1" dirty="0" smtClean="0">
                <a:latin typeface="Lucida Sans" panose="020B0602030504020204" pitchFamily="34" charset="0"/>
              </a:rPr>
              <a:t>ac </a:t>
            </a:r>
            <a:r>
              <a:rPr lang="en-US" sz="3000" b="1" dirty="0" err="1" smtClean="0">
                <a:latin typeface="Lucida Sans" panose="020B0602030504020204" pitchFamily="34" charset="0"/>
              </a:rPr>
              <a:t>addas</a:t>
            </a:r>
            <a:r>
              <a:rPr lang="en-US" sz="3000" b="1" dirty="0" smtClean="0">
                <a:latin typeface="Lucida Sans" panose="020B0602030504020204" pitchFamily="34" charset="0"/>
              </a:rPr>
              <a:t> </a:t>
            </a:r>
            <a:r>
              <a:rPr lang="en-US" sz="3000" b="1" dirty="0">
                <a:latin typeface="Lucida Sans" panose="020B0602030504020204" pitchFamily="34" charset="0"/>
              </a:rPr>
              <a:t>a </a:t>
            </a:r>
            <a:r>
              <a:rPr lang="en-US" sz="3000" b="1" dirty="0" err="1">
                <a:latin typeface="Lucida Sans" panose="020B0602030504020204" pitchFamily="34" charset="0"/>
              </a:rPr>
              <a:t>chyrraedd</a:t>
            </a:r>
            <a:r>
              <a:rPr lang="en-US" sz="3000" b="1" dirty="0">
                <a:latin typeface="Lucida Sans" panose="020B0602030504020204" pitchFamily="34" charset="0"/>
              </a:rPr>
              <a:t> y </a:t>
            </a:r>
            <a:r>
              <a:rPr lang="en-US" sz="3000" b="1" dirty="0" err="1">
                <a:latin typeface="Lucida Sans" panose="020B0602030504020204" pitchFamily="34" charset="0"/>
              </a:rPr>
              <a:t>lefel</a:t>
            </a:r>
            <a:r>
              <a:rPr lang="en-US" sz="3000" b="1" dirty="0">
                <a:latin typeface="Lucida Sans" panose="020B0602030504020204" pitchFamily="34" charset="0"/>
              </a:rPr>
              <a:t> </a:t>
            </a:r>
            <a:r>
              <a:rPr lang="en-US" sz="3000" b="1" dirty="0" err="1">
                <a:latin typeface="Lucida Sans" panose="020B0602030504020204" pitchFamily="34" charset="0"/>
              </a:rPr>
              <a:t>angenrheidiol</a:t>
            </a:r>
            <a:r>
              <a:rPr lang="en-US" sz="3000" b="1" dirty="0">
                <a:latin typeface="Lucida Sans" panose="020B0602030504020204" pitchFamily="34" charset="0"/>
              </a:rPr>
              <a:t> o </a:t>
            </a:r>
            <a:r>
              <a:rPr lang="en-US" sz="3000" b="1" dirty="0" err="1" smtClean="0">
                <a:latin typeface="Lucida Sans" panose="020B0602030504020204" pitchFamily="34" charset="0"/>
              </a:rPr>
              <a:t>gymhwysedd</a:t>
            </a:r>
            <a:r>
              <a:rPr lang="en-US" sz="3000" b="1" dirty="0" smtClean="0">
                <a:latin typeface="Lucida Sans" panose="020B0602030504020204" pitchFamily="34" charset="0"/>
              </a:rPr>
              <a:t> </a:t>
            </a:r>
            <a:r>
              <a:rPr lang="en-US" sz="3000" b="1" dirty="0" err="1">
                <a:latin typeface="Lucida Sans" panose="020B0602030504020204" pitchFamily="34" charset="0"/>
              </a:rPr>
              <a:t>cyn</a:t>
            </a:r>
            <a:r>
              <a:rPr lang="en-US" sz="3000" b="1" dirty="0">
                <a:latin typeface="Lucida Sans" panose="020B0602030504020204" pitchFamily="34" charset="0"/>
              </a:rPr>
              <a:t> </a:t>
            </a:r>
            <a:r>
              <a:rPr lang="en-US" sz="3000" b="1" dirty="0" err="1">
                <a:latin typeface="Lucida Sans" panose="020B0602030504020204" pitchFamily="34" charset="0"/>
              </a:rPr>
              <a:t>iddynt</a:t>
            </a:r>
            <a:r>
              <a:rPr lang="en-US" sz="3000" b="1" dirty="0">
                <a:latin typeface="Lucida Sans" panose="020B0602030504020204" pitchFamily="34" charset="0"/>
              </a:rPr>
              <a:t> </a:t>
            </a:r>
            <a:r>
              <a:rPr lang="en-US" sz="3000" b="1" dirty="0" err="1" smtClean="0">
                <a:latin typeface="Lucida Sans" panose="020B0602030504020204" pitchFamily="34" charset="0"/>
              </a:rPr>
              <a:t>gymryd</a:t>
            </a:r>
            <a:r>
              <a:rPr lang="en-US" sz="3000" b="1" dirty="0" smtClean="0">
                <a:latin typeface="Lucida Sans" panose="020B0602030504020204" pitchFamily="34" charset="0"/>
              </a:rPr>
              <a:t> y </a:t>
            </a:r>
            <a:r>
              <a:rPr lang="en-US" sz="3000" b="1" dirty="0" err="1">
                <a:latin typeface="Lucida Sans" panose="020B0602030504020204" pitchFamily="34" charset="0"/>
              </a:rPr>
              <a:t>cyfrifoldeb</a:t>
            </a:r>
            <a:r>
              <a:rPr lang="en-US" sz="3000" b="1" dirty="0" smtClean="0">
                <a:latin typeface="Lucida Sans" panose="020B0602030504020204" pitchFamily="34" charset="0"/>
              </a:rPr>
              <a:t>.”</a:t>
            </a:r>
            <a:endParaRPr lang="en-GB" sz="3000" b="1" dirty="0" smtClean="0">
              <a:latin typeface="Lucida Sans" panose="020B0602030504020204" pitchFamily="34" charset="0"/>
            </a:endParaRPr>
          </a:p>
          <a:p>
            <a:pPr marL="0" indent="0" algn="r">
              <a:buNone/>
            </a:pPr>
            <a:endParaRPr lang="en-GB" sz="2000" dirty="0" smtClean="0">
              <a:latin typeface="Lucida Sans" panose="020B0602030504020204" pitchFamily="34" charset="0"/>
            </a:endParaRPr>
          </a:p>
          <a:p>
            <a:pPr marL="0" indent="0" algn="r">
              <a:buNone/>
            </a:pPr>
            <a:r>
              <a:rPr lang="en-GB" sz="2000" dirty="0" smtClean="0">
                <a:latin typeface="Lucida Sans" panose="020B0602030504020204" pitchFamily="34" charset="0"/>
              </a:rPr>
              <a:t>(</a:t>
            </a:r>
            <a:r>
              <a:rPr lang="en-GB" sz="2000" dirty="0" err="1" smtClean="0">
                <a:latin typeface="Lucida Sans" panose="020B0602030504020204" pitchFamily="34" charset="0"/>
              </a:rPr>
              <a:t>Llywodraeth</a:t>
            </a:r>
            <a:r>
              <a:rPr lang="en-GB" sz="2000" dirty="0" smtClean="0">
                <a:latin typeface="Lucida Sans" panose="020B0602030504020204" pitchFamily="34" charset="0"/>
              </a:rPr>
              <a:t> </a:t>
            </a:r>
            <a:r>
              <a:rPr lang="en-GB" sz="2000" dirty="0" err="1" smtClean="0">
                <a:latin typeface="Lucida Sans" panose="020B0602030504020204" pitchFamily="34" charset="0"/>
              </a:rPr>
              <a:t>Cymru</a:t>
            </a:r>
            <a:r>
              <a:rPr lang="en-GB" sz="2000" dirty="0" smtClean="0">
                <a:latin typeface="Lucida Sans" panose="020B0602030504020204" pitchFamily="34" charset="0"/>
              </a:rPr>
              <a:t>, 2016:8)</a:t>
            </a:r>
            <a:endParaRPr lang="en-US" sz="2000" dirty="0">
              <a:latin typeface="Lucida Sans" panose="020B0602030504020204" pitchFamily="34" charset="0"/>
            </a:endParaRPr>
          </a:p>
        </p:txBody>
      </p:sp>
    </p:spTree>
    <p:extLst>
      <p:ext uri="{BB962C8B-B14F-4D97-AF65-F5344CB8AC3E}">
        <p14:creationId xmlns:p14="http://schemas.microsoft.com/office/powerpoint/2010/main" val="31066274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8435280" cy="922114"/>
          </a:xfrm>
        </p:spPr>
        <p:txBody>
          <a:bodyPr/>
          <a:lstStyle/>
          <a:p>
            <a:r>
              <a:rPr lang="en-GB" altLang="en-US" sz="2800" dirty="0">
                <a:latin typeface="Lucida Sans" panose="020B0602030504020204" pitchFamily="34" charset="0"/>
              </a:rPr>
              <a:t>Cyfrifoldebau </a:t>
            </a:r>
            <a:r>
              <a:rPr lang="en-GB" altLang="en-US" sz="2800" dirty="0" err="1">
                <a:latin typeface="Lucida Sans" panose="020B0602030504020204" pitchFamily="34" charset="0"/>
              </a:rPr>
              <a:t>lleoliadau</a:t>
            </a:r>
            <a:r>
              <a:rPr lang="en-GB" altLang="en-US" sz="2800" dirty="0">
                <a:latin typeface="Lucida Sans" panose="020B0602030504020204" pitchFamily="34" charset="0"/>
              </a:rPr>
              <a:t/>
            </a:r>
            <a:br>
              <a:rPr lang="en-GB" altLang="en-US" sz="2800" dirty="0">
                <a:latin typeface="Lucida Sans" panose="020B0602030504020204" pitchFamily="34" charset="0"/>
              </a:rPr>
            </a:br>
            <a:r>
              <a:rPr lang="en-GB" altLang="en-US" sz="2800" dirty="0">
                <a:solidFill>
                  <a:srgbClr val="0070C0"/>
                </a:solidFill>
                <a:latin typeface="Lucida Sans" panose="020B0602030504020204" pitchFamily="34" charset="0"/>
              </a:rPr>
              <a:t>Responsibilities of settings</a:t>
            </a:r>
            <a:endParaRPr lang="en-GB" altLang="en-US" sz="2800" dirty="0" smtClean="0">
              <a:solidFill>
                <a:srgbClr val="0070C0"/>
              </a:solidFill>
              <a:latin typeface="Lucida Sans" panose="020B0602030504020204" pitchFamily="34" charset="0"/>
            </a:endParaRPr>
          </a:p>
        </p:txBody>
      </p:sp>
      <p:sp>
        <p:nvSpPr>
          <p:cNvPr id="2" name="Content Placeholder 1"/>
          <p:cNvSpPr>
            <a:spLocks noGrp="1"/>
          </p:cNvSpPr>
          <p:nvPr>
            <p:ph idx="1"/>
          </p:nvPr>
        </p:nvSpPr>
        <p:spPr>
          <a:xfrm>
            <a:off x="184417" y="1196752"/>
            <a:ext cx="8712968" cy="4320481"/>
          </a:xfrm>
        </p:spPr>
        <p:txBody>
          <a:bodyPr/>
          <a:lstStyle/>
          <a:p>
            <a:pPr marL="0" indent="0">
              <a:buNone/>
            </a:pPr>
            <a:r>
              <a:rPr lang="en-GB" sz="3000" dirty="0" smtClean="0">
                <a:latin typeface="Lucida Sans" panose="020B0602030504020204" pitchFamily="34" charset="0"/>
              </a:rPr>
              <a:t>“Any staff members who provide support to learners with healthcare needs </a:t>
            </a:r>
            <a:r>
              <a:rPr lang="en-GB" sz="3000" b="1" dirty="0" smtClean="0">
                <a:latin typeface="Lucida Sans" panose="020B0602030504020204" pitchFamily="34" charset="0"/>
              </a:rPr>
              <a:t>must receive sufficient and suitable training and achieve the necessary level of competence before they take on the responsibility.”</a:t>
            </a:r>
          </a:p>
          <a:p>
            <a:pPr marL="0" indent="0" algn="r">
              <a:buNone/>
            </a:pPr>
            <a:r>
              <a:rPr lang="en-GB" sz="2000" dirty="0" smtClean="0">
                <a:latin typeface="Lucida Sans" panose="020B0602030504020204" pitchFamily="34" charset="0"/>
              </a:rPr>
              <a:t>(Welsh Government, 2016:8)</a:t>
            </a:r>
            <a:endParaRPr lang="en-US" sz="2000" dirty="0">
              <a:latin typeface="Lucida Sans" panose="020B0602030504020204" pitchFamily="34" charset="0"/>
            </a:endParaRPr>
          </a:p>
        </p:txBody>
      </p:sp>
    </p:spTree>
    <p:extLst>
      <p:ext uri="{BB962C8B-B14F-4D97-AF65-F5344CB8AC3E}">
        <p14:creationId xmlns:p14="http://schemas.microsoft.com/office/powerpoint/2010/main" val="40165191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ALN CODE</a:t>
            </a:r>
            <a:endParaRPr lang="en-GB" dirty="0"/>
          </a:p>
        </p:txBody>
      </p:sp>
      <p:sp>
        <p:nvSpPr>
          <p:cNvPr id="3" name="Content Placeholder 2"/>
          <p:cNvSpPr>
            <a:spLocks noGrp="1"/>
          </p:cNvSpPr>
          <p:nvPr>
            <p:ph idx="1"/>
          </p:nvPr>
        </p:nvSpPr>
        <p:spPr/>
        <p:txBody>
          <a:bodyPr/>
          <a:lstStyle/>
          <a:p>
            <a:r>
              <a:rPr lang="en-GB" dirty="0"/>
              <a:t>https://youtu.be/z2bkbs00Z68</a:t>
            </a:r>
          </a:p>
        </p:txBody>
      </p:sp>
    </p:spTree>
    <p:extLst>
      <p:ext uri="{BB962C8B-B14F-4D97-AF65-F5344CB8AC3E}">
        <p14:creationId xmlns:p14="http://schemas.microsoft.com/office/powerpoint/2010/main" val="32144089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ALN </a:t>
            </a:r>
            <a:r>
              <a:rPr lang="en-GB" dirty="0"/>
              <a:t>Code Summary/</a:t>
            </a:r>
            <a:r>
              <a:rPr lang="en-GB" dirty="0" err="1"/>
              <a:t>Crynodeb</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gov.wales/sites/default/files/publications/2020-09/additional-learning-needs-aln-transformation-programme-guide.pdf</a:t>
            </a:r>
            <a:endParaRPr lang="en-GB" dirty="0" smtClean="0"/>
          </a:p>
          <a:p>
            <a:endParaRPr lang="en-GB" dirty="0"/>
          </a:p>
          <a:p>
            <a:r>
              <a:rPr lang="en-GB" dirty="0" smtClean="0"/>
              <a:t>Activity:  In groups look at the code and critically Evaluate significant points.</a:t>
            </a:r>
            <a:endParaRPr lang="en-GB" dirty="0"/>
          </a:p>
          <a:p>
            <a:r>
              <a:rPr lang="en-GB" dirty="0" err="1"/>
              <a:t>Gweithgaredd</a:t>
            </a:r>
            <a:r>
              <a:rPr lang="en-GB" dirty="0"/>
              <a:t>: </a:t>
            </a:r>
            <a:r>
              <a:rPr lang="en-GB" dirty="0" err="1"/>
              <a:t>Mewn</a:t>
            </a:r>
            <a:r>
              <a:rPr lang="en-GB" dirty="0"/>
              <a:t> </a:t>
            </a:r>
            <a:r>
              <a:rPr lang="en-GB" dirty="0" err="1"/>
              <a:t>grwpiau</a:t>
            </a:r>
            <a:r>
              <a:rPr lang="en-GB" dirty="0"/>
              <a:t> </a:t>
            </a:r>
            <a:r>
              <a:rPr lang="en-GB" dirty="0" err="1"/>
              <a:t>edrychwch</a:t>
            </a:r>
            <a:r>
              <a:rPr lang="en-GB" dirty="0"/>
              <a:t> </a:t>
            </a:r>
            <a:r>
              <a:rPr lang="en-GB" dirty="0" err="1"/>
              <a:t>ar</a:t>
            </a:r>
            <a:r>
              <a:rPr lang="en-GB" dirty="0"/>
              <a:t> y cod a </a:t>
            </a:r>
            <a:r>
              <a:rPr lang="en-GB" dirty="0" err="1"/>
              <a:t>Gwerthuswch</a:t>
            </a:r>
            <a:r>
              <a:rPr lang="en-GB" dirty="0"/>
              <a:t> </a:t>
            </a:r>
            <a:r>
              <a:rPr lang="en-GB" dirty="0" err="1"/>
              <a:t>bwyntiau</a:t>
            </a:r>
            <a:r>
              <a:rPr lang="en-GB" dirty="0"/>
              <a:t> </a:t>
            </a:r>
            <a:r>
              <a:rPr lang="en-GB" dirty="0" err="1"/>
              <a:t>arwyddocaol</a:t>
            </a:r>
            <a:r>
              <a:rPr lang="en-GB" dirty="0"/>
              <a:t> </a:t>
            </a:r>
            <a:r>
              <a:rPr lang="en-GB" dirty="0" err="1"/>
              <a:t>yn</a:t>
            </a:r>
            <a:r>
              <a:rPr lang="en-GB" dirty="0"/>
              <a:t> </a:t>
            </a:r>
            <a:r>
              <a:rPr lang="en-GB" dirty="0" err="1"/>
              <a:t>feirniadol</a:t>
            </a:r>
            <a:r>
              <a:rPr lang="en-GB" dirty="0"/>
              <a:t>.</a:t>
            </a:r>
          </a:p>
        </p:txBody>
      </p:sp>
    </p:spTree>
    <p:extLst>
      <p:ext uri="{BB962C8B-B14F-4D97-AF65-F5344CB8AC3E}">
        <p14:creationId xmlns:p14="http://schemas.microsoft.com/office/powerpoint/2010/main" val="1757697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2800" dirty="0" smtClean="0">
                <a:latin typeface="Lucida Sans" panose="020B0602030504020204" pitchFamily="34" charset="0"/>
              </a:rPr>
              <a:t>Rhieni </a:t>
            </a:r>
            <a:br>
              <a:rPr lang="en-GB" sz="2800" dirty="0" smtClean="0">
                <a:latin typeface="Lucida Sans" panose="020B0602030504020204" pitchFamily="34" charset="0"/>
              </a:rPr>
            </a:br>
            <a:r>
              <a:rPr lang="en-GB" sz="2800" dirty="0" smtClean="0">
                <a:solidFill>
                  <a:srgbClr val="0070C0"/>
                </a:solidFill>
                <a:latin typeface="Lucida Sans" panose="020B0602030504020204" pitchFamily="34" charset="0"/>
              </a:rPr>
              <a:t>Parents</a:t>
            </a:r>
            <a:endParaRPr lang="en-GB" sz="2800" dirty="0">
              <a:solidFill>
                <a:srgbClr val="0070C0"/>
              </a:solidFill>
              <a:latin typeface="Lucida Sans" panose="020B0602030504020204" pitchFamily="34" charset="0"/>
            </a:endParaRPr>
          </a:p>
        </p:txBody>
      </p:sp>
      <p:sp>
        <p:nvSpPr>
          <p:cNvPr id="3" name="Content Placeholder 2"/>
          <p:cNvSpPr>
            <a:spLocks noGrp="1"/>
          </p:cNvSpPr>
          <p:nvPr>
            <p:ph sz="half" idx="1"/>
          </p:nvPr>
        </p:nvSpPr>
        <p:spPr>
          <a:xfrm>
            <a:off x="457200" y="1124744"/>
            <a:ext cx="4038600" cy="4464497"/>
          </a:xfrm>
        </p:spPr>
        <p:txBody>
          <a:bodyPr/>
          <a:lstStyle/>
          <a:p>
            <a:r>
              <a:rPr lang="cy-GB" dirty="0" smtClean="0">
                <a:latin typeface="Lucida Sans" panose="020B0602030504020204" pitchFamily="34" charset="0"/>
              </a:rPr>
              <a:t>Sioc</a:t>
            </a:r>
          </a:p>
          <a:p>
            <a:r>
              <a:rPr lang="cy-GB" dirty="0" smtClean="0">
                <a:latin typeface="Lucida Sans" panose="020B0602030504020204" pitchFamily="34" charset="0"/>
              </a:rPr>
              <a:t>Lefelau uchel o straen</a:t>
            </a:r>
          </a:p>
          <a:p>
            <a:r>
              <a:rPr lang="cy-GB" dirty="0" smtClean="0">
                <a:latin typeface="Lucida Sans" panose="020B0602030504020204" pitchFamily="34" charset="0"/>
              </a:rPr>
              <a:t>Medru teimlo wedi gorlethu</a:t>
            </a:r>
          </a:p>
          <a:p>
            <a:r>
              <a:rPr lang="cy-GB" dirty="0" smtClean="0">
                <a:latin typeface="Lucida Sans" panose="020B0602030504020204" pitchFamily="34" charset="0"/>
              </a:rPr>
              <a:t>Rhwystredrigaeth</a:t>
            </a:r>
          </a:p>
          <a:p>
            <a:r>
              <a:rPr lang="cy-GB" dirty="0" smtClean="0">
                <a:latin typeface="Lucida Sans" panose="020B0602030504020204" pitchFamily="34" charset="0"/>
              </a:rPr>
              <a:t>Achosi gofid</a:t>
            </a:r>
          </a:p>
          <a:p>
            <a:r>
              <a:rPr lang="cy-GB" dirty="0" smtClean="0">
                <a:latin typeface="Lucida Sans" panose="020B0602030504020204" pitchFamily="34" charset="0"/>
              </a:rPr>
              <a:t>Colled ac anobaith</a:t>
            </a:r>
            <a:endParaRPr lang="cy-GB" dirty="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lstStyle/>
          <a:p>
            <a:r>
              <a:rPr lang="en-GB" dirty="0" smtClean="0">
                <a:solidFill>
                  <a:srgbClr val="0070C0"/>
                </a:solidFill>
                <a:latin typeface="Lucida Sans" panose="020B0602030504020204" pitchFamily="34" charset="0"/>
              </a:rPr>
              <a:t>Shock</a:t>
            </a:r>
          </a:p>
          <a:p>
            <a:r>
              <a:rPr lang="en-GB" dirty="0" smtClean="0">
                <a:solidFill>
                  <a:srgbClr val="0070C0"/>
                </a:solidFill>
                <a:latin typeface="Lucida Sans" panose="020B0602030504020204" pitchFamily="34" charset="0"/>
              </a:rPr>
              <a:t>Heightened levels of stress</a:t>
            </a:r>
          </a:p>
          <a:p>
            <a:r>
              <a:rPr lang="en-GB" dirty="0" smtClean="0">
                <a:solidFill>
                  <a:srgbClr val="0070C0"/>
                </a:solidFill>
                <a:latin typeface="Lucida Sans" panose="020B0602030504020204" pitchFamily="34" charset="0"/>
              </a:rPr>
              <a:t>Can feel overwhelmed</a:t>
            </a:r>
          </a:p>
          <a:p>
            <a:r>
              <a:rPr lang="en-GB" dirty="0" smtClean="0">
                <a:solidFill>
                  <a:srgbClr val="0070C0"/>
                </a:solidFill>
                <a:latin typeface="Lucida Sans" panose="020B0602030504020204" pitchFamily="34" charset="0"/>
              </a:rPr>
              <a:t>Frustration</a:t>
            </a:r>
          </a:p>
          <a:p>
            <a:r>
              <a:rPr lang="en-GB" dirty="0" smtClean="0">
                <a:solidFill>
                  <a:srgbClr val="0070C0"/>
                </a:solidFill>
                <a:latin typeface="Lucida Sans" panose="020B0602030504020204" pitchFamily="34" charset="0"/>
              </a:rPr>
              <a:t>Upsetting</a:t>
            </a:r>
          </a:p>
          <a:p>
            <a:r>
              <a:rPr lang="en-GB" dirty="0" smtClean="0">
                <a:solidFill>
                  <a:srgbClr val="0070C0"/>
                </a:solidFill>
                <a:latin typeface="Lucida Sans" panose="020B0602030504020204" pitchFamily="34" charset="0"/>
              </a:rPr>
              <a:t>Loss and despair</a:t>
            </a:r>
          </a:p>
          <a:p>
            <a:endParaRPr lang="en-GB" dirty="0" smtClean="0"/>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sz="3200" dirty="0">
                <a:latin typeface="Lucida Sans" panose="020B0602030504020204" pitchFamily="34" charset="0"/>
              </a:rPr>
              <a:t>Rhieni </a:t>
            </a:r>
            <a:br>
              <a:rPr lang="en-GB" sz="3200" dirty="0">
                <a:latin typeface="Lucida Sans" panose="020B0602030504020204" pitchFamily="34" charset="0"/>
              </a:rPr>
            </a:br>
            <a:r>
              <a:rPr lang="en-GB" sz="3200" dirty="0">
                <a:solidFill>
                  <a:srgbClr val="0070C0"/>
                </a:solidFill>
                <a:latin typeface="Lucida Sans" panose="020B0602030504020204" pitchFamily="34" charset="0"/>
              </a:rPr>
              <a:t>Parents</a:t>
            </a:r>
            <a:endParaRPr lang="en-US" altLang="en-US" sz="3200" dirty="0" smtClean="0"/>
          </a:p>
        </p:txBody>
      </p:sp>
      <p:sp>
        <p:nvSpPr>
          <p:cNvPr id="2" name="Content Placeholder 1"/>
          <p:cNvSpPr>
            <a:spLocks noGrp="1"/>
          </p:cNvSpPr>
          <p:nvPr>
            <p:ph idx="1"/>
          </p:nvPr>
        </p:nvSpPr>
        <p:spPr/>
        <p:txBody>
          <a:bodyPr/>
          <a:lstStyle/>
          <a:p>
            <a:pPr marL="0" indent="0">
              <a:buNone/>
            </a:pPr>
            <a:r>
              <a:rPr lang="en-US" dirty="0" smtClean="0">
                <a:latin typeface="Lucida Sans" panose="020B0602030504020204" pitchFamily="34" charset="0"/>
              </a:rPr>
              <a:t>Listen to your mother (2014) ‘</a:t>
            </a:r>
            <a:r>
              <a:rPr lang="en-GB" dirty="0" smtClean="0">
                <a:latin typeface="Lucida Sans" panose="020B0602030504020204" pitchFamily="34" charset="0"/>
              </a:rPr>
              <a:t>Kristi </a:t>
            </a:r>
            <a:r>
              <a:rPr lang="en-GB" dirty="0" err="1">
                <a:latin typeface="Lucida Sans" panose="020B0602030504020204" pitchFamily="34" charset="0"/>
              </a:rPr>
              <a:t>Rieger</a:t>
            </a:r>
            <a:r>
              <a:rPr lang="en-GB" dirty="0">
                <a:latin typeface="Lucida Sans" panose="020B0602030504020204" pitchFamily="34" charset="0"/>
              </a:rPr>
              <a:t> Campbell reading "What It Means To Be A Special Needs </a:t>
            </a:r>
            <a:r>
              <a:rPr lang="en-GB" dirty="0" smtClean="0">
                <a:latin typeface="Lucida Sans" panose="020B0602030504020204" pitchFamily="34" charset="0"/>
              </a:rPr>
              <a:t>Mom“’, </a:t>
            </a:r>
            <a:r>
              <a:rPr lang="en-GB" dirty="0" smtClean="0">
                <a:latin typeface="Lucida Sans" panose="020B0602030504020204" pitchFamily="34" charset="0"/>
                <a:hlinkClick r:id="rId3"/>
              </a:rPr>
              <a:t>https://www.youtube.com/watch?v=phUwXFcnaL0</a:t>
            </a:r>
            <a:r>
              <a:rPr lang="en-GB" dirty="0" smtClean="0">
                <a:latin typeface="Lucida Sans" panose="020B0602030504020204" pitchFamily="34" charset="0"/>
              </a:rPr>
              <a:t> [Accessed: October 21 2017].</a:t>
            </a:r>
            <a:endParaRPr lang="en-US" dirty="0">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2800" dirty="0" smtClean="0">
                <a:latin typeface="Lucida Sans" panose="020B0602030504020204" pitchFamily="34" charset="0"/>
              </a:rPr>
              <a:t>Rhieni </a:t>
            </a:r>
            <a:br>
              <a:rPr lang="en-GB" sz="2800" dirty="0" smtClean="0">
                <a:latin typeface="Lucida Sans" panose="020B0602030504020204" pitchFamily="34" charset="0"/>
              </a:rPr>
            </a:br>
            <a:r>
              <a:rPr lang="en-GB" sz="2800" dirty="0" smtClean="0">
                <a:solidFill>
                  <a:srgbClr val="0070C0"/>
                </a:solidFill>
                <a:latin typeface="Lucida Sans" panose="020B0602030504020204" pitchFamily="34" charset="0"/>
              </a:rPr>
              <a:t>Parents</a:t>
            </a:r>
            <a:endParaRPr lang="en-GB" sz="2800" dirty="0">
              <a:solidFill>
                <a:srgbClr val="0070C0"/>
              </a:solidFill>
              <a:latin typeface="Lucida Sans" panose="020B0602030504020204" pitchFamily="34" charset="0"/>
            </a:endParaRPr>
          </a:p>
        </p:txBody>
      </p:sp>
      <p:sp>
        <p:nvSpPr>
          <p:cNvPr id="3" name="Content Placeholder 2"/>
          <p:cNvSpPr>
            <a:spLocks noGrp="1"/>
          </p:cNvSpPr>
          <p:nvPr>
            <p:ph sz="half" idx="1"/>
          </p:nvPr>
        </p:nvSpPr>
        <p:spPr>
          <a:xfrm>
            <a:off x="457200" y="1124744"/>
            <a:ext cx="4038600" cy="4464497"/>
          </a:xfrm>
        </p:spPr>
        <p:txBody>
          <a:bodyPr/>
          <a:lstStyle/>
          <a:p>
            <a:r>
              <a:rPr lang="en-GB" sz="2600" dirty="0" smtClean="0">
                <a:latin typeface="Lucida Sans" panose="020B0602030504020204" pitchFamily="34" charset="0"/>
              </a:rPr>
              <a:t>R</a:t>
            </a:r>
            <a:r>
              <a:rPr lang="cy-GB" sz="2600" dirty="0" smtClean="0">
                <a:latin typeface="Lucida Sans" panose="020B0602030504020204" pitchFamily="34" charset="0"/>
              </a:rPr>
              <a:t>hannu newyddion gyda theulu/ffrindiau</a:t>
            </a:r>
          </a:p>
          <a:p>
            <a:r>
              <a:rPr lang="cy-GB" sz="2600" dirty="0" smtClean="0">
                <a:latin typeface="Lucida Sans" panose="020B0602030504020204" pitchFamily="34" charset="0"/>
              </a:rPr>
              <a:t>Gweithwyr proffesiynol/jargon</a:t>
            </a:r>
          </a:p>
          <a:p>
            <a:r>
              <a:rPr lang="cy-GB" sz="2600" dirty="0" smtClean="0">
                <a:latin typeface="Lucida Sans" panose="020B0602030504020204" pitchFamily="34" charset="0"/>
              </a:rPr>
              <a:t>Consyrn am frodyr/chwiorydd</a:t>
            </a:r>
          </a:p>
          <a:p>
            <a:r>
              <a:rPr lang="cy-GB" sz="2600" dirty="0" smtClean="0">
                <a:latin typeface="Lucida Sans" panose="020B0602030504020204" pitchFamily="34" charset="0"/>
              </a:rPr>
              <a:t>Gofal – ble?</a:t>
            </a:r>
          </a:p>
          <a:p>
            <a:r>
              <a:rPr lang="cy-GB" sz="2600" dirty="0" smtClean="0">
                <a:latin typeface="Lucida Sans" panose="020B0602030504020204" pitchFamily="34" charset="0"/>
              </a:rPr>
              <a:t>Addysg – ble?</a:t>
            </a:r>
          </a:p>
          <a:p>
            <a:r>
              <a:rPr lang="cy-GB" sz="2600" dirty="0" smtClean="0">
                <a:latin typeface="Lucida Sans" panose="020B0602030504020204" pitchFamily="34" charset="0"/>
              </a:rPr>
              <a:t>Costau ychwanegol</a:t>
            </a:r>
          </a:p>
          <a:p>
            <a:r>
              <a:rPr lang="cy-GB" sz="2600" dirty="0" smtClean="0">
                <a:latin typeface="Lucida Sans" panose="020B0602030504020204" pitchFamily="34" charset="0"/>
              </a:rPr>
              <a:t>Tlodi</a:t>
            </a:r>
            <a:endParaRPr lang="cy-GB" sz="2600" dirty="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lstStyle/>
          <a:p>
            <a:r>
              <a:rPr lang="en-GB" sz="2700" dirty="0" smtClean="0">
                <a:solidFill>
                  <a:srgbClr val="0070C0"/>
                </a:solidFill>
                <a:latin typeface="Lucida Sans" panose="020B0602030504020204" pitchFamily="34" charset="0"/>
              </a:rPr>
              <a:t>Sharing news with family/friends</a:t>
            </a:r>
          </a:p>
          <a:p>
            <a:r>
              <a:rPr lang="en-GB" sz="2700" dirty="0" smtClean="0">
                <a:solidFill>
                  <a:srgbClr val="0070C0"/>
                </a:solidFill>
                <a:latin typeface="Lucida Sans" panose="020B0602030504020204" pitchFamily="34" charset="0"/>
              </a:rPr>
              <a:t>Professionals/jargon</a:t>
            </a:r>
          </a:p>
          <a:p>
            <a:r>
              <a:rPr lang="en-GB" sz="2700" dirty="0" smtClean="0">
                <a:solidFill>
                  <a:srgbClr val="0070C0"/>
                </a:solidFill>
                <a:latin typeface="Lucida Sans" panose="020B0602030504020204" pitchFamily="34" charset="0"/>
              </a:rPr>
              <a:t>Concern for siblings</a:t>
            </a:r>
          </a:p>
          <a:p>
            <a:r>
              <a:rPr lang="en-GB" sz="2700" dirty="0" smtClean="0">
                <a:solidFill>
                  <a:srgbClr val="0070C0"/>
                </a:solidFill>
                <a:latin typeface="Lucida Sans" panose="020B0602030504020204" pitchFamily="34" charset="0"/>
              </a:rPr>
              <a:t>Care – where?</a:t>
            </a:r>
            <a:endParaRPr lang="en-GB" sz="2700" dirty="0">
              <a:solidFill>
                <a:srgbClr val="0070C0"/>
              </a:solidFill>
              <a:latin typeface="Lucida Sans" panose="020B0602030504020204" pitchFamily="34" charset="0"/>
            </a:endParaRPr>
          </a:p>
          <a:p>
            <a:r>
              <a:rPr lang="en-GB" sz="2700" dirty="0" smtClean="0">
                <a:solidFill>
                  <a:srgbClr val="0070C0"/>
                </a:solidFill>
                <a:latin typeface="Lucida Sans" panose="020B0602030504020204" pitchFamily="34" charset="0"/>
              </a:rPr>
              <a:t>Education – where?</a:t>
            </a:r>
          </a:p>
          <a:p>
            <a:r>
              <a:rPr lang="en-GB" sz="2700" dirty="0" smtClean="0">
                <a:solidFill>
                  <a:srgbClr val="0070C0"/>
                </a:solidFill>
                <a:latin typeface="Lucida Sans" panose="020B0602030504020204" pitchFamily="34" charset="0"/>
              </a:rPr>
              <a:t>Additional costs</a:t>
            </a:r>
          </a:p>
          <a:p>
            <a:r>
              <a:rPr lang="en-GB" sz="2700" dirty="0" smtClean="0">
                <a:solidFill>
                  <a:srgbClr val="0070C0"/>
                </a:solidFill>
                <a:latin typeface="Lucida Sans" panose="020B0602030504020204" pitchFamily="34" charset="0"/>
              </a:rPr>
              <a:t>Poverty</a:t>
            </a:r>
            <a:endParaRPr lang="en-GB" sz="2700" dirty="0">
              <a:solidFill>
                <a:srgbClr val="0070C0"/>
              </a:solidFill>
              <a:latin typeface="Lucida Sans" panose="020B0602030504020204" pitchFamily="34" charset="0"/>
            </a:endParaRPr>
          </a:p>
        </p:txBody>
      </p:sp>
    </p:spTree>
    <p:extLst>
      <p:ext uri="{BB962C8B-B14F-4D97-AF65-F5344CB8AC3E}">
        <p14:creationId xmlns:p14="http://schemas.microsoft.com/office/powerpoint/2010/main" val="288541489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2800" dirty="0" smtClean="0">
                <a:latin typeface="Lucida Sans" panose="020B0602030504020204" pitchFamily="34" charset="0"/>
              </a:rPr>
              <a:t>Ymchwil Resch et al., 2010</a:t>
            </a:r>
            <a:br>
              <a:rPr lang="en-GB" sz="2800" dirty="0" smtClean="0">
                <a:latin typeface="Lucida Sans" panose="020B0602030504020204" pitchFamily="34" charset="0"/>
              </a:rPr>
            </a:br>
            <a:r>
              <a:rPr lang="en-GB" sz="2800" dirty="0" smtClean="0">
                <a:solidFill>
                  <a:srgbClr val="0070C0"/>
                </a:solidFill>
                <a:latin typeface="Lucida Sans" panose="020B0602030504020204" pitchFamily="34" charset="0"/>
              </a:rPr>
              <a:t>Research by Resch et al., 2010</a:t>
            </a:r>
            <a:endParaRPr lang="en-GB" sz="2800" dirty="0">
              <a:solidFill>
                <a:srgbClr val="0070C0"/>
              </a:solidFill>
              <a:latin typeface="Lucida Sans" panose="020B0602030504020204" pitchFamily="34" charset="0"/>
            </a:endParaRPr>
          </a:p>
        </p:txBody>
      </p:sp>
      <p:sp>
        <p:nvSpPr>
          <p:cNvPr id="3" name="Content Placeholder 2"/>
          <p:cNvSpPr>
            <a:spLocks noGrp="1"/>
          </p:cNvSpPr>
          <p:nvPr>
            <p:ph sz="half" idx="1"/>
          </p:nvPr>
        </p:nvSpPr>
        <p:spPr>
          <a:xfrm>
            <a:off x="457200" y="1124744"/>
            <a:ext cx="4038600" cy="4464497"/>
          </a:xfrm>
        </p:spPr>
        <p:txBody>
          <a:bodyPr/>
          <a:lstStyle/>
          <a:p>
            <a:r>
              <a:rPr lang="cy-GB" sz="2200" dirty="0" smtClean="0">
                <a:latin typeface="Lucida Sans" panose="020B0602030504020204" pitchFamily="34" charset="0"/>
              </a:rPr>
              <a:t>Nod yr ymchwil – canfod heriau a wynebwyd gan rieni a phlant gydag ADY</a:t>
            </a:r>
          </a:p>
          <a:p>
            <a:r>
              <a:rPr lang="cy-GB" sz="2200" dirty="0" smtClean="0">
                <a:latin typeface="Lucida Sans" panose="020B0602030504020204" pitchFamily="34" charset="0"/>
              </a:rPr>
              <a:t>Canfyddwyd 4 rhwystr at les cadarnhaol rhieni</a:t>
            </a:r>
          </a:p>
          <a:p>
            <a:pPr marL="457200" indent="-457200">
              <a:buAutoNum type="arabicPeriod"/>
            </a:pPr>
            <a:r>
              <a:rPr lang="cy-GB" sz="2200" dirty="0" smtClean="0">
                <a:latin typeface="Lucida Sans" panose="020B0602030504020204" pitchFamily="34" charset="0"/>
              </a:rPr>
              <a:t>Mynediad i gwybodaeth/gwasanaeth-au</a:t>
            </a:r>
          </a:p>
          <a:p>
            <a:pPr marL="457200" indent="-457200">
              <a:buAutoNum type="arabicPeriod"/>
            </a:pPr>
            <a:r>
              <a:rPr lang="cy-GB" sz="2200" dirty="0" smtClean="0">
                <a:latin typeface="Lucida Sans" panose="020B0602030504020204" pitchFamily="34" charset="0"/>
              </a:rPr>
              <a:t>Rhwystrau ariannol</a:t>
            </a:r>
          </a:p>
          <a:p>
            <a:pPr marL="457200" indent="-457200">
              <a:buAutoNum type="arabicPeriod"/>
            </a:pPr>
            <a:r>
              <a:rPr lang="cy-GB" sz="2200" dirty="0" smtClean="0">
                <a:latin typeface="Lucida Sans" panose="020B0602030504020204" pitchFamily="34" charset="0"/>
              </a:rPr>
              <a:t>Arfer cynhwysol – ysgol/cymuned</a:t>
            </a:r>
          </a:p>
          <a:p>
            <a:pPr marL="457200" indent="-457200">
              <a:buAutoNum type="arabicPeriod"/>
            </a:pPr>
            <a:r>
              <a:rPr lang="cy-GB" sz="2200" dirty="0" smtClean="0">
                <a:latin typeface="Lucida Sans" panose="020B0602030504020204" pitchFamily="34" charset="0"/>
              </a:rPr>
              <a:t>Cefnogaeth deuluol</a:t>
            </a:r>
            <a:endParaRPr lang="cy-GB" sz="2200" dirty="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lstStyle/>
          <a:p>
            <a:r>
              <a:rPr lang="en-GB" sz="2200" dirty="0" smtClean="0">
                <a:solidFill>
                  <a:srgbClr val="0070C0"/>
                </a:solidFill>
                <a:latin typeface="Lucida Sans" panose="020B0602030504020204" pitchFamily="34" charset="0"/>
              </a:rPr>
              <a:t>Research aim – identify challenges faced by parents of children with ALN</a:t>
            </a:r>
          </a:p>
          <a:p>
            <a:r>
              <a:rPr lang="en-GB" sz="2200" dirty="0" smtClean="0">
                <a:solidFill>
                  <a:srgbClr val="0070C0"/>
                </a:solidFill>
                <a:latin typeface="Lucida Sans" panose="020B0602030504020204" pitchFamily="34" charset="0"/>
              </a:rPr>
              <a:t>Identified 4 barriers to positive parent well-being</a:t>
            </a:r>
          </a:p>
          <a:p>
            <a:pPr marL="514350" indent="-514350">
              <a:buAutoNum type="arabicPeriod"/>
            </a:pPr>
            <a:r>
              <a:rPr lang="en-GB" sz="2200" dirty="0" smtClean="0">
                <a:solidFill>
                  <a:srgbClr val="0070C0"/>
                </a:solidFill>
                <a:latin typeface="Lucida Sans" panose="020B0602030504020204" pitchFamily="34" charset="0"/>
              </a:rPr>
              <a:t>Access to information/services</a:t>
            </a:r>
          </a:p>
          <a:p>
            <a:pPr marL="514350" indent="-514350">
              <a:buAutoNum type="arabicPeriod"/>
            </a:pPr>
            <a:r>
              <a:rPr lang="en-GB" sz="2200" dirty="0" smtClean="0">
                <a:solidFill>
                  <a:srgbClr val="0070C0"/>
                </a:solidFill>
                <a:latin typeface="Lucida Sans" panose="020B0602030504020204" pitchFamily="34" charset="0"/>
              </a:rPr>
              <a:t>Financial barriers</a:t>
            </a:r>
          </a:p>
          <a:p>
            <a:pPr marL="514350" indent="-514350">
              <a:buAutoNum type="arabicPeriod"/>
            </a:pPr>
            <a:r>
              <a:rPr lang="en-GB" sz="2200" dirty="0" smtClean="0">
                <a:solidFill>
                  <a:srgbClr val="0070C0"/>
                </a:solidFill>
                <a:latin typeface="Lucida Sans" panose="020B0602030504020204" pitchFamily="34" charset="0"/>
              </a:rPr>
              <a:t>Inclusive practice – schools/community</a:t>
            </a:r>
          </a:p>
          <a:p>
            <a:pPr marL="514350" indent="-514350">
              <a:buAutoNum type="arabicPeriod"/>
            </a:pPr>
            <a:r>
              <a:rPr lang="en-GB" sz="2200" dirty="0" smtClean="0">
                <a:solidFill>
                  <a:srgbClr val="0070C0"/>
                </a:solidFill>
                <a:latin typeface="Lucida Sans" panose="020B0602030504020204" pitchFamily="34" charset="0"/>
              </a:rPr>
              <a:t>Family support</a:t>
            </a:r>
          </a:p>
          <a:p>
            <a:pPr marL="0" indent="0">
              <a:buNone/>
            </a:pPr>
            <a:endParaRPr lang="en-GB" sz="2700" dirty="0">
              <a:solidFill>
                <a:srgbClr val="0070C0"/>
              </a:solidFill>
              <a:latin typeface="Lucida Sans" panose="020B0602030504020204" pitchFamily="34" charset="0"/>
            </a:endParaRPr>
          </a:p>
        </p:txBody>
      </p:sp>
    </p:spTree>
    <p:extLst>
      <p:ext uri="{BB962C8B-B14F-4D97-AF65-F5344CB8AC3E}">
        <p14:creationId xmlns:p14="http://schemas.microsoft.com/office/powerpoint/2010/main" val="303184340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sz="3200" dirty="0">
                <a:latin typeface="Lucida Sans" panose="020B0602030504020204" pitchFamily="34" charset="0"/>
              </a:rPr>
              <a:t>Ymchwil </a:t>
            </a:r>
            <a:r>
              <a:rPr lang="en-GB" sz="3200" dirty="0" smtClean="0">
                <a:latin typeface="Lucida Sans" panose="020B0602030504020204" pitchFamily="34" charset="0"/>
              </a:rPr>
              <a:t>Hayes a Watson, 2012</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70C0"/>
                </a:solidFill>
                <a:latin typeface="Lucida Sans" panose="020B0602030504020204" pitchFamily="34" charset="0"/>
              </a:rPr>
              <a:t>Research by </a:t>
            </a:r>
            <a:r>
              <a:rPr lang="en-GB" sz="3200" dirty="0" smtClean="0">
                <a:solidFill>
                  <a:srgbClr val="0070C0"/>
                </a:solidFill>
                <a:latin typeface="Lucida Sans" panose="020B0602030504020204" pitchFamily="34" charset="0"/>
              </a:rPr>
              <a:t>Hayes and Watson, 2012</a:t>
            </a:r>
            <a:endParaRPr lang="en-GB" altLang="en-US" sz="3200" dirty="0" smtClean="0"/>
          </a:p>
        </p:txBody>
      </p:sp>
      <p:sp>
        <p:nvSpPr>
          <p:cNvPr id="4" name="Content Placeholder 3"/>
          <p:cNvSpPr>
            <a:spLocks noGrp="1"/>
          </p:cNvSpPr>
          <p:nvPr>
            <p:ph sz="half" idx="1"/>
          </p:nvPr>
        </p:nvSpPr>
        <p:spPr/>
        <p:txBody>
          <a:bodyPr/>
          <a:lstStyle/>
          <a:p>
            <a:r>
              <a:rPr lang="en-GB" dirty="0" smtClean="0">
                <a:latin typeface="Lucida Sans" panose="020B0602030504020204" pitchFamily="34" charset="0"/>
              </a:rPr>
              <a:t>Rhieni </a:t>
            </a:r>
            <a:r>
              <a:rPr lang="en-GB" dirty="0" err="1" smtClean="0">
                <a:latin typeface="Lucida Sans" panose="020B0602030504020204" pitchFamily="34" charset="0"/>
              </a:rPr>
              <a:t>gyda</a:t>
            </a:r>
            <a:r>
              <a:rPr lang="en-GB" dirty="0" smtClean="0">
                <a:latin typeface="Lucida Sans" panose="020B0602030504020204" pitchFamily="34" charset="0"/>
              </a:rPr>
              <a:t> </a:t>
            </a:r>
            <a:r>
              <a:rPr lang="en-GB" dirty="0" err="1" smtClean="0">
                <a:latin typeface="Lucida Sans" panose="020B0602030504020204" pitchFamily="34" charset="0"/>
              </a:rPr>
              <a:t>phlant</a:t>
            </a:r>
            <a:r>
              <a:rPr lang="en-GB" dirty="0" smtClean="0">
                <a:latin typeface="Lucida Sans" panose="020B0602030504020204" pitchFamily="34" charset="0"/>
              </a:rPr>
              <a:t> </a:t>
            </a:r>
            <a:r>
              <a:rPr lang="en-GB" dirty="0" err="1" smtClean="0">
                <a:latin typeface="Lucida Sans" panose="020B0602030504020204" pitchFamily="34" charset="0"/>
              </a:rPr>
              <a:t>gydag</a:t>
            </a:r>
            <a:r>
              <a:rPr lang="en-GB" dirty="0" smtClean="0">
                <a:latin typeface="Lucida Sans" panose="020B0602030504020204" pitchFamily="34" charset="0"/>
              </a:rPr>
              <a:t> ASD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profi’r</a:t>
            </a:r>
            <a:r>
              <a:rPr lang="en-GB" dirty="0" smtClean="0">
                <a:latin typeface="Lucida Sans" panose="020B0602030504020204" pitchFamily="34" charset="0"/>
              </a:rPr>
              <a:t> </a:t>
            </a:r>
            <a:r>
              <a:rPr lang="en-GB" dirty="0" err="1" smtClean="0">
                <a:latin typeface="Lucida Sans" panose="020B0602030504020204" pitchFamily="34" charset="0"/>
              </a:rPr>
              <a:t>straen</a:t>
            </a:r>
            <a:r>
              <a:rPr lang="en-GB" dirty="0" smtClean="0">
                <a:latin typeface="Lucida Sans" panose="020B0602030504020204" pitchFamily="34" charset="0"/>
              </a:rPr>
              <a:t> </a:t>
            </a:r>
            <a:r>
              <a:rPr lang="en-GB" dirty="0" err="1" smtClean="0">
                <a:latin typeface="Lucida Sans" panose="020B0602030504020204" pitchFamily="34" charset="0"/>
              </a:rPr>
              <a:t>mwyaf</a:t>
            </a:r>
            <a:endParaRPr lang="en-GB" dirty="0" smtClean="0">
              <a:latin typeface="Lucida Sans" panose="020B0602030504020204" pitchFamily="34" charset="0"/>
            </a:endParaRPr>
          </a:p>
          <a:p>
            <a:r>
              <a:rPr lang="en-GB" dirty="0" smtClean="0">
                <a:latin typeface="Lucida Sans" panose="020B0602030504020204" pitchFamily="34" charset="0"/>
              </a:rPr>
              <a:t>“Parenting Stress Index” (</a:t>
            </a:r>
            <a:r>
              <a:rPr lang="en-GB" dirty="0" err="1" smtClean="0">
                <a:latin typeface="Lucida Sans" panose="020B0602030504020204" pitchFamily="34" charset="0"/>
              </a:rPr>
              <a:t>Abidin</a:t>
            </a:r>
            <a:r>
              <a:rPr lang="en-GB" dirty="0" smtClean="0">
                <a:latin typeface="Lucida Sans" panose="020B0602030504020204" pitchFamily="34" charset="0"/>
              </a:rPr>
              <a:t>, 1983)</a:t>
            </a:r>
            <a:endParaRPr lang="en-GB" dirty="0">
              <a:latin typeface="Lucida Sans" panose="020B0602030504020204" pitchFamily="34" charset="0"/>
            </a:endParaRPr>
          </a:p>
        </p:txBody>
      </p:sp>
      <p:sp>
        <p:nvSpPr>
          <p:cNvPr id="5" name="Content Placeholder 4"/>
          <p:cNvSpPr>
            <a:spLocks noGrp="1"/>
          </p:cNvSpPr>
          <p:nvPr>
            <p:ph sz="half" idx="2"/>
          </p:nvPr>
        </p:nvSpPr>
        <p:spPr/>
        <p:txBody>
          <a:bodyPr/>
          <a:lstStyle/>
          <a:p>
            <a:r>
              <a:rPr lang="en-GB" dirty="0" smtClean="0">
                <a:solidFill>
                  <a:srgbClr val="0070C0"/>
                </a:solidFill>
                <a:latin typeface="Lucida Sans" panose="020B0602030504020204" pitchFamily="34" charset="0"/>
              </a:rPr>
              <a:t>Parents of children with ASD experience most stress</a:t>
            </a:r>
          </a:p>
          <a:p>
            <a:r>
              <a:rPr lang="en-GB" dirty="0" smtClean="0">
                <a:solidFill>
                  <a:srgbClr val="0070C0"/>
                </a:solidFill>
                <a:latin typeface="Lucida Sans" panose="020B0602030504020204" pitchFamily="34" charset="0"/>
              </a:rPr>
              <a:t>Parenting Stress Index (</a:t>
            </a:r>
            <a:r>
              <a:rPr lang="en-GB" dirty="0" err="1" smtClean="0">
                <a:solidFill>
                  <a:srgbClr val="0070C0"/>
                </a:solidFill>
                <a:latin typeface="Lucida Sans" panose="020B0602030504020204" pitchFamily="34" charset="0"/>
              </a:rPr>
              <a:t>Abidin</a:t>
            </a:r>
            <a:r>
              <a:rPr lang="en-GB" dirty="0" smtClean="0">
                <a:solidFill>
                  <a:srgbClr val="0070C0"/>
                </a:solidFill>
                <a:latin typeface="Lucida Sans" panose="020B0602030504020204" pitchFamily="34" charset="0"/>
              </a:rPr>
              <a:t>, 1983)</a:t>
            </a:r>
            <a:endParaRPr lang="en-GB" dirty="0">
              <a:solidFill>
                <a:srgbClr val="0070C0"/>
              </a:solidFill>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z="3600" dirty="0" err="1" smtClean="0">
                <a:latin typeface="Lucida Sans" panose="020B0602030504020204" pitchFamily="34" charset="0"/>
              </a:rPr>
              <a:t>Darllen</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pellach</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70C0"/>
                </a:solidFill>
                <a:latin typeface="Lucida Sans" panose="020B0602030504020204" pitchFamily="34" charset="0"/>
              </a:rPr>
              <a:t>Further reading</a:t>
            </a:r>
          </a:p>
        </p:txBody>
      </p:sp>
      <p:sp>
        <p:nvSpPr>
          <p:cNvPr id="22532" name="Content Placeholder 3"/>
          <p:cNvSpPr>
            <a:spLocks noGrp="1"/>
          </p:cNvSpPr>
          <p:nvPr>
            <p:ph idx="1"/>
          </p:nvPr>
        </p:nvSpPr>
        <p:spPr/>
        <p:txBody>
          <a:bodyPr/>
          <a:lstStyle/>
          <a:p>
            <a:pPr marL="0" indent="0">
              <a:buNone/>
              <a:defRPr/>
            </a:pPr>
            <a:r>
              <a:rPr lang="en-GB" sz="2800" dirty="0">
                <a:latin typeface="Lucida Sans" panose="020B0602030504020204" pitchFamily="34" charset="0"/>
              </a:rPr>
              <a:t>Janus, M., </a:t>
            </a:r>
            <a:r>
              <a:rPr lang="en-GB" sz="2800" dirty="0" err="1">
                <a:latin typeface="Lucida Sans" panose="020B0602030504020204" pitchFamily="34" charset="0"/>
              </a:rPr>
              <a:t>Kopechanski</a:t>
            </a:r>
            <a:r>
              <a:rPr lang="en-GB" sz="2800" dirty="0">
                <a:latin typeface="Lucida Sans" panose="020B0602030504020204" pitchFamily="34" charset="0"/>
              </a:rPr>
              <a:t>, L., Cameron, R. and Hughes, </a:t>
            </a:r>
            <a:r>
              <a:rPr lang="en-GB" sz="2800" dirty="0" smtClean="0">
                <a:latin typeface="Lucida Sans" panose="020B0602030504020204" pitchFamily="34" charset="0"/>
              </a:rPr>
              <a:t>D. (2008). ‘In </a:t>
            </a:r>
            <a:r>
              <a:rPr lang="en-GB" sz="2800" dirty="0">
                <a:latin typeface="Lucida Sans" panose="020B0602030504020204" pitchFamily="34" charset="0"/>
              </a:rPr>
              <a:t>transition: Experiences of parents of children with special needs at school </a:t>
            </a:r>
            <a:r>
              <a:rPr lang="en-GB" sz="2800" dirty="0" smtClean="0">
                <a:latin typeface="Lucida Sans" panose="020B0602030504020204" pitchFamily="34" charset="0"/>
              </a:rPr>
              <a:t>entry’,</a:t>
            </a:r>
            <a:r>
              <a:rPr lang="en-GB" sz="2800" dirty="0">
                <a:latin typeface="Lucida Sans" panose="020B0602030504020204" pitchFamily="34" charset="0"/>
              </a:rPr>
              <a:t> </a:t>
            </a:r>
            <a:r>
              <a:rPr lang="en-GB" sz="2800" i="1" dirty="0">
                <a:latin typeface="Lucida Sans" panose="020B0602030504020204" pitchFamily="34" charset="0"/>
              </a:rPr>
              <a:t>Early Childhood Education Journal</a:t>
            </a:r>
            <a:r>
              <a:rPr lang="en-GB" sz="2800" dirty="0">
                <a:latin typeface="Lucida Sans" panose="020B0602030504020204" pitchFamily="34" charset="0"/>
              </a:rPr>
              <a:t>, </a:t>
            </a:r>
            <a:r>
              <a:rPr lang="en-GB" sz="2800" dirty="0" smtClean="0">
                <a:latin typeface="Lucida Sans" panose="020B0602030504020204" pitchFamily="34" charset="0"/>
              </a:rPr>
              <a:t>35, 5, </a:t>
            </a:r>
            <a:r>
              <a:rPr lang="en-GB" sz="2800" dirty="0">
                <a:latin typeface="Lucida Sans" panose="020B0602030504020204" pitchFamily="34" charset="0"/>
              </a:rPr>
              <a:t>pp.479-485</a:t>
            </a:r>
            <a:r>
              <a:rPr lang="en-GB" sz="2800" dirty="0" smtClean="0">
                <a:latin typeface="Lucida Sans" panose="020B0602030504020204" pitchFamily="34" charset="0"/>
              </a:rPr>
              <a:t>. [On-line]. </a:t>
            </a:r>
            <a:r>
              <a:rPr lang="en-GB" sz="2800" dirty="0">
                <a:latin typeface="Lucida Sans" panose="020B0602030504020204" pitchFamily="34" charset="0"/>
              </a:rPr>
              <a:t>Available at: </a:t>
            </a:r>
            <a:r>
              <a:rPr lang="en-GB" sz="2800" dirty="0">
                <a:latin typeface="Lucida Sans" panose="020B0602030504020204" pitchFamily="34" charset="0"/>
                <a:hlinkClick r:id="rId3"/>
              </a:rPr>
              <a:t>https://</a:t>
            </a:r>
            <a:r>
              <a:rPr lang="en-GB" sz="2800" dirty="0" smtClean="0">
                <a:latin typeface="Lucida Sans" panose="020B0602030504020204" pitchFamily="34" charset="0"/>
                <a:hlinkClick r:id="rId3"/>
              </a:rPr>
              <a:t>edi.offordcentre.com/wp/wp-content/uploads/2015/06/In_Transition_ECD_20081.pdf</a:t>
            </a:r>
            <a:r>
              <a:rPr lang="en-GB" sz="2800" dirty="0" smtClean="0">
                <a:latin typeface="Lucida Sans" panose="020B0602030504020204" pitchFamily="34" charset="0"/>
              </a:rPr>
              <a:t> </a:t>
            </a:r>
            <a:endParaRPr lang="en-GB" altLang="en-US" sz="2800" dirty="0">
              <a:latin typeface="Lucida Sans" panose="020B0602030504020204" pitchFamily="34" charset="0"/>
            </a:endParaRPr>
          </a:p>
          <a:p>
            <a:pPr marL="0" indent="0">
              <a:buFont typeface="Arial" panose="020B0604020202020204" pitchFamily="34" charset="0"/>
              <a:buNone/>
              <a:defRPr/>
            </a:pPr>
            <a:endParaRPr lang="en-GB" altLang="en-US"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z="3600" dirty="0" err="1" smtClean="0">
                <a:latin typeface="Lucida Sans" panose="020B0602030504020204" pitchFamily="34" charset="0"/>
              </a:rPr>
              <a:t>Darllen</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pellach</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70C0"/>
                </a:solidFill>
                <a:latin typeface="Lucida Sans" panose="020B0602030504020204" pitchFamily="34" charset="0"/>
              </a:rPr>
              <a:t>Further reading</a:t>
            </a:r>
          </a:p>
        </p:txBody>
      </p:sp>
      <p:sp>
        <p:nvSpPr>
          <p:cNvPr id="22532" name="Content Placeholder 3"/>
          <p:cNvSpPr>
            <a:spLocks noGrp="1"/>
          </p:cNvSpPr>
          <p:nvPr>
            <p:ph idx="1"/>
          </p:nvPr>
        </p:nvSpPr>
        <p:spPr/>
        <p:txBody>
          <a:bodyPr/>
          <a:lstStyle/>
          <a:p>
            <a:pPr marL="0" indent="0">
              <a:buNone/>
              <a:defRPr/>
            </a:pPr>
            <a:r>
              <a:rPr lang="en-GB" sz="2800" dirty="0">
                <a:latin typeface="Lucida Sans" panose="020B0602030504020204" pitchFamily="34" charset="0"/>
              </a:rPr>
              <a:t>Olsson, M.B. and Hwang, </a:t>
            </a:r>
            <a:r>
              <a:rPr lang="en-GB" sz="2800" dirty="0" smtClean="0">
                <a:latin typeface="Lucida Sans" panose="020B0602030504020204" pitchFamily="34" charset="0"/>
              </a:rPr>
              <a:t>C.P. (2008). ‘Socioeconomic </a:t>
            </a:r>
            <a:r>
              <a:rPr lang="en-GB" sz="2800" dirty="0">
                <a:latin typeface="Lucida Sans" panose="020B0602030504020204" pitchFamily="34" charset="0"/>
              </a:rPr>
              <a:t>and psychological variables as risk and protective factors for parental well‐being in families of children with intellectual </a:t>
            </a:r>
            <a:r>
              <a:rPr lang="en-GB" sz="2800" dirty="0" smtClean="0">
                <a:latin typeface="Lucida Sans" panose="020B0602030504020204" pitchFamily="34" charset="0"/>
              </a:rPr>
              <a:t>disabilities’, </a:t>
            </a:r>
            <a:r>
              <a:rPr lang="en-GB" sz="2800" i="1" dirty="0" smtClean="0">
                <a:latin typeface="Lucida Sans" panose="020B0602030504020204" pitchFamily="34" charset="0"/>
              </a:rPr>
              <a:t>Journal </a:t>
            </a:r>
            <a:r>
              <a:rPr lang="en-GB" sz="2800" i="1" dirty="0">
                <a:latin typeface="Lucida Sans" panose="020B0602030504020204" pitchFamily="34" charset="0"/>
              </a:rPr>
              <a:t>of Intellectual Disability Research</a:t>
            </a:r>
            <a:r>
              <a:rPr lang="en-GB" sz="2800" dirty="0">
                <a:latin typeface="Lucida Sans" panose="020B0602030504020204" pitchFamily="34" charset="0"/>
              </a:rPr>
              <a:t>, </a:t>
            </a:r>
            <a:r>
              <a:rPr lang="en-GB" sz="2800" dirty="0" smtClean="0">
                <a:latin typeface="Lucida Sans" panose="020B0602030504020204" pitchFamily="34" charset="0"/>
              </a:rPr>
              <a:t>52, 12, </a:t>
            </a:r>
            <a:r>
              <a:rPr lang="en-GB" sz="2800" dirty="0">
                <a:latin typeface="Lucida Sans" panose="020B0602030504020204" pitchFamily="34" charset="0"/>
              </a:rPr>
              <a:t>pp.1102-1113</a:t>
            </a:r>
            <a:r>
              <a:rPr lang="en-GB" sz="2800" dirty="0" smtClean="0">
                <a:latin typeface="Lucida Sans" panose="020B0602030504020204" pitchFamily="34" charset="0"/>
              </a:rPr>
              <a:t>. [On-line]. </a:t>
            </a:r>
            <a:r>
              <a:rPr lang="en-GB" sz="2800" dirty="0">
                <a:latin typeface="Lucida Sans" panose="020B0602030504020204" pitchFamily="34" charset="0"/>
              </a:rPr>
              <a:t>Available at: </a:t>
            </a:r>
            <a:r>
              <a:rPr lang="en-GB" sz="2800" dirty="0">
                <a:latin typeface="Lucida Sans" panose="020B0602030504020204" pitchFamily="34" charset="0"/>
                <a:hlinkClick r:id="rId3"/>
              </a:rPr>
              <a:t>http://</a:t>
            </a:r>
            <a:r>
              <a:rPr lang="en-GB" sz="2800" dirty="0" smtClean="0">
                <a:latin typeface="Lucida Sans" panose="020B0602030504020204" pitchFamily="34" charset="0"/>
                <a:hlinkClick r:id="rId3"/>
              </a:rPr>
              <a:t>www.pol.gu.se/digitalAssets/1328/1328179_socioeconomic.pdf</a:t>
            </a:r>
            <a:r>
              <a:rPr lang="en-GB" sz="2800" dirty="0" smtClean="0">
                <a:latin typeface="Lucida Sans" panose="020B0602030504020204" pitchFamily="34" charset="0"/>
              </a:rPr>
              <a:t> </a:t>
            </a:r>
            <a:endParaRPr lang="en-GB" altLang="en-US" sz="2800" dirty="0" smtClean="0">
              <a:latin typeface="Lucida Sans" panose="020B0602030504020204" pitchFamily="34" charset="0"/>
            </a:endParaRPr>
          </a:p>
        </p:txBody>
      </p:sp>
    </p:spTree>
    <p:extLst>
      <p:ext uri="{BB962C8B-B14F-4D97-AF65-F5344CB8AC3E}">
        <p14:creationId xmlns:p14="http://schemas.microsoft.com/office/powerpoint/2010/main" val="277768374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r>
              <a:rPr lang="en-US" altLang="en-US" sz="2800" dirty="0" smtClean="0">
                <a:latin typeface="Lucida Sans" panose="020B0602030504020204" pitchFamily="34" charset="0"/>
              </a:rPr>
              <a:t>Teuluoedd </a:t>
            </a:r>
            <a:r>
              <a:rPr lang="en-US" altLang="en-US" sz="2800" dirty="0" err="1" smtClean="0">
                <a:latin typeface="Lucida Sans" panose="020B0602030504020204" pitchFamily="34" charset="0"/>
              </a:rPr>
              <a:t>yn</a:t>
            </a:r>
            <a:r>
              <a:rPr lang="en-US" altLang="en-US" sz="2800" dirty="0" smtClean="0">
                <a:latin typeface="Lucida Sans" panose="020B0602030504020204" pitchFamily="34" charset="0"/>
              </a:rPr>
              <a:t> </a:t>
            </a:r>
            <a:r>
              <a:rPr lang="en-US" altLang="en-US" sz="2800" dirty="0" err="1" smtClean="0">
                <a:latin typeface="Lucida Sans" panose="020B0602030504020204" pitchFamily="34" charset="0"/>
              </a:rPr>
              <a:t>Gyntaf</a:t>
            </a:r>
            <a:r>
              <a:rPr lang="en-US" altLang="en-US" sz="2800" dirty="0" smtClean="0">
                <a:latin typeface="Lucida Sans" panose="020B0602030504020204" pitchFamily="34" charset="0"/>
              </a:rPr>
              <a:t/>
            </a:r>
            <a:br>
              <a:rPr lang="en-US" altLang="en-US" sz="2800" dirty="0" smtClean="0">
                <a:latin typeface="Lucida Sans" panose="020B0602030504020204" pitchFamily="34" charset="0"/>
              </a:rPr>
            </a:br>
            <a:r>
              <a:rPr lang="en-US" altLang="en-US" sz="2800" dirty="0" smtClean="0">
                <a:solidFill>
                  <a:srgbClr val="0070C0"/>
                </a:solidFill>
                <a:latin typeface="Lucida Sans" panose="020B0602030504020204" pitchFamily="34" charset="0"/>
              </a:rPr>
              <a:t>Families First</a:t>
            </a:r>
          </a:p>
        </p:txBody>
      </p:sp>
      <p:sp>
        <p:nvSpPr>
          <p:cNvPr id="3" name="Content Placeholder 2"/>
          <p:cNvSpPr>
            <a:spLocks noGrp="1"/>
          </p:cNvSpPr>
          <p:nvPr>
            <p:ph sz="half" idx="1"/>
          </p:nvPr>
        </p:nvSpPr>
        <p:spPr/>
        <p:txBody>
          <a:bodyPr/>
          <a:lstStyle/>
          <a:p>
            <a:r>
              <a:rPr lang="en-GB" dirty="0" err="1" smtClean="0">
                <a:latin typeface="Lucida Sans" panose="020B0602030504020204" pitchFamily="34" charset="0"/>
              </a:rPr>
              <a:t>Rhedeg</a:t>
            </a:r>
            <a:r>
              <a:rPr lang="en-GB" dirty="0" smtClean="0">
                <a:latin typeface="Lucida Sans" panose="020B0602030504020204" pitchFamily="34" charset="0"/>
              </a:rPr>
              <a:t> </a:t>
            </a:r>
            <a:r>
              <a:rPr lang="en-GB" dirty="0" err="1" smtClean="0">
                <a:latin typeface="Lucida Sans" panose="020B0602030504020204" pitchFamily="34" charset="0"/>
              </a:rPr>
              <a:t>gan</a:t>
            </a:r>
            <a:r>
              <a:rPr lang="en-GB" dirty="0" smtClean="0">
                <a:latin typeface="Lucida Sans" panose="020B0602030504020204" pitchFamily="34" charset="0"/>
              </a:rPr>
              <a:t> </a:t>
            </a:r>
            <a:r>
              <a:rPr lang="en-GB" dirty="0" err="1" smtClean="0">
                <a:latin typeface="Lucida Sans" panose="020B0602030504020204" pitchFamily="34" charset="0"/>
              </a:rPr>
              <a:t>Awdurdodau</a:t>
            </a:r>
            <a:r>
              <a:rPr lang="en-GB" dirty="0" smtClean="0">
                <a:latin typeface="Lucida Sans" panose="020B0602030504020204" pitchFamily="34" charset="0"/>
              </a:rPr>
              <a:t> </a:t>
            </a:r>
            <a:r>
              <a:rPr lang="en-GB" dirty="0" err="1" smtClean="0">
                <a:latin typeface="Lucida Sans" panose="020B0602030504020204" pitchFamily="34" charset="0"/>
              </a:rPr>
              <a:t>Lleol</a:t>
            </a:r>
            <a:endParaRPr lang="en-GB" dirty="0" smtClean="0">
              <a:latin typeface="Lucida Sans" panose="020B0602030504020204" pitchFamily="34" charset="0"/>
            </a:endParaRPr>
          </a:p>
          <a:p>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gael</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bob </a:t>
            </a:r>
            <a:r>
              <a:rPr lang="en-GB" dirty="0" err="1" smtClean="0">
                <a:latin typeface="Lucida Sans" panose="020B0602030504020204" pitchFamily="34" charset="0"/>
              </a:rPr>
              <a:t>teulu</a:t>
            </a:r>
            <a:r>
              <a:rPr lang="en-GB" dirty="0" smtClean="0">
                <a:latin typeface="Lucida Sans" panose="020B0602030504020204" pitchFamily="34" charset="0"/>
              </a:rPr>
              <a:t> </a:t>
            </a:r>
            <a:r>
              <a:rPr lang="en-GB" dirty="0" err="1" smtClean="0">
                <a:latin typeface="Lucida Sans" panose="020B0602030504020204" pitchFamily="34" charset="0"/>
              </a:rPr>
              <a:t>sydd</a:t>
            </a:r>
            <a:r>
              <a:rPr lang="en-GB" dirty="0" smtClean="0">
                <a:latin typeface="Lucida Sans" panose="020B0602030504020204" pitchFamily="34" charset="0"/>
              </a:rPr>
              <a:t> </a:t>
            </a:r>
            <a:r>
              <a:rPr lang="en-GB" dirty="0" err="1" smtClean="0">
                <a:latin typeface="Lucida Sans" panose="020B0602030504020204" pitchFamily="34" charset="0"/>
              </a:rPr>
              <a:t>angen</a:t>
            </a:r>
            <a:r>
              <a:rPr lang="en-GB" dirty="0" smtClean="0">
                <a:latin typeface="Lucida Sans" panose="020B0602030504020204" pitchFamily="34" charset="0"/>
              </a:rPr>
              <a:t> </a:t>
            </a:r>
            <a:r>
              <a:rPr lang="en-GB" dirty="0" err="1" smtClean="0">
                <a:latin typeface="Lucida Sans" panose="020B0602030504020204" pitchFamily="34" charset="0"/>
              </a:rPr>
              <a:t>cymorth</a:t>
            </a:r>
            <a:endParaRPr lang="en-GB" dirty="0" smtClean="0">
              <a:latin typeface="Lucida Sans" panose="020B0602030504020204" pitchFamily="34" charset="0"/>
            </a:endParaRPr>
          </a:p>
          <a:p>
            <a:r>
              <a:rPr lang="en-GB" dirty="0" err="1" smtClean="0">
                <a:latin typeface="Lucida Sans" panose="020B0602030504020204" pitchFamily="34" charset="0"/>
              </a:rPr>
              <a:t>Cefnogaeth</a:t>
            </a:r>
            <a:r>
              <a:rPr lang="en-GB" dirty="0" smtClean="0">
                <a:latin typeface="Lucida Sans" panose="020B0602030504020204" pitchFamily="34" charset="0"/>
              </a:rPr>
              <a:t> a </a:t>
            </a:r>
            <a:r>
              <a:rPr lang="en-GB" dirty="0" err="1" smtClean="0">
                <a:latin typeface="Lucida Sans" panose="020B0602030504020204" pitchFamily="34" charset="0"/>
              </a:rPr>
              <a:t>gwasanaethau</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70C0"/>
                </a:solidFill>
                <a:latin typeface="Lucida Sans" panose="020B0602030504020204" pitchFamily="34" charset="0"/>
              </a:rPr>
              <a:t>Run by Local Authorities</a:t>
            </a:r>
          </a:p>
          <a:p>
            <a:r>
              <a:rPr lang="en-GB" dirty="0" smtClean="0">
                <a:solidFill>
                  <a:srgbClr val="0070C0"/>
                </a:solidFill>
                <a:latin typeface="Lucida Sans" panose="020B0602030504020204" pitchFamily="34" charset="0"/>
              </a:rPr>
              <a:t>Available to all families who need help</a:t>
            </a:r>
          </a:p>
          <a:p>
            <a:r>
              <a:rPr lang="en-GB" dirty="0" smtClean="0">
                <a:solidFill>
                  <a:srgbClr val="0070C0"/>
                </a:solidFill>
                <a:latin typeface="Lucida Sans" panose="020B0602030504020204" pitchFamily="34" charset="0"/>
              </a:rPr>
              <a:t>Support and services</a:t>
            </a:r>
          </a:p>
          <a:p>
            <a:endParaRPr lang="en-GB" dirty="0"/>
          </a:p>
        </p:txBody>
      </p:sp>
    </p:spTree>
    <p:extLst>
      <p:ext uri="{BB962C8B-B14F-4D97-AF65-F5344CB8AC3E}">
        <p14:creationId xmlns:p14="http://schemas.microsoft.com/office/powerpoint/2010/main" val="9419783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a:xfrm>
            <a:off x="457200" y="274638"/>
            <a:ext cx="8229600" cy="562074"/>
          </a:xfrm>
        </p:spPr>
        <p:txBody>
          <a:bodyPr/>
          <a:lstStyle/>
          <a:p>
            <a:r>
              <a:rPr lang="en-US" altLang="en-US" sz="2800" dirty="0" smtClean="0">
                <a:latin typeface="Lucida Sans" panose="020B0602030504020204" pitchFamily="34" charset="0"/>
              </a:rPr>
              <a:t>SNAP </a:t>
            </a:r>
            <a:r>
              <a:rPr lang="en-US" altLang="en-US" sz="2800" dirty="0" err="1" smtClean="0">
                <a:latin typeface="Lucida Sans" panose="020B0602030504020204" pitchFamily="34" charset="0"/>
              </a:rPr>
              <a:t>Cymru</a:t>
            </a:r>
            <a:endParaRPr lang="en-US" altLang="en-US" sz="2800" dirty="0" smtClean="0">
              <a:solidFill>
                <a:srgbClr val="0070C0"/>
              </a:solidFill>
              <a:latin typeface="Lucida Sans" panose="020B0602030504020204" pitchFamily="34" charset="0"/>
            </a:endParaRPr>
          </a:p>
        </p:txBody>
      </p:sp>
      <p:sp>
        <p:nvSpPr>
          <p:cNvPr id="3" name="Content Placeholder 2"/>
          <p:cNvSpPr>
            <a:spLocks noGrp="1"/>
          </p:cNvSpPr>
          <p:nvPr>
            <p:ph sz="half" idx="1"/>
          </p:nvPr>
        </p:nvSpPr>
        <p:spPr>
          <a:xfrm>
            <a:off x="457200" y="980728"/>
            <a:ext cx="4038600" cy="4608513"/>
          </a:xfrm>
        </p:spPr>
        <p:txBody>
          <a:bodyPr/>
          <a:lstStyle/>
          <a:p>
            <a:r>
              <a:rPr lang="en-GB" dirty="0" err="1" smtClean="0">
                <a:latin typeface="Lucida Sans" panose="020B0602030504020204" pitchFamily="34" charset="0"/>
              </a:rPr>
              <a:t>Elusen</a:t>
            </a:r>
            <a:r>
              <a:rPr lang="en-GB" dirty="0" smtClean="0">
                <a:latin typeface="Lucida Sans" panose="020B0602030504020204" pitchFamily="34" charset="0"/>
              </a:rPr>
              <a:t>, </a:t>
            </a:r>
            <a:r>
              <a:rPr lang="en-GB" dirty="0" err="1" smtClean="0">
                <a:latin typeface="Lucida Sans" panose="020B0602030504020204" pitchFamily="34" charset="0"/>
              </a:rPr>
              <a:t>unigryw</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a:t>
            </a:r>
            <a:r>
              <a:rPr lang="en-GB" dirty="0" err="1" smtClean="0">
                <a:latin typeface="Lucida Sans" panose="020B0602030504020204" pitchFamily="34" charset="0"/>
              </a:rPr>
              <a:t>Gymru</a:t>
            </a:r>
            <a:endParaRPr lang="en-GB" dirty="0" smtClean="0">
              <a:latin typeface="Lucida Sans" panose="020B0602030504020204" pitchFamily="34" charset="0"/>
            </a:endParaRPr>
          </a:p>
          <a:p>
            <a:r>
              <a:rPr lang="en-GB" dirty="0" err="1" smtClean="0">
                <a:latin typeface="Lucida Sans" panose="020B0602030504020204" pitchFamily="34" charset="0"/>
              </a:rPr>
              <a:t>Cynnig</a:t>
            </a:r>
            <a:r>
              <a:rPr lang="en-GB" dirty="0" smtClean="0">
                <a:latin typeface="Lucida Sans" panose="020B0602030504020204" pitchFamily="34" charset="0"/>
              </a:rPr>
              <a:t> </a:t>
            </a:r>
            <a:r>
              <a:rPr lang="en-GB" dirty="0" err="1" smtClean="0">
                <a:latin typeface="Lucida Sans" panose="020B0602030504020204" pitchFamily="34" charset="0"/>
              </a:rPr>
              <a:t>gwybodaeth</a:t>
            </a:r>
            <a:r>
              <a:rPr lang="en-GB" dirty="0" smtClean="0">
                <a:latin typeface="Lucida Sans" panose="020B0602030504020204" pitchFamily="34" charset="0"/>
              </a:rPr>
              <a:t>, </a:t>
            </a:r>
            <a:r>
              <a:rPr lang="en-GB" dirty="0" err="1" smtClean="0">
                <a:latin typeface="Lucida Sans" panose="020B0602030504020204" pitchFamily="34" charset="0"/>
              </a:rPr>
              <a:t>cyngor</a:t>
            </a:r>
            <a:r>
              <a:rPr lang="en-GB" dirty="0" smtClean="0">
                <a:latin typeface="Lucida Sans" panose="020B0602030504020204" pitchFamily="34" charset="0"/>
              </a:rPr>
              <a:t> a </a:t>
            </a:r>
            <a:r>
              <a:rPr lang="en-GB" dirty="0" err="1" smtClean="0">
                <a:latin typeface="Lucida Sans" panose="020B0602030504020204" pitchFamily="34" charset="0"/>
              </a:rPr>
              <a:t>chefnogaeth</a:t>
            </a:r>
            <a:r>
              <a:rPr lang="en-GB" dirty="0" smtClean="0">
                <a:latin typeface="Lucida Sans" panose="020B0602030504020204" pitchFamily="34" charset="0"/>
              </a:rPr>
              <a:t> am </a:t>
            </a:r>
            <a:r>
              <a:rPr lang="en-GB" dirty="0" err="1" smtClean="0">
                <a:latin typeface="Lucida Sans" panose="020B0602030504020204" pitchFamily="34" charset="0"/>
              </a:rPr>
              <a:t>ddim</a:t>
            </a:r>
            <a:endParaRPr lang="en-GB" dirty="0" smtClean="0">
              <a:latin typeface="Lucida Sans" panose="020B0602030504020204" pitchFamily="34" charset="0"/>
            </a:endParaRPr>
          </a:p>
          <a:p>
            <a:r>
              <a:rPr lang="en-GB" dirty="0" err="1" smtClean="0">
                <a:latin typeface="Lucida Sans" panose="020B0602030504020204" pitchFamily="34" charset="0"/>
              </a:rPr>
              <a:t>Medru</a:t>
            </a:r>
            <a:r>
              <a:rPr lang="en-GB" dirty="0" smtClean="0">
                <a:latin typeface="Lucida Sans" panose="020B0602030504020204" pitchFamily="34" charset="0"/>
              </a:rPr>
              <a:t> </a:t>
            </a:r>
            <a:r>
              <a:rPr lang="en-GB" dirty="0" err="1" smtClean="0">
                <a:latin typeface="Lucida Sans" panose="020B0602030504020204" pitchFamily="34" charset="0"/>
              </a:rPr>
              <a:t>helpu</a:t>
            </a:r>
            <a:r>
              <a:rPr lang="en-GB" dirty="0" smtClean="0">
                <a:latin typeface="Lucida Sans" panose="020B0602030504020204" pitchFamily="34" charset="0"/>
              </a:rPr>
              <a:t> bob </a:t>
            </a:r>
            <a:r>
              <a:rPr lang="en-GB" dirty="0" err="1" smtClean="0">
                <a:latin typeface="Lucida Sans" panose="020B0602030504020204" pitchFamily="34" charset="0"/>
              </a:rPr>
              <a:t>teulu</a:t>
            </a:r>
            <a:r>
              <a:rPr lang="en-GB" dirty="0" smtClean="0">
                <a:latin typeface="Lucida Sans" panose="020B0602030504020204" pitchFamily="34" charset="0"/>
              </a:rPr>
              <a:t>, plant a </a:t>
            </a:r>
            <a:r>
              <a:rPr lang="en-GB" dirty="0" err="1" smtClean="0">
                <a:latin typeface="Lucida Sans" panose="020B0602030504020204" pitchFamily="34" charset="0"/>
              </a:rPr>
              <a:t>phobl</a:t>
            </a:r>
            <a:r>
              <a:rPr lang="en-GB" dirty="0" smtClean="0">
                <a:latin typeface="Lucida Sans" panose="020B0602030504020204" pitchFamily="34" charset="0"/>
              </a:rPr>
              <a:t> </a:t>
            </a:r>
            <a:r>
              <a:rPr lang="en-GB" dirty="0" err="1" smtClean="0">
                <a:latin typeface="Lucida Sans" panose="020B0602030504020204" pitchFamily="34" charset="0"/>
              </a:rPr>
              <a:t>ifanc</a:t>
            </a:r>
            <a:r>
              <a:rPr lang="en-GB" dirty="0" smtClean="0">
                <a:latin typeface="Lucida Sans" panose="020B0602030504020204" pitchFamily="34" charset="0"/>
              </a:rPr>
              <a:t> </a:t>
            </a:r>
            <a:r>
              <a:rPr lang="en-GB" dirty="0" err="1" smtClean="0">
                <a:latin typeface="Lucida Sans" panose="020B0602030504020204" pitchFamily="34" charset="0"/>
              </a:rPr>
              <a:t>gydag</a:t>
            </a:r>
            <a:r>
              <a:rPr lang="en-GB" dirty="0" smtClean="0">
                <a:latin typeface="Lucida Sans" panose="020B0602030504020204" pitchFamily="34" charset="0"/>
              </a:rPr>
              <a:t> ADY</a:t>
            </a:r>
            <a:endParaRPr lang="en-GB" dirty="0">
              <a:latin typeface="Lucida Sans" panose="020B0602030504020204" pitchFamily="34" charset="0"/>
            </a:endParaRPr>
          </a:p>
        </p:txBody>
      </p:sp>
      <p:sp>
        <p:nvSpPr>
          <p:cNvPr id="4" name="Content Placeholder 3"/>
          <p:cNvSpPr>
            <a:spLocks noGrp="1"/>
          </p:cNvSpPr>
          <p:nvPr>
            <p:ph sz="half" idx="2"/>
          </p:nvPr>
        </p:nvSpPr>
        <p:spPr>
          <a:xfrm>
            <a:off x="4648200" y="980728"/>
            <a:ext cx="4038600" cy="4608513"/>
          </a:xfrm>
        </p:spPr>
        <p:txBody>
          <a:bodyPr/>
          <a:lstStyle/>
          <a:p>
            <a:r>
              <a:rPr lang="en-GB" dirty="0" smtClean="0">
                <a:solidFill>
                  <a:srgbClr val="0070C0"/>
                </a:solidFill>
                <a:latin typeface="Lucida Sans" panose="020B0602030504020204" pitchFamily="34" charset="0"/>
              </a:rPr>
              <a:t>Charity, unique to Wales</a:t>
            </a:r>
          </a:p>
          <a:p>
            <a:r>
              <a:rPr lang="en-GB" dirty="0" smtClean="0">
                <a:solidFill>
                  <a:srgbClr val="0070C0"/>
                </a:solidFill>
                <a:latin typeface="Lucida Sans" panose="020B0602030504020204" pitchFamily="34" charset="0"/>
              </a:rPr>
              <a:t>Offers free information, advice and support</a:t>
            </a:r>
          </a:p>
          <a:p>
            <a:r>
              <a:rPr lang="en-GB" dirty="0" smtClean="0">
                <a:solidFill>
                  <a:srgbClr val="0070C0"/>
                </a:solidFill>
                <a:latin typeface="Lucida Sans" panose="020B0602030504020204" pitchFamily="34" charset="0"/>
              </a:rPr>
              <a:t>Can help all families, children and young people with ALN</a:t>
            </a:r>
          </a:p>
          <a:p>
            <a:pPr marL="0" indent="0" algn="r">
              <a:buNone/>
            </a:pPr>
            <a:r>
              <a:rPr lang="en-GB" sz="1800" dirty="0" smtClean="0">
                <a:solidFill>
                  <a:srgbClr val="0070C0"/>
                </a:solidFill>
                <a:latin typeface="Lucida Sans" panose="020B0602030504020204" pitchFamily="34" charset="0"/>
              </a:rPr>
              <a:t>(SNAP </a:t>
            </a:r>
            <a:r>
              <a:rPr lang="en-GB" sz="1800" dirty="0" err="1" smtClean="0">
                <a:solidFill>
                  <a:srgbClr val="0070C0"/>
                </a:solidFill>
                <a:latin typeface="Lucida Sans" panose="020B0602030504020204" pitchFamily="34" charset="0"/>
              </a:rPr>
              <a:t>Cymru</a:t>
            </a:r>
            <a:r>
              <a:rPr lang="en-GB" sz="1800" dirty="0" smtClean="0">
                <a:solidFill>
                  <a:srgbClr val="0070C0"/>
                </a:solidFill>
                <a:latin typeface="Lucida Sans" panose="020B0602030504020204" pitchFamily="34" charset="0"/>
              </a:rPr>
              <a:t>, 2017)</a:t>
            </a:r>
          </a:p>
          <a:p>
            <a:endParaRPr lang="en-GB" dirty="0" smtClean="0">
              <a:solidFill>
                <a:srgbClr val="0070C0"/>
              </a:solidFill>
              <a:latin typeface="Lucida Sans" panose="020B0602030504020204" pitchFamily="34" charset="0"/>
            </a:endParaRPr>
          </a:p>
          <a:p>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r>
              <a:rPr lang="en-US" altLang="en-US" sz="2800" dirty="0" smtClean="0">
                <a:latin typeface="Lucida Sans" panose="020B0602030504020204" pitchFamily="34" charset="0"/>
              </a:rPr>
              <a:t>Cefnogi </a:t>
            </a:r>
            <a:r>
              <a:rPr lang="en-US" altLang="en-US" sz="2800" dirty="0" err="1" smtClean="0">
                <a:latin typeface="Lucida Sans" panose="020B0602030504020204" pitchFamily="34" charset="0"/>
              </a:rPr>
              <a:t>Cynnar</a:t>
            </a:r>
            <a:r>
              <a:rPr lang="en-US" altLang="en-US" sz="2800" dirty="0" smtClean="0">
                <a:latin typeface="Lucida Sans" panose="020B0602030504020204" pitchFamily="34" charset="0"/>
              </a:rPr>
              <a:t> (2010-2013)</a:t>
            </a:r>
            <a:br>
              <a:rPr lang="en-US" altLang="en-US" sz="2800" dirty="0" smtClean="0">
                <a:latin typeface="Lucida Sans" panose="020B0602030504020204" pitchFamily="34" charset="0"/>
              </a:rPr>
            </a:br>
            <a:r>
              <a:rPr lang="en-US" altLang="en-US" sz="2800" dirty="0" smtClean="0">
                <a:solidFill>
                  <a:srgbClr val="0070C0"/>
                </a:solidFill>
                <a:latin typeface="Lucida Sans" panose="020B0602030504020204" pitchFamily="34" charset="0"/>
              </a:rPr>
              <a:t>Early Support (2010-2013)</a:t>
            </a:r>
          </a:p>
        </p:txBody>
      </p:sp>
      <p:sp>
        <p:nvSpPr>
          <p:cNvPr id="2" name="Content Placeholder 1"/>
          <p:cNvSpPr>
            <a:spLocks noGrp="1"/>
          </p:cNvSpPr>
          <p:nvPr>
            <p:ph idx="1"/>
          </p:nvPr>
        </p:nvSpPr>
        <p:spPr/>
        <p:txBody>
          <a:bodyPr/>
          <a:lstStyle/>
          <a:p>
            <a:pPr marL="0" indent="0">
              <a:buNone/>
            </a:pPr>
            <a:r>
              <a:rPr lang="en-GB" dirty="0" smtClean="0">
                <a:latin typeface="Lucida Sans" panose="020B0602030504020204" pitchFamily="34" charset="0"/>
              </a:rPr>
              <a:t>Early Support Wales (2012) ‘Early Support in Wales,’ </a:t>
            </a:r>
            <a:r>
              <a:rPr lang="en-GB" dirty="0" smtClean="0">
                <a:latin typeface="Lucida Sans" panose="020B0602030504020204" pitchFamily="34" charset="0"/>
                <a:hlinkClick r:id="rId3"/>
              </a:rPr>
              <a:t>https://www.youtube.com/watch?v=zHHKdndYnqM</a:t>
            </a:r>
            <a:r>
              <a:rPr lang="en-GB" dirty="0" smtClean="0">
                <a:latin typeface="Lucida Sans" panose="020B0602030504020204" pitchFamily="34" charset="0"/>
              </a:rPr>
              <a:t> [Accessed: October 21 2017].</a:t>
            </a:r>
            <a:endParaRPr lang="en-GB" dirty="0">
              <a:latin typeface="Lucida Sans" panose="020B0602030504020204" pitchFamily="34" charset="0"/>
            </a:endParaRPr>
          </a:p>
        </p:txBody>
      </p:sp>
    </p:spTree>
    <p:extLst>
      <p:ext uri="{BB962C8B-B14F-4D97-AF65-F5344CB8AC3E}">
        <p14:creationId xmlns:p14="http://schemas.microsoft.com/office/powerpoint/2010/main" val="21009145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r>
              <a:rPr lang="en-US" altLang="en-US" sz="2800" dirty="0">
                <a:latin typeface="Lucida Sans" panose="020B0602030504020204" pitchFamily="34" charset="0"/>
              </a:rPr>
              <a:t>Cefnogi </a:t>
            </a:r>
            <a:r>
              <a:rPr lang="en-US" altLang="en-US" sz="2800" dirty="0" err="1">
                <a:latin typeface="Lucida Sans" panose="020B0602030504020204" pitchFamily="34" charset="0"/>
              </a:rPr>
              <a:t>Cynnar</a:t>
            </a:r>
            <a:r>
              <a:rPr lang="en-US" altLang="en-US" sz="2800" dirty="0">
                <a:latin typeface="Lucida Sans" panose="020B0602030504020204" pitchFamily="34" charset="0"/>
              </a:rPr>
              <a:t> (2010-2013)</a:t>
            </a:r>
            <a:br>
              <a:rPr lang="en-US" altLang="en-US" sz="2800" dirty="0">
                <a:latin typeface="Lucida Sans" panose="020B0602030504020204" pitchFamily="34" charset="0"/>
              </a:rPr>
            </a:br>
            <a:r>
              <a:rPr lang="en-US" altLang="en-US" sz="2800" dirty="0">
                <a:solidFill>
                  <a:srgbClr val="0070C0"/>
                </a:solidFill>
                <a:latin typeface="Lucida Sans" panose="020B0602030504020204" pitchFamily="34" charset="0"/>
              </a:rPr>
              <a:t>Early Support (2010-2013)</a:t>
            </a:r>
            <a:endParaRPr lang="en-US" altLang="en-US" sz="2800" dirty="0" smtClean="0">
              <a:solidFill>
                <a:srgbClr val="0070C0"/>
              </a:solidFill>
              <a:latin typeface="Lucida Sans" panose="020B0602030504020204" pitchFamily="34" charset="0"/>
            </a:endParaRPr>
          </a:p>
        </p:txBody>
      </p:sp>
      <p:sp>
        <p:nvSpPr>
          <p:cNvPr id="3" name="Content Placeholder 2"/>
          <p:cNvSpPr>
            <a:spLocks noGrp="1"/>
          </p:cNvSpPr>
          <p:nvPr>
            <p:ph sz="half" idx="1"/>
          </p:nvPr>
        </p:nvSpPr>
        <p:spPr>
          <a:xfrm>
            <a:off x="179512" y="1600201"/>
            <a:ext cx="4468688" cy="3989040"/>
          </a:xfrm>
        </p:spPr>
        <p:txBody>
          <a:bodyPr/>
          <a:lstStyle/>
          <a:p>
            <a:r>
              <a:rPr lang="en-GB" sz="2200" dirty="0" err="1" smtClean="0">
                <a:latin typeface="Lucida Sans" panose="020B0602030504020204" pitchFamily="34" charset="0"/>
              </a:rPr>
              <a:t>Cyllidwyd</a:t>
            </a:r>
            <a:r>
              <a:rPr lang="en-GB" sz="2200" dirty="0" smtClean="0">
                <a:latin typeface="Lucida Sans" panose="020B0602030504020204" pitchFamily="34" charset="0"/>
              </a:rPr>
              <a:t> </a:t>
            </a:r>
            <a:r>
              <a:rPr lang="en-GB" sz="2200" dirty="0" err="1" smtClean="0">
                <a:latin typeface="Lucida Sans" panose="020B0602030504020204" pitchFamily="34" charset="0"/>
              </a:rPr>
              <a:t>gan</a:t>
            </a:r>
            <a:r>
              <a:rPr lang="en-GB" sz="2200" dirty="0" smtClean="0">
                <a:latin typeface="Lucida Sans" panose="020B0602030504020204" pitchFamily="34" charset="0"/>
              </a:rPr>
              <a:t> </a:t>
            </a:r>
            <a:r>
              <a:rPr lang="en-GB" sz="2200" dirty="0" err="1" smtClean="0">
                <a:latin typeface="Lucida Sans" panose="020B0602030504020204" pitchFamily="34" charset="0"/>
              </a:rPr>
              <a:t>Llywodraeth</a:t>
            </a:r>
            <a:r>
              <a:rPr lang="en-GB" sz="2200" dirty="0" smtClean="0">
                <a:latin typeface="Lucida Sans" panose="020B0602030504020204" pitchFamily="34" charset="0"/>
              </a:rPr>
              <a:t> </a:t>
            </a:r>
            <a:r>
              <a:rPr lang="en-GB" sz="2200" dirty="0" err="1" smtClean="0">
                <a:latin typeface="Lucida Sans" panose="020B0602030504020204" pitchFamily="34" charset="0"/>
              </a:rPr>
              <a:t>Cymru</a:t>
            </a:r>
            <a:endParaRPr lang="en-GB" sz="2200" dirty="0" smtClean="0">
              <a:latin typeface="Lucida Sans" panose="020B0602030504020204" pitchFamily="34" charset="0"/>
            </a:endParaRPr>
          </a:p>
          <a:p>
            <a:r>
              <a:rPr lang="en-GB" sz="2200" dirty="0" err="1" smtClean="0">
                <a:latin typeface="Lucida Sans" panose="020B0602030504020204" pitchFamily="34" charset="0"/>
              </a:rPr>
              <a:t>Daeth</a:t>
            </a:r>
            <a:r>
              <a:rPr lang="en-GB" sz="2200" dirty="0" smtClean="0">
                <a:latin typeface="Lucida Sans" panose="020B0602030504020204" pitchFamily="34" charset="0"/>
              </a:rPr>
              <a:t> y </a:t>
            </a:r>
            <a:r>
              <a:rPr lang="en-GB" sz="2200" dirty="0" err="1" smtClean="0">
                <a:latin typeface="Lucida Sans" panose="020B0602030504020204" pitchFamily="34" charset="0"/>
              </a:rPr>
              <a:t>cyllid</a:t>
            </a:r>
            <a:r>
              <a:rPr lang="en-GB" sz="2200" dirty="0" smtClean="0">
                <a:latin typeface="Lucida Sans" panose="020B0602030504020204" pitchFamily="34" charset="0"/>
              </a:rPr>
              <a:t> </a:t>
            </a:r>
            <a:r>
              <a:rPr lang="en-GB" sz="2200" dirty="0" err="1" smtClean="0">
                <a:latin typeface="Lucida Sans" panose="020B0602030504020204" pitchFamily="34" charset="0"/>
              </a:rPr>
              <a:t>i</a:t>
            </a:r>
            <a:r>
              <a:rPr lang="en-GB" sz="2200" dirty="0" smtClean="0">
                <a:latin typeface="Lucida Sans" panose="020B0602030504020204" pitchFamily="34" charset="0"/>
              </a:rPr>
              <a:t> ben </a:t>
            </a:r>
            <a:r>
              <a:rPr lang="en-GB" sz="2200" dirty="0" err="1" smtClean="0">
                <a:latin typeface="Lucida Sans" panose="020B0602030504020204" pitchFamily="34" charset="0"/>
              </a:rPr>
              <a:t>yn</a:t>
            </a:r>
            <a:r>
              <a:rPr lang="en-GB" sz="2200" dirty="0" smtClean="0">
                <a:latin typeface="Lucida Sans" panose="020B0602030504020204" pitchFamily="34" charset="0"/>
              </a:rPr>
              <a:t> 2013</a:t>
            </a:r>
          </a:p>
          <a:p>
            <a:r>
              <a:rPr lang="en-GB" sz="2200" dirty="0" err="1" smtClean="0">
                <a:latin typeface="Lucida Sans" panose="020B0602030504020204" pitchFamily="34" charset="0"/>
              </a:rPr>
              <a:t>Cynlluniau</a:t>
            </a:r>
            <a:r>
              <a:rPr lang="en-GB" sz="2200" dirty="0" smtClean="0">
                <a:latin typeface="Lucida Sans" panose="020B0602030504020204" pitchFamily="34" charset="0"/>
              </a:rPr>
              <a:t> </a:t>
            </a:r>
            <a:r>
              <a:rPr lang="en-GB" sz="2200" dirty="0" err="1" smtClean="0">
                <a:latin typeface="Lucida Sans" panose="020B0602030504020204" pitchFamily="34" charset="0"/>
              </a:rPr>
              <a:t>Datblygiad</a:t>
            </a:r>
            <a:r>
              <a:rPr lang="en-GB" sz="2200" dirty="0" smtClean="0">
                <a:latin typeface="Lucida Sans" panose="020B0602030504020204" pitchFamily="34" charset="0"/>
              </a:rPr>
              <a:t> </a:t>
            </a:r>
            <a:r>
              <a:rPr lang="en-GB" sz="2200" dirty="0" err="1" smtClean="0">
                <a:latin typeface="Lucida Sans" panose="020B0602030504020204" pitchFamily="34" charset="0"/>
              </a:rPr>
              <a:t>Unigol</a:t>
            </a:r>
            <a:endParaRPr lang="en-GB" sz="2200" dirty="0" smtClean="0">
              <a:latin typeface="Lucida Sans" panose="020B0602030504020204" pitchFamily="34" charset="0"/>
            </a:endParaRPr>
          </a:p>
          <a:p>
            <a:r>
              <a:rPr lang="en-GB" sz="2200" dirty="0" smtClean="0">
                <a:latin typeface="Lucida Sans" panose="020B0602030504020204" pitchFamily="34" charset="0"/>
              </a:rPr>
              <a:t>“</a:t>
            </a:r>
            <a:r>
              <a:rPr lang="en-GB" sz="2200" dirty="0" err="1" smtClean="0">
                <a:latin typeface="Lucida Sans" panose="020B0602030504020204" pitchFamily="34" charset="0"/>
              </a:rPr>
              <a:t>Cefnogi</a:t>
            </a:r>
            <a:r>
              <a:rPr lang="en-GB" sz="2200" dirty="0" smtClean="0">
                <a:latin typeface="Lucida Sans" panose="020B0602030504020204" pitchFamily="34" charset="0"/>
              </a:rPr>
              <a:t> </a:t>
            </a:r>
            <a:r>
              <a:rPr lang="en-GB" sz="2200" dirty="0" err="1">
                <a:latin typeface="Lucida Sans" panose="020B0602030504020204" pitchFamily="34" charset="0"/>
              </a:rPr>
              <a:t>Cynnar</a:t>
            </a:r>
            <a:r>
              <a:rPr lang="en-GB" sz="2200" dirty="0">
                <a:latin typeface="Lucida Sans" panose="020B0602030504020204" pitchFamily="34" charset="0"/>
              </a:rPr>
              <a:t> </a:t>
            </a:r>
            <a:r>
              <a:rPr lang="en-GB" sz="2200" dirty="0" err="1">
                <a:latin typeface="Lucida Sans" panose="020B0602030504020204" pitchFamily="34" charset="0"/>
              </a:rPr>
              <a:t>fydd</a:t>
            </a:r>
            <a:r>
              <a:rPr lang="en-GB" sz="2200" dirty="0">
                <a:latin typeface="Lucida Sans" panose="020B0602030504020204" pitchFamily="34" charset="0"/>
              </a:rPr>
              <a:t> y model 0-5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gysylltu</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mewn</a:t>
            </a:r>
            <a:r>
              <a:rPr lang="en-GB" sz="2200" dirty="0">
                <a:latin typeface="Lucida Sans" panose="020B0602030504020204" pitchFamily="34" charset="0"/>
              </a:rPr>
              <a:t> </a:t>
            </a:r>
            <a:r>
              <a:rPr lang="en-GB" sz="2200" dirty="0" err="1">
                <a:latin typeface="Lucida Sans" panose="020B0602030504020204" pitchFamily="34" charset="0"/>
              </a:rPr>
              <a:t>i’r</a:t>
            </a:r>
            <a:r>
              <a:rPr lang="en-GB" sz="2200" dirty="0">
                <a:latin typeface="Lucida Sans" panose="020B0602030504020204" pitchFamily="34" charset="0"/>
              </a:rPr>
              <a:t> broses </a:t>
            </a:r>
            <a:r>
              <a:rPr lang="en-GB" sz="2200" dirty="0" err="1">
                <a:latin typeface="Lucida Sans" panose="020B0602030504020204" pitchFamily="34" charset="0"/>
              </a:rPr>
              <a:t>yma</a:t>
            </a:r>
            <a:r>
              <a:rPr lang="en-GB" sz="2200" dirty="0">
                <a:latin typeface="Lucida Sans" panose="020B0602030504020204" pitchFamily="34" charset="0"/>
              </a:rPr>
              <a:t> </a:t>
            </a:r>
            <a:r>
              <a:rPr lang="en-GB" sz="2200" dirty="0" err="1">
                <a:latin typeface="Lucida Sans" panose="020B0602030504020204" pitchFamily="34" charset="0"/>
              </a:rPr>
              <a:t>ar</a:t>
            </a:r>
            <a:r>
              <a:rPr lang="en-GB" sz="2200" dirty="0">
                <a:latin typeface="Lucida Sans" panose="020B0602030504020204" pitchFamily="34" charset="0"/>
              </a:rPr>
              <a:t> </a:t>
            </a:r>
            <a:r>
              <a:rPr lang="en-GB" sz="2200" dirty="0" err="1">
                <a:latin typeface="Lucida Sans" panose="020B0602030504020204" pitchFamily="34" charset="0"/>
              </a:rPr>
              <a:t>gyfer</a:t>
            </a:r>
            <a:r>
              <a:rPr lang="en-GB" sz="2200" dirty="0">
                <a:latin typeface="Lucida Sans" panose="020B0602030504020204" pitchFamily="34" charset="0"/>
              </a:rPr>
              <a:t> plant </a:t>
            </a:r>
            <a:r>
              <a:rPr lang="en-GB" sz="2200" dirty="0" err="1">
                <a:latin typeface="Lucida Sans" panose="020B0602030504020204" pitchFamily="34" charset="0"/>
              </a:rPr>
              <a:t>mewn</a:t>
            </a:r>
            <a:r>
              <a:rPr lang="en-GB" sz="2200" dirty="0">
                <a:latin typeface="Lucida Sans" panose="020B0602030504020204" pitchFamily="34" charset="0"/>
              </a:rPr>
              <a:t> </a:t>
            </a:r>
            <a:r>
              <a:rPr lang="en-GB" sz="2200" dirty="0" err="1" smtClean="0">
                <a:latin typeface="Lucida Sans" panose="020B0602030504020204" pitchFamily="34" charset="0"/>
              </a:rPr>
              <a:t>ysgolion</a:t>
            </a:r>
            <a:r>
              <a:rPr lang="en-GB" sz="2200" dirty="0" smtClean="0">
                <a:latin typeface="Lucida Sans" panose="020B0602030504020204" pitchFamily="34" charset="0"/>
              </a:rPr>
              <a:t>” (Plant </a:t>
            </a:r>
            <a:r>
              <a:rPr lang="en-GB" sz="2200" dirty="0" err="1" smtClean="0">
                <a:latin typeface="Lucida Sans" panose="020B0602030504020204" pitchFamily="34" charset="0"/>
              </a:rPr>
              <a:t>yng</a:t>
            </a:r>
            <a:r>
              <a:rPr lang="en-GB" sz="2200" dirty="0" smtClean="0">
                <a:latin typeface="Lucida Sans" panose="020B0602030504020204" pitchFamily="34" charset="0"/>
              </a:rPr>
              <a:t> </a:t>
            </a:r>
            <a:r>
              <a:rPr lang="en-GB" sz="2200" dirty="0" err="1" smtClean="0">
                <a:latin typeface="Lucida Sans" panose="020B0602030504020204" pitchFamily="34" charset="0"/>
              </a:rPr>
              <a:t>Nghymru</a:t>
            </a:r>
            <a:r>
              <a:rPr lang="en-GB" sz="2200" dirty="0" smtClean="0">
                <a:latin typeface="Lucida Sans" panose="020B0602030504020204" pitchFamily="34" charset="0"/>
              </a:rPr>
              <a:t>, 2014:1)</a:t>
            </a:r>
          </a:p>
          <a:p>
            <a:r>
              <a:rPr lang="en-GB" sz="2200" dirty="0" smtClean="0">
                <a:latin typeface="Lucida Sans" panose="020B0602030504020204" pitchFamily="34" charset="0"/>
              </a:rPr>
              <a:t>Beth am y </a:t>
            </a:r>
            <a:r>
              <a:rPr lang="en-GB" sz="2200" dirty="0" err="1" smtClean="0">
                <a:latin typeface="Lucida Sans" panose="020B0602030504020204" pitchFamily="34" charset="0"/>
              </a:rPr>
              <a:t>blynyddoedd</a:t>
            </a:r>
            <a:r>
              <a:rPr lang="en-GB" sz="2200" dirty="0" smtClean="0">
                <a:latin typeface="Lucida Sans" panose="020B0602030504020204" pitchFamily="34" charset="0"/>
              </a:rPr>
              <a:t> </a:t>
            </a:r>
            <a:r>
              <a:rPr lang="en-GB" sz="2200" dirty="0" err="1">
                <a:latin typeface="Lucida Sans" panose="020B0602030504020204" pitchFamily="34" charset="0"/>
              </a:rPr>
              <a:t>c</a:t>
            </a:r>
            <a:r>
              <a:rPr lang="en-GB" sz="2200" dirty="0" err="1" smtClean="0">
                <a:latin typeface="Lucida Sans" panose="020B0602030504020204" pitchFamily="34" charset="0"/>
              </a:rPr>
              <a:t>ynnar</a:t>
            </a:r>
            <a:r>
              <a:rPr lang="en-GB" sz="2200" dirty="0" smtClean="0">
                <a:latin typeface="Lucida Sans" panose="020B0602030504020204" pitchFamily="34" charset="0"/>
              </a:rPr>
              <a:t>?</a:t>
            </a:r>
            <a:endParaRPr lang="en-GB" sz="2200" dirty="0">
              <a:latin typeface="Lucida Sans" panose="020B0602030504020204" pitchFamily="34" charset="0"/>
            </a:endParaRPr>
          </a:p>
        </p:txBody>
      </p:sp>
      <p:sp>
        <p:nvSpPr>
          <p:cNvPr id="4" name="Content Placeholder 3"/>
          <p:cNvSpPr>
            <a:spLocks noGrp="1"/>
          </p:cNvSpPr>
          <p:nvPr>
            <p:ph sz="half" idx="2"/>
          </p:nvPr>
        </p:nvSpPr>
        <p:spPr>
          <a:xfrm>
            <a:off x="4648200" y="1600201"/>
            <a:ext cx="4316288" cy="3989040"/>
          </a:xfrm>
        </p:spPr>
        <p:txBody>
          <a:bodyPr/>
          <a:lstStyle/>
          <a:p>
            <a:r>
              <a:rPr lang="en-GB" sz="2200" dirty="0" smtClean="0">
                <a:solidFill>
                  <a:srgbClr val="0070C0"/>
                </a:solidFill>
                <a:latin typeface="Lucida Sans" panose="020B0602030504020204" pitchFamily="34" charset="0"/>
              </a:rPr>
              <a:t>Funded by Welsh Government</a:t>
            </a:r>
          </a:p>
          <a:p>
            <a:r>
              <a:rPr lang="en-GB" sz="2200" dirty="0" smtClean="0">
                <a:solidFill>
                  <a:srgbClr val="0070C0"/>
                </a:solidFill>
                <a:latin typeface="Lucida Sans" panose="020B0602030504020204" pitchFamily="34" charset="0"/>
              </a:rPr>
              <a:t>Funding ended in 2013</a:t>
            </a:r>
          </a:p>
          <a:p>
            <a:r>
              <a:rPr lang="en-GB" sz="2200" dirty="0" smtClean="0">
                <a:solidFill>
                  <a:srgbClr val="0070C0"/>
                </a:solidFill>
                <a:latin typeface="Lucida Sans" panose="020B0602030504020204" pitchFamily="34" charset="0"/>
              </a:rPr>
              <a:t>Individual Development Plans</a:t>
            </a:r>
          </a:p>
          <a:p>
            <a:r>
              <a:rPr lang="en-GB" sz="2200" dirty="0" smtClean="0">
                <a:solidFill>
                  <a:srgbClr val="0070C0"/>
                </a:solidFill>
                <a:latin typeface="Lucida Sans" panose="020B0602030504020204" pitchFamily="34" charset="0"/>
              </a:rPr>
              <a:t>“Early </a:t>
            </a:r>
            <a:r>
              <a:rPr lang="en-GB" sz="2200" dirty="0">
                <a:solidFill>
                  <a:srgbClr val="0070C0"/>
                </a:solidFill>
                <a:latin typeface="Lucida Sans" panose="020B0602030504020204" pitchFamily="34" charset="0"/>
              </a:rPr>
              <a:t>Support will be the 0-5 model to link into the IDP process for children in s</a:t>
            </a:r>
            <a:r>
              <a:rPr lang="en-GB" sz="2200" dirty="0" smtClean="0">
                <a:solidFill>
                  <a:srgbClr val="0070C0"/>
                </a:solidFill>
                <a:latin typeface="Lucida Sans" panose="020B0602030504020204" pitchFamily="34" charset="0"/>
              </a:rPr>
              <a:t>chools” (Children in Wales, 2014: 1)</a:t>
            </a:r>
          </a:p>
          <a:p>
            <a:r>
              <a:rPr lang="en-GB" sz="2200" dirty="0" smtClean="0">
                <a:solidFill>
                  <a:srgbClr val="0070C0"/>
                </a:solidFill>
                <a:latin typeface="Lucida Sans" panose="020B0602030504020204" pitchFamily="34" charset="0"/>
              </a:rPr>
              <a:t>What about early years?</a:t>
            </a:r>
            <a:endParaRPr lang="en-GB" sz="2200" dirty="0">
              <a:solidFill>
                <a:srgbClr val="0070C0"/>
              </a:solidFill>
              <a:latin typeface="Lucida Sans" panose="020B0602030504020204" pitchFamily="34" charset="0"/>
            </a:endParaRPr>
          </a:p>
        </p:txBody>
      </p:sp>
    </p:spTree>
    <p:extLst>
      <p:ext uri="{BB962C8B-B14F-4D97-AF65-F5344CB8AC3E}">
        <p14:creationId xmlns:p14="http://schemas.microsoft.com/office/powerpoint/2010/main" val="5001027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2"/>
          <p:cNvSpPr>
            <a:spLocks noGrp="1"/>
          </p:cNvSpPr>
          <p:nvPr>
            <p:ph type="title"/>
          </p:nvPr>
        </p:nvSpPr>
        <p:spPr>
          <a:xfrm>
            <a:off x="179512" y="274638"/>
            <a:ext cx="8784976" cy="1325562"/>
          </a:xfrm>
        </p:spPr>
        <p:txBody>
          <a:bodyPr/>
          <a:lstStyle/>
          <a:p>
            <a:r>
              <a:rPr lang="en-US" altLang="en-US" sz="2400" dirty="0" err="1" smtClean="0">
                <a:latin typeface="Lucida Sans" panose="020B0602030504020204" pitchFamily="34" charset="0"/>
              </a:rPr>
              <a:t>Cynlluniau</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Datblygiad</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Unigol</a:t>
            </a:r>
            <a:r>
              <a:rPr lang="en-US" altLang="en-US" sz="2400" dirty="0" smtClean="0">
                <a:latin typeface="Lucida Sans" panose="020B0602030504020204" pitchFamily="34" charset="0"/>
              </a:rPr>
              <a:t>/</a:t>
            </a:r>
            <a:r>
              <a:rPr lang="en-US" altLang="en-US" sz="2400" dirty="0" err="1" smtClean="0">
                <a:latin typeface="Lucida Sans" panose="020B0602030504020204" pitchFamily="34" charset="0"/>
              </a:rPr>
              <a:t>Cynlluniau</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Gofal</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Iechyd</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Unigol</a:t>
            </a:r>
            <a:r>
              <a:rPr lang="en-US" altLang="en-US" sz="2400" dirty="0" smtClean="0">
                <a:latin typeface="Lucida Sans" panose="020B0602030504020204" pitchFamily="34" charset="0"/>
              </a:rPr>
              <a:t/>
            </a:r>
            <a:br>
              <a:rPr lang="en-US" altLang="en-US" sz="2400" dirty="0" smtClean="0">
                <a:latin typeface="Lucida Sans" panose="020B0602030504020204" pitchFamily="34" charset="0"/>
              </a:rPr>
            </a:br>
            <a:r>
              <a:rPr lang="en-US" altLang="en-US" sz="2400" dirty="0" smtClean="0">
                <a:solidFill>
                  <a:srgbClr val="0070C0"/>
                </a:solidFill>
                <a:latin typeface="Lucida Sans" panose="020B0602030504020204" pitchFamily="34" charset="0"/>
              </a:rPr>
              <a:t>Individual Development Plans/Individual Healthcare Plans</a:t>
            </a:r>
          </a:p>
        </p:txBody>
      </p:sp>
      <p:sp>
        <p:nvSpPr>
          <p:cNvPr id="26627" name="Content Placeholder 3"/>
          <p:cNvSpPr>
            <a:spLocks noGrp="1"/>
          </p:cNvSpPr>
          <p:nvPr>
            <p:ph sz="half" idx="1"/>
          </p:nvPr>
        </p:nvSpPr>
        <p:spPr>
          <a:xfrm>
            <a:off x="457200" y="1600200"/>
            <a:ext cx="4038600" cy="3989388"/>
          </a:xfrm>
        </p:spPr>
        <p:txBody>
          <a:bodyPr/>
          <a:lstStyle/>
          <a:p>
            <a:r>
              <a:rPr lang="cy-GB" altLang="en-US" dirty="0" smtClean="0">
                <a:latin typeface="Lucida Sans" panose="020B0602030504020204" pitchFamily="34" charset="0"/>
              </a:rPr>
              <a:t>Mewn grwpiau bach, gwerthuswch yn feirniadol Cynlluniau Datblygiad Unigol</a:t>
            </a:r>
          </a:p>
          <a:p>
            <a:r>
              <a:rPr lang="cy-GB" altLang="en-US" dirty="0" smtClean="0">
                <a:latin typeface="Lucida Sans" panose="020B0602030504020204" pitchFamily="34" charset="0"/>
              </a:rPr>
              <a:t>Ydych chi’n cytuno/anghytuno gyda’r cynllun?</a:t>
            </a:r>
          </a:p>
          <a:p>
            <a:r>
              <a:rPr lang="cy-GB" altLang="en-US" dirty="0" smtClean="0">
                <a:latin typeface="Lucida Sans" panose="020B0602030504020204" pitchFamily="34" charset="0"/>
              </a:rPr>
              <a:t>Pam?</a:t>
            </a:r>
          </a:p>
          <a:p>
            <a:endParaRPr lang="en-US" altLang="en-US" dirty="0" smtClean="0"/>
          </a:p>
        </p:txBody>
      </p:sp>
      <p:sp>
        <p:nvSpPr>
          <p:cNvPr id="26628" name="Content Placeholder 4"/>
          <p:cNvSpPr>
            <a:spLocks noGrp="1"/>
          </p:cNvSpPr>
          <p:nvPr>
            <p:ph sz="half" idx="2"/>
          </p:nvPr>
        </p:nvSpPr>
        <p:spPr>
          <a:xfrm>
            <a:off x="4648200" y="1600200"/>
            <a:ext cx="4038600" cy="3989388"/>
          </a:xfrm>
        </p:spPr>
        <p:txBody>
          <a:bodyPr/>
          <a:lstStyle/>
          <a:p>
            <a:r>
              <a:rPr lang="en-GB" dirty="0">
                <a:solidFill>
                  <a:srgbClr val="0070C0"/>
                </a:solidFill>
                <a:latin typeface="Lucida Sans" panose="020B0602030504020204" pitchFamily="34" charset="0"/>
              </a:rPr>
              <a:t>In small groups, critically evaluate </a:t>
            </a:r>
            <a:r>
              <a:rPr lang="en-GB" dirty="0" smtClean="0">
                <a:solidFill>
                  <a:srgbClr val="0070C0"/>
                </a:solidFill>
                <a:latin typeface="Lucida Sans" panose="020B0602030504020204" pitchFamily="34" charset="0"/>
              </a:rPr>
              <a:t>Individual Development Plans</a:t>
            </a:r>
            <a:endParaRPr lang="en-GB" dirty="0">
              <a:solidFill>
                <a:srgbClr val="0070C0"/>
              </a:solidFill>
              <a:latin typeface="Lucida Sans" panose="020B0602030504020204" pitchFamily="34" charset="0"/>
            </a:endParaRPr>
          </a:p>
          <a:p>
            <a:r>
              <a:rPr lang="en-GB" dirty="0">
                <a:solidFill>
                  <a:srgbClr val="0070C0"/>
                </a:solidFill>
                <a:latin typeface="Lucida Sans" panose="020B0602030504020204" pitchFamily="34" charset="0"/>
              </a:rPr>
              <a:t>Do you agree/disagree with </a:t>
            </a:r>
            <a:r>
              <a:rPr lang="en-GB" dirty="0" smtClean="0">
                <a:solidFill>
                  <a:srgbClr val="0070C0"/>
                </a:solidFill>
                <a:latin typeface="Lucida Sans" panose="020B0602030504020204" pitchFamily="34" charset="0"/>
              </a:rPr>
              <a:t>the plan?</a:t>
            </a:r>
            <a:endParaRPr lang="en-GB" dirty="0">
              <a:solidFill>
                <a:srgbClr val="0070C0"/>
              </a:solidFill>
              <a:latin typeface="Lucida Sans" panose="020B0602030504020204" pitchFamily="34" charset="0"/>
            </a:endParaRPr>
          </a:p>
          <a:p>
            <a:r>
              <a:rPr lang="en-GB" dirty="0">
                <a:solidFill>
                  <a:srgbClr val="0070C0"/>
                </a:solidFill>
                <a:latin typeface="Lucida Sans" panose="020B0602030504020204" pitchFamily="34" charset="0"/>
              </a:rPr>
              <a:t>Why?</a:t>
            </a:r>
          </a:p>
          <a:p>
            <a:pPr marL="0" indent="0">
              <a:buNone/>
            </a:pPr>
            <a:endParaRPr lang="en-US" altLang="en-US" dirty="0"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2"/>
          <p:cNvSpPr>
            <a:spLocks noGrp="1"/>
          </p:cNvSpPr>
          <p:nvPr>
            <p:ph type="title"/>
          </p:nvPr>
        </p:nvSpPr>
        <p:spPr>
          <a:xfrm>
            <a:off x="457200" y="274638"/>
            <a:ext cx="8229600" cy="778098"/>
          </a:xfrm>
        </p:spPr>
        <p:txBody>
          <a:bodyPr/>
          <a:lstStyle/>
          <a:p>
            <a:r>
              <a:rPr lang="en-US" altLang="en-US" sz="2800" dirty="0" err="1" smtClean="0">
                <a:latin typeface="Lucida Sans" panose="020B0602030504020204" pitchFamily="34" charset="0"/>
              </a:rPr>
              <a:t>Deddfwriaeth</a:t>
            </a:r>
            <a:r>
              <a:rPr lang="en-US" altLang="en-US" sz="2800" dirty="0" smtClean="0">
                <a:latin typeface="Lucida Sans" panose="020B0602030504020204" pitchFamily="34" charset="0"/>
              </a:rPr>
              <a:t/>
            </a:r>
            <a:br>
              <a:rPr lang="en-US" altLang="en-US" sz="2800" dirty="0" smtClean="0">
                <a:latin typeface="Lucida Sans" panose="020B0602030504020204" pitchFamily="34" charset="0"/>
              </a:rPr>
            </a:br>
            <a:r>
              <a:rPr lang="en-US" altLang="en-US" sz="2800" dirty="0" smtClean="0">
                <a:solidFill>
                  <a:srgbClr val="0070C0"/>
                </a:solidFill>
                <a:latin typeface="Lucida Sans" panose="020B0602030504020204" pitchFamily="34" charset="0"/>
              </a:rPr>
              <a:t>Legislation</a:t>
            </a:r>
          </a:p>
        </p:txBody>
      </p:sp>
      <p:sp>
        <p:nvSpPr>
          <p:cNvPr id="26627" name="Content Placeholder 3"/>
          <p:cNvSpPr>
            <a:spLocks noGrp="1"/>
          </p:cNvSpPr>
          <p:nvPr>
            <p:ph sz="half" idx="1"/>
          </p:nvPr>
        </p:nvSpPr>
        <p:spPr>
          <a:xfrm>
            <a:off x="179512" y="1196752"/>
            <a:ext cx="4316288" cy="4392836"/>
          </a:xfrm>
        </p:spPr>
        <p:txBody>
          <a:bodyPr/>
          <a:lstStyle/>
          <a:p>
            <a:r>
              <a:rPr lang="cy-GB" altLang="en-US" sz="2400" dirty="0" smtClean="0">
                <a:latin typeface="Lucida Sans" panose="020B0602030504020204" pitchFamily="34" charset="0"/>
              </a:rPr>
              <a:t>Bil ADYTA (i ddod)</a:t>
            </a:r>
          </a:p>
          <a:p>
            <a:r>
              <a:rPr lang="cy-GB" altLang="en-US" sz="2400" dirty="0" smtClean="0">
                <a:latin typeface="Lucida Sans" panose="020B0602030504020204" pitchFamily="34" charset="0"/>
              </a:rPr>
              <a:t>Deddf Cydraddoldeb 2010</a:t>
            </a:r>
          </a:p>
          <a:p>
            <a:r>
              <a:rPr lang="cy-GB" altLang="en-US" sz="2400" dirty="0" smtClean="0">
                <a:latin typeface="Lucida Sans" panose="020B0602030504020204" pitchFamily="34" charset="0"/>
              </a:rPr>
              <a:t>Mesur Teithio dan Dysgwyr (Cymru) 2008</a:t>
            </a:r>
          </a:p>
          <a:p>
            <a:r>
              <a:rPr lang="cy-GB" altLang="en-US" sz="2400" dirty="0" smtClean="0">
                <a:latin typeface="Lucida Sans" panose="020B0602030504020204" pitchFamily="34" charset="0"/>
              </a:rPr>
              <a:t>Deddf Plant 2004</a:t>
            </a:r>
          </a:p>
          <a:p>
            <a:r>
              <a:rPr lang="cy-GB" altLang="en-US" sz="2400" dirty="0" smtClean="0">
                <a:latin typeface="Lucida Sans" panose="020B0602030504020204" pitchFamily="34" charset="0"/>
              </a:rPr>
              <a:t>Deddf Addysg 2002</a:t>
            </a:r>
          </a:p>
          <a:p>
            <a:r>
              <a:rPr lang="cy-GB" altLang="en-US" sz="2400" dirty="0" smtClean="0">
                <a:latin typeface="Lucida Sans" panose="020B0602030504020204" pitchFamily="34" charset="0"/>
              </a:rPr>
              <a:t>Deddf Diogelu Data 1998</a:t>
            </a:r>
          </a:p>
          <a:p>
            <a:r>
              <a:rPr lang="cy-GB" altLang="en-US" sz="2400" dirty="0" smtClean="0">
                <a:latin typeface="Lucida Sans" panose="020B0602030504020204" pitchFamily="34" charset="0"/>
              </a:rPr>
              <a:t>Deddf Camddefnyddio Cyffuriau 1971</a:t>
            </a:r>
          </a:p>
          <a:p>
            <a:endParaRPr lang="en-US" altLang="en-US" dirty="0">
              <a:latin typeface="Lucida Sans" panose="020B0602030504020204" pitchFamily="34" charset="0"/>
            </a:endParaRPr>
          </a:p>
          <a:p>
            <a:endParaRPr lang="en-US" altLang="en-US" dirty="0" smtClean="0"/>
          </a:p>
        </p:txBody>
      </p:sp>
      <p:sp>
        <p:nvSpPr>
          <p:cNvPr id="26628" name="Content Placeholder 4"/>
          <p:cNvSpPr>
            <a:spLocks noGrp="1"/>
          </p:cNvSpPr>
          <p:nvPr>
            <p:ph sz="half" idx="2"/>
          </p:nvPr>
        </p:nvSpPr>
        <p:spPr>
          <a:xfrm>
            <a:off x="4648200" y="1196752"/>
            <a:ext cx="4316288" cy="4392836"/>
          </a:xfrm>
        </p:spPr>
        <p:txBody>
          <a:bodyPr/>
          <a:lstStyle/>
          <a:p>
            <a:r>
              <a:rPr lang="en-GB" sz="2400" dirty="0" smtClean="0">
                <a:solidFill>
                  <a:srgbClr val="0070C0"/>
                </a:solidFill>
                <a:latin typeface="Lucida Sans" panose="020B0602030504020204" pitchFamily="34" charset="0"/>
              </a:rPr>
              <a:t>ALNET Bill (pending)</a:t>
            </a:r>
          </a:p>
          <a:p>
            <a:r>
              <a:rPr lang="en-GB" sz="2400" dirty="0" smtClean="0">
                <a:solidFill>
                  <a:srgbClr val="0070C0"/>
                </a:solidFill>
                <a:latin typeface="Lucida Sans" panose="020B0602030504020204" pitchFamily="34" charset="0"/>
              </a:rPr>
              <a:t>Equality Act 2010</a:t>
            </a:r>
          </a:p>
          <a:p>
            <a:r>
              <a:rPr lang="en-GB" sz="2400" dirty="0" smtClean="0">
                <a:solidFill>
                  <a:srgbClr val="0070C0"/>
                </a:solidFill>
                <a:latin typeface="Lucida Sans" panose="020B0602030504020204" pitchFamily="34" charset="0"/>
              </a:rPr>
              <a:t>Learner Travel (Wales) Measure 2008</a:t>
            </a:r>
          </a:p>
          <a:p>
            <a:r>
              <a:rPr lang="en-GB" sz="2400" dirty="0" smtClean="0">
                <a:solidFill>
                  <a:srgbClr val="0070C0"/>
                </a:solidFill>
                <a:latin typeface="Lucida Sans" panose="020B0602030504020204" pitchFamily="34" charset="0"/>
              </a:rPr>
              <a:t>Children Act 2004</a:t>
            </a:r>
          </a:p>
          <a:p>
            <a:r>
              <a:rPr lang="en-GB" sz="2400" dirty="0" smtClean="0">
                <a:solidFill>
                  <a:srgbClr val="0070C0"/>
                </a:solidFill>
                <a:latin typeface="Lucida Sans" panose="020B0602030504020204" pitchFamily="34" charset="0"/>
              </a:rPr>
              <a:t>Education Act 2002</a:t>
            </a:r>
          </a:p>
          <a:p>
            <a:r>
              <a:rPr lang="en-GB" sz="2400" dirty="0" smtClean="0">
                <a:solidFill>
                  <a:srgbClr val="0070C0"/>
                </a:solidFill>
                <a:latin typeface="Lucida Sans" panose="020B0602030504020204" pitchFamily="34" charset="0"/>
              </a:rPr>
              <a:t>Data Protection Act 1998</a:t>
            </a:r>
          </a:p>
          <a:p>
            <a:r>
              <a:rPr lang="en-GB" sz="2400" dirty="0" smtClean="0">
                <a:solidFill>
                  <a:srgbClr val="0070C0"/>
                </a:solidFill>
                <a:latin typeface="Lucida Sans" panose="020B0602030504020204" pitchFamily="34" charset="0"/>
              </a:rPr>
              <a:t>Misuse of Drugs Act 1971</a:t>
            </a:r>
            <a:endParaRPr lang="en-GB" sz="2400" dirty="0">
              <a:solidFill>
                <a:srgbClr val="0070C0"/>
              </a:solidFill>
              <a:latin typeface="Lucida Sans" panose="020B0602030504020204" pitchFamily="34" charset="0"/>
            </a:endParaRPr>
          </a:p>
          <a:p>
            <a:pPr marL="0" indent="0">
              <a:buNone/>
            </a:pPr>
            <a:endParaRPr lang="en-US" altLang="en-US" dirty="0" smtClean="0"/>
          </a:p>
        </p:txBody>
      </p:sp>
    </p:spTree>
    <p:extLst>
      <p:ext uri="{BB962C8B-B14F-4D97-AF65-F5344CB8AC3E}">
        <p14:creationId xmlns:p14="http://schemas.microsoft.com/office/powerpoint/2010/main" val="418043060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260648"/>
            <a:ext cx="7992888" cy="6210442"/>
          </a:xfrm>
          <a:prstGeom prst="rect">
            <a:avLst/>
          </a:prstGeom>
        </p:spPr>
      </p:pic>
    </p:spTree>
    <p:extLst>
      <p:ext uri="{BB962C8B-B14F-4D97-AF65-F5344CB8AC3E}">
        <p14:creationId xmlns:p14="http://schemas.microsoft.com/office/powerpoint/2010/main" val="26171667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649754"/>
            <a:ext cx="8424936" cy="5875590"/>
          </a:xfrm>
          <a:prstGeom prst="rect">
            <a:avLst/>
          </a:prstGeom>
        </p:spPr>
      </p:pic>
    </p:spTree>
    <p:extLst>
      <p:ext uri="{BB962C8B-B14F-4D97-AF65-F5344CB8AC3E}">
        <p14:creationId xmlns:p14="http://schemas.microsoft.com/office/powerpoint/2010/main" val="38653478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457200" y="274639"/>
            <a:ext cx="8229600" cy="706090"/>
          </a:xfrm>
        </p:spPr>
        <p:txBody>
          <a:bodyPr/>
          <a:lstStyle/>
          <a:p>
            <a:r>
              <a:rPr lang="en-US" altLang="en-US" sz="2400" dirty="0" err="1" smtClean="0">
                <a:latin typeface="Lucida Sans" panose="020B0602030504020204" pitchFamily="34" charset="0"/>
              </a:rPr>
              <a:t>Cyfeiriadau</a:t>
            </a:r>
            <a:r>
              <a:rPr lang="en-US" altLang="en-US" sz="2400" dirty="0" smtClean="0">
                <a:latin typeface="Lucida Sans" panose="020B0602030504020204" pitchFamily="34" charset="0"/>
              </a:rPr>
              <a:t/>
            </a:r>
            <a:br>
              <a:rPr lang="en-US" altLang="en-US" sz="2400" dirty="0" smtClean="0">
                <a:latin typeface="Lucida Sans" panose="020B0602030504020204" pitchFamily="34" charset="0"/>
              </a:rPr>
            </a:br>
            <a:r>
              <a:rPr lang="en-US" altLang="en-US" sz="2400" dirty="0" smtClean="0">
                <a:solidFill>
                  <a:srgbClr val="0070C0"/>
                </a:solidFill>
                <a:latin typeface="Lucida Sans" panose="020B0602030504020204" pitchFamily="34" charset="0"/>
              </a:rPr>
              <a:t>References</a:t>
            </a:r>
          </a:p>
        </p:txBody>
      </p:sp>
      <p:sp>
        <p:nvSpPr>
          <p:cNvPr id="53251" name="Content Placeholder 2"/>
          <p:cNvSpPr>
            <a:spLocks noGrp="1"/>
          </p:cNvSpPr>
          <p:nvPr>
            <p:ph idx="1"/>
          </p:nvPr>
        </p:nvSpPr>
        <p:spPr>
          <a:xfrm>
            <a:off x="179512" y="1052736"/>
            <a:ext cx="8856984" cy="4420419"/>
          </a:xfrm>
        </p:spPr>
        <p:txBody>
          <a:bodyPr/>
          <a:lstStyle/>
          <a:p>
            <a:pPr marL="0" indent="0">
              <a:buNone/>
            </a:pPr>
            <a:r>
              <a:rPr lang="en-GB" altLang="en-US" sz="1800" dirty="0" smtClean="0">
                <a:latin typeface="Lucida Sans" panose="020B0602030504020204" pitchFamily="34" charset="0"/>
              </a:rPr>
              <a:t>Children in Wales (2014) ‘</a:t>
            </a:r>
            <a:r>
              <a:rPr lang="en-GB" altLang="en-US" sz="1800" dirty="0">
                <a:latin typeface="Lucida Sans" panose="020B0602030504020204" pitchFamily="34" charset="0"/>
              </a:rPr>
              <a:t>Early Support,’ </a:t>
            </a:r>
            <a:r>
              <a:rPr lang="en-GB" altLang="en-US" sz="1800" dirty="0">
                <a:latin typeface="Lucida Sans" panose="020B0602030504020204" pitchFamily="34" charset="0"/>
                <a:hlinkClick r:id="rId3"/>
              </a:rPr>
              <a:t>http://www.childreninwales.org.uk/our-work/disability/early-support</a:t>
            </a:r>
            <a:r>
              <a:rPr lang="en-GB" altLang="en-US" sz="1800" dirty="0" smtClean="0">
                <a:latin typeface="Lucida Sans" panose="020B0602030504020204" pitchFamily="34" charset="0"/>
                <a:hlinkClick r:id="rId3"/>
              </a:rPr>
              <a:t>/</a:t>
            </a:r>
            <a:r>
              <a:rPr lang="en-GB" altLang="en-US" sz="1800" dirty="0" smtClean="0">
                <a:latin typeface="Lucida Sans" panose="020B0602030504020204" pitchFamily="34" charset="0"/>
              </a:rPr>
              <a:t> [Accessed: October 21 2017].</a:t>
            </a:r>
            <a:endParaRPr lang="en-GB" altLang="en-US" sz="1800" dirty="0">
              <a:latin typeface="Lucida Sans" panose="020B0602030504020204" pitchFamily="34" charset="0"/>
            </a:endParaRPr>
          </a:p>
          <a:p>
            <a:pPr marL="0" indent="0">
              <a:buNone/>
            </a:pPr>
            <a:r>
              <a:rPr lang="en-GB" altLang="en-US" sz="1800" dirty="0" smtClean="0">
                <a:latin typeface="Lucida Sans" panose="020B0602030504020204" pitchFamily="34" charset="0"/>
              </a:rPr>
              <a:t>Hayes, S. A. and Watson, S. L. </a:t>
            </a:r>
            <a:r>
              <a:rPr lang="en-GB" altLang="en-US" sz="1800" dirty="0">
                <a:latin typeface="Lucida Sans" panose="020B0602030504020204" pitchFamily="34" charset="0"/>
              </a:rPr>
              <a:t>(2012) ‘The Impact of Parenting Stress: A Meta-analysis of </a:t>
            </a:r>
            <a:r>
              <a:rPr lang="en-GB" altLang="en-US" sz="1800" dirty="0" smtClean="0">
                <a:latin typeface="Lucida Sans" panose="020B0602030504020204" pitchFamily="34" charset="0"/>
              </a:rPr>
              <a:t>Studies Comparing the Experience of Parenting Stress in Parents of </a:t>
            </a:r>
            <a:r>
              <a:rPr lang="en-GB" altLang="en-US" sz="1800" dirty="0">
                <a:latin typeface="Lucida Sans" panose="020B0602030504020204" pitchFamily="34" charset="0"/>
              </a:rPr>
              <a:t>Children With and Without Autism Spectrum </a:t>
            </a:r>
            <a:r>
              <a:rPr lang="en-GB" altLang="en-US" sz="1800" dirty="0" smtClean="0">
                <a:latin typeface="Lucida Sans" panose="020B0602030504020204" pitchFamily="34" charset="0"/>
              </a:rPr>
              <a:t>Disorder,’ </a:t>
            </a:r>
            <a:r>
              <a:rPr lang="en-GB" altLang="en-US" sz="1800" i="1" dirty="0" smtClean="0">
                <a:latin typeface="Lucida Sans" panose="020B0602030504020204" pitchFamily="34" charset="0"/>
              </a:rPr>
              <a:t>Journal of Autism and Developmental Disorders, </a:t>
            </a:r>
            <a:r>
              <a:rPr lang="en-GB" altLang="en-US" sz="1800" dirty="0" smtClean="0">
                <a:latin typeface="Lucida Sans" panose="020B0602030504020204" pitchFamily="34" charset="0"/>
              </a:rPr>
              <a:t>43, pp. 629-642.</a:t>
            </a:r>
          </a:p>
          <a:p>
            <a:pPr marL="0" indent="0">
              <a:buNone/>
            </a:pPr>
            <a:r>
              <a:rPr lang="en-US" sz="1800" dirty="0" smtClean="0">
                <a:latin typeface="Lucida Sans" panose="020B0602030504020204" pitchFamily="34" charset="0"/>
              </a:rPr>
              <a:t>Listen </a:t>
            </a:r>
            <a:r>
              <a:rPr lang="en-US" sz="1800" dirty="0">
                <a:latin typeface="Lucida Sans" panose="020B0602030504020204" pitchFamily="34" charset="0"/>
              </a:rPr>
              <a:t>to your mother (2014) ‘</a:t>
            </a:r>
            <a:r>
              <a:rPr lang="en-GB" sz="1800" dirty="0">
                <a:latin typeface="Lucida Sans" panose="020B0602030504020204" pitchFamily="34" charset="0"/>
              </a:rPr>
              <a:t>Kristi </a:t>
            </a:r>
            <a:r>
              <a:rPr lang="en-GB" sz="1800" dirty="0" err="1">
                <a:latin typeface="Lucida Sans" panose="020B0602030504020204" pitchFamily="34" charset="0"/>
              </a:rPr>
              <a:t>Rieger</a:t>
            </a:r>
            <a:r>
              <a:rPr lang="en-GB" sz="1800" dirty="0">
                <a:latin typeface="Lucida Sans" panose="020B0602030504020204" pitchFamily="34" charset="0"/>
              </a:rPr>
              <a:t> Campbell reading "What It Means To Be A Special Needs Mom“’, </a:t>
            </a:r>
            <a:r>
              <a:rPr lang="en-GB" sz="1800" dirty="0" smtClean="0">
                <a:latin typeface="Lucida Sans" panose="020B0602030504020204" pitchFamily="34" charset="0"/>
                <a:hlinkClick r:id="rId4"/>
              </a:rPr>
              <a:t>https</a:t>
            </a:r>
            <a:r>
              <a:rPr lang="en-GB" sz="1800" dirty="0">
                <a:latin typeface="Lucida Sans" panose="020B0602030504020204" pitchFamily="34" charset="0"/>
                <a:hlinkClick r:id="rId4"/>
              </a:rPr>
              <a:t>://www.youtube.com/watch?v=phUwXFcnaL0</a:t>
            </a:r>
            <a:r>
              <a:rPr lang="en-GB" sz="1800" dirty="0">
                <a:latin typeface="Lucida Sans" panose="020B0602030504020204" pitchFamily="34" charset="0"/>
              </a:rPr>
              <a:t> [Accessed: October 21 2017].</a:t>
            </a:r>
            <a:endParaRPr lang="en-US" sz="1800" dirty="0">
              <a:latin typeface="Lucida Sans" panose="020B0602030504020204" pitchFamily="34" charset="0"/>
            </a:endParaRPr>
          </a:p>
          <a:p>
            <a:pPr marL="0" indent="0">
              <a:buNone/>
            </a:pPr>
            <a:r>
              <a:rPr lang="en-GB" altLang="en-US" sz="1800" dirty="0" smtClean="0">
                <a:latin typeface="Lucida Sans" panose="020B0602030504020204" pitchFamily="34" charset="0"/>
              </a:rPr>
              <a:t>SNAP </a:t>
            </a:r>
            <a:r>
              <a:rPr lang="en-GB" altLang="en-US" sz="1800" dirty="0" err="1" smtClean="0">
                <a:latin typeface="Lucida Sans" panose="020B0602030504020204" pitchFamily="34" charset="0"/>
              </a:rPr>
              <a:t>Cymru</a:t>
            </a:r>
            <a:r>
              <a:rPr lang="en-GB" altLang="en-US" sz="1800" dirty="0" smtClean="0">
                <a:latin typeface="Lucida Sans" panose="020B0602030504020204" pitchFamily="34" charset="0"/>
              </a:rPr>
              <a:t> (2017) ‘’What is SNAP </a:t>
            </a:r>
            <a:r>
              <a:rPr lang="en-GB" altLang="en-US" sz="1800" dirty="0" err="1" smtClean="0">
                <a:latin typeface="Lucida Sans" panose="020B0602030504020204" pitchFamily="34" charset="0"/>
              </a:rPr>
              <a:t>Cymru</a:t>
            </a:r>
            <a:r>
              <a:rPr lang="en-GB" altLang="en-US" sz="1800" dirty="0">
                <a:latin typeface="Lucida Sans" panose="020B0602030504020204" pitchFamily="34" charset="0"/>
              </a:rPr>
              <a:t>?’ </a:t>
            </a:r>
            <a:r>
              <a:rPr lang="en-GB" altLang="en-US" sz="1800" dirty="0">
                <a:latin typeface="Lucida Sans" panose="020B0602030504020204" pitchFamily="34" charset="0"/>
                <a:hlinkClick r:id="rId5"/>
              </a:rPr>
              <a:t>http://www.snapcymru.org</a:t>
            </a:r>
            <a:r>
              <a:rPr lang="en-GB" altLang="en-US" sz="1800" dirty="0" smtClean="0">
                <a:latin typeface="Lucida Sans" panose="020B0602030504020204" pitchFamily="34" charset="0"/>
                <a:hlinkClick r:id="rId5"/>
              </a:rPr>
              <a:t>/</a:t>
            </a:r>
            <a:r>
              <a:rPr lang="en-GB" altLang="en-US" sz="1800" dirty="0" smtClean="0">
                <a:latin typeface="Lucida Sans" panose="020B0602030504020204" pitchFamily="34" charset="0"/>
              </a:rPr>
              <a:t> </a:t>
            </a:r>
            <a:endParaRPr lang="en-GB" altLang="en-US" sz="1800" dirty="0">
              <a:latin typeface="Lucida Sans" panose="020B0602030504020204" pitchFamily="34" charset="0"/>
            </a:endParaRPr>
          </a:p>
          <a:p>
            <a:pPr marL="0" indent="0">
              <a:buNone/>
            </a:pPr>
            <a:r>
              <a:rPr lang="en-GB" altLang="en-US" sz="1800" dirty="0" smtClean="0">
                <a:latin typeface="Lucida Sans" panose="020B0602030504020204" pitchFamily="34" charset="0"/>
              </a:rPr>
              <a:t>Welsh Government (2016) ‘Supporting learners with healthcare needs,’ </a:t>
            </a:r>
            <a:r>
              <a:rPr lang="en-GB" altLang="en-US" sz="1800" dirty="0" smtClean="0">
                <a:latin typeface="Lucida Sans" panose="020B0602030504020204" pitchFamily="34" charset="0"/>
                <a:hlinkClick r:id="rId6"/>
              </a:rPr>
              <a:t>http://gov.wales/docs/dcells/consultation/160224-draft-guidance-en.pdf</a:t>
            </a:r>
            <a:r>
              <a:rPr lang="en-GB" altLang="en-US" sz="1800" dirty="0" smtClean="0">
                <a:latin typeface="Lucida Sans" panose="020B0602030504020204" pitchFamily="34" charset="0"/>
              </a:rPr>
              <a:t>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5725</TotalTime>
  <Words>2232</Words>
  <Application>Microsoft Office PowerPoint</Application>
  <PresentationFormat>On-screen Show (4:3)</PresentationFormat>
  <Paragraphs>240</Paragraphs>
  <Slides>29</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ＭＳ Ｐゴシック</vt:lpstr>
      <vt:lpstr>ＭＳ Ｐゴシック</vt:lpstr>
      <vt:lpstr>Arial</vt:lpstr>
      <vt:lpstr>Lucida Sans</vt:lpstr>
      <vt:lpstr>Myriad Pro</vt:lpstr>
      <vt:lpstr>Times</vt:lpstr>
      <vt:lpstr>20140311PresentationUWTSDTemplate</vt:lpstr>
      <vt:lpstr>Lles, gofal a byw’n iach:  Plant ag ADY  Well-being, care and healthy living:  Children with ALN  Lecture / Darlith </vt:lpstr>
      <vt:lpstr>Cynnwys Content</vt:lpstr>
      <vt:lpstr>PowerPoint Presentation</vt:lpstr>
      <vt:lpstr>Anghenion iechyd plant ag ADY Healthcare needs of children with ALN</vt:lpstr>
      <vt:lpstr>Anghenion iechyd plant ag ADY Healthcare needs of children with ALN</vt:lpstr>
      <vt:lpstr>‘Cefnogi dysgwyr a gofal iechyd’ (Llywodraeth Cymru, 2016) ‘Supporting learners with healthcare needs’ (Welsh Government, 2016)</vt:lpstr>
      <vt:lpstr>‘Cefnogi dysgwyr a gofal iechyd’  (Llywodraeth Cymru, 2016: 5)</vt:lpstr>
      <vt:lpstr>‘Supporting learners with healthcare needs’ (Welsh Government, 2016: 4)</vt:lpstr>
      <vt:lpstr>Cyfrifoldebau lleoliadau Responsibilities of settings</vt:lpstr>
      <vt:lpstr>Cyfrifoldebau lleoliadau Responsibilities of settings</vt:lpstr>
      <vt:lpstr>Cyfrifoldebau lleoliadau Responsibilities of settings</vt:lpstr>
      <vt:lpstr>ALN CODE</vt:lpstr>
      <vt:lpstr>ALN Code Summary/Crynodeb</vt:lpstr>
      <vt:lpstr>Rhieni  Parents</vt:lpstr>
      <vt:lpstr>Rhieni  Parents</vt:lpstr>
      <vt:lpstr>Rhieni  Parents</vt:lpstr>
      <vt:lpstr>Ymchwil Resch et al., 2010 Research by Resch et al., 2010</vt:lpstr>
      <vt:lpstr>Ymchwil Hayes a Watson, 2012 Research by Hayes and Watson, 2012</vt:lpstr>
      <vt:lpstr>Darllen pellach Further reading</vt:lpstr>
      <vt:lpstr>Darllen pellach Further reading</vt:lpstr>
      <vt:lpstr>Teuluoedd yn Gyntaf Families First</vt:lpstr>
      <vt:lpstr>SNAP Cymru</vt:lpstr>
      <vt:lpstr>Cefnogi Cynnar (2010-2013) Early Support (2010-2013)</vt:lpstr>
      <vt:lpstr>Cefnogi Cynnar (2010-2013) Early Support (2010-2013)</vt:lpstr>
      <vt:lpstr>Cynlluniau Datblygiad Unigol/Cynlluniau Gofal Iechyd Unigol Individual Development Plans/Individual Healthcare Plans</vt:lpstr>
      <vt:lpstr>Deddfwriaeth Legislation</vt:lpstr>
      <vt:lpstr>PowerPoint Presentation</vt:lpstr>
      <vt:lpstr>PowerPoint Presentation</vt:lpstr>
      <vt:lpstr>Cyfeiriadau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Paul Darby</cp:lastModifiedBy>
  <cp:revision>107</cp:revision>
  <cp:lastPrinted>2017-11-13T13:35:39Z</cp:lastPrinted>
  <dcterms:created xsi:type="dcterms:W3CDTF">2004-04-06T15:50:52Z</dcterms:created>
  <dcterms:modified xsi:type="dcterms:W3CDTF">2021-01-29T09:20:09Z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