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86"/>
  </p:normalViewPr>
  <p:slideViewPr>
    <p:cSldViewPr snapToGrid="0">
      <p:cViewPr varScale="1">
        <p:scale>
          <a:sx n="101" d="100"/>
          <a:sy n="101" d="100"/>
        </p:scale>
        <p:origin x="100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467076-A5CD-4F54-8D1D-8F145EA943A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0701703-DA80-4EF5-BEB2-7BDA8454E7F5}">
      <dgm:prSet/>
      <dgm:spPr/>
      <dgm:t>
        <a:bodyPr/>
        <a:lstStyle/>
        <a:p>
          <a:r>
            <a:rPr lang="en-US"/>
            <a:t>Increasing Muslim consumer spend – the rise of Muslim consumer spend on several halal product categories, such as Halal food, Travel, Media, and Islamic finance (Jafari, 2012). </a:t>
          </a:r>
        </a:p>
      </dgm:t>
    </dgm:pt>
    <dgm:pt modelId="{6A1649B1-07DA-41F2-A16E-60C21E02637C}" type="parTrans" cxnId="{90B4BC58-9AFF-4968-A08D-20F172B27C70}">
      <dgm:prSet/>
      <dgm:spPr/>
      <dgm:t>
        <a:bodyPr/>
        <a:lstStyle/>
        <a:p>
          <a:endParaRPr lang="en-US"/>
        </a:p>
      </dgm:t>
    </dgm:pt>
    <dgm:pt modelId="{77BEE18A-2AB0-463C-9560-9E62ED673361}" type="sibTrans" cxnId="{90B4BC58-9AFF-4968-A08D-20F172B27C70}">
      <dgm:prSet/>
      <dgm:spPr/>
      <dgm:t>
        <a:bodyPr/>
        <a:lstStyle/>
        <a:p>
          <a:endParaRPr lang="en-US"/>
        </a:p>
      </dgm:t>
    </dgm:pt>
    <dgm:pt modelId="{882DB12C-74D4-4A72-ABE4-14C381D7072A}">
      <dgm:prSet/>
      <dgm:spPr/>
      <dgm:t>
        <a:bodyPr/>
        <a:lstStyle/>
        <a:p>
          <a:r>
            <a:rPr lang="en-US"/>
            <a:t>Future trend – the Muslim consumer spend, expected to rise by 20% over next 20 years.</a:t>
          </a:r>
        </a:p>
      </dgm:t>
    </dgm:pt>
    <dgm:pt modelId="{772926D1-7094-4C5B-9E4C-56618ECE0665}" type="parTrans" cxnId="{65A12363-83AF-4885-B8FD-83EB20B76AFC}">
      <dgm:prSet/>
      <dgm:spPr/>
      <dgm:t>
        <a:bodyPr/>
        <a:lstStyle/>
        <a:p>
          <a:endParaRPr lang="en-US"/>
        </a:p>
      </dgm:t>
    </dgm:pt>
    <dgm:pt modelId="{086325DB-DBCA-46A1-9E1B-62F1DE3BCA11}" type="sibTrans" cxnId="{65A12363-83AF-4885-B8FD-83EB20B76AFC}">
      <dgm:prSet/>
      <dgm:spPr/>
      <dgm:t>
        <a:bodyPr/>
        <a:lstStyle/>
        <a:p>
          <a:endParaRPr lang="en-US"/>
        </a:p>
      </dgm:t>
    </dgm:pt>
    <dgm:pt modelId="{91AF6F78-37C6-4AAA-81D2-FD42C62A5FEA}">
      <dgm:prSet/>
      <dgm:spPr/>
      <dgm:t>
        <a:bodyPr/>
        <a:lstStyle/>
        <a:p>
          <a:r>
            <a:rPr lang="en-US"/>
            <a:t>Humanistic marketing – the continual changes of people living in Muslims and Islamic society.</a:t>
          </a:r>
        </a:p>
      </dgm:t>
    </dgm:pt>
    <dgm:pt modelId="{1ED3EFAF-55D5-4787-B833-4959FE29E67C}" type="parTrans" cxnId="{82A95436-8ADF-4E03-BC7B-F4148EF7FA1D}">
      <dgm:prSet/>
      <dgm:spPr/>
      <dgm:t>
        <a:bodyPr/>
        <a:lstStyle/>
        <a:p>
          <a:endParaRPr lang="en-US"/>
        </a:p>
      </dgm:t>
    </dgm:pt>
    <dgm:pt modelId="{2A086603-82EC-4A6C-BE36-27B34CBC3585}" type="sibTrans" cxnId="{82A95436-8ADF-4E03-BC7B-F4148EF7FA1D}">
      <dgm:prSet/>
      <dgm:spPr/>
      <dgm:t>
        <a:bodyPr/>
        <a:lstStyle/>
        <a:p>
          <a:endParaRPr lang="en-US"/>
        </a:p>
      </dgm:t>
    </dgm:pt>
    <dgm:pt modelId="{8195E8E3-D7D5-4837-8FE5-337430B5161B}">
      <dgm:prSet/>
      <dgm:spPr/>
      <dgm:t>
        <a:bodyPr/>
        <a:lstStyle/>
        <a:p>
          <a:r>
            <a:rPr lang="en-US"/>
            <a:t>Example- the launch of Malaysian first Islamic airlines by Ryanair in 2015.</a:t>
          </a:r>
        </a:p>
      </dgm:t>
    </dgm:pt>
    <dgm:pt modelId="{13E1920E-6283-42AE-BC26-10E3E024E90F}" type="parTrans" cxnId="{FBD6E135-E441-48BF-9E77-D1488C960FCE}">
      <dgm:prSet/>
      <dgm:spPr/>
      <dgm:t>
        <a:bodyPr/>
        <a:lstStyle/>
        <a:p>
          <a:endParaRPr lang="en-US"/>
        </a:p>
      </dgm:t>
    </dgm:pt>
    <dgm:pt modelId="{A755A9E0-74B6-4298-A278-B7CC7FEFB1BD}" type="sibTrans" cxnId="{FBD6E135-E441-48BF-9E77-D1488C960FCE}">
      <dgm:prSet/>
      <dgm:spPr/>
      <dgm:t>
        <a:bodyPr/>
        <a:lstStyle/>
        <a:p>
          <a:endParaRPr lang="en-US"/>
        </a:p>
      </dgm:t>
    </dgm:pt>
    <dgm:pt modelId="{31DFBE93-D900-47DE-BE6A-65A3050E7DB0}" type="pres">
      <dgm:prSet presAssocID="{9D467076-A5CD-4F54-8D1D-8F145EA943A9}" presName="root" presStyleCnt="0">
        <dgm:presLayoutVars>
          <dgm:dir/>
          <dgm:resizeHandles val="exact"/>
        </dgm:presLayoutVars>
      </dgm:prSet>
      <dgm:spPr/>
    </dgm:pt>
    <dgm:pt modelId="{0300A2AB-D8A6-41AC-B9CC-0279BA62F6FF}" type="pres">
      <dgm:prSet presAssocID="{A0701703-DA80-4EF5-BEB2-7BDA8454E7F5}" presName="compNode" presStyleCnt="0"/>
      <dgm:spPr/>
    </dgm:pt>
    <dgm:pt modelId="{DC14BBCE-857E-4AA8-8655-D7653035648B}" type="pres">
      <dgm:prSet presAssocID="{A0701703-DA80-4EF5-BEB2-7BDA8454E7F5}" presName="bgRect" presStyleLbl="bgShp" presStyleIdx="0" presStyleCnt="4"/>
      <dgm:spPr/>
    </dgm:pt>
    <dgm:pt modelId="{2F7D91A2-B8D4-4473-9BD4-476AFBBF6AF1}" type="pres">
      <dgm:prSet presAssocID="{A0701703-DA80-4EF5-BEB2-7BDA8454E7F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980B7694-23F5-43AA-91FE-D538D3EBFB28}" type="pres">
      <dgm:prSet presAssocID="{A0701703-DA80-4EF5-BEB2-7BDA8454E7F5}" presName="spaceRect" presStyleCnt="0"/>
      <dgm:spPr/>
    </dgm:pt>
    <dgm:pt modelId="{CE67F100-E277-4B42-9297-41D09F8F89ED}" type="pres">
      <dgm:prSet presAssocID="{A0701703-DA80-4EF5-BEB2-7BDA8454E7F5}" presName="parTx" presStyleLbl="revTx" presStyleIdx="0" presStyleCnt="4">
        <dgm:presLayoutVars>
          <dgm:chMax val="0"/>
          <dgm:chPref val="0"/>
        </dgm:presLayoutVars>
      </dgm:prSet>
      <dgm:spPr/>
    </dgm:pt>
    <dgm:pt modelId="{50F01B3D-4CC3-422D-931F-05320F6BFABC}" type="pres">
      <dgm:prSet presAssocID="{77BEE18A-2AB0-463C-9560-9E62ED673361}" presName="sibTrans" presStyleCnt="0"/>
      <dgm:spPr/>
    </dgm:pt>
    <dgm:pt modelId="{66DFB11A-C935-442B-BB53-E9389B961E45}" type="pres">
      <dgm:prSet presAssocID="{882DB12C-74D4-4A72-ABE4-14C381D7072A}" presName="compNode" presStyleCnt="0"/>
      <dgm:spPr/>
    </dgm:pt>
    <dgm:pt modelId="{33B540D1-C445-417E-8412-712837E8539B}" type="pres">
      <dgm:prSet presAssocID="{882DB12C-74D4-4A72-ABE4-14C381D7072A}" presName="bgRect" presStyleLbl="bgShp" presStyleIdx="1" presStyleCnt="4"/>
      <dgm:spPr/>
    </dgm:pt>
    <dgm:pt modelId="{6815E97B-924F-49BD-806F-1C48D0821BFE}" type="pres">
      <dgm:prSet presAssocID="{882DB12C-74D4-4A72-ABE4-14C381D7072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C123A76A-8CC2-46AE-A9F5-42C581CD068D}" type="pres">
      <dgm:prSet presAssocID="{882DB12C-74D4-4A72-ABE4-14C381D7072A}" presName="spaceRect" presStyleCnt="0"/>
      <dgm:spPr/>
    </dgm:pt>
    <dgm:pt modelId="{FB493C2F-F695-46AD-AF8D-047D40194415}" type="pres">
      <dgm:prSet presAssocID="{882DB12C-74D4-4A72-ABE4-14C381D7072A}" presName="parTx" presStyleLbl="revTx" presStyleIdx="1" presStyleCnt="4">
        <dgm:presLayoutVars>
          <dgm:chMax val="0"/>
          <dgm:chPref val="0"/>
        </dgm:presLayoutVars>
      </dgm:prSet>
      <dgm:spPr/>
    </dgm:pt>
    <dgm:pt modelId="{284AB01E-699F-4C75-BAAA-BADD2805602F}" type="pres">
      <dgm:prSet presAssocID="{086325DB-DBCA-46A1-9E1B-62F1DE3BCA11}" presName="sibTrans" presStyleCnt="0"/>
      <dgm:spPr/>
    </dgm:pt>
    <dgm:pt modelId="{FBCD418F-A481-4A5D-8C9F-F1755A057DE2}" type="pres">
      <dgm:prSet presAssocID="{91AF6F78-37C6-4AAA-81D2-FD42C62A5FEA}" presName="compNode" presStyleCnt="0"/>
      <dgm:spPr/>
    </dgm:pt>
    <dgm:pt modelId="{AC271C49-5DC3-40E9-BA25-D8E6FAEA20F1}" type="pres">
      <dgm:prSet presAssocID="{91AF6F78-37C6-4AAA-81D2-FD42C62A5FEA}" presName="bgRect" presStyleLbl="bgShp" presStyleIdx="2" presStyleCnt="4"/>
      <dgm:spPr/>
    </dgm:pt>
    <dgm:pt modelId="{DA1195D5-F9E3-4A5B-88EB-26D4D2B5B576}" type="pres">
      <dgm:prSet presAssocID="{91AF6F78-37C6-4AAA-81D2-FD42C62A5F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F6269C9F-B600-4C69-8D8B-B38239635170}" type="pres">
      <dgm:prSet presAssocID="{91AF6F78-37C6-4AAA-81D2-FD42C62A5FEA}" presName="spaceRect" presStyleCnt="0"/>
      <dgm:spPr/>
    </dgm:pt>
    <dgm:pt modelId="{A70E7699-532B-4BF2-A79A-D1164DEAC3E5}" type="pres">
      <dgm:prSet presAssocID="{91AF6F78-37C6-4AAA-81D2-FD42C62A5FEA}" presName="parTx" presStyleLbl="revTx" presStyleIdx="2" presStyleCnt="4">
        <dgm:presLayoutVars>
          <dgm:chMax val="0"/>
          <dgm:chPref val="0"/>
        </dgm:presLayoutVars>
      </dgm:prSet>
      <dgm:spPr/>
    </dgm:pt>
    <dgm:pt modelId="{B41BF10D-4500-406C-A09C-D134449D4806}" type="pres">
      <dgm:prSet presAssocID="{2A086603-82EC-4A6C-BE36-27B34CBC3585}" presName="sibTrans" presStyleCnt="0"/>
      <dgm:spPr/>
    </dgm:pt>
    <dgm:pt modelId="{8E5ADC2C-8130-461E-BD36-1E1AFD58FE00}" type="pres">
      <dgm:prSet presAssocID="{8195E8E3-D7D5-4837-8FE5-337430B5161B}" presName="compNode" presStyleCnt="0"/>
      <dgm:spPr/>
    </dgm:pt>
    <dgm:pt modelId="{580C409C-8CA7-4A2B-AC1F-B9EAA67BE4ED}" type="pres">
      <dgm:prSet presAssocID="{8195E8E3-D7D5-4837-8FE5-337430B5161B}" presName="bgRect" presStyleLbl="bgShp" presStyleIdx="3" presStyleCnt="4"/>
      <dgm:spPr/>
    </dgm:pt>
    <dgm:pt modelId="{D95FAE23-06D9-4DBB-A396-BE3A34F85C2F}" type="pres">
      <dgm:prSet presAssocID="{8195E8E3-D7D5-4837-8FE5-337430B5161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irplane"/>
        </a:ext>
      </dgm:extLst>
    </dgm:pt>
    <dgm:pt modelId="{BA0C99E7-2940-4ADE-9B08-0B89A5B82C72}" type="pres">
      <dgm:prSet presAssocID="{8195E8E3-D7D5-4837-8FE5-337430B5161B}" presName="spaceRect" presStyleCnt="0"/>
      <dgm:spPr/>
    </dgm:pt>
    <dgm:pt modelId="{468BC605-B9F4-4EF8-BFA0-30C77502F1A7}" type="pres">
      <dgm:prSet presAssocID="{8195E8E3-D7D5-4837-8FE5-337430B5161B}" presName="parTx" presStyleLbl="revTx" presStyleIdx="3" presStyleCnt="4">
        <dgm:presLayoutVars>
          <dgm:chMax val="0"/>
          <dgm:chPref val="0"/>
        </dgm:presLayoutVars>
      </dgm:prSet>
      <dgm:spPr/>
    </dgm:pt>
  </dgm:ptLst>
  <dgm:cxnLst>
    <dgm:cxn modelId="{614A5F09-771A-4BF0-8FA0-3C17B1659E04}" type="presOf" srcId="{882DB12C-74D4-4A72-ABE4-14C381D7072A}" destId="{FB493C2F-F695-46AD-AF8D-047D40194415}" srcOrd="0" destOrd="0" presId="urn:microsoft.com/office/officeart/2018/2/layout/IconVerticalSolidList"/>
    <dgm:cxn modelId="{40554F35-4735-42F8-A148-51CDFE314A1C}" type="presOf" srcId="{8195E8E3-D7D5-4837-8FE5-337430B5161B}" destId="{468BC605-B9F4-4EF8-BFA0-30C77502F1A7}" srcOrd="0" destOrd="0" presId="urn:microsoft.com/office/officeart/2018/2/layout/IconVerticalSolidList"/>
    <dgm:cxn modelId="{FBD6E135-E441-48BF-9E77-D1488C960FCE}" srcId="{9D467076-A5CD-4F54-8D1D-8F145EA943A9}" destId="{8195E8E3-D7D5-4837-8FE5-337430B5161B}" srcOrd="3" destOrd="0" parTransId="{13E1920E-6283-42AE-BC26-10E3E024E90F}" sibTransId="{A755A9E0-74B6-4298-A278-B7CC7FEFB1BD}"/>
    <dgm:cxn modelId="{82A95436-8ADF-4E03-BC7B-F4148EF7FA1D}" srcId="{9D467076-A5CD-4F54-8D1D-8F145EA943A9}" destId="{91AF6F78-37C6-4AAA-81D2-FD42C62A5FEA}" srcOrd="2" destOrd="0" parTransId="{1ED3EFAF-55D5-4787-B833-4959FE29E67C}" sibTransId="{2A086603-82EC-4A6C-BE36-27B34CBC3585}"/>
    <dgm:cxn modelId="{2FCA0D4A-0FDE-4269-A19F-926E28CA8D69}" type="presOf" srcId="{A0701703-DA80-4EF5-BEB2-7BDA8454E7F5}" destId="{CE67F100-E277-4B42-9297-41D09F8F89ED}" srcOrd="0" destOrd="0" presId="urn:microsoft.com/office/officeart/2018/2/layout/IconVerticalSolidList"/>
    <dgm:cxn modelId="{FC1D7F57-2360-49C5-AA79-CEA99C140336}" type="presOf" srcId="{91AF6F78-37C6-4AAA-81D2-FD42C62A5FEA}" destId="{A70E7699-532B-4BF2-A79A-D1164DEAC3E5}" srcOrd="0" destOrd="0" presId="urn:microsoft.com/office/officeart/2018/2/layout/IconVerticalSolidList"/>
    <dgm:cxn modelId="{90B4BC58-9AFF-4968-A08D-20F172B27C70}" srcId="{9D467076-A5CD-4F54-8D1D-8F145EA943A9}" destId="{A0701703-DA80-4EF5-BEB2-7BDA8454E7F5}" srcOrd="0" destOrd="0" parTransId="{6A1649B1-07DA-41F2-A16E-60C21E02637C}" sibTransId="{77BEE18A-2AB0-463C-9560-9E62ED673361}"/>
    <dgm:cxn modelId="{65A12363-83AF-4885-B8FD-83EB20B76AFC}" srcId="{9D467076-A5CD-4F54-8D1D-8F145EA943A9}" destId="{882DB12C-74D4-4A72-ABE4-14C381D7072A}" srcOrd="1" destOrd="0" parTransId="{772926D1-7094-4C5B-9E4C-56618ECE0665}" sibTransId="{086325DB-DBCA-46A1-9E1B-62F1DE3BCA11}"/>
    <dgm:cxn modelId="{F6BD5364-E885-4061-80A4-23138923C07A}" type="presOf" srcId="{9D467076-A5CD-4F54-8D1D-8F145EA943A9}" destId="{31DFBE93-D900-47DE-BE6A-65A3050E7DB0}" srcOrd="0" destOrd="0" presId="urn:microsoft.com/office/officeart/2018/2/layout/IconVerticalSolidList"/>
    <dgm:cxn modelId="{121336E4-7896-4537-BB20-629DC1C0A4F3}" type="presParOf" srcId="{31DFBE93-D900-47DE-BE6A-65A3050E7DB0}" destId="{0300A2AB-D8A6-41AC-B9CC-0279BA62F6FF}" srcOrd="0" destOrd="0" presId="urn:microsoft.com/office/officeart/2018/2/layout/IconVerticalSolidList"/>
    <dgm:cxn modelId="{D7466D9B-7DA2-4A2A-A4AF-34F12691C8BE}" type="presParOf" srcId="{0300A2AB-D8A6-41AC-B9CC-0279BA62F6FF}" destId="{DC14BBCE-857E-4AA8-8655-D7653035648B}" srcOrd="0" destOrd="0" presId="urn:microsoft.com/office/officeart/2018/2/layout/IconVerticalSolidList"/>
    <dgm:cxn modelId="{8FF55C90-5DFC-401E-BAE7-AD8775108517}" type="presParOf" srcId="{0300A2AB-D8A6-41AC-B9CC-0279BA62F6FF}" destId="{2F7D91A2-B8D4-4473-9BD4-476AFBBF6AF1}" srcOrd="1" destOrd="0" presId="urn:microsoft.com/office/officeart/2018/2/layout/IconVerticalSolidList"/>
    <dgm:cxn modelId="{6D542697-7602-4BE3-9905-73F2A87F04F8}" type="presParOf" srcId="{0300A2AB-D8A6-41AC-B9CC-0279BA62F6FF}" destId="{980B7694-23F5-43AA-91FE-D538D3EBFB28}" srcOrd="2" destOrd="0" presId="urn:microsoft.com/office/officeart/2018/2/layout/IconVerticalSolidList"/>
    <dgm:cxn modelId="{160885F7-577F-47D4-8457-B6286CB65461}" type="presParOf" srcId="{0300A2AB-D8A6-41AC-B9CC-0279BA62F6FF}" destId="{CE67F100-E277-4B42-9297-41D09F8F89ED}" srcOrd="3" destOrd="0" presId="urn:microsoft.com/office/officeart/2018/2/layout/IconVerticalSolidList"/>
    <dgm:cxn modelId="{CCA40ABC-67CD-4F83-886E-38F3EEE377F3}" type="presParOf" srcId="{31DFBE93-D900-47DE-BE6A-65A3050E7DB0}" destId="{50F01B3D-4CC3-422D-931F-05320F6BFABC}" srcOrd="1" destOrd="0" presId="urn:microsoft.com/office/officeart/2018/2/layout/IconVerticalSolidList"/>
    <dgm:cxn modelId="{CABE508D-ECFE-45E5-8E08-E44E8138A3B2}" type="presParOf" srcId="{31DFBE93-D900-47DE-BE6A-65A3050E7DB0}" destId="{66DFB11A-C935-442B-BB53-E9389B961E45}" srcOrd="2" destOrd="0" presId="urn:microsoft.com/office/officeart/2018/2/layout/IconVerticalSolidList"/>
    <dgm:cxn modelId="{A697DCA8-110E-4CF6-B806-38D4AFC78B46}" type="presParOf" srcId="{66DFB11A-C935-442B-BB53-E9389B961E45}" destId="{33B540D1-C445-417E-8412-712837E8539B}" srcOrd="0" destOrd="0" presId="urn:microsoft.com/office/officeart/2018/2/layout/IconVerticalSolidList"/>
    <dgm:cxn modelId="{7E8EFD7B-D34B-437B-BD58-B4B7994FB317}" type="presParOf" srcId="{66DFB11A-C935-442B-BB53-E9389B961E45}" destId="{6815E97B-924F-49BD-806F-1C48D0821BFE}" srcOrd="1" destOrd="0" presId="urn:microsoft.com/office/officeart/2018/2/layout/IconVerticalSolidList"/>
    <dgm:cxn modelId="{A8DAA687-A510-44CD-B1BC-6B18C119994A}" type="presParOf" srcId="{66DFB11A-C935-442B-BB53-E9389B961E45}" destId="{C123A76A-8CC2-46AE-A9F5-42C581CD068D}" srcOrd="2" destOrd="0" presId="urn:microsoft.com/office/officeart/2018/2/layout/IconVerticalSolidList"/>
    <dgm:cxn modelId="{716367C9-A136-4F65-9862-408CF8FD1D21}" type="presParOf" srcId="{66DFB11A-C935-442B-BB53-E9389B961E45}" destId="{FB493C2F-F695-46AD-AF8D-047D40194415}" srcOrd="3" destOrd="0" presId="urn:microsoft.com/office/officeart/2018/2/layout/IconVerticalSolidList"/>
    <dgm:cxn modelId="{B23EE4B3-AFF7-4EB9-8DD0-DD3C0233B0BA}" type="presParOf" srcId="{31DFBE93-D900-47DE-BE6A-65A3050E7DB0}" destId="{284AB01E-699F-4C75-BAAA-BADD2805602F}" srcOrd="3" destOrd="0" presId="urn:microsoft.com/office/officeart/2018/2/layout/IconVerticalSolidList"/>
    <dgm:cxn modelId="{46F4DA83-CB6F-4CC4-B497-AD5D5B90E32D}" type="presParOf" srcId="{31DFBE93-D900-47DE-BE6A-65A3050E7DB0}" destId="{FBCD418F-A481-4A5D-8C9F-F1755A057DE2}" srcOrd="4" destOrd="0" presId="urn:microsoft.com/office/officeart/2018/2/layout/IconVerticalSolidList"/>
    <dgm:cxn modelId="{3C56CA43-1A0A-4511-BE7F-1E08E63BFCE2}" type="presParOf" srcId="{FBCD418F-A481-4A5D-8C9F-F1755A057DE2}" destId="{AC271C49-5DC3-40E9-BA25-D8E6FAEA20F1}" srcOrd="0" destOrd="0" presId="urn:microsoft.com/office/officeart/2018/2/layout/IconVerticalSolidList"/>
    <dgm:cxn modelId="{E89B34C2-CD1B-4B05-8910-CA47C0E9B6B4}" type="presParOf" srcId="{FBCD418F-A481-4A5D-8C9F-F1755A057DE2}" destId="{DA1195D5-F9E3-4A5B-88EB-26D4D2B5B576}" srcOrd="1" destOrd="0" presId="urn:microsoft.com/office/officeart/2018/2/layout/IconVerticalSolidList"/>
    <dgm:cxn modelId="{0D412F72-3528-440F-9053-4EAFCF88DF00}" type="presParOf" srcId="{FBCD418F-A481-4A5D-8C9F-F1755A057DE2}" destId="{F6269C9F-B600-4C69-8D8B-B38239635170}" srcOrd="2" destOrd="0" presId="urn:microsoft.com/office/officeart/2018/2/layout/IconVerticalSolidList"/>
    <dgm:cxn modelId="{488F5F17-6EC8-4A31-B80B-BCF013D61D24}" type="presParOf" srcId="{FBCD418F-A481-4A5D-8C9F-F1755A057DE2}" destId="{A70E7699-532B-4BF2-A79A-D1164DEAC3E5}" srcOrd="3" destOrd="0" presId="urn:microsoft.com/office/officeart/2018/2/layout/IconVerticalSolidList"/>
    <dgm:cxn modelId="{EB8231F7-55F6-4C88-A146-50FB96972ED1}" type="presParOf" srcId="{31DFBE93-D900-47DE-BE6A-65A3050E7DB0}" destId="{B41BF10D-4500-406C-A09C-D134449D4806}" srcOrd="5" destOrd="0" presId="urn:microsoft.com/office/officeart/2018/2/layout/IconVerticalSolidList"/>
    <dgm:cxn modelId="{520574D6-FC1B-41E1-BB8D-DC13AD77C078}" type="presParOf" srcId="{31DFBE93-D900-47DE-BE6A-65A3050E7DB0}" destId="{8E5ADC2C-8130-461E-BD36-1E1AFD58FE00}" srcOrd="6" destOrd="0" presId="urn:microsoft.com/office/officeart/2018/2/layout/IconVerticalSolidList"/>
    <dgm:cxn modelId="{51160E8E-B4E0-48B3-80F4-7DCE7A6D7FBB}" type="presParOf" srcId="{8E5ADC2C-8130-461E-BD36-1E1AFD58FE00}" destId="{580C409C-8CA7-4A2B-AC1F-B9EAA67BE4ED}" srcOrd="0" destOrd="0" presId="urn:microsoft.com/office/officeart/2018/2/layout/IconVerticalSolidList"/>
    <dgm:cxn modelId="{AEC75292-613C-42F8-8DEA-40987118E4C9}" type="presParOf" srcId="{8E5ADC2C-8130-461E-BD36-1E1AFD58FE00}" destId="{D95FAE23-06D9-4DBB-A396-BE3A34F85C2F}" srcOrd="1" destOrd="0" presId="urn:microsoft.com/office/officeart/2018/2/layout/IconVerticalSolidList"/>
    <dgm:cxn modelId="{422F642C-01C3-42CF-B418-743DBDBFDBD8}" type="presParOf" srcId="{8E5ADC2C-8130-461E-BD36-1E1AFD58FE00}" destId="{BA0C99E7-2940-4ADE-9B08-0B89A5B82C72}" srcOrd="2" destOrd="0" presId="urn:microsoft.com/office/officeart/2018/2/layout/IconVerticalSolidList"/>
    <dgm:cxn modelId="{7F2E3CD5-2E13-4FA5-AE7D-90795A226F7C}" type="presParOf" srcId="{8E5ADC2C-8130-461E-BD36-1E1AFD58FE00}" destId="{468BC605-B9F4-4EF8-BFA0-30C77502F1A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D761A6-0074-491E-814D-862762CCF53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F073D85-1113-4370-8128-622DAB1F1D3C}">
      <dgm:prSet/>
      <dgm:spPr/>
      <dgm:t>
        <a:bodyPr/>
        <a:lstStyle/>
        <a:p>
          <a:r>
            <a:rPr lang="en-US"/>
            <a:t>Marketing – responsible for promoting materialism and consumerism (Jafari, 2012).</a:t>
          </a:r>
        </a:p>
      </dgm:t>
    </dgm:pt>
    <dgm:pt modelId="{955110F2-028C-402E-9D2A-82F378C98BB1}" type="parTrans" cxnId="{A8907AD9-A982-4E46-9E0C-AB3CA2E6E63A}">
      <dgm:prSet/>
      <dgm:spPr/>
      <dgm:t>
        <a:bodyPr/>
        <a:lstStyle/>
        <a:p>
          <a:endParaRPr lang="en-US"/>
        </a:p>
      </dgm:t>
    </dgm:pt>
    <dgm:pt modelId="{B0C4E037-B413-4E1E-B5E5-20A1606F7739}" type="sibTrans" cxnId="{A8907AD9-A982-4E46-9E0C-AB3CA2E6E63A}">
      <dgm:prSet/>
      <dgm:spPr/>
      <dgm:t>
        <a:bodyPr/>
        <a:lstStyle/>
        <a:p>
          <a:endParaRPr lang="en-US"/>
        </a:p>
      </dgm:t>
    </dgm:pt>
    <dgm:pt modelId="{C5377A1B-FE71-4C67-B34C-0EBD487395BA}">
      <dgm:prSet/>
      <dgm:spPr/>
      <dgm:t>
        <a:bodyPr/>
        <a:lstStyle/>
        <a:p>
          <a:r>
            <a:rPr lang="en-US"/>
            <a:t>Opposite view - Contradiction by Damirchi &amp; Shafai, (2011)  found that marketing, responsible for promoting hedonistic lifestyle.</a:t>
          </a:r>
        </a:p>
      </dgm:t>
    </dgm:pt>
    <dgm:pt modelId="{92E394BD-37D7-494D-99F9-38B1C77EEBBD}" type="parTrans" cxnId="{8A922AD5-B500-4860-9F0F-74CA9ECF55FD}">
      <dgm:prSet/>
      <dgm:spPr/>
      <dgm:t>
        <a:bodyPr/>
        <a:lstStyle/>
        <a:p>
          <a:endParaRPr lang="en-US"/>
        </a:p>
      </dgm:t>
    </dgm:pt>
    <dgm:pt modelId="{14E9BC51-51C1-4FA3-A752-310BA480DF8E}" type="sibTrans" cxnId="{8A922AD5-B500-4860-9F0F-74CA9ECF55FD}">
      <dgm:prSet/>
      <dgm:spPr/>
      <dgm:t>
        <a:bodyPr/>
        <a:lstStyle/>
        <a:p>
          <a:endParaRPr lang="en-US"/>
        </a:p>
      </dgm:t>
    </dgm:pt>
    <dgm:pt modelId="{131C3B53-6D6A-4EC5-B46B-666DC177760A}">
      <dgm:prSet/>
      <dgm:spPr/>
      <dgm:t>
        <a:bodyPr/>
        <a:lstStyle/>
        <a:p>
          <a:r>
            <a:rPr lang="en-US"/>
            <a:t>Undermining cultures – Marketing, undermines the culture of modern materialistic society.</a:t>
          </a:r>
        </a:p>
      </dgm:t>
    </dgm:pt>
    <dgm:pt modelId="{7B513F6A-45EF-40A3-8EC7-4684E89C5C09}" type="parTrans" cxnId="{2ECF33D8-A03F-4FAB-BC65-9C6123BCFD97}">
      <dgm:prSet/>
      <dgm:spPr/>
      <dgm:t>
        <a:bodyPr/>
        <a:lstStyle/>
        <a:p>
          <a:endParaRPr lang="en-US"/>
        </a:p>
      </dgm:t>
    </dgm:pt>
    <dgm:pt modelId="{2BDBDA0B-FE38-4EEB-9EA6-9D76F39410CC}" type="sibTrans" cxnId="{2ECF33D8-A03F-4FAB-BC65-9C6123BCFD97}">
      <dgm:prSet/>
      <dgm:spPr/>
      <dgm:t>
        <a:bodyPr/>
        <a:lstStyle/>
        <a:p>
          <a:endParaRPr lang="en-US"/>
        </a:p>
      </dgm:t>
    </dgm:pt>
    <dgm:pt modelId="{5FAE8F88-B96F-445E-88C7-B45134F05313}" type="pres">
      <dgm:prSet presAssocID="{9FD761A6-0074-491E-814D-862762CCF53F}" presName="root" presStyleCnt="0">
        <dgm:presLayoutVars>
          <dgm:dir/>
          <dgm:resizeHandles val="exact"/>
        </dgm:presLayoutVars>
      </dgm:prSet>
      <dgm:spPr/>
    </dgm:pt>
    <dgm:pt modelId="{706B5E33-F283-4865-A1EC-A6AEF2975C38}" type="pres">
      <dgm:prSet presAssocID="{DF073D85-1113-4370-8128-622DAB1F1D3C}" presName="compNode" presStyleCnt="0"/>
      <dgm:spPr/>
    </dgm:pt>
    <dgm:pt modelId="{A5A42CEE-A003-4A4F-8F6B-27DDEC5C229A}" type="pres">
      <dgm:prSet presAssocID="{DF073D85-1113-4370-8128-622DAB1F1D3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dvertising"/>
        </a:ext>
      </dgm:extLst>
    </dgm:pt>
    <dgm:pt modelId="{62CC0D05-1099-40E5-A0A9-9BE8F10345F7}" type="pres">
      <dgm:prSet presAssocID="{DF073D85-1113-4370-8128-622DAB1F1D3C}" presName="spaceRect" presStyleCnt="0"/>
      <dgm:spPr/>
    </dgm:pt>
    <dgm:pt modelId="{085234AE-1A58-483C-A100-349B3088CEF6}" type="pres">
      <dgm:prSet presAssocID="{DF073D85-1113-4370-8128-622DAB1F1D3C}" presName="textRect" presStyleLbl="revTx" presStyleIdx="0" presStyleCnt="3">
        <dgm:presLayoutVars>
          <dgm:chMax val="1"/>
          <dgm:chPref val="1"/>
        </dgm:presLayoutVars>
      </dgm:prSet>
      <dgm:spPr/>
    </dgm:pt>
    <dgm:pt modelId="{6C2FDB3C-C4DD-49EA-A196-D7CB7A246905}" type="pres">
      <dgm:prSet presAssocID="{B0C4E037-B413-4E1E-B5E5-20A1606F7739}" presName="sibTrans" presStyleCnt="0"/>
      <dgm:spPr/>
    </dgm:pt>
    <dgm:pt modelId="{343E663C-62DF-4717-87CE-AC77361C0B40}" type="pres">
      <dgm:prSet presAssocID="{C5377A1B-FE71-4C67-B34C-0EBD487395BA}" presName="compNode" presStyleCnt="0"/>
      <dgm:spPr/>
    </dgm:pt>
    <dgm:pt modelId="{9BC26756-1552-4CCC-9CA5-D835AB7A410B}" type="pres">
      <dgm:prSet presAssocID="{C5377A1B-FE71-4C67-B34C-0EBD487395B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27B758A1-F2B8-46A9-ABFC-C7590A7C6187}" type="pres">
      <dgm:prSet presAssocID="{C5377A1B-FE71-4C67-B34C-0EBD487395BA}" presName="spaceRect" presStyleCnt="0"/>
      <dgm:spPr/>
    </dgm:pt>
    <dgm:pt modelId="{E6CF66CE-EBB8-41C7-A0BD-A69639BE4C86}" type="pres">
      <dgm:prSet presAssocID="{C5377A1B-FE71-4C67-B34C-0EBD487395BA}" presName="textRect" presStyleLbl="revTx" presStyleIdx="1" presStyleCnt="3">
        <dgm:presLayoutVars>
          <dgm:chMax val="1"/>
          <dgm:chPref val="1"/>
        </dgm:presLayoutVars>
      </dgm:prSet>
      <dgm:spPr/>
    </dgm:pt>
    <dgm:pt modelId="{379C628A-9B6A-4913-A671-26AC9B135748}" type="pres">
      <dgm:prSet presAssocID="{14E9BC51-51C1-4FA3-A752-310BA480DF8E}" presName="sibTrans" presStyleCnt="0"/>
      <dgm:spPr/>
    </dgm:pt>
    <dgm:pt modelId="{E4FA0918-95C8-4273-B51C-CAF1596EF707}" type="pres">
      <dgm:prSet presAssocID="{131C3B53-6D6A-4EC5-B46B-666DC177760A}" presName="compNode" presStyleCnt="0"/>
      <dgm:spPr/>
    </dgm:pt>
    <dgm:pt modelId="{2190236F-D630-4134-BC2F-312B16388B9A}" type="pres">
      <dgm:prSet presAssocID="{131C3B53-6D6A-4EC5-B46B-666DC177760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E9CE617A-16CB-430A-A9DD-6148A8854AB7}" type="pres">
      <dgm:prSet presAssocID="{131C3B53-6D6A-4EC5-B46B-666DC177760A}" presName="spaceRect" presStyleCnt="0"/>
      <dgm:spPr/>
    </dgm:pt>
    <dgm:pt modelId="{521ADD6A-4625-4243-964D-5618F2A3AECC}" type="pres">
      <dgm:prSet presAssocID="{131C3B53-6D6A-4EC5-B46B-666DC177760A}" presName="textRect" presStyleLbl="revTx" presStyleIdx="2" presStyleCnt="3">
        <dgm:presLayoutVars>
          <dgm:chMax val="1"/>
          <dgm:chPref val="1"/>
        </dgm:presLayoutVars>
      </dgm:prSet>
      <dgm:spPr/>
    </dgm:pt>
  </dgm:ptLst>
  <dgm:cxnLst>
    <dgm:cxn modelId="{5C88482E-62AE-4A00-8F01-2FCF28F2FB3B}" type="presOf" srcId="{9FD761A6-0074-491E-814D-862762CCF53F}" destId="{5FAE8F88-B96F-445E-88C7-B45134F05313}" srcOrd="0" destOrd="0" presId="urn:microsoft.com/office/officeart/2018/2/layout/IconLabelList"/>
    <dgm:cxn modelId="{59533E7C-81E4-4E4A-BCF8-AFF9D147D1C1}" type="presOf" srcId="{DF073D85-1113-4370-8128-622DAB1F1D3C}" destId="{085234AE-1A58-483C-A100-349B3088CEF6}" srcOrd="0" destOrd="0" presId="urn:microsoft.com/office/officeart/2018/2/layout/IconLabelList"/>
    <dgm:cxn modelId="{78C3649D-9815-4917-9CB2-3C6B668E4C8B}" type="presOf" srcId="{C5377A1B-FE71-4C67-B34C-0EBD487395BA}" destId="{E6CF66CE-EBB8-41C7-A0BD-A69639BE4C86}" srcOrd="0" destOrd="0" presId="urn:microsoft.com/office/officeart/2018/2/layout/IconLabelList"/>
    <dgm:cxn modelId="{A3D2A3D2-B6E1-42EE-8F37-EEEABC283B42}" type="presOf" srcId="{131C3B53-6D6A-4EC5-B46B-666DC177760A}" destId="{521ADD6A-4625-4243-964D-5618F2A3AECC}" srcOrd="0" destOrd="0" presId="urn:microsoft.com/office/officeart/2018/2/layout/IconLabelList"/>
    <dgm:cxn modelId="{8A922AD5-B500-4860-9F0F-74CA9ECF55FD}" srcId="{9FD761A6-0074-491E-814D-862762CCF53F}" destId="{C5377A1B-FE71-4C67-B34C-0EBD487395BA}" srcOrd="1" destOrd="0" parTransId="{92E394BD-37D7-494D-99F9-38B1C77EEBBD}" sibTransId="{14E9BC51-51C1-4FA3-A752-310BA480DF8E}"/>
    <dgm:cxn modelId="{2ECF33D8-A03F-4FAB-BC65-9C6123BCFD97}" srcId="{9FD761A6-0074-491E-814D-862762CCF53F}" destId="{131C3B53-6D6A-4EC5-B46B-666DC177760A}" srcOrd="2" destOrd="0" parTransId="{7B513F6A-45EF-40A3-8EC7-4684E89C5C09}" sibTransId="{2BDBDA0B-FE38-4EEB-9EA6-9D76F39410CC}"/>
    <dgm:cxn modelId="{A8907AD9-A982-4E46-9E0C-AB3CA2E6E63A}" srcId="{9FD761A6-0074-491E-814D-862762CCF53F}" destId="{DF073D85-1113-4370-8128-622DAB1F1D3C}" srcOrd="0" destOrd="0" parTransId="{955110F2-028C-402E-9D2A-82F378C98BB1}" sibTransId="{B0C4E037-B413-4E1E-B5E5-20A1606F7739}"/>
    <dgm:cxn modelId="{C97C356B-01ED-4B75-95BA-E4AD7DD5B57B}" type="presParOf" srcId="{5FAE8F88-B96F-445E-88C7-B45134F05313}" destId="{706B5E33-F283-4865-A1EC-A6AEF2975C38}" srcOrd="0" destOrd="0" presId="urn:microsoft.com/office/officeart/2018/2/layout/IconLabelList"/>
    <dgm:cxn modelId="{1D64EEC5-FA3E-43C9-A8DE-D2B065776DCC}" type="presParOf" srcId="{706B5E33-F283-4865-A1EC-A6AEF2975C38}" destId="{A5A42CEE-A003-4A4F-8F6B-27DDEC5C229A}" srcOrd="0" destOrd="0" presId="urn:microsoft.com/office/officeart/2018/2/layout/IconLabelList"/>
    <dgm:cxn modelId="{F8865189-FF24-4691-97D5-5DFF16EE60B9}" type="presParOf" srcId="{706B5E33-F283-4865-A1EC-A6AEF2975C38}" destId="{62CC0D05-1099-40E5-A0A9-9BE8F10345F7}" srcOrd="1" destOrd="0" presId="urn:microsoft.com/office/officeart/2018/2/layout/IconLabelList"/>
    <dgm:cxn modelId="{ABD59873-7A11-4D1A-B120-5C2EF8AB6748}" type="presParOf" srcId="{706B5E33-F283-4865-A1EC-A6AEF2975C38}" destId="{085234AE-1A58-483C-A100-349B3088CEF6}" srcOrd="2" destOrd="0" presId="urn:microsoft.com/office/officeart/2018/2/layout/IconLabelList"/>
    <dgm:cxn modelId="{66387EFE-4D34-4F21-A0CD-59AF4AA9C32C}" type="presParOf" srcId="{5FAE8F88-B96F-445E-88C7-B45134F05313}" destId="{6C2FDB3C-C4DD-49EA-A196-D7CB7A246905}" srcOrd="1" destOrd="0" presId="urn:microsoft.com/office/officeart/2018/2/layout/IconLabelList"/>
    <dgm:cxn modelId="{410B011F-F431-4710-947F-5A0C650C0371}" type="presParOf" srcId="{5FAE8F88-B96F-445E-88C7-B45134F05313}" destId="{343E663C-62DF-4717-87CE-AC77361C0B40}" srcOrd="2" destOrd="0" presId="urn:microsoft.com/office/officeart/2018/2/layout/IconLabelList"/>
    <dgm:cxn modelId="{D11112F8-418E-45BE-839D-47D35872A079}" type="presParOf" srcId="{343E663C-62DF-4717-87CE-AC77361C0B40}" destId="{9BC26756-1552-4CCC-9CA5-D835AB7A410B}" srcOrd="0" destOrd="0" presId="urn:microsoft.com/office/officeart/2018/2/layout/IconLabelList"/>
    <dgm:cxn modelId="{4016B857-2B00-4A3C-94D1-F3550F3B4E1F}" type="presParOf" srcId="{343E663C-62DF-4717-87CE-AC77361C0B40}" destId="{27B758A1-F2B8-46A9-ABFC-C7590A7C6187}" srcOrd="1" destOrd="0" presId="urn:microsoft.com/office/officeart/2018/2/layout/IconLabelList"/>
    <dgm:cxn modelId="{16C01205-ED55-420A-B0A2-B263CF947B81}" type="presParOf" srcId="{343E663C-62DF-4717-87CE-AC77361C0B40}" destId="{E6CF66CE-EBB8-41C7-A0BD-A69639BE4C86}" srcOrd="2" destOrd="0" presId="urn:microsoft.com/office/officeart/2018/2/layout/IconLabelList"/>
    <dgm:cxn modelId="{2BC27577-DD59-4D16-8EEF-90170581B2CE}" type="presParOf" srcId="{5FAE8F88-B96F-445E-88C7-B45134F05313}" destId="{379C628A-9B6A-4913-A671-26AC9B135748}" srcOrd="3" destOrd="0" presId="urn:microsoft.com/office/officeart/2018/2/layout/IconLabelList"/>
    <dgm:cxn modelId="{C47FE853-EAB3-4256-94AC-ADF8A30A056C}" type="presParOf" srcId="{5FAE8F88-B96F-445E-88C7-B45134F05313}" destId="{E4FA0918-95C8-4273-B51C-CAF1596EF707}" srcOrd="4" destOrd="0" presId="urn:microsoft.com/office/officeart/2018/2/layout/IconLabelList"/>
    <dgm:cxn modelId="{5B34783F-05AD-4946-8581-0DC491F5CFE7}" type="presParOf" srcId="{E4FA0918-95C8-4273-B51C-CAF1596EF707}" destId="{2190236F-D630-4134-BC2F-312B16388B9A}" srcOrd="0" destOrd="0" presId="urn:microsoft.com/office/officeart/2018/2/layout/IconLabelList"/>
    <dgm:cxn modelId="{A97A1753-178F-467C-B00D-CE2423A62D6D}" type="presParOf" srcId="{E4FA0918-95C8-4273-B51C-CAF1596EF707}" destId="{E9CE617A-16CB-430A-A9DD-6148A8854AB7}" srcOrd="1" destOrd="0" presId="urn:microsoft.com/office/officeart/2018/2/layout/IconLabelList"/>
    <dgm:cxn modelId="{D4FFFBE7-D0CF-4E07-A108-B1283CB01F83}" type="presParOf" srcId="{E4FA0918-95C8-4273-B51C-CAF1596EF707}" destId="{521ADD6A-4625-4243-964D-5618F2A3AEC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4BBCE-857E-4AA8-8655-D7653035648B}">
      <dsp:nvSpPr>
        <dsp:cNvPr id="0" name=""/>
        <dsp:cNvSpPr/>
      </dsp:nvSpPr>
      <dsp:spPr>
        <a:xfrm>
          <a:off x="0" y="2177"/>
          <a:ext cx="6391275" cy="1103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7D91A2-B8D4-4473-9BD4-476AFBBF6AF1}">
      <dsp:nvSpPr>
        <dsp:cNvPr id="0" name=""/>
        <dsp:cNvSpPr/>
      </dsp:nvSpPr>
      <dsp:spPr>
        <a:xfrm>
          <a:off x="333853" y="250498"/>
          <a:ext cx="607006" cy="60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67F100-E277-4B42-9297-41D09F8F89ED}">
      <dsp:nvSpPr>
        <dsp:cNvPr id="0" name=""/>
        <dsp:cNvSpPr/>
      </dsp:nvSpPr>
      <dsp:spPr>
        <a:xfrm>
          <a:off x="1274714" y="2177"/>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755650">
            <a:lnSpc>
              <a:spcPct val="90000"/>
            </a:lnSpc>
            <a:spcBef>
              <a:spcPct val="0"/>
            </a:spcBef>
            <a:spcAft>
              <a:spcPct val="35000"/>
            </a:spcAft>
            <a:buNone/>
          </a:pPr>
          <a:r>
            <a:rPr lang="en-US" sz="1700" kern="1200"/>
            <a:t>Increasing Muslim consumer spend – the rise of Muslim consumer spend on several halal product categories, such as Halal food, Travel, Media, and Islamic finance (Jafari, 2012). </a:t>
          </a:r>
        </a:p>
      </dsp:txBody>
      <dsp:txXfrm>
        <a:off x="1274714" y="2177"/>
        <a:ext cx="5116560" cy="1103648"/>
      </dsp:txXfrm>
    </dsp:sp>
    <dsp:sp modelId="{33B540D1-C445-417E-8412-712837E8539B}">
      <dsp:nvSpPr>
        <dsp:cNvPr id="0" name=""/>
        <dsp:cNvSpPr/>
      </dsp:nvSpPr>
      <dsp:spPr>
        <a:xfrm>
          <a:off x="0" y="1381738"/>
          <a:ext cx="6391275" cy="1103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15E97B-924F-49BD-806F-1C48D0821BFE}">
      <dsp:nvSpPr>
        <dsp:cNvPr id="0" name=""/>
        <dsp:cNvSpPr/>
      </dsp:nvSpPr>
      <dsp:spPr>
        <a:xfrm>
          <a:off x="333853" y="1630059"/>
          <a:ext cx="607006" cy="60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493C2F-F695-46AD-AF8D-047D40194415}">
      <dsp:nvSpPr>
        <dsp:cNvPr id="0" name=""/>
        <dsp:cNvSpPr/>
      </dsp:nvSpPr>
      <dsp:spPr>
        <a:xfrm>
          <a:off x="1274714" y="1381738"/>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755650">
            <a:lnSpc>
              <a:spcPct val="90000"/>
            </a:lnSpc>
            <a:spcBef>
              <a:spcPct val="0"/>
            </a:spcBef>
            <a:spcAft>
              <a:spcPct val="35000"/>
            </a:spcAft>
            <a:buNone/>
          </a:pPr>
          <a:r>
            <a:rPr lang="en-US" sz="1700" kern="1200"/>
            <a:t>Future trend – the Muslim consumer spend, expected to rise by 20% over next 20 years.</a:t>
          </a:r>
        </a:p>
      </dsp:txBody>
      <dsp:txXfrm>
        <a:off x="1274714" y="1381738"/>
        <a:ext cx="5116560" cy="1103648"/>
      </dsp:txXfrm>
    </dsp:sp>
    <dsp:sp modelId="{AC271C49-5DC3-40E9-BA25-D8E6FAEA20F1}">
      <dsp:nvSpPr>
        <dsp:cNvPr id="0" name=""/>
        <dsp:cNvSpPr/>
      </dsp:nvSpPr>
      <dsp:spPr>
        <a:xfrm>
          <a:off x="0" y="2761299"/>
          <a:ext cx="6391275" cy="1103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1195D5-F9E3-4A5B-88EB-26D4D2B5B576}">
      <dsp:nvSpPr>
        <dsp:cNvPr id="0" name=""/>
        <dsp:cNvSpPr/>
      </dsp:nvSpPr>
      <dsp:spPr>
        <a:xfrm>
          <a:off x="333853" y="3009620"/>
          <a:ext cx="607006" cy="6070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0E7699-532B-4BF2-A79A-D1164DEAC3E5}">
      <dsp:nvSpPr>
        <dsp:cNvPr id="0" name=""/>
        <dsp:cNvSpPr/>
      </dsp:nvSpPr>
      <dsp:spPr>
        <a:xfrm>
          <a:off x="1274714" y="2761299"/>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755650">
            <a:lnSpc>
              <a:spcPct val="90000"/>
            </a:lnSpc>
            <a:spcBef>
              <a:spcPct val="0"/>
            </a:spcBef>
            <a:spcAft>
              <a:spcPct val="35000"/>
            </a:spcAft>
            <a:buNone/>
          </a:pPr>
          <a:r>
            <a:rPr lang="en-US" sz="1700" kern="1200"/>
            <a:t>Humanistic marketing – the continual changes of people living in Muslims and Islamic society.</a:t>
          </a:r>
        </a:p>
      </dsp:txBody>
      <dsp:txXfrm>
        <a:off x="1274714" y="2761299"/>
        <a:ext cx="5116560" cy="1103648"/>
      </dsp:txXfrm>
    </dsp:sp>
    <dsp:sp modelId="{580C409C-8CA7-4A2B-AC1F-B9EAA67BE4ED}">
      <dsp:nvSpPr>
        <dsp:cNvPr id="0" name=""/>
        <dsp:cNvSpPr/>
      </dsp:nvSpPr>
      <dsp:spPr>
        <a:xfrm>
          <a:off x="0" y="4140860"/>
          <a:ext cx="6391275" cy="1103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5FAE23-06D9-4DBB-A396-BE3A34F85C2F}">
      <dsp:nvSpPr>
        <dsp:cNvPr id="0" name=""/>
        <dsp:cNvSpPr/>
      </dsp:nvSpPr>
      <dsp:spPr>
        <a:xfrm>
          <a:off x="333853" y="4389181"/>
          <a:ext cx="607006" cy="6070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8BC605-B9F4-4EF8-BFA0-30C77502F1A7}">
      <dsp:nvSpPr>
        <dsp:cNvPr id="0" name=""/>
        <dsp:cNvSpPr/>
      </dsp:nvSpPr>
      <dsp:spPr>
        <a:xfrm>
          <a:off x="1274714" y="4140860"/>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755650">
            <a:lnSpc>
              <a:spcPct val="90000"/>
            </a:lnSpc>
            <a:spcBef>
              <a:spcPct val="0"/>
            </a:spcBef>
            <a:spcAft>
              <a:spcPct val="35000"/>
            </a:spcAft>
            <a:buNone/>
          </a:pPr>
          <a:r>
            <a:rPr lang="en-US" sz="1700" kern="1200"/>
            <a:t>Example- the launch of Malaysian first Islamic airlines by Ryanair in 2015.</a:t>
          </a:r>
        </a:p>
      </dsp:txBody>
      <dsp:txXfrm>
        <a:off x="1274714" y="4140860"/>
        <a:ext cx="5116560" cy="11036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A42CEE-A003-4A4F-8F6B-27DDEC5C229A}">
      <dsp:nvSpPr>
        <dsp:cNvPr id="0" name=""/>
        <dsp:cNvSpPr/>
      </dsp:nvSpPr>
      <dsp:spPr>
        <a:xfrm>
          <a:off x="923249" y="552377"/>
          <a:ext cx="1250177" cy="12501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5234AE-1A58-483C-A100-349B3088CEF6}">
      <dsp:nvSpPr>
        <dsp:cNvPr id="0" name=""/>
        <dsp:cNvSpPr/>
      </dsp:nvSpPr>
      <dsp:spPr>
        <a:xfrm>
          <a:off x="159251" y="2150305"/>
          <a:ext cx="27781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Marketing – responsible for promoting materialism and consumerism (Jafari, 2012).</a:t>
          </a:r>
        </a:p>
      </dsp:txBody>
      <dsp:txXfrm>
        <a:off x="159251" y="2150305"/>
        <a:ext cx="2778172" cy="720000"/>
      </dsp:txXfrm>
    </dsp:sp>
    <dsp:sp modelId="{9BC26756-1552-4CCC-9CA5-D835AB7A410B}">
      <dsp:nvSpPr>
        <dsp:cNvPr id="0" name=""/>
        <dsp:cNvSpPr/>
      </dsp:nvSpPr>
      <dsp:spPr>
        <a:xfrm>
          <a:off x="4187602" y="552377"/>
          <a:ext cx="1250177" cy="12501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CF66CE-EBB8-41C7-A0BD-A69639BE4C86}">
      <dsp:nvSpPr>
        <dsp:cNvPr id="0" name=""/>
        <dsp:cNvSpPr/>
      </dsp:nvSpPr>
      <dsp:spPr>
        <a:xfrm>
          <a:off x="3423605" y="2150305"/>
          <a:ext cx="27781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Opposite view - Contradiction by Damirchi &amp; Shafai, (2011)  found that marketing, responsible for promoting hedonistic lifestyle.</a:t>
          </a:r>
        </a:p>
      </dsp:txBody>
      <dsp:txXfrm>
        <a:off x="3423605" y="2150305"/>
        <a:ext cx="2778172" cy="720000"/>
      </dsp:txXfrm>
    </dsp:sp>
    <dsp:sp modelId="{2190236F-D630-4134-BC2F-312B16388B9A}">
      <dsp:nvSpPr>
        <dsp:cNvPr id="0" name=""/>
        <dsp:cNvSpPr/>
      </dsp:nvSpPr>
      <dsp:spPr>
        <a:xfrm>
          <a:off x="7451955" y="552377"/>
          <a:ext cx="1250177" cy="12501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1ADD6A-4625-4243-964D-5618F2A3AECC}">
      <dsp:nvSpPr>
        <dsp:cNvPr id="0" name=""/>
        <dsp:cNvSpPr/>
      </dsp:nvSpPr>
      <dsp:spPr>
        <a:xfrm>
          <a:off x="6687958" y="2150305"/>
          <a:ext cx="277817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Undermining cultures – Marketing, undermines the culture of modern materialistic society.</a:t>
          </a:r>
        </a:p>
      </dsp:txBody>
      <dsp:txXfrm>
        <a:off x="6687958" y="2150305"/>
        <a:ext cx="2778172"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40E2AB2-1CF7-49E2-B94B-78D274410445}" type="datetimeFigureOut">
              <a:rPr lang="en-US" smtClean="0"/>
              <a:t>5/31/19</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3816131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0E2AB2-1CF7-49E2-B94B-78D274410445}" type="datetimeFigureOut">
              <a:rPr lang="en-US" smtClean="0"/>
              <a:t>5/31/19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1916492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0E2AB2-1CF7-49E2-B94B-78D274410445}" type="datetimeFigureOut">
              <a:rPr lang="en-US" smtClean="0"/>
              <a:t>5/31/19</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132585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0E2AB2-1CF7-49E2-B94B-78D274410445}" type="datetimeFigureOut">
              <a:rPr lang="en-US" smtClean="0"/>
              <a:t>5/31/19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329383894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0E2AB2-1CF7-49E2-B94B-78D274410445}" type="datetimeFigureOut">
              <a:rPr lang="en-US" smtClean="0"/>
              <a:t>5/31/19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154778931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0E2AB2-1CF7-49E2-B94B-78D274410445}" type="datetimeFigureOut">
              <a:rPr lang="en-US" smtClean="0"/>
              <a:t>5/31/19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1116790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0E2AB2-1CF7-49E2-B94B-78D274410445}" type="datetimeFigureOut">
              <a:rPr lang="en-US" smtClean="0"/>
              <a:t>5/31/19</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2764506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0E2AB2-1CF7-49E2-B94B-78D274410445}" type="datetimeFigureOut">
              <a:rPr lang="en-US" smtClean="0"/>
              <a:t>5/31/19</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386166654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0E2AB2-1CF7-49E2-B94B-78D274410445}" type="datetimeFigureOut">
              <a:rPr lang="en-US" smtClean="0"/>
              <a:t>5/31/19</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2533691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0E2AB2-1CF7-49E2-B94B-78D274410445}" type="datetimeFigureOut">
              <a:rPr lang="en-US" smtClean="0"/>
              <a:t>5/31/19</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1834084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40E2AB2-1CF7-49E2-B94B-78D274410445}" type="datetimeFigureOut">
              <a:rPr lang="en-US" smtClean="0"/>
              <a:t>5/31/19</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9395885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40E2AB2-1CF7-49E2-B94B-78D274410445}" type="datetimeFigureOut">
              <a:rPr lang="en-US" smtClean="0"/>
              <a:t>5/31/19</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26897396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0E2AB2-1CF7-49E2-B94B-78D274410445}" type="datetimeFigureOut">
              <a:rPr lang="en-US" smtClean="0"/>
              <a:t>5/31/19</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8861010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40E2AB2-1CF7-49E2-B94B-78D274410445}" type="datetimeFigureOut">
              <a:rPr lang="en-US" smtClean="0"/>
              <a:t>5/31/19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44582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40E2AB2-1CF7-49E2-B94B-78D274410445}" type="datetimeFigureOut">
              <a:rPr lang="en-US" smtClean="0"/>
              <a:t>5/31/19</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2811915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40E2AB2-1CF7-49E2-B94B-78D274410445}" type="datetimeFigureOut">
              <a:rPr lang="en-US" smtClean="0"/>
              <a:t>5/31/19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35315457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40E2AB2-1CF7-49E2-B94B-78D274410445}" type="datetimeFigureOut">
              <a:rPr lang="en-US" smtClean="0"/>
              <a:t>5/31/19</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303B557-1F7B-4231-A8E4-E53533EA49E1}" type="slidenum">
              <a:rPr lang="en-US" smtClean="0"/>
              <a:t>‹#›</a:t>
            </a:fld>
            <a:endParaRPr lang="en-US"/>
          </a:p>
        </p:txBody>
      </p:sp>
    </p:spTree>
    <p:extLst>
      <p:ext uri="{BB962C8B-B14F-4D97-AF65-F5344CB8AC3E}">
        <p14:creationId xmlns:p14="http://schemas.microsoft.com/office/powerpoint/2010/main" val="1102781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40E2AB2-1CF7-49E2-B94B-78D274410445}" type="datetimeFigureOut">
              <a:rPr lang="en-US" smtClean="0"/>
              <a:t>5/31/19</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303B557-1F7B-4231-A8E4-E53533EA49E1}" type="slidenum">
              <a:rPr lang="en-US" smtClean="0"/>
              <a:t>‹#›</a:t>
            </a:fld>
            <a:endParaRPr lang="en-US"/>
          </a:p>
        </p:txBody>
      </p:sp>
    </p:spTree>
    <p:extLst>
      <p:ext uri="{BB962C8B-B14F-4D97-AF65-F5344CB8AC3E}">
        <p14:creationId xmlns:p14="http://schemas.microsoft.com/office/powerpoint/2010/main" val="42704312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3" name="Rectangle 32">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Oval 33">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Oval 34">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6" name="Oval 35">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7" name="Oval 36">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0"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41"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3" name="Rectangle 42">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A812AA0C-ADCA-8343-B218-70C0BD0F52C6}"/>
              </a:ext>
            </a:extLst>
          </p:cNvPr>
          <p:cNvSpPr txBox="1"/>
          <p:nvPr/>
        </p:nvSpPr>
        <p:spPr>
          <a:xfrm>
            <a:off x="1154954" y="973668"/>
            <a:ext cx="8761413" cy="706964"/>
          </a:xfrm>
          <a:prstGeom prst="rect">
            <a:avLst/>
          </a:prstGeom>
        </p:spPr>
        <p:txBody>
          <a:bodyPr vert="horz" lIns="91440" tIns="45720" rIns="91440" bIns="45720" rtlCol="0" anchor="ctr">
            <a:normAutofit fontScale="25000" lnSpcReduction="20000"/>
          </a:bodyPr>
          <a:lstStyle/>
          <a:p>
            <a:pPr algn="ctr" defTabSz="457200">
              <a:lnSpc>
                <a:spcPct val="90000"/>
              </a:lnSpc>
              <a:spcBef>
                <a:spcPct val="0"/>
              </a:spcBef>
              <a:spcAft>
                <a:spcPts val="600"/>
              </a:spcAft>
            </a:pPr>
            <a:r>
              <a:rPr lang="en-US" sz="900" b="0" i="0" kern="1200" dirty="0">
                <a:solidFill>
                  <a:srgbClr val="EBEBEB"/>
                </a:solidFill>
                <a:latin typeface="+mj-lt"/>
                <a:ea typeface="+mj-ea"/>
                <a:cs typeface="+mj-cs"/>
              </a:rPr>
              <a:t> </a:t>
            </a:r>
            <a:r>
              <a:rPr lang="en-US" sz="11200" b="0" i="0" kern="1200" dirty="0">
                <a:solidFill>
                  <a:srgbClr val="EBEBEB"/>
                </a:solidFill>
                <a:latin typeface="+mj-lt"/>
                <a:ea typeface="+mj-ea"/>
                <a:cs typeface="+mj-cs"/>
              </a:rPr>
              <a:t>Marketing Management</a:t>
            </a:r>
            <a:endParaRPr lang="en-US" sz="11200" b="0" i="0" u="sng" kern="1200" dirty="0">
              <a:solidFill>
                <a:srgbClr val="EBEBEB"/>
              </a:solidFill>
              <a:latin typeface="+mj-lt"/>
              <a:ea typeface="+mj-ea"/>
              <a:cs typeface="+mj-cs"/>
            </a:endParaRPr>
          </a:p>
          <a:p>
            <a:pPr algn="ctr" defTabSz="457200">
              <a:lnSpc>
                <a:spcPct val="90000"/>
              </a:lnSpc>
              <a:spcBef>
                <a:spcPct val="0"/>
              </a:spcBef>
              <a:spcAft>
                <a:spcPts val="600"/>
              </a:spcAft>
            </a:pPr>
            <a:r>
              <a:rPr lang="en-US" sz="11200" b="0" i="0" kern="1200" dirty="0">
                <a:solidFill>
                  <a:srgbClr val="EBEBEB"/>
                </a:solidFill>
                <a:latin typeface="+mj-lt"/>
                <a:ea typeface="+mj-ea"/>
                <a:cs typeface="+mj-cs"/>
              </a:rPr>
              <a:t>  BMMB7012D</a:t>
            </a:r>
          </a:p>
          <a:p>
            <a:pPr algn="ctr" defTabSz="457200">
              <a:lnSpc>
                <a:spcPct val="90000"/>
              </a:lnSpc>
              <a:spcBef>
                <a:spcPct val="0"/>
              </a:spcBef>
              <a:spcAft>
                <a:spcPts val="600"/>
              </a:spcAft>
            </a:pPr>
            <a:r>
              <a:rPr lang="en-US" sz="11200" b="0" i="0" kern="1200" dirty="0">
                <a:solidFill>
                  <a:srgbClr val="EBEBEB"/>
                </a:solidFill>
                <a:latin typeface="+mj-lt"/>
                <a:ea typeface="+mj-ea"/>
                <a:cs typeface="+mj-cs"/>
              </a:rPr>
              <a:t> e-MBA</a:t>
            </a:r>
          </a:p>
          <a:p>
            <a:pPr defTabSz="457200">
              <a:lnSpc>
                <a:spcPct val="90000"/>
              </a:lnSpc>
              <a:spcBef>
                <a:spcPct val="0"/>
              </a:spcBef>
              <a:spcAft>
                <a:spcPts val="600"/>
              </a:spcAft>
            </a:pPr>
            <a:endParaRPr lang="en-US" sz="900" b="0" i="0" kern="1200" dirty="0">
              <a:solidFill>
                <a:srgbClr val="EBEBEB"/>
              </a:solidFill>
              <a:latin typeface="+mj-lt"/>
              <a:ea typeface="+mj-ea"/>
              <a:cs typeface="+mj-cs"/>
            </a:endParaRPr>
          </a:p>
        </p:txBody>
      </p:sp>
      <p:sp>
        <p:nvSpPr>
          <p:cNvPr id="5" name="TextBox 4">
            <a:extLst>
              <a:ext uri="{FF2B5EF4-FFF2-40B4-BE49-F238E27FC236}">
                <a16:creationId xmlns:a16="http://schemas.microsoft.com/office/drawing/2014/main" id="{C1F946D4-5887-B847-B26F-971EF0CE06EB}"/>
              </a:ext>
            </a:extLst>
          </p:cNvPr>
          <p:cNvSpPr txBox="1"/>
          <p:nvPr/>
        </p:nvSpPr>
        <p:spPr>
          <a:xfrm>
            <a:off x="1154954" y="2603500"/>
            <a:ext cx="5211979" cy="3416300"/>
          </a:xfrm>
          <a:prstGeom prst="rect">
            <a:avLst/>
          </a:prstGeom>
        </p:spPr>
        <p:txBody>
          <a:bodyPr vert="horz" lIns="91440" tIns="45720" rIns="91440" bIns="45720" rtlCol="0" anchor="ctr">
            <a:normAutofit/>
          </a:bodyPr>
          <a:lstStyle/>
          <a:p>
            <a:pPr defTabSz="457200">
              <a:spcBef>
                <a:spcPts val="1000"/>
              </a:spcBef>
              <a:buClr>
                <a:schemeClr val="accent1"/>
              </a:buClr>
              <a:buSzPct val="80000"/>
              <a:buFont typeface="Wingdings 3" charset="2"/>
              <a:buChar char=""/>
            </a:pPr>
            <a:r>
              <a:rPr lang="en-US" dirty="0">
                <a:solidFill>
                  <a:schemeClr val="tx1">
                    <a:lumMod val="75000"/>
                    <a:lumOff val="25000"/>
                  </a:schemeClr>
                </a:solidFill>
              </a:rPr>
              <a:t>Student Name: Md Jahid Hossain</a:t>
            </a:r>
          </a:p>
          <a:p>
            <a:pPr defTabSz="457200">
              <a:spcBef>
                <a:spcPts val="1000"/>
              </a:spcBef>
              <a:buClr>
                <a:schemeClr val="accent1"/>
              </a:buClr>
              <a:buSzPct val="80000"/>
              <a:buFont typeface="Wingdings 3" charset="2"/>
              <a:buChar char=""/>
            </a:pPr>
            <a:r>
              <a:rPr lang="en-US" dirty="0">
                <a:solidFill>
                  <a:schemeClr val="tx1">
                    <a:lumMod val="75000"/>
                    <a:lumOff val="25000"/>
                  </a:schemeClr>
                </a:solidFill>
              </a:rPr>
              <a:t>Student ID Number: 1811221</a:t>
            </a:r>
          </a:p>
          <a:p>
            <a:pPr defTabSz="457200">
              <a:spcBef>
                <a:spcPts val="1000"/>
              </a:spcBef>
              <a:buClr>
                <a:schemeClr val="accent1"/>
              </a:buClr>
              <a:buSzPct val="80000"/>
              <a:buFont typeface="Wingdings 3" charset="2"/>
              <a:buChar char=""/>
            </a:pPr>
            <a:r>
              <a:rPr lang="en-US" dirty="0">
                <a:solidFill>
                  <a:schemeClr val="tx1">
                    <a:lumMod val="75000"/>
                    <a:lumOff val="25000"/>
                  </a:schemeClr>
                </a:solidFill>
              </a:rPr>
              <a:t>Date: 07</a:t>
            </a:r>
            <a:r>
              <a:rPr lang="en-US" baseline="30000" dirty="0">
                <a:solidFill>
                  <a:schemeClr val="tx1">
                    <a:lumMod val="75000"/>
                    <a:lumOff val="25000"/>
                  </a:schemeClr>
                </a:solidFill>
              </a:rPr>
              <a:t>th</a:t>
            </a:r>
            <a:r>
              <a:rPr lang="en-US" dirty="0">
                <a:solidFill>
                  <a:schemeClr val="tx1">
                    <a:lumMod val="75000"/>
                    <a:lumOff val="25000"/>
                  </a:schemeClr>
                </a:solidFill>
              </a:rPr>
              <a:t> June 2019</a:t>
            </a:r>
          </a:p>
          <a:p>
            <a:pPr defTabSz="457200">
              <a:spcBef>
                <a:spcPts val="1000"/>
              </a:spcBef>
              <a:buClr>
                <a:schemeClr val="accent1"/>
              </a:buClr>
              <a:buSzPct val="80000"/>
            </a:pPr>
            <a:br>
              <a:rPr lang="en-US" dirty="0">
                <a:solidFill>
                  <a:schemeClr val="tx1">
                    <a:lumMod val="75000"/>
                    <a:lumOff val="25000"/>
                  </a:schemeClr>
                </a:solidFill>
              </a:rPr>
            </a:br>
            <a:endParaRPr lang="en-US" dirty="0">
              <a:solidFill>
                <a:schemeClr val="tx1">
                  <a:lumMod val="75000"/>
                  <a:lumOff val="25000"/>
                </a:schemeClr>
              </a:solidFill>
            </a:endParaRPr>
          </a:p>
        </p:txBody>
      </p:sp>
      <p:pic>
        <p:nvPicPr>
          <p:cNvPr id="4" name="Picture 3" descr="Description: :::::::Desktop:In progress desktop:TRINITY SAINT DAVID:logo:TSD_logo2010.jpg">
            <a:extLst>
              <a:ext uri="{FF2B5EF4-FFF2-40B4-BE49-F238E27FC236}">
                <a16:creationId xmlns:a16="http://schemas.microsoft.com/office/drawing/2014/main" id="{F8FB5B07-0FD6-8B49-BE7A-16042C15B891}"/>
              </a:ext>
            </a:extLst>
          </p:cNvPr>
          <p:cNvPicPr/>
          <p:nvPr/>
        </p:nvPicPr>
        <p:blipFill rotWithShape="1">
          <a:blip r:embed="rId3">
            <a:extLst>
              <a:ext uri="{28A0092B-C50C-407E-A947-70E740481C1C}">
                <a14:useLocalDpi xmlns:a14="http://schemas.microsoft.com/office/drawing/2010/main" val="0"/>
              </a:ext>
            </a:extLst>
          </a:blip>
          <a:srcRect t="1705" r="1" b="5481"/>
          <a:stretch/>
        </p:blipFill>
        <p:spPr bwMode="auto">
          <a:xfrm>
            <a:off x="6798733" y="3548336"/>
            <a:ext cx="4345024" cy="1522393"/>
          </a:xfrm>
          <a:prstGeom prst="roundRect">
            <a:avLst>
              <a:gd name="adj" fmla="val 1858"/>
            </a:avLst>
          </a:prstGeom>
          <a:noFill/>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0510233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8" name="Rectangle 7">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ctrTitle"/>
          </p:nvPr>
        </p:nvSpPr>
        <p:spPr>
          <a:xfrm>
            <a:off x="1683171" y="1169773"/>
            <a:ext cx="8825658" cy="2870161"/>
          </a:xfrm>
        </p:spPr>
        <p:txBody>
          <a:bodyPr anchor="b">
            <a:normAutofit/>
          </a:bodyPr>
          <a:lstStyle/>
          <a:p>
            <a:pPr algn="ctr">
              <a:lnSpc>
                <a:spcPct val="90000"/>
              </a:lnSpc>
            </a:pPr>
            <a:r>
              <a:rPr lang="en-US" sz="5000">
                <a:solidFill>
                  <a:schemeClr val="tx1"/>
                </a:solidFill>
              </a:rPr>
              <a:t>The compatibility of Islamic marketing with sustainable marketing: A contemporary issue in Marketing</a:t>
            </a:r>
          </a:p>
        </p:txBody>
      </p:sp>
      <p:cxnSp>
        <p:nvCxnSpPr>
          <p:cNvPr id="11" name="Straight Connector 10">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801626"/>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p:cNvSpPr>
            <a:spLocks noGrp="1"/>
          </p:cNvSpPr>
          <p:nvPr>
            <p:ph type="title"/>
          </p:nvPr>
        </p:nvSpPr>
        <p:spPr>
          <a:xfrm>
            <a:off x="836247" y="1085549"/>
            <a:ext cx="3430947" cy="4686903"/>
          </a:xfrm>
        </p:spPr>
        <p:txBody>
          <a:bodyPr anchor="ctr">
            <a:normAutofit/>
          </a:bodyPr>
          <a:lstStyle/>
          <a:p>
            <a:pPr algn="r"/>
            <a:r>
              <a:rPr lang="en-US">
                <a:solidFill>
                  <a:schemeClr val="tx1"/>
                </a:solidFill>
              </a:rPr>
              <a:t>Introduction</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041399" y="1085549"/>
            <a:ext cx="5579707" cy="4686903"/>
          </a:xfrm>
        </p:spPr>
        <p:txBody>
          <a:bodyPr anchor="ctr">
            <a:normAutofit/>
          </a:bodyPr>
          <a:lstStyle/>
          <a:p>
            <a:pPr marL="0" indent="0">
              <a:buNone/>
            </a:pPr>
            <a:r>
              <a:rPr lang="en-US">
                <a:solidFill>
                  <a:schemeClr val="tx1"/>
                </a:solidFill>
              </a:rPr>
              <a:t>The presentation discusses about Islamic marketing. In particular, it critically appraises the meaning of Islamic marketing and its core concepts. Further, it assesses whether Islamic marketing is compatible to sustainable marketing.</a:t>
            </a:r>
          </a:p>
          <a:p>
            <a:endParaRPr lang="en-US">
              <a:solidFill>
                <a:schemeClr val="tx1"/>
              </a:solidFill>
            </a:endParaRPr>
          </a:p>
        </p:txBody>
      </p:sp>
    </p:spTree>
    <p:extLst>
      <p:ext uri="{BB962C8B-B14F-4D97-AF65-F5344CB8AC3E}">
        <p14:creationId xmlns:p14="http://schemas.microsoft.com/office/powerpoint/2010/main" val="38873056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Oval 1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Rectangle 1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973667"/>
            <a:ext cx="2942210" cy="4833745"/>
          </a:xfrm>
        </p:spPr>
        <p:txBody>
          <a:bodyPr>
            <a:normAutofit/>
          </a:bodyPr>
          <a:lstStyle/>
          <a:p>
            <a:r>
              <a:rPr lang="en-US" sz="3300">
                <a:solidFill>
                  <a:srgbClr val="EBEBEB"/>
                </a:solidFill>
              </a:rPr>
              <a:t>Why Islamic marketing, a contemporary issue in Marketing in the UK</a:t>
            </a:r>
            <a:br>
              <a:rPr lang="en-US" sz="3300">
                <a:solidFill>
                  <a:srgbClr val="EBEBEB"/>
                </a:solidFill>
              </a:rPr>
            </a:br>
            <a:endParaRPr lang="en-US" sz="3300">
              <a:solidFill>
                <a:srgbClr val="EBEBEB"/>
              </a:solidFill>
            </a:endParaRPr>
          </a:p>
        </p:txBody>
      </p:sp>
      <p:sp>
        <p:nvSpPr>
          <p:cNvPr id="19" name="Rectangle 1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950F592-51BE-469C-A52B-7BA56B10304C}"/>
              </a:ext>
            </a:extLst>
          </p:cNvPr>
          <p:cNvGraphicFramePr>
            <a:graphicFrameLocks noGrp="1"/>
          </p:cNvGraphicFramePr>
          <p:nvPr>
            <p:ph idx="1"/>
            <p:extLst>
              <p:ext uri="{D42A27DB-BD31-4B8C-83A1-F6EECF244321}">
                <p14:modId xmlns:p14="http://schemas.microsoft.com/office/powerpoint/2010/main" val="134122881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80763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68"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US" sz="3200">
                <a:solidFill>
                  <a:srgbClr val="EBEBEB"/>
                </a:solidFill>
              </a:rPr>
              <a:t>Definition of Islamic marketing</a:t>
            </a:r>
            <a:br>
              <a:rPr lang="en-US" sz="3200">
                <a:solidFill>
                  <a:srgbClr val="EBEBEB"/>
                </a:solidFill>
              </a:rPr>
            </a:br>
            <a:endParaRPr lang="en-US" sz="3200">
              <a:solidFill>
                <a:srgbClr val="EBEBEB"/>
              </a:solidFill>
            </a:endParaRPr>
          </a:p>
        </p:txBody>
      </p:sp>
      <p:sp>
        <p:nvSpPr>
          <p:cNvPr id="69" name="Content Placeholder 2"/>
          <p:cNvSpPr>
            <a:spLocks noGrp="1"/>
          </p:cNvSpPr>
          <p:nvPr>
            <p:ph idx="1"/>
          </p:nvPr>
        </p:nvSpPr>
        <p:spPr>
          <a:xfrm>
            <a:off x="5290077" y="437513"/>
            <a:ext cx="5502614" cy="5954325"/>
          </a:xfrm>
        </p:spPr>
        <p:txBody>
          <a:bodyPr anchor="ctr">
            <a:normAutofit/>
          </a:bodyPr>
          <a:lstStyle/>
          <a:p>
            <a:pPr marL="457200" lvl="1" indent="0">
              <a:buNone/>
            </a:pPr>
            <a:r>
              <a:rPr lang="en-US" sz="2000" i="1"/>
              <a:t>“The study of marketing phenomenon in relation to Islamic principles and practices or within the context of Muslim societies” </a:t>
            </a:r>
            <a:r>
              <a:rPr lang="en-US" sz="2000"/>
              <a:t>(Wilson, 2012)</a:t>
            </a:r>
          </a:p>
          <a:p>
            <a:r>
              <a:rPr lang="en-US" sz="2000"/>
              <a:t>Religion based marketing practice, in which the marketing framework is developed based on Islamic Shariah (Alom &amp; Haque, 2011).</a:t>
            </a:r>
          </a:p>
          <a:p>
            <a:r>
              <a:rPr lang="en-US" sz="2000"/>
              <a:t>Islamic marketing – comprises of justice and value maximization.</a:t>
            </a:r>
          </a:p>
          <a:p>
            <a:endParaRPr lang="en-US" sz="2000"/>
          </a:p>
        </p:txBody>
      </p:sp>
    </p:spTree>
    <p:extLst>
      <p:ext uri="{BB962C8B-B14F-4D97-AF65-F5344CB8AC3E}">
        <p14:creationId xmlns:p14="http://schemas.microsoft.com/office/powerpoint/2010/main" val="4205854931"/>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title"/>
          </p:nvPr>
        </p:nvSpPr>
        <p:spPr>
          <a:xfrm>
            <a:off x="1154954" y="973668"/>
            <a:ext cx="8761413" cy="706964"/>
          </a:xfrm>
        </p:spPr>
        <p:txBody>
          <a:bodyPr>
            <a:normAutofit/>
          </a:bodyPr>
          <a:lstStyle/>
          <a:p>
            <a:pPr>
              <a:lnSpc>
                <a:spcPct val="90000"/>
              </a:lnSpc>
            </a:pPr>
            <a:r>
              <a:rPr lang="en-US" sz="2000">
                <a:solidFill>
                  <a:srgbClr val="FFFFFF"/>
                </a:solidFill>
              </a:rPr>
              <a:t>Islamic Marketing?</a:t>
            </a:r>
            <a:br>
              <a:rPr lang="en-US" sz="2000">
                <a:solidFill>
                  <a:srgbClr val="FFFFFF"/>
                </a:solidFill>
              </a:rPr>
            </a:br>
            <a:endParaRPr lang="en-US" sz="2000">
              <a:solidFill>
                <a:srgbClr val="FFFFFF"/>
              </a:solidFill>
            </a:endParaRPr>
          </a:p>
        </p:txBody>
      </p:sp>
      <p:sp>
        <p:nvSpPr>
          <p:cNvPr id="14" name="Rectangle 1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EC475067-8167-4C9F-BE7C-0601D14B1278}"/>
              </a:ext>
            </a:extLst>
          </p:cNvPr>
          <p:cNvGraphicFramePr>
            <a:graphicFrameLocks noGrp="1"/>
          </p:cNvGraphicFramePr>
          <p:nvPr>
            <p:ph idx="1"/>
            <p:extLst>
              <p:ext uri="{D42A27DB-BD31-4B8C-83A1-F6EECF244321}">
                <p14:modId xmlns:p14="http://schemas.microsoft.com/office/powerpoint/2010/main" val="1209578928"/>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3009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p:cNvSpPr>
            <a:spLocks noGrp="1"/>
          </p:cNvSpPr>
          <p:nvPr>
            <p:ph type="title"/>
          </p:nvPr>
        </p:nvSpPr>
        <p:spPr>
          <a:xfrm>
            <a:off x="836247" y="1085549"/>
            <a:ext cx="3430947" cy="4686903"/>
          </a:xfrm>
        </p:spPr>
        <p:txBody>
          <a:bodyPr anchor="ctr">
            <a:normAutofit/>
          </a:bodyPr>
          <a:lstStyle/>
          <a:p>
            <a:pPr algn="r"/>
            <a:r>
              <a:rPr lang="en-US" b="1">
                <a:solidFill>
                  <a:schemeClr val="tx1"/>
                </a:solidFill>
              </a:rPr>
              <a:t>A critical appraisal of modern marketing</a:t>
            </a:r>
            <a:br>
              <a:rPr lang="en-US">
                <a:solidFill>
                  <a:schemeClr val="tx1"/>
                </a:solidFill>
              </a:rPr>
            </a:br>
            <a:endParaRPr lang="en-US">
              <a:solidFill>
                <a:schemeClr val="tx1"/>
              </a:solidFill>
            </a:endParaRPr>
          </a:p>
        </p:txBody>
      </p:sp>
      <p:cxnSp>
        <p:nvCxnSpPr>
          <p:cNvPr id="31"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2" name="Content Placeholder 2"/>
          <p:cNvSpPr>
            <a:spLocks noGrp="1"/>
          </p:cNvSpPr>
          <p:nvPr>
            <p:ph idx="1"/>
          </p:nvPr>
        </p:nvSpPr>
        <p:spPr>
          <a:xfrm>
            <a:off x="5041399" y="1085549"/>
            <a:ext cx="5579707" cy="4686903"/>
          </a:xfrm>
        </p:spPr>
        <p:txBody>
          <a:bodyPr anchor="ctr">
            <a:normAutofit/>
          </a:bodyPr>
          <a:lstStyle/>
          <a:p>
            <a:r>
              <a:rPr lang="en-US">
                <a:solidFill>
                  <a:schemeClr val="tx1"/>
                </a:solidFill>
              </a:rPr>
              <a:t>Criticism of marketing - promoting materialism (Ellis et al., 2010).</a:t>
            </a:r>
          </a:p>
          <a:p>
            <a:r>
              <a:rPr lang="en-US">
                <a:solidFill>
                  <a:schemeClr val="tx1"/>
                </a:solidFill>
              </a:rPr>
              <a:t>Short term corporate interest – marketing generates harm by ignoring ethical and social responsibilities (Varadarajan, 2010).</a:t>
            </a:r>
          </a:p>
          <a:p>
            <a:r>
              <a:rPr lang="en-US">
                <a:solidFill>
                  <a:schemeClr val="tx1"/>
                </a:solidFill>
              </a:rPr>
              <a:t>Drastic changes of marketing – production area, selling concept.</a:t>
            </a:r>
          </a:p>
          <a:p>
            <a:r>
              <a:rPr lang="en-US">
                <a:solidFill>
                  <a:schemeClr val="tx1"/>
                </a:solidFill>
              </a:rPr>
              <a:t>Example; Henry Ford has made their product inexpensive and consumer oriented. </a:t>
            </a:r>
          </a:p>
          <a:p>
            <a:endParaRPr lang="en-US">
              <a:solidFill>
                <a:schemeClr val="tx1"/>
              </a:solidFill>
            </a:endParaRPr>
          </a:p>
        </p:txBody>
      </p:sp>
    </p:spTree>
    <p:extLst>
      <p:ext uri="{BB962C8B-B14F-4D97-AF65-F5344CB8AC3E}">
        <p14:creationId xmlns:p14="http://schemas.microsoft.com/office/powerpoint/2010/main" val="4521612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 name="Rectangle 96">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99" name="Freeform: Shape 98">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01"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1154955" y="973668"/>
            <a:ext cx="2942210" cy="1020232"/>
          </a:xfrm>
        </p:spPr>
        <p:txBody>
          <a:bodyPr>
            <a:normAutofit/>
          </a:bodyPr>
          <a:lstStyle/>
          <a:p>
            <a:pPr>
              <a:lnSpc>
                <a:spcPct val="90000"/>
              </a:lnSpc>
            </a:pPr>
            <a:r>
              <a:rPr lang="en-US" sz="2000">
                <a:solidFill>
                  <a:srgbClr val="EBEBEB"/>
                </a:solidFill>
              </a:rPr>
              <a:t>Core concepts of Islamic marketing</a:t>
            </a:r>
            <a:br>
              <a:rPr lang="en-US" sz="2000">
                <a:solidFill>
                  <a:srgbClr val="EBEBEB"/>
                </a:solidFill>
              </a:rPr>
            </a:br>
            <a:endParaRPr lang="en-US" sz="2000">
              <a:solidFill>
                <a:srgbClr val="EBEBEB"/>
              </a:solidFill>
            </a:endParaRPr>
          </a:p>
        </p:txBody>
      </p:sp>
      <p:pic>
        <p:nvPicPr>
          <p:cNvPr id="94" name="Graphic 93" descr="Checkmark">
            <a:extLst>
              <a:ext uri="{FF2B5EF4-FFF2-40B4-BE49-F238E27FC236}">
                <a16:creationId xmlns:a16="http://schemas.microsoft.com/office/drawing/2014/main" id="{086C4FA7-68A5-49D6-8E1B-EBD86A2118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65124" y="803751"/>
            <a:ext cx="5250498" cy="5250498"/>
          </a:xfrm>
          <a:prstGeom prst="rect">
            <a:avLst/>
          </a:prstGeom>
        </p:spPr>
      </p:pic>
      <p:sp>
        <p:nvSpPr>
          <p:cNvPr id="103" name="Rectangle 102">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5" name="Oval 104">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7" name="Oval 106">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8" name="Content Placeholder 2"/>
          <p:cNvSpPr>
            <a:spLocks noGrp="1"/>
          </p:cNvSpPr>
          <p:nvPr>
            <p:ph idx="1"/>
          </p:nvPr>
        </p:nvSpPr>
        <p:spPr>
          <a:xfrm>
            <a:off x="1154955" y="2120900"/>
            <a:ext cx="3133726" cy="3898900"/>
          </a:xfrm>
        </p:spPr>
        <p:txBody>
          <a:bodyPr>
            <a:normAutofit/>
          </a:bodyPr>
          <a:lstStyle/>
          <a:p>
            <a:pPr>
              <a:lnSpc>
                <a:spcPct val="90000"/>
              </a:lnSpc>
            </a:pPr>
            <a:r>
              <a:rPr lang="en-US" sz="1500">
                <a:solidFill>
                  <a:srgbClr val="FFFFFF"/>
                </a:solidFill>
              </a:rPr>
              <a:t>Focus on profits – sole focus of profit by company is problematic, although Islam encourages economic activity and wealth creation. Thus, it should focus on promoting environmental benefits (Alom &amp; Haque, 2011).</a:t>
            </a:r>
          </a:p>
          <a:p>
            <a:pPr>
              <a:lnSpc>
                <a:spcPct val="90000"/>
              </a:lnSpc>
            </a:pPr>
            <a:r>
              <a:rPr lang="en-US" sz="1500">
                <a:solidFill>
                  <a:srgbClr val="FFFFFF"/>
                </a:solidFill>
              </a:rPr>
              <a:t>Materialism over the social values – Islamic marketing does not support materialism over social values (Adnan, 2013). </a:t>
            </a:r>
          </a:p>
          <a:p>
            <a:pPr>
              <a:lnSpc>
                <a:spcPct val="90000"/>
              </a:lnSpc>
            </a:pPr>
            <a:r>
              <a:rPr lang="en-US" sz="1500">
                <a:solidFill>
                  <a:srgbClr val="FFFFFF"/>
                </a:solidFill>
              </a:rPr>
              <a:t>Example; fake promotion, consumer exclusion, and unethical behavior.</a:t>
            </a:r>
          </a:p>
          <a:p>
            <a:pPr>
              <a:lnSpc>
                <a:spcPct val="90000"/>
              </a:lnSpc>
            </a:pPr>
            <a:endParaRPr lang="en-US" sz="1500">
              <a:solidFill>
                <a:srgbClr val="FFFFFF"/>
              </a:solidFill>
            </a:endParaRPr>
          </a:p>
        </p:txBody>
      </p:sp>
      <p:sp>
        <p:nvSpPr>
          <p:cNvPr id="109"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10969157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1" name="Freeform: Shape 1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42"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1154955" y="973668"/>
            <a:ext cx="2942210" cy="1020232"/>
          </a:xfrm>
        </p:spPr>
        <p:txBody>
          <a:bodyPr>
            <a:normAutofit/>
          </a:bodyPr>
          <a:lstStyle/>
          <a:p>
            <a:pPr>
              <a:lnSpc>
                <a:spcPct val="90000"/>
              </a:lnSpc>
            </a:pPr>
            <a:r>
              <a:rPr lang="en-US" sz="2000">
                <a:solidFill>
                  <a:srgbClr val="EBEBEB"/>
                </a:solidFill>
              </a:rPr>
              <a:t>Sustainability, ethics and Islamic marketing</a:t>
            </a:r>
            <a:br>
              <a:rPr lang="en-US" sz="2000">
                <a:solidFill>
                  <a:srgbClr val="EBEBEB"/>
                </a:solidFill>
              </a:rPr>
            </a:br>
            <a:endParaRPr lang="en-US" sz="2000">
              <a:solidFill>
                <a:srgbClr val="EBEBEB"/>
              </a:solidFill>
            </a:endParaRPr>
          </a:p>
        </p:txBody>
      </p:sp>
      <p:pic>
        <p:nvPicPr>
          <p:cNvPr id="43" name="Graphic 6" descr="Group">
            <a:extLst>
              <a:ext uri="{FF2B5EF4-FFF2-40B4-BE49-F238E27FC236}">
                <a16:creationId xmlns:a16="http://schemas.microsoft.com/office/drawing/2014/main" id="{DA139974-735F-4CEF-AF87-A4D31F288D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65124" y="803751"/>
            <a:ext cx="5250498" cy="5250498"/>
          </a:xfrm>
          <a:prstGeom prst="rect">
            <a:avLst/>
          </a:prstGeom>
        </p:spPr>
      </p:pic>
      <p:sp>
        <p:nvSpPr>
          <p:cNvPr id="44" name="Rectangle 15">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5" name="Oval 1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1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Content Placeholder 2"/>
          <p:cNvSpPr>
            <a:spLocks noGrp="1"/>
          </p:cNvSpPr>
          <p:nvPr>
            <p:ph idx="1"/>
          </p:nvPr>
        </p:nvSpPr>
        <p:spPr>
          <a:xfrm>
            <a:off x="1154955" y="2120900"/>
            <a:ext cx="3133726" cy="3898900"/>
          </a:xfrm>
        </p:spPr>
        <p:txBody>
          <a:bodyPr>
            <a:normAutofit/>
          </a:bodyPr>
          <a:lstStyle/>
          <a:p>
            <a:pPr>
              <a:lnSpc>
                <a:spcPct val="90000"/>
              </a:lnSpc>
            </a:pPr>
            <a:r>
              <a:rPr lang="en-US" sz="1700">
                <a:solidFill>
                  <a:srgbClr val="FFFFFF"/>
                </a:solidFill>
              </a:rPr>
              <a:t>Marketing – promotes positive consumer behavior, such as social responsibility, quality of life (Alserhan, 2017).</a:t>
            </a:r>
          </a:p>
          <a:p>
            <a:pPr>
              <a:lnSpc>
                <a:spcPct val="90000"/>
              </a:lnSpc>
            </a:pPr>
            <a:r>
              <a:rPr lang="en-US" sz="1700">
                <a:solidFill>
                  <a:srgbClr val="FFFFFF"/>
                </a:solidFill>
              </a:rPr>
              <a:t>Sustainability – Islamic marketing, compatible with the concept of sustainability and ethics (EI-Bassiouny et al., 2017). </a:t>
            </a:r>
          </a:p>
          <a:p>
            <a:pPr>
              <a:lnSpc>
                <a:spcPct val="90000"/>
              </a:lnSpc>
            </a:pPr>
            <a:r>
              <a:rPr lang="en-US" sz="1700">
                <a:solidFill>
                  <a:srgbClr val="FFFFFF"/>
                </a:solidFill>
              </a:rPr>
              <a:t>Example; Islamic marketing promotes ethical behavior of company and focus on economic, social, and environmental perspectives.</a:t>
            </a:r>
          </a:p>
          <a:p>
            <a:pPr>
              <a:lnSpc>
                <a:spcPct val="90000"/>
              </a:lnSpc>
            </a:pPr>
            <a:endParaRPr lang="en-US" sz="1700">
              <a:solidFill>
                <a:srgbClr val="FFFFFF"/>
              </a:solidFill>
            </a:endParaRPr>
          </a:p>
        </p:txBody>
      </p:sp>
      <p:sp>
        <p:nvSpPr>
          <p:cNvPr id="48"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4128231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3" name="Freeform: Shape 1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4"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1154955" y="973668"/>
            <a:ext cx="2942210" cy="1020232"/>
          </a:xfrm>
        </p:spPr>
        <p:txBody>
          <a:bodyPr>
            <a:normAutofit/>
          </a:bodyPr>
          <a:lstStyle/>
          <a:p>
            <a:pPr>
              <a:lnSpc>
                <a:spcPct val="90000"/>
              </a:lnSpc>
            </a:pPr>
            <a:r>
              <a:rPr lang="en-US" sz="2000">
                <a:solidFill>
                  <a:srgbClr val="EBEBEB"/>
                </a:solidFill>
              </a:rPr>
              <a:t>Sustainable marketing and Islamic marketing</a:t>
            </a:r>
            <a:br>
              <a:rPr lang="en-US" sz="2000">
                <a:solidFill>
                  <a:srgbClr val="EBEBEB"/>
                </a:solidFill>
              </a:rPr>
            </a:br>
            <a:endParaRPr lang="en-US" sz="2000">
              <a:solidFill>
                <a:srgbClr val="EBEBEB"/>
              </a:solidFill>
            </a:endParaRPr>
          </a:p>
        </p:txBody>
      </p:sp>
      <p:pic>
        <p:nvPicPr>
          <p:cNvPr id="35" name="Graphic 6" descr="Error">
            <a:extLst>
              <a:ext uri="{FF2B5EF4-FFF2-40B4-BE49-F238E27FC236}">
                <a16:creationId xmlns:a16="http://schemas.microsoft.com/office/drawing/2014/main" id="{98F55B8E-B6E8-46FA-8343-96A155254F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65124" y="803751"/>
            <a:ext cx="5250498" cy="5250498"/>
          </a:xfrm>
          <a:prstGeom prst="rect">
            <a:avLst/>
          </a:prstGeom>
        </p:spPr>
      </p:pic>
      <p:sp>
        <p:nvSpPr>
          <p:cNvPr id="36" name="Rectangle 15">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Oval 1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1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Content Placeholder 2"/>
          <p:cNvSpPr>
            <a:spLocks noGrp="1"/>
          </p:cNvSpPr>
          <p:nvPr>
            <p:ph idx="1"/>
          </p:nvPr>
        </p:nvSpPr>
        <p:spPr>
          <a:xfrm>
            <a:off x="1154955" y="2120900"/>
            <a:ext cx="3133726" cy="3898900"/>
          </a:xfrm>
        </p:spPr>
        <p:txBody>
          <a:bodyPr>
            <a:normAutofit/>
          </a:bodyPr>
          <a:lstStyle/>
          <a:p>
            <a:pPr>
              <a:lnSpc>
                <a:spcPct val="90000"/>
              </a:lnSpc>
            </a:pPr>
            <a:r>
              <a:rPr lang="en-US" sz="1700">
                <a:solidFill>
                  <a:srgbClr val="FFFFFF"/>
                </a:solidFill>
              </a:rPr>
              <a:t>A complement of sustainable marketing is Islamic marketing.</a:t>
            </a:r>
          </a:p>
          <a:p>
            <a:pPr>
              <a:lnSpc>
                <a:spcPct val="90000"/>
              </a:lnSpc>
            </a:pPr>
            <a:r>
              <a:rPr lang="en-US" sz="1700">
                <a:solidFill>
                  <a:srgbClr val="FFFFFF"/>
                </a:solidFill>
              </a:rPr>
              <a:t>Islamic marketing promotes peace, ethical behavior, and positive behavior among customers (Ghazali &amp; Mutum, 2016). </a:t>
            </a:r>
          </a:p>
          <a:p>
            <a:pPr>
              <a:lnSpc>
                <a:spcPct val="90000"/>
              </a:lnSpc>
            </a:pPr>
            <a:r>
              <a:rPr lang="en-US" sz="1700">
                <a:solidFill>
                  <a:srgbClr val="FFFFFF"/>
                </a:solidFill>
              </a:rPr>
              <a:t>It does not promote materialism. </a:t>
            </a:r>
          </a:p>
          <a:p>
            <a:pPr>
              <a:lnSpc>
                <a:spcPct val="90000"/>
              </a:lnSpc>
            </a:pPr>
            <a:r>
              <a:rPr lang="en-US" sz="1700">
                <a:solidFill>
                  <a:srgbClr val="FFFFFF"/>
                </a:solidFill>
              </a:rPr>
              <a:t>Islamic marketing focuses on value creating and justice rather than focusing on profit only.</a:t>
            </a:r>
          </a:p>
          <a:p>
            <a:pPr>
              <a:lnSpc>
                <a:spcPct val="90000"/>
              </a:lnSpc>
            </a:pPr>
            <a:endParaRPr lang="en-US" sz="1700">
              <a:solidFill>
                <a:srgbClr val="FFFFFF"/>
              </a:solidFill>
            </a:endParaRPr>
          </a:p>
        </p:txBody>
      </p:sp>
      <p:sp>
        <p:nvSpPr>
          <p:cNvPr id="40"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14407238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1" name="Freeform: Shape 35">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72"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US" sz="3200">
                <a:solidFill>
                  <a:srgbClr val="EBEBEB"/>
                </a:solidFill>
              </a:rPr>
              <a:t>Conclusion</a:t>
            </a:r>
          </a:p>
        </p:txBody>
      </p:sp>
      <p:sp>
        <p:nvSpPr>
          <p:cNvPr id="3" name="Content Placeholder 2"/>
          <p:cNvSpPr>
            <a:spLocks noGrp="1"/>
          </p:cNvSpPr>
          <p:nvPr>
            <p:ph idx="1"/>
          </p:nvPr>
        </p:nvSpPr>
        <p:spPr>
          <a:xfrm>
            <a:off x="5290077" y="437513"/>
            <a:ext cx="5502614" cy="5954325"/>
          </a:xfrm>
        </p:spPr>
        <p:txBody>
          <a:bodyPr anchor="ctr">
            <a:normAutofit/>
          </a:bodyPr>
          <a:lstStyle/>
          <a:p>
            <a:pPr marL="0" indent="0">
              <a:buNone/>
            </a:pPr>
            <a:r>
              <a:rPr lang="en-US" sz="2000"/>
              <a:t>The presentation found that Islamic marketing is compatible with other contemporary issues in marketing, especially ethical and sustainable marketing. Islamic marketing does not only promote ethical behavior, but also encourages firm to prioritize economic, social, environmental, and ethical perspectives.</a:t>
            </a:r>
          </a:p>
          <a:p>
            <a:endParaRPr lang="en-US" sz="2000"/>
          </a:p>
        </p:txBody>
      </p:sp>
    </p:spTree>
    <p:extLst>
      <p:ext uri="{BB962C8B-B14F-4D97-AF65-F5344CB8AC3E}">
        <p14:creationId xmlns:p14="http://schemas.microsoft.com/office/powerpoint/2010/main" val="295937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30"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639098" y="629265"/>
            <a:ext cx="6072776" cy="1622322"/>
          </a:xfrm>
        </p:spPr>
        <p:txBody>
          <a:bodyPr>
            <a:normAutofit/>
          </a:bodyPr>
          <a:lstStyle/>
          <a:p>
            <a:r>
              <a:rPr lang="en-US">
                <a:solidFill>
                  <a:srgbClr val="EBEBEB"/>
                </a:solidFill>
              </a:rPr>
              <a:t>Recommendation</a:t>
            </a:r>
            <a:br>
              <a:rPr lang="en-US">
                <a:solidFill>
                  <a:srgbClr val="EBEBEB"/>
                </a:solidFill>
              </a:rPr>
            </a:br>
            <a:endParaRPr lang="en-US">
              <a:solidFill>
                <a:srgbClr val="EBEBEB"/>
              </a:solidFill>
            </a:endParaRPr>
          </a:p>
        </p:txBody>
      </p:sp>
      <p:sp>
        <p:nvSpPr>
          <p:cNvPr id="16" name="Freeform: Shape 15">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7" name="Graphic 6" descr="Presentation with Checklist">
            <a:extLst>
              <a:ext uri="{FF2B5EF4-FFF2-40B4-BE49-F238E27FC236}">
                <a16:creationId xmlns:a16="http://schemas.microsoft.com/office/drawing/2014/main" id="{69D0BD89-5374-4811-A40C-CB9229B214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18226" y="1375132"/>
            <a:ext cx="4125317" cy="4125317"/>
          </a:xfrm>
          <a:prstGeom prst="rect">
            <a:avLst/>
          </a:prstGeom>
        </p:spPr>
      </p:pic>
      <p:sp>
        <p:nvSpPr>
          <p:cNvPr id="18" name="Rectangle 17">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6072776" cy="3811740"/>
          </a:xfrm>
        </p:spPr>
        <p:txBody>
          <a:bodyPr anchor="ctr">
            <a:normAutofit/>
          </a:bodyPr>
          <a:lstStyle/>
          <a:p>
            <a:pPr marL="0" indent="0">
              <a:buNone/>
            </a:pPr>
            <a:r>
              <a:rPr lang="en-US">
                <a:solidFill>
                  <a:srgbClr val="FFFFFF"/>
                </a:solidFill>
              </a:rPr>
              <a:t>The continual rise of Islamic product in the market raises question about the regulation and mechanism of consumer protection. Thus, organization should promote Islamic marketing in order to prevent and protect consumer needs and demands.</a:t>
            </a:r>
          </a:p>
          <a:p>
            <a:endParaRPr lang="en-US">
              <a:solidFill>
                <a:srgbClr val="FFFFFF"/>
              </a:solidFill>
            </a:endParaRPr>
          </a:p>
        </p:txBody>
      </p:sp>
    </p:spTree>
    <p:extLst>
      <p:ext uri="{BB962C8B-B14F-4D97-AF65-F5344CB8AC3E}">
        <p14:creationId xmlns:p14="http://schemas.microsoft.com/office/powerpoint/2010/main" val="4275687677"/>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1"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4"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639098" y="629265"/>
            <a:ext cx="6072776" cy="1622322"/>
          </a:xfrm>
        </p:spPr>
        <p:txBody>
          <a:bodyPr>
            <a:normAutofit/>
          </a:bodyPr>
          <a:lstStyle/>
          <a:p>
            <a:r>
              <a:rPr lang="en-US">
                <a:solidFill>
                  <a:srgbClr val="EBEBEB"/>
                </a:solidFill>
              </a:rPr>
              <a:t>References</a:t>
            </a:r>
          </a:p>
        </p:txBody>
      </p:sp>
      <p:sp>
        <p:nvSpPr>
          <p:cNvPr id="23" name="Freeform: Shape 15">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7" name="Graphic 6" descr="Books">
            <a:extLst>
              <a:ext uri="{FF2B5EF4-FFF2-40B4-BE49-F238E27FC236}">
                <a16:creationId xmlns:a16="http://schemas.microsoft.com/office/drawing/2014/main" id="{C407B636-2361-41B4-9318-043E71B5CF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18226" y="1375132"/>
            <a:ext cx="4125317" cy="4125317"/>
          </a:xfrm>
          <a:prstGeom prst="rect">
            <a:avLst/>
          </a:prstGeom>
        </p:spPr>
      </p:pic>
      <p:sp>
        <p:nvSpPr>
          <p:cNvPr id="18" name="Rectangle 17">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6072776" cy="3811740"/>
          </a:xfrm>
        </p:spPr>
        <p:txBody>
          <a:bodyPr anchor="ctr">
            <a:normAutofit/>
          </a:bodyPr>
          <a:lstStyle/>
          <a:p>
            <a:pPr>
              <a:lnSpc>
                <a:spcPct val="90000"/>
              </a:lnSpc>
            </a:pPr>
            <a:r>
              <a:rPr lang="en-US" sz="900">
                <a:solidFill>
                  <a:srgbClr val="FFFFFF"/>
                </a:solidFill>
              </a:rPr>
              <a:t>Adnan, A. A. (2013). Theoretical framework for Islamic marketing: do we need a new paradigm?. </a:t>
            </a:r>
            <a:r>
              <a:rPr lang="en-US" sz="900" i="1">
                <a:solidFill>
                  <a:srgbClr val="FFFFFF"/>
                </a:solidFill>
              </a:rPr>
              <a:t>International Journal of Business and Social Science</a:t>
            </a:r>
            <a:r>
              <a:rPr lang="en-US" sz="900">
                <a:solidFill>
                  <a:srgbClr val="FFFFFF"/>
                </a:solidFill>
              </a:rPr>
              <a:t>, </a:t>
            </a:r>
            <a:r>
              <a:rPr lang="en-US" sz="900" i="1">
                <a:solidFill>
                  <a:srgbClr val="FFFFFF"/>
                </a:solidFill>
              </a:rPr>
              <a:t>4</a:t>
            </a:r>
            <a:r>
              <a:rPr lang="en-US" sz="900">
                <a:solidFill>
                  <a:srgbClr val="FFFFFF"/>
                </a:solidFill>
              </a:rPr>
              <a:t>(7).</a:t>
            </a:r>
          </a:p>
          <a:p>
            <a:pPr>
              <a:lnSpc>
                <a:spcPct val="90000"/>
              </a:lnSpc>
            </a:pPr>
            <a:r>
              <a:rPr lang="en-US" sz="900">
                <a:solidFill>
                  <a:srgbClr val="FFFFFF"/>
                </a:solidFill>
              </a:rPr>
              <a:t>Alom, M. M., &amp; Haque, M. S. (2011). Marketing: an Islamic perspective. </a:t>
            </a:r>
            <a:r>
              <a:rPr lang="en-US" sz="900" i="1">
                <a:solidFill>
                  <a:srgbClr val="FFFFFF"/>
                </a:solidFill>
              </a:rPr>
              <a:t>World Journal of Social Sciences</a:t>
            </a:r>
            <a:r>
              <a:rPr lang="en-US" sz="900">
                <a:solidFill>
                  <a:srgbClr val="FFFFFF"/>
                </a:solidFill>
              </a:rPr>
              <a:t>, </a:t>
            </a:r>
            <a:r>
              <a:rPr lang="en-US" sz="900" i="1">
                <a:solidFill>
                  <a:srgbClr val="FFFFFF"/>
                </a:solidFill>
              </a:rPr>
              <a:t>1</a:t>
            </a:r>
            <a:r>
              <a:rPr lang="en-US" sz="900">
                <a:solidFill>
                  <a:srgbClr val="FFFFFF"/>
                </a:solidFill>
              </a:rPr>
              <a:t>(3), 71-81.</a:t>
            </a:r>
          </a:p>
          <a:p>
            <a:pPr>
              <a:lnSpc>
                <a:spcPct val="90000"/>
              </a:lnSpc>
            </a:pPr>
            <a:r>
              <a:rPr lang="en-US" sz="900">
                <a:solidFill>
                  <a:srgbClr val="FFFFFF"/>
                </a:solidFill>
              </a:rPr>
              <a:t>Alserhan, B. A. (2017). </a:t>
            </a:r>
            <a:r>
              <a:rPr lang="en-US" sz="900" i="1">
                <a:solidFill>
                  <a:srgbClr val="FFFFFF"/>
                </a:solidFill>
              </a:rPr>
              <a:t>The principles of Islamic marketing</a:t>
            </a:r>
            <a:r>
              <a:rPr lang="en-US" sz="900">
                <a:solidFill>
                  <a:srgbClr val="FFFFFF"/>
                </a:solidFill>
              </a:rPr>
              <a:t>. Routledge.</a:t>
            </a:r>
          </a:p>
          <a:p>
            <a:pPr>
              <a:lnSpc>
                <a:spcPct val="90000"/>
              </a:lnSpc>
            </a:pPr>
            <a:r>
              <a:rPr lang="en-US" sz="900">
                <a:solidFill>
                  <a:srgbClr val="FFFFFF"/>
                </a:solidFill>
              </a:rPr>
              <a:t>Damirchi, G. V., &amp; Shafai, J. (2011). A guideline to Islamic marketing mix. </a:t>
            </a:r>
            <a:r>
              <a:rPr lang="en-US" sz="900" i="1">
                <a:solidFill>
                  <a:srgbClr val="FFFFFF"/>
                </a:solidFill>
              </a:rPr>
              <a:t>Interdisciplinary Journal of Contemporary Research in Business</a:t>
            </a:r>
            <a:r>
              <a:rPr lang="en-US" sz="900">
                <a:solidFill>
                  <a:srgbClr val="FFFFFF"/>
                </a:solidFill>
              </a:rPr>
              <a:t>, </a:t>
            </a:r>
            <a:r>
              <a:rPr lang="en-US" sz="900" i="1">
                <a:solidFill>
                  <a:srgbClr val="FFFFFF"/>
                </a:solidFill>
              </a:rPr>
              <a:t>3</a:t>
            </a:r>
            <a:r>
              <a:rPr lang="en-US" sz="900">
                <a:solidFill>
                  <a:srgbClr val="FFFFFF"/>
                </a:solidFill>
              </a:rPr>
              <a:t>(3), 1339-1347.</a:t>
            </a:r>
          </a:p>
          <a:p>
            <a:pPr>
              <a:lnSpc>
                <a:spcPct val="90000"/>
              </a:lnSpc>
            </a:pPr>
            <a:r>
              <a:rPr lang="en-US" sz="900">
                <a:solidFill>
                  <a:srgbClr val="FFFFFF"/>
                </a:solidFill>
              </a:rPr>
              <a:t>El-Bassiouny, N. M., Wilson, J. A., &amp; Esmat, S. (2017). An Islamic macromarketing perspective on sustainability. </a:t>
            </a:r>
            <a:r>
              <a:rPr lang="en-US" sz="900" i="1">
                <a:solidFill>
                  <a:srgbClr val="FFFFFF"/>
                </a:solidFill>
              </a:rPr>
              <a:t>Journal of Islamic Marketing</a:t>
            </a:r>
            <a:r>
              <a:rPr lang="en-US" sz="900">
                <a:solidFill>
                  <a:srgbClr val="FFFFFF"/>
                </a:solidFill>
              </a:rPr>
              <a:t>, </a:t>
            </a:r>
            <a:r>
              <a:rPr lang="en-US" sz="900" i="1">
                <a:solidFill>
                  <a:srgbClr val="FFFFFF"/>
                </a:solidFill>
              </a:rPr>
              <a:t>8</a:t>
            </a:r>
            <a:r>
              <a:rPr lang="en-US" sz="900">
                <a:solidFill>
                  <a:srgbClr val="FFFFFF"/>
                </a:solidFill>
              </a:rPr>
              <a:t>(2), 187-203.</a:t>
            </a:r>
          </a:p>
          <a:p>
            <a:pPr>
              <a:lnSpc>
                <a:spcPct val="90000"/>
              </a:lnSpc>
            </a:pPr>
            <a:r>
              <a:rPr lang="en-US" sz="900">
                <a:solidFill>
                  <a:srgbClr val="FFFFFF"/>
                </a:solidFill>
              </a:rPr>
              <a:t>Ellis, N., Jack, G., Higgins, M., &amp; Fitchett, J. (2010). </a:t>
            </a:r>
            <a:r>
              <a:rPr lang="en-US" sz="900" i="1">
                <a:solidFill>
                  <a:srgbClr val="FFFFFF"/>
                </a:solidFill>
              </a:rPr>
              <a:t>Marketing: A critical textbook</a:t>
            </a:r>
            <a:r>
              <a:rPr lang="en-US" sz="900">
                <a:solidFill>
                  <a:srgbClr val="FFFFFF"/>
                </a:solidFill>
              </a:rPr>
              <a:t>. Sage Publications.</a:t>
            </a:r>
          </a:p>
          <a:p>
            <a:pPr>
              <a:lnSpc>
                <a:spcPct val="90000"/>
              </a:lnSpc>
            </a:pPr>
            <a:r>
              <a:rPr lang="en-US" sz="900">
                <a:solidFill>
                  <a:srgbClr val="FFFFFF"/>
                </a:solidFill>
              </a:rPr>
              <a:t>Ghazali, E., &amp; Mutum, D. S. (2016). Islamic marketing: Compatibility with contemporary themes in marketing. In </a:t>
            </a:r>
            <a:r>
              <a:rPr lang="en-US" sz="900" i="1">
                <a:solidFill>
                  <a:srgbClr val="FFFFFF"/>
                </a:solidFill>
              </a:rPr>
              <a:t>Advances in Islamic finance, marketing, and management: An Asian perspective</a:t>
            </a:r>
            <a:r>
              <a:rPr lang="en-US" sz="900">
                <a:solidFill>
                  <a:srgbClr val="FFFFFF"/>
                </a:solidFill>
              </a:rPr>
              <a:t> (pp. 213-222). Emerald Group Publishing Limited.</a:t>
            </a:r>
          </a:p>
          <a:p>
            <a:pPr>
              <a:lnSpc>
                <a:spcPct val="90000"/>
              </a:lnSpc>
            </a:pPr>
            <a:r>
              <a:rPr lang="en-US" sz="900">
                <a:solidFill>
                  <a:srgbClr val="FFFFFF"/>
                </a:solidFill>
              </a:rPr>
              <a:t>Jafari, A. (2012). Islamic marketing: insights from a critical perspective. </a:t>
            </a:r>
            <a:r>
              <a:rPr lang="en-US" sz="900" i="1">
                <a:solidFill>
                  <a:srgbClr val="FFFFFF"/>
                </a:solidFill>
              </a:rPr>
              <a:t>Journal of Islamic Marketing</a:t>
            </a:r>
            <a:r>
              <a:rPr lang="en-US" sz="900">
                <a:solidFill>
                  <a:srgbClr val="FFFFFF"/>
                </a:solidFill>
              </a:rPr>
              <a:t>, </a:t>
            </a:r>
            <a:r>
              <a:rPr lang="en-US" sz="900" i="1">
                <a:solidFill>
                  <a:srgbClr val="FFFFFF"/>
                </a:solidFill>
              </a:rPr>
              <a:t>3</a:t>
            </a:r>
            <a:r>
              <a:rPr lang="en-US" sz="900">
                <a:solidFill>
                  <a:srgbClr val="FFFFFF"/>
                </a:solidFill>
              </a:rPr>
              <a:t>(1), 22-34.</a:t>
            </a:r>
          </a:p>
          <a:p>
            <a:pPr>
              <a:lnSpc>
                <a:spcPct val="90000"/>
              </a:lnSpc>
            </a:pPr>
            <a:r>
              <a:rPr lang="en-US" sz="900">
                <a:solidFill>
                  <a:srgbClr val="FFFFFF"/>
                </a:solidFill>
              </a:rPr>
              <a:t>Varadarajan, R. (2010). Strategic marketing and marketing strategy: domain, definition, fundamental issues and foundational premises. </a:t>
            </a:r>
            <a:r>
              <a:rPr lang="en-US" sz="900" i="1">
                <a:solidFill>
                  <a:srgbClr val="FFFFFF"/>
                </a:solidFill>
              </a:rPr>
              <a:t>Journal of the Academy of Marketing Science</a:t>
            </a:r>
            <a:r>
              <a:rPr lang="en-US" sz="900">
                <a:solidFill>
                  <a:srgbClr val="FFFFFF"/>
                </a:solidFill>
              </a:rPr>
              <a:t>, </a:t>
            </a:r>
            <a:r>
              <a:rPr lang="en-US" sz="900" i="1">
                <a:solidFill>
                  <a:srgbClr val="FFFFFF"/>
                </a:solidFill>
              </a:rPr>
              <a:t>38</a:t>
            </a:r>
            <a:r>
              <a:rPr lang="en-US" sz="900">
                <a:solidFill>
                  <a:srgbClr val="FFFFFF"/>
                </a:solidFill>
              </a:rPr>
              <a:t>(2), 119-140.</a:t>
            </a:r>
          </a:p>
          <a:p>
            <a:pPr>
              <a:lnSpc>
                <a:spcPct val="90000"/>
              </a:lnSpc>
            </a:pPr>
            <a:r>
              <a:rPr lang="en-US" sz="900">
                <a:solidFill>
                  <a:srgbClr val="FFFFFF"/>
                </a:solidFill>
              </a:rPr>
              <a:t>Wilson, J. A. (2012). The new wave of transformational Islamic marketing: reflections and definitions. </a:t>
            </a:r>
            <a:r>
              <a:rPr lang="en-US" sz="900" i="1">
                <a:solidFill>
                  <a:srgbClr val="FFFFFF"/>
                </a:solidFill>
              </a:rPr>
              <a:t>Journal of Islamic Marketing</a:t>
            </a:r>
            <a:r>
              <a:rPr lang="en-US" sz="900">
                <a:solidFill>
                  <a:srgbClr val="FFFFFF"/>
                </a:solidFill>
              </a:rPr>
              <a:t>, </a:t>
            </a:r>
            <a:r>
              <a:rPr lang="en-US" sz="900" i="1">
                <a:solidFill>
                  <a:srgbClr val="FFFFFF"/>
                </a:solidFill>
              </a:rPr>
              <a:t>3</a:t>
            </a:r>
            <a:r>
              <a:rPr lang="en-US" sz="900">
                <a:solidFill>
                  <a:srgbClr val="FFFFFF"/>
                </a:solidFill>
              </a:rPr>
              <a:t>(1), 5-11.</a:t>
            </a:r>
          </a:p>
          <a:p>
            <a:pPr>
              <a:lnSpc>
                <a:spcPct val="90000"/>
              </a:lnSpc>
            </a:pPr>
            <a:endParaRPr lang="en-US" sz="900">
              <a:solidFill>
                <a:srgbClr val="FFFFFF"/>
              </a:solidFill>
            </a:endParaRPr>
          </a:p>
        </p:txBody>
      </p:sp>
    </p:spTree>
    <p:extLst>
      <p:ext uri="{BB962C8B-B14F-4D97-AF65-F5344CB8AC3E}">
        <p14:creationId xmlns:p14="http://schemas.microsoft.com/office/powerpoint/2010/main" val="17897244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Arial-Times New Roman">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5</TotalTime>
  <Words>648</Words>
  <Application>Microsoft Macintosh PowerPoint</Application>
  <PresentationFormat>Widescreen</PresentationFormat>
  <Paragraphs>56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Times New Roman</vt:lpstr>
      <vt:lpstr>Wingdings 3</vt:lpstr>
      <vt:lpstr>Ion Boardroom</vt:lpstr>
      <vt:lpstr>PowerPoint Presentation</vt:lpstr>
      <vt:lpstr>The compatibility of Islamic marketing with sustainable marketing: A contemporary issue in Marketing</vt:lpstr>
      <vt:lpstr>Introduction</vt:lpstr>
      <vt:lpstr>Why Islamic marketing, a contemporary issue in Marketing in the UK </vt:lpstr>
      <vt:lpstr>Definition of Islamic marketing </vt:lpstr>
      <vt:lpstr>Islamic Marketing? </vt:lpstr>
      <vt:lpstr>A critical appraisal of modern marketing </vt:lpstr>
      <vt:lpstr>Core concepts of Islamic marketing </vt:lpstr>
      <vt:lpstr>Sustainability, ethics and Islamic marketing </vt:lpstr>
      <vt:lpstr>Sustainable marketing and Islamic marketing </vt:lpstr>
      <vt:lpstr>Conclusion</vt:lpstr>
      <vt:lpstr>Recommendation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Hossain (1811221)</dc:creator>
  <cp:lastModifiedBy>Md Hossain (1811221)</cp:lastModifiedBy>
  <cp:revision>2</cp:revision>
  <dcterms:created xsi:type="dcterms:W3CDTF">2019-05-31T00:35:57Z</dcterms:created>
  <dcterms:modified xsi:type="dcterms:W3CDTF">2019-05-31T00:41:25Z</dcterms:modified>
</cp:coreProperties>
</file>