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9"/>
  </p:notesMasterIdLst>
  <p:handoutMasterIdLst>
    <p:handoutMasterId r:id="rId20"/>
  </p:handoutMasterIdLst>
  <p:sldIdLst>
    <p:sldId id="256" r:id="rId4"/>
    <p:sldId id="258" r:id="rId5"/>
    <p:sldId id="287" r:id="rId6"/>
    <p:sldId id="288" r:id="rId7"/>
    <p:sldId id="286" r:id="rId8"/>
    <p:sldId id="289" r:id="rId9"/>
    <p:sldId id="290" r:id="rId10"/>
    <p:sldId id="291" r:id="rId11"/>
    <p:sldId id="292" r:id="rId12"/>
    <p:sldId id="293" r:id="rId13"/>
    <p:sldId id="295" r:id="rId14"/>
    <p:sldId id="294" r:id="rId15"/>
    <p:sldId id="296" r:id="rId16"/>
    <p:sldId id="297" r:id="rId17"/>
    <p:sldId id="285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704" autoAdjust="0"/>
  </p:normalViewPr>
  <p:slideViewPr>
    <p:cSldViewPr>
      <p:cViewPr varScale="1">
        <p:scale>
          <a:sx n="80" d="100"/>
          <a:sy n="80" d="100"/>
        </p:scale>
        <p:origin x="2508" y="5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1.xml"/><Relationship Id="rId21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716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2/25/2020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Weapon Changer Script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/>
              <a:t>Lecture </a:t>
            </a:r>
            <a:r>
              <a:rPr lang="en-GB" smtClean="0"/>
              <a:t>7: </a:t>
            </a:r>
            <a:r>
              <a:rPr lang="en-GB" dirty="0"/>
              <a:t>Application Development (</a:t>
            </a:r>
            <a:r>
              <a:rPr lang="en-GB" dirty="0" err="1"/>
              <a:t>AppDevGames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10-Feb-2020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Base Weapon Changer Script</a:t>
            </a:r>
          </a:p>
          <a:p>
            <a:r>
              <a:rPr lang="en-GB" dirty="0" smtClean="0"/>
              <a:t>Weapon Changer Player Script</a:t>
            </a:r>
          </a:p>
          <a:p>
            <a:r>
              <a:rPr lang="en-GB" dirty="0" smtClean="0"/>
              <a:t>Weapon Changer AI Script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700"/>
              </a:spcBef>
              <a:buClr>
                <a:srgbClr val="DA1F28"/>
              </a:buClr>
              <a:buSzPct val="60000"/>
            </a:pPr>
            <a:r>
              <a:rPr lang="en-GB" dirty="0" smtClean="0"/>
              <a:t>Enable Weapon</a:t>
            </a:r>
            <a:br>
              <a:rPr lang="en-GB" dirty="0" smtClean="0"/>
            </a:b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  <a:ea typeface="+mn-ea"/>
                <a:cs typeface="+mn-cs"/>
              </a:rPr>
              <a:t>private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  <a:ea typeface="+mn-ea"/>
                <a:cs typeface="+mn-cs"/>
              </a:rPr>
              <a:t>void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EnableWeapon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(</a:t>
            </a:r>
            <a:r>
              <a:rPr lang="en-GB" sz="2100" dirty="0" err="1">
                <a:solidFill>
                  <a:srgbClr val="0000FF"/>
                </a:solidFill>
                <a:latin typeface="Consolas" panose="020B0609020204030204" pitchFamily="49" charset="0"/>
                <a:ea typeface="+mn-ea"/>
                <a:cs typeface="+mn-cs"/>
              </a:rPr>
              <a:t>int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 weapon, 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  <a:ea typeface="+mn-ea"/>
                <a:cs typeface="+mn-cs"/>
              </a:rPr>
              <a:t>bool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 </a:t>
            </a: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isEnabled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) { … </a:t>
            </a:r>
            <a:r>
              <a:rPr lang="en-GB" sz="2100" dirty="0" smtClean="0">
                <a:solidFill>
                  <a:srgbClr val="000000"/>
                </a:solidFill>
                <a:latin typeface="Consolas" panose="020B0609020204030204" pitchFamily="49" charset="0"/>
                <a:ea typeface="+mn-ea"/>
                <a:cs typeface="+mn-cs"/>
              </a:rPr>
              <a:t>}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4958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Enables/disables </a:t>
            </a:r>
            <a:r>
              <a:rPr lang="en-GB" i="1" dirty="0" smtClean="0"/>
              <a:t>each of the weapon renderers</a:t>
            </a:r>
            <a:r>
              <a:rPr lang="en-GB" dirty="0" smtClean="0"/>
              <a:t> of the weapon with the specified index (weapon parameter).</a:t>
            </a:r>
          </a:p>
          <a:p>
            <a:pPr lvl="1"/>
            <a:r>
              <a:rPr lang="en-GB" dirty="0" smtClean="0"/>
              <a:t>All weapons are stored in the weapons list field.</a:t>
            </a:r>
          </a:p>
          <a:p>
            <a:pPr lvl="1"/>
            <a:r>
              <a:rPr lang="en-GB" dirty="0" smtClean="0"/>
              <a:t>A weapon may be made up of:</a:t>
            </a:r>
          </a:p>
          <a:p>
            <a:pPr lvl="2"/>
            <a:r>
              <a:rPr lang="en-GB" dirty="0" smtClean="0"/>
              <a:t>Multiple renderers e.g. bow and arrow.</a:t>
            </a:r>
          </a:p>
          <a:p>
            <a:pPr lvl="2"/>
            <a:r>
              <a:rPr lang="en-GB" dirty="0" smtClean="0"/>
              <a:t>No renderers e.g. using hands</a:t>
            </a:r>
          </a:p>
          <a:p>
            <a:r>
              <a:rPr lang="en-GB" dirty="0" smtClean="0"/>
              <a:t>Parameters:</a:t>
            </a:r>
          </a:p>
          <a:p>
            <a:pPr lvl="1"/>
            <a:r>
              <a:rPr lang="en-GB" b="1" dirty="0" smtClean="0"/>
              <a:t>weapon</a:t>
            </a:r>
            <a:r>
              <a:rPr lang="en-GB" dirty="0" smtClean="0"/>
              <a:t>: the index number of the weapon to enable/disable.</a:t>
            </a:r>
          </a:p>
          <a:p>
            <a:pPr lvl="1"/>
            <a:r>
              <a:rPr lang="en-GB" b="1" dirty="0" err="1" smtClean="0"/>
              <a:t>isEnabled</a:t>
            </a:r>
            <a:r>
              <a:rPr lang="en-GB" dirty="0" smtClean="0"/>
              <a:t>: indicates if the weapon should be enabled or disabled.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177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Enable Weapon Implementation</a:t>
            </a:r>
            <a:br>
              <a:rPr lang="en-GB" dirty="0" smtClean="0"/>
            </a:b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private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EnableWeapon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1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 weapon, 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bool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isEnabled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) { … }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95856" cy="44958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Use a for loop to </a:t>
            </a:r>
            <a:r>
              <a:rPr lang="en-GB" dirty="0" smtClean="0"/>
              <a:t>loop through each  of the renderers and enable/disable using the </a:t>
            </a:r>
            <a:r>
              <a:rPr lang="en-GB" dirty="0" err="1" smtClean="0"/>
              <a:t>isEnabled</a:t>
            </a:r>
            <a:r>
              <a:rPr lang="en-GB" dirty="0" smtClean="0"/>
              <a:t> parameter.</a:t>
            </a:r>
            <a:endParaRPr lang="en-GB" dirty="0"/>
          </a:p>
          <a:p>
            <a:endParaRPr lang="en-GB" dirty="0"/>
          </a:p>
        </p:txBody>
      </p:sp>
      <p:sp>
        <p:nvSpPr>
          <p:cNvPr id="4" name="Flowchart: Terminator 3"/>
          <p:cNvSpPr/>
          <p:nvPr/>
        </p:nvSpPr>
        <p:spPr>
          <a:xfrm>
            <a:off x="3563888" y="2564904"/>
            <a:ext cx="1944216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Start</a:t>
            </a:r>
            <a:endParaRPr lang="en-GB" dirty="0"/>
          </a:p>
        </p:txBody>
      </p:sp>
      <p:sp>
        <p:nvSpPr>
          <p:cNvPr id="6" name="Flowchart: Process 5"/>
          <p:cNvSpPr/>
          <p:nvPr/>
        </p:nvSpPr>
        <p:spPr>
          <a:xfrm>
            <a:off x="2879812" y="3185166"/>
            <a:ext cx="3312368" cy="720080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For Each Renderer in weapons[…] models</a:t>
            </a:r>
            <a:endParaRPr lang="en-GB" dirty="0"/>
          </a:p>
        </p:txBody>
      </p:sp>
      <p:sp>
        <p:nvSpPr>
          <p:cNvPr id="8" name="Flowchart: Process 7"/>
          <p:cNvSpPr/>
          <p:nvPr/>
        </p:nvSpPr>
        <p:spPr>
          <a:xfrm>
            <a:off x="2879812" y="4327270"/>
            <a:ext cx="3312368" cy="72008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Enable/Disable Renderer</a:t>
            </a:r>
          </a:p>
          <a:p>
            <a:pPr algn="ctr"/>
            <a:r>
              <a:rPr lang="en-GB" dirty="0" smtClean="0"/>
              <a:t>(using </a:t>
            </a:r>
            <a:r>
              <a:rPr lang="en-GB" dirty="0"/>
              <a:t>e</a:t>
            </a:r>
            <a:r>
              <a:rPr lang="en-GB" dirty="0" smtClean="0"/>
              <a:t>nabled parameter)</a:t>
            </a:r>
            <a:endParaRPr lang="en-GB" dirty="0"/>
          </a:p>
        </p:txBody>
      </p:sp>
      <p:sp>
        <p:nvSpPr>
          <p:cNvPr id="9" name="Flowchart: Decision 8"/>
          <p:cNvSpPr/>
          <p:nvPr/>
        </p:nvSpPr>
        <p:spPr>
          <a:xfrm>
            <a:off x="3239852" y="5273398"/>
            <a:ext cx="2592288" cy="792088"/>
          </a:xfrm>
          <a:prstGeom prst="flowChartDecisi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End of For Loop?</a:t>
            </a:r>
            <a:endParaRPr lang="en-GB" dirty="0"/>
          </a:p>
        </p:txBody>
      </p:sp>
      <p:cxnSp>
        <p:nvCxnSpPr>
          <p:cNvPr id="11" name="Elbow Connector 10"/>
          <p:cNvCxnSpPr>
            <a:stCxn id="9" idx="3"/>
            <a:endCxn id="8" idx="3"/>
          </p:cNvCxnSpPr>
          <p:nvPr/>
        </p:nvCxnSpPr>
        <p:spPr>
          <a:xfrm flipV="1">
            <a:off x="5832140" y="4687310"/>
            <a:ext cx="360040" cy="982132"/>
          </a:xfrm>
          <a:prstGeom prst="bentConnector3">
            <a:avLst>
              <a:gd name="adj1" fmla="val 30624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lowchart: Terminator 11"/>
          <p:cNvSpPr/>
          <p:nvPr/>
        </p:nvSpPr>
        <p:spPr>
          <a:xfrm>
            <a:off x="3563888" y="6425526"/>
            <a:ext cx="1944216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Stop</a:t>
            </a:r>
            <a:endParaRPr lang="en-GB" dirty="0"/>
          </a:p>
        </p:txBody>
      </p:sp>
      <p:cxnSp>
        <p:nvCxnSpPr>
          <p:cNvPr id="16" name="Straight Arrow Connector 15"/>
          <p:cNvCxnSpPr>
            <a:stCxn id="4" idx="2"/>
            <a:endCxn id="6" idx="0"/>
          </p:cNvCxnSpPr>
          <p:nvPr/>
        </p:nvCxnSpPr>
        <p:spPr>
          <a:xfrm>
            <a:off x="4535996" y="2996952"/>
            <a:ext cx="0" cy="1882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8" idx="0"/>
          </p:cNvCxnSpPr>
          <p:nvPr/>
        </p:nvCxnSpPr>
        <p:spPr>
          <a:xfrm>
            <a:off x="4535996" y="3905246"/>
            <a:ext cx="0" cy="422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9" idx="2"/>
            <a:endCxn id="12" idx="0"/>
          </p:cNvCxnSpPr>
          <p:nvPr/>
        </p:nvCxnSpPr>
        <p:spPr>
          <a:xfrm>
            <a:off x="4535996" y="6065486"/>
            <a:ext cx="0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6" idx="1"/>
            <a:endCxn id="12" idx="1"/>
          </p:cNvCxnSpPr>
          <p:nvPr/>
        </p:nvCxnSpPr>
        <p:spPr>
          <a:xfrm rot="10800000" flipH="1" flipV="1">
            <a:off x="2879812" y="3545206"/>
            <a:ext cx="684076" cy="3096344"/>
          </a:xfrm>
          <a:prstGeom prst="bentConnector3">
            <a:avLst>
              <a:gd name="adj1" fmla="val -18368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832140" y="5350822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Yes</a:t>
            </a:r>
            <a:endParaRPr lang="en-GB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4282272" y="6052534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No</a:t>
            </a:r>
            <a:endParaRPr lang="en-GB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23528" y="6282435"/>
            <a:ext cx="2968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Weapon has no renderers</a:t>
            </a:r>
          </a:p>
          <a:p>
            <a:r>
              <a:rPr lang="en-GB" dirty="0" smtClean="0"/>
              <a:t>e.g. weapon 0 is set to hands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3239852" y="3908159"/>
            <a:ext cx="24021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Weapon has renderers</a:t>
            </a:r>
            <a:endParaRPr lang="en-GB" dirty="0"/>
          </a:p>
        </p:txBody>
      </p:sp>
      <p:cxnSp>
        <p:nvCxnSpPr>
          <p:cNvPr id="37" name="Straight Arrow Connector 36"/>
          <p:cNvCxnSpPr>
            <a:stCxn id="8" idx="2"/>
            <a:endCxn id="9" idx="0"/>
          </p:cNvCxnSpPr>
          <p:nvPr/>
        </p:nvCxnSpPr>
        <p:spPr>
          <a:xfrm>
            <a:off x="4535996" y="5047350"/>
            <a:ext cx="0" cy="226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333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Initialise Weapons Method</a:t>
            </a:r>
            <a:br>
              <a:rPr lang="en-GB" dirty="0" smtClean="0"/>
            </a:br>
            <a:r>
              <a:rPr lang="en-GB" sz="27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private</a:t>
            </a:r>
            <a:r>
              <a:rPr lang="en-GB" sz="27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 err="1">
                <a:solidFill>
                  <a:srgbClr val="000000"/>
                </a:solidFill>
                <a:latin typeface="Consolas" panose="020B0609020204030204" pitchFamily="49" charset="0"/>
              </a:rPr>
              <a:t>InitialiseWeapons</a:t>
            </a:r>
            <a:r>
              <a:rPr lang="en-GB" sz="27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() { … }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Used to find out:</a:t>
            </a:r>
          </a:p>
          <a:p>
            <a:pPr lvl="1"/>
            <a:r>
              <a:rPr lang="en-GB" dirty="0" smtClean="0"/>
              <a:t>What weapons are available.</a:t>
            </a:r>
          </a:p>
          <a:p>
            <a:pPr lvl="1"/>
            <a:r>
              <a:rPr lang="en-GB" dirty="0" smtClean="0"/>
              <a:t>Disable inactive weapons, while enabling the current one.</a:t>
            </a:r>
          </a:p>
          <a:p>
            <a:pPr lvl="1"/>
            <a:r>
              <a:rPr lang="en-GB" dirty="0"/>
              <a:t>Store the weapon </a:t>
            </a:r>
            <a:r>
              <a:rPr lang="en-GB" dirty="0" smtClean="0"/>
              <a:t>codes in </a:t>
            </a:r>
            <a:r>
              <a:rPr lang="en-GB" smtClean="0"/>
              <a:t>a list.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983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Initialise Weapons Method</a:t>
            </a:r>
            <a:br>
              <a:rPr lang="en-GB" dirty="0" smtClean="0"/>
            </a:b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private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 err="1">
                <a:solidFill>
                  <a:srgbClr val="000000"/>
                </a:solidFill>
                <a:latin typeface="Consolas" panose="020B0609020204030204" pitchFamily="49" charset="0"/>
              </a:rPr>
              <a:t>InitialiseWeapons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() { … }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Used to initialise all weapons on start.</a:t>
            </a:r>
          </a:p>
          <a:p>
            <a:endParaRPr lang="en-GB" dirty="0"/>
          </a:p>
        </p:txBody>
      </p:sp>
      <p:sp>
        <p:nvSpPr>
          <p:cNvPr id="4" name="Flowchart: Terminator 3"/>
          <p:cNvSpPr/>
          <p:nvPr/>
        </p:nvSpPr>
        <p:spPr>
          <a:xfrm>
            <a:off x="2051720" y="2132856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Start</a:t>
            </a:r>
            <a:endParaRPr lang="en-GB" dirty="0"/>
          </a:p>
        </p:txBody>
      </p:sp>
      <p:sp>
        <p:nvSpPr>
          <p:cNvPr id="6" name="Flowchart: Process 5"/>
          <p:cNvSpPr/>
          <p:nvPr/>
        </p:nvSpPr>
        <p:spPr>
          <a:xfrm>
            <a:off x="1547664" y="2772714"/>
            <a:ext cx="2889186" cy="576064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Initialise weapon codes to new List</a:t>
            </a:r>
            <a:endParaRPr lang="en-GB" dirty="0"/>
          </a:p>
        </p:txBody>
      </p:sp>
      <p:sp>
        <p:nvSpPr>
          <p:cNvPr id="8" name="Flowchart: Process 7"/>
          <p:cNvSpPr/>
          <p:nvPr/>
        </p:nvSpPr>
        <p:spPr>
          <a:xfrm>
            <a:off x="1547664" y="3564802"/>
            <a:ext cx="2889186" cy="576064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Start For Loop </a:t>
            </a:r>
          </a:p>
          <a:p>
            <a:pPr algn="ctr"/>
            <a:r>
              <a:rPr lang="en-GB" dirty="0" err="1" smtClean="0"/>
              <a:t>i</a:t>
            </a:r>
            <a:r>
              <a:rPr lang="en-GB" dirty="0" smtClean="0"/>
              <a:t> = 0</a:t>
            </a:r>
            <a:endParaRPr lang="en-GB" dirty="0"/>
          </a:p>
        </p:txBody>
      </p:sp>
      <p:sp>
        <p:nvSpPr>
          <p:cNvPr id="9" name="Flowchart: Decision 8"/>
          <p:cNvSpPr/>
          <p:nvPr/>
        </p:nvSpPr>
        <p:spPr>
          <a:xfrm>
            <a:off x="1691680" y="4353863"/>
            <a:ext cx="2592288" cy="7920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i</a:t>
            </a:r>
            <a:r>
              <a:rPr lang="en-GB" dirty="0" smtClean="0"/>
              <a:t> = Current Weapon?</a:t>
            </a:r>
            <a:endParaRPr lang="en-GB" dirty="0"/>
          </a:p>
        </p:txBody>
      </p:sp>
      <p:sp>
        <p:nvSpPr>
          <p:cNvPr id="11" name="Flowchart: Process 10"/>
          <p:cNvSpPr/>
          <p:nvPr/>
        </p:nvSpPr>
        <p:spPr>
          <a:xfrm>
            <a:off x="4932040" y="5805264"/>
            <a:ext cx="2809407" cy="672516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Add </a:t>
            </a:r>
            <a:r>
              <a:rPr lang="en-GB" dirty="0" err="1" smtClean="0"/>
              <a:t>i</a:t>
            </a:r>
            <a:r>
              <a:rPr lang="en-GB" dirty="0" smtClean="0"/>
              <a:t> (converted to string) to weapon codes</a:t>
            </a:r>
            <a:endParaRPr lang="en-GB" dirty="0"/>
          </a:p>
        </p:txBody>
      </p:sp>
      <p:sp>
        <p:nvSpPr>
          <p:cNvPr id="12" name="Flowchart: Process 11"/>
          <p:cNvSpPr/>
          <p:nvPr/>
        </p:nvSpPr>
        <p:spPr>
          <a:xfrm>
            <a:off x="1547664" y="5807330"/>
            <a:ext cx="2880320" cy="67045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Call Enable Weapon Method</a:t>
            </a:r>
          </a:p>
        </p:txBody>
      </p:sp>
      <p:sp>
        <p:nvSpPr>
          <p:cNvPr id="13" name="Flowchart: Decision 12"/>
          <p:cNvSpPr/>
          <p:nvPr/>
        </p:nvSpPr>
        <p:spPr>
          <a:xfrm>
            <a:off x="5076056" y="4353863"/>
            <a:ext cx="2520280" cy="792088"/>
          </a:xfrm>
          <a:prstGeom prst="flowChartDecisi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End of For Loop?</a:t>
            </a:r>
            <a:endParaRPr lang="en-GB" dirty="0"/>
          </a:p>
        </p:txBody>
      </p:sp>
      <p:cxnSp>
        <p:nvCxnSpPr>
          <p:cNvPr id="15" name="Straight Arrow Connector 14"/>
          <p:cNvCxnSpPr>
            <a:stCxn id="4" idx="2"/>
            <a:endCxn id="6" idx="0"/>
          </p:cNvCxnSpPr>
          <p:nvPr/>
        </p:nvCxnSpPr>
        <p:spPr>
          <a:xfrm>
            <a:off x="2987824" y="2564904"/>
            <a:ext cx="4433" cy="207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6" idx="2"/>
            <a:endCxn id="8" idx="0"/>
          </p:cNvCxnSpPr>
          <p:nvPr/>
        </p:nvCxnSpPr>
        <p:spPr>
          <a:xfrm>
            <a:off x="2992257" y="3348778"/>
            <a:ext cx="0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8" idx="2"/>
            <a:endCxn id="9" idx="0"/>
          </p:cNvCxnSpPr>
          <p:nvPr/>
        </p:nvCxnSpPr>
        <p:spPr>
          <a:xfrm flipH="1">
            <a:off x="2987824" y="4140866"/>
            <a:ext cx="4433" cy="212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8229" y="4916317"/>
            <a:ext cx="1675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  <a:p>
            <a:pPr algn="ctr"/>
            <a:r>
              <a:rPr lang="en-GB" dirty="0" err="1" smtClean="0"/>
              <a:t>isEnabled</a:t>
            </a:r>
            <a:r>
              <a:rPr lang="en-GB" dirty="0" smtClean="0"/>
              <a:t> = </a:t>
            </a:r>
            <a:r>
              <a:rPr lang="en-GB" dirty="0" smtClean="0">
                <a:solidFill>
                  <a:srgbClr val="FF0000"/>
                </a:solidFill>
              </a:rPr>
              <a:t>???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40610" y="5101632"/>
            <a:ext cx="1675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  <a:p>
            <a:pPr algn="ctr"/>
            <a:r>
              <a:rPr lang="en-GB" dirty="0" err="1" smtClean="0"/>
              <a:t>isEnabled</a:t>
            </a:r>
            <a:r>
              <a:rPr lang="en-GB" dirty="0" smtClean="0"/>
              <a:t> = </a:t>
            </a:r>
            <a:r>
              <a:rPr lang="en-GB" dirty="0" smtClean="0">
                <a:solidFill>
                  <a:srgbClr val="FF0000"/>
                </a:solidFill>
              </a:rPr>
              <a:t>???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4" name="Flowchart: Terminator 23"/>
          <p:cNvSpPr/>
          <p:nvPr/>
        </p:nvSpPr>
        <p:spPr>
          <a:xfrm>
            <a:off x="7253879" y="5159218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Stop</a:t>
            </a:r>
            <a:endParaRPr lang="en-GB" dirty="0"/>
          </a:p>
        </p:txBody>
      </p:sp>
      <p:cxnSp>
        <p:nvCxnSpPr>
          <p:cNvPr id="26" name="Straight Arrow Connector 25"/>
          <p:cNvCxnSpPr>
            <a:stCxn id="9" idx="2"/>
            <a:endCxn id="12" idx="0"/>
          </p:cNvCxnSpPr>
          <p:nvPr/>
        </p:nvCxnSpPr>
        <p:spPr>
          <a:xfrm>
            <a:off x="2987824" y="5145951"/>
            <a:ext cx="0" cy="6613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9" idx="1"/>
            <a:endCxn id="12" idx="1"/>
          </p:cNvCxnSpPr>
          <p:nvPr/>
        </p:nvCxnSpPr>
        <p:spPr>
          <a:xfrm rot="10800000" flipV="1">
            <a:off x="1547664" y="4749907"/>
            <a:ext cx="144016" cy="1392648"/>
          </a:xfrm>
          <a:prstGeom prst="bentConnector3">
            <a:avLst>
              <a:gd name="adj1" fmla="val 25873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12" idx="3"/>
            <a:endCxn id="11" idx="1"/>
          </p:cNvCxnSpPr>
          <p:nvPr/>
        </p:nvCxnSpPr>
        <p:spPr>
          <a:xfrm flipV="1">
            <a:off x="4427984" y="6141522"/>
            <a:ext cx="504056" cy="1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1" idx="0"/>
            <a:endCxn id="13" idx="2"/>
          </p:cNvCxnSpPr>
          <p:nvPr/>
        </p:nvCxnSpPr>
        <p:spPr>
          <a:xfrm flipH="1" flipV="1">
            <a:off x="6336196" y="5145951"/>
            <a:ext cx="548" cy="6593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13" idx="1"/>
            <a:endCxn id="9" idx="3"/>
          </p:cNvCxnSpPr>
          <p:nvPr/>
        </p:nvCxnSpPr>
        <p:spPr>
          <a:xfrm flipH="1">
            <a:off x="4283968" y="4749907"/>
            <a:ext cx="7920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13" idx="3"/>
            <a:endCxn id="24" idx="0"/>
          </p:cNvCxnSpPr>
          <p:nvPr/>
        </p:nvCxnSpPr>
        <p:spPr>
          <a:xfrm>
            <a:off x="7596336" y="4749907"/>
            <a:ext cx="593647" cy="409311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449216" y="4429886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658305" y="4442375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423639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Change Weapon Method</a:t>
            </a:r>
            <a:br>
              <a:rPr lang="en-GB" dirty="0" smtClean="0"/>
            </a:b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protected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ChangeWeapon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2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newWeapon</a:t>
            </a:r>
            <a:r>
              <a:rPr lang="en-GB" sz="22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) { … }</a:t>
            </a:r>
            <a:endParaRPr lang="en-GB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Used to change the current weapon to the weapon with the specified the new weapon index (</a:t>
            </a:r>
            <a:r>
              <a:rPr lang="en-GB" dirty="0" err="1"/>
              <a:t>newWeapon</a:t>
            </a:r>
            <a:r>
              <a:rPr lang="en-GB" dirty="0"/>
              <a:t> parameter).</a:t>
            </a:r>
          </a:p>
          <a:p>
            <a:r>
              <a:rPr lang="en-GB" dirty="0" smtClean="0"/>
              <a:t>Parameters:</a:t>
            </a:r>
          </a:p>
          <a:p>
            <a:pPr lvl="1"/>
            <a:r>
              <a:rPr lang="en-GB" b="1" dirty="0" err="1" smtClean="0"/>
              <a:t>newWeapon</a:t>
            </a:r>
            <a:r>
              <a:rPr lang="en-GB" dirty="0" smtClean="0"/>
              <a:t>: the index number of the weapon to change to.</a:t>
            </a:r>
          </a:p>
          <a:p>
            <a:r>
              <a:rPr lang="en-GB" b="1" dirty="0" smtClean="0"/>
              <a:t>Note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There are some problems with this method.</a:t>
            </a:r>
          </a:p>
          <a:p>
            <a:pPr lvl="1"/>
            <a:r>
              <a:rPr lang="en-GB" dirty="0" smtClean="0"/>
              <a:t>Will be noticed when we implement AI and will fix then.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77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Change Weapon Method</a:t>
            </a:r>
            <a:br>
              <a:rPr lang="en-GB" dirty="0" smtClean="0"/>
            </a:b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protected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ChangeWeapon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200" dirty="0" err="1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200" dirty="0" err="1">
                <a:solidFill>
                  <a:srgbClr val="000000"/>
                </a:solidFill>
                <a:latin typeface="Consolas" panose="020B0609020204030204" pitchFamily="49" charset="0"/>
              </a:rPr>
              <a:t>newWeapon</a:t>
            </a:r>
            <a:r>
              <a:rPr lang="en-GB" sz="2200" dirty="0">
                <a:solidFill>
                  <a:srgbClr val="000000"/>
                </a:solidFill>
                <a:latin typeface="Consolas" panose="020B0609020204030204" pitchFamily="49" charset="0"/>
              </a:rPr>
              <a:t>) { … }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Changes the weapon to the new weapon specified.</a:t>
            </a:r>
            <a:endParaRPr lang="en-GB" dirty="0"/>
          </a:p>
        </p:txBody>
      </p:sp>
      <p:sp>
        <p:nvSpPr>
          <p:cNvPr id="4" name="Flowchart: Terminator 3"/>
          <p:cNvSpPr/>
          <p:nvPr/>
        </p:nvSpPr>
        <p:spPr>
          <a:xfrm>
            <a:off x="3131840" y="2065286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Start</a:t>
            </a:r>
            <a:endParaRPr lang="en-GB" sz="1600" dirty="0"/>
          </a:p>
        </p:txBody>
      </p:sp>
      <p:sp>
        <p:nvSpPr>
          <p:cNvPr id="5" name="Flowchart: Decision 4"/>
          <p:cNvSpPr/>
          <p:nvPr/>
        </p:nvSpPr>
        <p:spPr>
          <a:xfrm>
            <a:off x="2411760" y="2665274"/>
            <a:ext cx="3312368" cy="7630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Current Weapon = New Weapon</a:t>
            </a:r>
            <a:endParaRPr lang="en-GB" sz="1600" dirty="0"/>
          </a:p>
        </p:txBody>
      </p:sp>
      <p:sp>
        <p:nvSpPr>
          <p:cNvPr id="6" name="Flowchart: Process 5"/>
          <p:cNvSpPr/>
          <p:nvPr/>
        </p:nvSpPr>
        <p:spPr>
          <a:xfrm>
            <a:off x="323528" y="3356992"/>
            <a:ext cx="2880320" cy="67045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Call Enable Weapon </a:t>
            </a:r>
            <a:endParaRPr lang="en-GB" sz="1600" dirty="0" smtClean="0"/>
          </a:p>
          <a:p>
            <a:pPr algn="ctr"/>
            <a:r>
              <a:rPr lang="en-GB" sz="1600" dirty="0" smtClean="0"/>
              <a:t>(</a:t>
            </a:r>
            <a:r>
              <a:rPr lang="en-GB" sz="1600" b="1" i="1" dirty="0" smtClean="0"/>
              <a:t>To </a:t>
            </a:r>
            <a:r>
              <a:rPr lang="en-GB" sz="1600" b="1" i="1" u="sng" dirty="0" smtClean="0"/>
              <a:t>Disable Current Weapon</a:t>
            </a:r>
            <a:r>
              <a:rPr lang="en-GB" sz="1600" dirty="0" smtClean="0"/>
              <a:t>)</a:t>
            </a:r>
            <a:endParaRPr lang="en-GB" sz="1600" dirty="0"/>
          </a:p>
        </p:txBody>
      </p:sp>
      <p:sp>
        <p:nvSpPr>
          <p:cNvPr id="7" name="Flowchart: Process 6"/>
          <p:cNvSpPr/>
          <p:nvPr/>
        </p:nvSpPr>
        <p:spPr>
          <a:xfrm>
            <a:off x="323528" y="4270718"/>
            <a:ext cx="2880320" cy="67045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Call Enable Weapon </a:t>
            </a:r>
            <a:endParaRPr lang="en-GB" sz="1600" dirty="0" smtClean="0"/>
          </a:p>
          <a:p>
            <a:pPr algn="ctr"/>
            <a:r>
              <a:rPr lang="en-GB" sz="1600" dirty="0" smtClean="0"/>
              <a:t>(</a:t>
            </a:r>
            <a:r>
              <a:rPr lang="en-GB" sz="1600" b="1" i="1" dirty="0" smtClean="0"/>
              <a:t>To </a:t>
            </a:r>
            <a:r>
              <a:rPr lang="en-GB" sz="1600" b="1" i="1" u="sng" dirty="0" smtClean="0"/>
              <a:t>Enable New Weapon</a:t>
            </a:r>
            <a:r>
              <a:rPr lang="en-GB" sz="1600" dirty="0" smtClean="0"/>
              <a:t>)</a:t>
            </a:r>
            <a:endParaRPr lang="en-GB" sz="1600" dirty="0"/>
          </a:p>
        </p:txBody>
      </p:sp>
      <p:sp>
        <p:nvSpPr>
          <p:cNvPr id="8" name="Flowchart: Decision 7"/>
          <p:cNvSpPr/>
          <p:nvPr/>
        </p:nvSpPr>
        <p:spPr>
          <a:xfrm>
            <a:off x="2933286" y="5772026"/>
            <a:ext cx="2592288" cy="792088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Has animator?</a:t>
            </a:r>
            <a:endParaRPr lang="en-GB" sz="1600" dirty="0"/>
          </a:p>
        </p:txBody>
      </p:sp>
      <p:sp>
        <p:nvSpPr>
          <p:cNvPr id="9" name="Flowchart: Process 8"/>
          <p:cNvSpPr/>
          <p:nvPr/>
        </p:nvSpPr>
        <p:spPr>
          <a:xfrm>
            <a:off x="5364088" y="5206822"/>
            <a:ext cx="3240360" cy="67045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Animator Reset Trigger “Use”</a:t>
            </a:r>
            <a:endParaRPr lang="en-GB" sz="1600" dirty="0"/>
          </a:p>
        </p:txBody>
      </p:sp>
      <p:sp>
        <p:nvSpPr>
          <p:cNvPr id="10" name="Flowchart: Process 9"/>
          <p:cNvSpPr/>
          <p:nvPr/>
        </p:nvSpPr>
        <p:spPr>
          <a:xfrm>
            <a:off x="5364088" y="4364509"/>
            <a:ext cx="3240360" cy="626289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Animator Set Integer “</a:t>
            </a:r>
            <a:r>
              <a:rPr lang="en-GB" sz="1600" dirty="0" err="1" smtClean="0"/>
              <a:t>WeaponState</a:t>
            </a:r>
            <a:r>
              <a:rPr lang="en-GB" sz="1600" dirty="0" smtClean="0"/>
              <a:t>” to Current Weapon</a:t>
            </a:r>
            <a:endParaRPr lang="en-GB" sz="1600" dirty="0"/>
          </a:p>
        </p:txBody>
      </p:sp>
      <p:sp>
        <p:nvSpPr>
          <p:cNvPr id="11" name="Flowchart: Process 10"/>
          <p:cNvSpPr/>
          <p:nvPr/>
        </p:nvSpPr>
        <p:spPr>
          <a:xfrm>
            <a:off x="323528" y="5157192"/>
            <a:ext cx="2880320" cy="67045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Update Current Weapon to New Weapon</a:t>
            </a:r>
            <a:endParaRPr lang="en-GB" sz="1600" dirty="0"/>
          </a:p>
        </p:txBody>
      </p:sp>
      <p:sp>
        <p:nvSpPr>
          <p:cNvPr id="12" name="Flowchart: Process 11"/>
          <p:cNvSpPr/>
          <p:nvPr/>
        </p:nvSpPr>
        <p:spPr>
          <a:xfrm>
            <a:off x="5364088" y="3500413"/>
            <a:ext cx="3240360" cy="626289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600" dirty="0">
                <a:solidFill>
                  <a:srgbClr val="008000"/>
                </a:solidFill>
                <a:latin typeface="Consolas" panose="020B0609020204030204" pitchFamily="49" charset="0"/>
              </a:rPr>
              <a:t>// </a:t>
            </a:r>
            <a:r>
              <a:rPr lang="en-GB" sz="1600" dirty="0" smtClean="0">
                <a:solidFill>
                  <a:srgbClr val="008000"/>
                </a:solidFill>
                <a:latin typeface="Consolas" panose="020B0609020204030204" pitchFamily="49" charset="0"/>
              </a:rPr>
              <a:t>TO DO LATER </a:t>
            </a:r>
            <a:r>
              <a:rPr lang="en-GB" sz="1600" dirty="0" smtClean="0">
                <a:solidFill>
                  <a:srgbClr val="008000"/>
                </a:solidFill>
                <a:latin typeface="Consolas" panose="020B0609020204030204" pitchFamily="49" charset="0"/>
                <a:sym typeface="Wingdings" panose="05000000000000000000" pitchFamily="2" charset="2"/>
              </a:rPr>
              <a:t></a:t>
            </a:r>
            <a:endParaRPr lang="en-GB" sz="1600" dirty="0"/>
          </a:p>
        </p:txBody>
      </p:sp>
      <p:sp>
        <p:nvSpPr>
          <p:cNvPr id="13" name="Flowchart: Terminator 12"/>
          <p:cNvSpPr/>
          <p:nvPr/>
        </p:nvSpPr>
        <p:spPr>
          <a:xfrm>
            <a:off x="6084168" y="2826584"/>
            <a:ext cx="1800200" cy="436022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Stop</a:t>
            </a:r>
            <a:endParaRPr lang="en-GB" sz="1600" dirty="0"/>
          </a:p>
        </p:txBody>
      </p:sp>
      <p:cxnSp>
        <p:nvCxnSpPr>
          <p:cNvPr id="16" name="Straight Arrow Connector 15"/>
          <p:cNvCxnSpPr>
            <a:stCxn id="4" idx="2"/>
            <a:endCxn id="5" idx="0"/>
          </p:cNvCxnSpPr>
          <p:nvPr/>
        </p:nvCxnSpPr>
        <p:spPr>
          <a:xfrm>
            <a:off x="4067944" y="2497334"/>
            <a:ext cx="0" cy="1679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2"/>
            <a:endCxn id="7" idx="0"/>
          </p:cNvCxnSpPr>
          <p:nvPr/>
        </p:nvCxnSpPr>
        <p:spPr>
          <a:xfrm>
            <a:off x="1763688" y="4027442"/>
            <a:ext cx="0" cy="243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7" idx="2"/>
            <a:endCxn id="11" idx="0"/>
          </p:cNvCxnSpPr>
          <p:nvPr/>
        </p:nvCxnSpPr>
        <p:spPr>
          <a:xfrm>
            <a:off x="1763688" y="4941168"/>
            <a:ext cx="0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5" idx="3"/>
            <a:endCxn id="13" idx="1"/>
          </p:cNvCxnSpPr>
          <p:nvPr/>
        </p:nvCxnSpPr>
        <p:spPr>
          <a:xfrm flipV="1">
            <a:off x="5724128" y="3044595"/>
            <a:ext cx="360040" cy="221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11" idx="2"/>
            <a:endCxn id="8" idx="1"/>
          </p:cNvCxnSpPr>
          <p:nvPr/>
        </p:nvCxnSpPr>
        <p:spPr>
          <a:xfrm rot="16200000" flipH="1">
            <a:off x="2178273" y="5413057"/>
            <a:ext cx="340428" cy="116959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9" idx="0"/>
            <a:endCxn id="10" idx="2"/>
          </p:cNvCxnSpPr>
          <p:nvPr/>
        </p:nvCxnSpPr>
        <p:spPr>
          <a:xfrm flipV="1">
            <a:off x="6984268" y="4990798"/>
            <a:ext cx="0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0" idx="0"/>
            <a:endCxn id="12" idx="2"/>
          </p:cNvCxnSpPr>
          <p:nvPr/>
        </p:nvCxnSpPr>
        <p:spPr>
          <a:xfrm flipV="1">
            <a:off x="6984268" y="4126702"/>
            <a:ext cx="0" cy="2378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Elbow Connector 89"/>
          <p:cNvCxnSpPr>
            <a:stCxn id="8" idx="3"/>
            <a:endCxn id="9" idx="2"/>
          </p:cNvCxnSpPr>
          <p:nvPr/>
        </p:nvCxnSpPr>
        <p:spPr>
          <a:xfrm flipV="1">
            <a:off x="5525574" y="5877272"/>
            <a:ext cx="1458694" cy="29079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>
            <a:stCxn id="12" idx="0"/>
            <a:endCxn id="13" idx="2"/>
          </p:cNvCxnSpPr>
          <p:nvPr/>
        </p:nvCxnSpPr>
        <p:spPr>
          <a:xfrm flipV="1">
            <a:off x="6984268" y="3262606"/>
            <a:ext cx="0" cy="2378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Elbow Connector 95"/>
          <p:cNvCxnSpPr>
            <a:stCxn id="5" idx="1"/>
            <a:endCxn id="6" idx="0"/>
          </p:cNvCxnSpPr>
          <p:nvPr/>
        </p:nvCxnSpPr>
        <p:spPr>
          <a:xfrm rot="10800000" flipV="1">
            <a:off x="1763688" y="3046808"/>
            <a:ext cx="648072" cy="31018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Elbow Connector 97"/>
          <p:cNvCxnSpPr>
            <a:stCxn id="8" idx="2"/>
            <a:endCxn id="12" idx="3"/>
          </p:cNvCxnSpPr>
          <p:nvPr/>
        </p:nvCxnSpPr>
        <p:spPr>
          <a:xfrm rot="5400000" flipH="1" flipV="1">
            <a:off x="5041661" y="3001327"/>
            <a:ext cx="2750556" cy="4375018"/>
          </a:xfrm>
          <a:prstGeom prst="bentConnector4">
            <a:avLst>
              <a:gd name="adj1" fmla="val -8311"/>
              <a:gd name="adj2" fmla="val 105225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763688" y="2744384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5522961" y="2744384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4518889" y="6483868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564567" y="5841551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137449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Select Random Weapon Method</a:t>
            </a:r>
            <a:br>
              <a:rPr lang="en-GB" dirty="0" smtClean="0"/>
            </a:b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protected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 err="1">
                <a:solidFill>
                  <a:srgbClr val="000000"/>
                </a:solidFill>
                <a:latin typeface="Consolas" panose="020B0609020204030204" pitchFamily="49" charset="0"/>
              </a:rPr>
              <a:t>SelectRandomWeapon</a:t>
            </a:r>
            <a:r>
              <a:rPr lang="en-GB" sz="27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() { … }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Selects a random weapon from the available weapons for the character.</a:t>
            </a:r>
          </a:p>
          <a:p>
            <a:r>
              <a:rPr lang="en-GB" dirty="0" smtClean="0"/>
              <a:t>Generates a random weapon index.</a:t>
            </a:r>
          </a:p>
          <a:p>
            <a:pPr lvl="1"/>
            <a:r>
              <a:rPr lang="en-GB" dirty="0" smtClean="0"/>
              <a:t>If not the same as current weapon, okay to use, otherwise try again.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6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Select Random Weapon Method</a:t>
            </a:r>
            <a:br>
              <a:rPr lang="en-GB" dirty="0" smtClean="0"/>
            </a:b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protected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>
                <a:solidFill>
                  <a:srgbClr val="0000FF"/>
                </a:solidFill>
                <a:latin typeface="Consolas" panose="020B0609020204030204" pitchFamily="49" charset="0"/>
              </a:rPr>
              <a:t>void</a:t>
            </a:r>
            <a:r>
              <a:rPr lang="en-GB" sz="27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700" dirty="0" err="1">
                <a:solidFill>
                  <a:srgbClr val="000000"/>
                </a:solidFill>
                <a:latin typeface="Consolas" panose="020B0609020204030204" pitchFamily="49" charset="0"/>
              </a:rPr>
              <a:t>SelectRandomWeapon</a:t>
            </a:r>
            <a:r>
              <a:rPr lang="en-GB" sz="27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() { … }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Selects a random weapon for the character.</a:t>
            </a:r>
          </a:p>
          <a:p>
            <a:endParaRPr lang="en-GB" dirty="0"/>
          </a:p>
        </p:txBody>
      </p:sp>
      <p:sp>
        <p:nvSpPr>
          <p:cNvPr id="4" name="Flowchart: Terminator 3"/>
          <p:cNvSpPr/>
          <p:nvPr/>
        </p:nvSpPr>
        <p:spPr>
          <a:xfrm>
            <a:off x="2267744" y="2132856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Start</a:t>
            </a:r>
            <a:endParaRPr lang="en-GB" dirty="0"/>
          </a:p>
        </p:txBody>
      </p:sp>
      <p:sp>
        <p:nvSpPr>
          <p:cNvPr id="5" name="Flowchart: Process 4"/>
          <p:cNvSpPr/>
          <p:nvPr/>
        </p:nvSpPr>
        <p:spPr>
          <a:xfrm>
            <a:off x="1763688" y="2772714"/>
            <a:ext cx="2889186" cy="576064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Generate random weapon index</a:t>
            </a:r>
            <a:endParaRPr lang="en-GB" dirty="0"/>
          </a:p>
        </p:txBody>
      </p:sp>
      <p:sp>
        <p:nvSpPr>
          <p:cNvPr id="6" name="Flowchart: Decision 5"/>
          <p:cNvSpPr/>
          <p:nvPr/>
        </p:nvSpPr>
        <p:spPr>
          <a:xfrm>
            <a:off x="1547664" y="3719114"/>
            <a:ext cx="3312368" cy="7630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Random Index = Current Weapon</a:t>
            </a:r>
            <a:endParaRPr lang="en-GB" sz="1600" dirty="0"/>
          </a:p>
        </p:txBody>
      </p:sp>
      <p:sp>
        <p:nvSpPr>
          <p:cNvPr id="7" name="Flowchart: Process 6"/>
          <p:cNvSpPr/>
          <p:nvPr/>
        </p:nvSpPr>
        <p:spPr>
          <a:xfrm>
            <a:off x="1759255" y="5229200"/>
            <a:ext cx="2889186" cy="576064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Generate random weapon index</a:t>
            </a:r>
            <a:endParaRPr lang="en-GB" dirty="0"/>
          </a:p>
        </p:txBody>
      </p:sp>
      <p:sp>
        <p:nvSpPr>
          <p:cNvPr id="8" name="Flowchart: Process 7"/>
          <p:cNvSpPr/>
          <p:nvPr/>
        </p:nvSpPr>
        <p:spPr>
          <a:xfrm>
            <a:off x="5262651" y="4482184"/>
            <a:ext cx="2889186" cy="576064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Call Change Weapon Method</a:t>
            </a:r>
            <a:endParaRPr lang="en-GB" dirty="0"/>
          </a:p>
        </p:txBody>
      </p:sp>
      <p:sp>
        <p:nvSpPr>
          <p:cNvPr id="9" name="Flowchart: Terminator 8"/>
          <p:cNvSpPr/>
          <p:nvPr/>
        </p:nvSpPr>
        <p:spPr>
          <a:xfrm>
            <a:off x="5769604" y="5589240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Stop</a:t>
            </a:r>
            <a:endParaRPr lang="en-GB" dirty="0"/>
          </a:p>
        </p:txBody>
      </p:sp>
      <p:cxnSp>
        <p:nvCxnSpPr>
          <p:cNvPr id="11" name="Straight Arrow Connector 10"/>
          <p:cNvCxnSpPr>
            <a:endCxn id="5" idx="0"/>
          </p:cNvCxnSpPr>
          <p:nvPr/>
        </p:nvCxnSpPr>
        <p:spPr>
          <a:xfrm>
            <a:off x="3203848" y="2564904"/>
            <a:ext cx="4433" cy="207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5" idx="2"/>
            <a:endCxn id="6" idx="0"/>
          </p:cNvCxnSpPr>
          <p:nvPr/>
        </p:nvCxnSpPr>
        <p:spPr>
          <a:xfrm flipH="1">
            <a:off x="3203848" y="3348778"/>
            <a:ext cx="4433" cy="370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6" idx="3"/>
            <a:endCxn id="8" idx="0"/>
          </p:cNvCxnSpPr>
          <p:nvPr/>
        </p:nvCxnSpPr>
        <p:spPr>
          <a:xfrm>
            <a:off x="4860032" y="4100649"/>
            <a:ext cx="1847212" cy="38153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8" idx="2"/>
            <a:endCxn id="9" idx="0"/>
          </p:cNvCxnSpPr>
          <p:nvPr/>
        </p:nvCxnSpPr>
        <p:spPr>
          <a:xfrm flipH="1">
            <a:off x="6705708" y="5058248"/>
            <a:ext cx="1536" cy="5309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6" idx="2"/>
            <a:endCxn id="7" idx="0"/>
          </p:cNvCxnSpPr>
          <p:nvPr/>
        </p:nvCxnSpPr>
        <p:spPr>
          <a:xfrm>
            <a:off x="3203848" y="4482184"/>
            <a:ext cx="0" cy="7470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stCxn id="7" idx="1"/>
            <a:endCxn id="6" idx="1"/>
          </p:cNvCxnSpPr>
          <p:nvPr/>
        </p:nvCxnSpPr>
        <p:spPr>
          <a:xfrm rot="10800000">
            <a:off x="1547665" y="4100650"/>
            <a:ext cx="211591" cy="1416583"/>
          </a:xfrm>
          <a:prstGeom prst="bentConnector3">
            <a:avLst>
              <a:gd name="adj1" fmla="val 37186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251908" y="3760581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939313" y="4569132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54842" y="6154369"/>
            <a:ext cx="89702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Question</a:t>
            </a:r>
            <a:r>
              <a:rPr lang="en-GB" dirty="0" smtClean="0"/>
              <a:t>: if the player has only one weapon, how do you need to modify the steps above?</a:t>
            </a:r>
          </a:p>
          <a:p>
            <a:r>
              <a:rPr lang="en-GB" dirty="0" smtClean="0"/>
              <a:t>Implement this in your method.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032428" y="4646018"/>
            <a:ext cx="1754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Hint: while loop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3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 Method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Initialisation</a:t>
            </a:r>
          </a:p>
          <a:p>
            <a:endParaRPr lang="en-GB" dirty="0"/>
          </a:p>
        </p:txBody>
      </p:sp>
      <p:sp>
        <p:nvSpPr>
          <p:cNvPr id="5" name="Flowchart: Terminator 4"/>
          <p:cNvSpPr/>
          <p:nvPr/>
        </p:nvSpPr>
        <p:spPr>
          <a:xfrm>
            <a:off x="3347864" y="2132856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Start</a:t>
            </a:r>
            <a:endParaRPr lang="en-GB" sz="1600" dirty="0"/>
          </a:p>
        </p:txBody>
      </p:sp>
      <p:sp>
        <p:nvSpPr>
          <p:cNvPr id="7" name="Flowchart: Process 6"/>
          <p:cNvSpPr/>
          <p:nvPr/>
        </p:nvSpPr>
        <p:spPr>
          <a:xfrm>
            <a:off x="2843808" y="2893146"/>
            <a:ext cx="2889186" cy="67987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Initialise animator</a:t>
            </a:r>
          </a:p>
          <a:p>
            <a:pPr algn="ctr"/>
            <a:r>
              <a:rPr lang="en-GB" dirty="0" smtClean="0"/>
              <a:t>Call Initialise Weapons</a:t>
            </a:r>
            <a:endParaRPr lang="en-GB" dirty="0"/>
          </a:p>
        </p:txBody>
      </p:sp>
      <p:sp>
        <p:nvSpPr>
          <p:cNvPr id="8" name="Flowchart: Decision 7"/>
          <p:cNvSpPr/>
          <p:nvPr/>
        </p:nvSpPr>
        <p:spPr>
          <a:xfrm>
            <a:off x="2627784" y="3839547"/>
            <a:ext cx="3312368" cy="7630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Use Random Weapon</a:t>
            </a:r>
            <a:endParaRPr lang="en-GB" sz="1600" dirty="0"/>
          </a:p>
        </p:txBody>
      </p:sp>
      <p:sp>
        <p:nvSpPr>
          <p:cNvPr id="9" name="Flowchart: Terminator 8"/>
          <p:cNvSpPr/>
          <p:nvPr/>
        </p:nvSpPr>
        <p:spPr>
          <a:xfrm>
            <a:off x="3347864" y="6059637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Stop</a:t>
            </a:r>
            <a:endParaRPr lang="en-GB" sz="1600" dirty="0"/>
          </a:p>
        </p:txBody>
      </p:sp>
      <p:sp>
        <p:nvSpPr>
          <p:cNvPr id="10" name="Flowchart: Process 9"/>
          <p:cNvSpPr/>
          <p:nvPr/>
        </p:nvSpPr>
        <p:spPr>
          <a:xfrm>
            <a:off x="827584" y="4740339"/>
            <a:ext cx="2241114" cy="67987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Call </a:t>
            </a:r>
            <a:r>
              <a:rPr lang="en-GB" dirty="0" smtClean="0">
                <a:solidFill>
                  <a:srgbClr val="FF0000"/>
                </a:solidFill>
              </a:rPr>
              <a:t>???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/>
          <p:cNvSpPr/>
          <p:nvPr/>
        </p:nvSpPr>
        <p:spPr>
          <a:xfrm>
            <a:off x="5643254" y="4725144"/>
            <a:ext cx="2241114" cy="679870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Call </a:t>
            </a:r>
            <a:r>
              <a:rPr lang="en-GB" dirty="0" smtClean="0">
                <a:solidFill>
                  <a:srgbClr val="FF0000"/>
                </a:solidFill>
              </a:rPr>
              <a:t>???</a:t>
            </a: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/>
          <p:cNvCxnSpPr>
            <a:stCxn id="5" idx="2"/>
            <a:endCxn id="7" idx="0"/>
          </p:cNvCxnSpPr>
          <p:nvPr/>
        </p:nvCxnSpPr>
        <p:spPr>
          <a:xfrm>
            <a:off x="4283968" y="2564904"/>
            <a:ext cx="4433" cy="3282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2"/>
            <a:endCxn id="8" idx="0"/>
          </p:cNvCxnSpPr>
          <p:nvPr/>
        </p:nvCxnSpPr>
        <p:spPr>
          <a:xfrm flipH="1">
            <a:off x="4283968" y="3573016"/>
            <a:ext cx="4433" cy="2665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>
            <a:stCxn id="8" idx="1"/>
            <a:endCxn id="10" idx="0"/>
          </p:cNvCxnSpPr>
          <p:nvPr/>
        </p:nvCxnSpPr>
        <p:spPr>
          <a:xfrm rot="10800000" flipV="1">
            <a:off x="1948142" y="4221081"/>
            <a:ext cx="679643" cy="519257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8" idx="3"/>
            <a:endCxn id="11" idx="0"/>
          </p:cNvCxnSpPr>
          <p:nvPr/>
        </p:nvCxnSpPr>
        <p:spPr>
          <a:xfrm>
            <a:off x="5940152" y="4221082"/>
            <a:ext cx="823659" cy="50406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10" idx="2"/>
            <a:endCxn id="9" idx="0"/>
          </p:cNvCxnSpPr>
          <p:nvPr/>
        </p:nvCxnSpPr>
        <p:spPr>
          <a:xfrm rot="16200000" flipH="1">
            <a:off x="2796340" y="4572009"/>
            <a:ext cx="639428" cy="233582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stCxn id="11" idx="2"/>
            <a:endCxn id="9" idx="0"/>
          </p:cNvCxnSpPr>
          <p:nvPr/>
        </p:nvCxnSpPr>
        <p:spPr>
          <a:xfrm rot="5400000">
            <a:off x="5196579" y="4492404"/>
            <a:ext cx="654623" cy="247984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154577" y="3879882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34446" y="3918365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72060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Update Method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Checks for weapon change trigger and processes weapon change if required.</a:t>
            </a:r>
            <a:endParaRPr lang="en-GB" dirty="0"/>
          </a:p>
        </p:txBody>
      </p:sp>
      <p:sp>
        <p:nvSpPr>
          <p:cNvPr id="4" name="Flowchart: Terminator 3"/>
          <p:cNvSpPr/>
          <p:nvPr/>
        </p:nvSpPr>
        <p:spPr>
          <a:xfrm>
            <a:off x="3203848" y="2721932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Start</a:t>
            </a:r>
            <a:endParaRPr lang="en-GB" sz="1600" dirty="0"/>
          </a:p>
        </p:txBody>
      </p:sp>
      <p:sp>
        <p:nvSpPr>
          <p:cNvPr id="5" name="Flowchart: Process 4"/>
          <p:cNvSpPr/>
          <p:nvPr/>
        </p:nvSpPr>
        <p:spPr>
          <a:xfrm>
            <a:off x="2375756" y="3429000"/>
            <a:ext cx="3528391" cy="576064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Read Key Entered </a:t>
            </a:r>
          </a:p>
          <a:p>
            <a:pPr algn="ctr"/>
            <a:r>
              <a:rPr lang="en-GB" sz="1600" dirty="0" smtClean="0"/>
              <a:t>(Input String)</a:t>
            </a:r>
            <a:endParaRPr lang="en-GB" sz="1600" dirty="0"/>
          </a:p>
        </p:txBody>
      </p:sp>
      <p:sp>
        <p:nvSpPr>
          <p:cNvPr id="6" name="Flowchart: Decision 5"/>
          <p:cNvSpPr/>
          <p:nvPr/>
        </p:nvSpPr>
        <p:spPr>
          <a:xfrm>
            <a:off x="2483768" y="4293096"/>
            <a:ext cx="3312368" cy="763070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Valid Weapon Code?</a:t>
            </a:r>
            <a:endParaRPr lang="en-GB" sz="1600" dirty="0"/>
          </a:p>
        </p:txBody>
      </p:sp>
      <p:sp>
        <p:nvSpPr>
          <p:cNvPr id="8" name="Flowchart: Process 7"/>
          <p:cNvSpPr/>
          <p:nvPr/>
        </p:nvSpPr>
        <p:spPr>
          <a:xfrm>
            <a:off x="2375756" y="5589240"/>
            <a:ext cx="3528391" cy="576064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Call Change Weapon Method</a:t>
            </a:r>
          </a:p>
          <a:p>
            <a:pPr algn="ctr"/>
            <a:r>
              <a:rPr lang="en-GB" sz="1600" dirty="0" smtClean="0"/>
              <a:t>Hint: need to convert string to integer</a:t>
            </a:r>
            <a:endParaRPr lang="en-GB" sz="1600" dirty="0"/>
          </a:p>
        </p:txBody>
      </p:sp>
      <p:sp>
        <p:nvSpPr>
          <p:cNvPr id="9" name="Flowchart: Terminator 8"/>
          <p:cNvSpPr/>
          <p:nvPr/>
        </p:nvSpPr>
        <p:spPr>
          <a:xfrm>
            <a:off x="3203848" y="6383356"/>
            <a:ext cx="1872208" cy="432048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Stop</a:t>
            </a:r>
            <a:endParaRPr lang="en-GB" sz="1600" dirty="0"/>
          </a:p>
        </p:txBody>
      </p:sp>
      <p:cxnSp>
        <p:nvCxnSpPr>
          <p:cNvPr id="11" name="Straight Arrow Connector 10"/>
          <p:cNvCxnSpPr>
            <a:stCxn id="4" idx="2"/>
            <a:endCxn id="5" idx="0"/>
          </p:cNvCxnSpPr>
          <p:nvPr/>
        </p:nvCxnSpPr>
        <p:spPr>
          <a:xfrm>
            <a:off x="4139952" y="3153980"/>
            <a:ext cx="0" cy="275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5" idx="2"/>
            <a:endCxn id="6" idx="0"/>
          </p:cNvCxnSpPr>
          <p:nvPr/>
        </p:nvCxnSpPr>
        <p:spPr>
          <a:xfrm>
            <a:off x="4139952" y="4005064"/>
            <a:ext cx="0" cy="288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2"/>
            <a:endCxn id="8" idx="0"/>
          </p:cNvCxnSpPr>
          <p:nvPr/>
        </p:nvCxnSpPr>
        <p:spPr>
          <a:xfrm>
            <a:off x="4139952" y="5056166"/>
            <a:ext cx="0" cy="5330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2"/>
            <a:endCxn id="9" idx="0"/>
          </p:cNvCxnSpPr>
          <p:nvPr/>
        </p:nvCxnSpPr>
        <p:spPr>
          <a:xfrm>
            <a:off x="4139952" y="6165304"/>
            <a:ext cx="0" cy="2180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904147" y="4365104"/>
            <a:ext cx="473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No</a:t>
            </a:r>
          </a:p>
        </p:txBody>
      </p:sp>
      <p:cxnSp>
        <p:nvCxnSpPr>
          <p:cNvPr id="37" name="Elbow Connector 36"/>
          <p:cNvCxnSpPr>
            <a:stCxn id="6" idx="3"/>
            <a:endCxn id="9" idx="3"/>
          </p:cNvCxnSpPr>
          <p:nvPr/>
        </p:nvCxnSpPr>
        <p:spPr>
          <a:xfrm flipH="1">
            <a:off x="5076056" y="4674631"/>
            <a:ext cx="720080" cy="1924749"/>
          </a:xfrm>
          <a:prstGeom prst="bentConnector3">
            <a:avLst>
              <a:gd name="adj1" fmla="val -16122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873408" y="5085184"/>
            <a:ext cx="53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/>
              <a:t>Yes</a:t>
            </a:r>
          </a:p>
        </p:txBody>
      </p:sp>
      <p:sp>
        <p:nvSpPr>
          <p:cNvPr id="45" name="Flowchart: Process 44"/>
          <p:cNvSpPr/>
          <p:nvPr/>
        </p:nvSpPr>
        <p:spPr>
          <a:xfrm>
            <a:off x="166301" y="4024693"/>
            <a:ext cx="1800200" cy="79208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Hint: weapon codes contains …?</a:t>
            </a:r>
            <a:endParaRPr lang="en-GB" sz="1600" dirty="0"/>
          </a:p>
        </p:txBody>
      </p:sp>
      <p:cxnSp>
        <p:nvCxnSpPr>
          <p:cNvPr id="47" name="Straight Arrow Connector 46"/>
          <p:cNvCxnSpPr>
            <a:stCxn id="45" idx="3"/>
          </p:cNvCxnSpPr>
          <p:nvPr/>
        </p:nvCxnSpPr>
        <p:spPr>
          <a:xfrm>
            <a:off x="1966501" y="4420737"/>
            <a:ext cx="1327358" cy="2538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82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Weapon Changer Player Script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Simply needs to inherit from </a:t>
            </a:r>
            <a:r>
              <a:rPr lang="en-GB" dirty="0" err="1" smtClean="0"/>
              <a:t>BaseWeaponChanger</a:t>
            </a:r>
            <a:endParaRPr lang="en-GB" dirty="0" smtClean="0"/>
          </a:p>
          <a:p>
            <a:r>
              <a:rPr lang="en-GB" dirty="0" smtClean="0"/>
              <a:t>No additional logic required!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212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Weapon Changer AI Script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Also needs to inherit from </a:t>
            </a:r>
            <a:r>
              <a:rPr lang="en-GB" dirty="0" err="1" smtClean="0"/>
              <a:t>BaseWeaponChanger</a:t>
            </a:r>
            <a:r>
              <a:rPr lang="en-GB" dirty="0" smtClean="0"/>
              <a:t>.</a:t>
            </a:r>
          </a:p>
          <a:p>
            <a:r>
              <a:rPr lang="en-GB" b="1" dirty="0" smtClean="0"/>
              <a:t>Start Method</a:t>
            </a:r>
            <a:r>
              <a:rPr lang="en-GB" dirty="0" smtClean="0"/>
              <a:t> (</a:t>
            </a:r>
            <a:r>
              <a:rPr lang="en-GB" dirty="0"/>
              <a:t>override </a:t>
            </a:r>
            <a:r>
              <a:rPr lang="en-GB" dirty="0" smtClean="0"/>
              <a:t>parent):</a:t>
            </a:r>
          </a:p>
          <a:p>
            <a:pPr lvl="1"/>
            <a:r>
              <a:rPr lang="en-GB" dirty="0" smtClean="0"/>
              <a:t>Check if should use random weapon (think carefully about conditions)</a:t>
            </a:r>
          </a:p>
          <a:p>
            <a:pPr lvl="1"/>
            <a:r>
              <a:rPr lang="en-GB" dirty="0" smtClean="0"/>
              <a:t>If yes, call the appropriate method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r>
              <a:rPr lang="en-GB" dirty="0" smtClean="0"/>
              <a:t>.</a:t>
            </a:r>
            <a:endParaRPr lang="en-GB" dirty="0"/>
          </a:p>
          <a:p>
            <a:r>
              <a:rPr lang="en-GB" b="1" dirty="0" smtClean="0"/>
              <a:t>Update Method </a:t>
            </a:r>
            <a:r>
              <a:rPr lang="en-GB" dirty="0" smtClean="0"/>
              <a:t>(</a:t>
            </a:r>
            <a:r>
              <a:rPr lang="en-GB" dirty="0"/>
              <a:t>override </a:t>
            </a:r>
            <a:r>
              <a:rPr lang="en-GB" dirty="0" smtClean="0"/>
              <a:t>parent):</a:t>
            </a:r>
          </a:p>
          <a:p>
            <a:pPr lvl="1"/>
            <a:r>
              <a:rPr lang="en-GB" dirty="0" smtClean="0"/>
              <a:t>If using same weapon as target</a:t>
            </a:r>
          </a:p>
          <a:p>
            <a:pPr lvl="2"/>
            <a:r>
              <a:rPr lang="en-GB" dirty="0" smtClean="0"/>
              <a:t>Simply call the Base Update method.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01633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20523</TotalTime>
  <Words>706</Words>
  <Application>Microsoft Office PowerPoint</Application>
  <PresentationFormat>On-screen Show (4:3)</PresentationFormat>
  <Paragraphs>132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Cambria</vt:lpstr>
      <vt:lpstr>Consolas</vt:lpstr>
      <vt:lpstr>Wingdings</vt:lpstr>
      <vt:lpstr>Wingdings 2</vt:lpstr>
      <vt:lpstr>Median</vt:lpstr>
      <vt:lpstr>Weapon Changer Script</vt:lpstr>
      <vt:lpstr>Today’s Lecture</vt:lpstr>
      <vt:lpstr>Enable Weapon private void EnableWeapon(int weapon, bool isEnabled) { … }</vt:lpstr>
      <vt:lpstr>Enable Weapon Implementation private void EnableWeapon(int weapon, bool isEnabled) { … }</vt:lpstr>
      <vt:lpstr>Initialise Weapons Method private void InitialiseWeapons() { … }</vt:lpstr>
      <vt:lpstr>Initialise Weapons Method private void InitialiseWeapons() { … }</vt:lpstr>
      <vt:lpstr>Change Weapon Method protected void ChangeWeapon(int newWeapon) { … }</vt:lpstr>
      <vt:lpstr>Change Weapon Method protected void ChangeWeapon(int newWeapon) { … }</vt:lpstr>
      <vt:lpstr>Select Random Weapon Method protected void SelectRandomWeapon() { … }</vt:lpstr>
      <vt:lpstr>Select Random Weapon Method protected void SelectRandomWeapon() { … }</vt:lpstr>
      <vt:lpstr>Start Method</vt:lpstr>
      <vt:lpstr>Update Method</vt:lpstr>
      <vt:lpstr>Weapon Changer Player Script</vt:lpstr>
      <vt:lpstr>Weapon Changer AI Script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1895</cp:revision>
  <cp:lastPrinted>2014-09-29T16:21:25Z</cp:lastPrinted>
  <dcterms:created xsi:type="dcterms:W3CDTF">2013-09-18T07:00:31Z</dcterms:created>
  <dcterms:modified xsi:type="dcterms:W3CDTF">2020-02-26T08:31:27Z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