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handoutMasterIdLst>
    <p:handoutMasterId r:id="rId22"/>
  </p:handoutMasterIdLst>
  <p:sldIdLst>
    <p:sldId id="256" r:id="rId2"/>
    <p:sldId id="275" r:id="rId3"/>
    <p:sldId id="276" r:id="rId4"/>
    <p:sldId id="258" r:id="rId5"/>
    <p:sldId id="260" r:id="rId6"/>
    <p:sldId id="259" r:id="rId7"/>
    <p:sldId id="264" r:id="rId8"/>
    <p:sldId id="272" r:id="rId9"/>
    <p:sldId id="273" r:id="rId10"/>
    <p:sldId id="280" r:id="rId11"/>
    <p:sldId id="281" r:id="rId12"/>
    <p:sldId id="282" r:id="rId13"/>
    <p:sldId id="270" r:id="rId14"/>
    <p:sldId id="266" r:id="rId15"/>
    <p:sldId id="267" r:id="rId16"/>
    <p:sldId id="268" r:id="rId17"/>
    <p:sldId id="269" r:id="rId18"/>
    <p:sldId id="271" r:id="rId19"/>
    <p:sldId id="277" r:id="rId20"/>
    <p:sldId id="278" r:id="rId2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686" y="114"/>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8" tIns="45099" rIns="90198" bIns="45099" rtlCol="0"/>
          <a:lstStyle>
            <a:lvl1pPr algn="r">
              <a:defRPr sz="1200"/>
            </a:lvl1pPr>
          </a:lstStyle>
          <a:p>
            <a:fld id="{0B0F7B63-A0D4-468E-8CD3-B3B9A92B8448}" type="datetimeFigureOut">
              <a:rPr lang="en-GB" smtClean="0"/>
              <a:t>16/01/2018</a:t>
            </a:fld>
            <a:endParaRPr lang="en-GB"/>
          </a:p>
        </p:txBody>
      </p:sp>
      <p:sp>
        <p:nvSpPr>
          <p:cNvPr id="4" name="Footer Placeholder 3"/>
          <p:cNvSpPr>
            <a:spLocks noGrp="1"/>
          </p:cNvSpPr>
          <p:nvPr>
            <p:ph type="ftr" sz="quarter" idx="2"/>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8" tIns="45099" rIns="90198" bIns="45099" rtlCol="0" anchor="b"/>
          <a:lstStyle>
            <a:lvl1pPr algn="r">
              <a:defRPr sz="1200"/>
            </a:lvl1pPr>
          </a:lstStyle>
          <a:p>
            <a:fld id="{0031EFF8-988C-4A7D-A840-B80355D5C597}" type="slidenum">
              <a:rPr lang="en-GB" smtClean="0"/>
              <a:t>‹#›</a:t>
            </a:fld>
            <a:endParaRPr lang="en-GB"/>
          </a:p>
        </p:txBody>
      </p:sp>
    </p:spTree>
    <p:extLst>
      <p:ext uri="{BB962C8B-B14F-4D97-AF65-F5344CB8AC3E}">
        <p14:creationId xmlns:p14="http://schemas.microsoft.com/office/powerpoint/2010/main" val="75246251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48A1A44C-30F0-4CC1-B1B5-47D610C59504}" type="datetimeFigureOut">
              <a:rPr lang="en-US" smtClean="0"/>
              <a:t>1/16/2018</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5D8DFA8A-E28D-44CD-8AE9-100731609918}"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8A1A44C-30F0-4CC1-B1B5-47D610C59504}" type="datetimeFigureOut">
              <a:rPr lang="en-US" smtClean="0"/>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DFA8A-E28D-44CD-8AE9-10073160991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1A44C-30F0-4CC1-B1B5-47D610C59504}" type="datetimeFigureOut">
              <a:rPr lang="en-US" smtClean="0"/>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DFA8A-E28D-44CD-8AE9-100731609918}"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8A1A44C-30F0-4CC1-B1B5-47D610C59504}" type="datetimeFigureOut">
              <a:rPr lang="en-US" smtClean="0"/>
              <a:t>1/16/2018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DFA8A-E28D-44CD-8AE9-100731609918}"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48A1A44C-30F0-4CC1-B1B5-47D610C59504}" type="datetimeFigureOut">
              <a:rPr lang="en-US" smtClean="0"/>
              <a:t>1/16/2018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8DFA8A-E28D-44CD-8AE9-100731609918}"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8A1A44C-30F0-4CC1-B1B5-47D610C59504}" type="datetimeFigureOut">
              <a:rPr lang="en-US" smtClean="0"/>
              <a:t>1/16/2018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8DFA8A-E28D-44CD-8AE9-10073160991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1A44C-30F0-4CC1-B1B5-47D610C59504}" type="datetimeFigureOut">
              <a:rPr lang="en-US" smtClean="0"/>
              <a:t>1/16/2018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8DFA8A-E28D-44CD-8AE9-10073160991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48A1A44C-30F0-4CC1-B1B5-47D610C59504}" type="datetimeFigureOut">
              <a:rPr lang="en-US" smtClean="0"/>
              <a:t>1/16/2018</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5D8DFA8A-E28D-44CD-8AE9-10073160991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48A1A44C-30F0-4CC1-B1B5-47D610C59504}" type="datetimeFigureOut">
              <a:rPr lang="en-US" smtClean="0"/>
              <a:t>1/16/2018</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5D8DFA8A-E28D-44CD-8AE9-10073160991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8A1A44C-30F0-4CC1-B1B5-47D610C59504}" type="datetimeFigureOut">
              <a:rPr lang="en-US" smtClean="0"/>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DFA8A-E28D-44CD-8AE9-10073160991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8A1A44C-30F0-4CC1-B1B5-47D610C59504}" type="datetimeFigureOut">
              <a:rPr lang="en-US" smtClean="0"/>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DFA8A-E28D-44CD-8AE9-10073160991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5.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4"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5"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5"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48A1A44C-30F0-4CC1-B1B5-47D610C59504}" type="datetimeFigureOut">
              <a:rPr lang="en-US" smtClean="0"/>
              <a:t>1/16/2018</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5D8DFA8A-E28D-44CD-8AE9-10073160991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citethisforme.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Encouraging </a:t>
            </a:r>
            <a:r>
              <a:rPr lang="en-GB" dirty="0"/>
              <a:t>G</a:t>
            </a:r>
            <a:r>
              <a:rPr lang="en-GB" dirty="0" smtClean="0"/>
              <a:t>ood </a:t>
            </a:r>
            <a:r>
              <a:rPr lang="en-GB" dirty="0"/>
              <a:t>A</a:t>
            </a:r>
            <a:r>
              <a:rPr lang="en-GB" dirty="0" smtClean="0"/>
              <a:t>cademic Practice</a:t>
            </a:r>
            <a:endParaRPr lang="en-US" dirty="0"/>
          </a:p>
        </p:txBody>
      </p:sp>
      <p:sp>
        <p:nvSpPr>
          <p:cNvPr id="3" name="Subtitle 2"/>
          <p:cNvSpPr>
            <a:spLocks noGrp="1"/>
          </p:cNvSpPr>
          <p:nvPr>
            <p:ph type="subTitle" idx="1"/>
          </p:nvPr>
        </p:nvSpPr>
        <p:spPr/>
        <p:txBody>
          <a:bodyPr/>
          <a:lstStyle/>
          <a:p>
            <a:r>
              <a:rPr lang="en-GB" dirty="0" smtClean="0"/>
              <a:t>Dr Antje Cockrill</a:t>
            </a:r>
            <a:endParaRPr lang="en-US" dirty="0"/>
          </a:p>
        </p:txBody>
      </p:sp>
    </p:spTree>
    <p:extLst>
      <p:ext uri="{BB962C8B-B14F-4D97-AF65-F5344CB8AC3E}">
        <p14:creationId xmlns:p14="http://schemas.microsoft.com/office/powerpoint/2010/main" val="41814385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935018"/>
          </a:xfrm>
        </p:spPr>
        <p:txBody>
          <a:bodyPr>
            <a:normAutofit/>
          </a:bodyPr>
          <a:lstStyle/>
          <a:p>
            <a:r>
              <a:rPr lang="en-GB" sz="3600" dirty="0" smtClean="0"/>
              <a:t>Good Academic Practice</a:t>
            </a:r>
            <a:endParaRPr lang="en-GB" sz="3600" dirty="0"/>
          </a:p>
        </p:txBody>
      </p:sp>
      <p:sp>
        <p:nvSpPr>
          <p:cNvPr id="3" name="Content Placeholder 2"/>
          <p:cNvSpPr>
            <a:spLocks noGrp="1"/>
          </p:cNvSpPr>
          <p:nvPr>
            <p:ph idx="1"/>
          </p:nvPr>
        </p:nvSpPr>
        <p:spPr/>
        <p:txBody>
          <a:bodyPr>
            <a:normAutofit fontScale="92500" lnSpcReduction="20000"/>
          </a:bodyPr>
          <a:lstStyle/>
          <a:p>
            <a:pPr marL="0" indent="0">
              <a:buNone/>
            </a:pPr>
            <a:r>
              <a:rPr lang="en-GB" i="1" dirty="0" smtClean="0"/>
              <a:t>Acknowledging all ideas by others that have been used in a piece of work. </a:t>
            </a:r>
          </a:p>
          <a:p>
            <a:pPr marL="0" indent="0">
              <a:buNone/>
            </a:pPr>
            <a:endParaRPr lang="en-GB" dirty="0" smtClean="0"/>
          </a:p>
          <a:p>
            <a:pPr marL="0" indent="0">
              <a:buNone/>
            </a:pPr>
            <a:r>
              <a:rPr lang="en-GB" dirty="0" smtClean="0"/>
              <a:t>This can be:</a:t>
            </a:r>
          </a:p>
          <a:p>
            <a:pPr>
              <a:buFontTx/>
              <a:buChar char="-"/>
            </a:pPr>
            <a:r>
              <a:rPr lang="en-GB" dirty="0" smtClean="0"/>
              <a:t>As direct quotes</a:t>
            </a:r>
          </a:p>
          <a:p>
            <a:pPr>
              <a:buFontTx/>
              <a:buChar char="-"/>
            </a:pPr>
            <a:r>
              <a:rPr lang="en-GB" dirty="0" smtClean="0"/>
              <a:t>Rephrased </a:t>
            </a:r>
          </a:p>
          <a:p>
            <a:pPr>
              <a:buFontTx/>
              <a:buChar char="-"/>
            </a:pPr>
            <a:endParaRPr lang="en-GB" dirty="0"/>
          </a:p>
          <a:p>
            <a:pPr marL="0" indent="0">
              <a:buNone/>
            </a:pPr>
            <a:r>
              <a:rPr lang="en-GB" dirty="0" smtClean="0"/>
              <a:t>In both cases, </a:t>
            </a:r>
            <a:r>
              <a:rPr lang="en-GB" b="1" dirty="0" smtClean="0"/>
              <a:t>these ideas need to be referenced in the text where they appear </a:t>
            </a:r>
            <a:r>
              <a:rPr lang="en-GB" dirty="0" smtClean="0"/>
              <a:t>using Harvard style, and </a:t>
            </a:r>
            <a:r>
              <a:rPr lang="en-GB" b="1" dirty="0" smtClean="0"/>
              <a:t>the sources need to reappear in a bibliography at the end.</a:t>
            </a:r>
            <a:r>
              <a:rPr lang="en-GB" dirty="0" smtClean="0"/>
              <a:t> </a:t>
            </a:r>
            <a:endParaRPr lang="en-GB" dirty="0"/>
          </a:p>
        </p:txBody>
      </p:sp>
    </p:spTree>
    <p:extLst>
      <p:ext uri="{BB962C8B-B14F-4D97-AF65-F5344CB8AC3E}">
        <p14:creationId xmlns:p14="http://schemas.microsoft.com/office/powerpoint/2010/main" val="416130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Poor Academic Practice, Unfair Practice and Plagiarism</a:t>
            </a:r>
            <a:endParaRPr lang="en-GB" sz="3200" dirty="0"/>
          </a:p>
        </p:txBody>
      </p:sp>
      <p:sp>
        <p:nvSpPr>
          <p:cNvPr id="3" name="Content Placeholder 2"/>
          <p:cNvSpPr>
            <a:spLocks noGrp="1"/>
          </p:cNvSpPr>
          <p:nvPr>
            <p:ph idx="1"/>
          </p:nvPr>
        </p:nvSpPr>
        <p:spPr/>
        <p:txBody>
          <a:bodyPr>
            <a:normAutofit fontScale="85000" lnSpcReduction="20000"/>
          </a:bodyPr>
          <a:lstStyle/>
          <a:p>
            <a:pPr marL="0" indent="0">
              <a:spcBef>
                <a:spcPts val="600"/>
              </a:spcBef>
              <a:spcAft>
                <a:spcPts val="600"/>
              </a:spcAft>
              <a:buNone/>
            </a:pPr>
            <a:r>
              <a:rPr lang="en-GB" dirty="0" smtClean="0"/>
              <a:t>Poor Academic Practice is often considered a situation where ideas have been copied and insufficiently acknowledged. Examples are: </a:t>
            </a:r>
          </a:p>
          <a:p>
            <a:pPr>
              <a:spcBef>
                <a:spcPts val="600"/>
              </a:spcBef>
              <a:spcAft>
                <a:spcPts val="600"/>
              </a:spcAft>
            </a:pPr>
            <a:r>
              <a:rPr lang="en-GB" dirty="0" smtClean="0"/>
              <a:t>Quotation marks for direct quotes have not been used</a:t>
            </a:r>
          </a:p>
          <a:p>
            <a:pPr>
              <a:spcBef>
                <a:spcPts val="600"/>
              </a:spcBef>
              <a:spcAft>
                <a:spcPts val="600"/>
              </a:spcAft>
            </a:pPr>
            <a:r>
              <a:rPr lang="en-GB" dirty="0" smtClean="0"/>
              <a:t>There is no in-text referencing only a bibliography</a:t>
            </a:r>
          </a:p>
          <a:p>
            <a:pPr>
              <a:spcBef>
                <a:spcPts val="600"/>
              </a:spcBef>
              <a:spcAft>
                <a:spcPts val="600"/>
              </a:spcAft>
            </a:pPr>
            <a:r>
              <a:rPr lang="en-GB" dirty="0" smtClean="0"/>
              <a:t>There is in-text referencing and no bibliography</a:t>
            </a:r>
          </a:p>
          <a:p>
            <a:pPr marL="0" indent="0">
              <a:spcBef>
                <a:spcPts val="600"/>
              </a:spcBef>
              <a:spcAft>
                <a:spcPts val="600"/>
              </a:spcAft>
              <a:buNone/>
            </a:pPr>
            <a:r>
              <a:rPr lang="en-GB" b="1" dirty="0"/>
              <a:t>S</a:t>
            </a:r>
            <a:r>
              <a:rPr lang="en-GB" b="1" dirty="0" smtClean="0"/>
              <a:t>trictly speaking, poor academic practice is </a:t>
            </a:r>
            <a:r>
              <a:rPr lang="en-GB" b="1" i="1" dirty="0" smtClean="0"/>
              <a:t>plagiarism</a:t>
            </a:r>
            <a:r>
              <a:rPr lang="en-GB" b="1" dirty="0" smtClean="0"/>
              <a:t> (unfair practice)  even if a referencing attempt has been made. At doctorial level, no leeway should be given for insufficient referencing.</a:t>
            </a:r>
          </a:p>
        </p:txBody>
      </p:sp>
    </p:spTree>
    <p:extLst>
      <p:ext uri="{BB962C8B-B14F-4D97-AF65-F5344CB8AC3E}">
        <p14:creationId xmlns:p14="http://schemas.microsoft.com/office/powerpoint/2010/main" val="180197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Common Forms of Plagiarism</a:t>
            </a:r>
            <a:r>
              <a:rPr lang="en-GB" dirty="0" smtClean="0"/>
              <a:t/>
            </a:r>
            <a:br>
              <a:rPr lang="en-GB" dirty="0" smtClean="0"/>
            </a:br>
            <a:endParaRPr lang="en-US" sz="2200" dirty="0"/>
          </a:p>
        </p:txBody>
      </p:sp>
      <p:sp>
        <p:nvSpPr>
          <p:cNvPr id="3" name="Content Placeholder 2"/>
          <p:cNvSpPr>
            <a:spLocks noGrp="1"/>
          </p:cNvSpPr>
          <p:nvPr>
            <p:ph idx="1"/>
          </p:nvPr>
        </p:nvSpPr>
        <p:spPr/>
        <p:txBody>
          <a:bodyPr>
            <a:normAutofit/>
          </a:bodyPr>
          <a:lstStyle/>
          <a:p>
            <a:r>
              <a:rPr lang="en-GB" dirty="0" smtClean="0"/>
              <a:t>Copying </a:t>
            </a:r>
            <a:r>
              <a:rPr lang="en-GB" dirty="0"/>
              <a:t>someone else’s work without </a:t>
            </a:r>
            <a:r>
              <a:rPr lang="en-GB" dirty="0" smtClean="0"/>
              <a:t>acknowledgement. This can be directly or rephrased. </a:t>
            </a:r>
          </a:p>
          <a:p>
            <a:endParaRPr lang="en-GB" dirty="0" smtClean="0"/>
          </a:p>
          <a:p>
            <a:r>
              <a:rPr lang="en-GB" dirty="0" smtClean="0"/>
              <a:t>Re-using the author’s own </a:t>
            </a:r>
            <a:r>
              <a:rPr lang="en-GB" dirty="0"/>
              <a:t>work for a new piece work </a:t>
            </a:r>
            <a:r>
              <a:rPr lang="en-GB" dirty="0" smtClean="0"/>
              <a:t>without permission (self-plagiarism)</a:t>
            </a:r>
            <a:endParaRPr lang="en-US" dirty="0"/>
          </a:p>
        </p:txBody>
      </p:sp>
    </p:spTree>
    <p:extLst>
      <p:ext uri="{BB962C8B-B14F-4D97-AF65-F5344CB8AC3E}">
        <p14:creationId xmlns:p14="http://schemas.microsoft.com/office/powerpoint/2010/main" val="6978094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t>Commmon</a:t>
            </a:r>
            <a:r>
              <a:rPr lang="en-GB" sz="3600" dirty="0" smtClean="0"/>
              <a:t> Forms of Plagiarism (</a:t>
            </a:r>
            <a:r>
              <a:rPr lang="en-GB" sz="3600" dirty="0" err="1" smtClean="0"/>
              <a:t>cont</a:t>
            </a:r>
            <a:r>
              <a:rPr lang="en-GB" sz="3600" dirty="0" smtClean="0"/>
              <a:t>)</a:t>
            </a:r>
            <a:endParaRPr lang="en-US" sz="3600" dirty="0"/>
          </a:p>
        </p:txBody>
      </p:sp>
      <p:sp>
        <p:nvSpPr>
          <p:cNvPr id="3" name="Content Placeholder 2"/>
          <p:cNvSpPr>
            <a:spLocks noGrp="1"/>
          </p:cNvSpPr>
          <p:nvPr>
            <p:ph idx="1"/>
          </p:nvPr>
        </p:nvSpPr>
        <p:spPr/>
        <p:txBody>
          <a:bodyPr/>
          <a:lstStyle/>
          <a:p>
            <a:pPr marL="0" indent="0">
              <a:buNone/>
            </a:pPr>
            <a:r>
              <a:rPr lang="en-GB" dirty="0" smtClean="0"/>
              <a:t>Cut-and–paste (most common form of plagiarism)</a:t>
            </a:r>
          </a:p>
          <a:p>
            <a:pPr marL="639763" indent="-639763"/>
            <a:r>
              <a:rPr lang="en-GB" dirty="0" smtClean="0"/>
              <a:t>Material is taken from one or more sources, combined and presented as own work, without acknowledgement of the sources</a:t>
            </a:r>
          </a:p>
          <a:p>
            <a:pPr marL="639763" indent="-639763">
              <a:buNone/>
            </a:pPr>
            <a:r>
              <a:rPr lang="en-US" dirty="0" smtClean="0"/>
              <a:t>Often the result of:</a:t>
            </a:r>
          </a:p>
          <a:p>
            <a:pPr marL="639763" lvl="1" indent="-639763"/>
            <a:r>
              <a:rPr lang="en-US" dirty="0" smtClean="0"/>
              <a:t>Poor time management</a:t>
            </a:r>
          </a:p>
          <a:p>
            <a:pPr marL="639763" lvl="1" indent="-639763"/>
            <a:r>
              <a:rPr lang="en-US" dirty="0" smtClean="0"/>
              <a:t>Lack of confidence in own skills</a:t>
            </a:r>
            <a:endParaRPr lang="en-US" dirty="0"/>
          </a:p>
        </p:txBody>
      </p:sp>
    </p:spTree>
    <p:extLst>
      <p:ext uri="{BB962C8B-B14F-4D97-AF65-F5344CB8AC3E}">
        <p14:creationId xmlns:p14="http://schemas.microsoft.com/office/powerpoint/2010/main" val="5149535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935018"/>
          </a:xfrm>
        </p:spPr>
        <p:txBody>
          <a:bodyPr>
            <a:normAutofit fontScale="90000"/>
          </a:bodyPr>
          <a:lstStyle/>
          <a:p>
            <a:r>
              <a:rPr lang="en-GB" sz="3600" dirty="0" smtClean="0"/>
              <a:t>Common Forms of Plagiarism? (</a:t>
            </a:r>
            <a:r>
              <a:rPr lang="en-GB" sz="3600" dirty="0" err="1" smtClean="0"/>
              <a:t>cont</a:t>
            </a:r>
            <a:r>
              <a:rPr lang="en-GB" sz="3600" dirty="0" smtClean="0"/>
              <a:t>)</a:t>
            </a:r>
            <a:endParaRPr lang="en-US" sz="3600"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Lack of in-text referencing</a:t>
            </a:r>
          </a:p>
          <a:p>
            <a:endParaRPr lang="en-GB" dirty="0"/>
          </a:p>
          <a:p>
            <a:r>
              <a:rPr lang="en-US" dirty="0" smtClean="0"/>
              <a:t>When a long section (a whole paragraph or sometimes a </a:t>
            </a:r>
            <a:r>
              <a:rPr lang="en-US" dirty="0"/>
              <a:t>w</a:t>
            </a:r>
            <a:r>
              <a:rPr lang="en-US" dirty="0" smtClean="0"/>
              <a:t>hole page) is written and the original source is only acknowledged either at the beginning of at the very end of the section.</a:t>
            </a:r>
          </a:p>
          <a:p>
            <a:endParaRPr lang="en-US" dirty="0"/>
          </a:p>
          <a:p>
            <a:r>
              <a:rPr lang="en-US" dirty="0" smtClean="0"/>
              <a:t>No in-text referencing – all sources are listed only at the end as a bibliography</a:t>
            </a:r>
          </a:p>
          <a:p>
            <a:endParaRPr lang="en-GB" dirty="0"/>
          </a:p>
          <a:p>
            <a:pPr marL="0" indent="0" algn="ctr">
              <a:buNone/>
            </a:pPr>
            <a:r>
              <a:rPr lang="en-GB" i="1" dirty="0" smtClean="0"/>
              <a:t>Rule of thumb – if facts or ideas that are not the author’s own and they cannot be attributed clearly, references are needed.</a:t>
            </a:r>
            <a:endParaRPr lang="en-US" i="1" dirty="0"/>
          </a:p>
        </p:txBody>
      </p:sp>
    </p:spTree>
    <p:extLst>
      <p:ext uri="{BB962C8B-B14F-4D97-AF65-F5344CB8AC3E}">
        <p14:creationId xmlns:p14="http://schemas.microsoft.com/office/powerpoint/2010/main" val="39935868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Common Forms of Plagiarism (</a:t>
            </a:r>
            <a:r>
              <a:rPr lang="en-GB" dirty="0" err="1" smtClean="0"/>
              <a:t>cont</a:t>
            </a:r>
            <a:r>
              <a:rPr lang="en-GB" dirty="0" smtClean="0"/>
              <a:t>)</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Lack of quotation marks for direct quotes</a:t>
            </a:r>
          </a:p>
          <a:p>
            <a:r>
              <a:rPr lang="en-GB" dirty="0" smtClean="0"/>
              <a:t>A section from someone else’s work has been used, unaltered, but no quotation marks have been used to indicate where it begins and ends.</a:t>
            </a:r>
          </a:p>
          <a:p>
            <a:r>
              <a:rPr lang="en-GB" dirty="0" smtClean="0"/>
              <a:t>Parts of sentences or paragraphs have been used unaltered and no quotation marks have been used.</a:t>
            </a:r>
          </a:p>
          <a:p>
            <a:endParaRPr lang="en-GB" dirty="0"/>
          </a:p>
          <a:p>
            <a:pPr marL="0" indent="0" algn="ctr">
              <a:buNone/>
            </a:pPr>
            <a:r>
              <a:rPr lang="en-GB" i="1" dirty="0" smtClean="0"/>
              <a:t>Direct quotes must be identified </a:t>
            </a:r>
          </a:p>
          <a:p>
            <a:pPr marL="0" indent="0" algn="ctr">
              <a:buNone/>
            </a:pPr>
            <a:r>
              <a:rPr lang="en-GB" i="1" dirty="0" smtClean="0"/>
              <a:t>by quotation marks</a:t>
            </a:r>
          </a:p>
          <a:p>
            <a:endParaRPr lang="en-GB" dirty="0"/>
          </a:p>
          <a:p>
            <a:endParaRPr lang="en-US" dirty="0"/>
          </a:p>
        </p:txBody>
      </p:sp>
    </p:spTree>
    <p:extLst>
      <p:ext uri="{BB962C8B-B14F-4D97-AF65-F5344CB8AC3E}">
        <p14:creationId xmlns:p14="http://schemas.microsoft.com/office/powerpoint/2010/main" val="3049857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avoid Plagiarism</a:t>
            </a:r>
            <a:endParaRPr lang="en-US" dirty="0"/>
          </a:p>
        </p:txBody>
      </p:sp>
      <p:sp>
        <p:nvSpPr>
          <p:cNvPr id="3" name="Content Placeholder 2"/>
          <p:cNvSpPr>
            <a:spLocks noGrp="1"/>
          </p:cNvSpPr>
          <p:nvPr>
            <p:ph idx="1"/>
          </p:nvPr>
        </p:nvSpPr>
        <p:spPr/>
        <p:txBody>
          <a:bodyPr>
            <a:normAutofit fontScale="92500"/>
          </a:bodyPr>
          <a:lstStyle/>
          <a:p>
            <a:pPr marL="0" indent="0">
              <a:buNone/>
            </a:pPr>
            <a:r>
              <a:rPr lang="en-GB" b="1" dirty="0" smtClean="0"/>
              <a:t>All </a:t>
            </a:r>
            <a:r>
              <a:rPr lang="en-GB" dirty="0" smtClean="0"/>
              <a:t>material and ideas taken from someone else must be acknowledged in </a:t>
            </a:r>
            <a:r>
              <a:rPr lang="en-GB" b="1" dirty="0" smtClean="0"/>
              <a:t>two ways</a:t>
            </a:r>
            <a:r>
              <a:rPr lang="en-GB" dirty="0" smtClean="0"/>
              <a:t>:</a:t>
            </a:r>
          </a:p>
          <a:p>
            <a:pPr marL="0" indent="0">
              <a:buNone/>
            </a:pPr>
            <a:endParaRPr lang="en-GB" dirty="0" smtClean="0"/>
          </a:p>
          <a:p>
            <a:r>
              <a:rPr lang="en-GB" dirty="0" smtClean="0"/>
              <a:t>In the text, where the material is used or if it is a diagram, directly underneath the diagram</a:t>
            </a:r>
          </a:p>
          <a:p>
            <a:endParaRPr lang="en-GB" dirty="0"/>
          </a:p>
          <a:p>
            <a:r>
              <a:rPr lang="en-GB" dirty="0" smtClean="0"/>
              <a:t>At the end in the bibliography or reference list</a:t>
            </a:r>
          </a:p>
          <a:p>
            <a:endParaRPr lang="en-GB" dirty="0"/>
          </a:p>
          <a:p>
            <a:pPr marL="0" indent="0" algn="ctr">
              <a:buNone/>
            </a:pPr>
            <a:r>
              <a:rPr lang="en-GB" i="1" dirty="0" smtClean="0"/>
              <a:t>It is difficult to have too many references! </a:t>
            </a:r>
          </a:p>
        </p:txBody>
      </p:sp>
    </p:spTree>
    <p:extLst>
      <p:ext uri="{BB962C8B-B14F-4D97-AF65-F5344CB8AC3E}">
        <p14:creationId xmlns:p14="http://schemas.microsoft.com/office/powerpoint/2010/main" val="8285975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782618"/>
          </a:xfrm>
        </p:spPr>
        <p:txBody>
          <a:bodyPr>
            <a:normAutofit/>
          </a:bodyPr>
          <a:lstStyle/>
          <a:p>
            <a:r>
              <a:rPr lang="en-GB" sz="3200" dirty="0" smtClean="0"/>
              <a:t>Tips for helping with good practice </a:t>
            </a:r>
            <a:endParaRPr lang="en-US" sz="3200" dirty="0"/>
          </a:p>
        </p:txBody>
      </p:sp>
      <p:sp>
        <p:nvSpPr>
          <p:cNvPr id="3" name="Content Placeholder 2"/>
          <p:cNvSpPr>
            <a:spLocks noGrp="1"/>
          </p:cNvSpPr>
          <p:nvPr>
            <p:ph idx="1"/>
          </p:nvPr>
        </p:nvSpPr>
        <p:spPr>
          <a:xfrm>
            <a:off x="1524000" y="1600201"/>
            <a:ext cx="6135445" cy="4122868"/>
          </a:xfrm>
        </p:spPr>
        <p:txBody>
          <a:bodyPr>
            <a:normAutofit fontScale="92500" lnSpcReduction="10000"/>
          </a:bodyPr>
          <a:lstStyle/>
          <a:p>
            <a:r>
              <a:rPr lang="en-GB" dirty="0" smtClean="0"/>
              <a:t>Encourage students to leave enough time for referencing – running out of time is no excuse!</a:t>
            </a:r>
          </a:p>
          <a:p>
            <a:r>
              <a:rPr lang="en-GB" dirty="0" smtClean="0"/>
              <a:t>Encourage the use of Harvard referencing from the beginning of a project/assignment, there are many good guides available for this on the Internet.</a:t>
            </a:r>
            <a:r>
              <a:rPr lang="en-US" dirty="0" smtClean="0"/>
              <a:t> </a:t>
            </a:r>
          </a:p>
          <a:p>
            <a:r>
              <a:rPr lang="en-GB" dirty="0" smtClean="0"/>
              <a:t>Use EndNote or </a:t>
            </a:r>
            <a:r>
              <a:rPr lang="en-GB" dirty="0" err="1" smtClean="0"/>
              <a:t>CiteThisForMe</a:t>
            </a:r>
            <a:r>
              <a:rPr lang="en-GB" dirty="0" smtClean="0"/>
              <a:t> to create references for you:                  </a:t>
            </a:r>
            <a:r>
              <a:rPr lang="en-GB" dirty="0" smtClean="0">
                <a:hlinkClick r:id="rId2"/>
              </a:rPr>
              <a:t>https</a:t>
            </a:r>
            <a:r>
              <a:rPr lang="en-GB" dirty="0">
                <a:hlinkClick r:id="rId2"/>
              </a:rPr>
              <a:t>://www.citethisforme.com</a:t>
            </a:r>
            <a:r>
              <a:rPr lang="en-GB" dirty="0" smtClean="0">
                <a:hlinkClick r:id="rId2"/>
              </a:rPr>
              <a:t>/</a:t>
            </a:r>
            <a:endParaRPr lang="en-GB" dirty="0" smtClean="0"/>
          </a:p>
          <a:p>
            <a:r>
              <a:rPr lang="en-GB" dirty="0" smtClean="0"/>
              <a:t>Familiarise yourself and your students with the UWTSD regulations in the </a:t>
            </a:r>
            <a:r>
              <a:rPr lang="en-GB" dirty="0"/>
              <a:t>Academic Quality Handbook Chapter 13, sections 13.8.3- </a:t>
            </a:r>
            <a:r>
              <a:rPr lang="en-GB" dirty="0" smtClean="0"/>
              <a:t>13.9.  </a:t>
            </a:r>
          </a:p>
        </p:txBody>
      </p:sp>
    </p:spTree>
    <p:extLst>
      <p:ext uri="{BB962C8B-B14F-4D97-AF65-F5344CB8AC3E}">
        <p14:creationId xmlns:p14="http://schemas.microsoft.com/office/powerpoint/2010/main" val="24273782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858818"/>
          </a:xfrm>
        </p:spPr>
        <p:txBody>
          <a:bodyPr>
            <a:normAutofit/>
          </a:bodyPr>
          <a:lstStyle/>
          <a:p>
            <a:r>
              <a:rPr lang="en-GB" sz="3600" dirty="0" smtClean="0"/>
              <a:t>How to Identify </a:t>
            </a:r>
            <a:r>
              <a:rPr lang="en-GB" sz="3600" dirty="0"/>
              <a:t>U</a:t>
            </a:r>
            <a:r>
              <a:rPr lang="en-GB" sz="3600" dirty="0" smtClean="0"/>
              <a:t>nfair </a:t>
            </a:r>
            <a:r>
              <a:rPr lang="en-GB" sz="3600" dirty="0"/>
              <a:t>P</a:t>
            </a:r>
            <a:r>
              <a:rPr lang="en-GB" sz="3600" dirty="0" smtClean="0"/>
              <a:t>ractice</a:t>
            </a:r>
            <a:endParaRPr lang="en-GB" sz="3600" dirty="0"/>
          </a:p>
        </p:txBody>
      </p:sp>
      <p:sp>
        <p:nvSpPr>
          <p:cNvPr id="3" name="Content Placeholder 2"/>
          <p:cNvSpPr>
            <a:spLocks noGrp="1"/>
          </p:cNvSpPr>
          <p:nvPr>
            <p:ph idx="1"/>
          </p:nvPr>
        </p:nvSpPr>
        <p:spPr>
          <a:xfrm>
            <a:off x="1479442" y="1905000"/>
            <a:ext cx="6196405" cy="3603812"/>
          </a:xfrm>
        </p:spPr>
        <p:txBody>
          <a:bodyPr>
            <a:normAutofit fontScale="85000" lnSpcReduction="10000"/>
          </a:bodyPr>
          <a:lstStyle/>
          <a:p>
            <a:pPr>
              <a:spcBef>
                <a:spcPts val="600"/>
              </a:spcBef>
              <a:spcAft>
                <a:spcPts val="600"/>
              </a:spcAft>
            </a:pPr>
            <a:r>
              <a:rPr lang="en-GB" dirty="0" smtClean="0"/>
              <a:t>Check an assignment for the presence of in-text referencing. How comprehensive is it? Have facts, figures and ideas been acknowledged?</a:t>
            </a:r>
          </a:p>
          <a:p>
            <a:pPr>
              <a:spcBef>
                <a:spcPts val="600"/>
              </a:spcBef>
              <a:spcAft>
                <a:spcPts val="600"/>
              </a:spcAft>
            </a:pPr>
            <a:r>
              <a:rPr lang="en-GB" dirty="0" smtClean="0"/>
              <a:t>Check if the referencing used allows clear identification of sources</a:t>
            </a:r>
          </a:p>
          <a:p>
            <a:pPr>
              <a:spcBef>
                <a:spcPts val="600"/>
              </a:spcBef>
              <a:spcAft>
                <a:spcPts val="600"/>
              </a:spcAft>
            </a:pPr>
            <a:r>
              <a:rPr lang="en-GB" dirty="0" smtClean="0"/>
              <a:t>Check if there is a bibliography</a:t>
            </a:r>
          </a:p>
          <a:p>
            <a:pPr>
              <a:spcBef>
                <a:spcPts val="600"/>
              </a:spcBef>
              <a:spcAft>
                <a:spcPts val="600"/>
              </a:spcAft>
            </a:pPr>
            <a:r>
              <a:rPr lang="en-GB" dirty="0" smtClean="0"/>
              <a:t>If there is a bibliography, is the referencing of a standard that allows a reader to find the sources?</a:t>
            </a:r>
          </a:p>
          <a:p>
            <a:pPr>
              <a:spcBef>
                <a:spcPts val="600"/>
              </a:spcBef>
              <a:spcAft>
                <a:spcPts val="600"/>
              </a:spcAft>
            </a:pPr>
            <a:r>
              <a:rPr lang="en-GB" dirty="0" smtClean="0"/>
              <a:t>A </a:t>
            </a:r>
            <a:r>
              <a:rPr lang="en-GB" dirty="0" err="1" smtClean="0"/>
              <a:t>TurnItIn</a:t>
            </a:r>
            <a:r>
              <a:rPr lang="en-GB" dirty="0" smtClean="0"/>
              <a:t> score can help with this process but does not replace it.</a:t>
            </a:r>
            <a:endParaRPr lang="en-GB" dirty="0"/>
          </a:p>
        </p:txBody>
      </p:sp>
    </p:spTree>
    <p:extLst>
      <p:ext uri="{BB962C8B-B14F-4D97-AF65-F5344CB8AC3E}">
        <p14:creationId xmlns:p14="http://schemas.microsoft.com/office/powerpoint/2010/main" val="1118596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 Role of </a:t>
            </a:r>
            <a:r>
              <a:rPr lang="en-GB" sz="3600" dirty="0" err="1" smtClean="0"/>
              <a:t>TurnItIn</a:t>
            </a:r>
            <a:r>
              <a:rPr lang="en-GB" sz="3600" dirty="0" smtClean="0"/>
              <a:t> </a:t>
            </a:r>
            <a:endParaRPr lang="en-GB" sz="3600" dirty="0"/>
          </a:p>
        </p:txBody>
      </p:sp>
      <p:sp>
        <p:nvSpPr>
          <p:cNvPr id="3" name="Content Placeholder 2"/>
          <p:cNvSpPr>
            <a:spLocks noGrp="1"/>
          </p:cNvSpPr>
          <p:nvPr>
            <p:ph idx="1"/>
          </p:nvPr>
        </p:nvSpPr>
        <p:spPr/>
        <p:txBody>
          <a:bodyPr/>
          <a:lstStyle/>
          <a:p>
            <a:r>
              <a:rPr lang="en-GB" dirty="0"/>
              <a:t>Plagiarism software allows fast identification of assignments which may have plagiarism issues – but it is still the marker’s responsibility to check all assignments</a:t>
            </a:r>
          </a:p>
          <a:p>
            <a:r>
              <a:rPr lang="en-GB" dirty="0" smtClean="0"/>
              <a:t>Plagiarism detection software is a limited tool.</a:t>
            </a:r>
          </a:p>
          <a:p>
            <a:pPr lvl="1"/>
            <a:r>
              <a:rPr lang="en-GB" dirty="0" smtClean="0"/>
              <a:t>It does not detect all cases of plagiarism</a:t>
            </a:r>
          </a:p>
          <a:p>
            <a:pPr lvl="1"/>
            <a:r>
              <a:rPr lang="en-GB" dirty="0" smtClean="0"/>
              <a:t>It can deliver a high score for a piece of work that is well referenced</a:t>
            </a:r>
          </a:p>
        </p:txBody>
      </p:sp>
    </p:spTree>
    <p:extLst>
      <p:ext uri="{BB962C8B-B14F-4D97-AF65-F5344CB8AC3E}">
        <p14:creationId xmlns:p14="http://schemas.microsoft.com/office/powerpoint/2010/main" val="1557986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to Do </a:t>
            </a:r>
            <a:r>
              <a:rPr lang="en-GB" dirty="0"/>
              <a:t>I</a:t>
            </a:r>
            <a:r>
              <a:rPr lang="en-GB" dirty="0" smtClean="0"/>
              <a:t>f </a:t>
            </a:r>
            <a:r>
              <a:rPr lang="en-GB" dirty="0"/>
              <a:t>Y</a:t>
            </a:r>
            <a:r>
              <a:rPr lang="en-GB" dirty="0" smtClean="0"/>
              <a:t>ou </a:t>
            </a:r>
            <a:r>
              <a:rPr lang="en-GB" dirty="0"/>
              <a:t>S</a:t>
            </a:r>
            <a:r>
              <a:rPr lang="en-GB" dirty="0" smtClean="0"/>
              <a:t>uspect Unfair Practice</a:t>
            </a:r>
            <a:endParaRPr lang="en-GB" dirty="0"/>
          </a:p>
        </p:txBody>
      </p:sp>
      <p:sp>
        <p:nvSpPr>
          <p:cNvPr id="3" name="Content Placeholder 2"/>
          <p:cNvSpPr>
            <a:spLocks noGrp="1"/>
          </p:cNvSpPr>
          <p:nvPr>
            <p:ph idx="1"/>
          </p:nvPr>
        </p:nvSpPr>
        <p:spPr>
          <a:xfrm>
            <a:off x="1479442" y="2286000"/>
            <a:ext cx="6196405" cy="3603812"/>
          </a:xfrm>
        </p:spPr>
        <p:txBody>
          <a:bodyPr/>
          <a:lstStyle/>
          <a:p>
            <a:r>
              <a:rPr lang="en-GB" dirty="0" smtClean="0"/>
              <a:t>The module markers discuss the suspected plagiarism with the HKMA Unfair Practice Coordinator.</a:t>
            </a:r>
          </a:p>
          <a:p>
            <a:r>
              <a:rPr lang="en-GB" dirty="0" smtClean="0"/>
              <a:t>If it is decided that there is plagiarism present, a GA6 form and the assignment are submitted to Dr Jill Venus who will pass the material to the Academic Office.</a:t>
            </a:r>
            <a:endParaRPr lang="en-GB" dirty="0"/>
          </a:p>
        </p:txBody>
      </p:sp>
    </p:spTree>
    <p:extLst>
      <p:ext uri="{BB962C8B-B14F-4D97-AF65-F5344CB8AC3E}">
        <p14:creationId xmlns:p14="http://schemas.microsoft.com/office/powerpoint/2010/main" val="942893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828800"/>
            <a:ext cx="6965245" cy="1202485"/>
          </a:xfrm>
        </p:spPr>
        <p:txBody>
          <a:bodyPr>
            <a:noAutofit/>
          </a:bodyPr>
          <a:lstStyle/>
          <a:p>
            <a:r>
              <a:rPr lang="en-GB" sz="2000" dirty="0" smtClean="0"/>
              <a:t>The following slides are examples of plagiarism, standard rules.  They have been adapted from</a:t>
            </a:r>
            <a:br>
              <a:rPr lang="en-GB" sz="2000" dirty="0" smtClean="0"/>
            </a:br>
            <a:r>
              <a:rPr lang="en-GB" sz="2000" dirty="0"/>
              <a:t/>
            </a:r>
            <a:br>
              <a:rPr lang="en-GB" sz="2000" dirty="0"/>
            </a:br>
            <a:r>
              <a:rPr lang="en-GB" sz="2000" dirty="0"/>
              <a:t>https://www.indiana.edu/~istd/examples.html</a:t>
            </a:r>
          </a:p>
        </p:txBody>
      </p:sp>
    </p:spTree>
    <p:extLst>
      <p:ext uri="{BB962C8B-B14F-4D97-AF65-F5344CB8AC3E}">
        <p14:creationId xmlns:p14="http://schemas.microsoft.com/office/powerpoint/2010/main" val="40688894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7255919"/>
              </p:ext>
            </p:extLst>
          </p:nvPr>
        </p:nvGraphicFramePr>
        <p:xfrm>
          <a:off x="1143000" y="838200"/>
          <a:ext cx="3200400" cy="5105400"/>
        </p:xfrm>
        <a:graphic>
          <a:graphicData uri="http://schemas.openxmlformats.org/drawingml/2006/table">
            <a:tbl>
              <a:tblPr/>
              <a:tblGrid>
                <a:gridCol w="2133600"/>
                <a:gridCol w="1066800"/>
              </a:tblGrid>
              <a:tr h="5105400">
                <a:tc>
                  <a:txBody>
                    <a:bodyPr/>
                    <a:lstStyle/>
                    <a:p>
                      <a:r>
                        <a:rPr lang="en-GB" sz="1200" b="1" dirty="0">
                          <a:effectLst/>
                          <a:latin typeface="Arial, Helvetica, sans-serif"/>
                        </a:rPr>
                        <a:t>Original Source Material: </a:t>
                      </a:r>
                      <a:r>
                        <a:rPr lang="en-GB" sz="1200" dirty="0">
                          <a:effectLst/>
                          <a:latin typeface="Arial, Helvetica, sans-serif"/>
                        </a:rPr>
                        <a:t>Technology has significantly transformed education at several major turning points in our history. In the broadest sense, the first technology was the primitive modes of communication used by prehistoric people before the development of spoken language. Mime, gestures, grunts, and drawing of figures in the sand with a stick were methods used to communicate -- yes, even to educate. Even without speech, these prehistoric people were able to teach their young how to catch animals for food, what animals to avoid, which vegetation was good to eat and which was poisonous. </a:t>
                      </a:r>
                      <a:endParaRPr lang="en-GB" sz="1200" dirty="0">
                        <a:effectLst/>
                      </a:endParaRPr>
                    </a:p>
                  </a:txBody>
                  <a:tcPr marL="40765" marR="40765" marT="40765" marB="40765">
                    <a:lnL>
                      <a:noFill/>
                    </a:lnL>
                    <a:lnR>
                      <a:noFill/>
                    </a:lnR>
                    <a:lnT>
                      <a:noFill/>
                    </a:lnT>
                    <a:lnB>
                      <a:noFill/>
                    </a:lnB>
                  </a:tcPr>
                </a:tc>
                <a:tc>
                  <a:txBody>
                    <a:bodyPr/>
                    <a:lstStyle/>
                    <a:p>
                      <a:r>
                        <a:rPr lang="en-GB" sz="1200" b="1" dirty="0">
                          <a:effectLst/>
                          <a:latin typeface="Arial, Helvetica, sans-serif"/>
                        </a:rPr>
                        <a:t>Source: </a:t>
                      </a:r>
                      <a:r>
                        <a:rPr lang="en-GB" sz="1200" dirty="0">
                          <a:effectLst/>
                          <a:latin typeface="Arial, Helvetica, sans-serif"/>
                        </a:rPr>
                        <a:t>Frick, T. (1991). </a:t>
                      </a:r>
                      <a:r>
                        <a:rPr lang="en-GB" sz="1200" i="1" dirty="0">
                          <a:effectLst/>
                          <a:latin typeface="Arial, Helvetica, sans-serif"/>
                        </a:rPr>
                        <a:t>Restructuring</a:t>
                      </a:r>
                      <a:r>
                        <a:rPr lang="en-GB" sz="1200" dirty="0">
                          <a:effectLst/>
                          <a:latin typeface="Arial, Helvetica, sans-serif"/>
                        </a:rPr>
                        <a:t> </a:t>
                      </a:r>
                      <a:r>
                        <a:rPr lang="en-GB" sz="1200" i="1" dirty="0">
                          <a:effectLst/>
                          <a:latin typeface="Arial, Helvetica, sans-serif"/>
                        </a:rPr>
                        <a:t>education through technology</a:t>
                      </a:r>
                      <a:r>
                        <a:rPr lang="en-GB" sz="1200" dirty="0">
                          <a:effectLst/>
                          <a:latin typeface="Arial, Helvetica, sans-serif"/>
                        </a:rPr>
                        <a:t>. Bloomington, IN: Phi Delta Kappa Educational Foundation. </a:t>
                      </a:r>
                      <a:br>
                        <a:rPr lang="en-GB" sz="1200" dirty="0">
                          <a:effectLst/>
                          <a:latin typeface="Arial, Helvetica, sans-serif"/>
                        </a:rPr>
                      </a:br>
                      <a:endParaRPr lang="en-GB" sz="1200" dirty="0">
                        <a:effectLst/>
                      </a:endParaRPr>
                    </a:p>
                  </a:txBody>
                  <a:tcPr marL="40765" marR="40765" marT="40765" marB="40765">
                    <a:lnL>
                      <a:noFill/>
                    </a:lnL>
                    <a:lnR>
                      <a:noFill/>
                    </a:lnR>
                    <a:lnT>
                      <a:noFill/>
                    </a:lnT>
                    <a:lnB>
                      <a:noFill/>
                    </a:lnB>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028163936"/>
              </p:ext>
            </p:extLst>
          </p:nvPr>
        </p:nvGraphicFramePr>
        <p:xfrm>
          <a:off x="4572000" y="990600"/>
          <a:ext cx="3276600" cy="4267200"/>
        </p:xfrm>
        <a:graphic>
          <a:graphicData uri="http://schemas.openxmlformats.org/drawingml/2006/table">
            <a:tbl>
              <a:tblPr/>
              <a:tblGrid>
                <a:gridCol w="1605534"/>
                <a:gridCol w="1671066"/>
              </a:tblGrid>
              <a:tr h="193385">
                <a:tc>
                  <a:txBody>
                    <a:bodyPr/>
                    <a:lstStyle/>
                    <a:p>
                      <a:r>
                        <a:rPr lang="en-GB" sz="800" b="1" dirty="0">
                          <a:effectLst/>
                          <a:latin typeface="Arial, Helvetica, sans-serif"/>
                        </a:rPr>
                        <a:t>Plagiarized Version</a:t>
                      </a:r>
                      <a:endParaRPr lang="en-GB" sz="800" dirty="0">
                        <a:effectLst/>
                      </a:endParaRPr>
                    </a:p>
                  </a:txBody>
                  <a:tcPr marL="21542" marR="21542" marT="21542" marB="21542">
                    <a:lnL>
                      <a:noFill/>
                    </a:lnL>
                    <a:lnR>
                      <a:noFill/>
                    </a:lnR>
                    <a:lnT>
                      <a:noFill/>
                    </a:lnT>
                    <a:lnB>
                      <a:noFill/>
                    </a:lnB>
                    <a:solidFill>
                      <a:srgbClr val="CCCCCC"/>
                    </a:solidFill>
                  </a:tcPr>
                </a:tc>
                <a:tc>
                  <a:txBody>
                    <a:bodyPr/>
                    <a:lstStyle/>
                    <a:p>
                      <a:r>
                        <a:rPr lang="en-GB" sz="800" b="1">
                          <a:effectLst/>
                          <a:latin typeface="Arial, Helvetica, sans-serif"/>
                        </a:rPr>
                        <a:t>Correct Version</a:t>
                      </a:r>
                      <a:endParaRPr lang="en-GB" sz="800">
                        <a:effectLst/>
                      </a:endParaRPr>
                    </a:p>
                  </a:txBody>
                  <a:tcPr marL="21542" marR="21542" marT="21542" marB="21542">
                    <a:lnL>
                      <a:noFill/>
                    </a:lnL>
                    <a:lnR>
                      <a:noFill/>
                    </a:lnR>
                    <a:lnT>
                      <a:noFill/>
                    </a:lnT>
                    <a:lnB>
                      <a:noFill/>
                    </a:lnB>
                    <a:solidFill>
                      <a:srgbClr val="FFFFCC"/>
                    </a:solidFill>
                  </a:tcPr>
                </a:tc>
              </a:tr>
              <a:tr h="2588543">
                <a:tc>
                  <a:txBody>
                    <a:bodyPr/>
                    <a:lstStyle/>
                    <a:p>
                      <a:r>
                        <a:rPr lang="en-GB" sz="800" dirty="0">
                          <a:effectLst/>
                          <a:latin typeface="Arial, Helvetica, sans-serif"/>
                        </a:rPr>
                        <a:t>In examining technology, we have to remember that computers are not the first technology people have had to deal with. The first technology was the primitive modes of communication used by prehistoric people before the development of spoken language.</a:t>
                      </a:r>
                      <a:endParaRPr lang="en-GB" sz="800" dirty="0">
                        <a:effectLst/>
                      </a:endParaRPr>
                    </a:p>
                  </a:txBody>
                  <a:tcPr marL="21542" marR="21542" marT="21542" marB="21542">
                    <a:lnL>
                      <a:noFill/>
                    </a:lnL>
                    <a:lnR>
                      <a:noFill/>
                    </a:lnR>
                    <a:lnT>
                      <a:noFill/>
                    </a:lnT>
                    <a:lnB>
                      <a:noFill/>
                    </a:lnB>
                    <a:solidFill>
                      <a:srgbClr val="CCCCCC"/>
                    </a:solidFill>
                  </a:tcPr>
                </a:tc>
                <a:tc>
                  <a:txBody>
                    <a:bodyPr/>
                    <a:lstStyle/>
                    <a:p>
                      <a:r>
                        <a:rPr lang="en-GB" sz="800" dirty="0">
                          <a:effectLst/>
                          <a:latin typeface="Arial, Helvetica, sans-serif"/>
                        </a:rPr>
                        <a:t>In examining technology, we have to remember that computers are not the first technology people have had to deal with. Frick (1991) believes that "... the first technology was the primitive modes of communication used by prehistoric people before the development of spoken language" (p. 10).</a:t>
                      </a:r>
                      <a:endParaRPr lang="en-GB" sz="800" dirty="0">
                        <a:effectLst/>
                      </a:endParaRPr>
                    </a:p>
                    <a:p>
                      <a:endParaRPr lang="en-GB" sz="800" dirty="0" smtClean="0">
                        <a:effectLst/>
                        <a:latin typeface="Arial, Helvetica, sans-serif"/>
                      </a:endParaRPr>
                    </a:p>
                    <a:p>
                      <a:r>
                        <a:rPr lang="en-GB" sz="800" dirty="0" smtClean="0">
                          <a:effectLst/>
                          <a:latin typeface="Arial, Helvetica, sans-serif"/>
                        </a:rPr>
                        <a:t>References</a:t>
                      </a:r>
                      <a:r>
                        <a:rPr lang="en-GB" sz="800" dirty="0">
                          <a:effectLst/>
                          <a:latin typeface="Arial, Helvetica, sans-serif"/>
                        </a:rPr>
                        <a:t>: Frick, T. (1991). </a:t>
                      </a:r>
                      <a:r>
                        <a:rPr lang="en-GB" sz="800" i="1" dirty="0">
                          <a:effectLst/>
                          <a:latin typeface="Arial, Helvetica, sans-serif"/>
                        </a:rPr>
                        <a:t>Restructuring education through technology.</a:t>
                      </a:r>
                      <a:r>
                        <a:rPr lang="en-GB" sz="800" dirty="0">
                          <a:effectLst/>
                          <a:latin typeface="Arial, Helvetica, sans-serif"/>
                        </a:rPr>
                        <a:t> Bloomington, IN: Phi Delta Kappa Educational Foundation.</a:t>
                      </a:r>
                      <a:endParaRPr lang="en-GB" sz="800" dirty="0">
                        <a:effectLst/>
                      </a:endParaRPr>
                    </a:p>
                  </a:txBody>
                  <a:tcPr marL="21542" marR="21542" marT="21542" marB="21542">
                    <a:lnL>
                      <a:noFill/>
                    </a:lnL>
                    <a:lnR>
                      <a:noFill/>
                    </a:lnR>
                    <a:lnT>
                      <a:noFill/>
                    </a:lnT>
                    <a:lnB>
                      <a:noFill/>
                    </a:lnB>
                    <a:solidFill>
                      <a:srgbClr val="FFFFCC"/>
                    </a:solidFill>
                  </a:tcPr>
                </a:tc>
              </a:tr>
              <a:tr h="1485272">
                <a:tc>
                  <a:txBody>
                    <a:bodyPr/>
                    <a:lstStyle/>
                    <a:p>
                      <a:r>
                        <a:rPr lang="en-GB" sz="800" b="1">
                          <a:effectLst/>
                          <a:latin typeface="Arial, Helvetica, sans-serif"/>
                        </a:rPr>
                        <a:t>Explanation: </a:t>
                      </a:r>
                      <a:r>
                        <a:rPr lang="en-GB" sz="800">
                          <a:effectLst/>
                          <a:latin typeface="Arial, Helvetica, sans-serif"/>
                        </a:rPr>
                        <a:t>This example of student written work is plagiarized. The student copied, word-for-word, text from the original source material. No credit was given to the author of the text and quotation marks were not used. Also, the student didn't provide a reference.</a:t>
                      </a:r>
                      <a:endParaRPr lang="en-GB" sz="800">
                        <a:effectLst/>
                      </a:endParaRPr>
                    </a:p>
                  </a:txBody>
                  <a:tcPr marL="21542" marR="21542" marT="21542" marB="21542">
                    <a:lnL>
                      <a:noFill/>
                    </a:lnL>
                    <a:lnR>
                      <a:noFill/>
                    </a:lnR>
                    <a:lnT>
                      <a:noFill/>
                    </a:lnT>
                    <a:lnB>
                      <a:noFill/>
                    </a:lnB>
                    <a:solidFill>
                      <a:srgbClr val="CCCCCC"/>
                    </a:solidFill>
                  </a:tcPr>
                </a:tc>
                <a:tc>
                  <a:txBody>
                    <a:bodyPr/>
                    <a:lstStyle/>
                    <a:p>
                      <a:r>
                        <a:rPr lang="en-GB" sz="800" b="1" dirty="0">
                          <a:effectLst/>
                          <a:latin typeface="Arial, Helvetica, sans-serif"/>
                        </a:rPr>
                        <a:t>Explanation: </a:t>
                      </a:r>
                      <a:r>
                        <a:rPr lang="en-GB" sz="800" dirty="0">
                          <a:effectLst/>
                          <a:latin typeface="Arial, Helvetica, sans-serif"/>
                        </a:rPr>
                        <a:t>Note in this example that the passage begins with the author and year of the publication. Quotation marks are used to indicate that this passage is a word-for-word citation from the original document.</a:t>
                      </a:r>
                      <a:endParaRPr lang="en-GB" sz="800" dirty="0">
                        <a:effectLst/>
                      </a:endParaRPr>
                    </a:p>
                  </a:txBody>
                  <a:tcPr marL="21542" marR="21542" marT="21542" marB="21542">
                    <a:lnL>
                      <a:noFill/>
                    </a:lnL>
                    <a:lnR>
                      <a:noFill/>
                    </a:lnR>
                    <a:lnT>
                      <a:noFill/>
                    </a:lnT>
                    <a:lnB>
                      <a:noFill/>
                    </a:lnB>
                    <a:solidFill>
                      <a:srgbClr val="FFFFCC"/>
                    </a:solidFill>
                  </a:tcPr>
                </a:tc>
              </a:tr>
            </a:tbl>
          </a:graphicData>
        </a:graphic>
      </p:graphicFrame>
    </p:spTree>
    <p:extLst>
      <p:ext uri="{BB962C8B-B14F-4D97-AF65-F5344CB8AC3E}">
        <p14:creationId xmlns:p14="http://schemas.microsoft.com/office/powerpoint/2010/main" val="243240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435663391"/>
              </p:ext>
            </p:extLst>
          </p:nvPr>
        </p:nvGraphicFramePr>
        <p:xfrm>
          <a:off x="914400" y="990600"/>
          <a:ext cx="3505200" cy="4191000"/>
        </p:xfrm>
        <a:graphic>
          <a:graphicData uri="http://schemas.openxmlformats.org/drawingml/2006/table">
            <a:tbl>
              <a:tblPr/>
              <a:tblGrid>
                <a:gridCol w="2310246"/>
                <a:gridCol w="1194954"/>
              </a:tblGrid>
              <a:tr h="4191000">
                <a:tc>
                  <a:txBody>
                    <a:bodyPr/>
                    <a:lstStyle/>
                    <a:p>
                      <a:r>
                        <a:rPr lang="en-GB" sz="1200" b="1" dirty="0">
                          <a:effectLst/>
                          <a:latin typeface="Arial, Helvetica, sans-serif"/>
                        </a:rPr>
                        <a:t>Original Source Material: </a:t>
                      </a:r>
                      <a:r>
                        <a:rPr lang="en-GB" sz="1200" dirty="0">
                          <a:effectLst/>
                          <a:latin typeface="Arial, Helvetica, sans-serif"/>
                        </a:rPr>
                        <a:t>Constructivism is a movement that extends beyond the beliefs of the cognitivist. It considers the engagement of students in meaningful experiences as the essence of learning. The shift is from passive transfer of information to active problem solving. Constructivists emphasize that learners create their own interpretations of the world of information.</a:t>
                      </a:r>
                      <a:endParaRPr lang="en-GB" sz="1200" dirty="0">
                        <a:effectLst/>
                      </a:endParaRPr>
                    </a:p>
                  </a:txBody>
                  <a:tcPr marL="47625" marR="47625" marT="47625" marB="47625">
                    <a:lnL>
                      <a:noFill/>
                    </a:lnL>
                    <a:lnR>
                      <a:noFill/>
                    </a:lnR>
                    <a:lnT>
                      <a:noFill/>
                    </a:lnT>
                    <a:lnB>
                      <a:noFill/>
                    </a:lnB>
                  </a:tcPr>
                </a:tc>
                <a:tc>
                  <a:txBody>
                    <a:bodyPr/>
                    <a:lstStyle/>
                    <a:p>
                      <a:r>
                        <a:rPr lang="en-GB" b="1" dirty="0">
                          <a:effectLst/>
                          <a:latin typeface="Arial, Helvetica, sans-serif"/>
                        </a:rPr>
                        <a:t>Source: </a:t>
                      </a:r>
                      <a:r>
                        <a:rPr lang="en-GB" sz="1200" dirty="0" err="1">
                          <a:effectLst/>
                          <a:latin typeface="Arial, Helvetica, sans-serif"/>
                        </a:rPr>
                        <a:t>Heinich</a:t>
                      </a:r>
                      <a:r>
                        <a:rPr lang="en-GB" sz="1200" dirty="0">
                          <a:effectLst/>
                          <a:latin typeface="Arial, Helvetica, sans-serif"/>
                        </a:rPr>
                        <a:t>, R., </a:t>
                      </a:r>
                      <a:r>
                        <a:rPr lang="en-GB" sz="1200" dirty="0" err="1">
                          <a:effectLst/>
                          <a:latin typeface="Arial, Helvetica, sans-serif"/>
                        </a:rPr>
                        <a:t>Molenda</a:t>
                      </a:r>
                      <a:r>
                        <a:rPr lang="en-GB" sz="1200" dirty="0">
                          <a:effectLst/>
                          <a:latin typeface="Arial, Helvetica, sans-serif"/>
                        </a:rPr>
                        <a:t>, M., Russell, J. D., &amp; </a:t>
                      </a:r>
                      <a:r>
                        <a:rPr lang="en-GB" sz="1200" dirty="0" err="1">
                          <a:effectLst/>
                          <a:latin typeface="Arial, Helvetica, sans-serif"/>
                        </a:rPr>
                        <a:t>Smaldino</a:t>
                      </a:r>
                      <a:r>
                        <a:rPr lang="en-GB" sz="1200" dirty="0">
                          <a:effectLst/>
                          <a:latin typeface="Arial, Helvetica, sans-serif"/>
                        </a:rPr>
                        <a:t>, S. E. (1999). </a:t>
                      </a:r>
                      <a:r>
                        <a:rPr lang="en-GB" sz="1200" i="1" dirty="0">
                          <a:effectLst/>
                          <a:latin typeface="Arial, Helvetica, sans-serif"/>
                        </a:rPr>
                        <a:t>Instructional media and technologies for learning.</a:t>
                      </a:r>
                      <a:r>
                        <a:rPr lang="en-GB" sz="1200" dirty="0">
                          <a:effectLst/>
                          <a:latin typeface="Arial, Helvetica, sans-serif"/>
                        </a:rPr>
                        <a:t> Upper Saddle River, NJ: Prentice-Hall.</a:t>
                      </a:r>
                      <a:endParaRPr lang="en-GB" sz="1200" dirty="0">
                        <a:effectLst/>
                      </a:endParaRPr>
                    </a:p>
                  </a:txBody>
                  <a:tcPr marL="47625" marR="47625" marT="47625" marB="47625">
                    <a:lnL>
                      <a:noFill/>
                    </a:lnL>
                    <a:lnR>
                      <a:noFill/>
                    </a:lnR>
                    <a:lnT>
                      <a:noFill/>
                    </a:lnT>
                    <a:lnB>
                      <a:noFill/>
                    </a:lnB>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418879346"/>
              </p:ext>
            </p:extLst>
          </p:nvPr>
        </p:nvGraphicFramePr>
        <p:xfrm>
          <a:off x="4953001" y="1066800"/>
          <a:ext cx="3200399" cy="5133998"/>
        </p:xfrm>
        <a:graphic>
          <a:graphicData uri="http://schemas.openxmlformats.org/drawingml/2006/table">
            <a:tbl>
              <a:tblPr/>
              <a:tblGrid>
                <a:gridCol w="1671261"/>
                <a:gridCol w="1529138"/>
              </a:tblGrid>
              <a:tr h="214643">
                <a:tc>
                  <a:txBody>
                    <a:bodyPr/>
                    <a:lstStyle/>
                    <a:p>
                      <a:r>
                        <a:rPr lang="en-GB" sz="1000" b="1" dirty="0">
                          <a:effectLst/>
                          <a:latin typeface="Arial, Helvetica, sans-serif"/>
                        </a:rPr>
                        <a:t>Plagiarized Version</a:t>
                      </a:r>
                      <a:endParaRPr lang="en-GB" sz="1000" dirty="0">
                        <a:effectLst/>
                      </a:endParaRPr>
                    </a:p>
                  </a:txBody>
                  <a:tcPr marL="20825" marR="20825" marT="20825" marB="20825">
                    <a:lnL>
                      <a:noFill/>
                    </a:lnL>
                    <a:lnR>
                      <a:noFill/>
                    </a:lnR>
                    <a:lnT>
                      <a:noFill/>
                    </a:lnT>
                    <a:lnB>
                      <a:noFill/>
                    </a:lnB>
                    <a:solidFill>
                      <a:srgbClr val="CCCCCC"/>
                    </a:solidFill>
                  </a:tcPr>
                </a:tc>
                <a:tc>
                  <a:txBody>
                    <a:bodyPr/>
                    <a:lstStyle/>
                    <a:p>
                      <a:r>
                        <a:rPr lang="en-GB" sz="1000" b="1">
                          <a:effectLst/>
                          <a:latin typeface="Arial, Helvetica, sans-serif"/>
                        </a:rPr>
                        <a:t>Correct Version</a:t>
                      </a:r>
                      <a:endParaRPr lang="en-GB" sz="1000">
                        <a:effectLst/>
                      </a:endParaRPr>
                    </a:p>
                  </a:txBody>
                  <a:tcPr marL="20825" marR="20825" marT="20825" marB="20825">
                    <a:lnL>
                      <a:noFill/>
                    </a:lnL>
                    <a:lnR>
                      <a:noFill/>
                    </a:lnR>
                    <a:lnT>
                      <a:noFill/>
                    </a:lnT>
                    <a:lnB>
                      <a:noFill/>
                    </a:lnB>
                    <a:solidFill>
                      <a:srgbClr val="FFFFCC"/>
                    </a:solidFill>
                  </a:tcPr>
                </a:tc>
              </a:tr>
              <a:tr h="2454482">
                <a:tc>
                  <a:txBody>
                    <a:bodyPr/>
                    <a:lstStyle/>
                    <a:p>
                      <a:r>
                        <a:rPr lang="en-GB" sz="1000" dirty="0">
                          <a:effectLst/>
                          <a:latin typeface="Arial, Helvetica, sans-serif"/>
                        </a:rPr>
                        <a:t>Constructivists do not hold views entirely opposed to those of the cognitivists. The position of constructivists extends beyond the beliefs of the cognitivist</a:t>
                      </a:r>
                      <a:r>
                        <a:rPr lang="en-GB" sz="1000" dirty="0" smtClean="0">
                          <a:effectLst/>
                          <a:latin typeface="Arial, Helvetica, sans-serif"/>
                        </a:rPr>
                        <a:t>.</a:t>
                      </a:r>
                    </a:p>
                    <a:p>
                      <a:endParaRPr lang="en-GB" sz="1000" dirty="0" smtClean="0">
                        <a:effectLst/>
                        <a:latin typeface="Arial, Helvetica, sans-serif"/>
                      </a:endParaRPr>
                    </a:p>
                    <a:p>
                      <a:endParaRPr lang="en-GB" sz="1000" dirty="0" smtClean="0">
                        <a:effectLst/>
                        <a:latin typeface="Arial, Helvetica, sans-serif"/>
                      </a:endParaRPr>
                    </a:p>
                    <a:p>
                      <a:endParaRPr lang="en-GB" sz="1000" dirty="0">
                        <a:effectLst/>
                      </a:endParaRPr>
                    </a:p>
                    <a:p>
                      <a:r>
                        <a:rPr lang="en-GB" sz="1000" dirty="0">
                          <a:effectLst/>
                          <a:latin typeface="Arial, Helvetica, sans-serif"/>
                        </a:rPr>
                        <a:t>References: </a:t>
                      </a:r>
                      <a:r>
                        <a:rPr lang="en-GB" sz="1000" dirty="0" err="1">
                          <a:effectLst/>
                          <a:latin typeface="Arial, Helvetica, sans-serif"/>
                        </a:rPr>
                        <a:t>Heinich</a:t>
                      </a:r>
                      <a:r>
                        <a:rPr lang="en-GB" sz="1000" dirty="0">
                          <a:effectLst/>
                          <a:latin typeface="Arial, Helvetica, sans-serif"/>
                        </a:rPr>
                        <a:t>, R., </a:t>
                      </a:r>
                      <a:r>
                        <a:rPr lang="en-GB" sz="1000" dirty="0" err="1">
                          <a:effectLst/>
                          <a:latin typeface="Arial, Helvetica, sans-serif"/>
                        </a:rPr>
                        <a:t>Molenda</a:t>
                      </a:r>
                      <a:r>
                        <a:rPr lang="en-GB" sz="1000" dirty="0">
                          <a:effectLst/>
                          <a:latin typeface="Arial, Helvetica, sans-serif"/>
                        </a:rPr>
                        <a:t>, M., Russell, J. D., &amp; </a:t>
                      </a:r>
                      <a:r>
                        <a:rPr lang="en-GB" sz="1000" dirty="0" err="1">
                          <a:effectLst/>
                          <a:latin typeface="Arial, Helvetica, sans-serif"/>
                        </a:rPr>
                        <a:t>Smaldino</a:t>
                      </a:r>
                      <a:r>
                        <a:rPr lang="en-GB" sz="1000" dirty="0">
                          <a:effectLst/>
                          <a:latin typeface="Arial, Helvetica, sans-serif"/>
                        </a:rPr>
                        <a:t>, S. E. (1999). </a:t>
                      </a:r>
                      <a:r>
                        <a:rPr lang="en-GB" sz="1000" i="1" dirty="0">
                          <a:effectLst/>
                          <a:latin typeface="Arial, Helvetica, sans-serif"/>
                        </a:rPr>
                        <a:t>Instructional media and technologies for learning.</a:t>
                      </a:r>
                      <a:r>
                        <a:rPr lang="en-GB" sz="1000" dirty="0">
                          <a:effectLst/>
                          <a:latin typeface="Arial, Helvetica, sans-serif"/>
                        </a:rPr>
                        <a:t> Upper Saddle River, NJ: Prentice-Hall.</a:t>
                      </a:r>
                      <a:endParaRPr lang="en-GB" sz="1000" dirty="0">
                        <a:effectLst/>
                      </a:endParaRPr>
                    </a:p>
                  </a:txBody>
                  <a:tcPr marL="20825" marR="20825" marT="20825" marB="20825">
                    <a:lnL>
                      <a:noFill/>
                    </a:lnL>
                    <a:lnR>
                      <a:noFill/>
                    </a:lnR>
                    <a:lnT>
                      <a:noFill/>
                    </a:lnT>
                    <a:lnB>
                      <a:noFill/>
                    </a:lnB>
                    <a:solidFill>
                      <a:srgbClr val="CCCCCC"/>
                    </a:solidFill>
                  </a:tcPr>
                </a:tc>
                <a:tc>
                  <a:txBody>
                    <a:bodyPr/>
                    <a:lstStyle/>
                    <a:p>
                      <a:r>
                        <a:rPr lang="en-GB" sz="1000" dirty="0">
                          <a:effectLst/>
                          <a:latin typeface="Arial, Helvetica, sans-serif"/>
                        </a:rPr>
                        <a:t>Constructivists do not hold views entirely opposed to those of the cognitivists. The position of constructivists "... extends beyond the beliefs of the cognitivist" (</a:t>
                      </a:r>
                      <a:r>
                        <a:rPr lang="en-GB" sz="1000" dirty="0" err="1">
                          <a:effectLst/>
                          <a:latin typeface="Arial, Helvetica, sans-serif"/>
                        </a:rPr>
                        <a:t>Heinich</a:t>
                      </a:r>
                      <a:r>
                        <a:rPr lang="en-GB" sz="1000" dirty="0">
                          <a:effectLst/>
                          <a:latin typeface="Arial, Helvetica, sans-serif"/>
                        </a:rPr>
                        <a:t>, </a:t>
                      </a:r>
                      <a:r>
                        <a:rPr lang="en-GB" sz="1000" dirty="0" err="1">
                          <a:effectLst/>
                          <a:latin typeface="Arial, Helvetica, sans-serif"/>
                        </a:rPr>
                        <a:t>Molenda</a:t>
                      </a:r>
                      <a:r>
                        <a:rPr lang="en-GB" sz="1000" dirty="0">
                          <a:effectLst/>
                          <a:latin typeface="Arial, Helvetica, sans-serif"/>
                        </a:rPr>
                        <a:t>, Russell, &amp; </a:t>
                      </a:r>
                      <a:r>
                        <a:rPr lang="en-GB" sz="1000" dirty="0" err="1">
                          <a:effectLst/>
                          <a:latin typeface="Arial, Helvetica, sans-serif"/>
                        </a:rPr>
                        <a:t>Smaldino</a:t>
                      </a:r>
                      <a:r>
                        <a:rPr lang="en-GB" sz="1000" dirty="0">
                          <a:effectLst/>
                          <a:latin typeface="Arial, Helvetica, sans-serif"/>
                        </a:rPr>
                        <a:t>, 1999, p. 17</a:t>
                      </a:r>
                      <a:r>
                        <a:rPr lang="en-GB" sz="1000" dirty="0" smtClean="0">
                          <a:effectLst/>
                          <a:latin typeface="Arial, Helvetica, sans-serif"/>
                        </a:rPr>
                        <a:t>).</a:t>
                      </a:r>
                    </a:p>
                    <a:p>
                      <a:endParaRPr lang="en-GB" sz="1000" dirty="0" smtClean="0">
                        <a:effectLst/>
                        <a:latin typeface="Arial, Helvetica, sans-serif"/>
                      </a:endParaRPr>
                    </a:p>
                    <a:p>
                      <a:endParaRPr lang="en-GB" sz="1000" dirty="0">
                        <a:effectLst/>
                      </a:endParaRPr>
                    </a:p>
                    <a:p>
                      <a:r>
                        <a:rPr lang="en-GB" sz="1000" dirty="0">
                          <a:effectLst/>
                          <a:latin typeface="Arial, Helvetica, sans-serif"/>
                        </a:rPr>
                        <a:t>References: </a:t>
                      </a:r>
                      <a:r>
                        <a:rPr lang="en-GB" sz="1000" dirty="0" err="1">
                          <a:effectLst/>
                          <a:latin typeface="Arial, Helvetica, sans-serif"/>
                        </a:rPr>
                        <a:t>Heinich</a:t>
                      </a:r>
                      <a:r>
                        <a:rPr lang="en-GB" sz="1000" dirty="0">
                          <a:effectLst/>
                          <a:latin typeface="Arial, Helvetica, sans-serif"/>
                        </a:rPr>
                        <a:t>, R., </a:t>
                      </a:r>
                      <a:r>
                        <a:rPr lang="en-GB" sz="1000" dirty="0" err="1">
                          <a:effectLst/>
                          <a:latin typeface="Arial, Helvetica, sans-serif"/>
                        </a:rPr>
                        <a:t>Molenda</a:t>
                      </a:r>
                      <a:r>
                        <a:rPr lang="en-GB" sz="1000" dirty="0">
                          <a:effectLst/>
                          <a:latin typeface="Arial, Helvetica, sans-serif"/>
                        </a:rPr>
                        <a:t>, M., Russell, J. D., &amp; </a:t>
                      </a:r>
                      <a:r>
                        <a:rPr lang="en-GB" sz="1000" dirty="0" err="1">
                          <a:effectLst/>
                          <a:latin typeface="Arial, Helvetica, sans-serif"/>
                        </a:rPr>
                        <a:t>Smaldino</a:t>
                      </a:r>
                      <a:r>
                        <a:rPr lang="en-GB" sz="1000" dirty="0">
                          <a:effectLst/>
                          <a:latin typeface="Arial, Helvetica, sans-serif"/>
                        </a:rPr>
                        <a:t>, S. E. (1999). </a:t>
                      </a:r>
                      <a:r>
                        <a:rPr lang="en-GB" sz="1000" i="1" dirty="0">
                          <a:effectLst/>
                          <a:latin typeface="Arial, Helvetica, sans-serif"/>
                        </a:rPr>
                        <a:t>Instructional media and technologies for learning.</a:t>
                      </a:r>
                      <a:r>
                        <a:rPr lang="en-GB" sz="1000" dirty="0">
                          <a:effectLst/>
                          <a:latin typeface="Arial, Helvetica, sans-serif"/>
                        </a:rPr>
                        <a:t> Upper Saddle River, NJ: Prentice-Hall.</a:t>
                      </a:r>
                      <a:endParaRPr lang="en-GB" sz="1000" dirty="0">
                        <a:effectLst/>
                      </a:endParaRPr>
                    </a:p>
                  </a:txBody>
                  <a:tcPr marL="20825" marR="20825" marT="20825" marB="20825">
                    <a:lnL>
                      <a:noFill/>
                    </a:lnL>
                    <a:lnR>
                      <a:noFill/>
                    </a:lnR>
                    <a:lnT>
                      <a:noFill/>
                    </a:lnT>
                    <a:lnB>
                      <a:noFill/>
                    </a:lnB>
                    <a:solidFill>
                      <a:srgbClr val="FFFFCC"/>
                    </a:solidFill>
                  </a:tcPr>
                </a:tc>
              </a:tr>
              <a:tr h="2134505">
                <a:tc>
                  <a:txBody>
                    <a:bodyPr/>
                    <a:lstStyle/>
                    <a:p>
                      <a:r>
                        <a:rPr lang="en-GB" sz="1000" b="1" dirty="0">
                          <a:effectLst/>
                          <a:latin typeface="Arial, Helvetica, sans-serif"/>
                        </a:rPr>
                        <a:t>Explanation: </a:t>
                      </a:r>
                      <a:r>
                        <a:rPr lang="en-GB" sz="1000" dirty="0">
                          <a:effectLst/>
                          <a:latin typeface="Arial, Helvetica, sans-serif"/>
                        </a:rPr>
                        <a:t>This example of student written work is plagiarized. The student included a portion of the original author's work in a sentence without using quotation marks. Although the work was cited in the references, no credit was given to the original author in the text of the paper, and quotation marks were not used.</a:t>
                      </a:r>
                      <a:endParaRPr lang="en-GB" sz="1000" dirty="0">
                        <a:effectLst/>
                      </a:endParaRPr>
                    </a:p>
                  </a:txBody>
                  <a:tcPr marL="20825" marR="20825" marT="20825" marB="20825">
                    <a:lnL>
                      <a:noFill/>
                    </a:lnL>
                    <a:lnR>
                      <a:noFill/>
                    </a:lnR>
                    <a:lnT>
                      <a:noFill/>
                    </a:lnT>
                    <a:lnB>
                      <a:noFill/>
                    </a:lnB>
                    <a:solidFill>
                      <a:srgbClr val="CCCCCC"/>
                    </a:solidFill>
                  </a:tcPr>
                </a:tc>
                <a:tc>
                  <a:txBody>
                    <a:bodyPr/>
                    <a:lstStyle/>
                    <a:p>
                      <a:r>
                        <a:rPr lang="en-GB" sz="1000" b="1" dirty="0">
                          <a:effectLst/>
                          <a:latin typeface="Arial, Helvetica, sans-serif"/>
                        </a:rPr>
                        <a:t>Explanation: </a:t>
                      </a:r>
                      <a:r>
                        <a:rPr lang="en-GB" sz="1000" dirty="0">
                          <a:effectLst/>
                          <a:latin typeface="Arial, Helvetica, sans-serif"/>
                        </a:rPr>
                        <a:t>Quotation marks are used to indicate that this passage is a word-for-word citation from the original document</a:t>
                      </a:r>
                      <a:endParaRPr lang="en-GB" sz="1000" dirty="0">
                        <a:effectLst/>
                      </a:endParaRPr>
                    </a:p>
                  </a:txBody>
                  <a:tcPr marL="20825" marR="20825" marT="20825" marB="20825">
                    <a:lnL>
                      <a:noFill/>
                    </a:lnL>
                    <a:lnR>
                      <a:noFill/>
                    </a:lnR>
                    <a:lnT>
                      <a:noFill/>
                    </a:lnT>
                    <a:lnB>
                      <a:noFill/>
                    </a:lnB>
                    <a:solidFill>
                      <a:srgbClr val="FFFFCC"/>
                    </a:solidFill>
                  </a:tcPr>
                </a:tc>
              </a:tr>
            </a:tbl>
          </a:graphicData>
        </a:graphic>
      </p:graphicFrame>
    </p:spTree>
    <p:extLst>
      <p:ext uri="{BB962C8B-B14F-4D97-AF65-F5344CB8AC3E}">
        <p14:creationId xmlns:p14="http://schemas.microsoft.com/office/powerpoint/2010/main" val="1173999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850148931"/>
              </p:ext>
            </p:extLst>
          </p:nvPr>
        </p:nvGraphicFramePr>
        <p:xfrm>
          <a:off x="990600" y="1371600"/>
          <a:ext cx="3116263" cy="4135914"/>
        </p:xfrm>
        <a:graphic>
          <a:graphicData uri="http://schemas.openxmlformats.org/drawingml/2006/table">
            <a:tbl>
              <a:tblPr/>
              <a:tblGrid>
                <a:gridCol w="1828800"/>
                <a:gridCol w="1287463"/>
              </a:tblGrid>
              <a:tr h="4135914">
                <a:tc>
                  <a:txBody>
                    <a:bodyPr/>
                    <a:lstStyle/>
                    <a:p>
                      <a:r>
                        <a:rPr lang="en-GB" sz="1200" b="1" dirty="0">
                          <a:effectLst/>
                          <a:latin typeface="Arial, Helvetica, sans-serif"/>
                        </a:rPr>
                        <a:t>Original Source Material: </a:t>
                      </a:r>
                      <a:r>
                        <a:rPr lang="en-GB" sz="1200" dirty="0">
                          <a:effectLst/>
                          <a:latin typeface="Arial, Helvetica, sans-serif"/>
                        </a:rPr>
                        <a:t>The concept of systems is really quite simple. The basic idea is that a system has parts that fit together to make a whole; but where it gets complicated -- and interesting -- is how those parts are connected or related to each other.</a:t>
                      </a:r>
                      <a:endParaRPr lang="en-GB" sz="1200" dirty="0">
                        <a:effectLst/>
                      </a:endParaRPr>
                    </a:p>
                  </a:txBody>
                  <a:tcPr marL="47625" marR="47625" marT="47625" marB="47625">
                    <a:lnL>
                      <a:noFill/>
                    </a:lnL>
                    <a:lnR>
                      <a:noFill/>
                    </a:lnR>
                    <a:lnT>
                      <a:noFill/>
                    </a:lnT>
                    <a:lnB>
                      <a:noFill/>
                    </a:lnB>
                  </a:tcPr>
                </a:tc>
                <a:tc>
                  <a:txBody>
                    <a:bodyPr/>
                    <a:lstStyle/>
                    <a:p>
                      <a:r>
                        <a:rPr lang="en-GB" sz="1200" b="1" dirty="0">
                          <a:effectLst/>
                          <a:latin typeface="Arial, Helvetica, sans-serif"/>
                        </a:rPr>
                        <a:t>Source: </a:t>
                      </a:r>
                      <a:r>
                        <a:rPr lang="en-GB" sz="1200" dirty="0">
                          <a:effectLst/>
                          <a:latin typeface="Arial, Helvetica, sans-serif"/>
                        </a:rPr>
                        <a:t>Frick, T. (1991). R</a:t>
                      </a:r>
                      <a:r>
                        <a:rPr lang="en-GB" sz="1200" i="1" dirty="0">
                          <a:effectLst/>
                          <a:latin typeface="Arial, Helvetica, sans-serif"/>
                        </a:rPr>
                        <a:t>estructuring education through technology.</a:t>
                      </a:r>
                      <a:r>
                        <a:rPr lang="en-GB" sz="1200" dirty="0">
                          <a:effectLst/>
                          <a:latin typeface="Arial, Helvetica, sans-serif"/>
                        </a:rPr>
                        <a:t> Bloomington, IN: Phi Delta Kappa Educational Foundation. </a:t>
                      </a:r>
                      <a:endParaRPr lang="en-GB" sz="1200" dirty="0">
                        <a:effectLst/>
                      </a:endParaRPr>
                    </a:p>
                  </a:txBody>
                  <a:tcPr marL="47625" marR="47625" marT="47625" marB="47625">
                    <a:lnL>
                      <a:noFill/>
                    </a:lnL>
                    <a:lnR>
                      <a:noFill/>
                    </a:lnR>
                    <a:lnT>
                      <a:noFill/>
                    </a:lnT>
                    <a:lnB>
                      <a:noFill/>
                    </a:lnB>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4255701508"/>
              </p:ext>
            </p:extLst>
          </p:nvPr>
        </p:nvGraphicFramePr>
        <p:xfrm>
          <a:off x="4648200" y="1143000"/>
          <a:ext cx="3429000" cy="4724401"/>
        </p:xfrm>
        <a:graphic>
          <a:graphicData uri="http://schemas.openxmlformats.org/drawingml/2006/table">
            <a:tbl>
              <a:tblPr/>
              <a:tblGrid>
                <a:gridCol w="1680210"/>
                <a:gridCol w="1748790"/>
              </a:tblGrid>
              <a:tr h="254169">
                <a:tc>
                  <a:txBody>
                    <a:bodyPr/>
                    <a:lstStyle/>
                    <a:p>
                      <a:r>
                        <a:rPr lang="en-GB" sz="900" b="1" dirty="0">
                          <a:effectLst/>
                          <a:latin typeface="Arial, Helvetica, sans-serif"/>
                        </a:rPr>
                        <a:t>Plagiarized Version</a:t>
                      </a:r>
                      <a:endParaRPr lang="en-GB" sz="900" dirty="0">
                        <a:effectLst/>
                      </a:endParaRPr>
                    </a:p>
                  </a:txBody>
                  <a:tcPr marL="24984" marR="24984" marT="24984" marB="24984">
                    <a:lnL>
                      <a:noFill/>
                    </a:lnL>
                    <a:lnR>
                      <a:noFill/>
                    </a:lnR>
                    <a:lnT>
                      <a:noFill/>
                    </a:lnT>
                    <a:lnB>
                      <a:noFill/>
                    </a:lnB>
                    <a:solidFill>
                      <a:srgbClr val="CCCCCC"/>
                    </a:solidFill>
                  </a:tcPr>
                </a:tc>
                <a:tc>
                  <a:txBody>
                    <a:bodyPr/>
                    <a:lstStyle/>
                    <a:p>
                      <a:r>
                        <a:rPr lang="en-GB" sz="900" b="1" dirty="0">
                          <a:effectLst/>
                          <a:latin typeface="Arial, Helvetica, sans-serif"/>
                        </a:rPr>
                        <a:t>Correct Version</a:t>
                      </a:r>
                      <a:endParaRPr lang="en-GB" sz="900" dirty="0">
                        <a:effectLst/>
                      </a:endParaRPr>
                    </a:p>
                  </a:txBody>
                  <a:tcPr marL="24984" marR="24984" marT="24984" marB="24984">
                    <a:lnL>
                      <a:noFill/>
                    </a:lnL>
                    <a:lnR>
                      <a:noFill/>
                    </a:lnR>
                    <a:lnT>
                      <a:noFill/>
                    </a:lnT>
                    <a:lnB>
                      <a:noFill/>
                    </a:lnB>
                    <a:solidFill>
                      <a:srgbClr val="FFFFCC"/>
                    </a:solidFill>
                  </a:tcPr>
                </a:tc>
              </a:tr>
              <a:tr h="2518108">
                <a:tc>
                  <a:txBody>
                    <a:bodyPr/>
                    <a:lstStyle/>
                    <a:p>
                      <a:r>
                        <a:rPr lang="en-GB" sz="1050" dirty="0">
                          <a:effectLst/>
                          <a:latin typeface="Arial, Helvetica, sans-serif"/>
                        </a:rPr>
                        <a:t>A system has parts that fit together to make a whole, but the important aspect of systems is how those parts are connected or related to each other (Frick, 1991</a:t>
                      </a:r>
                      <a:r>
                        <a:rPr lang="en-GB" sz="1050" dirty="0" smtClean="0">
                          <a:effectLst/>
                          <a:latin typeface="Arial, Helvetica, sans-serif"/>
                        </a:rPr>
                        <a:t>).</a:t>
                      </a:r>
                    </a:p>
                    <a:p>
                      <a:endParaRPr lang="en-GB" sz="1050" dirty="0">
                        <a:effectLst/>
                      </a:endParaRPr>
                    </a:p>
                    <a:p>
                      <a:r>
                        <a:rPr lang="en-GB" sz="1050" dirty="0">
                          <a:effectLst/>
                          <a:latin typeface="Arial, Helvetica, sans-serif"/>
                        </a:rPr>
                        <a:t>References: Frick, T. (1991). R</a:t>
                      </a:r>
                      <a:r>
                        <a:rPr lang="en-GB" sz="1050" i="1" dirty="0">
                          <a:effectLst/>
                          <a:latin typeface="Arial, Helvetica, sans-serif"/>
                        </a:rPr>
                        <a:t>estructuring education through technology.</a:t>
                      </a:r>
                      <a:r>
                        <a:rPr lang="en-GB" sz="1050" dirty="0">
                          <a:effectLst/>
                          <a:latin typeface="Arial, Helvetica, sans-serif"/>
                        </a:rPr>
                        <a:t> Bloomington, IN: Phi Delta Kappa Educational Foundation. </a:t>
                      </a:r>
                      <a:endParaRPr lang="en-GB" sz="1050" dirty="0">
                        <a:effectLst/>
                      </a:endParaRPr>
                    </a:p>
                  </a:txBody>
                  <a:tcPr marL="24984" marR="24984" marT="24984" marB="24984">
                    <a:lnL>
                      <a:noFill/>
                    </a:lnL>
                    <a:lnR>
                      <a:noFill/>
                    </a:lnR>
                    <a:lnT>
                      <a:noFill/>
                    </a:lnT>
                    <a:lnB>
                      <a:noFill/>
                    </a:lnB>
                    <a:solidFill>
                      <a:srgbClr val="CCCCCC"/>
                    </a:solidFill>
                  </a:tcPr>
                </a:tc>
                <a:tc>
                  <a:txBody>
                    <a:bodyPr/>
                    <a:lstStyle/>
                    <a:p>
                      <a:r>
                        <a:rPr lang="en-GB" sz="1050" dirty="0">
                          <a:effectLst/>
                          <a:latin typeface="Arial, Helvetica, sans-serif"/>
                        </a:rPr>
                        <a:t>Frick (1991) states that "... a system has parts that fit together to make a whole ..." but the important aspect of systems is "... how those parts are connected or related to each other" (p. 17).</a:t>
                      </a:r>
                      <a:endParaRPr lang="en-GB" sz="1050" dirty="0">
                        <a:effectLst/>
                      </a:endParaRPr>
                    </a:p>
                    <a:p>
                      <a:endParaRPr lang="en-GB" sz="1050" dirty="0" smtClean="0">
                        <a:effectLst/>
                        <a:latin typeface="Arial, Helvetica, sans-serif"/>
                      </a:endParaRPr>
                    </a:p>
                    <a:p>
                      <a:r>
                        <a:rPr lang="en-GB" sz="1050" dirty="0" smtClean="0">
                          <a:effectLst/>
                          <a:latin typeface="Arial, Helvetica, sans-serif"/>
                        </a:rPr>
                        <a:t>References</a:t>
                      </a:r>
                      <a:r>
                        <a:rPr lang="en-GB" sz="1050" dirty="0">
                          <a:effectLst/>
                          <a:latin typeface="Arial, Helvetica, sans-serif"/>
                        </a:rPr>
                        <a:t>: Frick, T. (1991). R</a:t>
                      </a:r>
                      <a:r>
                        <a:rPr lang="en-GB" sz="1050" i="1" dirty="0">
                          <a:effectLst/>
                          <a:latin typeface="Arial, Helvetica, sans-serif"/>
                        </a:rPr>
                        <a:t>estructuring education through technology.</a:t>
                      </a:r>
                      <a:r>
                        <a:rPr lang="en-GB" sz="1050" dirty="0">
                          <a:effectLst/>
                          <a:latin typeface="Arial, Helvetica, sans-serif"/>
                        </a:rPr>
                        <a:t> Bloomington, IN: Phi Delta Kappa Educational Foundation. </a:t>
                      </a:r>
                      <a:endParaRPr lang="en-GB" sz="1050" dirty="0">
                        <a:effectLst/>
                      </a:endParaRPr>
                    </a:p>
                  </a:txBody>
                  <a:tcPr marL="24984" marR="24984" marT="24984" marB="24984">
                    <a:lnL>
                      <a:noFill/>
                    </a:lnL>
                    <a:lnR>
                      <a:noFill/>
                    </a:lnR>
                    <a:lnT>
                      <a:noFill/>
                    </a:lnT>
                    <a:lnB>
                      <a:noFill/>
                    </a:lnB>
                    <a:solidFill>
                      <a:srgbClr val="FFFFCC"/>
                    </a:solidFill>
                  </a:tcPr>
                </a:tc>
              </a:tr>
              <a:tr h="1952124">
                <a:tc>
                  <a:txBody>
                    <a:bodyPr/>
                    <a:lstStyle/>
                    <a:p>
                      <a:r>
                        <a:rPr lang="en-GB" sz="1050" b="1">
                          <a:effectLst/>
                          <a:latin typeface="Arial, Helvetica, sans-serif"/>
                        </a:rPr>
                        <a:t>Explanation: </a:t>
                      </a:r>
                      <a:r>
                        <a:rPr lang="en-GB" sz="1050">
                          <a:effectLst/>
                          <a:latin typeface="Arial, Helvetica, sans-serif"/>
                        </a:rPr>
                        <a:t>This example of student written work is plagiarized. Although the author is cited at the end of the paragraph, the student copied word-for-word from the original source material and did not use quotation marks.</a:t>
                      </a:r>
                      <a:endParaRPr lang="en-GB" sz="1050">
                        <a:effectLst/>
                      </a:endParaRPr>
                    </a:p>
                  </a:txBody>
                  <a:tcPr marL="24984" marR="24984" marT="24984" marB="24984">
                    <a:lnL>
                      <a:noFill/>
                    </a:lnL>
                    <a:lnR>
                      <a:noFill/>
                    </a:lnR>
                    <a:lnT>
                      <a:noFill/>
                    </a:lnT>
                    <a:lnB>
                      <a:noFill/>
                    </a:lnB>
                    <a:solidFill>
                      <a:srgbClr val="CCCCCC"/>
                    </a:solidFill>
                  </a:tcPr>
                </a:tc>
                <a:tc>
                  <a:txBody>
                    <a:bodyPr/>
                    <a:lstStyle/>
                    <a:p>
                      <a:r>
                        <a:rPr lang="en-GB" sz="1050" b="1" dirty="0">
                          <a:effectLst/>
                          <a:latin typeface="Arial, Helvetica, sans-serif"/>
                        </a:rPr>
                        <a:t>Explanation: </a:t>
                      </a:r>
                      <a:r>
                        <a:rPr lang="en-GB" sz="1050" dirty="0">
                          <a:effectLst/>
                          <a:latin typeface="Arial, Helvetica, sans-serif"/>
                        </a:rPr>
                        <a:t>Note in this example that the passage begins with the author and year of the publication. Quotation marks are used to indicate that the passages are word-for-word citations from the original document. The author is also listed in the references.</a:t>
                      </a:r>
                      <a:endParaRPr lang="en-GB" sz="1050" dirty="0">
                        <a:effectLst/>
                      </a:endParaRPr>
                    </a:p>
                  </a:txBody>
                  <a:tcPr marL="24984" marR="24984" marT="24984" marB="24984">
                    <a:lnL>
                      <a:noFill/>
                    </a:lnL>
                    <a:lnR>
                      <a:noFill/>
                    </a:lnR>
                    <a:lnT>
                      <a:noFill/>
                    </a:lnT>
                    <a:lnB>
                      <a:noFill/>
                    </a:lnB>
                    <a:solidFill>
                      <a:srgbClr val="FFFFCC"/>
                    </a:solidFill>
                  </a:tcPr>
                </a:tc>
              </a:tr>
            </a:tbl>
          </a:graphicData>
        </a:graphic>
      </p:graphicFrame>
      <p:sp>
        <p:nvSpPr>
          <p:cNvPr id="6" name="Rectangle 1"/>
          <p:cNvSpPr>
            <a:spLocks noChangeArrowheads="1"/>
          </p:cNvSpPr>
          <p:nvPr/>
        </p:nvSpPr>
        <p:spPr bwMode="auto">
          <a:xfrm>
            <a:off x="2936875" y="21193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672750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256530111"/>
              </p:ext>
            </p:extLst>
          </p:nvPr>
        </p:nvGraphicFramePr>
        <p:xfrm>
          <a:off x="990600" y="914400"/>
          <a:ext cx="3657600" cy="4884739"/>
        </p:xfrm>
        <a:graphic>
          <a:graphicData uri="http://schemas.openxmlformats.org/drawingml/2006/table">
            <a:tbl>
              <a:tblPr/>
              <a:tblGrid>
                <a:gridCol w="2362200"/>
                <a:gridCol w="1295400"/>
              </a:tblGrid>
              <a:tr h="4884739">
                <a:tc>
                  <a:txBody>
                    <a:bodyPr/>
                    <a:lstStyle/>
                    <a:p>
                      <a:r>
                        <a:rPr lang="en-GB" sz="1200" b="1" dirty="0">
                          <a:effectLst/>
                          <a:latin typeface="Arial, Helvetica, sans-serif"/>
                        </a:rPr>
                        <a:t>Original Source Material: </a:t>
                      </a:r>
                      <a:r>
                        <a:rPr lang="en-GB" sz="1200" dirty="0">
                          <a:effectLst/>
                          <a:latin typeface="Arial, Helvetica, sans-serif"/>
                        </a:rPr>
                        <a:t>Theories differ from philosophies and models of teaching. A philosophy is a value system, whereas a theory seeks to explain real-world events and can be certified through scientific investigation. Models of teaching are approaches to the management of some aspect of classroom instruction and they may not be independent of subject area, grade level, age of the student, or the setting for learning. A characteristic of learning theories is that they address the underlying psychological dynamics of events. Thus, they provide a mechanism for understanding the implications of events related to learning in both formal and informal settings.</a:t>
                      </a:r>
                      <a:endParaRPr lang="en-GB" sz="1200" dirty="0">
                        <a:effectLst/>
                      </a:endParaRPr>
                    </a:p>
                  </a:txBody>
                  <a:tcPr marL="38271" marR="38271" marT="38271" marB="38271">
                    <a:lnL>
                      <a:noFill/>
                    </a:lnL>
                    <a:lnR>
                      <a:noFill/>
                    </a:lnR>
                    <a:lnT>
                      <a:noFill/>
                    </a:lnT>
                    <a:lnB>
                      <a:noFill/>
                    </a:lnB>
                  </a:tcPr>
                </a:tc>
                <a:tc>
                  <a:txBody>
                    <a:bodyPr/>
                    <a:lstStyle/>
                    <a:p>
                      <a:r>
                        <a:rPr lang="en-GB" sz="1200" b="1" dirty="0">
                          <a:effectLst/>
                          <a:latin typeface="Arial, Helvetica, sans-serif"/>
                        </a:rPr>
                        <a:t>Source: </a:t>
                      </a:r>
                      <a:r>
                        <a:rPr lang="en-GB" sz="1200" dirty="0" err="1">
                          <a:effectLst/>
                          <a:latin typeface="Arial, Helvetica, sans-serif"/>
                        </a:rPr>
                        <a:t>Gredler</a:t>
                      </a:r>
                      <a:r>
                        <a:rPr lang="en-GB" sz="1200" dirty="0">
                          <a:effectLst/>
                          <a:latin typeface="Arial, Helvetica, sans-serif"/>
                        </a:rPr>
                        <a:t>, M. E. (2001). </a:t>
                      </a:r>
                      <a:r>
                        <a:rPr lang="en-GB" sz="1200" i="1" dirty="0">
                          <a:effectLst/>
                          <a:latin typeface="Arial, Helvetica, sans-serif"/>
                        </a:rPr>
                        <a:t>Learning and instruction: Theory into practice</a:t>
                      </a:r>
                      <a:r>
                        <a:rPr lang="en-GB" sz="1200" dirty="0">
                          <a:effectLst/>
                          <a:latin typeface="Arial, Helvetica, sans-serif"/>
                        </a:rPr>
                        <a:t> (4th ed.). Upper Saddle River, NJ: Prentice-Hall.</a:t>
                      </a:r>
                      <a:endParaRPr lang="en-GB" sz="1200" dirty="0">
                        <a:effectLst/>
                      </a:endParaRPr>
                    </a:p>
                  </a:txBody>
                  <a:tcPr marL="38271" marR="38271" marT="38271" marB="38271">
                    <a:lnL>
                      <a:noFill/>
                    </a:lnL>
                    <a:lnR>
                      <a:noFill/>
                    </a:lnR>
                    <a:lnT>
                      <a:noFill/>
                    </a:lnT>
                    <a:lnB>
                      <a:noFill/>
                    </a:lnB>
                  </a:tcPr>
                </a:tc>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169282377"/>
              </p:ext>
            </p:extLst>
          </p:nvPr>
        </p:nvGraphicFramePr>
        <p:xfrm>
          <a:off x="4572001" y="744011"/>
          <a:ext cx="3581400" cy="5428189"/>
        </p:xfrm>
        <a:graphic>
          <a:graphicData uri="http://schemas.openxmlformats.org/drawingml/2006/table">
            <a:tbl>
              <a:tblPr/>
              <a:tblGrid>
                <a:gridCol w="1793748"/>
                <a:gridCol w="1787652"/>
              </a:tblGrid>
              <a:tr h="180805">
                <a:tc>
                  <a:txBody>
                    <a:bodyPr/>
                    <a:lstStyle/>
                    <a:p>
                      <a:r>
                        <a:rPr lang="en-GB" sz="600" b="1" dirty="0">
                          <a:effectLst/>
                          <a:latin typeface="Arial, Helvetica, sans-serif"/>
                        </a:rPr>
                        <a:t>Plagiarized Version</a:t>
                      </a:r>
                      <a:endParaRPr lang="en-GB" sz="600" dirty="0">
                        <a:effectLst/>
                      </a:endParaRPr>
                    </a:p>
                  </a:txBody>
                  <a:tcPr marL="16446" marR="16446" marT="16446" marB="16446">
                    <a:lnL>
                      <a:noFill/>
                    </a:lnL>
                    <a:lnR>
                      <a:noFill/>
                    </a:lnR>
                    <a:lnT>
                      <a:noFill/>
                    </a:lnT>
                    <a:lnB>
                      <a:noFill/>
                    </a:lnB>
                    <a:solidFill>
                      <a:srgbClr val="CCCCCC"/>
                    </a:solidFill>
                  </a:tcPr>
                </a:tc>
                <a:tc>
                  <a:txBody>
                    <a:bodyPr/>
                    <a:lstStyle/>
                    <a:p>
                      <a:r>
                        <a:rPr lang="en-GB" sz="600" b="1">
                          <a:effectLst/>
                          <a:latin typeface="Arial, Helvetica, sans-serif"/>
                        </a:rPr>
                        <a:t>Correct Version</a:t>
                      </a:r>
                      <a:endParaRPr lang="en-GB" sz="600">
                        <a:effectLst/>
                      </a:endParaRPr>
                    </a:p>
                  </a:txBody>
                  <a:tcPr marL="16446" marR="16446" marT="16446" marB="16446">
                    <a:lnL>
                      <a:noFill/>
                    </a:lnL>
                    <a:lnR>
                      <a:noFill/>
                    </a:lnR>
                    <a:lnT>
                      <a:noFill/>
                    </a:lnT>
                    <a:lnB>
                      <a:noFill/>
                    </a:lnB>
                    <a:solidFill>
                      <a:srgbClr val="FFFFCC"/>
                    </a:solidFill>
                  </a:tcPr>
                </a:tc>
              </a:tr>
              <a:tr h="2867195">
                <a:tc>
                  <a:txBody>
                    <a:bodyPr/>
                    <a:lstStyle/>
                    <a:p>
                      <a:r>
                        <a:rPr lang="en-GB" sz="1000" dirty="0">
                          <a:effectLst/>
                          <a:latin typeface="Arial, Helvetica, sans-serif"/>
                        </a:rPr>
                        <a:t>Theories and philosophies are different from each other because theories seek to explain real-world events and can be certified through scientific investigation. Learning theories address the underlying psychological dynamics of events, so they provide a mechanism for understanding the implications of events related to learning in both formal and informal settings</a:t>
                      </a:r>
                      <a:r>
                        <a:rPr lang="en-GB" sz="1000" dirty="0" smtClean="0">
                          <a:effectLst/>
                          <a:latin typeface="Arial, Helvetica, sans-serif"/>
                        </a:rPr>
                        <a:t>.</a:t>
                      </a:r>
                    </a:p>
                    <a:p>
                      <a:endParaRPr lang="en-GB" sz="1000" dirty="0" smtClean="0">
                        <a:effectLst/>
                        <a:latin typeface="Arial, Helvetica, sans-serif"/>
                      </a:endParaRPr>
                    </a:p>
                    <a:p>
                      <a:endParaRPr lang="en-GB" sz="1000" dirty="0" smtClean="0">
                        <a:effectLst/>
                        <a:latin typeface="Arial, Helvetica, sans-serif"/>
                      </a:endParaRPr>
                    </a:p>
                    <a:p>
                      <a:endParaRPr lang="en-GB" sz="1000" dirty="0" smtClean="0">
                        <a:effectLst/>
                        <a:latin typeface="Arial, Helvetica, sans-serif"/>
                      </a:endParaRPr>
                    </a:p>
                    <a:p>
                      <a:r>
                        <a:rPr lang="en-GB" sz="1000" b="1" dirty="0" smtClean="0">
                          <a:effectLst/>
                          <a:latin typeface="Arial, Helvetica, sans-serif"/>
                        </a:rPr>
                        <a:t>Explanation: </a:t>
                      </a:r>
                      <a:r>
                        <a:rPr lang="en-GB" sz="1000" dirty="0" smtClean="0">
                          <a:effectLst/>
                          <a:latin typeface="Arial, Helvetica, sans-serif"/>
                        </a:rPr>
                        <a:t>This example of student written work is plagiarized. The student used several passages from the original work and inserted them into original prose, however this is still an example of word-for-word plagiarism</a:t>
                      </a:r>
                      <a:endParaRPr lang="en-GB" sz="1000" dirty="0">
                        <a:effectLst/>
                      </a:endParaRPr>
                    </a:p>
                  </a:txBody>
                  <a:tcPr marL="16446" marR="16446" marT="16446" marB="16446">
                    <a:lnL>
                      <a:noFill/>
                    </a:lnL>
                    <a:lnR>
                      <a:noFill/>
                    </a:lnR>
                    <a:lnT>
                      <a:noFill/>
                    </a:lnT>
                    <a:lnB>
                      <a:noFill/>
                    </a:lnB>
                    <a:solidFill>
                      <a:srgbClr val="CCCCCC"/>
                    </a:solidFill>
                  </a:tcPr>
                </a:tc>
                <a:tc>
                  <a:txBody>
                    <a:bodyPr/>
                    <a:lstStyle/>
                    <a:p>
                      <a:r>
                        <a:rPr lang="en-GB" sz="1000" dirty="0">
                          <a:effectLst/>
                          <a:latin typeface="Arial, Helvetica, sans-serif"/>
                        </a:rPr>
                        <a:t>Theories and philosophies are different from each other because, according to </a:t>
                      </a:r>
                      <a:r>
                        <a:rPr lang="en-GB" sz="1000" dirty="0" err="1">
                          <a:effectLst/>
                          <a:latin typeface="Arial, Helvetica, sans-serif"/>
                        </a:rPr>
                        <a:t>Gredler</a:t>
                      </a:r>
                      <a:r>
                        <a:rPr lang="en-GB" sz="1000" dirty="0">
                          <a:effectLst/>
                          <a:latin typeface="Arial, Helvetica, sans-serif"/>
                        </a:rPr>
                        <a:t> (2001) theories seek </a:t>
                      </a:r>
                      <a:endParaRPr lang="en-GB" sz="1000" dirty="0">
                        <a:effectLst/>
                      </a:endParaRPr>
                    </a:p>
                    <a:p>
                      <a:r>
                        <a:rPr lang="en-GB" sz="1000" dirty="0">
                          <a:effectLst/>
                          <a:latin typeface="Arial, Helvetica, sans-serif"/>
                        </a:rPr>
                        <a:t>to explain real-world events and can be certified through scientific investigation... A characteristic of learning theories is that they address the underlying psychological dynamics of events. Thus, they provide a mechanism for understanding the implications of events related to learning in both formal and informal settings. (pp. 12-13</a:t>
                      </a:r>
                      <a:r>
                        <a:rPr lang="en-GB" sz="1000" dirty="0" smtClean="0">
                          <a:effectLst/>
                          <a:latin typeface="Arial, Helvetica, sans-serif"/>
                        </a:rPr>
                        <a:t>)</a:t>
                      </a:r>
                    </a:p>
                    <a:p>
                      <a:endParaRPr lang="en-GB" sz="1000" dirty="0">
                        <a:effectLst/>
                      </a:endParaRPr>
                    </a:p>
                    <a:p>
                      <a:r>
                        <a:rPr lang="en-GB" sz="1000" dirty="0">
                          <a:effectLst/>
                          <a:latin typeface="Arial, Helvetica, sans-serif"/>
                        </a:rPr>
                        <a:t>References: </a:t>
                      </a:r>
                      <a:r>
                        <a:rPr lang="en-GB" sz="1000" dirty="0" err="1">
                          <a:effectLst/>
                          <a:latin typeface="Arial, Helvetica, sans-serif"/>
                        </a:rPr>
                        <a:t>Gredler</a:t>
                      </a:r>
                      <a:r>
                        <a:rPr lang="en-GB" sz="1000" dirty="0">
                          <a:effectLst/>
                          <a:latin typeface="Arial, Helvetica, sans-serif"/>
                        </a:rPr>
                        <a:t>, M. E. (2001). </a:t>
                      </a:r>
                      <a:r>
                        <a:rPr lang="en-GB" sz="1000" i="1" dirty="0">
                          <a:effectLst/>
                          <a:latin typeface="Arial, Helvetica, sans-serif"/>
                        </a:rPr>
                        <a:t>Learning and instruction: Theory into practice</a:t>
                      </a:r>
                      <a:r>
                        <a:rPr lang="en-GB" sz="1000" dirty="0">
                          <a:effectLst/>
                          <a:latin typeface="Arial, Helvetica, sans-serif"/>
                        </a:rPr>
                        <a:t> (4th Ed.). Upper Saddle River, NJ: Prentice-Hall.</a:t>
                      </a:r>
                      <a:endParaRPr lang="en-GB" sz="1000" dirty="0">
                        <a:effectLst/>
                      </a:endParaRPr>
                    </a:p>
                  </a:txBody>
                  <a:tcPr marL="16446" marR="16446" marT="16446" marB="16446">
                    <a:lnL>
                      <a:noFill/>
                    </a:lnL>
                    <a:lnR>
                      <a:noFill/>
                    </a:lnR>
                    <a:lnT>
                      <a:noFill/>
                    </a:lnT>
                    <a:lnB>
                      <a:noFill/>
                    </a:lnB>
                    <a:solidFill>
                      <a:srgbClr val="FFFFCC"/>
                    </a:solidFill>
                  </a:tcPr>
                </a:tc>
              </a:tr>
              <a:tr h="1386503">
                <a:tc>
                  <a:txBody>
                    <a:bodyPr/>
                    <a:lstStyle/>
                    <a:p>
                      <a:r>
                        <a:rPr lang="en-GB" sz="1000" dirty="0" smtClean="0">
                          <a:effectLst/>
                          <a:latin typeface="Arial, Helvetica, sans-serif"/>
                        </a:rPr>
                        <a:t>No </a:t>
                      </a:r>
                      <a:r>
                        <a:rPr lang="en-GB" sz="1000" dirty="0">
                          <a:effectLst/>
                          <a:latin typeface="Arial, Helvetica, sans-serif"/>
                        </a:rPr>
                        <a:t>credit was given to the author in the text and quotation marks were not used, and also the work was not listed in the references.</a:t>
                      </a:r>
                      <a:endParaRPr lang="en-GB" sz="1000" dirty="0">
                        <a:effectLst/>
                      </a:endParaRPr>
                    </a:p>
                  </a:txBody>
                  <a:tcPr marL="16446" marR="16446" marT="16446" marB="16446">
                    <a:lnL>
                      <a:noFill/>
                    </a:lnL>
                    <a:lnR>
                      <a:noFill/>
                    </a:lnR>
                    <a:lnT>
                      <a:noFill/>
                    </a:lnT>
                    <a:lnB>
                      <a:noFill/>
                    </a:lnB>
                    <a:solidFill>
                      <a:srgbClr val="CCCCCC"/>
                    </a:solidFill>
                  </a:tcPr>
                </a:tc>
                <a:tc>
                  <a:txBody>
                    <a:bodyPr/>
                    <a:lstStyle/>
                    <a:p>
                      <a:r>
                        <a:rPr lang="en-GB" sz="1000" b="1" dirty="0">
                          <a:effectLst/>
                          <a:latin typeface="Arial, Helvetica, sans-serif"/>
                        </a:rPr>
                        <a:t>Explanation: </a:t>
                      </a:r>
                      <a:r>
                        <a:rPr lang="en-GB" sz="1000" dirty="0">
                          <a:effectLst/>
                          <a:latin typeface="Arial, Helvetica, sans-serif"/>
                        </a:rPr>
                        <a:t>An indented block is used to indicate that this passage is a word-for-word quotation and the pages where it was taken from the original document. The original author of the content is cited at the end of the passage and in the reference section as well.</a:t>
                      </a:r>
                      <a:endParaRPr lang="en-GB" sz="1000" dirty="0">
                        <a:effectLst/>
                      </a:endParaRPr>
                    </a:p>
                  </a:txBody>
                  <a:tcPr marL="16446" marR="16446" marT="16446" marB="16446">
                    <a:lnL>
                      <a:noFill/>
                    </a:lnL>
                    <a:lnR>
                      <a:noFill/>
                    </a:lnR>
                    <a:lnT>
                      <a:noFill/>
                    </a:lnT>
                    <a:lnB>
                      <a:noFill/>
                    </a:lnB>
                    <a:solidFill>
                      <a:srgbClr val="FFFFCC"/>
                    </a:solidFill>
                  </a:tcPr>
                </a:tc>
              </a:tr>
            </a:tbl>
          </a:graphicData>
        </a:graphic>
      </p:graphicFrame>
    </p:spTree>
    <p:extLst>
      <p:ext uri="{BB962C8B-B14F-4D97-AF65-F5344CB8AC3E}">
        <p14:creationId xmlns:p14="http://schemas.microsoft.com/office/powerpoint/2010/main" val="1763403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995261800"/>
              </p:ext>
            </p:extLst>
          </p:nvPr>
        </p:nvGraphicFramePr>
        <p:xfrm>
          <a:off x="1371601" y="1143000"/>
          <a:ext cx="2819400" cy="4419600"/>
        </p:xfrm>
        <a:graphic>
          <a:graphicData uri="http://schemas.openxmlformats.org/drawingml/2006/table">
            <a:tbl>
              <a:tblPr/>
              <a:tblGrid>
                <a:gridCol w="1447799"/>
                <a:gridCol w="1371601"/>
              </a:tblGrid>
              <a:tr h="4419600">
                <a:tc>
                  <a:txBody>
                    <a:bodyPr/>
                    <a:lstStyle/>
                    <a:p>
                      <a:r>
                        <a:rPr lang="en-GB" sz="1000" b="1" dirty="0">
                          <a:effectLst/>
                          <a:latin typeface="Arial, Helvetica, sans-serif"/>
                        </a:rPr>
                        <a:t>Original Source Material: </a:t>
                      </a:r>
                      <a:r>
                        <a:rPr lang="en-GB" sz="1000" dirty="0">
                          <a:effectLst/>
                          <a:latin typeface="Arial, Helvetica, sans-serif"/>
                        </a:rPr>
                        <a:t>An important characteristic of instructional-design theories is that they are design oriented (or goal oriented). This makes them very different from what most people usually think of as theories. Theories can be thought of as dealing with cause-and-effect relationships or with flows of events in natural processes, keeping in mind that those effects or events are almost always probabilistic (i.e., the cause increases the chances of the stated effect occurring) rather than deterministic (i.e., the cause always results in the stated effect).</a:t>
                      </a:r>
                      <a:endParaRPr lang="en-GB" sz="1000" dirty="0">
                        <a:effectLst/>
                      </a:endParaRPr>
                    </a:p>
                  </a:txBody>
                  <a:tcPr marL="25696" marR="25696" marT="25696" marB="25696">
                    <a:lnL>
                      <a:noFill/>
                    </a:lnL>
                    <a:lnR>
                      <a:noFill/>
                    </a:lnR>
                    <a:lnT>
                      <a:noFill/>
                    </a:lnT>
                    <a:lnB>
                      <a:noFill/>
                    </a:lnB>
                  </a:tcPr>
                </a:tc>
                <a:tc>
                  <a:txBody>
                    <a:bodyPr/>
                    <a:lstStyle/>
                    <a:p>
                      <a:r>
                        <a:rPr lang="en-GB" sz="1000" b="1" dirty="0">
                          <a:effectLst/>
                          <a:latin typeface="Arial, Helvetica, sans-serif"/>
                        </a:rPr>
                        <a:t>Source: </a:t>
                      </a:r>
                      <a:r>
                        <a:rPr lang="en-GB" sz="1000" dirty="0" err="1">
                          <a:effectLst/>
                          <a:latin typeface="Arial, Helvetica, sans-serif"/>
                        </a:rPr>
                        <a:t>Reigeluth</a:t>
                      </a:r>
                      <a:r>
                        <a:rPr lang="en-GB" sz="1000" dirty="0">
                          <a:effectLst/>
                          <a:latin typeface="Arial, Helvetica, sans-serif"/>
                        </a:rPr>
                        <a:t>, C. M. (1999). What is instructional design theory and how is it changing? In C. M. </a:t>
                      </a:r>
                      <a:r>
                        <a:rPr lang="en-GB" sz="1000" dirty="0" err="1">
                          <a:effectLst/>
                          <a:latin typeface="Arial, Helvetica, sans-serif"/>
                        </a:rPr>
                        <a:t>Reigeluth</a:t>
                      </a:r>
                      <a:r>
                        <a:rPr lang="en-GB" sz="1000" dirty="0">
                          <a:effectLst/>
                          <a:latin typeface="Arial, Helvetica, sans-serif"/>
                        </a:rPr>
                        <a:t> (ed.), </a:t>
                      </a:r>
                      <a:r>
                        <a:rPr lang="en-GB" sz="1000" i="1" dirty="0">
                          <a:effectLst/>
                          <a:latin typeface="Arial, Helvetica, sans-serif"/>
                        </a:rPr>
                        <a:t>Instructional-design theories and models volume II: A new paradigm of instructional theory,</a:t>
                      </a:r>
                      <a:r>
                        <a:rPr lang="en-GB" sz="1000" dirty="0">
                          <a:effectLst/>
                          <a:latin typeface="Arial, Helvetica, sans-serif"/>
                        </a:rPr>
                        <a:t> (pp. 1-29). Mahwah, NJ: Lawrence Erlbaum Associates.</a:t>
                      </a:r>
                      <a:endParaRPr lang="en-GB" sz="1000" dirty="0">
                        <a:effectLst/>
                      </a:endParaRPr>
                    </a:p>
                  </a:txBody>
                  <a:tcPr marL="25696" marR="25696" marT="25696" marB="25696">
                    <a:lnL>
                      <a:noFill/>
                    </a:lnL>
                    <a:lnR>
                      <a:noFill/>
                    </a:lnR>
                    <a:lnT>
                      <a:noFill/>
                    </a:lnT>
                    <a:lnB>
                      <a:noFill/>
                    </a:lnB>
                  </a:tcPr>
                </a:tc>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4001101284"/>
              </p:ext>
            </p:extLst>
          </p:nvPr>
        </p:nvGraphicFramePr>
        <p:xfrm>
          <a:off x="4191000" y="685801"/>
          <a:ext cx="3962400" cy="5415699"/>
        </p:xfrm>
        <a:graphic>
          <a:graphicData uri="http://schemas.openxmlformats.org/drawingml/2006/table">
            <a:tbl>
              <a:tblPr/>
              <a:tblGrid>
                <a:gridCol w="1941576"/>
                <a:gridCol w="2020824"/>
              </a:tblGrid>
              <a:tr h="117990">
                <a:tc>
                  <a:txBody>
                    <a:bodyPr/>
                    <a:lstStyle/>
                    <a:p>
                      <a:r>
                        <a:rPr lang="en-GB" sz="600" b="1" dirty="0">
                          <a:effectLst/>
                          <a:latin typeface="Arial, Helvetica, sans-serif"/>
                        </a:rPr>
                        <a:t>Plagiarized Version</a:t>
                      </a:r>
                      <a:endParaRPr lang="en-GB" sz="600" dirty="0">
                        <a:effectLst/>
                      </a:endParaRPr>
                    </a:p>
                  </a:txBody>
                  <a:tcPr marL="16025" marR="16025" marT="16025" marB="16025">
                    <a:lnL>
                      <a:noFill/>
                    </a:lnL>
                    <a:lnR>
                      <a:noFill/>
                    </a:lnR>
                    <a:lnT>
                      <a:noFill/>
                    </a:lnT>
                    <a:lnB>
                      <a:noFill/>
                    </a:lnB>
                    <a:solidFill>
                      <a:srgbClr val="CCCCCC"/>
                    </a:solidFill>
                  </a:tcPr>
                </a:tc>
                <a:tc>
                  <a:txBody>
                    <a:bodyPr/>
                    <a:lstStyle/>
                    <a:p>
                      <a:r>
                        <a:rPr lang="en-GB" sz="600" b="1">
                          <a:effectLst/>
                          <a:latin typeface="Arial, Helvetica, sans-serif"/>
                        </a:rPr>
                        <a:t>Correct Version</a:t>
                      </a:r>
                      <a:endParaRPr lang="en-GB" sz="600">
                        <a:effectLst/>
                      </a:endParaRPr>
                    </a:p>
                  </a:txBody>
                  <a:tcPr marL="16025" marR="16025" marT="16025" marB="16025">
                    <a:lnL>
                      <a:noFill/>
                    </a:lnL>
                    <a:lnR>
                      <a:noFill/>
                    </a:lnR>
                    <a:lnT>
                      <a:noFill/>
                    </a:lnT>
                    <a:lnB>
                      <a:noFill/>
                    </a:lnB>
                    <a:solidFill>
                      <a:srgbClr val="FFFFCC"/>
                    </a:solidFill>
                  </a:tcPr>
                </a:tc>
              </a:tr>
              <a:tr h="3334825">
                <a:tc>
                  <a:txBody>
                    <a:bodyPr/>
                    <a:lstStyle/>
                    <a:p>
                      <a:r>
                        <a:rPr lang="en-GB" sz="1000" dirty="0">
                          <a:effectLst/>
                          <a:latin typeface="Arial, Helvetica, sans-serif"/>
                        </a:rPr>
                        <a:t>Whether they are probabilistic (i.e., the cause increases the chances of the stated effect occurring) or they are deterministic (i.e., the cause always results in the stated effect), we can think of theories as dealing with cause-and-effect relationships or with flows of natural processes.</a:t>
                      </a:r>
                      <a:endParaRPr lang="en-GB" sz="1000" dirty="0">
                        <a:effectLst/>
                      </a:endParaRPr>
                    </a:p>
                    <a:p>
                      <a:endParaRPr lang="en-GB" sz="1000" dirty="0" smtClean="0">
                        <a:effectLst/>
                        <a:latin typeface="Arial, Helvetica, sans-serif"/>
                      </a:endParaRPr>
                    </a:p>
                    <a:p>
                      <a:r>
                        <a:rPr lang="en-GB" sz="1000" dirty="0" smtClean="0">
                          <a:effectLst/>
                          <a:latin typeface="Arial, Helvetica, sans-serif"/>
                        </a:rPr>
                        <a:t>References</a:t>
                      </a:r>
                      <a:r>
                        <a:rPr lang="en-GB" sz="1000" dirty="0">
                          <a:effectLst/>
                          <a:latin typeface="Arial, Helvetica, sans-serif"/>
                        </a:rPr>
                        <a:t>: </a:t>
                      </a:r>
                      <a:r>
                        <a:rPr lang="en-GB" sz="1000" dirty="0" err="1">
                          <a:effectLst/>
                          <a:latin typeface="Arial, Helvetica, sans-serif"/>
                        </a:rPr>
                        <a:t>Reigeluth</a:t>
                      </a:r>
                      <a:r>
                        <a:rPr lang="en-GB" sz="1000" dirty="0">
                          <a:effectLst/>
                          <a:latin typeface="Arial, Helvetica, sans-serif"/>
                        </a:rPr>
                        <a:t>, C.M. (1999). What is instructional design theory and how is it changing? In C. M. </a:t>
                      </a:r>
                      <a:r>
                        <a:rPr lang="en-GB" sz="1000" dirty="0" err="1">
                          <a:effectLst/>
                          <a:latin typeface="Arial, Helvetica, sans-serif"/>
                        </a:rPr>
                        <a:t>Reigeluth</a:t>
                      </a:r>
                      <a:r>
                        <a:rPr lang="en-GB" sz="1000" dirty="0">
                          <a:effectLst/>
                          <a:latin typeface="Arial, Helvetica, sans-serif"/>
                        </a:rPr>
                        <a:t> (Ed.), </a:t>
                      </a:r>
                      <a:r>
                        <a:rPr lang="en-GB" sz="1000" i="1" dirty="0">
                          <a:effectLst/>
                          <a:latin typeface="Arial, Helvetica, sans-serif"/>
                        </a:rPr>
                        <a:t>Instructional-design theories and models volume II: A new paradigm of instructional theory,</a:t>
                      </a:r>
                      <a:r>
                        <a:rPr lang="en-GB" sz="1000" dirty="0">
                          <a:effectLst/>
                          <a:latin typeface="Arial, Helvetica, sans-serif"/>
                        </a:rPr>
                        <a:t> (pp. 1-29). Mahwah, NJ: Lawrence Erlbaum Associates.</a:t>
                      </a:r>
                      <a:endParaRPr lang="en-GB" sz="1000" dirty="0">
                        <a:effectLst/>
                      </a:endParaRPr>
                    </a:p>
                  </a:txBody>
                  <a:tcPr marL="16025" marR="16025" marT="16025" marB="16025">
                    <a:lnL>
                      <a:noFill/>
                    </a:lnL>
                    <a:lnR>
                      <a:noFill/>
                    </a:lnR>
                    <a:lnT>
                      <a:noFill/>
                    </a:lnT>
                    <a:lnB>
                      <a:noFill/>
                    </a:lnB>
                    <a:solidFill>
                      <a:srgbClr val="CCCCCC"/>
                    </a:solidFill>
                  </a:tcPr>
                </a:tc>
                <a:tc>
                  <a:txBody>
                    <a:bodyPr/>
                    <a:lstStyle/>
                    <a:p>
                      <a:r>
                        <a:rPr lang="en-GB" sz="1000" dirty="0" err="1">
                          <a:effectLst/>
                          <a:latin typeface="Arial, Helvetica, sans-serif"/>
                        </a:rPr>
                        <a:t>Reigeluth</a:t>
                      </a:r>
                      <a:r>
                        <a:rPr lang="en-GB" sz="1000" dirty="0">
                          <a:effectLst/>
                          <a:latin typeface="Arial, Helvetica, sans-serif"/>
                        </a:rPr>
                        <a:t> (1999) states that we can think of theories "... as dealing with cause-and-effect relationships or with flows of events in natural processes," and goes on to say that they may be either "probabilistic (i.e., the cause increases the chances of the stated effect occurring) rather than deterministic (i.e., the cause always results in the stated effect)" (p. 7</a:t>
                      </a:r>
                      <a:r>
                        <a:rPr lang="en-GB" sz="1000" dirty="0" smtClean="0">
                          <a:effectLst/>
                          <a:latin typeface="Arial, Helvetica, sans-serif"/>
                        </a:rPr>
                        <a:t>).</a:t>
                      </a:r>
                    </a:p>
                    <a:p>
                      <a:endParaRPr lang="en-GB" sz="1000" dirty="0">
                        <a:effectLst/>
                      </a:endParaRPr>
                    </a:p>
                    <a:p>
                      <a:r>
                        <a:rPr lang="en-GB" sz="1000" dirty="0">
                          <a:effectLst/>
                          <a:latin typeface="Arial, Helvetica, sans-serif"/>
                        </a:rPr>
                        <a:t>References: </a:t>
                      </a:r>
                      <a:r>
                        <a:rPr lang="en-GB" sz="1000" dirty="0" err="1">
                          <a:effectLst/>
                          <a:latin typeface="Arial, Helvetica, sans-serif"/>
                        </a:rPr>
                        <a:t>Reigeluth</a:t>
                      </a:r>
                      <a:r>
                        <a:rPr lang="en-GB" sz="1000" dirty="0">
                          <a:effectLst/>
                          <a:latin typeface="Arial, Helvetica, sans-serif"/>
                        </a:rPr>
                        <a:t>, C. M. (1999). What is instructional design theory and how is it changing? In C. M. </a:t>
                      </a:r>
                      <a:r>
                        <a:rPr lang="en-GB" sz="1000" dirty="0" err="1">
                          <a:effectLst/>
                          <a:latin typeface="Arial, Helvetica, sans-serif"/>
                        </a:rPr>
                        <a:t>Reigeluth</a:t>
                      </a:r>
                      <a:r>
                        <a:rPr lang="en-GB" sz="1000" dirty="0">
                          <a:effectLst/>
                          <a:latin typeface="Arial, Helvetica, sans-serif"/>
                        </a:rPr>
                        <a:t> (ed.), </a:t>
                      </a:r>
                      <a:r>
                        <a:rPr lang="en-GB" sz="1000" i="1" dirty="0">
                          <a:effectLst/>
                          <a:latin typeface="Arial, Helvetica, sans-serif"/>
                        </a:rPr>
                        <a:t>Instructional-design theories and models volume II: A new paradigm of instructional theory,</a:t>
                      </a:r>
                      <a:r>
                        <a:rPr lang="en-GB" sz="1000" dirty="0">
                          <a:effectLst/>
                          <a:latin typeface="Arial, Helvetica, sans-serif"/>
                        </a:rPr>
                        <a:t> (pp. 1-29). Mahwah, NJ: Lawrence Erlbaum Associates.</a:t>
                      </a:r>
                      <a:endParaRPr lang="en-GB" sz="1000" dirty="0">
                        <a:effectLst/>
                      </a:endParaRPr>
                    </a:p>
                  </a:txBody>
                  <a:tcPr marL="16025" marR="16025" marT="16025" marB="16025">
                    <a:lnL>
                      <a:noFill/>
                    </a:lnL>
                    <a:lnR>
                      <a:noFill/>
                    </a:lnR>
                    <a:lnT>
                      <a:noFill/>
                    </a:lnT>
                    <a:lnB>
                      <a:noFill/>
                    </a:lnB>
                    <a:solidFill>
                      <a:srgbClr val="FFFFCC"/>
                    </a:solidFill>
                  </a:tcPr>
                </a:tc>
              </a:tr>
              <a:tr h="1957384">
                <a:tc>
                  <a:txBody>
                    <a:bodyPr/>
                    <a:lstStyle/>
                    <a:p>
                      <a:r>
                        <a:rPr lang="en-GB" sz="1000" b="1" dirty="0">
                          <a:effectLst/>
                          <a:latin typeface="Arial, Helvetica, sans-serif"/>
                        </a:rPr>
                        <a:t>Explanation: </a:t>
                      </a:r>
                      <a:r>
                        <a:rPr lang="en-GB" sz="1000" dirty="0">
                          <a:effectLst/>
                          <a:latin typeface="Arial, Helvetica, sans-serif"/>
                        </a:rPr>
                        <a:t>This example of student written work is plagiarized. The student re-organized the original material, and inserted portions of the material in different places within the new paper, but it is still word-for-word plagiarism. Although the work was cited in the references, no credit was given to the author of the text and quotation marks were not used.</a:t>
                      </a:r>
                      <a:endParaRPr lang="en-GB" sz="1000" dirty="0">
                        <a:effectLst/>
                      </a:endParaRPr>
                    </a:p>
                  </a:txBody>
                  <a:tcPr marL="16025" marR="16025" marT="16025" marB="16025">
                    <a:lnL>
                      <a:noFill/>
                    </a:lnL>
                    <a:lnR>
                      <a:noFill/>
                    </a:lnR>
                    <a:lnT>
                      <a:noFill/>
                    </a:lnT>
                    <a:lnB>
                      <a:noFill/>
                    </a:lnB>
                    <a:solidFill>
                      <a:srgbClr val="CCCCCC"/>
                    </a:solidFill>
                  </a:tcPr>
                </a:tc>
                <a:tc>
                  <a:txBody>
                    <a:bodyPr/>
                    <a:lstStyle/>
                    <a:p>
                      <a:r>
                        <a:rPr lang="en-GB" sz="1000" b="1" dirty="0">
                          <a:effectLst/>
                          <a:latin typeface="Arial, Helvetica, sans-serif"/>
                        </a:rPr>
                        <a:t>Explanation: </a:t>
                      </a:r>
                      <a:r>
                        <a:rPr lang="en-GB" sz="1000" dirty="0">
                          <a:effectLst/>
                          <a:latin typeface="Arial, Helvetica, sans-serif"/>
                        </a:rPr>
                        <a:t>Note in this example that the passage begins with the author and year of the publication. Quotation marks are used to indicate that the several passages are word-for-word citations from the original document. The author is also listed in the references.</a:t>
                      </a:r>
                      <a:endParaRPr lang="en-GB" sz="1000" dirty="0">
                        <a:effectLst/>
                      </a:endParaRPr>
                    </a:p>
                  </a:txBody>
                  <a:tcPr marL="16025" marR="16025" marT="16025" marB="16025">
                    <a:lnL>
                      <a:noFill/>
                    </a:lnL>
                    <a:lnR>
                      <a:noFill/>
                    </a:lnR>
                    <a:lnT>
                      <a:noFill/>
                    </a:lnT>
                    <a:lnB>
                      <a:noFill/>
                    </a:lnB>
                    <a:solidFill>
                      <a:srgbClr val="FFFFCC"/>
                    </a:solidFill>
                  </a:tcPr>
                </a:tc>
              </a:tr>
            </a:tbl>
          </a:graphicData>
        </a:graphic>
      </p:graphicFrame>
    </p:spTree>
    <p:extLst>
      <p:ext uri="{BB962C8B-B14F-4D97-AF65-F5344CB8AC3E}">
        <p14:creationId xmlns:p14="http://schemas.microsoft.com/office/powerpoint/2010/main" val="362223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8200" y="838200"/>
            <a:ext cx="7239000" cy="4955203"/>
          </a:xfrm>
          <a:prstGeom prst="rect">
            <a:avLst/>
          </a:prstGeom>
        </p:spPr>
        <p:txBody>
          <a:bodyPr wrap="square">
            <a:spAutoFit/>
          </a:bodyPr>
          <a:lstStyle/>
          <a:p>
            <a:r>
              <a:rPr lang="en-GB" b="1" dirty="0" smtClean="0"/>
              <a:t>UWTSD Guide to Referencing </a:t>
            </a:r>
            <a:r>
              <a:rPr lang="en-GB" b="1" dirty="0"/>
              <a:t>Chinese-language </a:t>
            </a:r>
            <a:r>
              <a:rPr lang="en-GB" b="1" dirty="0" smtClean="0"/>
              <a:t>materials (1):</a:t>
            </a:r>
          </a:p>
          <a:p>
            <a:endParaRPr lang="en-GB" dirty="0"/>
          </a:p>
          <a:p>
            <a:r>
              <a:rPr lang="en-GB" sz="2000" dirty="0" smtClean="0"/>
              <a:t>When </a:t>
            </a:r>
            <a:r>
              <a:rPr lang="en-GB" sz="2000" dirty="0"/>
              <a:t>referencing Chinese-language materials, you should give the authors’ names in pinyin followed by Chinese characters, and the source title in pinyin followed by Chinese characters and an English translation in brackets (example 1-2). </a:t>
            </a:r>
            <a:endParaRPr lang="en-GB" sz="2000" dirty="0" smtClean="0"/>
          </a:p>
          <a:p>
            <a:endParaRPr lang="en-GB" sz="2000" dirty="0"/>
          </a:p>
          <a:p>
            <a:r>
              <a:rPr lang="en-GB" sz="2000" dirty="0" smtClean="0"/>
              <a:t>For </a:t>
            </a:r>
            <a:r>
              <a:rPr lang="en-GB" sz="2000" dirty="0"/>
              <a:t>articles in books or journals, the title of the article requires pinyin, Chinese characters and an English translation, as well as the title of the book or journal in which it is included (example 3-4). Places of publication and names of publishing houses can just be in pinyin. </a:t>
            </a:r>
            <a:endParaRPr lang="en-GB" sz="2000" dirty="0" smtClean="0"/>
          </a:p>
          <a:p>
            <a:endParaRPr lang="en-GB" sz="2000" dirty="0"/>
          </a:p>
          <a:p>
            <a:r>
              <a:rPr lang="en-GB" sz="2000" dirty="0" smtClean="0"/>
              <a:t>Please </a:t>
            </a:r>
            <a:r>
              <a:rPr lang="en-GB" sz="2000" dirty="0"/>
              <a:t>join the words together in pinyin if it is a term. For example: it should be ‘</a:t>
            </a:r>
            <a:r>
              <a:rPr lang="en-GB" sz="2000" dirty="0" err="1"/>
              <a:t>wenhua</a:t>
            </a:r>
            <a:r>
              <a:rPr lang="en-GB" sz="2000" dirty="0"/>
              <a:t>’ not ‘wen </a:t>
            </a:r>
            <a:r>
              <a:rPr lang="en-GB" sz="2000" dirty="0" err="1"/>
              <a:t>hua</a:t>
            </a:r>
            <a:r>
              <a:rPr lang="en-GB" sz="2000" dirty="0"/>
              <a:t>’, or ‘</a:t>
            </a:r>
            <a:r>
              <a:rPr lang="en-GB" sz="2000" dirty="0" err="1"/>
              <a:t>chubanshe</a:t>
            </a:r>
            <a:r>
              <a:rPr lang="en-GB" sz="2000" dirty="0"/>
              <a:t>’ not ‘</a:t>
            </a:r>
            <a:r>
              <a:rPr lang="en-GB" sz="2000" dirty="0" err="1"/>
              <a:t>chu</a:t>
            </a:r>
            <a:r>
              <a:rPr lang="en-GB" sz="2000" dirty="0"/>
              <a:t> ban she’. </a:t>
            </a:r>
          </a:p>
        </p:txBody>
      </p:sp>
    </p:spTree>
    <p:extLst>
      <p:ext uri="{BB962C8B-B14F-4D97-AF65-F5344CB8AC3E}">
        <p14:creationId xmlns:p14="http://schemas.microsoft.com/office/powerpoint/2010/main" val="2685952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0600" y="685800"/>
            <a:ext cx="7467600" cy="5370701"/>
          </a:xfrm>
          <a:prstGeom prst="rect">
            <a:avLst/>
          </a:prstGeom>
        </p:spPr>
        <p:txBody>
          <a:bodyPr wrap="square">
            <a:spAutoFit/>
          </a:bodyPr>
          <a:lstStyle/>
          <a:p>
            <a:r>
              <a:rPr lang="en-GB" b="1" dirty="0"/>
              <a:t>UWTSD Guide to Referencing Chinese-language materials </a:t>
            </a:r>
            <a:r>
              <a:rPr lang="en-GB" b="1" dirty="0" smtClean="0"/>
              <a:t>(2):</a:t>
            </a:r>
            <a:endParaRPr lang="en-GB" b="1" dirty="0"/>
          </a:p>
          <a:p>
            <a:r>
              <a:rPr lang="en-GB" dirty="0" smtClean="0"/>
              <a:t> </a:t>
            </a:r>
          </a:p>
          <a:p>
            <a:pPr marL="342900" indent="-342900">
              <a:spcBef>
                <a:spcPts val="600"/>
              </a:spcBef>
              <a:spcAft>
                <a:spcPts val="600"/>
              </a:spcAft>
              <a:buAutoNum type="arabicPeriod"/>
            </a:pPr>
            <a:r>
              <a:rPr lang="en-GB" sz="1600" dirty="0" smtClean="0"/>
              <a:t>Book by single author: Huang</a:t>
            </a:r>
            <a:r>
              <a:rPr lang="en-GB" sz="1600" dirty="0"/>
              <a:t>, G. </a:t>
            </a:r>
            <a:r>
              <a:rPr lang="ja-JP" altLang="en-US" sz="1600" dirty="0"/>
              <a:t>黄光国 </a:t>
            </a:r>
            <a:r>
              <a:rPr lang="en-US" altLang="ja-JP" sz="1600" dirty="0"/>
              <a:t>(2006) </a:t>
            </a:r>
            <a:r>
              <a:rPr lang="en-GB" sz="1600" dirty="0" err="1"/>
              <a:t>Rujia</a:t>
            </a:r>
            <a:r>
              <a:rPr lang="en-GB" sz="1600" dirty="0"/>
              <a:t> </a:t>
            </a:r>
            <a:r>
              <a:rPr lang="en-GB" sz="1600" dirty="0" err="1"/>
              <a:t>guanxi</a:t>
            </a:r>
            <a:r>
              <a:rPr lang="en-GB" sz="1600" dirty="0"/>
              <a:t> </a:t>
            </a:r>
            <a:r>
              <a:rPr lang="en-GB" sz="1600" dirty="0" err="1"/>
              <a:t>zhuyi</a:t>
            </a:r>
            <a:r>
              <a:rPr lang="en-GB" sz="1600" dirty="0"/>
              <a:t>: </a:t>
            </a:r>
            <a:r>
              <a:rPr lang="en-GB" sz="1600" dirty="0" err="1"/>
              <a:t>wenhua</a:t>
            </a:r>
            <a:r>
              <a:rPr lang="en-GB" sz="1600" dirty="0"/>
              <a:t> </a:t>
            </a:r>
            <a:r>
              <a:rPr lang="en-GB" sz="1600" dirty="0" err="1"/>
              <a:t>fansi</a:t>
            </a:r>
            <a:r>
              <a:rPr lang="en-GB" sz="1600" dirty="0"/>
              <a:t> </a:t>
            </a:r>
            <a:r>
              <a:rPr lang="en-GB" sz="1600" dirty="0" err="1"/>
              <a:t>yu</a:t>
            </a:r>
            <a:r>
              <a:rPr lang="en-GB" sz="1600" dirty="0"/>
              <a:t> </a:t>
            </a:r>
            <a:r>
              <a:rPr lang="en-GB" sz="1600" dirty="0" err="1"/>
              <a:t>dianfan</a:t>
            </a:r>
            <a:r>
              <a:rPr lang="en-GB" sz="1600" dirty="0"/>
              <a:t> </a:t>
            </a:r>
            <a:r>
              <a:rPr lang="en-GB" sz="1600" dirty="0" err="1"/>
              <a:t>chongjian</a:t>
            </a:r>
            <a:r>
              <a:rPr lang="en-GB" sz="1600" dirty="0"/>
              <a:t>. </a:t>
            </a:r>
            <a:r>
              <a:rPr lang="ja-JP" altLang="en-US" sz="1600" dirty="0"/>
              <a:t>儒家关系主义</a:t>
            </a:r>
            <a:r>
              <a:rPr lang="en-US" altLang="ja-JP" sz="1600" dirty="0"/>
              <a:t>:</a:t>
            </a:r>
            <a:r>
              <a:rPr lang="ja-JP" altLang="en-US" sz="1600" dirty="0"/>
              <a:t>文化反思与典范重建 </a:t>
            </a:r>
            <a:r>
              <a:rPr lang="en-US" altLang="ja-JP" sz="1600" dirty="0"/>
              <a:t>(</a:t>
            </a:r>
            <a:r>
              <a:rPr lang="en-GB" sz="1600" dirty="0"/>
              <a:t>Confucian </a:t>
            </a:r>
            <a:r>
              <a:rPr lang="en-GB" sz="1600" dirty="0" err="1"/>
              <a:t>relationalism</a:t>
            </a:r>
            <a:r>
              <a:rPr lang="en-GB" sz="1600" dirty="0"/>
              <a:t>: Cultural reflection and theoretical construction). Beijing: Beijing </a:t>
            </a:r>
            <a:r>
              <a:rPr lang="en-GB" sz="1600" dirty="0" err="1"/>
              <a:t>daxue</a:t>
            </a:r>
            <a:r>
              <a:rPr lang="en-GB" sz="1600" dirty="0"/>
              <a:t> </a:t>
            </a:r>
            <a:r>
              <a:rPr lang="en-GB" sz="1600" dirty="0" err="1"/>
              <a:t>chubanshe</a:t>
            </a:r>
            <a:r>
              <a:rPr lang="en-GB" sz="1600" dirty="0"/>
              <a:t>. </a:t>
            </a:r>
            <a:endParaRPr lang="en-GB" sz="1600" dirty="0" smtClean="0"/>
          </a:p>
          <a:p>
            <a:pPr marL="342900" indent="-342900">
              <a:spcBef>
                <a:spcPts val="600"/>
              </a:spcBef>
              <a:spcAft>
                <a:spcPts val="600"/>
              </a:spcAft>
              <a:buAutoNum type="arabicPeriod"/>
            </a:pPr>
            <a:r>
              <a:rPr lang="en-GB" sz="1600" dirty="0" smtClean="0"/>
              <a:t>Edited volume: </a:t>
            </a:r>
            <a:r>
              <a:rPr lang="en-GB" sz="1600" dirty="0"/>
              <a:t>Peng, X. </a:t>
            </a:r>
            <a:r>
              <a:rPr lang="ja-JP" altLang="en-US" sz="1600" dirty="0"/>
              <a:t>彭小妍</a:t>
            </a:r>
            <a:r>
              <a:rPr lang="en-US" altLang="ja-JP" sz="1600" dirty="0"/>
              <a:t>, (</a:t>
            </a:r>
            <a:r>
              <a:rPr lang="en-GB" sz="1600" dirty="0"/>
              <a:t>ed.) (1999) </a:t>
            </a:r>
            <a:r>
              <a:rPr lang="en-GB" sz="1600" dirty="0" err="1"/>
              <a:t>Wenyi</a:t>
            </a:r>
            <a:r>
              <a:rPr lang="en-GB" sz="1600" dirty="0"/>
              <a:t> </a:t>
            </a:r>
            <a:r>
              <a:rPr lang="en-GB" sz="1600" dirty="0" err="1"/>
              <a:t>lilun</a:t>
            </a:r>
            <a:r>
              <a:rPr lang="en-GB" sz="1600" dirty="0"/>
              <a:t> </a:t>
            </a:r>
            <a:r>
              <a:rPr lang="en-GB" sz="1600" dirty="0" err="1"/>
              <a:t>yu</a:t>
            </a:r>
            <a:r>
              <a:rPr lang="en-GB" sz="1600" dirty="0"/>
              <a:t> </a:t>
            </a:r>
            <a:r>
              <a:rPr lang="en-GB" sz="1600" dirty="0" err="1"/>
              <a:t>tongsu</a:t>
            </a:r>
            <a:r>
              <a:rPr lang="en-GB" sz="1600" dirty="0"/>
              <a:t> </a:t>
            </a:r>
            <a:r>
              <a:rPr lang="en-GB" sz="1600" dirty="0" err="1"/>
              <a:t>wenhua</a:t>
            </a:r>
            <a:r>
              <a:rPr lang="en-GB" sz="1600" dirty="0"/>
              <a:t> </a:t>
            </a:r>
            <a:r>
              <a:rPr lang="ja-JP" altLang="en-US" sz="1600" dirty="0"/>
              <a:t>文藝理論與通俗文化 </a:t>
            </a:r>
            <a:r>
              <a:rPr lang="en-US" altLang="ja-JP" sz="1600" dirty="0"/>
              <a:t>(</a:t>
            </a:r>
            <a:r>
              <a:rPr lang="en-GB" sz="1600" dirty="0"/>
              <a:t>Literary theory and popular culture). Taipei: </a:t>
            </a:r>
            <a:r>
              <a:rPr lang="en-GB" sz="1600" dirty="0" err="1"/>
              <a:t>Zhongyang</a:t>
            </a:r>
            <a:r>
              <a:rPr lang="en-GB" sz="1600" dirty="0"/>
              <a:t> </a:t>
            </a:r>
            <a:r>
              <a:rPr lang="en-GB" sz="1600" dirty="0" err="1"/>
              <a:t>yanjiuyuan</a:t>
            </a:r>
            <a:r>
              <a:rPr lang="en-GB" sz="1600" dirty="0"/>
              <a:t>. </a:t>
            </a:r>
            <a:endParaRPr lang="en-GB" sz="1600" dirty="0" smtClean="0"/>
          </a:p>
          <a:p>
            <a:pPr marL="342900" indent="-342900">
              <a:spcBef>
                <a:spcPts val="600"/>
              </a:spcBef>
              <a:spcAft>
                <a:spcPts val="600"/>
              </a:spcAft>
              <a:buAutoNum type="arabicPeriod"/>
            </a:pPr>
            <a:r>
              <a:rPr lang="en-GB" sz="1600" dirty="0" smtClean="0"/>
              <a:t>Article </a:t>
            </a:r>
            <a:r>
              <a:rPr lang="en-GB" sz="1600" dirty="0"/>
              <a:t>or chapter in edited </a:t>
            </a:r>
            <a:r>
              <a:rPr lang="en-GB" sz="1600" dirty="0" smtClean="0"/>
              <a:t>volume: He</a:t>
            </a:r>
            <a:r>
              <a:rPr lang="en-GB" sz="1600" dirty="0"/>
              <a:t>, M. </a:t>
            </a:r>
            <a:r>
              <a:rPr lang="ja-JP" altLang="en-US" sz="1600" dirty="0"/>
              <a:t>賀麥曉 </a:t>
            </a:r>
            <a:r>
              <a:rPr lang="en-US" altLang="ja-JP" sz="1600" dirty="0"/>
              <a:t>(1999). ‘</a:t>
            </a:r>
            <a:r>
              <a:rPr lang="en-GB" sz="1600" dirty="0"/>
              <a:t>Wu </a:t>
            </a:r>
            <a:r>
              <a:rPr lang="en-GB" sz="1600" dirty="0" err="1"/>
              <a:t>Xinghua</a:t>
            </a:r>
            <a:r>
              <a:rPr lang="en-GB" sz="1600" dirty="0"/>
              <a:t>, </a:t>
            </a:r>
            <a:r>
              <a:rPr lang="en-GB" sz="1600" dirty="0" err="1"/>
              <a:t>xin</a:t>
            </a:r>
            <a:r>
              <a:rPr lang="en-GB" sz="1600" dirty="0"/>
              <a:t> </a:t>
            </a:r>
            <a:r>
              <a:rPr lang="en-GB" sz="1600" dirty="0" err="1"/>
              <a:t>shi</a:t>
            </a:r>
            <a:r>
              <a:rPr lang="en-GB" sz="1600" dirty="0"/>
              <a:t> </a:t>
            </a:r>
            <a:r>
              <a:rPr lang="en-GB" sz="1600" dirty="0" err="1"/>
              <a:t>shixue</a:t>
            </a:r>
            <a:r>
              <a:rPr lang="en-GB" sz="1600" dirty="0"/>
              <a:t> </a:t>
            </a:r>
            <a:r>
              <a:rPr lang="en-GB" sz="1600" dirty="0" err="1"/>
              <a:t>yu</a:t>
            </a:r>
            <a:r>
              <a:rPr lang="en-GB" sz="1600" dirty="0"/>
              <a:t> </a:t>
            </a:r>
            <a:r>
              <a:rPr lang="en-GB" sz="1600" dirty="0" err="1"/>
              <a:t>wuling</a:t>
            </a:r>
            <a:r>
              <a:rPr lang="en-GB" sz="1600" dirty="0"/>
              <a:t> </a:t>
            </a:r>
            <a:r>
              <a:rPr lang="en-GB" sz="1600" dirty="0" err="1"/>
              <a:t>niandai</a:t>
            </a:r>
            <a:r>
              <a:rPr lang="en-GB" sz="1600" dirty="0"/>
              <a:t> Taiwan </a:t>
            </a:r>
            <a:r>
              <a:rPr lang="en-GB" sz="1600" dirty="0" err="1"/>
              <a:t>shitan</a:t>
            </a:r>
            <a:r>
              <a:rPr lang="en-GB" sz="1600" dirty="0"/>
              <a:t>’ </a:t>
            </a:r>
            <a:r>
              <a:rPr lang="ja-JP" altLang="en-US" sz="1600" dirty="0"/>
              <a:t>吳興華，新詩詩學與五〇年代臺灣詩壇 </a:t>
            </a:r>
            <a:r>
              <a:rPr lang="en-US" altLang="ja-JP" sz="1600" dirty="0"/>
              <a:t>(</a:t>
            </a:r>
            <a:r>
              <a:rPr lang="en-GB" sz="1600" dirty="0"/>
              <a:t>Wu </a:t>
            </a:r>
            <a:r>
              <a:rPr lang="en-GB" sz="1600" dirty="0" err="1"/>
              <a:t>Xinghua</a:t>
            </a:r>
            <a:r>
              <a:rPr lang="en-GB" sz="1600" dirty="0"/>
              <a:t>, the poetics of New Poetry, and the </a:t>
            </a:r>
            <a:r>
              <a:rPr lang="en-GB" sz="1600" dirty="0" err="1"/>
              <a:t>taiwanese</a:t>
            </a:r>
            <a:r>
              <a:rPr lang="en-GB" sz="1600" dirty="0"/>
              <a:t> poetry scene of the 1950s), in Peng, </a:t>
            </a:r>
            <a:r>
              <a:rPr lang="en-GB" sz="1600" dirty="0" err="1"/>
              <a:t>Xiaoyan</a:t>
            </a:r>
            <a:r>
              <a:rPr lang="en-GB" sz="1600" dirty="0"/>
              <a:t> (ed.) </a:t>
            </a:r>
            <a:r>
              <a:rPr lang="en-GB" sz="1600" dirty="0" err="1"/>
              <a:t>Wenyi</a:t>
            </a:r>
            <a:r>
              <a:rPr lang="en-GB" sz="1600" dirty="0"/>
              <a:t> </a:t>
            </a:r>
            <a:r>
              <a:rPr lang="en-GB" sz="1600" dirty="0" err="1"/>
              <a:t>lilun</a:t>
            </a:r>
            <a:r>
              <a:rPr lang="en-GB" sz="1600" dirty="0"/>
              <a:t> </a:t>
            </a:r>
            <a:r>
              <a:rPr lang="en-GB" sz="1600" dirty="0" err="1"/>
              <a:t>yu</a:t>
            </a:r>
            <a:r>
              <a:rPr lang="en-GB" sz="1600" dirty="0"/>
              <a:t> </a:t>
            </a:r>
            <a:r>
              <a:rPr lang="en-GB" sz="1600" dirty="0" err="1"/>
              <a:t>tongsu</a:t>
            </a:r>
            <a:r>
              <a:rPr lang="en-GB" sz="1600" dirty="0"/>
              <a:t> </a:t>
            </a:r>
            <a:r>
              <a:rPr lang="en-GB" sz="1600" dirty="0" err="1"/>
              <a:t>wenhua</a:t>
            </a:r>
            <a:r>
              <a:rPr lang="en-GB" sz="1600" dirty="0"/>
              <a:t> </a:t>
            </a:r>
            <a:r>
              <a:rPr lang="ja-JP" altLang="en-US" sz="1600" dirty="0"/>
              <a:t>文藝理論與通俗文化 </a:t>
            </a:r>
            <a:r>
              <a:rPr lang="en-US" altLang="ja-JP" sz="1600" dirty="0"/>
              <a:t>(</a:t>
            </a:r>
            <a:r>
              <a:rPr lang="en-GB" sz="1600" dirty="0"/>
              <a:t>Literary theory and popular culture). Taipei: </a:t>
            </a:r>
            <a:r>
              <a:rPr lang="en-GB" sz="1600" dirty="0" err="1"/>
              <a:t>Zhongyang</a:t>
            </a:r>
            <a:r>
              <a:rPr lang="en-GB" sz="1600" dirty="0"/>
              <a:t> </a:t>
            </a:r>
            <a:r>
              <a:rPr lang="en-GB" sz="1600" dirty="0" err="1"/>
              <a:t>yanjiuyuan</a:t>
            </a:r>
            <a:r>
              <a:rPr lang="en-GB" sz="1600" dirty="0"/>
              <a:t>, pp. 207- 230. Journal article </a:t>
            </a:r>
            <a:endParaRPr lang="en-GB" sz="1600" dirty="0" smtClean="0"/>
          </a:p>
          <a:p>
            <a:pPr marL="342900" indent="-342900">
              <a:spcBef>
                <a:spcPts val="600"/>
              </a:spcBef>
              <a:spcAft>
                <a:spcPts val="600"/>
              </a:spcAft>
              <a:buAutoNum type="arabicPeriod"/>
            </a:pPr>
            <a:r>
              <a:rPr lang="en-GB" sz="1600" dirty="0" smtClean="0"/>
              <a:t>Journal Article: Yang</a:t>
            </a:r>
            <a:r>
              <a:rPr lang="en-GB" sz="1600" dirty="0"/>
              <a:t>, Z. </a:t>
            </a:r>
            <a:r>
              <a:rPr lang="ja-JP" altLang="en-US" sz="1600" dirty="0"/>
              <a:t>杨中芳 </a:t>
            </a:r>
            <a:r>
              <a:rPr lang="en-US" altLang="ja-JP" sz="1600" dirty="0"/>
              <a:t>(1999) ‘</a:t>
            </a:r>
            <a:r>
              <a:rPr lang="en-GB" sz="1600" dirty="0" err="1"/>
              <a:t>Renji</a:t>
            </a:r>
            <a:r>
              <a:rPr lang="en-GB" sz="1600" dirty="0"/>
              <a:t> </a:t>
            </a:r>
            <a:r>
              <a:rPr lang="en-GB" sz="1600" dirty="0" err="1"/>
              <a:t>guanxi</a:t>
            </a:r>
            <a:r>
              <a:rPr lang="en-GB" sz="1600" dirty="0"/>
              <a:t> </a:t>
            </a:r>
            <a:r>
              <a:rPr lang="en-GB" sz="1600" dirty="0" err="1"/>
              <a:t>yu</a:t>
            </a:r>
            <a:r>
              <a:rPr lang="en-GB" sz="1600" dirty="0"/>
              <a:t> </a:t>
            </a:r>
            <a:r>
              <a:rPr lang="en-GB" sz="1600" dirty="0" err="1"/>
              <a:t>renji</a:t>
            </a:r>
            <a:r>
              <a:rPr lang="en-GB" sz="1600" dirty="0"/>
              <a:t> </a:t>
            </a:r>
            <a:r>
              <a:rPr lang="en-GB" sz="1600" dirty="0" err="1"/>
              <a:t>qinggan</a:t>
            </a:r>
            <a:r>
              <a:rPr lang="en-GB" sz="1600" dirty="0"/>
              <a:t> de </a:t>
            </a:r>
            <a:r>
              <a:rPr lang="en-GB" sz="1600" dirty="0" err="1"/>
              <a:t>gounianhua</a:t>
            </a:r>
            <a:r>
              <a:rPr lang="en-GB" sz="1600" dirty="0"/>
              <a:t>’ </a:t>
            </a:r>
            <a:r>
              <a:rPr lang="ja-JP" altLang="en-US" sz="1600" dirty="0"/>
              <a:t>人際關係 與人際情感的構念化 </a:t>
            </a:r>
            <a:r>
              <a:rPr lang="en-US" altLang="ja-JP" sz="1600" dirty="0"/>
              <a:t>(</a:t>
            </a:r>
            <a:r>
              <a:rPr lang="en-GB" sz="1600" dirty="0"/>
              <a:t>Conceptualization of interpersonal </a:t>
            </a:r>
            <a:r>
              <a:rPr lang="en-GB" sz="1600" dirty="0" err="1"/>
              <a:t>guanxi</a:t>
            </a:r>
            <a:r>
              <a:rPr lang="en-GB" sz="1600" dirty="0"/>
              <a:t> and interpersonal affect), </a:t>
            </a:r>
            <a:r>
              <a:rPr lang="en-GB" sz="1600" dirty="0" err="1"/>
              <a:t>Bentu</a:t>
            </a:r>
            <a:r>
              <a:rPr lang="en-GB" sz="1600" dirty="0"/>
              <a:t> </a:t>
            </a:r>
            <a:r>
              <a:rPr lang="en-GB" sz="1600" dirty="0" err="1"/>
              <a:t>xinlixue</a:t>
            </a:r>
            <a:r>
              <a:rPr lang="en-GB" sz="1600" dirty="0"/>
              <a:t> </a:t>
            </a:r>
            <a:r>
              <a:rPr lang="en-GB" sz="1600" dirty="0" err="1"/>
              <a:t>yanjiu</a:t>
            </a:r>
            <a:r>
              <a:rPr lang="en-GB" sz="1600" dirty="0"/>
              <a:t> </a:t>
            </a:r>
            <a:r>
              <a:rPr lang="ja-JP" altLang="en-US" sz="1600" dirty="0"/>
              <a:t>本土心理学研究 </a:t>
            </a:r>
            <a:r>
              <a:rPr lang="en-US" altLang="ja-JP" sz="1600" dirty="0"/>
              <a:t>(</a:t>
            </a:r>
            <a:r>
              <a:rPr lang="en-GB" sz="1600" dirty="0"/>
              <a:t>Indigenous psychological research), 12, pp.105–17</a:t>
            </a:r>
          </a:p>
        </p:txBody>
      </p:sp>
    </p:spTree>
    <p:extLst>
      <p:ext uri="{BB962C8B-B14F-4D97-AF65-F5344CB8AC3E}">
        <p14:creationId xmlns:p14="http://schemas.microsoft.com/office/powerpoint/2010/main" val="41736463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268</TotalTime>
  <Words>3041</Words>
  <Application>Microsoft Office PowerPoint</Application>
  <PresentationFormat>On-screen Show (4:3)</PresentationFormat>
  <Paragraphs>146</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ＭＳ Ｐゴシック</vt:lpstr>
      <vt:lpstr>Arial, Helvetica, sans-serif</vt:lpstr>
      <vt:lpstr>Brush Script MT</vt:lpstr>
      <vt:lpstr>Calibri</vt:lpstr>
      <vt:lpstr>Constantia</vt:lpstr>
      <vt:lpstr>Franklin Gothic Book</vt:lpstr>
      <vt:lpstr>Rage Italic</vt:lpstr>
      <vt:lpstr>Pushpin</vt:lpstr>
      <vt:lpstr>Encouraging Good Academic Practice</vt:lpstr>
      <vt:lpstr>Good Academic Practice</vt:lpstr>
      <vt:lpstr>Poor Academic Practice, Unfair Practice and Plagiarism</vt:lpstr>
      <vt:lpstr>Common Forms of Plagiarism </vt:lpstr>
      <vt:lpstr>Commmon Forms of Plagiarism (cont)</vt:lpstr>
      <vt:lpstr>Common Forms of Plagiarism? (cont)</vt:lpstr>
      <vt:lpstr>Common Forms of Plagiarism (cont)</vt:lpstr>
      <vt:lpstr>How to avoid Plagiarism</vt:lpstr>
      <vt:lpstr>Tips for helping with good practice </vt:lpstr>
      <vt:lpstr>How to Identify Unfair Practice</vt:lpstr>
      <vt:lpstr>The Role of TurnItIn </vt:lpstr>
      <vt:lpstr>What to Do If You Suspect Unfair Practice</vt:lpstr>
      <vt:lpstr>The following slides are examples of plagiarism, standard rules.  They have been adapted from  https://www.indiana.edu/~istd/examples.html</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Antje Cockrill</cp:lastModifiedBy>
  <cp:revision>16</cp:revision>
  <cp:lastPrinted>2018-01-16T11:49:01Z</cp:lastPrinted>
  <dcterms:created xsi:type="dcterms:W3CDTF">2014-02-27T08:42:05Z</dcterms:created>
  <dcterms:modified xsi:type="dcterms:W3CDTF">2018-01-16T11:49:46Z</dcterms:modified>
</cp:coreProperties>
</file>