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20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3" r:id="rId18"/>
    <p:sldId id="274" r:id="rId19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973CF1F6-3669-4103-963E-4CFDB9EF9052}">
          <p14:sldIdLst>
            <p14:sldId id="256"/>
            <p14:sldId id="257"/>
            <p14:sldId id="258"/>
            <p14:sldId id="259"/>
            <p14:sldId id="260"/>
            <p14:sldId id="261"/>
            <p14:sldId id="262"/>
            <p14:sldId id="263"/>
            <p14:sldId id="264"/>
            <p14:sldId id="265"/>
            <p14:sldId id="266"/>
            <p14:sldId id="267"/>
            <p14:sldId id="268"/>
            <p14:sldId id="269"/>
            <p14:sldId id="270"/>
            <p14:sldId id="271"/>
            <p14:sldId id="273"/>
            <p14:sldId id="274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94" d="100"/>
          <a:sy n="94" d="100"/>
        </p:scale>
        <p:origin x="57" y="171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403F26-4A9D-4BF3-B5E4-199A3B75E484}" type="datetimeFigureOut">
              <a:rPr lang="en-GB" smtClean="0"/>
              <a:t>03/04/2020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2FF174-1123-4073-91F0-F3EBFDAF13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84563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CC129-AFD4-4B2E-90C6-F0038049398D}" type="datetimeFigureOut">
              <a:rPr lang="en-GB" smtClean="0"/>
              <a:t>03/04/2020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D717C-1B3F-40FF-9A76-6C737C738C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10286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CC129-AFD4-4B2E-90C6-F0038049398D}" type="datetimeFigureOut">
              <a:rPr lang="en-GB" smtClean="0"/>
              <a:t>03/04/2020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D717C-1B3F-40FF-9A76-6C737C738C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78519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CC129-AFD4-4B2E-90C6-F0038049398D}" type="datetimeFigureOut">
              <a:rPr lang="en-GB" smtClean="0"/>
              <a:t>03/04/2020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D717C-1B3F-40FF-9A76-6C737C738C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05803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CC129-AFD4-4B2E-90C6-F0038049398D}" type="datetimeFigureOut">
              <a:rPr lang="en-GB" smtClean="0"/>
              <a:t>03/04/2020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D717C-1B3F-40FF-9A76-6C737C738C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6084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CC129-AFD4-4B2E-90C6-F0038049398D}" type="datetimeFigureOut">
              <a:rPr lang="en-GB" smtClean="0"/>
              <a:t>03/04/2020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D717C-1B3F-40FF-9A76-6C737C738C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74325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CC129-AFD4-4B2E-90C6-F0038049398D}" type="datetimeFigureOut">
              <a:rPr lang="en-GB" smtClean="0"/>
              <a:t>03/04/2020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D717C-1B3F-40FF-9A76-6C737C738C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5740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CC129-AFD4-4B2E-90C6-F0038049398D}" type="datetimeFigureOut">
              <a:rPr lang="en-GB" smtClean="0"/>
              <a:t>03/04/2020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D717C-1B3F-40FF-9A76-6C737C738C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10498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CC129-AFD4-4B2E-90C6-F0038049398D}" type="datetimeFigureOut">
              <a:rPr lang="en-GB" smtClean="0"/>
              <a:t>03/04/2020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D717C-1B3F-40FF-9A76-6C737C738C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78385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CC129-AFD4-4B2E-90C6-F0038049398D}" type="datetimeFigureOut">
              <a:rPr lang="en-GB" smtClean="0"/>
              <a:t>03/04/2020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D717C-1B3F-40FF-9A76-6C737C738C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36294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CC129-AFD4-4B2E-90C6-F0038049398D}" type="datetimeFigureOut">
              <a:rPr lang="en-GB" smtClean="0"/>
              <a:t>03/04/2020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D717C-1B3F-40FF-9A76-6C737C738C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93388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CC129-AFD4-4B2E-90C6-F0038049398D}" type="datetimeFigureOut">
              <a:rPr lang="en-GB" smtClean="0"/>
              <a:t>03/04/2020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D717C-1B3F-40FF-9A76-6C737C738C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72578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ECC129-AFD4-4B2E-90C6-F0038049398D}" type="datetimeFigureOut">
              <a:rPr lang="en-GB" smtClean="0"/>
              <a:t>03/04/2020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DD717C-1B3F-40FF-9A76-6C737C738C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4666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SLOPE</a:t>
            </a:r>
            <a:r>
              <a:rPr lang="en-GB" dirty="0"/>
              <a:t> and </a:t>
            </a:r>
            <a:r>
              <a:rPr lang="en-GB" b="1" dirty="0"/>
              <a:t>DEFLECTION</a:t>
            </a:r>
            <a:br>
              <a:rPr lang="en-GB" dirty="0"/>
            </a:br>
            <a:r>
              <a:rPr lang="en-GB" dirty="0"/>
              <a:t>of BEAMS</a:t>
            </a:r>
          </a:p>
        </p:txBody>
      </p:sp>
    </p:spTree>
    <p:extLst>
      <p:ext uri="{BB962C8B-B14F-4D97-AF65-F5344CB8AC3E}">
        <p14:creationId xmlns:p14="http://schemas.microsoft.com/office/powerpoint/2010/main" val="16152284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2742" y="284442"/>
            <a:ext cx="10515600" cy="1325563"/>
          </a:xfrm>
        </p:spPr>
        <p:txBody>
          <a:bodyPr/>
          <a:lstStyle/>
          <a:p>
            <a:r>
              <a:rPr lang="en-GB" dirty="0"/>
              <a:t>Why is the determination of the deflection of beams critical?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1" y="1905841"/>
            <a:ext cx="10515600" cy="4351338"/>
          </a:xfrm>
        </p:spPr>
        <p:txBody>
          <a:bodyPr/>
          <a:lstStyle/>
          <a:p>
            <a:pPr algn="just"/>
            <a:r>
              <a:rPr lang="en-GB" dirty="0"/>
              <a:t>In certain mechanical linkage (</a:t>
            </a:r>
            <a:r>
              <a:rPr lang="en-GB" i="1" dirty="0">
                <a:effectLst/>
              </a:rPr>
              <a:t>assembly of bodies connected to manage forces and movement</a:t>
            </a:r>
            <a:r>
              <a:rPr lang="en-GB" dirty="0">
                <a:effectLst/>
              </a:rPr>
              <a:t>)</a:t>
            </a:r>
            <a:r>
              <a:rPr lang="en-GB" dirty="0"/>
              <a:t> designs, the maximum deflection is limited. </a:t>
            </a:r>
          </a:p>
          <a:p>
            <a:pPr algn="just"/>
            <a:r>
              <a:rPr lang="en-GB" dirty="0"/>
              <a:t>The maximum deflection can consequently be the most severe restriction on the operation or design of the component.</a:t>
            </a:r>
          </a:p>
          <a:p>
            <a:pPr algn="just"/>
            <a:r>
              <a:rPr lang="en-GB" dirty="0"/>
              <a:t>Methods are therefore required to accurately predict the deflection of members under lateral loads.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9579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230655"/>
            <a:ext cx="11761694" cy="132556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Relationship between loading, shear force, bending moment, slope and deflection.</a:t>
            </a:r>
            <a:br>
              <a:rPr lang="en-GB" dirty="0"/>
            </a:b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07894" y="1556218"/>
                <a:ext cx="10515600" cy="4351338"/>
              </a:xfrm>
            </p:spPr>
            <p:txBody>
              <a:bodyPr>
                <a:normAutofit fontScale="92500" lnSpcReduction="10000"/>
              </a:bodyPr>
              <a:lstStyle/>
              <a:p>
                <a:r>
                  <a:rPr lang="en-GB" dirty="0"/>
                  <a:t>Let’s consider the amount of deviation of a flat surface, i.e. curvature</a:t>
                </a:r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pPr marL="271463" indent="0">
                  <a:buNone/>
                </a:pPr>
                <a:r>
                  <a:rPr lang="en-GB" dirty="0"/>
                  <a:t>At each point on a curve, with equation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𝑦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𝑓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</m:d>
                  </m:oMath>
                </a14:m>
                <a:r>
                  <a:rPr lang="en-GB" dirty="0"/>
                  <a:t>, the tangent line turns at a certain rate. </a:t>
                </a:r>
              </a:p>
              <a:p>
                <a:pPr marL="271463" indent="0">
                  <a:buNone/>
                </a:pPr>
                <a:r>
                  <a:rPr lang="en-GB" dirty="0"/>
                  <a:t>A measure of this rate of turning is the curvature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>
                        <a:latin typeface="Cambria Math" panose="02040503050406030204" pitchFamily="18" charset="0"/>
                      </a:rPr>
                      <m:t>Κ</m:t>
                    </m:r>
                  </m:oMath>
                </a14:m>
                <a:r>
                  <a:rPr lang="en-GB" dirty="0"/>
                  <a:t>.</a:t>
                </a: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07894" y="1556218"/>
                <a:ext cx="10515600" cy="4351338"/>
              </a:xfrm>
              <a:blipFill rotWithShape="0">
                <a:blip r:embed="rId2"/>
                <a:stretch>
                  <a:fillRect l="-928" t="-2801" r="-1159" b="-224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1099" y="2689413"/>
            <a:ext cx="4606795" cy="158453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 Box 2"/>
              <p:cNvSpPr txBox="1">
                <a:spLocks noChangeArrowheads="1"/>
              </p:cNvSpPr>
              <p:nvPr/>
            </p:nvSpPr>
            <p:spPr bwMode="auto">
              <a:xfrm>
                <a:off x="1618060" y="3138887"/>
                <a:ext cx="884555" cy="42543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rot="0" vert="horz" wrap="square" lIns="91440" tIns="45720" rIns="91440" bIns="45720" anchor="t" anchorCtr="0">
                <a:spAutoFit/>
              </a:bodyPr>
              <a:lstStyle/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400" i="1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𝑦</m:t>
                      </m:r>
                      <m:r>
                        <a:rPr lang="en-GB" sz="1400" i="1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=</m:t>
                      </m:r>
                      <m:r>
                        <a:rPr lang="en-GB" sz="1400" i="1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𝑓</m:t>
                      </m:r>
                      <m:d>
                        <m:dPr>
                          <m:ctrlPr>
                            <a:rPr lang="en-GB" sz="14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</m:ctrlPr>
                        </m:dPr>
                        <m:e>
                          <m:r>
                            <a:rPr lang="en-GB" sz="14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𝑥</m:t>
                          </m:r>
                        </m:e>
                      </m:d>
                    </m:oMath>
                  </m:oMathPara>
                </a14:m>
                <a:endParaRPr lang="en-GB" sz="14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5" name="Text Box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618060" y="3138887"/>
                <a:ext cx="884555" cy="425437"/>
              </a:xfrm>
              <a:prstGeom prst="rect">
                <a:avLst/>
              </a:prstGeom>
              <a:blipFill rotWithShape="0">
                <a:blip r:embed="rId4"/>
                <a:stretch>
                  <a:fillRect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" name="Straight Arrow Connector 6"/>
          <p:cNvCxnSpPr/>
          <p:nvPr/>
        </p:nvCxnSpPr>
        <p:spPr>
          <a:xfrm>
            <a:off x="2468685" y="3269795"/>
            <a:ext cx="952414" cy="92281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/>
          <p:cNvSpPr/>
          <p:nvPr/>
        </p:nvSpPr>
        <p:spPr>
          <a:xfrm>
            <a:off x="1618059" y="3093730"/>
            <a:ext cx="850625" cy="42543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3835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397934" y="383157"/>
                <a:ext cx="10515600" cy="4351338"/>
              </a:xfrm>
            </p:spPr>
            <p:txBody>
              <a:bodyPr/>
              <a:lstStyle/>
              <a:p>
                <a:r>
                  <a:rPr lang="en-GB" dirty="0"/>
                  <a:t>From analytical geometry, it can be demonstrated that the curvature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>
                        <a:latin typeface="Cambria Math" panose="02040503050406030204" pitchFamily="18" charset="0"/>
                      </a:rPr>
                      <m:t>Κ</m:t>
                    </m:r>
                  </m:oMath>
                </a14:m>
                <a:r>
                  <a:rPr lang="en-GB" dirty="0"/>
                  <a:t> can be expressed as follows,</a:t>
                </a:r>
              </a:p>
              <a:p>
                <a:endParaRPr lang="en-GB" dirty="0"/>
              </a:p>
              <a:p>
                <a:endParaRPr lang="en-GB" dirty="0"/>
              </a:p>
              <a:p>
                <a:r>
                  <a:rPr lang="en-GB" dirty="0"/>
                  <a:t>Also, it can be considered that the curvature of a circle of radius R should be large if R is small and small if R is large.</a:t>
                </a:r>
              </a:p>
              <a:p>
                <a:endParaRPr lang="en-GB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7934" y="383157"/>
                <a:ext cx="10515600" cy="4351338"/>
              </a:xfrm>
              <a:blipFill rotWithShape="0">
                <a:blip r:embed="rId2"/>
                <a:stretch>
                  <a:fillRect l="-1043" t="-238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Rectangle 3"/>
              <p:cNvSpPr/>
              <p:nvPr/>
            </p:nvSpPr>
            <p:spPr>
              <a:xfrm>
                <a:off x="5655734" y="1016000"/>
                <a:ext cx="2957688" cy="1070549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GB" sz="2000">
                          <a:latin typeface="Cambria Math" panose="02040503050406030204" pitchFamily="18" charset="0"/>
                        </a:rPr>
                        <m:t>Κ</m:t>
                      </m:r>
                      <m:r>
                        <a:rPr lang="en-GB" sz="2000" i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begChr m:val="|"/>
                          <m:endChr m:val="|"/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𝑓</m:t>
                              </m:r>
                              <m:r>
                                <a:rPr lang="en-GB" sz="2000" i="0">
                                  <a:latin typeface="Cambria Math" panose="02040503050406030204" pitchFamily="18" charset="0"/>
                                </a:rPr>
                                <m:t>′′</m:t>
                              </m:r>
                              <m:d>
                                <m:d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𝑥</m:t>
                                  </m:r>
                                </m:e>
                              </m:d>
                            </m:num>
                            <m:den>
                              <m:sSup>
                                <m:sSup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d>
                                    <m:dPr>
                                      <m:ctrlP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GB" sz="2000" i="0">
                                          <a:latin typeface="Cambria Math" panose="02040503050406030204" pitchFamily="18" charset="0"/>
                                        </a:rPr>
                                        <m:t>1+</m:t>
                                      </m:r>
                                      <m:sSup>
                                        <m:sSupPr>
                                          <m:ctrlPr>
                                            <a:rPr lang="en-GB" sz="2000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pPr>
                                        <m:e>
                                          <m:d>
                                            <m:dPr>
                                              <m:ctrlPr>
                                                <a:rPr lang="en-GB" sz="2000" i="1">
                                                  <a:latin typeface="Cambria Math" panose="02040503050406030204" pitchFamily="18" charset="0"/>
                                                </a:rPr>
                                              </m:ctrlPr>
                                            </m:dPr>
                                            <m:e>
                                              <m:r>
                                                <a:rPr lang="en-GB" sz="2000" i="1">
                                                  <a:latin typeface="Cambria Math" panose="02040503050406030204" pitchFamily="18" charset="0"/>
                                                </a:rPr>
                                                <m:t>𝑓</m:t>
                                              </m:r>
                                              <m:r>
                                                <a:rPr lang="en-GB" sz="2000" i="0">
                                                  <a:latin typeface="Cambria Math" panose="02040503050406030204" pitchFamily="18" charset="0"/>
                                                </a:rPr>
                                                <m:t>′</m:t>
                                              </m:r>
                                              <m:d>
                                                <m:dPr>
                                                  <m:ctrlPr>
                                                    <a:rPr lang="en-GB" sz="2000" i="1">
                                                      <a:latin typeface="Cambria Math" panose="02040503050406030204" pitchFamily="18" charset="0"/>
                                                    </a:rPr>
                                                  </m:ctrlPr>
                                                </m:dPr>
                                                <m:e>
                                                  <m:r>
                                                    <a:rPr lang="en-GB" sz="2000" i="1">
                                                      <a:latin typeface="Cambria Math" panose="02040503050406030204" pitchFamily="18" charset="0"/>
                                                    </a:rPr>
                                                    <m:t>𝑥</m:t>
                                                  </m:r>
                                                </m:e>
                                              </m:d>
                                            </m:e>
                                          </m:d>
                                        </m:e>
                                        <m:sup>
                                          <m:r>
                                            <a:rPr lang="en-GB" sz="2000" i="0">
                                              <a:latin typeface="Cambria Math" panose="02040503050406030204" pitchFamily="18" charset="0"/>
                                            </a:rPr>
                                            <m:t>2</m:t>
                                          </m:r>
                                        </m:sup>
                                      </m:sSup>
                                    </m:e>
                                  </m:d>
                                </m:e>
                                <m:sup>
                                  <m:f>
                                    <m:fPr>
                                      <m:type m:val="lin"/>
                                      <m:ctrlP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sz="2000" i="0">
                                          <a:latin typeface="Cambria Math" panose="02040503050406030204" pitchFamily="18" charset="0"/>
                                        </a:rPr>
                                        <m:t>3</m:t>
                                      </m:r>
                                    </m:num>
                                    <m:den>
                                      <m:r>
                                        <a:rPr lang="en-GB" sz="2000" i="0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den>
                                  </m:f>
                                </m:sup>
                              </m:sSup>
                            </m:den>
                          </m:f>
                        </m:e>
                      </m:d>
                    </m:oMath>
                  </m:oMathPara>
                </a14:m>
                <a:endParaRPr lang="en-GB" sz="2000" dirty="0"/>
              </a:p>
            </p:txBody>
          </p:sp>
        </mc:Choice>
        <mc:Fallback xmlns="">
          <p:sp>
            <p:nvSpPr>
              <p:cNvPr id="4" name="Rectangle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5734" y="1016000"/>
                <a:ext cx="2957688" cy="1070549"/>
              </a:xfrm>
              <a:prstGeom prst="rect">
                <a:avLst/>
              </a:prstGeom>
              <a:blipFill rotWithShape="0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Picture 4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0844" y="3194756"/>
            <a:ext cx="4447822" cy="3301999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Rectangle 5"/>
              <p:cNvSpPr/>
              <p:nvPr/>
            </p:nvSpPr>
            <p:spPr>
              <a:xfrm>
                <a:off x="5468004" y="3637239"/>
                <a:ext cx="6316712" cy="2194512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marL="90170" algn="just">
                  <a:lnSpc>
                    <a:spcPct val="107000"/>
                  </a:lnSpc>
                  <a:spcAft>
                    <a:spcPts val="0"/>
                  </a:spcAft>
                </a:pPr>
                <a:r>
                  <a:rPr lang="en-GB" sz="2800" dirty="0"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Thus the curvature of a circle is defined to be the reciprocal of the radius, that is,</a:t>
                </a:r>
              </a:p>
              <a:p>
                <a:pPr marL="90170" algn="just">
                  <a:lnSpc>
                    <a:spcPct val="107000"/>
                  </a:lnSpc>
                  <a:spcAft>
                    <a:spcPts val="0"/>
                  </a:spcAft>
                </a:pPr>
                <a:endParaRPr lang="en-GB" sz="2800" dirty="0"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457200" algn="just"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GB" sz="2000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Κ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𝑅</m:t>
                          </m:r>
                        </m:den>
                      </m:f>
                    </m:oMath>
                  </m:oMathPara>
                </a14:m>
                <a:endParaRPr lang="en-GB" sz="20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6" name="Rectangle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68004" y="3637239"/>
                <a:ext cx="6316712" cy="2194512"/>
              </a:xfrm>
              <a:prstGeom prst="rect">
                <a:avLst/>
              </a:prstGeom>
              <a:blipFill rotWithShape="0">
                <a:blip r:embed="rId5"/>
                <a:stretch>
                  <a:fillRect l="-579" t="-2500" r="-193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67174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318911" y="369358"/>
                <a:ext cx="10515600" cy="6093354"/>
              </a:xfrm>
            </p:spPr>
            <p:txBody>
              <a:bodyPr>
                <a:normAutofit fontScale="62500" lnSpcReduction="20000"/>
              </a:bodyPr>
              <a:lstStyle/>
              <a:p>
                <a:r>
                  <a:rPr lang="en-GB" dirty="0"/>
                  <a:t>Therefore,</a:t>
                </a:r>
              </a:p>
              <a:p>
                <a:pPr marL="0" indent="0">
                  <a:spcBef>
                    <a:spcPts val="0"/>
                  </a:spcBef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GB" sz="2600">
                          <a:latin typeface="Cambria Math" panose="02040503050406030204" pitchFamily="18" charset="0"/>
                        </a:rPr>
                        <m:t>Κ</m:t>
                      </m:r>
                      <m:r>
                        <a:rPr lang="en-GB" sz="260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6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600" i="1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sz="2600" i="1">
                              <a:latin typeface="Cambria Math" panose="02040503050406030204" pitchFamily="18" charset="0"/>
                            </a:rPr>
                            <m:t>𝑅</m:t>
                          </m:r>
                        </m:den>
                      </m:f>
                      <m:r>
                        <a:rPr lang="en-GB" sz="2600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6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d>
                            <m:dPr>
                              <m:begChr m:val="|"/>
                              <m:endChr m:val="|"/>
                              <m:ctrlPr>
                                <a:rPr lang="en-GB" sz="26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GB" sz="2600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p>
                                    <m:sSupPr>
                                      <m:ctrlPr>
                                        <a:rPr lang="en-GB" sz="26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en-GB" sz="2600" i="1">
                                          <a:latin typeface="Cambria Math" panose="02040503050406030204" pitchFamily="18" charset="0"/>
                                        </a:rPr>
                                        <m:t>𝑑</m:t>
                                      </m:r>
                                    </m:e>
                                    <m:sup>
                                      <m:r>
                                        <a:rPr lang="en-GB" sz="2600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p>
                                  </m:sSup>
                                  <m:r>
                                    <a:rPr lang="en-GB" sz="2600" i="1">
                                      <a:latin typeface="Cambria Math" panose="02040503050406030204" pitchFamily="18" charset="0"/>
                                    </a:rPr>
                                    <m:t>𝑦</m:t>
                                  </m:r>
                                </m:num>
                                <m:den>
                                  <m:r>
                                    <a:rPr lang="en-GB" sz="2600" i="1">
                                      <a:latin typeface="Cambria Math" panose="02040503050406030204" pitchFamily="18" charset="0"/>
                                    </a:rPr>
                                    <m:t>𝑑</m:t>
                                  </m:r>
                                  <m:sSup>
                                    <m:sSupPr>
                                      <m:ctrlPr>
                                        <a:rPr lang="en-GB" sz="26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en-GB" sz="2600" i="1">
                                          <a:latin typeface="Cambria Math" panose="02040503050406030204" pitchFamily="18" charset="0"/>
                                        </a:rPr>
                                        <m:t>𝑥</m:t>
                                      </m:r>
                                    </m:e>
                                    <m:sup>
                                      <m:r>
                                        <a:rPr lang="en-GB" sz="2600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p>
                                  </m:sSup>
                                </m:den>
                              </m:f>
                            </m:e>
                          </m:d>
                        </m:num>
                        <m:den>
                          <m:sSup>
                            <m:sSupPr>
                              <m:ctrlPr>
                                <a:rPr lang="en-GB" sz="26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GB" sz="26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2600" i="1">
                                      <a:latin typeface="Cambria Math" panose="02040503050406030204" pitchFamily="18" charset="0"/>
                                    </a:rPr>
                                    <m:t>1+</m:t>
                                  </m:r>
                                  <m:sSup>
                                    <m:sSupPr>
                                      <m:ctrlPr>
                                        <a:rPr lang="en-GB" sz="26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pPr>
                                    <m:e>
                                      <m:d>
                                        <m:dPr>
                                          <m:ctrlPr>
                                            <a:rPr lang="en-GB" sz="2600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dPr>
                                        <m:e>
                                          <m:f>
                                            <m:fPr>
                                              <m:ctrlPr>
                                                <a:rPr lang="en-GB" sz="2600" i="1">
                                                  <a:latin typeface="Cambria Math" panose="02040503050406030204" pitchFamily="18" charset="0"/>
                                                </a:rPr>
                                              </m:ctrlPr>
                                            </m:fPr>
                                            <m:num>
                                              <m:r>
                                                <a:rPr lang="en-GB" sz="2600" i="1">
                                                  <a:latin typeface="Cambria Math" panose="02040503050406030204" pitchFamily="18" charset="0"/>
                                                </a:rPr>
                                                <m:t>𝑑𝑦</m:t>
                                              </m:r>
                                            </m:num>
                                            <m:den>
                                              <m:r>
                                                <a:rPr lang="en-GB" sz="2600" i="1">
                                                  <a:latin typeface="Cambria Math" panose="02040503050406030204" pitchFamily="18" charset="0"/>
                                                </a:rPr>
                                                <m:t>𝑑𝑥</m:t>
                                              </m:r>
                                            </m:den>
                                          </m:f>
                                        </m:e>
                                      </m:d>
                                    </m:e>
                                    <m:sup>
                                      <m:r>
                                        <a:rPr lang="en-GB" sz="2600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p>
                                  </m:sSup>
                                </m:e>
                              </m:d>
                            </m:e>
                            <m:sup>
                              <m:f>
                                <m:fPr>
                                  <m:type m:val="lin"/>
                                  <m:ctrlPr>
                                    <a:rPr lang="en-GB" sz="2600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sz="2600" i="1">
                                      <a:latin typeface="Cambria Math" panose="02040503050406030204" pitchFamily="18" charset="0"/>
                                    </a:rPr>
                                    <m:t>3</m:t>
                                  </m:r>
                                </m:num>
                                <m:den>
                                  <m:r>
                                    <a:rPr lang="en-GB" sz="2600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den>
                              </m:f>
                            </m:sup>
                          </m:sSup>
                        </m:den>
                      </m:f>
                    </m:oMath>
                  </m:oMathPara>
                </a14:m>
                <a:endParaRPr lang="en-GB" sz="2600" dirty="0"/>
              </a:p>
              <a:p>
                <a:endParaRPr lang="en-GB" dirty="0"/>
              </a:p>
              <a:p>
                <a:pPr>
                  <a:lnSpc>
                    <a:spcPct val="120000"/>
                  </a:lnSpc>
                  <a:spcBef>
                    <a:spcPts val="0"/>
                  </a:spcBef>
                </a:pPr>
                <a:r>
                  <a:rPr lang="en-GB" dirty="0"/>
                  <a:t>For small deflection </a:t>
                </a:r>
                <a14:m>
                  <m:oMath xmlns:m="http://schemas.openxmlformats.org/officeDocument/2006/math">
                    <m:f>
                      <m:fPr>
                        <m:type m:val="lin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</a:rPr>
                          <m:t>𝑑𝑦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𝑑𝑥</m:t>
                        </m:r>
                      </m:den>
                    </m:f>
                  </m:oMath>
                </a14:m>
                <a:r>
                  <a:rPr lang="en-GB" dirty="0"/>
                  <a:t> is small so that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f>
                              <m:fPr>
                                <m:type m:val="lin"/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𝑑𝑦</m:t>
                                </m:r>
                              </m:num>
                              <m:den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𝑑𝑥</m:t>
                                </m:r>
                              </m:den>
                            </m:f>
                          </m:e>
                        </m:d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en-GB" dirty="0"/>
                  <a:t> is negligibly small compared with unity.</a:t>
                </a:r>
              </a:p>
              <a:p>
                <a:pPr marL="271463" indent="0">
                  <a:lnSpc>
                    <a:spcPct val="120000"/>
                  </a:lnSpc>
                  <a:spcBef>
                    <a:spcPts val="0"/>
                  </a:spcBef>
                  <a:buNone/>
                </a:pPr>
                <a:r>
                  <a:rPr lang="en-GB" dirty="0"/>
                  <a:t>Therefore the above curvature equation reduces to,</a:t>
                </a:r>
              </a:p>
              <a:p>
                <a:pPr>
                  <a:spcBef>
                    <a:spcPts val="0"/>
                  </a:spcBef>
                </a:pPr>
                <a:endParaRPr lang="en-GB" dirty="0"/>
              </a:p>
              <a:p>
                <a:pPr marL="0" indent="0">
                  <a:spcBef>
                    <a:spcPts val="0"/>
                  </a:spcBef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sz="29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900" i="1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sz="2900" i="1">
                              <a:latin typeface="Cambria Math" panose="02040503050406030204" pitchFamily="18" charset="0"/>
                            </a:rPr>
                            <m:t>𝑅</m:t>
                          </m:r>
                        </m:den>
                      </m:f>
                      <m:r>
                        <a:rPr lang="en-GB" sz="2900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9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sz="29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sz="2900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GB" sz="29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sz="2900" i="1">
                              <a:latin typeface="Cambria Math" panose="02040503050406030204" pitchFamily="18" charset="0"/>
                            </a:rPr>
                            <m:t>𝑦</m:t>
                          </m:r>
                        </m:num>
                        <m:den>
                          <m:r>
                            <a:rPr lang="en-GB" sz="2900" i="1">
                              <a:latin typeface="Cambria Math" panose="02040503050406030204" pitchFamily="18" charset="0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GB" sz="29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sz="29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GB" sz="29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en-GB" sz="2900" dirty="0"/>
              </a:p>
              <a:p>
                <a:r>
                  <a:rPr lang="en-GB" dirty="0"/>
                  <a:t>According to the Simple Bending Equation, </a:t>
                </a:r>
              </a:p>
              <a:p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𝑀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𝐼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𝜎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𝑦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𝐸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𝑅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      </m:t>
                      </m:r>
                      <m:r>
                        <m:rPr>
                          <m:sty m:val="p"/>
                        </m:rPr>
                        <a:rPr lang="en-GB">
                          <a:latin typeface="Cambria Math" panose="02040503050406030204" pitchFamily="18" charset="0"/>
                        </a:rPr>
                        <m:t>then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    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𝑅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𝑀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𝐸𝐼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pPr marL="271463" indent="0">
                  <a:buNone/>
                </a:pPr>
                <a:r>
                  <a:rPr lang="en-GB" dirty="0"/>
                  <a:t>Therefore,</a:t>
                </a:r>
              </a:p>
              <a:p>
                <a:pPr marL="271463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𝑦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𝑀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𝐸𝐼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pPr marL="271463" indent="0">
                  <a:buNone/>
                </a:pPr>
                <a:r>
                  <a:rPr lang="en-GB" dirty="0"/>
                  <a:t>That is,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𝐸𝐼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𝑦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𝑀</m:t>
                      </m:r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18911" y="369358"/>
                <a:ext cx="10515600" cy="6093354"/>
              </a:xfrm>
              <a:blipFill rotWithShape="0">
                <a:blip r:embed="rId2"/>
                <a:stretch>
                  <a:fillRect l="-348" t="-170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Rectangle 6"/>
          <p:cNvSpPr/>
          <p:nvPr/>
        </p:nvSpPr>
        <p:spPr>
          <a:xfrm>
            <a:off x="4911160" y="5459017"/>
            <a:ext cx="1331102" cy="781191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6432517" y="5555149"/>
            <a:ext cx="3198144" cy="6850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90170" algn="just"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This is the differential equation for the deflection of beams.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6632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65666" y="493536"/>
                <a:ext cx="10515600" cy="4351338"/>
              </a:xfrm>
            </p:spPr>
            <p:txBody>
              <a:bodyPr>
                <a:normAutofit fontScale="92500" lnSpcReduction="10000"/>
              </a:bodyPr>
              <a:lstStyle/>
              <a:p>
                <a:r>
                  <a:rPr lang="en-GB" dirty="0"/>
                  <a:t>And since the shear force Q can be expressed as the rate of change of the BM with respect to x (see previous lecture), we get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𝑄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𝑑𝑀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𝑑𝑥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𝐸𝐼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sup>
                          </m:s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𝑦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r>
                  <a:rPr lang="en-GB" dirty="0"/>
                  <a:t>And since the load w can be expressed as the rate of change of the shearing force with respect to x, we get</a:t>
                </a:r>
              </a:p>
              <a:p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𝑤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𝑑𝑄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𝑑𝑥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𝑀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𝐸𝐼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4</m:t>
                              </m:r>
                            </m:sup>
                          </m:s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𝑦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4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5666" y="493536"/>
                <a:ext cx="10515600" cy="4351338"/>
              </a:xfrm>
              <a:blipFill rotWithShape="0">
                <a:blip r:embed="rId2"/>
                <a:stretch>
                  <a:fillRect l="-870" t="-280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56446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7266" y="561270"/>
            <a:ext cx="10515600" cy="4351338"/>
          </a:xfrm>
        </p:spPr>
        <p:txBody>
          <a:bodyPr/>
          <a:lstStyle/>
          <a:p>
            <a:r>
              <a:rPr lang="en-GB" u="sng" dirty="0"/>
              <a:t>The results can then be summarised as follows</a:t>
            </a:r>
            <a:r>
              <a:rPr lang="en-GB" dirty="0"/>
              <a:t>,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6179" y="1384508"/>
            <a:ext cx="11165821" cy="5061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1806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9578" y="163334"/>
            <a:ext cx="11263488" cy="1357842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GB" sz="2000" dirty="0"/>
              <a:t>In order that the above results agree algebraically, it is imperative that the sign convention illustrated as follows be adopted.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8195" t="5103" r="8966" b="43499"/>
          <a:stretch/>
        </p:blipFill>
        <p:spPr>
          <a:xfrm>
            <a:off x="149578" y="1426632"/>
            <a:ext cx="6279987" cy="450426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8030" t="56878" r="17001" b="2396"/>
          <a:stretch/>
        </p:blipFill>
        <p:spPr>
          <a:xfrm>
            <a:off x="6694851" y="1738490"/>
            <a:ext cx="5086623" cy="3127022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49578" y="1151465"/>
            <a:ext cx="6279987" cy="4752621"/>
          </a:xfrm>
          <a:prstGeom prst="rect">
            <a:avLst/>
          </a:prstGeom>
          <a:noFill/>
          <a:ln w="254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6694851" y="1645353"/>
            <a:ext cx="5086623" cy="3764846"/>
          </a:xfrm>
          <a:prstGeom prst="rect">
            <a:avLst/>
          </a:prstGeom>
          <a:noFill/>
          <a:ln w="254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0733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84503"/>
            <a:ext cx="12192000" cy="1294342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u="sng" dirty="0"/>
              <a:t>Direct Integration method</a:t>
            </a:r>
            <a:br>
              <a:rPr lang="en-GB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GB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283633" y="1272469"/>
                <a:ext cx="11456811" cy="4936419"/>
              </a:xfrm>
            </p:spPr>
            <p:txBody>
              <a:bodyPr>
                <a:normAutofit fontScale="85000" lnSpcReduction="20000"/>
              </a:bodyPr>
              <a:lstStyle/>
              <a:p>
                <a:pPr algn="just">
                  <a:lnSpc>
                    <a:spcPct val="110000"/>
                  </a:lnSpc>
                </a:pPr>
                <a:r>
                  <a:rPr lang="en-GB" dirty="0"/>
                  <a:t>If the value of the BM at any point on the beam is known in terms of x, the distance along the beam, and provided that the equation </a:t>
                </a:r>
                <a:r>
                  <a:rPr lang="en-GB" b="1" i="1" u="sng" dirty="0">
                    <a:solidFill>
                      <a:srgbClr val="FF0000"/>
                    </a:solidFill>
                  </a:rPr>
                  <a:t>applies along the complete beam</a:t>
                </a:r>
                <a:r>
                  <a:rPr lang="en-GB" dirty="0"/>
                  <a:t>, the </a:t>
                </a:r>
                <a:r>
                  <a:rPr lang="en-GB" b="1" dirty="0"/>
                  <a:t>integration</a:t>
                </a:r>
                <a:r>
                  <a:rPr lang="en-GB" dirty="0"/>
                  <a:t> of the </a:t>
                </a:r>
                <a:r>
                  <a:rPr lang="en-GB" i="1" u="sng" dirty="0"/>
                  <a:t>differential equation for the deflectio</a:t>
                </a:r>
                <a:r>
                  <a:rPr lang="en-GB" i="1" dirty="0"/>
                  <a:t>n of beams</a:t>
                </a:r>
                <a:r>
                  <a:rPr lang="en-GB" dirty="0"/>
                  <a:t> will yield </a:t>
                </a:r>
                <a:r>
                  <a:rPr lang="en-GB" b="1" dirty="0"/>
                  <a:t>slopes</a:t>
                </a:r>
                <a:r>
                  <a:rPr lang="en-GB" dirty="0"/>
                  <a:t> and </a:t>
                </a:r>
                <a:r>
                  <a:rPr lang="en-GB" b="1" dirty="0"/>
                  <a:t>deflection</a:t>
                </a:r>
                <a:r>
                  <a:rPr lang="en-GB" dirty="0"/>
                  <a:t> at any point.</a:t>
                </a:r>
              </a:p>
              <a:p>
                <a:pPr algn="just"/>
                <a:r>
                  <a:rPr lang="en-GB" dirty="0"/>
                  <a:t>That is,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𝐸𝐼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𝑦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𝑀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          ∴         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𝐸𝐼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𝑑𝑦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𝑑𝑥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limLoc m:val="undOvr"/>
                          <m:subHide m:val="on"/>
                          <m:supHide m:val="on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𝑀</m:t>
                          </m:r>
                          <m:box>
                            <m:boxPr>
                              <m:diff m:val="on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box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𝑑𝑥</m:t>
                              </m:r>
                            </m:e>
                          </m:box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𝐴</m:t>
                          </m:r>
                        </m:e>
                      </m:nary>
                    </m:oMath>
                  </m:oMathPara>
                </a14:m>
                <a:endParaRPr lang="en-GB" dirty="0"/>
              </a:p>
              <a:p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∴   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𝐸𝐼𝑦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chr m:val="∬"/>
                          <m:limLoc m:val="undOvr"/>
                          <m:subHide m:val="on"/>
                          <m:supHide m:val="on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d>
                            <m:d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𝑀</m:t>
                              </m:r>
                              <m:box>
                                <m:boxPr>
                                  <m:diff m:val="on"/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box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𝑑𝑥</m:t>
                                  </m:r>
                                </m:e>
                              </m:box>
                            </m:e>
                          </m:d>
                        </m:e>
                      </m:nary>
                      <m:box>
                        <m:boxPr>
                          <m:diff m:val="on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box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𝑑𝑥</m:t>
                          </m:r>
                        </m:e>
                      </m:box>
                      <m:r>
                        <a:rPr lang="en-GB" i="1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𝐴𝑥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𝐵</m:t>
                      </m:r>
                    </m:oMath>
                  </m:oMathPara>
                </a14:m>
                <a:endParaRPr lang="en-GB" dirty="0"/>
              </a:p>
              <a:p>
                <a:pPr algn="just">
                  <a:lnSpc>
                    <a:spcPct val="120000"/>
                  </a:lnSpc>
                </a:pPr>
                <a:r>
                  <a:rPr lang="en-GB" dirty="0"/>
                  <a:t>Where A and B are constants of integration evaluated from known conditions of slope and deflection for particular values of x.</a:t>
                </a:r>
              </a:p>
              <a:p>
                <a:pPr algn="just">
                  <a:lnSpc>
                    <a:spcPct val="120000"/>
                  </a:lnSpc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83633" y="1272469"/>
                <a:ext cx="11456811" cy="4936419"/>
              </a:xfrm>
              <a:blipFill>
                <a:blip r:embed="rId2"/>
                <a:stretch>
                  <a:fillRect l="-745" t="-1728" r="-79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0734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4066" y="297392"/>
            <a:ext cx="10515600" cy="1325563"/>
          </a:xfrm>
        </p:spPr>
        <p:txBody>
          <a:bodyPr>
            <a:normAutofit fontScale="90000"/>
          </a:bodyPr>
          <a:lstStyle/>
          <a:p>
            <a:pPr marL="742950" indent="-742950">
              <a:buFont typeface="+mj-lt"/>
              <a:buAutoNum type="arabicPeriod"/>
            </a:pPr>
            <a:r>
              <a:rPr lang="en-GB" u="sng" dirty="0"/>
              <a:t>Cantilever with concentrated load at the end: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4065" y="1272469"/>
            <a:ext cx="11308645" cy="5241219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Determine the deflection curve equation and the maximum deflection for the following cantilever.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r>
              <a:rPr lang="en-GB" dirty="0"/>
              <a:t>The load W causes the cantilever to deflect such that its neutral axis takes up the curved shape shown as follows.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>
              <a:lnSpc>
                <a:spcPct val="120000"/>
              </a:lnSpc>
            </a:pPr>
            <a:r>
              <a:rPr lang="en-GB" dirty="0"/>
              <a:t>The axis system is chosen so that the origin coincides with the tip where the load is applied and where the deflection y is clearly maximum. 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9237" t="33698" r="68908" b="50603"/>
          <a:stretch/>
        </p:blipFill>
        <p:spPr>
          <a:xfrm>
            <a:off x="4166496" y="1662513"/>
            <a:ext cx="3703782" cy="157018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23503" t="56905" r="5422" b="3196"/>
          <a:stretch/>
        </p:blipFill>
        <p:spPr>
          <a:xfrm>
            <a:off x="4267199" y="4110183"/>
            <a:ext cx="4211783" cy="132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5987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13327" y="514061"/>
                <a:ext cx="11039764" cy="6163829"/>
              </a:xfrm>
            </p:spPr>
            <p:txBody>
              <a:bodyPr>
                <a:normAutofit fontScale="55000" lnSpcReduction="20000"/>
              </a:bodyPr>
              <a:lstStyle/>
              <a:p>
                <a:r>
                  <a:rPr lang="en-GB" dirty="0"/>
                  <a:t>The Bending Moment M at section XX is,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1976438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𝑀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𝑋𝑋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=−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𝑊𝑥</m:t>
                      </m:r>
                    </m:oMath>
                  </m:oMathPara>
                </a14:m>
                <a:endParaRPr lang="en-GB" dirty="0"/>
              </a:p>
              <a:p>
                <a:pPr marL="1976438" indent="0">
                  <a:lnSpc>
                    <a:spcPct val="70000"/>
                  </a:lnSpc>
                  <a:buNone/>
                </a:pPr>
                <a:endParaRPr lang="en-GB" dirty="0"/>
              </a:p>
              <a:p>
                <a:r>
                  <a:rPr lang="en-GB" dirty="0"/>
                  <a:t>Substituting for M in the differential equation for the deflection of beams we obtain,</a:t>
                </a:r>
              </a:p>
              <a:p>
                <a:endParaRPr lang="en-GB" dirty="0"/>
              </a:p>
              <a:p>
                <a:pPr marL="1976438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𝐸𝐼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𝑦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=−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𝑊𝑥</m:t>
                      </m:r>
                    </m:oMath>
                  </m:oMathPara>
                </a14:m>
                <a:endParaRPr lang="en-GB" dirty="0"/>
              </a:p>
              <a:p>
                <a:pPr marL="1976438" indent="0">
                  <a:lnSpc>
                    <a:spcPct val="70000"/>
                  </a:lnSpc>
                  <a:buNone/>
                </a:pPr>
                <a:endParaRPr lang="en-GB" dirty="0"/>
              </a:p>
              <a:p>
                <a:r>
                  <a:rPr lang="en-GB" dirty="0"/>
                  <a:t>Integrating with respect to x gives, 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1976438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𝐸𝐼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𝑑𝑦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𝑑𝑥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=−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𝑊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𝐴</m:t>
                      </m:r>
                    </m:oMath>
                  </m:oMathPara>
                </a14:m>
                <a:endParaRPr lang="en-GB" dirty="0"/>
              </a:p>
              <a:p>
                <a:pPr marL="1976438" indent="0">
                  <a:lnSpc>
                    <a:spcPct val="70000"/>
                  </a:lnSpc>
                  <a:buNone/>
                </a:pPr>
                <a:endParaRPr lang="en-GB" dirty="0"/>
              </a:p>
              <a:p>
                <a:r>
                  <a:rPr lang="en-GB" dirty="0"/>
                  <a:t>At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𝐿</m:t>
                    </m:r>
                  </m:oMath>
                </a14:m>
                <a:r>
                  <a:rPr lang="en-GB" dirty="0"/>
                  <a:t> we know that </a:t>
                </a:r>
                <a14:m>
                  <m:oMath xmlns:m="http://schemas.openxmlformats.org/officeDocument/2006/math">
                    <m:f>
                      <m:fPr>
                        <m:type m:val="lin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box>
                          <m:boxPr>
                            <m:diff m:val="on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box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𝑑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𝑦</m:t>
                            </m:r>
                          </m:e>
                        </m:box>
                      </m:num>
                      <m:den>
                        <m:box>
                          <m:boxPr>
                            <m:diff m:val="on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box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𝑑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</m:box>
                      </m:den>
                    </m:f>
                    <m:r>
                      <a:rPr lang="en-GB" i="1">
                        <a:latin typeface="Cambria Math" panose="02040503050406030204" pitchFamily="18" charset="0"/>
                      </a:rPr>
                      <m:t>=0</m:t>
                    </m:r>
                  </m:oMath>
                </a14:m>
                <a:r>
                  <a:rPr lang="en-GB" dirty="0"/>
                  <a:t>, therefore,</a:t>
                </a:r>
              </a:p>
              <a:p>
                <a:endParaRPr lang="en-GB" dirty="0"/>
              </a:p>
              <a:p>
                <a:pPr marL="1976438" indent="0">
                  <a:buNone/>
                </a:pP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𝐸𝐼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×0=−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𝑊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𝐿</m:t>
                            </m:r>
                          </m:e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GB" i="1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𝐴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       ∴     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𝐴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</a:rPr>
                          <m:t>𝑊</m:t>
                        </m:r>
                        <m:sSup>
                          <m:s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𝐿</m:t>
                            </m:r>
                          </m:e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</m:oMath>
                </a14:m>
                <a:r>
                  <a:rPr lang="en-GB" dirty="0"/>
                  <a:t> </a:t>
                </a:r>
              </a:p>
              <a:p>
                <a:pPr marL="1976438" indent="0">
                  <a:lnSpc>
                    <a:spcPct val="70000"/>
                  </a:lnSpc>
                  <a:buNone/>
                </a:pPr>
                <a:endParaRPr lang="en-GB" dirty="0"/>
              </a:p>
              <a:p>
                <a:r>
                  <a:rPr lang="en-GB" dirty="0"/>
                  <a:t>Hence the differential equation for the deflection of beams after 1</a:t>
                </a:r>
                <a:r>
                  <a:rPr lang="en-GB" baseline="30000" dirty="0"/>
                  <a:t>st</a:t>
                </a:r>
                <a:r>
                  <a:rPr lang="en-GB" dirty="0"/>
                  <a:t> integration can be written,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1976438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𝐸𝐼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𝑑𝑦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𝑑𝑥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𝑊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sSup>
                        <m:sSup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i="1">
                          <a:latin typeface="Cambria Math" panose="02040503050406030204" pitchFamily="18" charset="0"/>
                        </a:rPr>
                        <m:t>+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𝑊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pPr marL="1976438" indent="0">
                  <a:buNone/>
                </a:pPr>
                <a:endParaRPr lang="en-GB" dirty="0"/>
              </a:p>
              <a:p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13327" y="514061"/>
                <a:ext cx="11039764" cy="6163829"/>
              </a:xfrm>
              <a:blipFill>
                <a:blip r:embed="rId2"/>
                <a:stretch>
                  <a:fillRect l="-166" t="-108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28671" y="250996"/>
            <a:ext cx="3706689" cy="156680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4"/>
          <a:srcRect l="23503" t="56905" r="5422" b="3196"/>
          <a:stretch/>
        </p:blipFill>
        <p:spPr>
          <a:xfrm>
            <a:off x="7945577" y="2046783"/>
            <a:ext cx="4211783" cy="132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67629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191655" y="209260"/>
                <a:ext cx="10515600" cy="6648739"/>
              </a:xfrm>
            </p:spPr>
            <p:txBody>
              <a:bodyPr>
                <a:normAutofit fontScale="47500" lnSpcReduction="20000"/>
              </a:bodyPr>
              <a:lstStyle/>
              <a:p>
                <a:r>
                  <a:rPr lang="en-GB" dirty="0"/>
                  <a:t>Integrating again gives,</a:t>
                </a:r>
              </a:p>
              <a:p>
                <a:pPr marL="0" indent="0">
                  <a:buNone/>
                </a:pPr>
                <a:r>
                  <a:rPr lang="en-GB" dirty="0"/>
                  <a:t> </a:t>
                </a:r>
              </a:p>
              <a:p>
                <a:pPr marL="1431925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𝐸𝐼𝑦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𝑊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sup>
                          </m:sSup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3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+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𝑊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𝐵</m:t>
                      </m:r>
                    </m:oMath>
                  </m:oMathPara>
                </a14:m>
                <a:endParaRPr lang="en-GB" dirty="0"/>
              </a:p>
              <a:p>
                <a:pPr marL="268288" indent="0">
                  <a:buNone/>
                </a:pPr>
                <a:r>
                  <a:rPr lang="en-GB" dirty="0"/>
                  <a:t>Where B is a constant of integration which is obtained from a known condition of deflection </a:t>
                </a:r>
              </a:p>
              <a:p>
                <a:pPr marL="268288" indent="0">
                  <a:buNone/>
                </a:pPr>
                <a:r>
                  <a:rPr lang="en-GB" dirty="0"/>
                  <a:t>at a particular value of x.</a:t>
                </a:r>
              </a:p>
              <a:p>
                <a:pPr marL="268288" indent="0">
                  <a:lnSpc>
                    <a:spcPct val="70000"/>
                  </a:lnSpc>
                  <a:buNone/>
                </a:pPr>
                <a:endParaRPr lang="en-GB" dirty="0"/>
              </a:p>
              <a:p>
                <a:r>
                  <a:rPr lang="en-GB" dirty="0"/>
                  <a:t>At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𝐿</m:t>
                    </m:r>
                  </m:oMath>
                </a14:m>
                <a:r>
                  <a:rPr lang="en-GB" dirty="0"/>
                  <a:t> we know that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𝑦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=0</m:t>
                    </m:r>
                  </m:oMath>
                </a14:m>
                <a:r>
                  <a:rPr lang="en-GB" dirty="0"/>
                  <a:t>, therefore,</a:t>
                </a:r>
              </a:p>
              <a:p>
                <a:endParaRPr lang="en-GB" dirty="0"/>
              </a:p>
              <a:p>
                <a:pPr marL="1347788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𝐸𝐼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×0=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𝑊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sup>
                          </m:sSup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3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+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𝑊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𝐿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𝐵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       ∴     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𝐵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𝑊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sup>
                          </m:sSup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6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−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𝑊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sup>
                          </m:sSup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𝑊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sup>
                          </m:sSup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pPr>
                  <a:lnSpc>
                    <a:spcPct val="70000"/>
                  </a:lnSpc>
                </a:pPr>
                <a:endParaRPr lang="en-GB" dirty="0"/>
              </a:p>
              <a:p>
                <a:r>
                  <a:rPr lang="en-GB" dirty="0"/>
                  <a:t>Hence the equation of the deflection curve of the cantilever is, </a:t>
                </a:r>
              </a:p>
              <a:p>
                <a:endParaRPr lang="en-GB" dirty="0"/>
              </a:p>
              <a:p>
                <a:pPr marL="1347788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𝐸𝐼𝑦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𝑊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6</m:t>
                          </m:r>
                        </m:den>
                      </m:f>
                      <m:sSup>
                        <m:sSup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3</m:t>
                          </m:r>
                        </m:sup>
                      </m:sSup>
                      <m:r>
                        <a:rPr lang="en-GB" i="1">
                          <a:latin typeface="Cambria Math" panose="02040503050406030204" pitchFamily="18" charset="0"/>
                        </a:rPr>
                        <m:t>+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𝑊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−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𝑊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sup>
                          </m:sSup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pPr marL="0" indent="0">
                  <a:lnSpc>
                    <a:spcPct val="70000"/>
                  </a:lnSpc>
                  <a:buNone/>
                </a:pPr>
                <a:endParaRPr lang="en-GB" dirty="0"/>
              </a:p>
              <a:p>
                <a:r>
                  <a:rPr lang="en-GB" dirty="0"/>
                  <a:t>That is,</a:t>
                </a:r>
              </a:p>
              <a:p>
                <a:pPr marL="1347788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𝑦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𝐸𝐼</m:t>
                          </m:r>
                        </m:den>
                      </m:f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𝑊</m:t>
                              </m:r>
                            </m:num>
                            <m:den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6</m:t>
                              </m:r>
                            </m:den>
                          </m:f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sup>
                          </m:s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+</m:t>
                          </m:r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𝑊</m:t>
                              </m:r>
                              <m:sSup>
                                <m:sSup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𝐿</m:t>
                                  </m:r>
                                </m:e>
                                <m:sup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</m:num>
                            <m:den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den>
                          </m:f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𝑊</m:t>
                              </m:r>
                              <m:sSup>
                                <m:sSup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𝐿</m:t>
                                  </m:r>
                                </m:e>
                                <m:sup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3</m:t>
                                  </m:r>
                                </m:sup>
                              </m:sSup>
                            </m:num>
                            <m:den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en-GB" dirty="0"/>
              </a:p>
              <a:p>
                <a:pPr marL="0" indent="0">
                  <a:lnSpc>
                    <a:spcPct val="70000"/>
                  </a:lnSpc>
                  <a:buNone/>
                </a:pPr>
                <a:endParaRPr lang="en-GB" dirty="0"/>
              </a:p>
              <a:p>
                <a:r>
                  <a:rPr lang="en-GB" dirty="0"/>
                  <a:t>The maximum deflection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𝑚𝑎𝑥</m:t>
                        </m:r>
                      </m:sub>
                    </m:sSub>
                  </m:oMath>
                </a14:m>
                <a:r>
                  <a:rPr lang="en-GB" dirty="0"/>
                  <a:t> at the free end is obtained by setting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=0</m:t>
                    </m:r>
                  </m:oMath>
                </a14:m>
                <a:r>
                  <a:rPr lang="en-GB" dirty="0"/>
                  <a:t> in the equation of the deflection curve. Thus,</a:t>
                </a:r>
              </a:p>
              <a:p>
                <a:endParaRPr lang="en-GB" dirty="0"/>
              </a:p>
              <a:p>
                <a:pPr marL="241935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𝑦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𝑚𝑎𝑥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𝑊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sup>
                          </m:sSup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3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𝐸𝐼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pPr marL="2419350" indent="0">
                  <a:lnSpc>
                    <a:spcPct val="70000"/>
                  </a:lnSpc>
                  <a:buNone/>
                </a:pPr>
                <a:endParaRPr lang="en-GB" dirty="0"/>
              </a:p>
              <a:p>
                <a:pPr marL="360363" indent="0">
                  <a:buNone/>
                </a:pPr>
                <a:r>
                  <a:rPr lang="en-GB" dirty="0"/>
                  <a:t>Which is clearly negative, i.e. downwards.</a:t>
                </a:r>
              </a:p>
              <a:p>
                <a:endParaRPr lang="en-GB" dirty="0"/>
              </a:p>
              <a:p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91655" y="209260"/>
                <a:ext cx="10515600" cy="6648739"/>
              </a:xfrm>
              <a:blipFill rotWithShape="0">
                <a:blip r:embed="rId2"/>
                <a:stretch>
                  <a:fillRect t="-82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28671" y="250996"/>
            <a:ext cx="3706689" cy="156680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4"/>
          <a:srcRect l="23503" t="56905" r="5422" b="3196"/>
          <a:stretch/>
        </p:blipFill>
        <p:spPr>
          <a:xfrm>
            <a:off x="7945577" y="2046783"/>
            <a:ext cx="4211783" cy="132080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2622780" y="5365056"/>
            <a:ext cx="1228783" cy="55175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555980" y="4189556"/>
            <a:ext cx="2609620" cy="55175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3763023" y="4523625"/>
            <a:ext cx="3372864" cy="3558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algn="just"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solidFill>
                  <a:srgbClr val="FF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Equation of the deflection curve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7390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1790" y="275915"/>
            <a:ext cx="10515600" cy="1325563"/>
          </a:xfrm>
        </p:spPr>
        <p:txBody>
          <a:bodyPr>
            <a:normAutofit fontScale="90000"/>
          </a:bodyPr>
          <a:lstStyle/>
          <a:p>
            <a:pPr marL="742950" indent="-742950">
              <a:buFont typeface="+mj-lt"/>
              <a:buAutoNum type="arabicPeriod" startAt="2"/>
            </a:pPr>
            <a:r>
              <a:rPr lang="en-GB" u="sng" dirty="0"/>
              <a:t>Cantilever with Uniformly Distributed Load: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790" y="1167702"/>
            <a:ext cx="11338932" cy="5177341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Determine the deflection curve equation and the maximum deflection for the cantilever carrying a UDL as shown as follows,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load w (</a:t>
            </a:r>
            <a:r>
              <a:rPr lang="en-GB" dirty="0" err="1"/>
              <a:t>kN</a:t>
            </a:r>
            <a:r>
              <a:rPr lang="en-GB" dirty="0"/>
              <a:t>/m) causes the cantilever to deflect such that its neutral axis takes up the curved shape as shown,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axis system is chosen so that the origin coincides with the free tip and where the deflection y is clearly maximum. </a:t>
            </a:r>
          </a:p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l="19460" t="32615" r="68892" b="51593"/>
          <a:stretch/>
        </p:blipFill>
        <p:spPr>
          <a:xfrm>
            <a:off x="3957920" y="1703556"/>
            <a:ext cx="3639128" cy="157941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/>
          <a:srcRect l="19460" t="49515" r="67207" b="37094"/>
          <a:stretch/>
        </p:blipFill>
        <p:spPr>
          <a:xfrm>
            <a:off x="4054763" y="3971636"/>
            <a:ext cx="4165600" cy="1339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4312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350982" y="523297"/>
                <a:ext cx="10898909" cy="5406448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en-GB" dirty="0"/>
                  <a:t>Demonstrate the following results for the cantilever with uniformly distributed load.</a:t>
                </a:r>
              </a:p>
              <a:p>
                <a:endParaRPr lang="en-GB" dirty="0"/>
              </a:p>
              <a:p>
                <a:r>
                  <a:rPr lang="en-GB" dirty="0"/>
                  <a:t>Equation of the deflection curve,</a:t>
                </a:r>
              </a:p>
              <a:p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𝑦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𝐸𝐼</m:t>
                          </m:r>
                        </m:den>
                      </m:f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𝑤</m:t>
                              </m:r>
                            </m:num>
                            <m:den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24</m:t>
                              </m:r>
                            </m:den>
                          </m:f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4</m:t>
                              </m:r>
                            </m:sup>
                          </m:s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+</m:t>
                          </m:r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𝑤</m:t>
                              </m:r>
                              <m:sSup>
                                <m:sSup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𝐿</m:t>
                                  </m:r>
                                </m:e>
                                <m:sup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3</m:t>
                                  </m:r>
                                </m:sup>
                              </m:sSup>
                            </m:num>
                            <m:den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6</m:t>
                              </m:r>
                            </m:den>
                          </m:f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𝑤</m:t>
                              </m:r>
                              <m:sSup>
                                <m:sSup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𝐿</m:t>
                                  </m:r>
                                </m:e>
                                <m:sup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4</m:t>
                                  </m:r>
                                </m:sup>
                              </m:sSup>
                            </m:num>
                            <m:den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8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r>
                  <a:rPr lang="en-GB" dirty="0"/>
                  <a:t>The maximum deflection expression,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𝑦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𝑚𝑎𝑥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𝑤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4</m:t>
                              </m:r>
                            </m:sup>
                          </m:sSup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8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𝐸𝐼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0982" y="523297"/>
                <a:ext cx="10898909" cy="5406448"/>
              </a:xfrm>
              <a:blipFill rotWithShape="0">
                <a:blip r:embed="rId2"/>
                <a:stretch>
                  <a:fillRect l="-1175" t="-259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02629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"/>
            <a:ext cx="10515600" cy="1274618"/>
          </a:xfrm>
        </p:spPr>
        <p:txBody>
          <a:bodyPr/>
          <a:lstStyle/>
          <a:p>
            <a:pPr marL="742950" lvl="0" indent="-742950">
              <a:buFont typeface="+mj-lt"/>
              <a:buAutoNum type="arabicPeriod" startAt="3"/>
            </a:pPr>
            <a:r>
              <a:rPr lang="en-GB" u="sng" dirty="0"/>
              <a:t>Simply supported beam with UDL: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6309" y="1274619"/>
            <a:ext cx="10515600" cy="5394036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Determine the deflection curve equation and the maximum deflection at mid-span for the simply supported beam carrying a UDL as shown as follows,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load w (</a:t>
            </a:r>
            <a:r>
              <a:rPr lang="en-GB" dirty="0" err="1"/>
              <a:t>kN</a:t>
            </a:r>
            <a:r>
              <a:rPr lang="en-GB" dirty="0"/>
              <a:t>/m) causes the beam to deflect such that its neutral axis takes up the curved shape as shown,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axis system is chosen so that the origin coincides with the left tip and where the deflection y is zero. </a:t>
            </a:r>
          </a:p>
          <a:p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/>
          <a:srcRect l="19254" t="32246" r="68861" b="47160"/>
          <a:stretch/>
        </p:blipFill>
        <p:spPr>
          <a:xfrm>
            <a:off x="4260272" y="1819558"/>
            <a:ext cx="3405909" cy="188934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/>
          <a:srcRect l="19254" t="54780" r="67176" b="30906"/>
          <a:stretch/>
        </p:blipFill>
        <p:spPr>
          <a:xfrm>
            <a:off x="4128655" y="4359563"/>
            <a:ext cx="4239491" cy="14316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0792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350982" y="523297"/>
                <a:ext cx="10898909" cy="5406448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en-GB" dirty="0"/>
                  <a:t>Demonstrate the following results for the simply supported beam with uniformly distributed load.</a:t>
                </a:r>
              </a:p>
              <a:p>
                <a:endParaRPr lang="en-GB" dirty="0"/>
              </a:p>
              <a:p>
                <a:r>
                  <a:rPr lang="en-GB" dirty="0"/>
                  <a:t>Equation of the deflection curve,</a:t>
                </a:r>
              </a:p>
              <a:p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𝑦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𝐸𝐼</m:t>
                          </m:r>
                        </m:den>
                      </m:f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𝑤</m:t>
                              </m:r>
                            </m:num>
                            <m:den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24</m:t>
                              </m:r>
                            </m:den>
                          </m:f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4</m:t>
                              </m:r>
                            </m:sup>
                          </m:s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+</m:t>
                          </m:r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𝑤𝐿</m:t>
                              </m:r>
                            </m:num>
                            <m:den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12</m:t>
                              </m:r>
                            </m:den>
                          </m:f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sup>
                          </m:s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𝑤</m:t>
                              </m:r>
                              <m:sSup>
                                <m:sSup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𝐿</m:t>
                                  </m:r>
                                </m:e>
                                <m:sup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3</m:t>
                                  </m:r>
                                </m:sup>
                              </m:sSup>
                            </m:num>
                            <m:den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24</m:t>
                              </m:r>
                            </m:den>
                          </m:f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</m:d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r>
                  <a:rPr lang="en-GB" dirty="0"/>
                  <a:t>The maximum deflection expression,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𝑦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𝑚𝑎𝑥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−5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𝑤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4</m:t>
                              </m:r>
                            </m:sup>
                          </m:sSup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384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𝐸𝐼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0982" y="523297"/>
                <a:ext cx="10898909" cy="5406448"/>
              </a:xfrm>
              <a:blipFill rotWithShape="0">
                <a:blip r:embed="rId2"/>
                <a:stretch>
                  <a:fillRect l="-1175" t="-259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5243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" y="1"/>
            <a:ext cx="11391441" cy="1079652"/>
          </a:xfrm>
        </p:spPr>
        <p:txBody>
          <a:bodyPr>
            <a:normAutofit fontScale="90000"/>
          </a:bodyPr>
          <a:lstStyle/>
          <a:p>
            <a:pPr marL="742950" lvl="0" indent="-742950">
              <a:buFont typeface="+mj-lt"/>
              <a:buAutoNum type="arabicPeriod" startAt="4"/>
            </a:pPr>
            <a:r>
              <a:rPr lang="en-GB" u="sng" dirty="0"/>
              <a:t>Simply supported beam with concentrated load: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6308" y="958467"/>
            <a:ext cx="11135131" cy="5849958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120000"/>
              </a:lnSpc>
            </a:pPr>
            <a:r>
              <a:rPr lang="en-GB" dirty="0"/>
              <a:t>Determine the deflection curve equation and the maximum deflection at mid-span for the simply supported beam carrying a concentrated load as shown as follows,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The load w (</a:t>
            </a:r>
            <a:r>
              <a:rPr lang="en-GB" dirty="0" err="1"/>
              <a:t>kN</a:t>
            </a:r>
            <a:r>
              <a:rPr lang="en-GB" dirty="0"/>
              <a:t>/m) causes the beam to deflect such that its neutral axis takes up the curved shape as shown,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>
              <a:lnSpc>
                <a:spcPct val="120000"/>
              </a:lnSpc>
            </a:pPr>
            <a:r>
              <a:rPr lang="en-GB" dirty="0"/>
              <a:t>In order to obtain a single expression for the Bending Moment which will apply across the complete beam, in this case it is convenient to take the origin for x at the centre. 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66861" t="42565" r="22694" b="33597"/>
          <a:stretch/>
        </p:blipFill>
        <p:spPr>
          <a:xfrm>
            <a:off x="4183738" y="1602083"/>
            <a:ext cx="3343006" cy="245212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"/>
          <a:srcRect l="66861" t="68115" r="20829" b="20033"/>
          <a:stretch/>
        </p:blipFill>
        <p:spPr>
          <a:xfrm>
            <a:off x="4172721" y="4620707"/>
            <a:ext cx="3939822" cy="1219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7391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350982" y="523297"/>
                <a:ext cx="10898909" cy="5406448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en-GB" dirty="0"/>
                  <a:t>Demonstrate the following results for the simply supported beam with concentrated load.</a:t>
                </a:r>
              </a:p>
              <a:p>
                <a:endParaRPr lang="en-GB" dirty="0"/>
              </a:p>
              <a:p>
                <a:r>
                  <a:rPr lang="en-GB" dirty="0"/>
                  <a:t>Equation of the deflection curve,</a:t>
                </a:r>
              </a:p>
              <a:p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𝑦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𝐸𝐼</m:t>
                          </m:r>
                        </m:den>
                      </m:f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𝑊</m:t>
                              </m:r>
                            </m:num>
                            <m:den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12</m:t>
                              </m:r>
                            </m:den>
                          </m:f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sup>
                          </m:s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+</m:t>
                          </m:r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𝑊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num>
                            <m:den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8</m:t>
                              </m:r>
                            </m:den>
                          </m:f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𝑤</m:t>
                              </m:r>
                              <m:sSup>
                                <m:sSup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𝐿</m:t>
                                  </m:r>
                                </m:e>
                                <m:sup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3</m:t>
                                  </m:r>
                                </m:sup>
                              </m:sSup>
                            </m:num>
                            <m:den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48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r>
                  <a:rPr lang="en-GB" dirty="0"/>
                  <a:t>The maximum deflection expression,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𝑦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𝑚𝑎𝑥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𝑊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sup>
                          </m:sSup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48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𝐸𝐼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0982" y="523297"/>
                <a:ext cx="10898909" cy="5406448"/>
              </a:xfrm>
              <a:blipFill>
                <a:blip r:embed="rId2"/>
                <a:stretch>
                  <a:fillRect l="-1175" t="-259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09510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413</TotalTime>
  <Words>943</Words>
  <Application>Microsoft Office PowerPoint</Application>
  <PresentationFormat>Widescreen</PresentationFormat>
  <Paragraphs>190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Calibri Light</vt:lpstr>
      <vt:lpstr>Cambria Math</vt:lpstr>
      <vt:lpstr>Office Theme</vt:lpstr>
      <vt:lpstr>SLOPE and DEFLECTION of BEAMS</vt:lpstr>
      <vt:lpstr>Why is the determination of the deflection of beams critical?</vt:lpstr>
      <vt:lpstr>Relationship between loading, shear force, bending moment, slope and deflection.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Direct Integration method </vt:lpstr>
      <vt:lpstr>Cantilever with concentrated load at the end: </vt:lpstr>
      <vt:lpstr>PowerPoint Presentation</vt:lpstr>
      <vt:lpstr>PowerPoint Presentation</vt:lpstr>
      <vt:lpstr>Cantilever with Uniformly Distributed Load: </vt:lpstr>
      <vt:lpstr>PowerPoint Presentation</vt:lpstr>
      <vt:lpstr>Simply supported beam with UDL:</vt:lpstr>
      <vt:lpstr>PowerPoint Presentation</vt:lpstr>
      <vt:lpstr>Simply supported beam with concentrated load: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SLOPE and DEFLECTION of BEAMS</dc:title>
  <dc:creator>Arnaud Marotin</dc:creator>
  <cp:lastModifiedBy>Arnaud Marotin</cp:lastModifiedBy>
  <cp:revision>49</cp:revision>
  <cp:lastPrinted>2019-03-29T12:34:39Z</cp:lastPrinted>
  <dcterms:created xsi:type="dcterms:W3CDTF">2019-03-11T10:45:37Z</dcterms:created>
  <dcterms:modified xsi:type="dcterms:W3CDTF">2020-04-03T18:05:25Z</dcterms:modified>
</cp:coreProperties>
</file>