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3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50000"/>
  </p:normalViewPr>
  <p:slideViewPr>
    <p:cSldViewPr snapToGrid="0">
      <p:cViewPr varScale="1">
        <p:scale>
          <a:sx n="69" d="100"/>
          <a:sy n="69" d="100"/>
        </p:scale>
        <p:origin x="7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016955"/>
            <a:ext cx="9140954" cy="33465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cap="all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62963" y="4869030"/>
            <a:ext cx="7152030" cy="9872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82023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77000"/>
            <a:ext cx="188595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1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31FF2A-9DA0-DC5C-0C53-91FDE15093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A4208E-B529-0934-86E0-24278D43C68A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2923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526932-58BC-3B05-A619-8FE2BA7973DD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751EC6-9764-CDDF-E8BC-793AD483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A395EC9-5212-9F09-E9FA-0AB62AFB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6A364-A39C-470E-B89A-9BD899585684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86E48EB-E81D-8C6A-DBE6-738017E5A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388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4572000"/>
            <a:ext cx="11125201" cy="1112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200" cap="all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" y="5715000"/>
            <a:ext cx="11125201" cy="533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b="1" i="0" dirty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3981764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t="-419" b="-41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10036" y="6476999"/>
            <a:ext cx="188054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995976" y="6477000"/>
            <a:ext cx="66262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18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071" y="1016955"/>
            <a:ext cx="3872530" cy="37268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cap="all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1" y="5134926"/>
            <a:ext cx="3868420" cy="111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BE7EAD-CCCA-EA7C-0263-265AA3E43C5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224095" cy="6858000"/>
          </a:xfrm>
          <a:custGeom>
            <a:avLst/>
            <a:gdLst>
              <a:gd name="connsiteX0" fmla="*/ 0 w 7224095"/>
              <a:gd name="connsiteY0" fmla="*/ 629614 h 6858000"/>
              <a:gd name="connsiteX1" fmla="*/ 7224095 w 7224095"/>
              <a:gd name="connsiteY1" fmla="*/ 629614 h 6858000"/>
              <a:gd name="connsiteX2" fmla="*/ 7224095 w 7224095"/>
              <a:gd name="connsiteY2" fmla="*/ 6858000 h 6858000"/>
              <a:gd name="connsiteX3" fmla="*/ 0 w 7224095"/>
              <a:gd name="connsiteY3" fmla="*/ 6858000 h 6858000"/>
              <a:gd name="connsiteX4" fmla="*/ 0 w 7224095"/>
              <a:gd name="connsiteY4" fmla="*/ 0 h 6858000"/>
              <a:gd name="connsiteX5" fmla="*/ 7224095 w 7224095"/>
              <a:gd name="connsiteY5" fmla="*/ 0 h 6858000"/>
              <a:gd name="connsiteX6" fmla="*/ 7224095 w 7224095"/>
              <a:gd name="connsiteY6" fmla="*/ 565606 h 6858000"/>
              <a:gd name="connsiteX7" fmla="*/ 0 w 7224095"/>
              <a:gd name="connsiteY7" fmla="*/ 56560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7937" y="6476999"/>
            <a:ext cx="189584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2" y="6476999"/>
            <a:ext cx="93759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77000"/>
            <a:ext cx="657221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79DE85-4541-95AA-B871-7CBAD2BA1550}"/>
              </a:ext>
            </a:extLst>
          </p:cNvPr>
          <p:cNvSpPr/>
          <p:nvPr/>
        </p:nvSpPr>
        <p:spPr>
          <a:xfrm>
            <a:off x="0" y="565606"/>
            <a:ext cx="1155797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272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3400" y="1143000"/>
            <a:ext cx="8576636" cy="52710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cap="all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92240"/>
            <a:ext cx="18913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5F1B314-6B95-45EC-8168-CEA297F1BD40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4E8A7FA-CBEB-E74B-AC79-5D830DAFC993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400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BAE97C67-C2EB-5515-0FDC-A535220C9DF0}"/>
              </a:ext>
            </a:extLst>
          </p:cNvPr>
          <p:cNvSpPr/>
          <p:nvPr/>
        </p:nvSpPr>
        <p:spPr>
          <a:xfrm>
            <a:off x="9110035" y="0"/>
            <a:ext cx="30819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1016955"/>
            <a:ext cx="8195646" cy="112775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7200" cap="all" baseline="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9" y="2510472"/>
            <a:ext cx="8190496" cy="3966527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6858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 marL="12573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575848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91885" y="6492240"/>
            <a:ext cx="176399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1271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8CA726-6257-4F3F-9296-A3CF5DCA19DB}"/>
              </a:ext>
            </a:extLst>
          </p:cNvPr>
          <p:cNvSpPr/>
          <p:nvPr/>
        </p:nvSpPr>
        <p:spPr>
          <a:xfrm>
            <a:off x="634029" y="2144714"/>
            <a:ext cx="8476007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9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C713386-53DE-AEBA-6318-6C7146DE2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3517" y="1386842"/>
            <a:ext cx="6315083" cy="1127758"/>
          </a:xfrm>
        </p:spPr>
        <p:txBody>
          <a:bodyPr>
            <a:normAutofit/>
          </a:bodyPr>
          <a:lstStyle>
            <a:lvl1pPr>
              <a:defRPr sz="7200" cap="all" baseline="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440984A-B82C-18F1-2933-6DF295884CE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4005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3518" y="2886089"/>
            <a:ext cx="6315082" cy="3336911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5715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43518" y="6477000"/>
            <a:ext cx="3771905" cy="381001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0821" y="6477000"/>
            <a:ext cx="1875160" cy="381001"/>
          </a:xfrm>
          <a:prstGeom prst="rect">
            <a:avLst/>
          </a:prstGeom>
        </p:spPr>
        <p:txBody>
          <a:bodyPr/>
          <a:lstStyle/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86" y="6477000"/>
            <a:ext cx="662614" cy="381001"/>
          </a:xfrm>
          <a:prstGeom prst="rect">
            <a:avLst/>
          </a:prstGeo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E5CA23-2176-4B29-AB27-EDD9AC417271}"/>
              </a:ext>
            </a:extLst>
          </p:cNvPr>
          <p:cNvSpPr/>
          <p:nvPr/>
        </p:nvSpPr>
        <p:spPr>
          <a:xfrm>
            <a:off x="4400554" y="2496190"/>
            <a:ext cx="779144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819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91539" cy="408358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3" cy="408357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258B73AF-3955-4569-8B4F-B329360A9CBD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AE531BB-71E1-57EF-0879-5979B0C95458}"/>
              </a:ext>
            </a:extLst>
          </p:cNvPr>
          <p:cNvSpPr/>
          <p:nvPr/>
        </p:nvSpPr>
        <p:spPr>
          <a:xfrm>
            <a:off x="4024938" y="570037"/>
            <a:ext cx="8167062" cy="59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1FD272-0797-A5C1-BAB9-E68F518B8158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59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B0ADC593-EA98-4C39-A75F-3F3A9C691019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22775-D819-CE59-81DF-9A22F9309472}"/>
              </a:ext>
            </a:extLst>
          </p:cNvPr>
          <p:cNvSpPr/>
          <p:nvPr/>
        </p:nvSpPr>
        <p:spPr>
          <a:xfrm>
            <a:off x="4017310" y="565607"/>
            <a:ext cx="817469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D59CA-78A2-7B8F-A9C7-E86B47BEAE5E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276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99EF452C-FB1E-E93B-DCC5-1D98DE0179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400554" cy="6858000"/>
          </a:xfrm>
          <a:custGeom>
            <a:avLst/>
            <a:gdLst>
              <a:gd name="connsiteX0" fmla="*/ 0 w 4400554"/>
              <a:gd name="connsiteY0" fmla="*/ 634999 h 6858000"/>
              <a:gd name="connsiteX1" fmla="*/ 4400554 w 4400554"/>
              <a:gd name="connsiteY1" fmla="*/ 634999 h 6858000"/>
              <a:gd name="connsiteX2" fmla="*/ 4400554 w 4400554"/>
              <a:gd name="connsiteY2" fmla="*/ 6858000 h 6858000"/>
              <a:gd name="connsiteX3" fmla="*/ 0 w 4400554"/>
              <a:gd name="connsiteY3" fmla="*/ 6858000 h 6858000"/>
              <a:gd name="connsiteX4" fmla="*/ 0 w 4400554"/>
              <a:gd name="connsiteY4" fmla="*/ 0 h 6858000"/>
              <a:gd name="connsiteX5" fmla="*/ 4400554 w 4400554"/>
              <a:gd name="connsiteY5" fmla="*/ 0 h 6858000"/>
              <a:gd name="connsiteX6" fmla="*/ 4400554 w 4400554"/>
              <a:gd name="connsiteY6" fmla="*/ 570991 h 6858000"/>
              <a:gd name="connsiteX7" fmla="*/ 0 w 4400554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64103" y="6477000"/>
            <a:ext cx="470790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72013" y="6477000"/>
            <a:ext cx="132936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77000"/>
            <a:ext cx="65722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C16BEA9-7D3A-E34B-4442-F0BFB853F3F8}"/>
              </a:ext>
            </a:extLst>
          </p:cNvPr>
          <p:cNvSpPr/>
          <p:nvPr/>
        </p:nvSpPr>
        <p:spPr>
          <a:xfrm>
            <a:off x="4408228" y="570993"/>
            <a:ext cx="7142064" cy="64006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462211-E1BA-E90A-00F8-E717C7293E42}"/>
              </a:ext>
            </a:extLst>
          </p:cNvPr>
          <p:cNvSpPr/>
          <p:nvPr/>
        </p:nvSpPr>
        <p:spPr>
          <a:xfrm>
            <a:off x="-2282" y="570991"/>
            <a:ext cx="441051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943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3" y="1016955"/>
            <a:ext cx="7026437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87476243-EB8F-9EFF-F789-0088ABBB0FB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2145668"/>
            <a:ext cx="7026432" cy="407733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7" y="6477000"/>
            <a:ext cx="542623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4" y="6477000"/>
            <a:ext cx="94297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77000"/>
            <a:ext cx="65722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CF4FA5C-D406-8202-9143-DAEA62C5C872}"/>
              </a:ext>
            </a:extLst>
          </p:cNvPr>
          <p:cNvSpPr/>
          <p:nvPr/>
        </p:nvSpPr>
        <p:spPr>
          <a:xfrm>
            <a:off x="0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082645EB-0315-BBF0-B28C-6A31158DE8D1}"/>
              </a:ext>
            </a:extLst>
          </p:cNvPr>
          <p:cNvSpPr/>
          <p:nvPr/>
        </p:nvSpPr>
        <p:spPr>
          <a:xfrm>
            <a:off x="3997235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10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6858000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145668"/>
            <a:ext cx="6858000" cy="409352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1" y="6464300"/>
            <a:ext cx="5366715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00115" y="6464300"/>
            <a:ext cx="929303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829424" y="6464300"/>
            <a:ext cx="561977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70CE66A-15FE-D8FB-D711-D3BB0755F0D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93866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19B021D-A5A3-D515-C491-988160E0708C}"/>
              </a:ext>
            </a:extLst>
          </p:cNvPr>
          <p:cNvSpPr/>
          <p:nvPr/>
        </p:nvSpPr>
        <p:spPr>
          <a:xfrm>
            <a:off x="8172447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F6879252-7B61-583A-CF4D-92BF27416ADC}"/>
              </a:ext>
            </a:extLst>
          </p:cNvPr>
          <p:cNvSpPr/>
          <p:nvPr/>
        </p:nvSpPr>
        <p:spPr>
          <a:xfrm>
            <a:off x="633137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64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4573438" cy="1328932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495232"/>
            <a:ext cx="4573438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77000"/>
            <a:ext cx="292155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54946" y="6477000"/>
            <a:ext cx="110099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53312" y="6477000"/>
            <a:ext cx="552253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103B3571-8BEB-7B5F-5141-60BE7E4F2B98}"/>
              </a:ext>
            </a:extLst>
          </p:cNvPr>
          <p:cNvSpPr/>
          <p:nvPr/>
        </p:nvSpPr>
        <p:spPr>
          <a:xfrm>
            <a:off x="631405" y="570990"/>
            <a:ext cx="5024894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780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75" y="1016955"/>
            <a:ext cx="3445936" cy="132893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056A831-274A-4E01-51DC-29FC50834A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3400" y="2495232"/>
            <a:ext cx="3445936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0" y="6477000"/>
            <a:ext cx="207677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10177" y="6477000"/>
            <a:ext cx="94976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9943" y="6477000"/>
            <a:ext cx="42920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0BBEF0D8-DF37-CB82-D6FC-4B18E864B26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2979" y="0"/>
            <a:ext cx="7584144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8DC2254B-5D42-9D5B-16C8-9FAF562F458A}"/>
              </a:ext>
            </a:extLst>
          </p:cNvPr>
          <p:cNvSpPr/>
          <p:nvPr/>
        </p:nvSpPr>
        <p:spPr>
          <a:xfrm>
            <a:off x="615697" y="570989"/>
            <a:ext cx="3987282" cy="64012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4595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1016955"/>
            <a:ext cx="2770539" cy="1875475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769544" cy="2844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477000"/>
            <a:ext cx="140446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477000"/>
            <a:ext cx="70885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80" y="6477000"/>
            <a:ext cx="65722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3AEE3D4D-61F7-E7A0-0EB4-DE705A2CAF60}"/>
              </a:ext>
            </a:extLst>
          </p:cNvPr>
          <p:cNvSpPr/>
          <p:nvPr/>
        </p:nvSpPr>
        <p:spPr>
          <a:xfrm>
            <a:off x="8326322" y="570989"/>
            <a:ext cx="3332277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9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623948"/>
            <a:ext cx="3486152" cy="25990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24294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3623949"/>
            <a:ext cx="7252664" cy="259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C8C146-0A20-4029-98D5-9A42EEDF8B24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462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11125199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1ACD7CC-7A35-CC8D-F7DA-128B795065B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145668"/>
            <a:ext cx="6291878" cy="4728525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228600" lvl="0" indent="-228600"/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45668"/>
            <a:ext cx="4815505" cy="419049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5" y="6492240"/>
            <a:ext cx="321529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398" y="6492240"/>
            <a:ext cx="94298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92240"/>
            <a:ext cx="65722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335081-FA52-F16F-A616-E20DA766DB57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451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86153" cy="1316347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4030" y="2495233"/>
            <a:ext cx="3385517" cy="3727765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6142" y="1016954"/>
            <a:ext cx="7082457" cy="520604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CA24FE-7F15-0A35-2050-28F4CE33B91F}"/>
              </a:ext>
            </a:extLst>
          </p:cNvPr>
          <p:cNvSpPr/>
          <p:nvPr/>
        </p:nvSpPr>
        <p:spPr>
          <a:xfrm>
            <a:off x="634030" y="565606"/>
            <a:ext cx="338552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9E0A62-7502-AFE4-4860-6DE00EB6D1D5}"/>
              </a:ext>
            </a:extLst>
          </p:cNvPr>
          <p:cNvSpPr/>
          <p:nvPr/>
        </p:nvSpPr>
        <p:spPr>
          <a:xfrm>
            <a:off x="4019547" y="565605"/>
            <a:ext cx="8172453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9515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73C94E-2C8E-3F68-4792-D2F9DD866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961" y="5109525"/>
            <a:ext cx="8195638" cy="744634"/>
          </a:xfrm>
        </p:spPr>
        <p:txBody>
          <a:bodyPr anchor="b">
            <a:normAutofit/>
          </a:bodyPr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E6EBA2-EEB8-DB5B-897E-6DAE1530B3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33400" y="533400"/>
            <a:ext cx="11125200" cy="4576763"/>
          </a:xfrm>
        </p:spPr>
        <p:txBody>
          <a:bodyPr>
            <a:normAutofit/>
          </a:bodyPr>
          <a:lstStyle>
            <a:lvl1pPr marL="0" indent="0">
              <a:buNone/>
              <a:defRPr sz="30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8054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D9F1A0-57DB-F034-0AB9-2E671ABA4C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6B7340E-9893-2D44-91EA-76771EE522E6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608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9" y="1016955"/>
            <a:ext cx="11125201" cy="484028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0"/>
            <a:ext cx="8576637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39"/>
            <a:ext cx="1891338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140A1F3-DA5D-4F2E-B759-748FF8D0ACA9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0"/>
            <a:ext cx="662624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10F272-8DCB-3D9F-8EA6-FBDD6B7DFDA3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8ED97-EB88-D071-C45A-D0C32569D40D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114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67745" y="5216204"/>
            <a:ext cx="8190855" cy="64008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8" y="1016954"/>
            <a:ext cx="11125201" cy="3711571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7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78961" cy="365760"/>
          </a:xfrm>
          <a:prstGeom prst="rect">
            <a:avLst/>
          </a:prstGeom>
        </p:spPr>
        <p:txBody>
          <a:bodyPr/>
          <a:lstStyle/>
          <a:p>
            <a:fld id="{4D63035D-22A0-4334-A9AE-2457016C8B4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68" y="6492241"/>
            <a:ext cx="657231" cy="365760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22AFB11-60F0-1BFB-3EE2-25A317606ED4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DB6C2DA-9756-1101-616C-92AE71300FD8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8122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6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2D30AC1E-99F3-1176-72D1-F6FF258E307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1883248"/>
            <a:ext cx="5075238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8" name="Content Placeholder 11">
            <a:extLst>
              <a:ext uri="{FF2B5EF4-FFF2-40B4-BE49-F238E27FC236}">
                <a16:creationId xmlns:a16="http://schemas.microsoft.com/office/drawing/2014/main" id="{54CE6F64-34A4-5E4B-21B9-E65B60D60DF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1883248"/>
            <a:ext cx="5075556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9E765B10-D26A-480A-9509-A9831C5E60D8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39"/>
            <a:ext cx="662624" cy="365761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DF6D21-8591-4FB9-5FF0-44B10800DC79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345B5-8AF1-C46D-5FB8-FF298EC5943D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432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9" y="1883248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2444434"/>
            <a:ext cx="5075238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3679" y="1883247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2444434"/>
            <a:ext cx="5075556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5BCCB42A-67CE-499B-A4FA-7D4E4469B142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B0A7ECD-2835-13DC-1392-DC6E9D6B14EE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FF6D6A-BF5E-8499-2E05-993B26BA4977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2724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112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F7BCB4-DC28-7382-4A0F-0498411C4247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5560D8-36FC-D0D1-04BB-54F2CCBC8B5E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472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87CFF128-BAC7-4E0D-8F77-28A571D93B6F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1823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860235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8" y="3258190"/>
            <a:ext cx="11125201" cy="296481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chemeClr val="tx2"/>
                </a:solidFill>
              </a:defRPr>
            </a:lvl2pPr>
            <a:lvl3pPr marL="457200" indent="0">
              <a:buNone/>
              <a:defRPr>
                <a:solidFill>
                  <a:schemeClr val="tx2"/>
                </a:solidFill>
              </a:defRPr>
            </a:lvl3pPr>
            <a:lvl4pPr marL="685800" indent="0">
              <a:buNone/>
              <a:defRPr>
                <a:solidFill>
                  <a:schemeClr val="tx2"/>
                </a:solidFill>
              </a:defRPr>
            </a:lvl4pPr>
            <a:lvl5pPr marL="914400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50494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7987AA-E4E6-4FC1-BAD8-09A952212C58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14990" y="6492241"/>
            <a:ext cx="1043610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612DD4-C154-5A34-CBE2-09022345DFF5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45B82D-4F13-20D2-DD25-C26E60C48A92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9039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8576636" cy="184202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0" y="4614992"/>
            <a:ext cx="8576506" cy="16080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1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0E45243-34A7-09D9-589C-A28D8FB592BD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77B2CF5-DB49-E6FB-F72A-24AA38988AEC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111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3399" y="6476998"/>
            <a:ext cx="8576637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10036" y="6476998"/>
            <a:ext cx="188595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7FA43F5B-065E-43CE-B3FD-98C48A6F94D7}" type="datetime1">
              <a:rPr lang="en-US" smtClean="0"/>
              <a:pPr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9" y="6476998"/>
            <a:ext cx="65722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698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  <p:sldLayoutId id="2147483698" r:id="rId15"/>
    <p:sldLayoutId id="2147483699" r:id="rId16"/>
    <p:sldLayoutId id="2147483700" r:id="rId17"/>
    <p:sldLayoutId id="2147483701" r:id="rId18"/>
    <p:sldLayoutId id="2147483702" r:id="rId19"/>
    <p:sldLayoutId id="2147483703" r:id="rId20"/>
    <p:sldLayoutId id="2147483704" r:id="rId21"/>
    <p:sldLayoutId id="2147483705" r:id="rId22"/>
    <p:sldLayoutId id="2147483706" r:id="rId23"/>
    <p:sldLayoutId id="2147483707" r:id="rId24"/>
    <p:sldLayoutId id="2147483708" r:id="rId25"/>
    <p:sldLayoutId id="2147483709" r:id="rId26"/>
    <p:sldLayoutId id="2147483710" r:id="rId27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kern="1200" spc="0" baseline="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0" orient="horz" pos="2160">
          <p15:clr>
            <a:srgbClr val="F26B43"/>
          </p15:clr>
        </p15:guide>
        <p15:guide id="31" pos="3840">
          <p15:clr>
            <a:srgbClr val="F26B43"/>
          </p15:clr>
        </p15:guide>
        <p15:guide id="32" pos="336">
          <p15:clr>
            <a:srgbClr val="F26B43"/>
          </p15:clr>
        </p15:guide>
        <p15:guide id="33" pos="7344">
          <p15:clr>
            <a:srgbClr val="F26B43"/>
          </p15:clr>
        </p15:guide>
        <p15:guide id="34" orient="horz" pos="4080">
          <p15:clr>
            <a:srgbClr val="F26B43"/>
          </p15:clr>
        </p15:guide>
        <p15:guide id="35" orient="horz" pos="1344">
          <p15:clr>
            <a:srgbClr val="F26B43"/>
          </p15:clr>
        </p15:guide>
        <p15:guide id="3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3E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67AC1D0-FCF8-4515-B40F-B3B9BBD8001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B96B20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1A67D23-389D-44C2-9775-C97EDF07A8D2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LCHS4009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C2E7656-5155-47E5-9B45-8ADDA5E6B3B0}"/>
              </a:ext>
            </a:extLst>
          </p:cNvPr>
          <p:cNvSpPr>
            <a:spLocks noGrp="1"/>
          </p:cNvSpPr>
          <p:nvPr/>
        </p:nvSpPr>
        <p:spPr>
          <a:xfrm>
            <a:off x="666750" y="1762125"/>
            <a:ext cx="8947150" cy="16764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517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517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pPr>
            <a:r>
              <a:rPr sz="5175" b="1" dirty="0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My route into</a:t>
            </a:r>
            <a:r>
              <a:rPr lang="en-GB" sz="5175" b="1" dirty="0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 </a:t>
            </a:r>
            <a:r>
              <a:rPr sz="5175" b="1" dirty="0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rehabilitation</a:t>
            </a:r>
            <a:endParaRPr lang="en-GB" sz="5175" b="1" dirty="0">
              <a:solidFill>
                <a:srgbClr val="FFFFFF"/>
              </a:solidFill>
              <a:latin typeface="Arial" panose="020B0604020202020204" pitchFamily="34" charset="0"/>
              <a:ea typeface="Nimbus Roman"/>
              <a:cs typeface="Arial" panose="020B0604020202020204" pitchFamily="34" charset="0"/>
            </a:endParaRPr>
          </a:p>
          <a:p>
            <a:pPr>
              <a:defRPr sz="2025" b="1">
                <a:solidFill>
                  <a:srgbClr val="EBD8BF"/>
                </a:solidFill>
                <a:latin typeface="Nimbus Sans"/>
                <a:ea typeface="Nimbus Sans"/>
                <a:cs typeface="Nimbus Sans"/>
              </a:defRPr>
            </a:pPr>
            <a:r>
              <a:rPr lang="en-GB" sz="5400" b="1" dirty="0">
                <a:solidFill>
                  <a:srgbClr val="EBD8B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UK health and social care</a:t>
            </a:r>
          </a:p>
          <a:p>
            <a:pPr>
              <a:defRPr sz="517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pPr>
            <a:endParaRPr sz="5175" b="1" dirty="0">
              <a:solidFill>
                <a:srgbClr val="FFFFFF"/>
              </a:solidFill>
              <a:latin typeface="Arial" panose="020B0604020202020204" pitchFamily="34" charset="0"/>
              <a:ea typeface="Nimbus Roman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F3D02-0196-4D70-807B-409F16520102}"/>
              </a:ext>
            </a:extLst>
          </p:cNvPr>
          <p:cNvSpPr>
            <a:spLocks noGrp="1"/>
          </p:cNvSpPr>
          <p:nvPr/>
        </p:nvSpPr>
        <p:spPr>
          <a:xfrm>
            <a:off x="714375" y="3695700"/>
            <a:ext cx="9239250" cy="9525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0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40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2400" b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Self-Awareness Presentation</a:t>
            </a:r>
          </a:p>
          <a:p>
            <a:pPr>
              <a:defRPr sz="240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2400" b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Occupational Therapy Assistant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512B6E2-229B-44CD-8FC9-DDE99A445D69}"/>
              </a:ext>
            </a:extLst>
          </p:cNvPr>
          <p:cNvSpPr>
            <a:spLocks noGrp="1"/>
          </p:cNvSpPr>
          <p:nvPr/>
        </p:nvSpPr>
        <p:spPr>
          <a:xfrm>
            <a:off x="9115425" y="1781175"/>
            <a:ext cx="1809750" cy="114300"/>
          </a:xfrm>
          <a:prstGeom prst="rect">
            <a:avLst/>
          </a:prstGeom>
          <a:solidFill>
            <a:srgbClr val="B96B20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339FCCA-FF57-4A46-ACA5-1504BA0A0FBB}"/>
              </a:ext>
            </a:extLst>
          </p:cNvPr>
          <p:cNvSpPr>
            <a:spLocks noGrp="1"/>
          </p:cNvSpPr>
          <p:nvPr/>
        </p:nvSpPr>
        <p:spPr>
          <a:xfrm>
            <a:off x="714375" y="5057775"/>
            <a:ext cx="10668000" cy="12382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65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65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Name:</a:t>
            </a:r>
            <a:r>
              <a:rPr lang="en-GB"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Aatiqa Rehmani</a:t>
            </a:r>
          </a:p>
          <a:p>
            <a:pPr>
              <a:defRPr sz="165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Student number: </a:t>
            </a:r>
            <a:r>
              <a:rPr lang="en-GB"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2522836</a:t>
            </a:r>
            <a:endParaRPr sz="1650" b="0" dirty="0">
              <a:solidFill>
                <a:srgbClr val="FFFFFF"/>
              </a:solidFill>
              <a:latin typeface="Arial" panose="020B0604020202020204" pitchFamily="34" charset="0"/>
              <a:ea typeface="Nimbus Sans"/>
              <a:cs typeface="Arial" panose="020B0604020202020204" pitchFamily="34" charset="0"/>
            </a:endParaRPr>
          </a:p>
          <a:p>
            <a:pPr>
              <a:defRPr sz="165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Lecturer: </a:t>
            </a:r>
            <a:r>
              <a:rPr lang="en-GB"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Bernice Ejiogu</a:t>
            </a:r>
            <a:endParaRPr lang="en-GB" sz="1650" dirty="0">
              <a:solidFill>
                <a:srgbClr val="FFFFFF"/>
              </a:solidFill>
              <a:latin typeface="Arial" panose="020B0604020202020204" pitchFamily="34" charset="0"/>
              <a:ea typeface="Nimbus Sans"/>
              <a:cs typeface="Arial" panose="020B0604020202020204" pitchFamily="34" charset="0"/>
            </a:endParaRPr>
          </a:p>
          <a:p>
            <a:r>
              <a:rPr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Module title:</a:t>
            </a:r>
            <a:r>
              <a:rPr lang="en-GB"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Professional Development within Health and Social Care</a:t>
            </a:r>
            <a:endParaRPr sz="1650" b="0" dirty="0">
              <a:solidFill>
                <a:srgbClr val="FFFFFF"/>
              </a:solidFill>
              <a:latin typeface="Arial" panose="020B0604020202020204" pitchFamily="34" charset="0"/>
              <a:ea typeface="Nimbus Sans"/>
              <a:cs typeface="Arial" panose="020B0604020202020204" pitchFamily="34" charset="0"/>
            </a:endParaRPr>
          </a:p>
          <a:p>
            <a:pPr>
              <a:defRPr sz="1650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1650" b="0" dirty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Assignment: Task 1 – 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550490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C5985-71D7-42BE-914E-D1D422C2874D}"/>
              </a:ext>
            </a:extLst>
          </p:cNvPr>
          <p:cNvSpPr>
            <a:spLocks noGrp="1"/>
          </p:cNvSpPr>
          <p:nvPr/>
        </p:nvSpPr>
        <p:spPr>
          <a:xfrm>
            <a:off x="0" y="-1270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F93D52-708C-4ADF-AC41-B98834B74D06}"/>
              </a:ext>
            </a:extLst>
          </p:cNvPr>
          <p:cNvSpPr>
            <a:spLocks noGrp="1"/>
          </p:cNvSpPr>
          <p:nvPr/>
        </p:nvSpPr>
        <p:spPr>
          <a:xfrm>
            <a:off x="666750" y="4445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Why this career interests me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182654-1973-43D4-859D-3A14AE164909}"/>
              </a:ext>
            </a:extLst>
          </p:cNvPr>
          <p:cNvSpPr>
            <a:spLocks noGrp="1"/>
          </p:cNvSpPr>
          <p:nvPr/>
        </p:nvSpPr>
        <p:spPr>
          <a:xfrm>
            <a:off x="666750" y="1730375"/>
            <a:ext cx="10477500" cy="8096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7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7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775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Helping people regain everyday independence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C0FE5D-46FB-4D8A-819C-6C35EE345CD8}"/>
              </a:ext>
            </a:extLst>
          </p:cNvPr>
          <p:cNvSpPr>
            <a:spLocks noGrp="1"/>
          </p:cNvSpPr>
          <p:nvPr/>
        </p:nvSpPr>
        <p:spPr>
          <a:xfrm>
            <a:off x="666750" y="2787650"/>
            <a:ext cx="10715625" cy="2524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 marL="342900" indent="-342900">
              <a:buFont typeface="Arial" panose="020B0604020202020204" pitchFamily="34" charset="0"/>
              <a:buChar char="•"/>
              <a:defRPr sz="217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7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am interested in meaningful activities, such as preparing a meal</a:t>
            </a:r>
            <a:r>
              <a:rPr lang="en-GB" sz="217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</a:t>
            </a:r>
            <a:r>
              <a:rPr sz="217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or managing a daily routine.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2175" b="0" dirty="0">
              <a:solidFill>
                <a:srgbClr val="36273F"/>
              </a:solidFill>
              <a:latin typeface="Arial" panose="020B0604020202020204" pitchFamily="34" charset="0"/>
              <a:ea typeface="Nimbus Sans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17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7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enjoy planning tasks and finding practical ways to explain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2175" b="0" dirty="0">
              <a:solidFill>
                <a:srgbClr val="36273F"/>
              </a:solidFill>
              <a:latin typeface="Arial" panose="020B0604020202020204" pitchFamily="34" charset="0"/>
              <a:ea typeface="Nimbus Sans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17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7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want to combine </a:t>
            </a:r>
            <a:r>
              <a:rPr sz="2175" b="0" dirty="0" err="1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organised</a:t>
            </a:r>
            <a:r>
              <a:rPr sz="217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support with direct contact with people.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F4148A-00B9-4C57-B343-9ADE8B57FCE9}"/>
              </a:ext>
            </a:extLst>
          </p:cNvPr>
          <p:cNvSpPr>
            <a:spLocks noGrp="1"/>
          </p:cNvSpPr>
          <p:nvPr/>
        </p:nvSpPr>
        <p:spPr>
          <a:xfrm>
            <a:off x="666750" y="5530850"/>
            <a:ext cx="10477500" cy="5905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95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95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pPr>
            <a:r>
              <a:rPr sz="1950" b="1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My career aim is to support agreed rehabilitation plans and learn from qualified therapists.</a:t>
            </a:r>
          </a:p>
        </p:txBody>
      </p:sp>
    </p:spTree>
    <p:extLst>
      <p:ext uri="{BB962C8B-B14F-4D97-AF65-F5344CB8AC3E}">
        <p14:creationId xmlns:p14="http://schemas.microsoft.com/office/powerpoint/2010/main" val="1568003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48132D8-7E83-49D4-B177-0C7223FABB9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7A7570D-B201-4FA9-A311-76DD04CE8BBD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The vacancy I have selected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FDF50A-24A0-49B1-AB5F-7A21FA1B3E8C}"/>
              </a:ext>
            </a:extLst>
          </p:cNvPr>
          <p:cNvSpPr>
            <a:spLocks noGrp="1"/>
          </p:cNvSpPr>
          <p:nvPr/>
        </p:nvSpPr>
        <p:spPr>
          <a:xfrm>
            <a:off x="666750" y="1695450"/>
            <a:ext cx="10477500" cy="9525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85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85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85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Occupational Therapy Assistant</a:t>
            </a:r>
            <a:r>
              <a:rPr lang="en-GB" sz="285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 </a:t>
            </a:r>
            <a:r>
              <a:rPr sz="285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in Neurorehabilitation</a:t>
            </a:r>
            <a:r>
              <a:rPr lang="en-GB" sz="285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 </a:t>
            </a:r>
            <a:r>
              <a:rPr lang="en-PK" sz="2850" b="1" dirty="0">
                <a:solidFill>
                  <a:srgbClr val="613E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Jobs, 2026)</a:t>
            </a:r>
            <a:endParaRPr sz="2850" b="1" dirty="0">
              <a:solidFill>
                <a:srgbClr val="613E67"/>
              </a:solidFill>
              <a:latin typeface="Arial" panose="020B0604020202020204" pitchFamily="34" charset="0"/>
              <a:ea typeface="Nimbus Roman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EB36E1-11D5-40DA-B79B-0960B55DB436}"/>
              </a:ext>
            </a:extLst>
          </p:cNvPr>
          <p:cNvSpPr>
            <a:spLocks noGrp="1"/>
          </p:cNvSpPr>
          <p:nvPr/>
        </p:nvSpPr>
        <p:spPr>
          <a:xfrm>
            <a:off x="666750" y="2762250"/>
            <a:ext cx="10477500" cy="6858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9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Oxford University Hospitals NHS Foundation Trust</a:t>
            </a:r>
          </a:p>
          <a:p>
            <a: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9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Oxford Centre for Enablement, Nuffield Orthopaedic Centre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788CDC-2E43-44DF-B27E-137315C4C6F1}"/>
              </a:ext>
            </a:extLst>
          </p:cNvPr>
          <p:cNvSpPr>
            <a:spLocks noGrp="1"/>
          </p:cNvSpPr>
          <p:nvPr/>
        </p:nvSpPr>
        <p:spPr>
          <a:xfrm>
            <a:off x="666750" y="3867150"/>
            <a:ext cx="2857500" cy="3429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80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80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pPr>
            <a:r>
              <a:rPr sz="1800" b="1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BAND 3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3EEA4F-39BD-4E97-9459-925F8141E4F9}"/>
              </a:ext>
            </a:extLst>
          </p:cNvPr>
          <p:cNvSpPr>
            <a:spLocks noGrp="1"/>
          </p:cNvSpPr>
          <p:nvPr/>
        </p:nvSpPr>
        <p:spPr>
          <a:xfrm>
            <a:off x="4162425" y="3867150"/>
            <a:ext cx="2952750" cy="3429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80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80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pPr>
            <a:r>
              <a:rPr sz="1800" b="1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PART TIME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C105C2-3A33-454C-8052-23A8E80F1B43}"/>
              </a:ext>
            </a:extLst>
          </p:cNvPr>
          <p:cNvSpPr>
            <a:spLocks noGrp="1"/>
          </p:cNvSpPr>
          <p:nvPr/>
        </p:nvSpPr>
        <p:spPr>
          <a:xfrm>
            <a:off x="7953375" y="3867150"/>
            <a:ext cx="3333750" cy="3429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80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80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pPr>
            <a:r>
              <a:rPr sz="1800" b="1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CLOSES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8470B4-CF52-4524-972A-635EFD1ED949}"/>
              </a:ext>
            </a:extLst>
          </p:cNvPr>
          <p:cNvSpPr>
            <a:spLocks noGrp="1"/>
          </p:cNvSpPr>
          <p:nvPr/>
        </p:nvSpPr>
        <p:spPr>
          <a:xfrm>
            <a:off x="666750" y="4343400"/>
            <a:ext cx="3238500" cy="8763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2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£25,760–£27,476</a:t>
            </a:r>
          </a:p>
          <a:p>
            <a: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2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per year, pro rata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C8A959-E753-41E5-B453-7EF6D1E9FC45}"/>
              </a:ext>
            </a:extLst>
          </p:cNvPr>
          <p:cNvSpPr>
            <a:spLocks noGrp="1"/>
          </p:cNvSpPr>
          <p:nvPr/>
        </p:nvSpPr>
        <p:spPr>
          <a:xfrm>
            <a:off x="4162425" y="4343400"/>
            <a:ext cx="3476625" cy="8763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2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18.75 hours per week</a:t>
            </a:r>
          </a:p>
          <a:p>
            <a: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2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Permanent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AF3098-BE5B-40EA-A8B1-2F40A49FF0F6}"/>
              </a:ext>
            </a:extLst>
          </p:cNvPr>
          <p:cNvSpPr>
            <a:spLocks noGrp="1"/>
          </p:cNvSpPr>
          <p:nvPr/>
        </p:nvSpPr>
        <p:spPr>
          <a:xfrm>
            <a:off x="7953375" y="4343400"/>
            <a:ext cx="3333750" cy="8763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2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19 October 2026</a:t>
            </a:r>
          </a:p>
          <a:p>
            <a:pPr>
              <a:defRPr sz="22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2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23:59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5888E9-63A5-4D4C-A4AB-C0A394FCC505}"/>
              </a:ext>
            </a:extLst>
          </p:cNvPr>
          <p:cNvSpPr>
            <a:spLocks noGrp="1"/>
          </p:cNvSpPr>
          <p:nvPr/>
        </p:nvSpPr>
        <p:spPr>
          <a:xfrm>
            <a:off x="666750" y="5591175"/>
            <a:ext cx="10477500" cy="60007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7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7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725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Job reference: 321-MRC-8099415-B3</a:t>
            </a:r>
          </a:p>
        </p:txBody>
      </p:sp>
    </p:spTree>
    <p:extLst>
      <p:ext uri="{BB962C8B-B14F-4D97-AF65-F5344CB8AC3E}">
        <p14:creationId xmlns:p14="http://schemas.microsoft.com/office/powerpoint/2010/main" val="1594194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BA6EF4E-2D0E-4916-958A-6F5210B58F7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1FCCDFD-F18E-476B-A1D2-79596B620270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My personal SWOT at a glance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8065D2-9860-40F9-B95A-4176EC105289}"/>
              </a:ext>
            </a:extLst>
          </p:cNvPr>
          <p:cNvSpPr>
            <a:spLocks noGrp="1"/>
          </p:cNvSpPr>
          <p:nvPr/>
        </p:nvSpPr>
        <p:spPr>
          <a:xfrm>
            <a:off x="666750" y="1695450"/>
            <a:ext cx="10810875" cy="4191000"/>
          </a:xfrm>
          <a:prstGeom prst="rect">
            <a:avLst/>
          </a:prstGeom>
          <a:solidFill>
            <a:srgbClr val="EFE5EF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E084E4-80CC-4E97-B16A-7DFBA52171F7}"/>
              </a:ext>
            </a:extLst>
          </p:cNvPr>
          <p:cNvSpPr>
            <a:spLocks noGrp="1"/>
          </p:cNvSpPr>
          <p:nvPr/>
        </p:nvSpPr>
        <p:spPr>
          <a:xfrm>
            <a:off x="5972175" y="1695450"/>
            <a:ext cx="19050" cy="4191000"/>
          </a:xfrm>
          <a:prstGeom prst="rect">
            <a:avLst/>
          </a:prstGeom>
          <a:solidFill>
            <a:srgbClr val="D7C9D5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7D2A71-2854-4AF6-B5CA-BA21DFEE6D0C}"/>
              </a:ext>
            </a:extLst>
          </p:cNvPr>
          <p:cNvSpPr>
            <a:spLocks noGrp="1"/>
          </p:cNvSpPr>
          <p:nvPr/>
        </p:nvSpPr>
        <p:spPr>
          <a:xfrm>
            <a:off x="666750" y="3724275"/>
            <a:ext cx="10810875" cy="19050"/>
          </a:xfrm>
          <a:prstGeom prst="rect">
            <a:avLst/>
          </a:prstGeom>
          <a:solidFill>
            <a:srgbClr val="D7C9D5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9E97BC-44B2-49FF-83D0-7CFDC21D8D25}"/>
              </a:ext>
            </a:extLst>
          </p:cNvPr>
          <p:cNvSpPr>
            <a:spLocks noGrp="1"/>
          </p:cNvSpPr>
          <p:nvPr/>
        </p:nvSpPr>
        <p:spPr>
          <a:xfrm>
            <a:off x="895350" y="1876425"/>
            <a:ext cx="4810125" cy="4286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175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S  Strengths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5E625D-7B00-4A40-9D67-5118DAF6B370}"/>
              </a:ext>
            </a:extLst>
          </p:cNvPr>
          <p:cNvSpPr>
            <a:spLocks noGrp="1"/>
          </p:cNvSpPr>
          <p:nvPr/>
        </p:nvSpPr>
        <p:spPr>
          <a:xfrm>
            <a:off x="895350" y="2447925"/>
            <a:ext cx="4714875" cy="109537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Detail-focused organisation</a:t>
            </a:r>
          </a:p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Digital confidence</a:t>
            </a:r>
          </a:p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Creative problem solving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DAC8D0-E7C3-4D43-8058-525B6737F829}"/>
              </a:ext>
            </a:extLst>
          </p:cNvPr>
          <p:cNvSpPr>
            <a:spLocks noGrp="1"/>
          </p:cNvSpPr>
          <p:nvPr/>
        </p:nvSpPr>
        <p:spPr>
          <a:xfrm>
            <a:off x="6219825" y="1876425"/>
            <a:ext cx="4933950" cy="4286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175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W  Weaknesses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96B18EF-04A6-420B-A705-E9C2823B0793}"/>
              </a:ext>
            </a:extLst>
          </p:cNvPr>
          <p:cNvSpPr>
            <a:spLocks noGrp="1"/>
          </p:cNvSpPr>
          <p:nvPr/>
        </p:nvSpPr>
        <p:spPr>
          <a:xfrm>
            <a:off x="6219825" y="2447925"/>
            <a:ext cx="4962525" cy="11620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9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Care-setting experience needs evidence</a:t>
            </a:r>
          </a:p>
          <a:p>
            <a: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9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may offer help too quickly</a:t>
            </a:r>
          </a:p>
          <a:p>
            <a: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9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Less confidence guiding a group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B417D7-44AC-4D9C-80AF-DCA5287029BC}"/>
              </a:ext>
            </a:extLst>
          </p:cNvPr>
          <p:cNvSpPr>
            <a:spLocks noGrp="1"/>
          </p:cNvSpPr>
          <p:nvPr/>
        </p:nvSpPr>
        <p:spPr>
          <a:xfrm>
            <a:off x="895350" y="3933825"/>
            <a:ext cx="4810125" cy="4286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175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O  Opportunities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41E14D-4F63-4603-BB60-2AF06A1F42BC}"/>
              </a:ext>
            </a:extLst>
          </p:cNvPr>
          <p:cNvSpPr>
            <a:spLocks noGrp="1"/>
          </p:cNvSpPr>
          <p:nvPr/>
        </p:nvSpPr>
        <p:spPr>
          <a:xfrm>
            <a:off x="895350" y="4505325"/>
            <a:ext cx="4762500" cy="109537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 visit to understand the service</a:t>
            </a:r>
          </a:p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Role training and supervision</a:t>
            </a:r>
          </a:p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AHP learning and peer resources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8463F74-FA59-4A3D-BBA0-9A40A99E6573}"/>
              </a:ext>
            </a:extLst>
          </p:cNvPr>
          <p:cNvSpPr>
            <a:spLocks noGrp="1"/>
          </p:cNvSpPr>
          <p:nvPr/>
        </p:nvSpPr>
        <p:spPr>
          <a:xfrm>
            <a:off x="6219825" y="3933825"/>
            <a:ext cx="4933950" cy="4286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175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175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T  Threats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9FA9AE-7F74-48A2-B5DB-24D1558011B4}"/>
              </a:ext>
            </a:extLst>
          </p:cNvPr>
          <p:cNvSpPr>
            <a:spLocks noGrp="1"/>
          </p:cNvSpPr>
          <p:nvPr/>
        </p:nvSpPr>
        <p:spPr>
          <a:xfrm>
            <a:off x="6219825" y="4505325"/>
            <a:ext cx="4905375" cy="109537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Competition and early closure</a:t>
            </a:r>
          </a:p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Interruptions can increase errors</a:t>
            </a:r>
          </a:p>
          <a:p>
            <a:pPr>
              <a:defRPr sz="2025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025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Part-time income and travel costs</a:t>
            </a:r>
          </a:p>
        </p:txBody>
      </p:sp>
    </p:spTree>
    <p:extLst>
      <p:ext uri="{BB962C8B-B14F-4D97-AF65-F5344CB8AC3E}">
        <p14:creationId xmlns:p14="http://schemas.microsoft.com/office/powerpoint/2010/main" val="105397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4B911C4-DA9B-4F1A-B3E3-E104132CD9E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0C540A2-1D84-4D22-9C7F-C37CC11460A7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Where my strengths fit the job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9B535CB-84CD-41A1-B6F8-785F08EAAA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1889993"/>
              </p:ext>
            </p:extLst>
          </p:nvPr>
        </p:nvGraphicFramePr>
        <p:xfrm>
          <a:off x="666750" y="1733550"/>
          <a:ext cx="10810875" cy="3257552"/>
        </p:xfrm>
        <a:graphic>
          <a:graphicData uri="http://schemas.openxmlformats.org/drawingml/2006/table">
            <a:tbl>
              <a:tblPr/>
              <a:tblGrid>
                <a:gridCol w="347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3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14388">
                <a:tc>
                  <a:txBody>
                    <a:bodyPr/>
                    <a:lstStyle/>
                    <a:p>
                      <a:r>
                        <a:rPr sz="18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Role requirement</a:t>
                      </a:r>
                    </a:p>
                  </a:txBody>
                  <a:tcPr>
                    <a:solidFill>
                      <a:srgbClr val="613E6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My potential contribution</a:t>
                      </a:r>
                    </a:p>
                  </a:txBody>
                  <a:tcPr>
                    <a:solidFill>
                      <a:srgbClr val="613E6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Evidence to personalise</a:t>
                      </a:r>
                    </a:p>
                  </a:txBody>
                  <a:tcPr>
                    <a:solidFill>
                      <a:srgbClr val="613E6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4388">
                <a:tc>
                  <a:txBody>
                    <a:bodyPr/>
                    <a:lstStyle/>
                    <a:p>
                      <a:r>
                        <a:rPr sz="1875" b="0" dirty="0" err="1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Organisation</a:t>
                      </a:r>
                      <a:r>
                        <a:rPr sz="1875" b="0" dirty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 and accurate records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75" b="0" dirty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Detail-focused planning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75" b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Keeping a project schedule and checking errors.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4388">
                <a:tc>
                  <a:txBody>
                    <a:bodyPr/>
                    <a:lstStyle/>
                    <a:p>
                      <a:r>
                        <a:rPr sz="1875" b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IT skills and written English</a:t>
                      </a:r>
                    </a:p>
                  </a:txBody>
                  <a:tcPr>
                    <a:solidFill>
                      <a:srgbClr val="EFE5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75" b="0" dirty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Digital confidence</a:t>
                      </a:r>
                    </a:p>
                  </a:txBody>
                  <a:tcPr>
                    <a:solidFill>
                      <a:srgbClr val="EFE5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75" b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Preparing a clear spreadsheet and written instructions.</a:t>
                      </a:r>
                    </a:p>
                  </a:txBody>
                  <a:tcPr>
                    <a:solidFill>
                      <a:srgbClr val="EFE5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4388">
                <a:tc>
                  <a:txBody>
                    <a:bodyPr/>
                    <a:lstStyle/>
                    <a:p>
                      <a:r>
                        <a:rPr sz="1875" b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Adaptable communication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75" b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Creative explanations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75" b="0" dirty="0">
                          <a:solidFill>
                            <a:srgbClr val="36273F"/>
                          </a:solidFill>
                          <a:latin typeface="Arial" panose="020B0604020202020204" pitchFamily="34" charset="0"/>
                          <a:ea typeface="Nimbus Sans"/>
                          <a:cs typeface="Arial" panose="020B0604020202020204" pitchFamily="34" charset="0"/>
                        </a:rPr>
                        <a:t>Explaining a task using a demonstration and simple steps.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FBD80EB5-F935-4C0A-86F4-FB6BC246EED2}"/>
              </a:ext>
            </a:extLst>
          </p:cNvPr>
          <p:cNvSpPr>
            <a:spLocks noGrp="1"/>
          </p:cNvSpPr>
          <p:nvPr/>
        </p:nvSpPr>
        <p:spPr>
          <a:xfrm>
            <a:off x="666750" y="5305425"/>
            <a:ext cx="10668000" cy="8096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95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950" b="1">
                <a:solidFill>
                  <a:srgbClr val="B96B20"/>
                </a:solidFill>
                <a:latin typeface="Nimbus Sans"/>
                <a:ea typeface="Nimbus Sans"/>
                <a:cs typeface="Nimbus Sans"/>
              </a:defRPr>
            </a:pPr>
            <a:r>
              <a:rPr sz="1950" b="1" dirty="0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Entry gap: GCSE English and </a:t>
            </a:r>
            <a:r>
              <a:rPr sz="1950" b="1" dirty="0" err="1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maths</a:t>
            </a:r>
            <a:r>
              <a:rPr sz="1950" b="1" dirty="0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or equivalent, autonomous working</a:t>
            </a:r>
            <a:r>
              <a:rPr lang="en-GB" sz="1950" b="1" dirty="0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</a:t>
            </a:r>
            <a:r>
              <a:rPr sz="1950" b="1" dirty="0">
                <a:solidFill>
                  <a:srgbClr val="B96B20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and health/care experience must be verified before applying.</a:t>
            </a:r>
          </a:p>
        </p:txBody>
      </p:sp>
    </p:spTree>
    <p:extLst>
      <p:ext uri="{BB962C8B-B14F-4D97-AF65-F5344CB8AC3E}">
        <p14:creationId xmlns:p14="http://schemas.microsoft.com/office/powerpoint/2010/main" val="1073126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59D7B1E-14BB-4EB0-B825-2BDFDBEA946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C6BD06-FE03-4F70-BDA8-8DA2A9E63E11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Two situations that test my self-awareness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94F25C9-EBD8-40E7-B91F-8B652FC333D7}"/>
              </a:ext>
            </a:extLst>
          </p:cNvPr>
          <p:cNvSpPr>
            <a:spLocks noGrp="1"/>
          </p:cNvSpPr>
          <p:nvPr/>
        </p:nvSpPr>
        <p:spPr>
          <a:xfrm>
            <a:off x="666750" y="6276975"/>
            <a:ext cx="10096500" cy="3238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200" b="0">
                <a:solidFill>
                  <a:srgbClr val="6D626E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C43682-1590-459E-97DB-0461E517488A}"/>
              </a:ext>
            </a:extLst>
          </p:cNvPr>
          <p:cNvSpPr>
            <a:spLocks noGrp="1"/>
          </p:cNvSpPr>
          <p:nvPr/>
        </p:nvSpPr>
        <p:spPr>
          <a:xfrm>
            <a:off x="666750" y="1800225"/>
            <a:ext cx="1000125" cy="5905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675" b="1">
                <a:solidFill>
                  <a:srgbClr val="B96B20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675" b="1">
                <a:solidFill>
                  <a:srgbClr val="B96B20"/>
                </a:solidFill>
                <a:latin typeface="Nimbus Roman"/>
                <a:ea typeface="Nimbus Roman"/>
                <a:cs typeface="Nimbus Roman"/>
              </a:defRPr>
            </a:pPr>
            <a:r>
              <a:rPr sz="3675" b="1">
                <a:solidFill>
                  <a:srgbClr val="B96B20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01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E6B06C-65BD-416C-9F88-FD87B163C032}"/>
              </a:ext>
            </a:extLst>
          </p:cNvPr>
          <p:cNvSpPr>
            <a:spLocks noGrp="1"/>
          </p:cNvSpPr>
          <p:nvPr/>
        </p:nvSpPr>
        <p:spPr>
          <a:xfrm>
            <a:off x="1981200" y="1790700"/>
            <a:ext cx="9286875" cy="5429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55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55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550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When I help too quickly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6C5A47-0A83-4483-990A-8FE37F9E155E}"/>
              </a:ext>
            </a:extLst>
          </p:cNvPr>
          <p:cNvSpPr>
            <a:spLocks noGrp="1"/>
          </p:cNvSpPr>
          <p:nvPr/>
        </p:nvSpPr>
        <p:spPr>
          <a:xfrm>
            <a:off x="1981200" y="2505075"/>
            <a:ext cx="9286875" cy="124777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might complete a task for someone who could </a:t>
            </a:r>
            <a:r>
              <a:rPr sz="2100" b="0" dirty="0" err="1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practise</a:t>
            </a: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part of it.</a:t>
            </a:r>
            <a:r>
              <a:rPr lang="en-GB"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</a:t>
            </a: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would use my planning skills to follow agreed prompts, allow time</a:t>
            </a:r>
            <a:r>
              <a:rPr lang="en-GB"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</a:t>
            </a: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and ask the therapist for feedback.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D8A8046-6A15-4BE0-A92E-131D11DE86E0}"/>
              </a:ext>
            </a:extLst>
          </p:cNvPr>
          <p:cNvSpPr>
            <a:spLocks noGrp="1"/>
          </p:cNvSpPr>
          <p:nvPr/>
        </p:nvSpPr>
        <p:spPr>
          <a:xfrm>
            <a:off x="666750" y="3914775"/>
            <a:ext cx="10810875" cy="19050"/>
          </a:xfrm>
          <a:prstGeom prst="rect">
            <a:avLst/>
          </a:prstGeom>
          <a:solidFill>
            <a:srgbClr val="D7C9D5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1135848-F475-4B33-AA91-D1A8B8DFFBC2}"/>
              </a:ext>
            </a:extLst>
          </p:cNvPr>
          <p:cNvSpPr>
            <a:spLocks noGrp="1"/>
          </p:cNvSpPr>
          <p:nvPr/>
        </p:nvSpPr>
        <p:spPr>
          <a:xfrm>
            <a:off x="666750" y="4276725"/>
            <a:ext cx="1000125" cy="5905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675" b="1">
                <a:solidFill>
                  <a:srgbClr val="B96B20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675" b="1">
                <a:solidFill>
                  <a:srgbClr val="B96B20"/>
                </a:solidFill>
                <a:latin typeface="Nimbus Roman"/>
                <a:ea typeface="Nimbus Roman"/>
                <a:cs typeface="Nimbus Roman"/>
              </a:defRPr>
            </a:pPr>
            <a:r>
              <a:rPr sz="3675" b="1">
                <a:solidFill>
                  <a:srgbClr val="B96B20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02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9A0E738-16B8-4AD0-A191-4A3723847CC2}"/>
              </a:ext>
            </a:extLst>
          </p:cNvPr>
          <p:cNvSpPr>
            <a:spLocks noGrp="1"/>
          </p:cNvSpPr>
          <p:nvPr/>
        </p:nvSpPr>
        <p:spPr>
          <a:xfrm>
            <a:off x="1981200" y="4267200"/>
            <a:ext cx="9286875" cy="5429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55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55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550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When I feel nervous in a group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D02B4D-F3FA-4EB9-8F6E-6D22E3519890}"/>
              </a:ext>
            </a:extLst>
          </p:cNvPr>
          <p:cNvSpPr>
            <a:spLocks noGrp="1"/>
          </p:cNvSpPr>
          <p:nvPr/>
        </p:nvSpPr>
        <p:spPr>
          <a:xfrm>
            <a:off x="1981200" y="4981575"/>
            <a:ext cx="9286875" cy="11144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would prepare a short activity outline and rehearse with a colleague.</a:t>
            </a:r>
            <a:r>
              <a:rPr lang="en-GB"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</a:t>
            </a: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 would begin with supervised support, then review what worked</a:t>
            </a:r>
            <a:r>
              <a:rPr lang="en-GB"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 </a:t>
            </a:r>
            <a:r>
              <a:rPr sz="2100" b="0" dirty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and what needs improvement.</a:t>
            </a:r>
          </a:p>
        </p:txBody>
      </p:sp>
    </p:spTree>
    <p:extLst>
      <p:ext uri="{BB962C8B-B14F-4D97-AF65-F5344CB8AC3E}">
        <p14:creationId xmlns:p14="http://schemas.microsoft.com/office/powerpoint/2010/main" val="1383155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94EDE28-A791-4968-8F81-18C51BABAF3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137904A-90F7-474E-83C9-ADDFF29F3B69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Using opportunities and reducing threats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5909AB-886C-434D-A036-044620D2C52E}"/>
              </a:ext>
            </a:extLst>
          </p:cNvPr>
          <p:cNvSpPr>
            <a:spLocks noGrp="1"/>
          </p:cNvSpPr>
          <p:nvPr/>
        </p:nvSpPr>
        <p:spPr>
          <a:xfrm>
            <a:off x="666750" y="1762125"/>
            <a:ext cx="10477500" cy="4381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0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40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400" b="1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Learning through the service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473213-CE8A-4DCF-A946-71A71E60BCAD}"/>
              </a:ext>
            </a:extLst>
          </p:cNvPr>
          <p:cNvSpPr>
            <a:spLocks noGrp="1"/>
          </p:cNvSpPr>
          <p:nvPr/>
        </p:nvSpPr>
        <p:spPr>
          <a:xfrm>
            <a:off x="666750" y="2362200"/>
            <a:ext cx="10620375" cy="8477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0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Use a visit to ask about supervision and daily responsibilities.</a:t>
            </a:r>
          </a:p>
          <a:p>
            <a: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0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Use my digital skills to organise CPD resources and reflection notes.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C76D0D-F74D-42FD-8F0D-2322A901FFB9}"/>
              </a:ext>
            </a:extLst>
          </p:cNvPr>
          <p:cNvSpPr>
            <a:spLocks noGrp="1"/>
          </p:cNvSpPr>
          <p:nvPr/>
        </p:nvSpPr>
        <p:spPr>
          <a:xfrm>
            <a:off x="666750" y="3609975"/>
            <a:ext cx="10477500" cy="4381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0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40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40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Protecting accuracy under pressure</a:t>
            </a:r>
            <a:r>
              <a:rPr lang="en-GB" sz="240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 </a:t>
            </a:r>
            <a:r>
              <a:rPr lang="en-PK" sz="2400" b="1" dirty="0">
                <a:solidFill>
                  <a:srgbClr val="613E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(Bronkhorst, 2015)</a:t>
            </a:r>
            <a:endParaRPr sz="2400" b="1" dirty="0">
              <a:solidFill>
                <a:srgbClr val="613E67"/>
              </a:solidFill>
              <a:latin typeface="Arial" panose="020B0604020202020204" pitchFamily="34" charset="0"/>
              <a:ea typeface="Nimbus Roman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8CFABFF-68C1-4CE1-8C32-3680DCD325F3}"/>
              </a:ext>
            </a:extLst>
          </p:cNvPr>
          <p:cNvSpPr>
            <a:spLocks noGrp="1"/>
          </p:cNvSpPr>
          <p:nvPr/>
        </p:nvSpPr>
        <p:spPr>
          <a:xfrm>
            <a:off x="666750" y="4219575"/>
            <a:ext cx="10620375" cy="8572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0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Use a task checklist and verify information after interruptions.</a:t>
            </a:r>
          </a:p>
          <a:p>
            <a:pPr>
              <a:defRPr sz="210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210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Raise conflicting priorities with the therapist before errors develop.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07AA23-A7CC-48B7-A110-EB96435FE3E7}"/>
              </a:ext>
            </a:extLst>
          </p:cNvPr>
          <p:cNvSpPr>
            <a:spLocks noGrp="1"/>
          </p:cNvSpPr>
          <p:nvPr/>
        </p:nvSpPr>
        <p:spPr>
          <a:xfrm>
            <a:off x="666750" y="5467350"/>
            <a:ext cx="10477500" cy="4381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0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400" b="1">
                <a:solidFill>
                  <a:srgbClr val="613E67"/>
                </a:solidFill>
                <a:latin typeface="Nimbus Roman"/>
                <a:ea typeface="Nimbus Roman"/>
                <a:cs typeface="Nimbus Roman"/>
              </a:defRPr>
            </a:pPr>
            <a:r>
              <a:rPr sz="240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Making the career financially workable</a:t>
            </a:r>
            <a:r>
              <a:rPr lang="en-GB" sz="2400" b="1" dirty="0">
                <a:solidFill>
                  <a:srgbClr val="613E67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 </a:t>
            </a:r>
            <a:r>
              <a:rPr lang="en-PK" sz="2400" b="1" dirty="0">
                <a:solidFill>
                  <a:srgbClr val="613E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(Patton, 2013)</a:t>
            </a:r>
            <a:endParaRPr sz="2400" b="1" dirty="0">
              <a:solidFill>
                <a:srgbClr val="613E67"/>
              </a:solidFill>
              <a:latin typeface="Arial" panose="020B0604020202020204" pitchFamily="34" charset="0"/>
              <a:ea typeface="Nimbus Roman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8DAA9C-4173-441B-BCE2-C4147F09B0BA}"/>
              </a:ext>
            </a:extLst>
          </p:cNvPr>
          <p:cNvSpPr>
            <a:spLocks noGrp="1"/>
          </p:cNvSpPr>
          <p:nvPr/>
        </p:nvSpPr>
        <p:spPr>
          <a:xfrm>
            <a:off x="666750" y="5962650"/>
            <a:ext cx="10620375" cy="3238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1950" b="0">
                <a:solidFill>
                  <a:srgbClr val="36273F"/>
                </a:solidFill>
                <a:latin typeface="Nimbus Sans"/>
                <a:ea typeface="Nimbus Sans"/>
                <a:cs typeface="Nimbus Sans"/>
              </a:defRPr>
            </a:pPr>
            <a:r>
              <a:rPr sz="1950" b="0">
                <a:solidFill>
                  <a:srgbClr val="36273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Compare likely take-home income with travel and living costs.</a:t>
            </a:r>
          </a:p>
        </p:txBody>
      </p:sp>
    </p:spTree>
    <p:extLst>
      <p:ext uri="{BB962C8B-B14F-4D97-AF65-F5344CB8AC3E}">
        <p14:creationId xmlns:p14="http://schemas.microsoft.com/office/powerpoint/2010/main" val="744642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3E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D4D0221-E48A-4B28-81CF-E9D86CED310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B96B20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D681B8-74C3-4EC4-A5C7-117EE842629F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My next steps and overall judgement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A00E5C-A388-46F7-B9C9-5D50D96735C6}"/>
              </a:ext>
            </a:extLst>
          </p:cNvPr>
          <p:cNvSpPr>
            <a:spLocks noGrp="1"/>
          </p:cNvSpPr>
          <p:nvPr/>
        </p:nvSpPr>
        <p:spPr>
          <a:xfrm>
            <a:off x="666750" y="1828800"/>
            <a:ext cx="2247900" cy="4762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75" b="1">
                <a:solidFill>
                  <a:srgbClr val="EBD8B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475" b="1">
                <a:solidFill>
                  <a:srgbClr val="EBD8BF"/>
                </a:solidFill>
                <a:latin typeface="Nimbus Roman"/>
                <a:ea typeface="Nimbus Roman"/>
                <a:cs typeface="Nimbus Roman"/>
              </a:defRPr>
            </a:pPr>
            <a:r>
              <a:rPr sz="2475" b="1">
                <a:solidFill>
                  <a:srgbClr val="EBD8B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2 weeks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34F53C-AE62-43AB-A96A-A337B5A75D1C}"/>
              </a:ext>
            </a:extLst>
          </p:cNvPr>
          <p:cNvSpPr>
            <a:spLocks noGrp="1"/>
          </p:cNvSpPr>
          <p:nvPr/>
        </p:nvSpPr>
        <p:spPr>
          <a:xfrm>
            <a:off x="3124200" y="1828800"/>
            <a:ext cx="8048625" cy="7715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75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2175" b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Check eligibility and map two true examples to the criteria.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280B70-1B38-48AE-80A4-00E8A36DB244}"/>
              </a:ext>
            </a:extLst>
          </p:cNvPr>
          <p:cNvSpPr>
            <a:spLocks noGrp="1"/>
          </p:cNvSpPr>
          <p:nvPr/>
        </p:nvSpPr>
        <p:spPr>
          <a:xfrm>
            <a:off x="666750" y="2914650"/>
            <a:ext cx="2247900" cy="4762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75" b="1">
                <a:solidFill>
                  <a:srgbClr val="EBD8B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475" b="1">
                <a:solidFill>
                  <a:srgbClr val="EBD8BF"/>
                </a:solidFill>
                <a:latin typeface="Nimbus Roman"/>
                <a:ea typeface="Nimbus Roman"/>
                <a:cs typeface="Nimbus Roman"/>
              </a:defRPr>
            </a:pPr>
            <a:r>
              <a:rPr sz="2475" b="1">
                <a:solidFill>
                  <a:srgbClr val="EBD8B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6 weeks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F99BB51-BC14-4ADF-AD38-05D102D586F9}"/>
              </a:ext>
            </a:extLst>
          </p:cNvPr>
          <p:cNvSpPr>
            <a:spLocks noGrp="1"/>
          </p:cNvSpPr>
          <p:nvPr/>
        </p:nvSpPr>
        <p:spPr>
          <a:xfrm>
            <a:off x="3124200" y="2914650"/>
            <a:ext cx="8048625" cy="7715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75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2175" b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Identify a relevant placement or care-role route and record progress.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FE0062-782C-45C2-9D7A-F3F916048A21}"/>
              </a:ext>
            </a:extLst>
          </p:cNvPr>
          <p:cNvSpPr>
            <a:spLocks noGrp="1"/>
          </p:cNvSpPr>
          <p:nvPr/>
        </p:nvSpPr>
        <p:spPr>
          <a:xfrm>
            <a:off x="666750" y="4000500"/>
            <a:ext cx="2247900" cy="4762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475" b="1">
                <a:solidFill>
                  <a:srgbClr val="EBD8B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475" b="1">
                <a:solidFill>
                  <a:srgbClr val="EBD8BF"/>
                </a:solidFill>
                <a:latin typeface="Nimbus Roman"/>
                <a:ea typeface="Nimbus Roman"/>
                <a:cs typeface="Nimbus Roman"/>
              </a:defRPr>
            </a:pPr>
            <a:r>
              <a:rPr sz="2475" b="1" dirty="0">
                <a:solidFill>
                  <a:srgbClr val="EBD8B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8 weeks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D2B42F2-5903-42FA-846B-A4FFEB3DBA81}"/>
              </a:ext>
            </a:extLst>
          </p:cNvPr>
          <p:cNvSpPr>
            <a:spLocks noGrp="1"/>
          </p:cNvSpPr>
          <p:nvPr/>
        </p:nvSpPr>
        <p:spPr>
          <a:xfrm>
            <a:off x="3124200" y="4000500"/>
            <a:ext cx="8048625" cy="7715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175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pPr>
              <a:defRPr sz="2175" b="0">
                <a:solidFill>
                  <a:srgbClr val="FFFFFF"/>
                </a:solidFill>
                <a:latin typeface="Nimbus Sans"/>
                <a:ea typeface="Nimbus Sans"/>
                <a:cs typeface="Nimbus Sans"/>
              </a:defRPr>
            </a:pPr>
            <a:r>
              <a:rPr sz="2175" b="0">
                <a:solidFill>
                  <a:srgbClr val="FFFFFF"/>
                </a:solidFill>
                <a:latin typeface="Arial" panose="020B0604020202020204" pitchFamily="34" charset="0"/>
                <a:ea typeface="Nimbus Sans"/>
                <a:cs typeface="Arial" panose="020B0604020202020204" pitchFamily="34" charset="0"/>
              </a:rPr>
              <a:t>Rehearse three brief activity explanations and obtain feedback.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B23EF7-6801-48A9-8242-D545501732B0}"/>
              </a:ext>
            </a:extLst>
          </p:cNvPr>
          <p:cNvSpPr>
            <a:spLocks noGrp="1"/>
          </p:cNvSpPr>
          <p:nvPr/>
        </p:nvSpPr>
        <p:spPr>
          <a:xfrm>
            <a:off x="666750" y="5172075"/>
            <a:ext cx="10810875" cy="19050"/>
          </a:xfrm>
          <a:prstGeom prst="rect">
            <a:avLst/>
          </a:prstGeom>
          <a:solidFill>
            <a:srgbClr val="9B7CA0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A1A810-67C3-451E-A422-1F6B8D97A325}"/>
              </a:ext>
            </a:extLst>
          </p:cNvPr>
          <p:cNvSpPr>
            <a:spLocks noGrp="1"/>
          </p:cNvSpPr>
          <p:nvPr/>
        </p:nvSpPr>
        <p:spPr>
          <a:xfrm>
            <a:off x="666750" y="5457825"/>
            <a:ext cx="10668000" cy="72390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23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23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pPr>
            <a:r>
              <a:rPr sz="2325" b="1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My strengths offer a foundation. Evidence of care experience</a:t>
            </a:r>
          </a:p>
          <a:p>
            <a:pPr>
              <a:defRPr sz="2325" b="1">
                <a:solidFill>
                  <a:srgbClr val="FFFFFF"/>
                </a:solidFill>
                <a:latin typeface="Nimbus Roman"/>
                <a:ea typeface="Nimbus Roman"/>
                <a:cs typeface="Nimbus Roman"/>
              </a:defRPr>
            </a:pPr>
            <a:r>
              <a:rPr sz="2325" b="1">
                <a:solidFill>
                  <a:srgbClr val="FFFFF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and supervised practice will determine my readiness.</a:t>
            </a:r>
          </a:p>
        </p:txBody>
      </p:sp>
    </p:spTree>
    <p:extLst>
      <p:ext uri="{BB962C8B-B14F-4D97-AF65-F5344CB8AC3E}">
        <p14:creationId xmlns:p14="http://schemas.microsoft.com/office/powerpoint/2010/main" val="1088104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8AB26B0-7AB8-4E27-B206-DE98BE8AE79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613E67"/>
          </a:solidFill>
          <a:ln w="0">
            <a:noFill/>
          </a:ln>
        </p:spPr>
        <p:txBody>
          <a:bodyPr/>
          <a:lstStyle/>
          <a:p>
            <a:endParaRPr lang="en-PK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8FA94A8-A7C0-4375-9D71-24298980A7D3}"/>
              </a:ext>
            </a:extLst>
          </p:cNvPr>
          <p:cNvSpPr>
            <a:spLocks noGrp="1"/>
          </p:cNvSpPr>
          <p:nvPr/>
        </p:nvSpPr>
        <p:spPr>
          <a:xfrm>
            <a:off x="666750" y="457200"/>
            <a:ext cx="10858500" cy="1000125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defPPr>
          </a:lstStyle>
          <a:p>
            <a:pPr>
              <a:defRPr sz="3225" b="1">
                <a:solidFill>
                  <a:srgbClr val="36273F"/>
                </a:solidFill>
                <a:latin typeface="Nimbus Roman"/>
                <a:ea typeface="Nimbus Roman"/>
                <a:cs typeface="Nimbus Roman"/>
              </a:defRPr>
            </a:pPr>
            <a:r>
              <a:rPr sz="3225" b="1">
                <a:solidFill>
                  <a:srgbClr val="36273F"/>
                </a:solidFill>
                <a:latin typeface="Arial" panose="020B0604020202020204" pitchFamily="34" charset="0"/>
                <a:ea typeface="Nimbus Roman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D138DE-EC1F-45FF-AD84-5F5370265202}"/>
              </a:ext>
            </a:extLst>
          </p:cNvPr>
          <p:cNvSpPr>
            <a:spLocks noGrp="1"/>
          </p:cNvSpPr>
          <p:nvPr/>
        </p:nvSpPr>
        <p:spPr>
          <a:xfrm>
            <a:off x="666750" y="6276975"/>
            <a:ext cx="10096500" cy="323850"/>
          </a:xfrm>
          <a:prstGeom prst="rect">
            <a:avLst/>
          </a:prstGeom>
          <a:noFill/>
          <a:ln w="0">
            <a:noFill/>
          </a:ln>
        </p:spPr>
        <p:txBody>
          <a:bodyPr/>
          <a:lstStyle>
            <a:defPPr>
              <a:defRPr sz="1200" b="0">
                <a:solidFill>
                  <a:srgbClr val="6D626E"/>
                </a:solidFill>
                <a:latin typeface="Nimbus Sans"/>
                <a:ea typeface="Nimbus Sans"/>
                <a:cs typeface="Nimbus Sans"/>
              </a:defRPr>
            </a:defPPr>
          </a:lstStyle>
          <a:p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4E00CD-193B-B1E9-8942-A6155B6D39A9}"/>
              </a:ext>
            </a:extLst>
          </p:cNvPr>
          <p:cNvSpPr txBox="1"/>
          <p:nvPr/>
        </p:nvSpPr>
        <p:spPr>
          <a:xfrm>
            <a:off x="850900" y="1457325"/>
            <a:ext cx="10674350" cy="4611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Bronkhorst, B. (2015) “Behaving safely under pressure: The effects of job demands, resources, and safety climate on employee physical and psychosocial safety behavior,” </a:t>
            </a:r>
            <a:r>
              <a:rPr lang="en-PK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Safety Research</a:t>
            </a: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55, pp. 63–72. Available at: https://doi.org/10.1016/j.jsr.2015.09.002.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Jobs (2026) </a:t>
            </a:r>
            <a:r>
              <a:rPr lang="en-PK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advert - Oxford University Hospitals NHS Foundation Trust Occupational Therapy Assistant in Neurorehabilitation</a:t>
            </a: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PK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Jobs.nhs.uk</a:t>
            </a: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https://www.jobs.nhs.uk/candidate/jobadvert/C9321-26-1810?id=121322&amp;page=30&amp;staff_group=SG25&amp;language=en&amp;sort=publicationDateDesc (Accessed: October 10,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Patton, W. (2013) “ Workable solutions: The intersubjective careers of women with families,” in W. Patton (ed.) </a:t>
            </a:r>
            <a:r>
              <a:rPr lang="en-PK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Conceptualising women’s working lives - Moving the Boundaries of Discourse</a:t>
            </a:r>
            <a:r>
              <a:rPr lang="en-PK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SensePublishers.</a:t>
            </a:r>
            <a:endParaRPr lang="en-PK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217909"/>
      </p:ext>
    </p:extLst>
  </p:cSld>
  <p:clrMapOvr>
    <a:masterClrMapping/>
  </p:clrMapOvr>
</p:sld>
</file>

<file path=ppt/theme/theme1.xml><?xml version="1.0" encoding="utf-8"?>
<a:theme xmlns:a="http://schemas.openxmlformats.org/drawingml/2006/main" name="Modulo">
  <a:themeElements>
    <a:clrScheme name="Project Status Report">
      <a:dk1>
        <a:srgbClr val="000000"/>
      </a:dk1>
      <a:lt1>
        <a:srgbClr val="FFFFFF"/>
      </a:lt1>
      <a:dk2>
        <a:srgbClr val="3B4546"/>
      </a:dk2>
      <a:lt2>
        <a:srgbClr val="E7E6E6"/>
      </a:lt2>
      <a:accent1>
        <a:srgbClr val="B36041"/>
      </a:accent1>
      <a:accent2>
        <a:srgbClr val="6F8185"/>
      </a:accent2>
      <a:accent3>
        <a:srgbClr val="C78F8F"/>
      </a:accent3>
      <a:accent4>
        <a:srgbClr val="647961"/>
      </a:accent4>
      <a:accent5>
        <a:srgbClr val="B09C54"/>
      </a:accent5>
      <a:accent6>
        <a:srgbClr val="9AA749"/>
      </a:accent6>
      <a:hlink>
        <a:srgbClr val="75A073"/>
      </a:hlink>
      <a:folHlink>
        <a:srgbClr val="BD9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ulo" id="{37AC43F2-9181-4AE3-B669-CCC580C183C1}" vid="{7A2AE0A7-E8DE-4D1D-AEB1-3FD192448292}"/>
    </a:ext>
  </a:extLst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Nimbus Sans"/>
        <a:ea typeface=""/>
        <a:cs typeface=""/>
      </a:majorFont>
      <a:minorFont>
        <a:latin typeface="Nimbus San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TotalTime>12</TotalTime>
  <Words>711</Words>
  <Application>Microsoft Office PowerPoint</Application>
  <DocSecurity>0</DocSecurity>
  <PresentationFormat>Widescreen</PresentationFormat>
  <Paragraphs>92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Nimbus Sans</vt:lpstr>
      <vt:lpstr>Modulo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Aatiqa Rehmani</cp:lastModifiedBy>
  <cp:revision>10</cp:revision>
  <dcterms:created xsi:type="dcterms:W3CDTF">2026-10-10T14:10:50Z</dcterms:created>
  <dcterms:modified xsi:type="dcterms:W3CDTF">2026-10-15T22:27:24Z</dcterms:modified>
</cp:coreProperties>
</file>