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2.xml" ContentType="application/vnd.openxmlformats-officedocument.presentationml.tags+xml"/>
  <Override PartName="/ppt/notesSlides/notesSlide6.xml" ContentType="application/vnd.openxmlformats-officedocument.presentationml.notesSlide+xml"/>
  <Override PartName="/ppt/tags/tag3.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476" r:id="rId3"/>
    <p:sldId id="274" r:id="rId4"/>
    <p:sldId id="444" r:id="rId5"/>
    <p:sldId id="352" r:id="rId6"/>
    <p:sldId id="483" r:id="rId7"/>
    <p:sldId id="479" r:id="rId8"/>
    <p:sldId id="482" r:id="rId9"/>
    <p:sldId id="445" r:id="rId10"/>
    <p:sldId id="446" r:id="rId11"/>
    <p:sldId id="447" r:id="rId12"/>
    <p:sldId id="448" r:id="rId13"/>
    <p:sldId id="449" r:id="rId14"/>
    <p:sldId id="484" r:id="rId15"/>
    <p:sldId id="343" r:id="rId16"/>
    <p:sldId id="275"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2" autoAdjust="0"/>
    <p:restoredTop sz="94660"/>
  </p:normalViewPr>
  <p:slideViewPr>
    <p:cSldViewPr snapToGrid="0">
      <p:cViewPr varScale="1">
        <p:scale>
          <a:sx n="83" d="100"/>
          <a:sy n="83" d="100"/>
        </p:scale>
        <p:origin x="45" y="432"/>
      </p:cViewPr>
      <p:guideLst/>
    </p:cSldViewPr>
  </p:slideViewPr>
  <p:notesTextViewPr>
    <p:cViewPr>
      <p:scale>
        <a:sx n="1" d="1"/>
        <a:sy n="1" d="1"/>
      </p:scale>
      <p:origin x="0" y="0"/>
    </p:cViewPr>
  </p:notesTextViewPr>
  <p:notesViewPr>
    <p:cSldViewPr snapToGrid="0">
      <p:cViewPr varScale="1">
        <p:scale>
          <a:sx n="76" d="100"/>
          <a:sy n="76" d="100"/>
        </p:scale>
        <p:origin x="2421"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A43809D-6A5B-4352-AD8C-BAC877D4E30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75A76FB-79F2-4F1E-B9CB-EDE202443184}">
      <dgm:prSet custT="1"/>
      <dgm:spPr/>
      <dgm:t>
        <a:bodyPr/>
        <a:lstStyle/>
        <a:p>
          <a:pPr algn="l">
            <a:lnSpc>
              <a:spcPct val="100000"/>
            </a:lnSpc>
          </a:pPr>
          <a:r>
            <a:rPr lang="en-GB" sz="2300" b="1" dirty="0"/>
            <a:t>Well behaviour:</a:t>
          </a:r>
        </a:p>
        <a:p>
          <a:pPr algn="l">
            <a:lnSpc>
              <a:spcPct val="100000"/>
            </a:lnSpc>
          </a:pPr>
          <a:r>
            <a:rPr lang="en-GB" sz="1800" dirty="0"/>
            <a:t>Any activity undertaken in order to maintain/improve current good health. Q: e.g.? </a:t>
          </a:r>
        </a:p>
        <a:p>
          <a:pPr algn="l">
            <a:lnSpc>
              <a:spcPct val="100000"/>
            </a:lnSpc>
          </a:pPr>
          <a:r>
            <a:rPr lang="en-GB" sz="1800" dirty="0"/>
            <a:t>When well, people less motivated to engage in some of these behaviours – why?</a:t>
          </a:r>
          <a:endParaRPr lang="en-US" sz="1800" dirty="0"/>
        </a:p>
      </dgm:t>
    </dgm:pt>
    <dgm:pt modelId="{1B38AEC2-5538-45C4-93C6-85E370498D0F}" type="parTrans" cxnId="{212C7BC1-0D70-4569-B123-5F903F5ABE86}">
      <dgm:prSet/>
      <dgm:spPr/>
      <dgm:t>
        <a:bodyPr/>
        <a:lstStyle/>
        <a:p>
          <a:endParaRPr lang="en-US"/>
        </a:p>
      </dgm:t>
    </dgm:pt>
    <dgm:pt modelId="{BC92DB81-7BF6-4FEF-A697-3DE44AC53691}" type="sibTrans" cxnId="{212C7BC1-0D70-4569-B123-5F903F5ABE86}">
      <dgm:prSet/>
      <dgm:spPr/>
      <dgm:t>
        <a:bodyPr/>
        <a:lstStyle/>
        <a:p>
          <a:pPr>
            <a:lnSpc>
              <a:spcPct val="100000"/>
            </a:lnSpc>
          </a:pPr>
          <a:endParaRPr lang="en-US"/>
        </a:p>
      </dgm:t>
    </dgm:pt>
    <dgm:pt modelId="{D5D2185C-2DAF-478B-98F1-5EEC09142937}">
      <dgm:prSet custT="1"/>
      <dgm:spPr/>
      <dgm:t>
        <a:bodyPr/>
        <a:lstStyle/>
        <a:p>
          <a:pPr algn="l">
            <a:lnSpc>
              <a:spcPct val="100000"/>
            </a:lnSpc>
          </a:pPr>
          <a:r>
            <a:rPr lang="en-GB" sz="2300" b="1" dirty="0"/>
            <a:t>Symptom-based behaviour: </a:t>
          </a:r>
        </a:p>
        <a:p>
          <a:pPr algn="l">
            <a:lnSpc>
              <a:spcPct val="100000"/>
            </a:lnSpc>
          </a:pPr>
          <a:r>
            <a:rPr lang="en-GB" sz="1800" b="0" dirty="0"/>
            <a:t>Any activity that people who feel ill undertake to determine the problem and find a remedy. Q: e.g.? </a:t>
          </a:r>
        </a:p>
        <a:p>
          <a:pPr algn="l">
            <a:lnSpc>
              <a:spcPct val="100000"/>
            </a:lnSpc>
          </a:pPr>
          <a:r>
            <a:rPr lang="en-GB" sz="1800" b="0" dirty="0"/>
            <a:t>Some more motivated to seek help than others – why?</a:t>
          </a:r>
          <a:endParaRPr lang="en-US" sz="1800" b="0" dirty="0"/>
        </a:p>
      </dgm:t>
    </dgm:pt>
    <dgm:pt modelId="{6D6FFBDE-B963-4A5E-99F4-8AF5123261E7}" type="parTrans" cxnId="{FA74FC8E-63D4-4067-9FFF-129FF488F6CD}">
      <dgm:prSet/>
      <dgm:spPr/>
      <dgm:t>
        <a:bodyPr/>
        <a:lstStyle/>
        <a:p>
          <a:endParaRPr lang="en-US"/>
        </a:p>
      </dgm:t>
    </dgm:pt>
    <dgm:pt modelId="{383B1A38-ED2E-4B96-B53B-6A63F77D3B1C}" type="sibTrans" cxnId="{FA74FC8E-63D4-4067-9FFF-129FF488F6CD}">
      <dgm:prSet/>
      <dgm:spPr/>
      <dgm:t>
        <a:bodyPr/>
        <a:lstStyle/>
        <a:p>
          <a:pPr>
            <a:lnSpc>
              <a:spcPct val="100000"/>
            </a:lnSpc>
          </a:pPr>
          <a:endParaRPr lang="en-US"/>
        </a:p>
      </dgm:t>
    </dgm:pt>
    <dgm:pt modelId="{04D9DC22-56D1-4145-B5E7-8019B0B98A11}">
      <dgm:prSet custT="1"/>
      <dgm:spPr/>
      <dgm:t>
        <a:bodyPr/>
        <a:lstStyle/>
        <a:p>
          <a:pPr>
            <a:lnSpc>
              <a:spcPct val="100000"/>
            </a:lnSpc>
          </a:pPr>
          <a:r>
            <a:rPr lang="en-GB" sz="2300" b="1" dirty="0"/>
            <a:t>Sick role behaviour: </a:t>
          </a:r>
        </a:p>
        <a:p>
          <a:pPr>
            <a:lnSpc>
              <a:spcPct val="100000"/>
            </a:lnSpc>
          </a:pPr>
          <a:r>
            <a:rPr lang="en-GB" sz="1800" dirty="0"/>
            <a:t>Any activity that people undertake to get well after deciding (or being told) they are ill and what the illness is. Q. e.g.? </a:t>
          </a:r>
        </a:p>
        <a:p>
          <a:pPr>
            <a:lnSpc>
              <a:spcPct val="100000"/>
            </a:lnSpc>
          </a:pPr>
          <a:r>
            <a:rPr lang="en-GB" sz="1800" dirty="0"/>
            <a:t>Motivation to engage in these behaviours can depend on type of illness, whether treatment/advice is inconvenient, and what they have learned from others</a:t>
          </a:r>
          <a:endParaRPr lang="en-US" sz="1800" dirty="0"/>
        </a:p>
      </dgm:t>
    </dgm:pt>
    <dgm:pt modelId="{01EAEF03-0A0C-4B10-9762-10374C48EE43}" type="parTrans" cxnId="{DB595CBF-BB61-4506-B15E-2490252E5823}">
      <dgm:prSet/>
      <dgm:spPr/>
      <dgm:t>
        <a:bodyPr/>
        <a:lstStyle/>
        <a:p>
          <a:endParaRPr lang="en-US"/>
        </a:p>
      </dgm:t>
    </dgm:pt>
    <dgm:pt modelId="{FDFDEF0E-9A4B-4AE2-8A92-955D5D26C609}" type="sibTrans" cxnId="{DB595CBF-BB61-4506-B15E-2490252E5823}">
      <dgm:prSet/>
      <dgm:spPr/>
      <dgm:t>
        <a:bodyPr/>
        <a:lstStyle/>
        <a:p>
          <a:endParaRPr lang="en-US"/>
        </a:p>
      </dgm:t>
    </dgm:pt>
    <dgm:pt modelId="{4548A15C-0976-47A8-8295-E551F9D5A5A5}" type="pres">
      <dgm:prSet presAssocID="{BA43809D-6A5B-4352-AD8C-BAC877D4E302}" presName="root" presStyleCnt="0">
        <dgm:presLayoutVars>
          <dgm:dir/>
          <dgm:resizeHandles val="exact"/>
        </dgm:presLayoutVars>
      </dgm:prSet>
      <dgm:spPr/>
    </dgm:pt>
    <dgm:pt modelId="{B6486EFA-CB3E-45AB-AB92-1518EF63E414}" type="pres">
      <dgm:prSet presAssocID="{175A76FB-79F2-4F1E-B9CB-EDE202443184}" presName="compNode" presStyleCnt="0"/>
      <dgm:spPr/>
    </dgm:pt>
    <dgm:pt modelId="{A385B617-9690-4CA6-BA57-366EFA4BD3B0}" type="pres">
      <dgm:prSet presAssocID="{175A76FB-79F2-4F1E-B9CB-EDE202443184}" presName="bgRect" presStyleLbl="bgShp" presStyleIdx="0" presStyleCnt="3"/>
      <dgm:spPr/>
    </dgm:pt>
    <dgm:pt modelId="{E865439F-3FD6-416E-808A-A6D523ED0CC8}" type="pres">
      <dgm:prSet presAssocID="{175A76FB-79F2-4F1E-B9CB-EDE202443184}"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2ED0A856-3A3D-408D-817C-68F15E1DB575}" type="pres">
      <dgm:prSet presAssocID="{175A76FB-79F2-4F1E-B9CB-EDE202443184}" presName="spaceRect" presStyleCnt="0"/>
      <dgm:spPr/>
    </dgm:pt>
    <dgm:pt modelId="{50B9E4A0-955C-49E3-B40F-EA7BEE7ECDB8}" type="pres">
      <dgm:prSet presAssocID="{175A76FB-79F2-4F1E-B9CB-EDE202443184}" presName="parTx" presStyleLbl="revTx" presStyleIdx="0" presStyleCnt="3">
        <dgm:presLayoutVars>
          <dgm:chMax val="0"/>
          <dgm:chPref val="0"/>
        </dgm:presLayoutVars>
      </dgm:prSet>
      <dgm:spPr/>
    </dgm:pt>
    <dgm:pt modelId="{40F897F0-D095-467C-B14E-4A54078C0416}" type="pres">
      <dgm:prSet presAssocID="{BC92DB81-7BF6-4FEF-A697-3DE44AC53691}" presName="sibTrans" presStyleCnt="0"/>
      <dgm:spPr/>
    </dgm:pt>
    <dgm:pt modelId="{64264799-E8BC-4C12-BA01-AF2D36301B3D}" type="pres">
      <dgm:prSet presAssocID="{D5D2185C-2DAF-478B-98F1-5EEC09142937}" presName="compNode" presStyleCnt="0"/>
      <dgm:spPr/>
    </dgm:pt>
    <dgm:pt modelId="{A5114F3B-3052-40C7-A6B9-A5C5AAC5CADB}" type="pres">
      <dgm:prSet presAssocID="{D5D2185C-2DAF-478B-98F1-5EEC09142937}" presName="bgRect" presStyleLbl="bgShp" presStyleIdx="1" presStyleCnt="3" custLinFactNeighborX="0"/>
      <dgm:spPr>
        <a:solidFill>
          <a:schemeClr val="accent5"/>
        </a:solidFill>
      </dgm:spPr>
    </dgm:pt>
    <dgm:pt modelId="{3BD6BF3E-6D8F-4186-A953-794F2C719784}" type="pres">
      <dgm:prSet presAssocID="{D5D2185C-2DAF-478B-98F1-5EEC09142937}"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154F854D-019A-42CF-9AF6-F1633B84C0D2}" type="pres">
      <dgm:prSet presAssocID="{D5D2185C-2DAF-478B-98F1-5EEC09142937}" presName="spaceRect" presStyleCnt="0"/>
      <dgm:spPr/>
    </dgm:pt>
    <dgm:pt modelId="{94BD2ACC-1A1D-48D0-8860-9782C10D969F}" type="pres">
      <dgm:prSet presAssocID="{D5D2185C-2DAF-478B-98F1-5EEC09142937}" presName="parTx" presStyleLbl="revTx" presStyleIdx="1" presStyleCnt="3">
        <dgm:presLayoutVars>
          <dgm:chMax val="0"/>
          <dgm:chPref val="0"/>
        </dgm:presLayoutVars>
      </dgm:prSet>
      <dgm:spPr/>
    </dgm:pt>
    <dgm:pt modelId="{3C3888A8-BAAE-4984-87AD-91643F22CBF1}" type="pres">
      <dgm:prSet presAssocID="{383B1A38-ED2E-4B96-B53B-6A63F77D3B1C}" presName="sibTrans" presStyleCnt="0"/>
      <dgm:spPr/>
    </dgm:pt>
    <dgm:pt modelId="{897F8935-D745-4C33-9769-875C6DE2F195}" type="pres">
      <dgm:prSet presAssocID="{04D9DC22-56D1-4145-B5E7-8019B0B98A11}" presName="compNode" presStyleCnt="0"/>
      <dgm:spPr/>
    </dgm:pt>
    <dgm:pt modelId="{74C1CB5E-BDEA-4287-A6B5-447539BF89F5}" type="pres">
      <dgm:prSet presAssocID="{04D9DC22-56D1-4145-B5E7-8019B0B98A11}" presName="bgRect" presStyleLbl="bgShp" presStyleIdx="2" presStyleCnt="3"/>
      <dgm:spPr>
        <a:solidFill>
          <a:srgbClr val="0070C0"/>
        </a:solidFill>
      </dgm:spPr>
    </dgm:pt>
    <dgm:pt modelId="{A1B04F7C-6884-4F43-8771-4B68B43209A3}" type="pres">
      <dgm:prSet presAssocID="{04D9DC22-56D1-4145-B5E7-8019B0B98A11}"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7BA1C354-C03D-4D0D-A7EA-55174CF91116}" type="pres">
      <dgm:prSet presAssocID="{04D9DC22-56D1-4145-B5E7-8019B0B98A11}" presName="spaceRect" presStyleCnt="0"/>
      <dgm:spPr/>
    </dgm:pt>
    <dgm:pt modelId="{2352A13A-C2A7-468F-AC27-DA3A271C2C10}" type="pres">
      <dgm:prSet presAssocID="{04D9DC22-56D1-4145-B5E7-8019B0B98A11}" presName="parTx" presStyleLbl="revTx" presStyleIdx="2" presStyleCnt="3">
        <dgm:presLayoutVars>
          <dgm:chMax val="0"/>
          <dgm:chPref val="0"/>
        </dgm:presLayoutVars>
      </dgm:prSet>
      <dgm:spPr/>
    </dgm:pt>
  </dgm:ptLst>
  <dgm:cxnLst>
    <dgm:cxn modelId="{0851E53A-F4C3-470E-A1F7-29FD32A4DE0C}" type="presOf" srcId="{175A76FB-79F2-4F1E-B9CB-EDE202443184}" destId="{50B9E4A0-955C-49E3-B40F-EA7BEE7ECDB8}" srcOrd="0" destOrd="0" presId="urn:microsoft.com/office/officeart/2018/2/layout/IconVerticalSolidList"/>
    <dgm:cxn modelId="{701B3653-DDA8-4248-BC59-D23BEF0A8887}" type="presOf" srcId="{D5D2185C-2DAF-478B-98F1-5EEC09142937}" destId="{94BD2ACC-1A1D-48D0-8860-9782C10D969F}" srcOrd="0" destOrd="0" presId="urn:microsoft.com/office/officeart/2018/2/layout/IconVerticalSolidList"/>
    <dgm:cxn modelId="{FA74FC8E-63D4-4067-9FFF-129FF488F6CD}" srcId="{BA43809D-6A5B-4352-AD8C-BAC877D4E302}" destId="{D5D2185C-2DAF-478B-98F1-5EEC09142937}" srcOrd="1" destOrd="0" parTransId="{6D6FFBDE-B963-4A5E-99F4-8AF5123261E7}" sibTransId="{383B1A38-ED2E-4B96-B53B-6A63F77D3B1C}"/>
    <dgm:cxn modelId="{A2E39AA7-7D3E-48EB-A613-D6FCC82D4EDE}" type="presOf" srcId="{BA43809D-6A5B-4352-AD8C-BAC877D4E302}" destId="{4548A15C-0976-47A8-8295-E551F9D5A5A5}" srcOrd="0" destOrd="0" presId="urn:microsoft.com/office/officeart/2018/2/layout/IconVerticalSolidList"/>
    <dgm:cxn modelId="{4C8939BA-C276-48AB-A17B-A044BB5E8212}" type="presOf" srcId="{04D9DC22-56D1-4145-B5E7-8019B0B98A11}" destId="{2352A13A-C2A7-468F-AC27-DA3A271C2C10}" srcOrd="0" destOrd="0" presId="urn:microsoft.com/office/officeart/2018/2/layout/IconVerticalSolidList"/>
    <dgm:cxn modelId="{DB595CBF-BB61-4506-B15E-2490252E5823}" srcId="{BA43809D-6A5B-4352-AD8C-BAC877D4E302}" destId="{04D9DC22-56D1-4145-B5E7-8019B0B98A11}" srcOrd="2" destOrd="0" parTransId="{01EAEF03-0A0C-4B10-9762-10374C48EE43}" sibTransId="{FDFDEF0E-9A4B-4AE2-8A92-955D5D26C609}"/>
    <dgm:cxn modelId="{212C7BC1-0D70-4569-B123-5F903F5ABE86}" srcId="{BA43809D-6A5B-4352-AD8C-BAC877D4E302}" destId="{175A76FB-79F2-4F1E-B9CB-EDE202443184}" srcOrd="0" destOrd="0" parTransId="{1B38AEC2-5538-45C4-93C6-85E370498D0F}" sibTransId="{BC92DB81-7BF6-4FEF-A697-3DE44AC53691}"/>
    <dgm:cxn modelId="{E5B3B2AB-C66A-4085-85A3-9C92FF68A37F}" type="presParOf" srcId="{4548A15C-0976-47A8-8295-E551F9D5A5A5}" destId="{B6486EFA-CB3E-45AB-AB92-1518EF63E414}" srcOrd="0" destOrd="0" presId="urn:microsoft.com/office/officeart/2018/2/layout/IconVerticalSolidList"/>
    <dgm:cxn modelId="{C6ABFFFF-9524-4639-B480-0968350A9B3E}" type="presParOf" srcId="{B6486EFA-CB3E-45AB-AB92-1518EF63E414}" destId="{A385B617-9690-4CA6-BA57-366EFA4BD3B0}" srcOrd="0" destOrd="0" presId="urn:microsoft.com/office/officeart/2018/2/layout/IconVerticalSolidList"/>
    <dgm:cxn modelId="{99D75785-95F8-48B8-B8CF-EFE7D3A83193}" type="presParOf" srcId="{B6486EFA-CB3E-45AB-AB92-1518EF63E414}" destId="{E865439F-3FD6-416E-808A-A6D523ED0CC8}" srcOrd="1" destOrd="0" presId="urn:microsoft.com/office/officeart/2018/2/layout/IconVerticalSolidList"/>
    <dgm:cxn modelId="{DB34C058-872B-4746-86A0-30E284B0A677}" type="presParOf" srcId="{B6486EFA-CB3E-45AB-AB92-1518EF63E414}" destId="{2ED0A856-3A3D-408D-817C-68F15E1DB575}" srcOrd="2" destOrd="0" presId="urn:microsoft.com/office/officeart/2018/2/layout/IconVerticalSolidList"/>
    <dgm:cxn modelId="{2ED3FCB7-742B-4299-85A3-DB19410DFA98}" type="presParOf" srcId="{B6486EFA-CB3E-45AB-AB92-1518EF63E414}" destId="{50B9E4A0-955C-49E3-B40F-EA7BEE7ECDB8}" srcOrd="3" destOrd="0" presId="urn:microsoft.com/office/officeart/2018/2/layout/IconVerticalSolidList"/>
    <dgm:cxn modelId="{FC2B7C1E-DF22-420E-AE69-B13D49907049}" type="presParOf" srcId="{4548A15C-0976-47A8-8295-E551F9D5A5A5}" destId="{40F897F0-D095-467C-B14E-4A54078C0416}" srcOrd="1" destOrd="0" presId="urn:microsoft.com/office/officeart/2018/2/layout/IconVerticalSolidList"/>
    <dgm:cxn modelId="{84434403-4193-4494-B2CE-FEA1E873CB4B}" type="presParOf" srcId="{4548A15C-0976-47A8-8295-E551F9D5A5A5}" destId="{64264799-E8BC-4C12-BA01-AF2D36301B3D}" srcOrd="2" destOrd="0" presId="urn:microsoft.com/office/officeart/2018/2/layout/IconVerticalSolidList"/>
    <dgm:cxn modelId="{BB684EB9-5BD0-4ACE-BCBE-819E9C76BE7D}" type="presParOf" srcId="{64264799-E8BC-4C12-BA01-AF2D36301B3D}" destId="{A5114F3B-3052-40C7-A6B9-A5C5AAC5CADB}" srcOrd="0" destOrd="0" presId="urn:microsoft.com/office/officeart/2018/2/layout/IconVerticalSolidList"/>
    <dgm:cxn modelId="{4593ED61-6A52-42C5-9770-B33BDDF0D307}" type="presParOf" srcId="{64264799-E8BC-4C12-BA01-AF2D36301B3D}" destId="{3BD6BF3E-6D8F-4186-A953-794F2C719784}" srcOrd="1" destOrd="0" presId="urn:microsoft.com/office/officeart/2018/2/layout/IconVerticalSolidList"/>
    <dgm:cxn modelId="{02228889-A7C4-4EF3-BA0D-511979F49A4D}" type="presParOf" srcId="{64264799-E8BC-4C12-BA01-AF2D36301B3D}" destId="{154F854D-019A-42CF-9AF6-F1633B84C0D2}" srcOrd="2" destOrd="0" presId="urn:microsoft.com/office/officeart/2018/2/layout/IconVerticalSolidList"/>
    <dgm:cxn modelId="{E9A71BEA-6459-4283-99BA-CFE04EE2A3D9}" type="presParOf" srcId="{64264799-E8BC-4C12-BA01-AF2D36301B3D}" destId="{94BD2ACC-1A1D-48D0-8860-9782C10D969F}" srcOrd="3" destOrd="0" presId="urn:microsoft.com/office/officeart/2018/2/layout/IconVerticalSolidList"/>
    <dgm:cxn modelId="{AFB4C361-A539-4511-A8BA-4B3D16DD749D}" type="presParOf" srcId="{4548A15C-0976-47A8-8295-E551F9D5A5A5}" destId="{3C3888A8-BAAE-4984-87AD-91643F22CBF1}" srcOrd="3" destOrd="0" presId="urn:microsoft.com/office/officeart/2018/2/layout/IconVerticalSolidList"/>
    <dgm:cxn modelId="{0DCE4E7D-F406-46A4-AEC9-EA281F68ECD1}" type="presParOf" srcId="{4548A15C-0976-47A8-8295-E551F9D5A5A5}" destId="{897F8935-D745-4C33-9769-875C6DE2F195}" srcOrd="4" destOrd="0" presId="urn:microsoft.com/office/officeart/2018/2/layout/IconVerticalSolidList"/>
    <dgm:cxn modelId="{09E3C113-487A-47C0-BFCD-5FEF6174FF8B}" type="presParOf" srcId="{897F8935-D745-4C33-9769-875C6DE2F195}" destId="{74C1CB5E-BDEA-4287-A6B5-447539BF89F5}" srcOrd="0" destOrd="0" presId="urn:microsoft.com/office/officeart/2018/2/layout/IconVerticalSolidList"/>
    <dgm:cxn modelId="{5F17C23C-A2B2-4391-9B82-05D5706F46D6}" type="presParOf" srcId="{897F8935-D745-4C33-9769-875C6DE2F195}" destId="{A1B04F7C-6884-4F43-8771-4B68B43209A3}" srcOrd="1" destOrd="0" presId="urn:microsoft.com/office/officeart/2018/2/layout/IconVerticalSolidList"/>
    <dgm:cxn modelId="{A38D7998-4F36-4589-A793-64A7184B82EF}" type="presParOf" srcId="{897F8935-D745-4C33-9769-875C6DE2F195}" destId="{7BA1C354-C03D-4D0D-A7EA-55174CF91116}" srcOrd="2" destOrd="0" presId="urn:microsoft.com/office/officeart/2018/2/layout/IconVerticalSolidList"/>
    <dgm:cxn modelId="{586DA689-431A-403F-AD55-5FBD8EEE1DB7}" type="presParOf" srcId="{897F8935-D745-4C33-9769-875C6DE2F195}" destId="{2352A13A-C2A7-468F-AC27-DA3A271C2C10}" srcOrd="3" destOrd="0" presId="urn:microsoft.com/office/officeart/2018/2/layout/IconVerticalSolidList"/>
  </dgm:cxnLst>
  <dgm:bg>
    <a:solidFill>
      <a:srgbClr val="FFFFE1"/>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5B617-9690-4CA6-BA57-366EFA4BD3B0}">
      <dsp:nvSpPr>
        <dsp:cNvPr id="0" name=""/>
        <dsp:cNvSpPr/>
      </dsp:nvSpPr>
      <dsp:spPr>
        <a:xfrm>
          <a:off x="0" y="5753"/>
          <a:ext cx="12192000" cy="197079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65439F-3FD6-416E-808A-A6D523ED0CC8}">
      <dsp:nvSpPr>
        <dsp:cNvPr id="0" name=""/>
        <dsp:cNvSpPr/>
      </dsp:nvSpPr>
      <dsp:spPr>
        <a:xfrm>
          <a:off x="596164" y="449181"/>
          <a:ext cx="1084995" cy="108393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B9E4A0-955C-49E3-B40F-EA7BEE7ECDB8}">
      <dsp:nvSpPr>
        <dsp:cNvPr id="0" name=""/>
        <dsp:cNvSpPr/>
      </dsp:nvSpPr>
      <dsp:spPr>
        <a:xfrm>
          <a:off x="2277324" y="5753"/>
          <a:ext cx="9795045" cy="1972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8779" tIns="208779" rIns="208779" bIns="208779" numCol="1" spcCol="1270" anchor="ctr" anchorCtr="0">
          <a:noAutofit/>
        </a:bodyPr>
        <a:lstStyle/>
        <a:p>
          <a:pPr marL="0" lvl="0" indent="0" algn="l" defTabSz="1022350">
            <a:lnSpc>
              <a:spcPct val="100000"/>
            </a:lnSpc>
            <a:spcBef>
              <a:spcPct val="0"/>
            </a:spcBef>
            <a:spcAft>
              <a:spcPct val="35000"/>
            </a:spcAft>
            <a:buNone/>
          </a:pPr>
          <a:r>
            <a:rPr lang="en-GB" sz="2300" b="1" kern="1200" dirty="0"/>
            <a:t>Well behaviour:</a:t>
          </a:r>
        </a:p>
        <a:p>
          <a:pPr marL="0" lvl="0" indent="0" algn="l" defTabSz="1022350">
            <a:lnSpc>
              <a:spcPct val="100000"/>
            </a:lnSpc>
            <a:spcBef>
              <a:spcPct val="0"/>
            </a:spcBef>
            <a:spcAft>
              <a:spcPct val="35000"/>
            </a:spcAft>
            <a:buNone/>
          </a:pPr>
          <a:r>
            <a:rPr lang="en-GB" sz="1800" kern="1200" dirty="0"/>
            <a:t>Any activity undertaken in order to maintain/improve current good health. Q: e.g.? </a:t>
          </a:r>
        </a:p>
        <a:p>
          <a:pPr marL="0" lvl="0" indent="0" algn="l" defTabSz="1022350">
            <a:lnSpc>
              <a:spcPct val="100000"/>
            </a:lnSpc>
            <a:spcBef>
              <a:spcPct val="0"/>
            </a:spcBef>
            <a:spcAft>
              <a:spcPct val="35000"/>
            </a:spcAft>
            <a:buNone/>
          </a:pPr>
          <a:r>
            <a:rPr lang="en-GB" sz="1800" kern="1200" dirty="0"/>
            <a:t>When well, people less motivated to engage in some of these behaviours – why?</a:t>
          </a:r>
          <a:endParaRPr lang="en-US" sz="1800" kern="1200" dirty="0"/>
        </a:p>
      </dsp:txBody>
      <dsp:txXfrm>
        <a:off x="2277324" y="5753"/>
        <a:ext cx="9795045" cy="1972718"/>
      </dsp:txXfrm>
    </dsp:sp>
    <dsp:sp modelId="{A5114F3B-3052-40C7-A6B9-A5C5AAC5CADB}">
      <dsp:nvSpPr>
        <dsp:cNvPr id="0" name=""/>
        <dsp:cNvSpPr/>
      </dsp:nvSpPr>
      <dsp:spPr>
        <a:xfrm>
          <a:off x="0" y="2442640"/>
          <a:ext cx="12192000" cy="1970792"/>
        </a:xfrm>
        <a:prstGeom prst="roundRect">
          <a:avLst>
            <a:gd name="adj" fmla="val 10000"/>
          </a:avLst>
        </a:prstGeom>
        <a:solidFill>
          <a:schemeClr val="accent5"/>
        </a:solidFill>
        <a:ln>
          <a:noFill/>
        </a:ln>
        <a:effectLst/>
      </dsp:spPr>
      <dsp:style>
        <a:lnRef idx="0">
          <a:scrgbClr r="0" g="0" b="0"/>
        </a:lnRef>
        <a:fillRef idx="1">
          <a:scrgbClr r="0" g="0" b="0"/>
        </a:fillRef>
        <a:effectRef idx="0">
          <a:scrgbClr r="0" g="0" b="0"/>
        </a:effectRef>
        <a:fontRef idx="minor"/>
      </dsp:style>
    </dsp:sp>
    <dsp:sp modelId="{3BD6BF3E-6D8F-4186-A953-794F2C719784}">
      <dsp:nvSpPr>
        <dsp:cNvPr id="0" name=""/>
        <dsp:cNvSpPr/>
      </dsp:nvSpPr>
      <dsp:spPr>
        <a:xfrm>
          <a:off x="596164" y="2886068"/>
          <a:ext cx="1084995" cy="1083935"/>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BD2ACC-1A1D-48D0-8860-9782C10D969F}">
      <dsp:nvSpPr>
        <dsp:cNvPr id="0" name=""/>
        <dsp:cNvSpPr/>
      </dsp:nvSpPr>
      <dsp:spPr>
        <a:xfrm>
          <a:off x="2277324" y="2442640"/>
          <a:ext cx="9795045" cy="1972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8779" tIns="208779" rIns="208779" bIns="208779" numCol="1" spcCol="1270" anchor="ctr" anchorCtr="0">
          <a:noAutofit/>
        </a:bodyPr>
        <a:lstStyle/>
        <a:p>
          <a:pPr marL="0" lvl="0" indent="0" algn="l" defTabSz="1022350">
            <a:lnSpc>
              <a:spcPct val="100000"/>
            </a:lnSpc>
            <a:spcBef>
              <a:spcPct val="0"/>
            </a:spcBef>
            <a:spcAft>
              <a:spcPct val="35000"/>
            </a:spcAft>
            <a:buNone/>
          </a:pPr>
          <a:r>
            <a:rPr lang="en-GB" sz="2300" b="1" kern="1200" dirty="0"/>
            <a:t>Symptom-based behaviour: </a:t>
          </a:r>
        </a:p>
        <a:p>
          <a:pPr marL="0" lvl="0" indent="0" algn="l" defTabSz="1022350">
            <a:lnSpc>
              <a:spcPct val="100000"/>
            </a:lnSpc>
            <a:spcBef>
              <a:spcPct val="0"/>
            </a:spcBef>
            <a:spcAft>
              <a:spcPct val="35000"/>
            </a:spcAft>
            <a:buNone/>
          </a:pPr>
          <a:r>
            <a:rPr lang="en-GB" sz="1800" b="0" kern="1200" dirty="0"/>
            <a:t>Any activity that people who feel ill undertake to determine the problem and find a remedy. Q: e.g.? </a:t>
          </a:r>
        </a:p>
        <a:p>
          <a:pPr marL="0" lvl="0" indent="0" algn="l" defTabSz="1022350">
            <a:lnSpc>
              <a:spcPct val="100000"/>
            </a:lnSpc>
            <a:spcBef>
              <a:spcPct val="0"/>
            </a:spcBef>
            <a:spcAft>
              <a:spcPct val="35000"/>
            </a:spcAft>
            <a:buNone/>
          </a:pPr>
          <a:r>
            <a:rPr lang="en-GB" sz="1800" b="0" kern="1200" dirty="0"/>
            <a:t>Some more motivated to seek help than others – why?</a:t>
          </a:r>
          <a:endParaRPr lang="en-US" sz="1800" b="0" kern="1200" dirty="0"/>
        </a:p>
      </dsp:txBody>
      <dsp:txXfrm>
        <a:off x="2277324" y="2442640"/>
        <a:ext cx="9795045" cy="1972718"/>
      </dsp:txXfrm>
    </dsp:sp>
    <dsp:sp modelId="{74C1CB5E-BDEA-4287-A6B5-447539BF89F5}">
      <dsp:nvSpPr>
        <dsp:cNvPr id="0" name=""/>
        <dsp:cNvSpPr/>
      </dsp:nvSpPr>
      <dsp:spPr>
        <a:xfrm>
          <a:off x="0" y="4879528"/>
          <a:ext cx="12192000" cy="1970792"/>
        </a:xfrm>
        <a:prstGeom prst="roundRect">
          <a:avLst>
            <a:gd name="adj" fmla="val 10000"/>
          </a:avLst>
        </a:prstGeom>
        <a:solidFill>
          <a:srgbClr val="0070C0"/>
        </a:solidFill>
        <a:ln>
          <a:noFill/>
        </a:ln>
        <a:effectLst/>
      </dsp:spPr>
      <dsp:style>
        <a:lnRef idx="0">
          <a:scrgbClr r="0" g="0" b="0"/>
        </a:lnRef>
        <a:fillRef idx="1">
          <a:scrgbClr r="0" g="0" b="0"/>
        </a:fillRef>
        <a:effectRef idx="0">
          <a:scrgbClr r="0" g="0" b="0"/>
        </a:effectRef>
        <a:fontRef idx="minor"/>
      </dsp:style>
    </dsp:sp>
    <dsp:sp modelId="{A1B04F7C-6884-4F43-8771-4B68B43209A3}">
      <dsp:nvSpPr>
        <dsp:cNvPr id="0" name=""/>
        <dsp:cNvSpPr/>
      </dsp:nvSpPr>
      <dsp:spPr>
        <a:xfrm>
          <a:off x="596747" y="5322956"/>
          <a:ext cx="1084995" cy="1083935"/>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52A13A-C2A7-468F-AC27-DA3A271C2C10}">
      <dsp:nvSpPr>
        <dsp:cNvPr id="0" name=""/>
        <dsp:cNvSpPr/>
      </dsp:nvSpPr>
      <dsp:spPr>
        <a:xfrm>
          <a:off x="2278489" y="4879528"/>
          <a:ext cx="9795045" cy="1972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8779" tIns="208779" rIns="208779" bIns="208779" numCol="1" spcCol="1270" anchor="ctr" anchorCtr="0">
          <a:noAutofit/>
        </a:bodyPr>
        <a:lstStyle/>
        <a:p>
          <a:pPr marL="0" lvl="0" indent="0" algn="l" defTabSz="1022350">
            <a:lnSpc>
              <a:spcPct val="100000"/>
            </a:lnSpc>
            <a:spcBef>
              <a:spcPct val="0"/>
            </a:spcBef>
            <a:spcAft>
              <a:spcPct val="35000"/>
            </a:spcAft>
            <a:buNone/>
          </a:pPr>
          <a:r>
            <a:rPr lang="en-GB" sz="2300" b="1" kern="1200" dirty="0"/>
            <a:t>Sick role behaviour: </a:t>
          </a:r>
        </a:p>
        <a:p>
          <a:pPr marL="0" lvl="0" indent="0" algn="l" defTabSz="1022350">
            <a:lnSpc>
              <a:spcPct val="100000"/>
            </a:lnSpc>
            <a:spcBef>
              <a:spcPct val="0"/>
            </a:spcBef>
            <a:spcAft>
              <a:spcPct val="35000"/>
            </a:spcAft>
            <a:buNone/>
          </a:pPr>
          <a:r>
            <a:rPr lang="en-GB" sz="1800" kern="1200" dirty="0"/>
            <a:t>Any activity that people undertake to get well after deciding (or being told) they are ill and what the illness is. Q. e.g.? </a:t>
          </a:r>
        </a:p>
        <a:p>
          <a:pPr marL="0" lvl="0" indent="0" algn="l" defTabSz="1022350">
            <a:lnSpc>
              <a:spcPct val="100000"/>
            </a:lnSpc>
            <a:spcBef>
              <a:spcPct val="0"/>
            </a:spcBef>
            <a:spcAft>
              <a:spcPct val="35000"/>
            </a:spcAft>
            <a:buNone/>
          </a:pPr>
          <a:r>
            <a:rPr lang="en-GB" sz="1800" kern="1200" dirty="0"/>
            <a:t>Motivation to engage in these behaviours can depend on type of illness, whether treatment/advice is inconvenient, and what they have learned from others</a:t>
          </a:r>
          <a:endParaRPr lang="en-US" sz="1800" kern="1200" dirty="0"/>
        </a:p>
      </dsp:txBody>
      <dsp:txXfrm>
        <a:off x="2278489" y="4879528"/>
        <a:ext cx="9795045" cy="197271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A7474D-580F-429A-9491-31AF88A6C13C}" type="datetimeFigureOut">
              <a:rPr lang="en-GB" smtClean="0"/>
              <a:t>03/02/2023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C9D839-8CBC-4090-87E4-0ADCB99BAA0E}" type="slidenum">
              <a:rPr lang="en-GB" smtClean="0"/>
              <a:t>‹#›</a:t>
            </a:fld>
            <a:endParaRPr lang="en-GB"/>
          </a:p>
        </p:txBody>
      </p:sp>
    </p:spTree>
    <p:extLst>
      <p:ext uri="{BB962C8B-B14F-4D97-AF65-F5344CB8AC3E}">
        <p14:creationId xmlns:p14="http://schemas.microsoft.com/office/powerpoint/2010/main" val="15911889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C9D839-8CBC-4090-87E4-0ADCB99BAA0E}" type="slidenum">
              <a:rPr lang="en-GB" smtClean="0"/>
              <a:t>1</a:t>
            </a:fld>
            <a:endParaRPr lang="en-GB"/>
          </a:p>
        </p:txBody>
      </p:sp>
    </p:spTree>
    <p:extLst>
      <p:ext uri="{BB962C8B-B14F-4D97-AF65-F5344CB8AC3E}">
        <p14:creationId xmlns:p14="http://schemas.microsoft.com/office/powerpoint/2010/main" val="31500649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FC8C2-B4E7-49A6-B060-FA02E6D8C6E4}" type="slidenum">
              <a:rPr lang="en-GB" smtClean="0"/>
              <a:t>2</a:t>
            </a:fld>
            <a:endParaRPr lang="en-GB"/>
          </a:p>
        </p:txBody>
      </p:sp>
    </p:spTree>
    <p:extLst>
      <p:ext uri="{BB962C8B-B14F-4D97-AF65-F5344CB8AC3E}">
        <p14:creationId xmlns:p14="http://schemas.microsoft.com/office/powerpoint/2010/main" val="29260721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C9D839-8CBC-4090-87E4-0ADCB99BAA0E}" type="slidenum">
              <a:rPr lang="en-GB" smtClean="0"/>
              <a:t>3</a:t>
            </a:fld>
            <a:endParaRPr lang="en-GB"/>
          </a:p>
        </p:txBody>
      </p:sp>
    </p:spTree>
    <p:extLst>
      <p:ext uri="{BB962C8B-B14F-4D97-AF65-F5344CB8AC3E}">
        <p14:creationId xmlns:p14="http://schemas.microsoft.com/office/powerpoint/2010/main" val="32999827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FC8C2-B4E7-49A6-B060-FA02E6D8C6E4}" type="slidenum">
              <a:rPr lang="en-GB" smtClean="0"/>
              <a:t>4</a:t>
            </a:fld>
            <a:endParaRPr lang="en-GB"/>
          </a:p>
        </p:txBody>
      </p:sp>
    </p:spTree>
    <p:extLst>
      <p:ext uri="{BB962C8B-B14F-4D97-AF65-F5344CB8AC3E}">
        <p14:creationId xmlns:p14="http://schemas.microsoft.com/office/powerpoint/2010/main" val="27160048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C9D839-8CBC-4090-87E4-0ADCB99BAA0E}" type="slidenum">
              <a:rPr lang="en-GB" smtClean="0"/>
              <a:t>5</a:t>
            </a:fld>
            <a:endParaRPr lang="en-GB"/>
          </a:p>
        </p:txBody>
      </p:sp>
    </p:spTree>
    <p:extLst>
      <p:ext uri="{BB962C8B-B14F-4D97-AF65-F5344CB8AC3E}">
        <p14:creationId xmlns:p14="http://schemas.microsoft.com/office/powerpoint/2010/main" val="35529794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C9D839-8CBC-4090-87E4-0ADCB99BAA0E}" type="slidenum">
              <a:rPr lang="en-GB" smtClean="0"/>
              <a:t>6</a:t>
            </a:fld>
            <a:endParaRPr lang="en-GB"/>
          </a:p>
        </p:txBody>
      </p:sp>
    </p:spTree>
    <p:extLst>
      <p:ext uri="{BB962C8B-B14F-4D97-AF65-F5344CB8AC3E}">
        <p14:creationId xmlns:p14="http://schemas.microsoft.com/office/powerpoint/2010/main" val="41742232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FC8C2-B4E7-49A6-B060-FA02E6D8C6E4}" type="slidenum">
              <a:rPr lang="en-GB" smtClean="0"/>
              <a:t>7</a:t>
            </a:fld>
            <a:endParaRPr lang="en-GB"/>
          </a:p>
        </p:txBody>
      </p:sp>
    </p:spTree>
    <p:extLst>
      <p:ext uri="{BB962C8B-B14F-4D97-AF65-F5344CB8AC3E}">
        <p14:creationId xmlns:p14="http://schemas.microsoft.com/office/powerpoint/2010/main" val="9860937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FC8C2-B4E7-49A6-B060-FA02E6D8C6E4}" type="slidenum">
              <a:rPr lang="en-GB" smtClean="0"/>
              <a:t>8</a:t>
            </a:fld>
            <a:endParaRPr lang="en-GB"/>
          </a:p>
        </p:txBody>
      </p:sp>
    </p:spTree>
    <p:extLst>
      <p:ext uri="{BB962C8B-B14F-4D97-AF65-F5344CB8AC3E}">
        <p14:creationId xmlns:p14="http://schemas.microsoft.com/office/powerpoint/2010/main" val="29164427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FC8C2-B4E7-49A6-B060-FA02E6D8C6E4}" type="slidenum">
              <a:rPr lang="en-GB" smtClean="0"/>
              <a:t>9</a:t>
            </a:fld>
            <a:endParaRPr lang="en-GB" dirty="0"/>
          </a:p>
        </p:txBody>
      </p:sp>
    </p:spTree>
    <p:extLst>
      <p:ext uri="{BB962C8B-B14F-4D97-AF65-F5344CB8AC3E}">
        <p14:creationId xmlns:p14="http://schemas.microsoft.com/office/powerpoint/2010/main" val="28228618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FC8C2-B4E7-49A6-B060-FA02E6D8C6E4}" type="slidenum">
              <a:rPr lang="en-GB" smtClean="0"/>
              <a:t>10</a:t>
            </a:fld>
            <a:endParaRPr lang="en-GB"/>
          </a:p>
        </p:txBody>
      </p:sp>
    </p:spTree>
    <p:extLst>
      <p:ext uri="{BB962C8B-B14F-4D97-AF65-F5344CB8AC3E}">
        <p14:creationId xmlns:p14="http://schemas.microsoft.com/office/powerpoint/2010/main" val="39959690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FC8C2-B4E7-49A6-B060-FA02E6D8C6E4}" type="slidenum">
              <a:rPr lang="en-GB" smtClean="0"/>
              <a:t>11</a:t>
            </a:fld>
            <a:endParaRPr lang="en-GB"/>
          </a:p>
        </p:txBody>
      </p:sp>
    </p:spTree>
    <p:extLst>
      <p:ext uri="{BB962C8B-B14F-4D97-AF65-F5344CB8AC3E}">
        <p14:creationId xmlns:p14="http://schemas.microsoft.com/office/powerpoint/2010/main" val="40928850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EFC8C2-B4E7-49A6-B060-FA02E6D8C6E4}" type="slidenum">
              <a:rPr lang="en-GB" smtClean="0"/>
              <a:t>12</a:t>
            </a:fld>
            <a:endParaRPr lang="en-GB"/>
          </a:p>
        </p:txBody>
      </p:sp>
    </p:spTree>
    <p:extLst>
      <p:ext uri="{BB962C8B-B14F-4D97-AF65-F5344CB8AC3E}">
        <p14:creationId xmlns:p14="http://schemas.microsoft.com/office/powerpoint/2010/main" val="27011277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3">
              <a:lnSpc>
                <a:spcPct val="150000"/>
              </a:lnSpc>
              <a:buFont typeface="Arial" panose="020B0604020202020204" pitchFamily="34" charset="0"/>
              <a:buChar char="•"/>
            </a:pPr>
            <a:r>
              <a:rPr lang="en-GB" altLang="en-US" sz="3200" dirty="0"/>
              <a:t>Well behaviour</a:t>
            </a:r>
          </a:p>
          <a:p>
            <a:pPr lvl="3">
              <a:lnSpc>
                <a:spcPct val="150000"/>
              </a:lnSpc>
              <a:buFont typeface="Arial" panose="020B0604020202020204" pitchFamily="34" charset="0"/>
              <a:buChar char="•"/>
            </a:pPr>
            <a:r>
              <a:rPr lang="en-GB" altLang="en-US" sz="3200" dirty="0"/>
              <a:t>Symptom-based behaviour</a:t>
            </a:r>
          </a:p>
          <a:p>
            <a:pPr lvl="3">
              <a:lnSpc>
                <a:spcPct val="150000"/>
              </a:lnSpc>
              <a:buFont typeface="Arial" panose="020B0604020202020204" pitchFamily="34" charset="0"/>
              <a:buChar char="•"/>
            </a:pPr>
            <a:r>
              <a:rPr lang="en-GB" altLang="en-US" sz="3200" dirty="0"/>
              <a:t>Sick role behaviour</a:t>
            </a:r>
          </a:p>
          <a:p>
            <a:pPr lvl="3">
              <a:lnSpc>
                <a:spcPct val="150000"/>
              </a:lnSpc>
              <a:buFont typeface="Arial" panose="020B0604020202020204" pitchFamily="34" charset="0"/>
              <a:buChar char="•"/>
            </a:pPr>
            <a:endParaRPr lang="en-GB" sz="3200" dirty="0"/>
          </a:p>
          <a:p>
            <a:pPr eaLnBrk="1" hangingPunct="1">
              <a:spcBef>
                <a:spcPct val="0"/>
              </a:spcBef>
            </a:pPr>
            <a:r>
              <a:rPr lang="en-GB" altLang="en-US" sz="1600" dirty="0">
                <a:latin typeface="Arial" panose="020B0604020202020204" pitchFamily="34" charset="0"/>
                <a:cs typeface="Arial" panose="020B0604020202020204" pitchFamily="34" charset="0"/>
              </a:rPr>
              <a:t>‘Well behaviour’ is any activity people undertake in order to maintain or improve their current good health and avoid illness. What kinds of activities do you think these include? (Exercising? Eating healthy diet? Having regular dentist check-ups? Getting vaccinations?) </a:t>
            </a:r>
          </a:p>
          <a:p>
            <a:pPr eaLnBrk="1" hangingPunct="1">
              <a:spcBef>
                <a:spcPct val="0"/>
              </a:spcBef>
            </a:pPr>
            <a:r>
              <a:rPr lang="en-GB" altLang="en-US" sz="1600" dirty="0">
                <a:latin typeface="Arial" panose="020B0604020202020204" pitchFamily="34" charset="0"/>
                <a:cs typeface="Arial" panose="020B0604020202020204" pitchFamily="34" charset="0"/>
              </a:rPr>
              <a:t>However, when people are well, they can feel less motivated to engage in some of these behaviours and may take the attitude of ‘if it </a:t>
            </a:r>
            <a:r>
              <a:rPr lang="en-GB" altLang="en-US" sz="1600" dirty="0" err="1">
                <a:latin typeface="Arial" panose="020B0604020202020204" pitchFamily="34" charset="0"/>
                <a:cs typeface="Arial" panose="020B0604020202020204" pitchFamily="34" charset="0"/>
              </a:rPr>
              <a:t>ain’t</a:t>
            </a:r>
            <a:r>
              <a:rPr lang="en-GB" altLang="en-US" sz="1600" dirty="0">
                <a:latin typeface="Arial" panose="020B0604020202020204" pitchFamily="34" charset="0"/>
                <a:cs typeface="Arial" panose="020B0604020202020204" pitchFamily="34" charset="0"/>
              </a:rPr>
              <a:t> broke don’t fix it’, so whether a person engages in healthy behaviour will depend heavily on whether the person feels at risk of developing a particular illness and how attractive the healthy behaviour is (e.g., some people hate exercise and would prefer not to do it). Sometimes the unhealthy behaviours are seen as more pleasurable (e.g., drinking and smoking) and then finding ways of getting those individuals to quit (if they do not perceive a risk of developing related health conditions) is difficult.</a:t>
            </a:r>
          </a:p>
          <a:p>
            <a:pPr eaLnBrk="1" hangingPunct="1">
              <a:spcBef>
                <a:spcPct val="0"/>
              </a:spcBef>
            </a:pPr>
            <a:endParaRPr lang="en-GB" altLang="en-US" sz="1600" dirty="0">
              <a:latin typeface="Arial" panose="020B0604020202020204" pitchFamily="34" charset="0"/>
              <a:cs typeface="Arial" panose="020B0604020202020204" pitchFamily="34" charset="0"/>
            </a:endParaRPr>
          </a:p>
          <a:p>
            <a:pPr eaLnBrk="1" hangingPunct="1">
              <a:spcBef>
                <a:spcPct val="0"/>
              </a:spcBef>
            </a:pPr>
            <a:r>
              <a:rPr lang="en-GB" altLang="en-US" sz="1600" dirty="0">
                <a:latin typeface="Arial" panose="020B0604020202020204" pitchFamily="34" charset="0"/>
                <a:cs typeface="Arial" panose="020B0604020202020204" pitchFamily="34" charset="0"/>
              </a:rPr>
              <a:t>‘Symptom based behaviour’ is any activity that people who feel ill undertake to determine the problem and find a remedy. These activities usually include complaining about symptoms and seeking help or advice from friends, relatives or their doctor. Some people are more motivated to seek help than others when this happens. A couple of reasons include that some people may be more afraid of doctors and hospitals than others, or the serious illness a diagnosis may reveal, and some people are just less concerned about symptoms than others.</a:t>
            </a:r>
          </a:p>
          <a:p>
            <a:pPr eaLnBrk="1" hangingPunct="1">
              <a:spcBef>
                <a:spcPct val="0"/>
              </a:spcBef>
            </a:pPr>
            <a:endParaRPr lang="en-GB" altLang="en-US" sz="1600" dirty="0">
              <a:latin typeface="Arial" panose="020B0604020202020204" pitchFamily="34" charset="0"/>
              <a:cs typeface="Arial" panose="020B0604020202020204" pitchFamily="34" charset="0"/>
            </a:endParaRPr>
          </a:p>
          <a:p>
            <a:pPr eaLnBrk="1" hangingPunct="1">
              <a:spcBef>
                <a:spcPct val="0"/>
              </a:spcBef>
            </a:pPr>
            <a:r>
              <a:rPr lang="en-GB" altLang="en-US" sz="1600" dirty="0">
                <a:latin typeface="Arial" panose="020B0604020202020204" pitchFamily="34" charset="0"/>
                <a:cs typeface="Arial" panose="020B0604020202020204" pitchFamily="34" charset="0"/>
              </a:rPr>
              <a:t>Finally, ‘sick-role behaviour’ refers to any activity that people undertake to get well after deciding (or being told) they are ill and what the illness is. Examples of sick-role behaviours include picking up a prescription, following doctors advice, and staying home from work or </a:t>
            </a:r>
            <a:r>
              <a:rPr lang="en-GB" altLang="en-US" sz="1600" dirty="0" err="1">
                <a:latin typeface="Arial" panose="020B0604020202020204" pitchFamily="34" charset="0"/>
                <a:cs typeface="Arial" panose="020B0604020202020204" pitchFamily="34" charset="0"/>
              </a:rPr>
              <a:t>uni</a:t>
            </a:r>
            <a:r>
              <a:rPr lang="en-GB" altLang="en-US" sz="1600" dirty="0">
                <a:latin typeface="Arial" panose="020B0604020202020204" pitchFamily="34" charset="0"/>
                <a:cs typeface="Arial" panose="020B0604020202020204" pitchFamily="34" charset="0"/>
              </a:rPr>
              <a:t> to recover. The motivation to engage in these behaviours can depend on what the type of illness is, whether the treatment or advice is inconvenient, and what they have learnt from important others, such as their parents and how they behave in a similar situation.</a:t>
            </a:r>
          </a:p>
          <a:p>
            <a:pPr lvl="3">
              <a:lnSpc>
                <a:spcPct val="150000"/>
              </a:lnSpc>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B9EFC8C2-B4E7-49A6-B060-FA02E6D8C6E4}" type="slidenum">
              <a:rPr lang="en-GB" smtClean="0"/>
              <a:t>13</a:t>
            </a:fld>
            <a:endParaRPr lang="en-GB"/>
          </a:p>
        </p:txBody>
      </p:sp>
    </p:spTree>
    <p:extLst>
      <p:ext uri="{BB962C8B-B14F-4D97-AF65-F5344CB8AC3E}">
        <p14:creationId xmlns:p14="http://schemas.microsoft.com/office/powerpoint/2010/main" val="12419712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C9D839-8CBC-4090-87E4-0ADCB99BAA0E}" type="slidenum">
              <a:rPr lang="en-GB" smtClean="0"/>
              <a:t>14</a:t>
            </a:fld>
            <a:endParaRPr lang="en-GB"/>
          </a:p>
        </p:txBody>
      </p:sp>
    </p:spTree>
    <p:extLst>
      <p:ext uri="{BB962C8B-B14F-4D97-AF65-F5344CB8AC3E}">
        <p14:creationId xmlns:p14="http://schemas.microsoft.com/office/powerpoint/2010/main" val="41698806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498F1830-8E1B-4983-8CBC-38EBDA4962EC}"/>
              </a:ext>
            </a:extLst>
          </p:cNvPr>
          <p:cNvSpPr>
            <a:spLocks noGrp="1" noRot="1" noChangeAspect="1" noChangeArrowheads="1" noTextEdit="1"/>
          </p:cNvSpPr>
          <p:nvPr>
            <p:ph type="sldImg"/>
          </p:nvPr>
        </p:nvSpPr>
        <p:spPr>
          <a:xfrm>
            <a:off x="90488" y="744538"/>
            <a:ext cx="6616700" cy="3722687"/>
          </a:xfrm>
          <a:ln/>
        </p:spPr>
      </p:sp>
      <p:sp>
        <p:nvSpPr>
          <p:cNvPr id="48131" name="Notes Placeholder 2">
            <a:extLst>
              <a:ext uri="{FF2B5EF4-FFF2-40B4-BE49-F238E27FC236}">
                <a16:creationId xmlns:a16="http://schemas.microsoft.com/office/drawing/2014/main" id="{3D958828-8B13-4EF7-AD0A-AFD6296DAE8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dirty="0">
                <a:latin typeface="Arial" panose="020B0604020202020204" pitchFamily="34" charset="0"/>
                <a:cs typeface="Arial" panose="020B0604020202020204" pitchFamily="34" charset="0"/>
              </a:rPr>
              <a:t>So, what kind of behaviours do you engage in that you think may be unhealthy but don’t particularly want to change? On the flip side, what kinds of behaviours do you engage in that you think are healthy? These can be everyday behaviours like brushing your teeth that might be so natural to you that you don’t realise they are classed as health behaviours. Who do you think practices healthful behaviours? Young people? Older people?  Males? Females? Well…</a:t>
            </a:r>
          </a:p>
          <a:p>
            <a:pPr eaLnBrk="1" hangingPunct="1">
              <a:spcBef>
                <a:spcPct val="0"/>
              </a:spcBef>
            </a:pPr>
            <a:endParaRPr lang="en-GB" altLang="en-US" dirty="0">
              <a:latin typeface="Arial" panose="020B0604020202020204" pitchFamily="34" charset="0"/>
              <a:cs typeface="Arial" panose="020B0604020202020204" pitchFamily="34" charset="0"/>
            </a:endParaRPr>
          </a:p>
          <a:p>
            <a:pPr eaLnBrk="1" hangingPunct="1">
              <a:spcBef>
                <a:spcPct val="0"/>
              </a:spcBef>
            </a:pPr>
            <a:endParaRPr lang="en-GB" altLang="en-US" dirty="0">
              <a:latin typeface="Arial" panose="020B0604020202020204" pitchFamily="34" charset="0"/>
              <a:cs typeface="Arial" panose="020B0604020202020204" pitchFamily="34" charset="0"/>
            </a:endParaRPr>
          </a:p>
        </p:txBody>
      </p:sp>
      <p:sp>
        <p:nvSpPr>
          <p:cNvPr id="48132" name="Slide Number Placeholder 3">
            <a:extLst>
              <a:ext uri="{FF2B5EF4-FFF2-40B4-BE49-F238E27FC236}">
                <a16:creationId xmlns:a16="http://schemas.microsoft.com/office/drawing/2014/main" id="{8F428FEA-564D-4DE1-B8D9-B54E7648B59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64B1289-0510-4094-907A-172AF56059BF}" type="slidenum">
              <a:rPr lang="en-GB" altLang="en-US">
                <a:latin typeface="Calibri" panose="020F0502020204030204" pitchFamily="34" charset="0"/>
              </a:rPr>
              <a:pPr>
                <a:spcBef>
                  <a:spcPct val="0"/>
                </a:spcBef>
              </a:pPr>
              <a:t>15</a:t>
            </a:fld>
            <a:endParaRPr lang="en-GB" altLang="en-US">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C9D839-8CBC-4090-87E4-0ADCB99BAA0E}" type="slidenum">
              <a:rPr lang="en-GB" smtClean="0"/>
              <a:t>16</a:t>
            </a:fld>
            <a:endParaRPr lang="en-GB"/>
          </a:p>
        </p:txBody>
      </p:sp>
    </p:spTree>
    <p:extLst>
      <p:ext uri="{BB962C8B-B14F-4D97-AF65-F5344CB8AC3E}">
        <p14:creationId xmlns:p14="http://schemas.microsoft.com/office/powerpoint/2010/main" val="14099301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C9D839-8CBC-4090-87E4-0ADCB99BAA0E}" type="slidenum">
              <a:rPr lang="en-GB" smtClean="0"/>
              <a:t>17</a:t>
            </a:fld>
            <a:endParaRPr lang="en-GB"/>
          </a:p>
        </p:txBody>
      </p:sp>
    </p:spTree>
    <p:extLst>
      <p:ext uri="{BB962C8B-B14F-4D97-AF65-F5344CB8AC3E}">
        <p14:creationId xmlns:p14="http://schemas.microsoft.com/office/powerpoint/2010/main" val="2940315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9C2E1-1B23-410C-B50C-E0CCE7CB1AEC}"/>
              </a:ext>
            </a:extLst>
          </p:cNvPr>
          <p:cNvSpPr>
            <a:spLocks noGrp="1"/>
          </p:cNvSpPr>
          <p:nvPr>
            <p:ph type="title"/>
          </p:nvPr>
        </p:nvSpPr>
        <p:spPr>
          <a:xfrm>
            <a:off x="609599" y="681037"/>
            <a:ext cx="10935855" cy="714104"/>
          </a:xfrm>
          <a:prstGeom prst="rect">
            <a:avLst/>
          </a:prstGeom>
        </p:spPr>
        <p:txBody>
          <a:bodyPr/>
          <a:lstStyle>
            <a:lvl1pPr>
              <a:defRPr sz="3200" b="1">
                <a:solidFill>
                  <a:schemeClr val="accent1">
                    <a:lumMod val="50000"/>
                  </a:schemeClr>
                </a:solidFill>
                <a:latin typeface="+mn-lt"/>
              </a:defRPr>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476F7EB3-15E9-450E-A7DE-DF0F1D4CB2E5}"/>
              </a:ext>
            </a:extLst>
          </p:cNvPr>
          <p:cNvSpPr>
            <a:spLocks noGrp="1"/>
          </p:cNvSpPr>
          <p:nvPr>
            <p:ph sz="half" idx="1"/>
          </p:nvPr>
        </p:nvSpPr>
        <p:spPr>
          <a:xfrm>
            <a:off x="609599" y="1454330"/>
            <a:ext cx="5410200" cy="4854105"/>
          </a:xfrm>
          <a:prstGeom prst="rect">
            <a:avLst/>
          </a:prstGeom>
          <a:noFill/>
        </p:spPr>
        <p:txBody>
          <a:bodyPr/>
          <a:lstStyle>
            <a:lvl1pPr>
              <a:defRPr>
                <a:solidFill>
                  <a:schemeClr val="accent1">
                    <a:lumMod val="50000"/>
                  </a:schemeClr>
                </a:solidFill>
              </a:defRPr>
            </a:lvl1pPr>
            <a:lvl2pPr>
              <a:defRPr>
                <a:solidFill>
                  <a:schemeClr val="accent1">
                    <a:lumMod val="50000"/>
                  </a:schemeClr>
                </a:solidFill>
              </a:defRPr>
            </a:lvl2pPr>
            <a:lvl3pPr>
              <a:defRPr>
                <a:solidFill>
                  <a:schemeClr val="accent1">
                    <a:lumMod val="50000"/>
                  </a:schemeClr>
                </a:solidFill>
              </a:defRPr>
            </a:lvl3pPr>
            <a:lvl4pPr>
              <a:defRPr>
                <a:solidFill>
                  <a:schemeClr val="accent1">
                    <a:lumMod val="50000"/>
                  </a:schemeClr>
                </a:solidFill>
              </a:defRPr>
            </a:lvl4pPr>
            <a:lvl5pPr>
              <a:defRPr>
                <a:solidFill>
                  <a:schemeClr val="accent1">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extBox 8">
            <a:extLst>
              <a:ext uri="{FF2B5EF4-FFF2-40B4-BE49-F238E27FC236}">
                <a16:creationId xmlns:a16="http://schemas.microsoft.com/office/drawing/2014/main" id="{AB09CF89-F13C-4CBF-A0A1-41EA083A13E2}"/>
              </a:ext>
            </a:extLst>
          </p:cNvPr>
          <p:cNvSpPr txBox="1"/>
          <p:nvPr userDrawn="1"/>
        </p:nvSpPr>
        <p:spPr>
          <a:xfrm>
            <a:off x="0" y="6550223"/>
            <a:ext cx="12192000" cy="307777"/>
          </a:xfrm>
          <a:prstGeom prst="rect">
            <a:avLst/>
          </a:prstGeom>
          <a:solidFill>
            <a:srgbClr val="002060"/>
          </a:solidFill>
        </p:spPr>
        <p:txBody>
          <a:bodyPr wrap="square" rtlCol="0">
            <a:spAutoFit/>
          </a:bodyPr>
          <a:lstStyle/>
          <a:p>
            <a:pPr algn="r"/>
            <a:r>
              <a:rPr lang="en-GB" sz="1400" baseline="0" dirty="0">
                <a:solidFill>
                  <a:schemeClr val="bg1"/>
                </a:solidFill>
              </a:rPr>
              <a:t>BSc Population Health &amp; Medical Sciences</a:t>
            </a:r>
          </a:p>
        </p:txBody>
      </p:sp>
      <p:sp>
        <p:nvSpPr>
          <p:cNvPr id="10" name="Rectangle 9">
            <a:extLst>
              <a:ext uri="{FF2B5EF4-FFF2-40B4-BE49-F238E27FC236}">
                <a16:creationId xmlns:a16="http://schemas.microsoft.com/office/drawing/2014/main" id="{5CED75E5-8A3D-426F-AB84-8D0C5DB679C6}"/>
              </a:ext>
            </a:extLst>
          </p:cNvPr>
          <p:cNvSpPr/>
          <p:nvPr userDrawn="1"/>
        </p:nvSpPr>
        <p:spPr>
          <a:xfrm>
            <a:off x="304800" y="6550223"/>
            <a:ext cx="1862946" cy="307777"/>
          </a:xfrm>
          <a:prstGeom prst="rect">
            <a:avLst/>
          </a:prstGeom>
        </p:spPr>
        <p:txBody>
          <a:bodyPr wrap="none">
            <a:spAutoFit/>
          </a:bodyPr>
          <a:lstStyle/>
          <a:p>
            <a:r>
              <a:rPr lang="en-GB" sz="1400" dirty="0">
                <a:solidFill>
                  <a:schemeClr val="bg1"/>
                </a:solidFill>
              </a:rPr>
              <a:t>©Dr Jodie Croxall 2021</a:t>
            </a:r>
          </a:p>
        </p:txBody>
      </p:sp>
      <p:pic>
        <p:nvPicPr>
          <p:cNvPr id="11" name="Picture 2">
            <a:extLst>
              <a:ext uri="{FF2B5EF4-FFF2-40B4-BE49-F238E27FC236}">
                <a16:creationId xmlns:a16="http://schemas.microsoft.com/office/drawing/2014/main" id="{7704550A-9CEC-4790-AA4D-2295C86E074C}"/>
              </a:ext>
            </a:extLst>
          </p:cNvPr>
          <p:cNvPicPr>
            <a:picLocks noChangeAspect="1" noChangeArrowheads="1"/>
          </p:cNvPicPr>
          <p:nvPr userDrawn="1"/>
        </p:nvPicPr>
        <p:blipFill>
          <a:blip r:embed="rId2">
            <a:extLst>
              <a:ext uri="{28A0092B-C50C-407E-A947-70E740481C1C}">
                <a14:useLocalDpi xmlns:a14="http://schemas.microsoft.com/office/drawing/2010/main"/>
              </a:ext>
            </a:extLst>
          </a:blip>
          <a:srcRect/>
          <a:stretch>
            <a:fillRect/>
          </a:stretch>
        </p:blipFill>
        <p:spPr bwMode="auto">
          <a:xfrm>
            <a:off x="0" y="0"/>
            <a:ext cx="609600" cy="5486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TextBox 12">
            <a:extLst>
              <a:ext uri="{FF2B5EF4-FFF2-40B4-BE49-F238E27FC236}">
                <a16:creationId xmlns:a16="http://schemas.microsoft.com/office/drawing/2014/main" id="{99315A24-8B29-4B9E-A639-CC4CDBB831C1}"/>
              </a:ext>
            </a:extLst>
          </p:cNvPr>
          <p:cNvSpPr txBox="1"/>
          <p:nvPr userDrawn="1"/>
        </p:nvSpPr>
        <p:spPr>
          <a:xfrm>
            <a:off x="609600" y="0"/>
            <a:ext cx="11582400" cy="548640"/>
          </a:xfrm>
          <a:prstGeom prst="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3500000" scaled="1"/>
            <a:tileRect/>
          </a:gradFill>
        </p:spPr>
        <p:txBody>
          <a:bodyPr wrap="square" rtlCol="0">
            <a:spAutoFit/>
          </a:bodyPr>
          <a:lstStyle/>
          <a:p>
            <a:endParaRPr lang="en-GB" dirty="0"/>
          </a:p>
        </p:txBody>
      </p:sp>
      <p:sp>
        <p:nvSpPr>
          <p:cNvPr id="14" name="Content Placeholder 2">
            <a:extLst>
              <a:ext uri="{FF2B5EF4-FFF2-40B4-BE49-F238E27FC236}">
                <a16:creationId xmlns:a16="http://schemas.microsoft.com/office/drawing/2014/main" id="{DB7EF5D1-5023-41A8-80CC-C3A454FACD9B}"/>
              </a:ext>
            </a:extLst>
          </p:cNvPr>
          <p:cNvSpPr>
            <a:spLocks noGrp="1"/>
          </p:cNvSpPr>
          <p:nvPr>
            <p:ph sz="half" idx="10"/>
          </p:nvPr>
        </p:nvSpPr>
        <p:spPr>
          <a:xfrm>
            <a:off x="6135254" y="1454331"/>
            <a:ext cx="5410200" cy="4854104"/>
          </a:xfrm>
          <a:prstGeom prst="rect">
            <a:avLst/>
          </a:prstGeom>
          <a:noFill/>
        </p:spPr>
        <p:txBody>
          <a:bodyPr/>
          <a:lstStyle>
            <a:lvl1pPr>
              <a:defRPr>
                <a:solidFill>
                  <a:schemeClr val="accent1">
                    <a:lumMod val="50000"/>
                  </a:schemeClr>
                </a:solidFill>
              </a:defRPr>
            </a:lvl1pPr>
            <a:lvl2pPr>
              <a:defRPr>
                <a:solidFill>
                  <a:schemeClr val="accent1">
                    <a:lumMod val="50000"/>
                  </a:schemeClr>
                </a:solidFill>
              </a:defRPr>
            </a:lvl2pPr>
            <a:lvl3pPr>
              <a:defRPr>
                <a:solidFill>
                  <a:schemeClr val="accent1">
                    <a:lumMod val="50000"/>
                  </a:schemeClr>
                </a:solidFill>
              </a:defRPr>
            </a:lvl3pPr>
            <a:lvl4pPr>
              <a:defRPr>
                <a:solidFill>
                  <a:schemeClr val="accent1">
                    <a:lumMod val="50000"/>
                  </a:schemeClr>
                </a:solidFill>
              </a:defRPr>
            </a:lvl4pPr>
            <a:lvl5pPr>
              <a:defRPr>
                <a:solidFill>
                  <a:schemeClr val="accent1">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cxnSp>
        <p:nvCxnSpPr>
          <p:cNvPr id="15" name="Straight Connector 14">
            <a:extLst>
              <a:ext uri="{FF2B5EF4-FFF2-40B4-BE49-F238E27FC236}">
                <a16:creationId xmlns:a16="http://schemas.microsoft.com/office/drawing/2014/main" id="{C49E2B6B-51DE-4EA7-B36E-239A95F5773E}"/>
              </a:ext>
            </a:extLst>
          </p:cNvPr>
          <p:cNvCxnSpPr>
            <a:cxnSpLocks/>
          </p:cNvCxnSpPr>
          <p:nvPr userDrawn="1"/>
        </p:nvCxnSpPr>
        <p:spPr>
          <a:xfrm>
            <a:off x="609598" y="1241458"/>
            <a:ext cx="10935855" cy="61319"/>
          </a:xfrm>
          <a:prstGeom prst="line">
            <a:avLst/>
          </a:prstGeom>
          <a:ln w="25400">
            <a:solidFill>
              <a:srgbClr val="7030A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0574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4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9C2E1-1B23-410C-B50C-E0CCE7CB1AEC}"/>
              </a:ext>
            </a:extLst>
          </p:cNvPr>
          <p:cNvSpPr>
            <a:spLocks noGrp="1"/>
          </p:cNvSpPr>
          <p:nvPr>
            <p:ph type="title"/>
          </p:nvPr>
        </p:nvSpPr>
        <p:spPr>
          <a:xfrm>
            <a:off x="609599" y="681037"/>
            <a:ext cx="10935855" cy="714104"/>
          </a:xfrm>
          <a:prstGeom prst="rect">
            <a:avLst/>
          </a:prstGeom>
        </p:spPr>
        <p:txBody>
          <a:bodyPr/>
          <a:lstStyle>
            <a:lvl1pPr>
              <a:defRPr sz="3200" b="1">
                <a:solidFill>
                  <a:schemeClr val="accent1">
                    <a:lumMod val="50000"/>
                  </a:schemeClr>
                </a:solidFill>
                <a:latin typeface="+mn-lt"/>
              </a:defRPr>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476F7EB3-15E9-450E-A7DE-DF0F1D4CB2E5}"/>
              </a:ext>
            </a:extLst>
          </p:cNvPr>
          <p:cNvSpPr>
            <a:spLocks noGrp="1"/>
          </p:cNvSpPr>
          <p:nvPr>
            <p:ph sz="half" idx="1"/>
          </p:nvPr>
        </p:nvSpPr>
        <p:spPr>
          <a:xfrm>
            <a:off x="609600" y="1454330"/>
            <a:ext cx="10935854" cy="4854105"/>
          </a:xfrm>
          <a:prstGeom prst="rect">
            <a:avLst/>
          </a:prstGeom>
          <a:noFill/>
        </p:spPr>
        <p:txBody>
          <a:bodyPr/>
          <a:lstStyle>
            <a:lvl1pPr>
              <a:defRPr>
                <a:solidFill>
                  <a:schemeClr val="accent1">
                    <a:lumMod val="50000"/>
                  </a:schemeClr>
                </a:solidFill>
              </a:defRPr>
            </a:lvl1pPr>
            <a:lvl2pPr>
              <a:defRPr>
                <a:solidFill>
                  <a:schemeClr val="accent1">
                    <a:lumMod val="50000"/>
                  </a:schemeClr>
                </a:solidFill>
              </a:defRPr>
            </a:lvl2pPr>
            <a:lvl3pPr>
              <a:defRPr>
                <a:solidFill>
                  <a:schemeClr val="accent1">
                    <a:lumMod val="50000"/>
                  </a:schemeClr>
                </a:solidFill>
              </a:defRPr>
            </a:lvl3pPr>
            <a:lvl4pPr>
              <a:defRPr>
                <a:solidFill>
                  <a:schemeClr val="accent1">
                    <a:lumMod val="50000"/>
                  </a:schemeClr>
                </a:solidFill>
              </a:defRPr>
            </a:lvl4pPr>
            <a:lvl5pPr>
              <a:defRPr>
                <a:solidFill>
                  <a:schemeClr val="accent1">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extBox 8">
            <a:extLst>
              <a:ext uri="{FF2B5EF4-FFF2-40B4-BE49-F238E27FC236}">
                <a16:creationId xmlns:a16="http://schemas.microsoft.com/office/drawing/2014/main" id="{AB09CF89-F13C-4CBF-A0A1-41EA083A13E2}"/>
              </a:ext>
            </a:extLst>
          </p:cNvPr>
          <p:cNvSpPr txBox="1"/>
          <p:nvPr userDrawn="1"/>
        </p:nvSpPr>
        <p:spPr>
          <a:xfrm>
            <a:off x="0" y="6488668"/>
            <a:ext cx="12192000" cy="369332"/>
          </a:xfrm>
          <a:prstGeom prst="rect">
            <a:avLst/>
          </a:prstGeom>
          <a:solidFill>
            <a:srgbClr val="002060"/>
          </a:solidFill>
        </p:spPr>
        <p:txBody>
          <a:bodyPr wrap="square" rtlCol="0">
            <a:spAutoFit/>
          </a:bodyPr>
          <a:lstStyle/>
          <a:p>
            <a:pPr algn="r"/>
            <a:r>
              <a:rPr lang="en-GB" dirty="0">
                <a:solidFill>
                  <a:schemeClr val="bg1"/>
                </a:solidFill>
              </a:rPr>
              <a:t>BSc Population Health &amp; Medical Sciences</a:t>
            </a:r>
          </a:p>
        </p:txBody>
      </p:sp>
      <p:sp>
        <p:nvSpPr>
          <p:cNvPr id="10" name="Rectangle 9">
            <a:extLst>
              <a:ext uri="{FF2B5EF4-FFF2-40B4-BE49-F238E27FC236}">
                <a16:creationId xmlns:a16="http://schemas.microsoft.com/office/drawing/2014/main" id="{5CED75E5-8A3D-426F-AB84-8D0C5DB679C6}"/>
              </a:ext>
            </a:extLst>
          </p:cNvPr>
          <p:cNvSpPr/>
          <p:nvPr userDrawn="1"/>
        </p:nvSpPr>
        <p:spPr>
          <a:xfrm>
            <a:off x="83458" y="6488668"/>
            <a:ext cx="2341154" cy="369332"/>
          </a:xfrm>
          <a:prstGeom prst="rect">
            <a:avLst/>
          </a:prstGeom>
        </p:spPr>
        <p:txBody>
          <a:bodyPr wrap="none">
            <a:spAutoFit/>
          </a:bodyPr>
          <a:lstStyle/>
          <a:p>
            <a:r>
              <a:rPr lang="en-GB" dirty="0">
                <a:solidFill>
                  <a:schemeClr val="bg1"/>
                </a:solidFill>
              </a:rPr>
              <a:t>©Dr Jodie Croxall 2021</a:t>
            </a:r>
          </a:p>
        </p:txBody>
      </p:sp>
      <p:pic>
        <p:nvPicPr>
          <p:cNvPr id="11" name="Picture 2">
            <a:extLst>
              <a:ext uri="{FF2B5EF4-FFF2-40B4-BE49-F238E27FC236}">
                <a16:creationId xmlns:a16="http://schemas.microsoft.com/office/drawing/2014/main" id="{7704550A-9CEC-4790-AA4D-2295C86E074C}"/>
              </a:ext>
            </a:extLst>
          </p:cNvPr>
          <p:cNvPicPr>
            <a:picLocks noChangeAspect="1" noChangeArrowheads="1"/>
          </p:cNvPicPr>
          <p:nvPr userDrawn="1"/>
        </p:nvPicPr>
        <p:blipFill>
          <a:blip r:embed="rId2">
            <a:extLst>
              <a:ext uri="{28A0092B-C50C-407E-A947-70E740481C1C}">
                <a14:useLocalDpi xmlns:a14="http://schemas.microsoft.com/office/drawing/2010/main"/>
              </a:ext>
            </a:extLst>
          </a:blip>
          <a:srcRect/>
          <a:stretch>
            <a:fillRect/>
          </a:stretch>
        </p:blipFill>
        <p:spPr bwMode="auto">
          <a:xfrm>
            <a:off x="0" y="0"/>
            <a:ext cx="609600" cy="5486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TextBox 12">
            <a:extLst>
              <a:ext uri="{FF2B5EF4-FFF2-40B4-BE49-F238E27FC236}">
                <a16:creationId xmlns:a16="http://schemas.microsoft.com/office/drawing/2014/main" id="{99315A24-8B29-4B9E-A639-CC4CDBB831C1}"/>
              </a:ext>
            </a:extLst>
          </p:cNvPr>
          <p:cNvSpPr txBox="1"/>
          <p:nvPr userDrawn="1"/>
        </p:nvSpPr>
        <p:spPr>
          <a:xfrm>
            <a:off x="609600" y="0"/>
            <a:ext cx="11582400" cy="548640"/>
          </a:xfrm>
          <a:prstGeom prst="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3500000" scaled="1"/>
            <a:tileRect/>
          </a:gradFill>
        </p:spPr>
        <p:txBody>
          <a:bodyPr wrap="square" rtlCol="0">
            <a:spAutoFit/>
          </a:bodyPr>
          <a:lstStyle/>
          <a:p>
            <a:endParaRPr lang="en-GB" dirty="0"/>
          </a:p>
        </p:txBody>
      </p:sp>
      <p:cxnSp>
        <p:nvCxnSpPr>
          <p:cNvPr id="8" name="Straight Connector 7">
            <a:extLst>
              <a:ext uri="{FF2B5EF4-FFF2-40B4-BE49-F238E27FC236}">
                <a16:creationId xmlns:a16="http://schemas.microsoft.com/office/drawing/2014/main" id="{5FE0090F-0A3A-4E63-9AB1-9A85F3DFCEC9}"/>
              </a:ext>
            </a:extLst>
          </p:cNvPr>
          <p:cNvCxnSpPr>
            <a:cxnSpLocks/>
          </p:cNvCxnSpPr>
          <p:nvPr userDrawn="1"/>
        </p:nvCxnSpPr>
        <p:spPr>
          <a:xfrm>
            <a:off x="609598" y="1241458"/>
            <a:ext cx="10935855" cy="61319"/>
          </a:xfrm>
          <a:prstGeom prst="line">
            <a:avLst/>
          </a:prstGeom>
          <a:ln w="25400">
            <a:solidFill>
              <a:srgbClr val="7030A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1544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wo Content">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AB09CF89-F13C-4CBF-A0A1-41EA083A13E2}"/>
              </a:ext>
            </a:extLst>
          </p:cNvPr>
          <p:cNvSpPr txBox="1"/>
          <p:nvPr userDrawn="1"/>
        </p:nvSpPr>
        <p:spPr>
          <a:xfrm>
            <a:off x="0" y="6488668"/>
            <a:ext cx="12192000" cy="369332"/>
          </a:xfrm>
          <a:prstGeom prst="rect">
            <a:avLst/>
          </a:prstGeom>
          <a:solidFill>
            <a:srgbClr val="002060"/>
          </a:solidFill>
        </p:spPr>
        <p:txBody>
          <a:bodyPr wrap="square" rtlCol="0">
            <a:spAutoFit/>
          </a:bodyPr>
          <a:lstStyle/>
          <a:p>
            <a:pPr algn="r"/>
            <a:r>
              <a:rPr lang="en-GB" dirty="0">
                <a:solidFill>
                  <a:schemeClr val="bg1"/>
                </a:solidFill>
              </a:rPr>
              <a:t>BSc Population Health &amp; Medical Sciences</a:t>
            </a:r>
          </a:p>
        </p:txBody>
      </p:sp>
      <p:sp>
        <p:nvSpPr>
          <p:cNvPr id="10" name="Rectangle 9">
            <a:extLst>
              <a:ext uri="{FF2B5EF4-FFF2-40B4-BE49-F238E27FC236}">
                <a16:creationId xmlns:a16="http://schemas.microsoft.com/office/drawing/2014/main" id="{5CED75E5-8A3D-426F-AB84-8D0C5DB679C6}"/>
              </a:ext>
            </a:extLst>
          </p:cNvPr>
          <p:cNvSpPr/>
          <p:nvPr userDrawn="1"/>
        </p:nvSpPr>
        <p:spPr>
          <a:xfrm>
            <a:off x="83458" y="6488668"/>
            <a:ext cx="2341154" cy="369332"/>
          </a:xfrm>
          <a:prstGeom prst="rect">
            <a:avLst/>
          </a:prstGeom>
        </p:spPr>
        <p:txBody>
          <a:bodyPr wrap="none">
            <a:spAutoFit/>
          </a:bodyPr>
          <a:lstStyle/>
          <a:p>
            <a:r>
              <a:rPr lang="en-GB" dirty="0">
                <a:solidFill>
                  <a:schemeClr val="bg1"/>
                </a:solidFill>
              </a:rPr>
              <a:t>©Dr Jodie Croxall 2021</a:t>
            </a:r>
          </a:p>
        </p:txBody>
      </p:sp>
      <p:pic>
        <p:nvPicPr>
          <p:cNvPr id="11" name="Picture 2">
            <a:extLst>
              <a:ext uri="{FF2B5EF4-FFF2-40B4-BE49-F238E27FC236}">
                <a16:creationId xmlns:a16="http://schemas.microsoft.com/office/drawing/2014/main" id="{7704550A-9CEC-4790-AA4D-2295C86E074C}"/>
              </a:ext>
            </a:extLst>
          </p:cNvPr>
          <p:cNvPicPr>
            <a:picLocks noChangeAspect="1" noChangeArrowheads="1"/>
          </p:cNvPicPr>
          <p:nvPr userDrawn="1"/>
        </p:nvPicPr>
        <p:blipFill>
          <a:blip r:embed="rId2">
            <a:extLst>
              <a:ext uri="{28A0092B-C50C-407E-A947-70E740481C1C}">
                <a14:useLocalDpi xmlns:a14="http://schemas.microsoft.com/office/drawing/2010/main"/>
              </a:ext>
            </a:extLst>
          </a:blip>
          <a:srcRect/>
          <a:stretch>
            <a:fillRect/>
          </a:stretch>
        </p:blipFill>
        <p:spPr bwMode="auto">
          <a:xfrm>
            <a:off x="0" y="0"/>
            <a:ext cx="609600" cy="5486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TextBox 12">
            <a:extLst>
              <a:ext uri="{FF2B5EF4-FFF2-40B4-BE49-F238E27FC236}">
                <a16:creationId xmlns:a16="http://schemas.microsoft.com/office/drawing/2014/main" id="{99315A24-8B29-4B9E-A639-CC4CDBB831C1}"/>
              </a:ext>
            </a:extLst>
          </p:cNvPr>
          <p:cNvSpPr txBox="1"/>
          <p:nvPr userDrawn="1"/>
        </p:nvSpPr>
        <p:spPr>
          <a:xfrm>
            <a:off x="609600" y="0"/>
            <a:ext cx="11582400" cy="548640"/>
          </a:xfrm>
          <a:prstGeom prst="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3500000" scaled="1"/>
            <a:tileRect/>
          </a:gradFill>
        </p:spPr>
        <p:txBody>
          <a:bodyPr wrap="square" rtlCol="0">
            <a:spAutoFit/>
          </a:bodyPr>
          <a:lstStyle/>
          <a:p>
            <a:endParaRPr lang="en-GB" dirty="0"/>
          </a:p>
        </p:txBody>
      </p:sp>
    </p:spTree>
    <p:extLst>
      <p:ext uri="{BB962C8B-B14F-4D97-AF65-F5344CB8AC3E}">
        <p14:creationId xmlns:p14="http://schemas.microsoft.com/office/powerpoint/2010/main" val="2716975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5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9C2E1-1B23-410C-B50C-E0CCE7CB1AEC}"/>
              </a:ext>
            </a:extLst>
          </p:cNvPr>
          <p:cNvSpPr>
            <a:spLocks noGrp="1"/>
          </p:cNvSpPr>
          <p:nvPr>
            <p:ph type="title"/>
          </p:nvPr>
        </p:nvSpPr>
        <p:spPr>
          <a:xfrm>
            <a:off x="609599" y="681037"/>
            <a:ext cx="10935855" cy="714104"/>
          </a:xfrm>
          <a:prstGeom prst="rect">
            <a:avLst/>
          </a:prstGeom>
        </p:spPr>
        <p:txBody>
          <a:bodyPr/>
          <a:lstStyle>
            <a:lvl1pPr>
              <a:defRPr sz="3200" b="1">
                <a:solidFill>
                  <a:schemeClr val="accent1">
                    <a:lumMod val="50000"/>
                  </a:schemeClr>
                </a:solidFill>
                <a:latin typeface="+mn-lt"/>
              </a:defRPr>
            </a:lvl1pPr>
          </a:lstStyle>
          <a:p>
            <a:r>
              <a:rPr lang="en-US" dirty="0"/>
              <a:t>Click to edit Master title style</a:t>
            </a:r>
            <a:endParaRPr lang="en-GB" dirty="0"/>
          </a:p>
        </p:txBody>
      </p:sp>
      <p:sp>
        <p:nvSpPr>
          <p:cNvPr id="9" name="TextBox 8">
            <a:extLst>
              <a:ext uri="{FF2B5EF4-FFF2-40B4-BE49-F238E27FC236}">
                <a16:creationId xmlns:a16="http://schemas.microsoft.com/office/drawing/2014/main" id="{AB09CF89-F13C-4CBF-A0A1-41EA083A13E2}"/>
              </a:ext>
            </a:extLst>
          </p:cNvPr>
          <p:cNvSpPr txBox="1"/>
          <p:nvPr userDrawn="1"/>
        </p:nvSpPr>
        <p:spPr>
          <a:xfrm>
            <a:off x="0" y="6488668"/>
            <a:ext cx="12192000" cy="369332"/>
          </a:xfrm>
          <a:prstGeom prst="rect">
            <a:avLst/>
          </a:prstGeom>
          <a:solidFill>
            <a:srgbClr val="002060"/>
          </a:solidFill>
        </p:spPr>
        <p:txBody>
          <a:bodyPr wrap="square" rtlCol="0">
            <a:spAutoFit/>
          </a:bodyPr>
          <a:lstStyle/>
          <a:p>
            <a:pPr algn="r"/>
            <a:r>
              <a:rPr lang="en-GB" dirty="0">
                <a:solidFill>
                  <a:schemeClr val="bg1"/>
                </a:solidFill>
              </a:rPr>
              <a:t>BSc Population Health &amp; Medical Sciences</a:t>
            </a:r>
          </a:p>
        </p:txBody>
      </p:sp>
      <p:sp>
        <p:nvSpPr>
          <p:cNvPr id="10" name="Rectangle 9">
            <a:extLst>
              <a:ext uri="{FF2B5EF4-FFF2-40B4-BE49-F238E27FC236}">
                <a16:creationId xmlns:a16="http://schemas.microsoft.com/office/drawing/2014/main" id="{5CED75E5-8A3D-426F-AB84-8D0C5DB679C6}"/>
              </a:ext>
            </a:extLst>
          </p:cNvPr>
          <p:cNvSpPr/>
          <p:nvPr userDrawn="1"/>
        </p:nvSpPr>
        <p:spPr>
          <a:xfrm>
            <a:off x="83458" y="6488668"/>
            <a:ext cx="2341154" cy="369332"/>
          </a:xfrm>
          <a:prstGeom prst="rect">
            <a:avLst/>
          </a:prstGeom>
        </p:spPr>
        <p:txBody>
          <a:bodyPr wrap="none">
            <a:spAutoFit/>
          </a:bodyPr>
          <a:lstStyle/>
          <a:p>
            <a:r>
              <a:rPr lang="en-GB" dirty="0">
                <a:solidFill>
                  <a:schemeClr val="bg1"/>
                </a:solidFill>
              </a:rPr>
              <a:t>©Dr Jodie Croxall 2021</a:t>
            </a:r>
          </a:p>
        </p:txBody>
      </p:sp>
      <p:pic>
        <p:nvPicPr>
          <p:cNvPr id="11" name="Picture 2">
            <a:extLst>
              <a:ext uri="{FF2B5EF4-FFF2-40B4-BE49-F238E27FC236}">
                <a16:creationId xmlns:a16="http://schemas.microsoft.com/office/drawing/2014/main" id="{7704550A-9CEC-4790-AA4D-2295C86E074C}"/>
              </a:ext>
            </a:extLst>
          </p:cNvPr>
          <p:cNvPicPr>
            <a:picLocks noChangeAspect="1" noChangeArrowheads="1"/>
          </p:cNvPicPr>
          <p:nvPr userDrawn="1"/>
        </p:nvPicPr>
        <p:blipFill>
          <a:blip r:embed="rId2">
            <a:extLst>
              <a:ext uri="{28A0092B-C50C-407E-A947-70E740481C1C}">
                <a14:useLocalDpi xmlns:a14="http://schemas.microsoft.com/office/drawing/2010/main"/>
              </a:ext>
            </a:extLst>
          </a:blip>
          <a:srcRect/>
          <a:stretch>
            <a:fillRect/>
          </a:stretch>
        </p:blipFill>
        <p:spPr bwMode="auto">
          <a:xfrm>
            <a:off x="0" y="0"/>
            <a:ext cx="609600" cy="5486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TextBox 12">
            <a:extLst>
              <a:ext uri="{FF2B5EF4-FFF2-40B4-BE49-F238E27FC236}">
                <a16:creationId xmlns:a16="http://schemas.microsoft.com/office/drawing/2014/main" id="{99315A24-8B29-4B9E-A639-CC4CDBB831C1}"/>
              </a:ext>
            </a:extLst>
          </p:cNvPr>
          <p:cNvSpPr txBox="1"/>
          <p:nvPr userDrawn="1"/>
        </p:nvSpPr>
        <p:spPr>
          <a:xfrm>
            <a:off x="609600" y="0"/>
            <a:ext cx="11582400" cy="548640"/>
          </a:xfrm>
          <a:prstGeom prst="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3500000" scaled="1"/>
            <a:tileRect/>
          </a:gradFill>
        </p:spPr>
        <p:txBody>
          <a:bodyPr wrap="square" rtlCol="0">
            <a:spAutoFit/>
          </a:bodyPr>
          <a:lstStyle/>
          <a:p>
            <a:endParaRPr lang="en-GB" dirty="0"/>
          </a:p>
        </p:txBody>
      </p:sp>
    </p:spTree>
    <p:extLst>
      <p:ext uri="{BB962C8B-B14F-4D97-AF65-F5344CB8AC3E}">
        <p14:creationId xmlns:p14="http://schemas.microsoft.com/office/powerpoint/2010/main" val="33233965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7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9C2E1-1B23-410C-B50C-E0CCE7CB1AEC}"/>
              </a:ext>
            </a:extLst>
          </p:cNvPr>
          <p:cNvSpPr>
            <a:spLocks noGrp="1"/>
          </p:cNvSpPr>
          <p:nvPr>
            <p:ph type="title"/>
          </p:nvPr>
        </p:nvSpPr>
        <p:spPr>
          <a:xfrm>
            <a:off x="609599" y="681037"/>
            <a:ext cx="10935855" cy="714104"/>
          </a:xfrm>
          <a:prstGeom prst="rect">
            <a:avLst/>
          </a:prstGeom>
        </p:spPr>
        <p:txBody>
          <a:bodyPr/>
          <a:lstStyle>
            <a:lvl1pPr>
              <a:defRPr sz="3200" b="1">
                <a:solidFill>
                  <a:schemeClr val="accent1">
                    <a:lumMod val="50000"/>
                  </a:schemeClr>
                </a:solidFill>
                <a:latin typeface="+mn-lt"/>
              </a:defRPr>
            </a:lvl1pPr>
          </a:lstStyle>
          <a:p>
            <a:r>
              <a:rPr lang="en-US" dirty="0"/>
              <a:t>Click to edit Master title style</a:t>
            </a:r>
            <a:endParaRPr lang="en-GB" dirty="0"/>
          </a:p>
        </p:txBody>
      </p:sp>
      <p:sp>
        <p:nvSpPr>
          <p:cNvPr id="10" name="Rectangle 9">
            <a:extLst>
              <a:ext uri="{FF2B5EF4-FFF2-40B4-BE49-F238E27FC236}">
                <a16:creationId xmlns:a16="http://schemas.microsoft.com/office/drawing/2014/main" id="{5CED75E5-8A3D-426F-AB84-8D0C5DB679C6}"/>
              </a:ext>
            </a:extLst>
          </p:cNvPr>
          <p:cNvSpPr/>
          <p:nvPr userDrawn="1"/>
        </p:nvSpPr>
        <p:spPr>
          <a:xfrm>
            <a:off x="83458" y="6488668"/>
            <a:ext cx="2341154" cy="369332"/>
          </a:xfrm>
          <a:prstGeom prst="rect">
            <a:avLst/>
          </a:prstGeom>
        </p:spPr>
        <p:txBody>
          <a:bodyPr wrap="none">
            <a:spAutoFit/>
          </a:bodyPr>
          <a:lstStyle/>
          <a:p>
            <a:r>
              <a:rPr lang="en-GB" dirty="0">
                <a:solidFill>
                  <a:schemeClr val="bg1"/>
                </a:solidFill>
              </a:rPr>
              <a:t>©Dr Jodie Croxall 2021</a:t>
            </a:r>
          </a:p>
        </p:txBody>
      </p:sp>
      <p:pic>
        <p:nvPicPr>
          <p:cNvPr id="11" name="Picture 2">
            <a:extLst>
              <a:ext uri="{FF2B5EF4-FFF2-40B4-BE49-F238E27FC236}">
                <a16:creationId xmlns:a16="http://schemas.microsoft.com/office/drawing/2014/main" id="{7704550A-9CEC-4790-AA4D-2295C86E074C}"/>
              </a:ext>
            </a:extLst>
          </p:cNvPr>
          <p:cNvPicPr>
            <a:picLocks noChangeAspect="1" noChangeArrowheads="1"/>
          </p:cNvPicPr>
          <p:nvPr userDrawn="1"/>
        </p:nvPicPr>
        <p:blipFill>
          <a:blip r:embed="rId2">
            <a:extLst>
              <a:ext uri="{28A0092B-C50C-407E-A947-70E740481C1C}">
                <a14:useLocalDpi xmlns:a14="http://schemas.microsoft.com/office/drawing/2010/main"/>
              </a:ext>
            </a:extLst>
          </a:blip>
          <a:srcRect/>
          <a:stretch>
            <a:fillRect/>
          </a:stretch>
        </p:blipFill>
        <p:spPr bwMode="auto">
          <a:xfrm>
            <a:off x="0" y="0"/>
            <a:ext cx="609600" cy="5486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TextBox 12">
            <a:extLst>
              <a:ext uri="{FF2B5EF4-FFF2-40B4-BE49-F238E27FC236}">
                <a16:creationId xmlns:a16="http://schemas.microsoft.com/office/drawing/2014/main" id="{99315A24-8B29-4B9E-A639-CC4CDBB831C1}"/>
              </a:ext>
            </a:extLst>
          </p:cNvPr>
          <p:cNvSpPr txBox="1"/>
          <p:nvPr userDrawn="1"/>
        </p:nvSpPr>
        <p:spPr>
          <a:xfrm>
            <a:off x="609600" y="0"/>
            <a:ext cx="11582400" cy="548640"/>
          </a:xfrm>
          <a:prstGeom prst="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3500000" scaled="1"/>
            <a:tileRect/>
          </a:gradFill>
        </p:spPr>
        <p:txBody>
          <a:bodyPr wrap="square" rtlCol="0">
            <a:spAutoFit/>
          </a:bodyPr>
          <a:lstStyle/>
          <a:p>
            <a:endParaRPr lang="en-GB" dirty="0"/>
          </a:p>
        </p:txBody>
      </p:sp>
    </p:spTree>
    <p:extLst>
      <p:ext uri="{BB962C8B-B14F-4D97-AF65-F5344CB8AC3E}">
        <p14:creationId xmlns:p14="http://schemas.microsoft.com/office/powerpoint/2010/main" val="3062614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9C2E1-1B23-410C-B50C-E0CCE7CB1AEC}"/>
              </a:ext>
            </a:extLst>
          </p:cNvPr>
          <p:cNvSpPr>
            <a:spLocks noGrp="1"/>
          </p:cNvSpPr>
          <p:nvPr>
            <p:ph type="title"/>
          </p:nvPr>
        </p:nvSpPr>
        <p:spPr>
          <a:xfrm>
            <a:off x="838200" y="365126"/>
            <a:ext cx="10515600" cy="897618"/>
          </a:xfrm>
          <a:prstGeom prst="rect">
            <a:avLst/>
          </a:prstGeom>
        </p:spPr>
        <p:txBody>
          <a:bodyPr/>
          <a:lstStyle>
            <a:lvl1pPr>
              <a:defRPr sz="3200" b="1">
                <a:solidFill>
                  <a:schemeClr val="accent1">
                    <a:lumMod val="50000"/>
                  </a:schemeClr>
                </a:solidFill>
                <a:latin typeface="+mn-lt"/>
              </a:defRPr>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476F7EB3-15E9-450E-A7DE-DF0F1D4CB2E5}"/>
              </a:ext>
            </a:extLst>
          </p:cNvPr>
          <p:cNvSpPr>
            <a:spLocks noGrp="1"/>
          </p:cNvSpPr>
          <p:nvPr>
            <p:ph sz="half" idx="1"/>
          </p:nvPr>
        </p:nvSpPr>
        <p:spPr>
          <a:xfrm>
            <a:off x="838199" y="1454331"/>
            <a:ext cx="10515599" cy="4722632"/>
          </a:xfrm>
          <a:prstGeom prst="rect">
            <a:avLst/>
          </a:prstGeom>
        </p:spPr>
        <p:txBody>
          <a:bodyPr/>
          <a:lstStyle>
            <a:lvl1pPr>
              <a:defRPr>
                <a:solidFill>
                  <a:schemeClr val="accent1">
                    <a:lumMod val="50000"/>
                  </a:schemeClr>
                </a:solidFill>
              </a:defRPr>
            </a:lvl1pPr>
            <a:lvl2pPr>
              <a:defRPr>
                <a:solidFill>
                  <a:schemeClr val="accent1">
                    <a:lumMod val="50000"/>
                  </a:schemeClr>
                </a:solidFill>
              </a:defRPr>
            </a:lvl2pPr>
            <a:lvl3pPr>
              <a:defRPr>
                <a:solidFill>
                  <a:schemeClr val="accent1">
                    <a:lumMod val="50000"/>
                  </a:schemeClr>
                </a:solidFill>
              </a:defRPr>
            </a:lvl3pPr>
            <a:lvl4pPr>
              <a:defRPr>
                <a:solidFill>
                  <a:schemeClr val="accent1">
                    <a:lumMod val="50000"/>
                  </a:schemeClr>
                </a:solidFill>
              </a:defRPr>
            </a:lvl4pPr>
            <a:lvl5pPr>
              <a:defRPr>
                <a:solidFill>
                  <a:schemeClr val="accent1">
                    <a:lumMod val="50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TextBox 8">
            <a:extLst>
              <a:ext uri="{FF2B5EF4-FFF2-40B4-BE49-F238E27FC236}">
                <a16:creationId xmlns:a16="http://schemas.microsoft.com/office/drawing/2014/main" id="{AB09CF89-F13C-4CBF-A0A1-41EA083A13E2}"/>
              </a:ext>
            </a:extLst>
          </p:cNvPr>
          <p:cNvSpPr txBox="1"/>
          <p:nvPr userDrawn="1"/>
        </p:nvSpPr>
        <p:spPr>
          <a:xfrm>
            <a:off x="0" y="6488668"/>
            <a:ext cx="12192000" cy="369332"/>
          </a:xfrm>
          <a:prstGeom prst="rect">
            <a:avLst/>
          </a:prstGeom>
          <a:solidFill>
            <a:srgbClr val="002060"/>
          </a:solidFill>
        </p:spPr>
        <p:txBody>
          <a:bodyPr wrap="square" rtlCol="0">
            <a:spAutoFit/>
          </a:bodyPr>
          <a:lstStyle/>
          <a:p>
            <a:pPr algn="r"/>
            <a:r>
              <a:rPr lang="en-GB" dirty="0">
                <a:solidFill>
                  <a:schemeClr val="bg1"/>
                </a:solidFill>
              </a:rPr>
              <a:t>BSc Population Health &amp; Medical Sciences</a:t>
            </a:r>
          </a:p>
        </p:txBody>
      </p:sp>
      <p:sp>
        <p:nvSpPr>
          <p:cNvPr id="10" name="Rectangle 9">
            <a:extLst>
              <a:ext uri="{FF2B5EF4-FFF2-40B4-BE49-F238E27FC236}">
                <a16:creationId xmlns:a16="http://schemas.microsoft.com/office/drawing/2014/main" id="{5CED75E5-8A3D-426F-AB84-8D0C5DB679C6}"/>
              </a:ext>
            </a:extLst>
          </p:cNvPr>
          <p:cNvSpPr/>
          <p:nvPr userDrawn="1"/>
        </p:nvSpPr>
        <p:spPr>
          <a:xfrm>
            <a:off x="83458" y="6488668"/>
            <a:ext cx="2341154" cy="369332"/>
          </a:xfrm>
          <a:prstGeom prst="rect">
            <a:avLst/>
          </a:prstGeom>
        </p:spPr>
        <p:txBody>
          <a:bodyPr wrap="none">
            <a:spAutoFit/>
          </a:bodyPr>
          <a:lstStyle/>
          <a:p>
            <a:r>
              <a:rPr lang="en-GB" dirty="0">
                <a:solidFill>
                  <a:schemeClr val="bg1"/>
                </a:solidFill>
              </a:rPr>
              <a:t>©Dr Jodie Croxall 2021</a:t>
            </a:r>
          </a:p>
        </p:txBody>
      </p:sp>
    </p:spTree>
    <p:extLst>
      <p:ext uri="{BB962C8B-B14F-4D97-AF65-F5344CB8AC3E}">
        <p14:creationId xmlns:p14="http://schemas.microsoft.com/office/powerpoint/2010/main" val="3748043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537998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A1A4B-3DC3-4945-A192-5B4C8C7F48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160421-B9D7-4D76-A3B0-9EFB074F660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016969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2.png"/><Relationship Id="rId5" Type="http://schemas.openxmlformats.org/officeDocument/2006/relationships/slideLayout" Target="../slideLayouts/slideLayout5.xml"/><Relationship Id="rId10" Type="http://schemas.openxmlformats.org/officeDocument/2006/relationships/image" Target="../media/image1.jp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827D790-5979-4430-B2FB-2F19FEA8FE72}"/>
              </a:ext>
            </a:extLst>
          </p:cNvPr>
          <p:cNvSpPr txBox="1"/>
          <p:nvPr userDrawn="1"/>
        </p:nvSpPr>
        <p:spPr>
          <a:xfrm>
            <a:off x="0" y="-338554"/>
            <a:ext cx="12191999" cy="2431435"/>
          </a:xfrm>
          <a:prstGeom prst="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p:spPr>
        <p:txBody>
          <a:bodyPr wrap="square" rtlCol="0" anchor="ctr">
            <a:spAutoFit/>
          </a:bodyPr>
          <a:lstStyle/>
          <a:p>
            <a:endParaRPr lang="en-GB" sz="3600" b="1" dirty="0">
              <a:solidFill>
                <a:schemeClr val="bg1"/>
              </a:solidFill>
            </a:endParaRPr>
          </a:p>
          <a:p>
            <a:pPr algn="ctr"/>
            <a:r>
              <a:rPr lang="en-GB" sz="4400" b="1" dirty="0">
                <a:solidFill>
                  <a:schemeClr val="bg1"/>
                </a:solidFill>
              </a:rPr>
              <a:t>PM-144</a:t>
            </a:r>
          </a:p>
          <a:p>
            <a:pPr algn="ctr"/>
            <a:r>
              <a:rPr lang="en-GB" sz="3600" b="1" dirty="0">
                <a:solidFill>
                  <a:schemeClr val="bg1"/>
                </a:solidFill>
              </a:rPr>
              <a:t>Introduction to Population Health: Systems &amp; Organisation</a:t>
            </a:r>
          </a:p>
          <a:p>
            <a:endParaRPr lang="en-GB" sz="3600" b="1" dirty="0">
              <a:solidFill>
                <a:schemeClr val="bg1"/>
              </a:solidFill>
            </a:endParaRPr>
          </a:p>
        </p:txBody>
      </p:sp>
      <p:pic>
        <p:nvPicPr>
          <p:cNvPr id="10" name="Picture 9" descr="A picture containing drawing&#10;&#10;Description automatically generated">
            <a:extLst>
              <a:ext uri="{FF2B5EF4-FFF2-40B4-BE49-F238E27FC236}">
                <a16:creationId xmlns:a16="http://schemas.microsoft.com/office/drawing/2014/main" id="{53006A5B-8F2C-4357-8188-8E17B6BC1386}"/>
              </a:ext>
            </a:extLst>
          </p:cNvPr>
          <p:cNvPicPr>
            <a:picLocks noChangeAspect="1"/>
          </p:cNvPicPr>
          <p:nvPr userDrawn="1"/>
        </p:nvPicPr>
        <p:blipFill>
          <a:blip r:embed="rId10">
            <a:extLst>
              <a:ext uri="{28A0092B-C50C-407E-A947-70E740481C1C}">
                <a14:useLocalDpi xmlns:a14="http://schemas.microsoft.com/office/drawing/2010/main" val="0"/>
              </a:ext>
            </a:extLst>
          </a:blip>
          <a:stretch>
            <a:fillRect/>
          </a:stretch>
        </p:blipFill>
        <p:spPr>
          <a:xfrm>
            <a:off x="3585882" y="2688646"/>
            <a:ext cx="8606118" cy="4169354"/>
          </a:xfrm>
          <a:prstGeom prst="rect">
            <a:avLst/>
          </a:prstGeom>
        </p:spPr>
      </p:pic>
      <p:sp>
        <p:nvSpPr>
          <p:cNvPr id="8" name="TextBox 7">
            <a:extLst>
              <a:ext uri="{FF2B5EF4-FFF2-40B4-BE49-F238E27FC236}">
                <a16:creationId xmlns:a16="http://schemas.microsoft.com/office/drawing/2014/main" id="{1F5C5E87-5776-45FA-8C26-1B5F654A8CCD}"/>
              </a:ext>
            </a:extLst>
          </p:cNvPr>
          <p:cNvSpPr txBox="1"/>
          <p:nvPr userDrawn="1"/>
        </p:nvSpPr>
        <p:spPr>
          <a:xfrm>
            <a:off x="314036" y="2972831"/>
            <a:ext cx="8036334" cy="1815882"/>
          </a:xfrm>
          <a:prstGeom prst="rect">
            <a:avLst/>
          </a:prstGeom>
          <a:noFill/>
        </p:spPr>
        <p:txBody>
          <a:bodyPr wrap="square" rtlCol="0">
            <a:spAutoFit/>
          </a:bodyPr>
          <a:lstStyle/>
          <a:p>
            <a:r>
              <a:rPr lang="en-GB" sz="2800" b="1" dirty="0">
                <a:solidFill>
                  <a:schemeClr val="accent1">
                    <a:lumMod val="50000"/>
                  </a:schemeClr>
                </a:solidFill>
              </a:rPr>
              <a:t>Session Two, Health Determinants &amp; Inequalities</a:t>
            </a:r>
          </a:p>
          <a:p>
            <a:endParaRPr lang="en-GB" sz="2800" b="1" dirty="0">
              <a:solidFill>
                <a:schemeClr val="accent1">
                  <a:lumMod val="50000"/>
                </a:schemeClr>
              </a:solidFill>
            </a:endParaRPr>
          </a:p>
          <a:p>
            <a:r>
              <a:rPr lang="en-GB" sz="2800" b="1" dirty="0">
                <a:solidFill>
                  <a:schemeClr val="accent1">
                    <a:lumMod val="50000"/>
                  </a:schemeClr>
                </a:solidFill>
              </a:rPr>
              <a:t>Part Two</a:t>
            </a:r>
          </a:p>
          <a:p>
            <a:r>
              <a:rPr lang="en-GB" sz="2800" b="1" dirty="0">
                <a:solidFill>
                  <a:schemeClr val="accent1">
                    <a:lumMod val="50000"/>
                  </a:schemeClr>
                </a:solidFill>
              </a:rPr>
              <a:t>Determinants of health</a:t>
            </a:r>
          </a:p>
        </p:txBody>
      </p:sp>
      <p:sp>
        <p:nvSpPr>
          <p:cNvPr id="12" name="TextBox 11">
            <a:extLst>
              <a:ext uri="{FF2B5EF4-FFF2-40B4-BE49-F238E27FC236}">
                <a16:creationId xmlns:a16="http://schemas.microsoft.com/office/drawing/2014/main" id="{573BCF52-DF63-4DED-8D09-1F947F7A4994}"/>
              </a:ext>
            </a:extLst>
          </p:cNvPr>
          <p:cNvSpPr txBox="1"/>
          <p:nvPr userDrawn="1"/>
        </p:nvSpPr>
        <p:spPr>
          <a:xfrm>
            <a:off x="1008673" y="6393656"/>
            <a:ext cx="2577209" cy="369332"/>
          </a:xfrm>
          <a:prstGeom prst="rect">
            <a:avLst/>
          </a:prstGeom>
          <a:noFill/>
        </p:spPr>
        <p:txBody>
          <a:bodyPr wrap="square" rtlCol="0">
            <a:spAutoFit/>
          </a:bodyPr>
          <a:lstStyle/>
          <a:p>
            <a:r>
              <a:rPr lang="en-GB" b="0" dirty="0"/>
              <a:t>©Dr Jodie Croxall 2021</a:t>
            </a:r>
          </a:p>
        </p:txBody>
      </p:sp>
      <p:pic>
        <p:nvPicPr>
          <p:cNvPr id="13" name="Picture 2">
            <a:extLst>
              <a:ext uri="{FF2B5EF4-FFF2-40B4-BE49-F238E27FC236}">
                <a16:creationId xmlns:a16="http://schemas.microsoft.com/office/drawing/2014/main" id="{F1E29352-7C07-472D-BBCC-BA27766D24C7}"/>
              </a:ext>
            </a:extLst>
          </p:cNvPr>
          <p:cNvPicPr>
            <a:picLocks noChangeAspect="1" noChangeArrowheads="1"/>
          </p:cNvPicPr>
          <p:nvPr userDrawn="1"/>
        </p:nvPicPr>
        <p:blipFill>
          <a:blip r:embed="rId11">
            <a:extLst>
              <a:ext uri="{28A0092B-C50C-407E-A947-70E740481C1C}">
                <a14:useLocalDpi xmlns:a14="http://schemas.microsoft.com/office/drawing/2010/main"/>
              </a:ext>
            </a:extLst>
          </a:blip>
          <a:srcRect/>
          <a:stretch>
            <a:fillRect/>
          </a:stretch>
        </p:blipFill>
        <p:spPr bwMode="auto">
          <a:xfrm>
            <a:off x="314036" y="6214348"/>
            <a:ext cx="609600" cy="5486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a:extLst>
              <a:ext uri="{FF2B5EF4-FFF2-40B4-BE49-F238E27FC236}">
                <a16:creationId xmlns:a16="http://schemas.microsoft.com/office/drawing/2014/main" id="{08A29C71-ABBE-477D-9275-516752AED245}"/>
              </a:ext>
            </a:extLst>
          </p:cNvPr>
          <p:cNvSpPr txBox="1"/>
          <p:nvPr userDrawn="1"/>
        </p:nvSpPr>
        <p:spPr>
          <a:xfrm>
            <a:off x="314036" y="5072898"/>
            <a:ext cx="2812212" cy="369332"/>
          </a:xfrm>
          <a:prstGeom prst="rect">
            <a:avLst/>
          </a:prstGeom>
          <a:noFill/>
        </p:spPr>
        <p:txBody>
          <a:bodyPr wrap="square" rtlCol="0">
            <a:spAutoFit/>
          </a:bodyPr>
          <a:lstStyle/>
          <a:p>
            <a:r>
              <a:rPr lang="en-GB" dirty="0"/>
              <a:t>4</a:t>
            </a:r>
            <a:r>
              <a:rPr lang="en-GB" baseline="30000" dirty="0"/>
              <a:t>th</a:t>
            </a:r>
            <a:r>
              <a:rPr lang="en-GB" dirty="0"/>
              <a:t> October, 2021</a:t>
            </a:r>
          </a:p>
        </p:txBody>
      </p:sp>
    </p:spTree>
    <p:extLst>
      <p:ext uri="{BB962C8B-B14F-4D97-AF65-F5344CB8AC3E}">
        <p14:creationId xmlns:p14="http://schemas.microsoft.com/office/powerpoint/2010/main" val="3446214728"/>
      </p:ext>
    </p:extLst>
  </p:cSld>
  <p:clrMap bg1="lt1" tx1="dk1" bg2="lt2" tx2="dk2" accent1="accent1" accent2="accent2" accent3="accent3" accent4="accent4" accent5="accent5" accent6="accent6" hlink="hlink" folHlink="folHlink"/>
  <p:sldLayoutIdLst>
    <p:sldLayoutId id="2147483652" r:id="rId1"/>
    <p:sldLayoutId id="2147483659" r:id="rId2"/>
    <p:sldLayoutId id="2147483661" r:id="rId3"/>
    <p:sldLayoutId id="2147483660" r:id="rId4"/>
    <p:sldLayoutId id="2147483663" r:id="rId5"/>
    <p:sldLayoutId id="2147483656" r:id="rId6"/>
    <p:sldLayoutId id="2147483655" r:id="rId7"/>
    <p:sldLayoutId id="214748366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xml"/><Relationship Id="rId1" Type="http://schemas.openxmlformats.org/officeDocument/2006/relationships/tags" Target="../tags/tag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3.xml"/><Relationship Id="rId1" Type="http://schemas.openxmlformats.org/officeDocument/2006/relationships/tags" Target="../tags/tag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8.xml"/><Relationship Id="rId1" Type="http://schemas.openxmlformats.org/officeDocument/2006/relationships/tags" Target="../tags/tag3.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8.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9139810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8132">
        <p159:morph option="byObject"/>
      </p:transition>
    </mc:Choice>
    <mc:Fallback xmlns="">
      <p:transition spd="slow" advTm="8132">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descr="A picture containing device&#10;&#10;Description automatically generated">
            <a:extLst>
              <a:ext uri="{FF2B5EF4-FFF2-40B4-BE49-F238E27FC236}">
                <a16:creationId xmlns:a16="http://schemas.microsoft.com/office/drawing/2014/main" id="{05CC1BB9-052A-4650-A895-177AE37A6D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26182" y="1080655"/>
            <a:ext cx="6576145" cy="4641272"/>
          </a:xfrm>
          <a:prstGeom prst="rect">
            <a:avLst/>
          </a:prstGeom>
        </p:spPr>
      </p:pic>
      <p:sp>
        <p:nvSpPr>
          <p:cNvPr id="6" name="Rectangle 5">
            <a:extLst>
              <a:ext uri="{FF2B5EF4-FFF2-40B4-BE49-F238E27FC236}">
                <a16:creationId xmlns:a16="http://schemas.microsoft.com/office/drawing/2014/main" id="{118DC7B7-D3AB-4C1C-BEA3-CA5271AF8EC2}"/>
              </a:ext>
            </a:extLst>
          </p:cNvPr>
          <p:cNvSpPr/>
          <p:nvPr/>
        </p:nvSpPr>
        <p:spPr>
          <a:xfrm>
            <a:off x="-159327" y="-112979"/>
            <a:ext cx="4966854" cy="7033324"/>
          </a:xfrm>
          <a:prstGeom prst="rect">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Content Placeholder 2">
            <a:extLst>
              <a:ext uri="{FF2B5EF4-FFF2-40B4-BE49-F238E27FC236}">
                <a16:creationId xmlns:a16="http://schemas.microsoft.com/office/drawing/2014/main" id="{C4B768A2-FC1B-4B43-AF26-AA885130C728}"/>
              </a:ext>
            </a:extLst>
          </p:cNvPr>
          <p:cNvSpPr txBox="1">
            <a:spLocks/>
          </p:cNvSpPr>
          <p:nvPr/>
        </p:nvSpPr>
        <p:spPr>
          <a:xfrm>
            <a:off x="221673" y="564573"/>
            <a:ext cx="4350328" cy="6355772"/>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70000"/>
              </a:lnSpc>
              <a:spcBef>
                <a:spcPct val="0"/>
              </a:spcBef>
              <a:buFont typeface="Arial" panose="020B0604020202020204" pitchFamily="34" charset="0"/>
              <a:buNone/>
            </a:pPr>
            <a:r>
              <a:rPr lang="en-US" altLang="en-US" sz="3200" dirty="0">
                <a:solidFill>
                  <a:schemeClr val="bg1"/>
                </a:solidFill>
                <a:cs typeface="Arial" panose="020B0604020202020204" pitchFamily="34" charset="0"/>
              </a:rPr>
              <a:t>Today, we know that health is not merely the outcome of genetic or biological processes…</a:t>
            </a:r>
          </a:p>
          <a:p>
            <a:pPr algn="ctr">
              <a:lnSpc>
                <a:spcPct val="170000"/>
              </a:lnSpc>
              <a:spcBef>
                <a:spcPct val="0"/>
              </a:spcBef>
              <a:buFont typeface="Arial" panose="020B0604020202020204" pitchFamily="34" charset="0"/>
              <a:buNone/>
            </a:pPr>
            <a:endParaRPr lang="en-US" altLang="en-US" sz="3200" dirty="0">
              <a:solidFill>
                <a:schemeClr val="bg1"/>
              </a:solidFill>
              <a:cs typeface="Arial" panose="020B0604020202020204" pitchFamily="34" charset="0"/>
            </a:endParaRPr>
          </a:p>
          <a:p>
            <a:pPr algn="ctr">
              <a:lnSpc>
                <a:spcPct val="170000"/>
              </a:lnSpc>
              <a:spcBef>
                <a:spcPct val="0"/>
              </a:spcBef>
              <a:buFont typeface="Arial" panose="020B0604020202020204" pitchFamily="34" charset="0"/>
              <a:buNone/>
            </a:pPr>
            <a:r>
              <a:rPr lang="en-US" altLang="en-US" sz="3200" dirty="0">
                <a:solidFill>
                  <a:schemeClr val="bg1"/>
                </a:solidFill>
                <a:cs typeface="Arial" panose="020B0604020202020204" pitchFamily="34" charset="0"/>
              </a:rPr>
              <a:t>…but is also influenced by the physical, social and economic conditions in which we live…</a:t>
            </a:r>
          </a:p>
          <a:p>
            <a:pPr algn="ctr">
              <a:lnSpc>
                <a:spcPct val="170000"/>
              </a:lnSpc>
              <a:spcBef>
                <a:spcPct val="0"/>
              </a:spcBef>
              <a:buFont typeface="Arial" panose="020B0604020202020204" pitchFamily="34" charset="0"/>
              <a:buNone/>
            </a:pPr>
            <a:endParaRPr lang="en-US" altLang="en-US" sz="3200" dirty="0">
              <a:solidFill>
                <a:schemeClr val="bg1"/>
              </a:solidFill>
              <a:cs typeface="Arial" panose="020B0604020202020204" pitchFamily="34" charset="0"/>
            </a:endParaRPr>
          </a:p>
          <a:p>
            <a:pPr algn="ctr">
              <a:lnSpc>
                <a:spcPct val="170000"/>
              </a:lnSpc>
              <a:spcBef>
                <a:spcPct val="0"/>
              </a:spcBef>
              <a:buFont typeface="Arial" panose="020B0604020202020204" pitchFamily="34" charset="0"/>
              <a:buNone/>
            </a:pPr>
            <a:r>
              <a:rPr lang="en-US" altLang="en-US" sz="3200" dirty="0">
                <a:solidFill>
                  <a:schemeClr val="bg1"/>
                </a:solidFill>
                <a:cs typeface="Arial" panose="020B0604020202020204" pitchFamily="34" charset="0"/>
              </a:rPr>
              <a:t>… as well as our personal characteristics and </a:t>
            </a:r>
            <a:r>
              <a:rPr lang="en-US" altLang="en-US" sz="3200" dirty="0" err="1">
                <a:solidFill>
                  <a:schemeClr val="bg1"/>
                </a:solidFill>
                <a:cs typeface="Arial" panose="020B0604020202020204" pitchFamily="34" charset="0"/>
              </a:rPr>
              <a:t>behaviours</a:t>
            </a:r>
            <a:r>
              <a:rPr lang="en-US" altLang="en-US" sz="3200" dirty="0">
                <a:solidFill>
                  <a:schemeClr val="bg1"/>
                </a:solidFill>
                <a:cs typeface="Arial" panose="020B0604020202020204" pitchFamily="34" charset="0"/>
              </a:rPr>
              <a:t> </a:t>
            </a:r>
          </a:p>
          <a:p>
            <a:pPr algn="ctr">
              <a:lnSpc>
                <a:spcPct val="170000"/>
              </a:lnSpc>
              <a:spcBef>
                <a:spcPct val="0"/>
              </a:spcBef>
              <a:buFont typeface="Arial" panose="020B0604020202020204" pitchFamily="34" charset="0"/>
              <a:buNone/>
            </a:pPr>
            <a:endParaRPr lang="en-US" altLang="en-US" sz="3200" dirty="0">
              <a:solidFill>
                <a:schemeClr val="bg1"/>
              </a:solidFill>
              <a:cs typeface="Arial" panose="020B0604020202020204" pitchFamily="34" charset="0"/>
            </a:endParaRPr>
          </a:p>
          <a:p>
            <a:pPr algn="ctr">
              <a:lnSpc>
                <a:spcPct val="170000"/>
              </a:lnSpc>
              <a:spcBef>
                <a:spcPct val="0"/>
              </a:spcBef>
              <a:buFont typeface="Arial" panose="020B0604020202020204" pitchFamily="34" charset="0"/>
              <a:buNone/>
            </a:pPr>
            <a:r>
              <a:rPr lang="en-US" altLang="en-US" sz="3200" b="1" dirty="0">
                <a:solidFill>
                  <a:schemeClr val="bg1"/>
                </a:solidFill>
                <a:cs typeface="Arial" panose="020B0604020202020204" pitchFamily="34" charset="0"/>
              </a:rPr>
              <a:t>‘Determinants of Health</a:t>
            </a:r>
            <a:r>
              <a:rPr lang="en-US" altLang="en-US" sz="3200" b="1" dirty="0">
                <a:solidFill>
                  <a:schemeClr val="bg1"/>
                </a:solidFill>
              </a:rPr>
              <a:t>’</a:t>
            </a:r>
          </a:p>
          <a:p>
            <a:pPr>
              <a:spcBef>
                <a:spcPct val="0"/>
              </a:spcBef>
              <a:buFont typeface="Arial" panose="020B0604020202020204" pitchFamily="34" charset="0"/>
              <a:buNone/>
            </a:pPr>
            <a:r>
              <a:rPr lang="en-US" altLang="en-US" dirty="0"/>
              <a:t> </a:t>
            </a:r>
          </a:p>
          <a:p>
            <a:endParaRPr lang="en-GB" dirty="0"/>
          </a:p>
        </p:txBody>
      </p:sp>
    </p:spTree>
    <p:extLst>
      <p:ext uri="{BB962C8B-B14F-4D97-AF65-F5344CB8AC3E}">
        <p14:creationId xmlns:p14="http://schemas.microsoft.com/office/powerpoint/2010/main" val="30375870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4357">
        <p159:morph option="byObject"/>
      </p:transition>
    </mc:Choice>
    <mc:Fallback xmlns="">
      <p:transition spd="slow" advTm="34357">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9C63D-12DE-48A3-8694-B45C4563807B}"/>
              </a:ext>
            </a:extLst>
          </p:cNvPr>
          <p:cNvSpPr>
            <a:spLocks noGrp="1"/>
          </p:cNvSpPr>
          <p:nvPr>
            <p:ph type="title" idx="4294967295"/>
          </p:nvPr>
        </p:nvSpPr>
        <p:spPr>
          <a:xfrm>
            <a:off x="648929" y="629266"/>
            <a:ext cx="3505495" cy="1622321"/>
          </a:xfrm>
          <a:prstGeom prst="rect">
            <a:avLst/>
          </a:prstGeom>
        </p:spPr>
        <p:txBody>
          <a:bodyPr vert="horz" lIns="91440" tIns="45720" rIns="91440" bIns="45720" rtlCol="0" anchor="ctr">
            <a:normAutofit/>
          </a:bodyPr>
          <a:lstStyle/>
          <a:p>
            <a:pPr algn="ctr"/>
            <a:r>
              <a:rPr lang="en-US" sz="3600" b="1" kern="1200" dirty="0">
                <a:solidFill>
                  <a:schemeClr val="accent1">
                    <a:lumMod val="50000"/>
                  </a:schemeClr>
                </a:solidFill>
                <a:latin typeface="+mn-lt"/>
                <a:ea typeface="+mj-ea"/>
                <a:cs typeface="+mj-cs"/>
              </a:rPr>
              <a:t>Main Health Determinants</a:t>
            </a:r>
          </a:p>
        </p:txBody>
      </p:sp>
      <p:sp>
        <p:nvSpPr>
          <p:cNvPr id="27" name="Content Placeholder 4">
            <a:extLst>
              <a:ext uri="{FF2B5EF4-FFF2-40B4-BE49-F238E27FC236}">
                <a16:creationId xmlns:a16="http://schemas.microsoft.com/office/drawing/2014/main" id="{B70C2662-F227-41C9-A29F-3D5C3B4A779F}"/>
              </a:ext>
            </a:extLst>
          </p:cNvPr>
          <p:cNvSpPr txBox="1">
            <a:spLocks/>
          </p:cNvSpPr>
          <p:nvPr/>
        </p:nvSpPr>
        <p:spPr>
          <a:xfrm>
            <a:off x="302342" y="2438400"/>
            <a:ext cx="3852083" cy="37854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Aft>
                <a:spcPts val="1800"/>
              </a:spcAft>
              <a:buNone/>
            </a:pPr>
            <a:r>
              <a:rPr lang="en-US" sz="2400" b="1" dirty="0">
                <a:solidFill>
                  <a:srgbClr val="7030A0"/>
                </a:solidFill>
              </a:rPr>
              <a:t>The social &amp; economic environment</a:t>
            </a:r>
          </a:p>
          <a:p>
            <a:pPr marL="0" indent="0" algn="ctr">
              <a:spcAft>
                <a:spcPts val="1800"/>
              </a:spcAft>
              <a:buNone/>
            </a:pPr>
            <a:r>
              <a:rPr lang="en-US" sz="2400" b="1" dirty="0">
                <a:solidFill>
                  <a:srgbClr val="7030A0"/>
                </a:solidFill>
              </a:rPr>
              <a:t>The physical environment</a:t>
            </a:r>
          </a:p>
          <a:p>
            <a:pPr marL="0" indent="0" algn="ctr">
              <a:spcAft>
                <a:spcPts val="1800"/>
              </a:spcAft>
              <a:buNone/>
            </a:pPr>
            <a:r>
              <a:rPr lang="en-US" sz="2400" b="1" dirty="0">
                <a:solidFill>
                  <a:srgbClr val="7030A0"/>
                </a:solidFill>
              </a:rPr>
              <a:t>A person’s individual characteristics and </a:t>
            </a:r>
            <a:r>
              <a:rPr lang="en-US" sz="2400" b="1" dirty="0" err="1">
                <a:solidFill>
                  <a:srgbClr val="7030A0"/>
                </a:solidFill>
              </a:rPr>
              <a:t>behaviours'</a:t>
            </a:r>
            <a:endParaRPr lang="en-US" sz="2400" dirty="0">
              <a:solidFill>
                <a:srgbClr val="7030A0"/>
              </a:solidFill>
            </a:endParaRPr>
          </a:p>
          <a:p>
            <a:pPr marL="0" indent="0">
              <a:spcAft>
                <a:spcPts val="1800"/>
              </a:spcAft>
              <a:buNone/>
            </a:pPr>
            <a:endParaRPr lang="en-US" sz="2000" dirty="0"/>
          </a:p>
        </p:txBody>
      </p:sp>
      <p:sp>
        <p:nvSpPr>
          <p:cNvPr id="32" name="Rectangle 31">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C8376CF-1A9E-4E30-92D6-C2DB9F98B85C}"/>
              </a:ext>
            </a:extLst>
          </p:cNvPr>
          <p:cNvSpPr/>
          <p:nvPr/>
        </p:nvSpPr>
        <p:spPr>
          <a:xfrm>
            <a:off x="648931" y="2438400"/>
            <a:ext cx="3505494" cy="3785419"/>
          </a:xfrm>
          <a:prstGeom prst="rect">
            <a:avLst/>
          </a:prstGeom>
        </p:spPr>
        <p:txBody>
          <a:bodyPr vert="horz" lIns="91440" tIns="45720" rIns="91440" bIns="45720" rtlCol="0">
            <a:normAutofit/>
          </a:bodyPr>
          <a:lstStyle/>
          <a:p>
            <a:pPr>
              <a:lnSpc>
                <a:spcPct val="90000"/>
              </a:lnSpc>
              <a:spcAft>
                <a:spcPts val="600"/>
              </a:spcAft>
            </a:pPr>
            <a:endParaRPr lang="en-US" sz="2000" dirty="0"/>
          </a:p>
        </p:txBody>
      </p:sp>
      <p:pic>
        <p:nvPicPr>
          <p:cNvPr id="8" name="Picture 7" descr="A close up of a piece of paper&#10;&#10;Description automatically generated">
            <a:extLst>
              <a:ext uri="{FF2B5EF4-FFF2-40B4-BE49-F238E27FC236}">
                <a16:creationId xmlns:a16="http://schemas.microsoft.com/office/drawing/2014/main" id="{1A0588A1-2D69-40C1-B7BB-5BE76D7A92FE}"/>
              </a:ext>
            </a:extLst>
          </p:cNvPr>
          <p:cNvPicPr>
            <a:picLocks noChangeAspect="1"/>
          </p:cNvPicPr>
          <p:nvPr/>
        </p:nvPicPr>
        <p:blipFill rotWithShape="1">
          <a:blip r:embed="rId4">
            <a:extLst>
              <a:ext uri="{28A0092B-C50C-407E-A947-70E740481C1C}">
                <a14:useLocalDpi xmlns:a14="http://schemas.microsoft.com/office/drawing/2010/main" val="0"/>
              </a:ext>
            </a:extLst>
          </a:blip>
          <a:srcRect r="2" b="5506"/>
          <a:stretch/>
        </p:blipFill>
        <p:spPr>
          <a:xfrm>
            <a:off x="5566037" y="828980"/>
            <a:ext cx="5977032" cy="5196794"/>
          </a:xfrm>
          <a:prstGeom prst="rect">
            <a:avLst/>
          </a:prstGeom>
          <a:effectLst/>
        </p:spPr>
      </p:pic>
      <p:sp>
        <p:nvSpPr>
          <p:cNvPr id="3" name="Rectangle 2">
            <a:extLst>
              <a:ext uri="{FF2B5EF4-FFF2-40B4-BE49-F238E27FC236}">
                <a16:creationId xmlns:a16="http://schemas.microsoft.com/office/drawing/2014/main" id="{D2014B7A-4F94-4675-85AB-D5F99E4BD1E5}"/>
              </a:ext>
            </a:extLst>
          </p:cNvPr>
          <p:cNvSpPr/>
          <p:nvPr/>
        </p:nvSpPr>
        <p:spPr>
          <a:xfrm>
            <a:off x="10436087" y="5744817"/>
            <a:ext cx="1271699" cy="32799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ustDataLst>
      <p:tags r:id="rId1"/>
    </p:custDataLst>
    <p:extLst>
      <p:ext uri="{BB962C8B-B14F-4D97-AF65-F5344CB8AC3E}">
        <p14:creationId xmlns:p14="http://schemas.microsoft.com/office/powerpoint/2010/main" val="36541521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28949">
        <p159:morph option="byObject"/>
      </p:transition>
    </mc:Choice>
    <mc:Fallback xmlns="">
      <p:transition spd="slow" advTm="28949">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7">
                                            <p:txEl>
                                              <p:pRg st="0" end="0"/>
                                            </p:txEl>
                                          </p:spTgt>
                                        </p:tgtEl>
                                        <p:attrNameLst>
                                          <p:attrName>style.visibility</p:attrName>
                                        </p:attrNameLst>
                                      </p:cBhvr>
                                      <p:to>
                                        <p:strVal val="visible"/>
                                      </p:to>
                                    </p:set>
                                    <p:anim calcmode="lin" valueType="num">
                                      <p:cBhvr additive="base">
                                        <p:cTn id="7" dur="500" fill="hold"/>
                                        <p:tgtEl>
                                          <p:spTgt spid="2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7">
                                            <p:txEl>
                                              <p:pRg st="1" end="1"/>
                                            </p:txEl>
                                          </p:spTgt>
                                        </p:tgtEl>
                                        <p:attrNameLst>
                                          <p:attrName>style.visibility</p:attrName>
                                        </p:attrNameLst>
                                      </p:cBhvr>
                                      <p:to>
                                        <p:strVal val="visible"/>
                                      </p:to>
                                    </p:set>
                                    <p:anim calcmode="lin" valueType="num">
                                      <p:cBhvr additive="base">
                                        <p:cTn id="13" dur="500" fill="hold"/>
                                        <p:tgtEl>
                                          <p:spTgt spid="2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7">
                                            <p:txEl>
                                              <p:pRg st="2" end="2"/>
                                            </p:txEl>
                                          </p:spTgt>
                                        </p:tgtEl>
                                        <p:attrNameLst>
                                          <p:attrName>style.visibility</p:attrName>
                                        </p:attrNameLst>
                                      </p:cBhvr>
                                      <p:to>
                                        <p:strVal val="visible"/>
                                      </p:to>
                                    </p:set>
                                    <p:anim calcmode="lin" valueType="num">
                                      <p:cBhvr additive="base">
                                        <p:cTn id="19" dur="500" fill="hold"/>
                                        <p:tgtEl>
                                          <p:spTgt spid="2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F9BA06C-071D-479C-B4EC-AFC4107021CE}"/>
              </a:ext>
            </a:extLst>
          </p:cNvPr>
          <p:cNvPicPr>
            <a:picLocks noChangeAspect="1"/>
          </p:cNvPicPr>
          <p:nvPr/>
        </p:nvPicPr>
        <p:blipFill rotWithShape="1">
          <a:blip r:embed="rId3"/>
          <a:srcRect l="8778" t="5615" r="6181" b="9892"/>
          <a:stretch/>
        </p:blipFill>
        <p:spPr>
          <a:xfrm>
            <a:off x="7661787" y="617554"/>
            <a:ext cx="4291445" cy="4263888"/>
          </a:xfrm>
          <a:prstGeom prst="rect">
            <a:avLst/>
          </a:prstGeom>
          <a:effectLst/>
        </p:spPr>
      </p:pic>
      <p:sp>
        <p:nvSpPr>
          <p:cNvPr id="2" name="Title 1">
            <a:extLst>
              <a:ext uri="{FF2B5EF4-FFF2-40B4-BE49-F238E27FC236}">
                <a16:creationId xmlns:a16="http://schemas.microsoft.com/office/drawing/2014/main" id="{AF21AFBE-1EA8-4644-B02C-B70AA6C1981A}"/>
              </a:ext>
            </a:extLst>
          </p:cNvPr>
          <p:cNvSpPr>
            <a:spLocks noGrp="1"/>
          </p:cNvSpPr>
          <p:nvPr>
            <p:ph type="title"/>
          </p:nvPr>
        </p:nvSpPr>
        <p:spPr/>
        <p:txBody>
          <a:bodyPr>
            <a:normAutofit/>
          </a:bodyPr>
          <a:lstStyle/>
          <a:p>
            <a:r>
              <a:rPr lang="en-GB" altLang="en-US" dirty="0"/>
              <a:t>Social &amp; economic determinants</a:t>
            </a:r>
            <a:endParaRPr lang="en-GB" dirty="0"/>
          </a:p>
        </p:txBody>
      </p:sp>
      <p:sp>
        <p:nvSpPr>
          <p:cNvPr id="3" name="Content Placeholder 2">
            <a:extLst>
              <a:ext uri="{FF2B5EF4-FFF2-40B4-BE49-F238E27FC236}">
                <a16:creationId xmlns:a16="http://schemas.microsoft.com/office/drawing/2014/main" id="{732889A6-CE29-4D24-A74A-C0F44B8289C3}"/>
              </a:ext>
            </a:extLst>
          </p:cNvPr>
          <p:cNvSpPr>
            <a:spLocks noGrp="1"/>
          </p:cNvSpPr>
          <p:nvPr>
            <p:ph idx="4294967295"/>
          </p:nvPr>
        </p:nvSpPr>
        <p:spPr>
          <a:xfrm>
            <a:off x="138112" y="1578808"/>
            <a:ext cx="7405688" cy="4779962"/>
          </a:xfrm>
        </p:spPr>
        <p:txBody>
          <a:bodyPr>
            <a:normAutofit/>
          </a:bodyPr>
          <a:lstStyle/>
          <a:p>
            <a:pPr>
              <a:lnSpc>
                <a:spcPct val="100000"/>
              </a:lnSpc>
              <a:defRPr/>
            </a:pPr>
            <a:r>
              <a:rPr lang="en-US" sz="2000" dirty="0">
                <a:cs typeface="Arial" panose="020B0604020202020204" pitchFamily="34" charset="0"/>
              </a:rPr>
              <a:t>So, health is influenced, either positively or negatively, by a variety of factors…Some of these factors are genetic or biological and are relatively fixed… </a:t>
            </a:r>
          </a:p>
          <a:p>
            <a:pPr marL="0" indent="0">
              <a:lnSpc>
                <a:spcPct val="100000"/>
              </a:lnSpc>
              <a:buNone/>
              <a:defRPr/>
            </a:pPr>
            <a:endParaRPr lang="en-US" sz="2000" dirty="0">
              <a:cs typeface="Arial" panose="020B0604020202020204" pitchFamily="34" charset="0"/>
            </a:endParaRPr>
          </a:p>
          <a:p>
            <a:pPr marL="0" indent="0">
              <a:lnSpc>
                <a:spcPct val="100000"/>
              </a:lnSpc>
              <a:buNone/>
              <a:defRPr/>
            </a:pPr>
            <a:endParaRPr lang="en-US" sz="2000" dirty="0">
              <a:cs typeface="Arial" panose="020B0604020202020204" pitchFamily="34" charset="0"/>
            </a:endParaRPr>
          </a:p>
          <a:p>
            <a:pPr>
              <a:lnSpc>
                <a:spcPct val="100000"/>
              </a:lnSpc>
              <a:defRPr/>
            </a:pPr>
            <a:r>
              <a:rPr lang="en-US" sz="2000" dirty="0">
                <a:cs typeface="Arial" panose="020B0604020202020204" pitchFamily="34" charset="0"/>
              </a:rPr>
              <a:t>‘Social determinants of health’ arise from the social and economic conditions in which we live and are not so fixed…</a:t>
            </a:r>
          </a:p>
          <a:p>
            <a:pPr marL="0" indent="0">
              <a:lnSpc>
                <a:spcPct val="150000"/>
              </a:lnSpc>
              <a:buNone/>
              <a:defRPr/>
            </a:pPr>
            <a:r>
              <a:rPr lang="en-US" sz="2000" dirty="0">
                <a:cs typeface="Arial" panose="020B0604020202020204" pitchFamily="34" charset="0"/>
              </a:rPr>
              <a:t> </a:t>
            </a:r>
          </a:p>
          <a:p>
            <a:endParaRPr lang="en-GB" sz="1500" dirty="0">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D259D3A6-F7FB-41FF-97CD-C33B6D0E310E}"/>
              </a:ext>
            </a:extLst>
          </p:cNvPr>
          <p:cNvSpPr/>
          <p:nvPr/>
        </p:nvSpPr>
        <p:spPr>
          <a:xfrm>
            <a:off x="119638" y="4881442"/>
            <a:ext cx="11620078" cy="1015663"/>
          </a:xfrm>
          <a:prstGeom prst="rect">
            <a:avLst/>
          </a:prstGeom>
        </p:spPr>
        <p:txBody>
          <a:bodyPr wrap="square">
            <a:spAutoFit/>
          </a:bodyPr>
          <a:lstStyle/>
          <a:p>
            <a:pPr marL="285750" indent="-285750">
              <a:buFont typeface="Arial" panose="020B0604020202020204" pitchFamily="34" charset="0"/>
              <a:buChar char="•"/>
              <a:defRPr/>
            </a:pPr>
            <a:r>
              <a:rPr lang="en-US" sz="2000" dirty="0">
                <a:cs typeface="Arial" panose="020B0604020202020204" pitchFamily="34" charset="0"/>
              </a:rPr>
              <a:t>The kind of housing and environments we live in, the health or education services we have access to, the incomes we can generate and the type of work we do, can all influence our health, and the lifestyle decisions we make.</a:t>
            </a:r>
          </a:p>
        </p:txBody>
      </p:sp>
    </p:spTree>
    <p:extLst>
      <p:ext uri="{BB962C8B-B14F-4D97-AF65-F5344CB8AC3E}">
        <p14:creationId xmlns:p14="http://schemas.microsoft.com/office/powerpoint/2010/main" val="34307255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75225">
        <p159:morph option="byObject"/>
      </p:transition>
    </mc:Choice>
    <mc:Fallback xmlns="">
      <p:transition spd="slow" advTm="75225">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6E131F80-8E9D-474C-93AA-62DE17BEAE30}"/>
              </a:ext>
            </a:extLst>
          </p:cNvPr>
          <p:cNvSpPr>
            <a:spLocks noGrp="1" noChangeArrowheads="1"/>
          </p:cNvSpPr>
          <p:nvPr>
            <p:ph type="title"/>
          </p:nvPr>
        </p:nvSpPr>
        <p:spPr/>
        <p:txBody>
          <a:bodyPr/>
          <a:lstStyle/>
          <a:p>
            <a:endParaRPr lang="en-US" altLang="en-US"/>
          </a:p>
        </p:txBody>
      </p:sp>
      <p:sp>
        <p:nvSpPr>
          <p:cNvPr id="35843" name="Content Placeholder 2">
            <a:extLst>
              <a:ext uri="{FF2B5EF4-FFF2-40B4-BE49-F238E27FC236}">
                <a16:creationId xmlns:a16="http://schemas.microsoft.com/office/drawing/2014/main" id="{1E113767-D66D-4ED7-89E7-0E00F17F6670}"/>
              </a:ext>
            </a:extLst>
          </p:cNvPr>
          <p:cNvSpPr>
            <a:spLocks noGrp="1" noChangeArrowheads="1"/>
          </p:cNvSpPr>
          <p:nvPr>
            <p:ph idx="1"/>
          </p:nvPr>
        </p:nvSpPr>
        <p:spPr/>
        <p:txBody>
          <a:bodyPr/>
          <a:lstStyle/>
          <a:p>
            <a:endParaRPr lang="en-US" altLang="en-US" dirty="0"/>
          </a:p>
        </p:txBody>
      </p:sp>
      <p:pic>
        <p:nvPicPr>
          <p:cNvPr id="35844" name="Picture 3">
            <a:extLst>
              <a:ext uri="{FF2B5EF4-FFF2-40B4-BE49-F238E27FC236}">
                <a16:creationId xmlns:a16="http://schemas.microsoft.com/office/drawing/2014/main" id="{50B21988-C4F3-4695-85B6-43C685ED050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12192000" cy="7605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861343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9794">
        <p159:morph option="byObject"/>
      </p:transition>
    </mc:Choice>
    <mc:Fallback xmlns="">
      <p:transition spd="slow" advTm="19794">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64E73D4D-B420-4DCE-B5AC-70E2C9B21E63}"/>
              </a:ext>
            </a:extLst>
          </p:cNvPr>
          <p:cNvSpPr txBox="1">
            <a:spLocks/>
          </p:cNvSpPr>
          <p:nvPr/>
        </p:nvSpPr>
        <p:spPr>
          <a:xfrm>
            <a:off x="374073" y="854765"/>
            <a:ext cx="6980884" cy="6183334"/>
          </a:xfrm>
          <a:prstGeom prst="rect">
            <a:avLst/>
          </a:prstGeom>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buFont typeface="Arial" panose="020B0604020202020204" pitchFamily="34" charset="0"/>
              <a:buNone/>
              <a:defRPr/>
            </a:pPr>
            <a:r>
              <a:rPr lang="en-US" sz="2300" dirty="0">
                <a:latin typeface="Arial" panose="020B0604020202020204" pitchFamily="34" charset="0"/>
                <a:cs typeface="Arial" panose="020B0604020202020204" pitchFamily="34" charset="0"/>
              </a:rPr>
              <a:t>‘The social conditions in which people live powerfully influence their chances to be healthy. Indeed factors such as poverty, food insecurity, social exclusion and discrimination, poor housing, unhealthy early childhood conditions and low occupational status are</a:t>
            </a:r>
            <a:r>
              <a:rPr lang="en-US" sz="2300" b="1"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important determinants of most diseases, deaths and health inequalities between and within countries’</a:t>
            </a:r>
          </a:p>
          <a:p>
            <a:pPr algn="r">
              <a:lnSpc>
                <a:spcPct val="150000"/>
              </a:lnSpc>
              <a:buFont typeface="Arial" panose="020B0604020202020204" pitchFamily="34" charset="0"/>
              <a:buNone/>
              <a:defRPr/>
            </a:pPr>
            <a:r>
              <a:rPr lang="en-US" sz="2300" dirty="0">
                <a:latin typeface="Arial" panose="020B0604020202020204" pitchFamily="34" charset="0"/>
                <a:cs typeface="Arial" panose="020B0604020202020204" pitchFamily="34" charset="0"/>
              </a:rPr>
              <a:t>    (WHO 2004)</a:t>
            </a:r>
          </a:p>
          <a:p>
            <a:pPr marL="0" indent="0">
              <a:buFont typeface="Arial" panose="020B0604020202020204" pitchFamily="34" charset="0"/>
              <a:buNone/>
            </a:pPr>
            <a:endParaRPr lang="en-GB" sz="2000" dirty="0">
              <a:solidFill>
                <a:srgbClr val="000000"/>
              </a:solidFill>
            </a:endParaRPr>
          </a:p>
        </p:txBody>
      </p:sp>
      <p:pic>
        <p:nvPicPr>
          <p:cNvPr id="7" name="Picture 6">
            <a:extLst>
              <a:ext uri="{FF2B5EF4-FFF2-40B4-BE49-F238E27FC236}">
                <a16:creationId xmlns:a16="http://schemas.microsoft.com/office/drawing/2014/main" id="{A4220BAD-3995-4CB5-954D-9EACAEB0CF27}"/>
              </a:ext>
            </a:extLst>
          </p:cNvPr>
          <p:cNvPicPr>
            <a:picLocks noChangeAspect="1"/>
          </p:cNvPicPr>
          <p:nvPr/>
        </p:nvPicPr>
        <p:blipFill rotWithShape="1">
          <a:blip r:embed="rId4">
            <a:alphaModFix/>
          </a:blip>
          <a:srcRect r="812"/>
          <a:stretch/>
        </p:blipFill>
        <p:spPr>
          <a:xfrm>
            <a:off x="7502441" y="1290163"/>
            <a:ext cx="4544656" cy="4277674"/>
          </a:xfrm>
          <a:prstGeom prst="rect">
            <a:avLst/>
          </a:prstGeom>
          <a:ln>
            <a:noFill/>
          </a:ln>
          <a:effectLst>
            <a:outerShdw blurRad="190500" algn="tl" rotWithShape="0">
              <a:srgbClr val="000000">
                <a:alpha val="70000"/>
              </a:srgbClr>
            </a:outerShdw>
          </a:effectLst>
        </p:spPr>
      </p:pic>
      <p:cxnSp>
        <p:nvCxnSpPr>
          <p:cNvPr id="8" name="Straight Arrow Connector 7">
            <a:extLst>
              <a:ext uri="{FF2B5EF4-FFF2-40B4-BE49-F238E27FC236}">
                <a16:creationId xmlns:a16="http://schemas.microsoft.com/office/drawing/2014/main" id="{3483AC71-75E3-4C73-B3D0-47D69AAB08B2}"/>
              </a:ext>
            </a:extLst>
          </p:cNvPr>
          <p:cNvCxnSpPr/>
          <p:nvPr/>
        </p:nvCxnSpPr>
        <p:spPr>
          <a:xfrm flipH="1">
            <a:off x="3403526" y="2782650"/>
            <a:ext cx="1080655" cy="1163782"/>
          </a:xfrm>
          <a:prstGeom prst="straightConnector1">
            <a:avLst/>
          </a:prstGeom>
          <a:ln w="127000">
            <a:solidFill>
              <a:srgbClr val="C00000"/>
            </a:solidFill>
            <a:tailEnd type="arrow"/>
          </a:ln>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37410047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4631">
        <p159:morph option="byObject"/>
      </p:transition>
    </mc:Choice>
    <mc:Fallback xmlns="">
      <p:transition spd="slow" advTm="34631">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0B208C7-2C52-44C3-9A24-7FF0719B9ECC}"/>
              </a:ext>
            </a:extLst>
          </p:cNvPr>
          <p:cNvPicPr>
            <a:picLocks noChangeAspect="1"/>
          </p:cNvPicPr>
          <p:nvPr/>
        </p:nvPicPr>
        <p:blipFill rotWithShape="1">
          <a:blip r:embed="rId4">
            <a:alphaModFix/>
          </a:blip>
          <a:srcRect r="3" b="397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Rectangle 1">
            <a:extLst>
              <a:ext uri="{FF2B5EF4-FFF2-40B4-BE49-F238E27FC236}">
                <a16:creationId xmlns:a16="http://schemas.microsoft.com/office/drawing/2014/main" id="{5401F6BC-1A89-4461-9154-06F1C04697B6}"/>
              </a:ext>
            </a:extLst>
          </p:cNvPr>
          <p:cNvSpPr>
            <a:spLocks noGrp="1" noChangeArrowheads="1"/>
          </p:cNvSpPr>
          <p:nvPr>
            <p:ph idx="1"/>
          </p:nvPr>
        </p:nvSpPr>
        <p:spPr bwMode="auto">
          <a:xfrm>
            <a:off x="5203596" y="738619"/>
            <a:ext cx="6759018" cy="5674472"/>
          </a:xfrm>
          <a:prstGeom prst="rect">
            <a:avLst/>
          </a:prstGeom>
          <a:extLst>
            <a:ext uri="{91240B29-F687-4F45-9708-019B960494DF}">
              <a14:hiddenLine xmlns:a14="http://schemas.microsoft.com/office/drawing/2010/main" w="9525">
                <a:solidFill>
                  <a:srgbClr val="000000"/>
                </a:solidFill>
                <a:miter lim="800000"/>
                <a:headEnd/>
                <a:tailEnd/>
              </a14:hiddenLine>
            </a:ext>
          </a:extLst>
        </p:spPr>
        <p:txBody>
          <a:bodyPr anchor="ctr">
            <a:normAutofit lnSpcReduction="10000"/>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lgn="ctr" eaLnBrk="1" hangingPunct="1">
              <a:lnSpc>
                <a:spcPct val="150000"/>
              </a:lnSpc>
              <a:spcBef>
                <a:spcPct val="0"/>
              </a:spcBef>
              <a:spcAft>
                <a:spcPts val="600"/>
              </a:spcAft>
              <a:buClrTx/>
              <a:buSzTx/>
              <a:buFontTx/>
              <a:buNone/>
            </a:pPr>
            <a:r>
              <a:rPr lang="en-GB" altLang="en-US" sz="2000" dirty="0">
                <a:solidFill>
                  <a:srgbClr val="000000"/>
                </a:solidFill>
              </a:rPr>
              <a:t>	</a:t>
            </a:r>
            <a:r>
              <a:rPr lang="en-GB" altLang="en-US" sz="2200" dirty="0"/>
              <a:t>“…the conditions in which people are born, grow, live, work and age. These circumstances are shaped by the distribution of money, power and resources at global, national and local levels. The</a:t>
            </a:r>
            <a:r>
              <a:rPr lang="en-GB" altLang="en-US" sz="2800" b="1" dirty="0"/>
              <a:t> social determinants of health are mostly responsible for health inequities - the unfair and avoidable differences in health status seen within and between countries”</a:t>
            </a:r>
          </a:p>
          <a:p>
            <a:pPr algn="r" eaLnBrk="1" hangingPunct="1">
              <a:lnSpc>
                <a:spcPct val="150000"/>
              </a:lnSpc>
              <a:spcBef>
                <a:spcPct val="0"/>
              </a:spcBef>
              <a:spcAft>
                <a:spcPts val="600"/>
              </a:spcAft>
              <a:buClrTx/>
              <a:buSzTx/>
              <a:buFontTx/>
              <a:buNone/>
            </a:pPr>
            <a:r>
              <a:rPr lang="en-GB" altLang="en-US" sz="2200" dirty="0"/>
              <a:t>(WHO 2018)</a:t>
            </a:r>
          </a:p>
        </p:txBody>
      </p:sp>
      <p:sp>
        <p:nvSpPr>
          <p:cNvPr id="5" name="Right Arrow 4"/>
          <p:cNvSpPr/>
          <p:nvPr/>
        </p:nvSpPr>
        <p:spPr>
          <a:xfrm rot="664474">
            <a:off x="1941383" y="2452255"/>
            <a:ext cx="3958615" cy="2424546"/>
          </a:xfrm>
          <a:prstGeom prst="right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latin typeface="Arial" panose="020B0604020202020204" pitchFamily="34" charset="0"/>
                <a:cs typeface="Arial" panose="020B0604020202020204" pitchFamily="34" charset="0"/>
              </a:rPr>
              <a:t>2004 ‘Important determinants’</a:t>
            </a:r>
          </a:p>
          <a:p>
            <a:pPr algn="ctr"/>
            <a:endParaRPr lang="en-GB" sz="1600" b="1" dirty="0">
              <a:latin typeface="Arial" panose="020B0604020202020204" pitchFamily="34" charset="0"/>
              <a:cs typeface="Arial" panose="020B0604020202020204" pitchFamily="34" charset="0"/>
            </a:endParaRPr>
          </a:p>
          <a:p>
            <a:pPr algn="ctr"/>
            <a:r>
              <a:rPr lang="en-GB" sz="1600" b="1" dirty="0">
                <a:latin typeface="Arial" panose="020B0604020202020204" pitchFamily="34" charset="0"/>
                <a:cs typeface="Arial" panose="020B0604020202020204" pitchFamily="34" charset="0"/>
              </a:rPr>
              <a:t>2018 ‘Most responsible’</a:t>
            </a:r>
          </a:p>
        </p:txBody>
      </p:sp>
    </p:spTree>
    <p:custDataLst>
      <p:tags r:id="rId1"/>
    </p:custDataLst>
    <p:extLst>
      <p:ext uri="{BB962C8B-B14F-4D97-AF65-F5344CB8AC3E}">
        <p14:creationId xmlns:p14="http://schemas.microsoft.com/office/powerpoint/2010/main" val="8070981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58991">
        <p159:morph option="byObject"/>
      </p:transition>
    </mc:Choice>
    <mc:Fallback xmlns="">
      <p:transition spd="slow" advTm="58991">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9E9FF7-FEE1-4B86-A6B9-ED66BAF0E6D9}"/>
              </a:ext>
            </a:extLst>
          </p:cNvPr>
          <p:cNvSpPr>
            <a:spLocks noGrp="1"/>
          </p:cNvSpPr>
          <p:nvPr>
            <p:ph type="title" idx="4294967295"/>
          </p:nvPr>
        </p:nvSpPr>
        <p:spPr>
          <a:xfrm>
            <a:off x="116495" y="1153572"/>
            <a:ext cx="4050778" cy="4461163"/>
          </a:xfrm>
        </p:spPr>
        <p:txBody>
          <a:bodyPr vert="horz" lIns="91440" tIns="45720" rIns="91440" bIns="45720" rtlCol="0" anchor="ctr">
            <a:normAutofit/>
          </a:bodyPr>
          <a:lstStyle/>
          <a:p>
            <a:pPr algn="ctr"/>
            <a:r>
              <a:rPr lang="en-US" altLang="en-US" sz="3600" b="1" kern="1200" dirty="0">
                <a:solidFill>
                  <a:srgbClr val="FFFFFF"/>
                </a:solidFill>
                <a:latin typeface="+mn-lt"/>
                <a:ea typeface="+mj-ea"/>
                <a:cs typeface="+mj-cs"/>
              </a:rPr>
              <a:t>Social &amp; economic determinants: </a:t>
            </a:r>
            <a:br>
              <a:rPr lang="en-US" altLang="en-US" sz="3600" b="1" kern="1200" dirty="0">
                <a:solidFill>
                  <a:srgbClr val="FFFFFF"/>
                </a:solidFill>
                <a:latin typeface="+mn-lt"/>
                <a:ea typeface="+mj-ea"/>
                <a:cs typeface="+mj-cs"/>
              </a:rPr>
            </a:br>
            <a:br>
              <a:rPr lang="en-US" altLang="en-US" sz="3600" b="1" kern="1200" dirty="0">
                <a:solidFill>
                  <a:srgbClr val="FFFFFF"/>
                </a:solidFill>
                <a:latin typeface="+mn-lt"/>
                <a:ea typeface="+mj-ea"/>
                <a:cs typeface="+mj-cs"/>
              </a:rPr>
            </a:br>
            <a:r>
              <a:rPr lang="en-US" altLang="en-US" sz="3600" b="1" kern="1200" dirty="0">
                <a:solidFill>
                  <a:srgbClr val="FFFFFF"/>
                </a:solidFill>
                <a:latin typeface="+mn-lt"/>
                <a:ea typeface="+mj-ea"/>
                <a:cs typeface="+mj-cs"/>
              </a:rPr>
              <a:t>key points</a:t>
            </a:r>
            <a:r>
              <a:rPr lang="en-US" sz="3600" b="1" kern="1200" dirty="0">
                <a:solidFill>
                  <a:srgbClr val="FFFFFF"/>
                </a:solidFill>
                <a:latin typeface="+mn-lt"/>
                <a:ea typeface="+mj-ea"/>
                <a:cs typeface="+mj-cs"/>
              </a:rPr>
              <a:t>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5D7A3E7-A783-4DE0-8BA4-6379C98027D3}"/>
              </a:ext>
            </a:extLst>
          </p:cNvPr>
          <p:cNvSpPr>
            <a:spLocks noGrp="1"/>
          </p:cNvSpPr>
          <p:nvPr>
            <p:ph idx="4294967295"/>
          </p:nvPr>
        </p:nvSpPr>
        <p:spPr>
          <a:xfrm>
            <a:off x="4447308" y="591344"/>
            <a:ext cx="6906491" cy="5585619"/>
          </a:xfrm>
        </p:spPr>
        <p:txBody>
          <a:bodyPr vert="horz" lIns="91440" tIns="45720" rIns="91440" bIns="45720" rtlCol="0" anchor="ctr">
            <a:normAutofit/>
          </a:bodyPr>
          <a:lstStyle/>
          <a:p>
            <a:pPr marL="457200">
              <a:defRPr/>
            </a:pPr>
            <a:r>
              <a:rPr lang="en-US" sz="2200" dirty="0"/>
              <a:t>Social &amp; economic determinants contribute significantly to health inequalities because the effects of social &amp; economic determinants of health are not distributed equally or fairly across society…</a:t>
            </a:r>
          </a:p>
          <a:p>
            <a:pPr indent="0">
              <a:spcBef>
                <a:spcPts val="0"/>
              </a:spcBef>
              <a:buNone/>
              <a:defRPr/>
            </a:pPr>
            <a:endParaRPr lang="en-US" sz="2200" dirty="0"/>
          </a:p>
          <a:p>
            <a:pPr marL="457200">
              <a:defRPr/>
            </a:pPr>
            <a:r>
              <a:rPr lang="en-US" sz="2200" dirty="0"/>
              <a:t>They can influence health directly and indirectly. e.g. educational disadvantage can limit access to employment, raising the risk of poverty and its adverse impact on health…</a:t>
            </a:r>
          </a:p>
          <a:p>
            <a:pPr marL="457200">
              <a:spcBef>
                <a:spcPts val="0"/>
              </a:spcBef>
              <a:defRPr/>
            </a:pPr>
            <a:endParaRPr lang="en-US" sz="2200" dirty="0"/>
          </a:p>
          <a:p>
            <a:pPr marL="457200">
              <a:defRPr/>
            </a:pPr>
            <a:r>
              <a:rPr lang="en-US" sz="2200" dirty="0"/>
              <a:t>They are interconnected e.g. poverty is linked to poor housing, access to health services or diet, all of which are in turn linked to health…</a:t>
            </a:r>
          </a:p>
          <a:p>
            <a:pPr marL="457200">
              <a:spcBef>
                <a:spcPts val="0"/>
              </a:spcBef>
              <a:defRPr/>
            </a:pPr>
            <a:endParaRPr lang="en-US" sz="2200" dirty="0"/>
          </a:p>
          <a:p>
            <a:pPr marL="457200">
              <a:defRPr/>
            </a:pPr>
            <a:r>
              <a:rPr lang="en-US" sz="2200" dirty="0"/>
              <a:t>Social determinants operate at different levels (micro, meso, macro)</a:t>
            </a:r>
          </a:p>
          <a:p>
            <a:endParaRPr lang="en-US" sz="2200" dirty="0"/>
          </a:p>
        </p:txBody>
      </p:sp>
    </p:spTree>
    <p:extLst>
      <p:ext uri="{BB962C8B-B14F-4D97-AF65-F5344CB8AC3E}">
        <p14:creationId xmlns:p14="http://schemas.microsoft.com/office/powerpoint/2010/main" val="2495671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64713">
        <p159:morph option="byObject"/>
      </p:transition>
    </mc:Choice>
    <mc:Fallback xmlns="">
      <p:transition spd="slow" advTm="64713">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1AFBE-1EA8-4644-B02C-B70AA6C1981A}"/>
              </a:ext>
            </a:extLst>
          </p:cNvPr>
          <p:cNvSpPr>
            <a:spLocks noGrp="1"/>
          </p:cNvSpPr>
          <p:nvPr>
            <p:ph type="title"/>
          </p:nvPr>
        </p:nvSpPr>
        <p:spPr/>
        <p:txBody>
          <a:bodyPr>
            <a:normAutofit/>
          </a:bodyPr>
          <a:lstStyle/>
          <a:p>
            <a:r>
              <a:rPr lang="en-GB" altLang="en-US" dirty="0"/>
              <a:t>Physical environment</a:t>
            </a:r>
            <a:endParaRPr lang="en-GB" sz="2200" dirty="0"/>
          </a:p>
        </p:txBody>
      </p:sp>
      <p:sp>
        <p:nvSpPr>
          <p:cNvPr id="4" name="Rectangle 1">
            <a:extLst>
              <a:ext uri="{FF2B5EF4-FFF2-40B4-BE49-F238E27FC236}">
                <a16:creationId xmlns:a16="http://schemas.microsoft.com/office/drawing/2014/main" id="{5401F6BC-1A89-4461-9154-06F1C04697B6}"/>
              </a:ext>
            </a:extLst>
          </p:cNvPr>
          <p:cNvSpPr>
            <a:spLocks noGrp="1" noChangeArrowheads="1"/>
          </p:cNvSpPr>
          <p:nvPr>
            <p:ph idx="4294967295"/>
          </p:nvPr>
        </p:nvSpPr>
        <p:spPr bwMode="auto">
          <a:xfrm>
            <a:off x="596467" y="1588788"/>
            <a:ext cx="6427788" cy="5098832"/>
          </a:xfrm>
          <a:prstGeom prst="rect">
            <a:avLst/>
          </a:prstGeom>
          <a:solidFill>
            <a:schemeClr val="bg2">
              <a:alpha val="21176"/>
            </a:schemeClr>
          </a:solidFill>
          <a:ln>
            <a:noFill/>
          </a:ln>
        </p:spPr>
        <p:txBody>
          <a:bodyPr wrap="square">
            <a:spAutoFit/>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150000"/>
              </a:lnSpc>
              <a:buNone/>
              <a:defRPr/>
            </a:pPr>
            <a:endParaRPr lang="en-GB" altLang="en-US" sz="2300" dirty="0">
              <a:latin typeface="+mn-lt"/>
            </a:endParaRPr>
          </a:p>
          <a:p>
            <a:pPr marL="0" indent="0" algn="ctr">
              <a:lnSpc>
                <a:spcPct val="150000"/>
              </a:lnSpc>
              <a:buNone/>
              <a:defRPr/>
            </a:pPr>
            <a:r>
              <a:rPr lang="en-GB" altLang="en-US" sz="2300" dirty="0">
                <a:latin typeface="+mn-lt"/>
              </a:rPr>
              <a:t>“…</a:t>
            </a:r>
            <a:r>
              <a:rPr lang="en-GB" sz="2300" dirty="0">
                <a:latin typeface="+mn-lt"/>
              </a:rPr>
              <a:t>safe water and clean air, healthy workplaces, safe houses, communities and roads all contribute to good health….</a:t>
            </a:r>
          </a:p>
          <a:p>
            <a:pPr marL="0" indent="0" algn="ctr">
              <a:lnSpc>
                <a:spcPct val="150000"/>
              </a:lnSpc>
              <a:buNone/>
              <a:defRPr/>
            </a:pPr>
            <a:r>
              <a:rPr lang="en-GB" sz="2300" dirty="0">
                <a:latin typeface="+mn-lt"/>
              </a:rPr>
              <a:t>..Employment and working conditions as  people in employment are healthier, particularly those who have more control over their working conditions…”</a:t>
            </a:r>
          </a:p>
          <a:p>
            <a:pPr marL="0" indent="0" algn="ctr">
              <a:lnSpc>
                <a:spcPct val="150000"/>
              </a:lnSpc>
              <a:buNone/>
              <a:defRPr/>
            </a:pPr>
            <a:endParaRPr lang="en-GB" sz="2300" dirty="0">
              <a:latin typeface="+mn-lt"/>
            </a:endParaRPr>
          </a:p>
          <a:p>
            <a:pPr marL="0" indent="0" algn="r">
              <a:lnSpc>
                <a:spcPct val="150000"/>
              </a:lnSpc>
              <a:buNone/>
              <a:defRPr/>
            </a:pPr>
            <a:r>
              <a:rPr lang="en-GB" sz="2300" dirty="0">
                <a:latin typeface="+mn-lt"/>
              </a:rPr>
              <a:t>(WHO 2018)</a:t>
            </a:r>
            <a:endParaRPr lang="en-GB" altLang="en-US" sz="2300" dirty="0">
              <a:latin typeface="+mn-lt"/>
            </a:endParaRPr>
          </a:p>
        </p:txBody>
      </p:sp>
      <p:sp>
        <p:nvSpPr>
          <p:cNvPr id="5" name="Rectangle 4">
            <a:extLst>
              <a:ext uri="{FF2B5EF4-FFF2-40B4-BE49-F238E27FC236}">
                <a16:creationId xmlns:a16="http://schemas.microsoft.com/office/drawing/2014/main" id="{3BBA96D8-BAA3-4C42-AC0B-2B2D41E7E0F5}"/>
              </a:ext>
            </a:extLst>
          </p:cNvPr>
          <p:cNvSpPr/>
          <p:nvPr/>
        </p:nvSpPr>
        <p:spPr>
          <a:xfrm>
            <a:off x="7024255" y="1825625"/>
            <a:ext cx="5091545" cy="4450484"/>
          </a:xfrm>
          <a:prstGeom prst="rect">
            <a:avLst/>
          </a:prstGeom>
          <a:blipFill>
            <a:blip r:embed="rId3">
              <a:alphaModFix amt="75000"/>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p:cNvSpPr/>
          <p:nvPr/>
        </p:nvSpPr>
        <p:spPr>
          <a:xfrm>
            <a:off x="2479594" y="1188678"/>
            <a:ext cx="5953874" cy="400110"/>
          </a:xfrm>
          <a:prstGeom prst="rect">
            <a:avLst/>
          </a:prstGeom>
        </p:spPr>
        <p:txBody>
          <a:bodyPr wrap="none">
            <a:spAutoFit/>
          </a:bodyPr>
          <a:lstStyle/>
          <a:p>
            <a:r>
              <a:rPr lang="en-GB" altLang="en-US" sz="2000" dirty="0">
                <a:latin typeface="Arial" panose="020B0604020202020204" pitchFamily="34" charset="0"/>
                <a:cs typeface="Arial" panose="020B0604020202020204" pitchFamily="34" charset="0"/>
              </a:rPr>
              <a:t>(some overlaps with socio-economic determinants)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50643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66397">
        <p159:morph option="byObject"/>
      </p:transition>
    </mc:Choice>
    <mc:Fallback xmlns="">
      <p:transition spd="slow" advTm="66397">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1AFBE-1EA8-4644-B02C-B70AA6C1981A}"/>
              </a:ext>
            </a:extLst>
          </p:cNvPr>
          <p:cNvSpPr>
            <a:spLocks noGrp="1"/>
          </p:cNvSpPr>
          <p:nvPr>
            <p:ph type="title"/>
          </p:nvPr>
        </p:nvSpPr>
        <p:spPr/>
        <p:txBody>
          <a:bodyPr/>
          <a:lstStyle/>
          <a:p>
            <a:r>
              <a:rPr lang="en-GB" altLang="en-US" dirty="0"/>
              <a:t>Physical environment</a:t>
            </a:r>
            <a:endParaRPr lang="en-GB" dirty="0"/>
          </a:p>
        </p:txBody>
      </p:sp>
      <p:sp>
        <p:nvSpPr>
          <p:cNvPr id="4" name="Rectangle 1">
            <a:extLst>
              <a:ext uri="{FF2B5EF4-FFF2-40B4-BE49-F238E27FC236}">
                <a16:creationId xmlns:a16="http://schemas.microsoft.com/office/drawing/2014/main" id="{5401F6BC-1A89-4461-9154-06F1C04697B6}"/>
              </a:ext>
            </a:extLst>
          </p:cNvPr>
          <p:cNvSpPr>
            <a:spLocks noGrp="1" noChangeArrowheads="1"/>
          </p:cNvSpPr>
          <p:nvPr>
            <p:ph idx="4294967295"/>
          </p:nvPr>
        </p:nvSpPr>
        <p:spPr bwMode="auto">
          <a:xfrm>
            <a:off x="4549877" y="1138283"/>
            <a:ext cx="7516761" cy="5324475"/>
          </a:xfrm>
          <a:prstGeom prst="rect">
            <a:avLst/>
          </a:prstGeom>
          <a:solidFill>
            <a:schemeClr val="accent2">
              <a:lumMod val="40000"/>
              <a:lumOff val="60000"/>
            </a:schemeClr>
          </a:solidFill>
          <a:ln>
            <a:noFill/>
          </a:ln>
          <a:effectLst>
            <a:outerShdw blurRad="50800" dist="38100" dir="16200000" rotWithShape="0">
              <a:prstClr val="black">
                <a:alpha val="40000"/>
              </a:prstClr>
            </a:outerShdw>
          </a:effectLst>
        </p:spPr>
        <p:txBody>
          <a:bodyPr wrap="square">
            <a:spAutoFit/>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marL="0" indent="0" algn="ctr">
              <a:buNone/>
              <a:defRPr/>
            </a:pPr>
            <a:r>
              <a:rPr lang="en-GB" sz="2000" b="1" dirty="0"/>
              <a:t>A Focus on Transport evidence base</a:t>
            </a:r>
          </a:p>
          <a:p>
            <a:pPr>
              <a:defRPr/>
            </a:pPr>
            <a:endParaRPr lang="en-GB" sz="2000" dirty="0"/>
          </a:p>
          <a:p>
            <a:pPr marL="285750" indent="-285750">
              <a:lnSpc>
                <a:spcPct val="150000"/>
              </a:lnSpc>
              <a:spcBef>
                <a:spcPts val="0"/>
              </a:spcBef>
              <a:buFont typeface="Arial" panose="020B0604020202020204" pitchFamily="34" charset="0"/>
              <a:buChar char="•"/>
              <a:defRPr/>
            </a:pPr>
            <a:r>
              <a:rPr lang="en-GB" sz="2000" dirty="0"/>
              <a:t>Accidents between motor vehicles, bicycles and pedestrians</a:t>
            </a:r>
          </a:p>
          <a:p>
            <a:pPr marL="285750" indent="-285750">
              <a:lnSpc>
                <a:spcPct val="150000"/>
              </a:lnSpc>
              <a:spcBef>
                <a:spcPts val="0"/>
              </a:spcBef>
              <a:buFont typeface="Arial" panose="020B0604020202020204" pitchFamily="34" charset="0"/>
              <a:buChar char="•"/>
              <a:defRPr/>
            </a:pPr>
            <a:endParaRPr lang="en-GB" sz="2000" dirty="0"/>
          </a:p>
          <a:p>
            <a:pPr marL="285750" indent="-285750">
              <a:lnSpc>
                <a:spcPct val="150000"/>
              </a:lnSpc>
              <a:spcBef>
                <a:spcPts val="0"/>
              </a:spcBef>
              <a:buFont typeface="Arial" panose="020B0604020202020204" pitchFamily="34" charset="0"/>
              <a:buChar char="•"/>
              <a:defRPr/>
            </a:pPr>
            <a:r>
              <a:rPr lang="en-GB" sz="2000" dirty="0"/>
              <a:t>Noise from transportation</a:t>
            </a:r>
          </a:p>
          <a:p>
            <a:pPr marL="285750" indent="-285750">
              <a:lnSpc>
                <a:spcPct val="150000"/>
              </a:lnSpc>
              <a:spcBef>
                <a:spcPts val="0"/>
              </a:spcBef>
              <a:buFont typeface="Arial" panose="020B0604020202020204" pitchFamily="34" charset="0"/>
              <a:buChar char="•"/>
              <a:defRPr/>
            </a:pPr>
            <a:endParaRPr lang="en-GB" sz="2000" dirty="0"/>
          </a:p>
          <a:p>
            <a:pPr marL="285750" indent="-285750">
              <a:lnSpc>
                <a:spcPct val="150000"/>
              </a:lnSpc>
              <a:spcBef>
                <a:spcPts val="0"/>
              </a:spcBef>
              <a:buFont typeface="Arial" panose="020B0604020202020204" pitchFamily="34" charset="0"/>
              <a:buChar char="•"/>
              <a:defRPr/>
            </a:pPr>
            <a:r>
              <a:rPr lang="en-GB" sz="2000" dirty="0"/>
              <a:t>Psychosocial effects such as severance of communities by large roads and the restriction of children’s movement</a:t>
            </a:r>
          </a:p>
          <a:p>
            <a:pPr marL="285750" indent="-285750">
              <a:lnSpc>
                <a:spcPct val="150000"/>
              </a:lnSpc>
              <a:spcBef>
                <a:spcPts val="0"/>
              </a:spcBef>
              <a:buFont typeface="Arial" panose="020B0604020202020204" pitchFamily="34" charset="0"/>
              <a:buChar char="•"/>
              <a:defRPr/>
            </a:pPr>
            <a:endParaRPr lang="en-GB" sz="2000" dirty="0"/>
          </a:p>
          <a:p>
            <a:pPr marL="285750" indent="-285750">
              <a:lnSpc>
                <a:spcPct val="150000"/>
              </a:lnSpc>
              <a:spcBef>
                <a:spcPts val="0"/>
              </a:spcBef>
              <a:buFont typeface="Arial" panose="020B0604020202020204" pitchFamily="34" charset="0"/>
              <a:buChar char="•"/>
              <a:defRPr/>
            </a:pPr>
            <a:r>
              <a:rPr lang="en-GB" sz="2000" dirty="0"/>
              <a:t>Improved physical activity from cycling or walking</a:t>
            </a:r>
          </a:p>
          <a:p>
            <a:pPr marL="285750" indent="-285750">
              <a:lnSpc>
                <a:spcPct val="150000"/>
              </a:lnSpc>
              <a:spcBef>
                <a:spcPts val="0"/>
              </a:spcBef>
              <a:buFont typeface="Arial" panose="020B0604020202020204" pitchFamily="34" charset="0"/>
              <a:buChar char="•"/>
              <a:defRPr/>
            </a:pPr>
            <a:endParaRPr lang="en-GB" sz="2000" dirty="0"/>
          </a:p>
          <a:p>
            <a:pPr marL="285750" indent="-285750">
              <a:lnSpc>
                <a:spcPct val="150000"/>
              </a:lnSpc>
              <a:spcBef>
                <a:spcPts val="0"/>
              </a:spcBef>
              <a:buFont typeface="Arial" panose="020B0604020202020204" pitchFamily="34" charset="0"/>
              <a:buChar char="•"/>
              <a:defRPr/>
            </a:pPr>
            <a:r>
              <a:rPr lang="en-GB" sz="2000" dirty="0"/>
              <a:t>Increased access to employment, shops and support services</a:t>
            </a:r>
          </a:p>
        </p:txBody>
      </p:sp>
      <p:sp>
        <p:nvSpPr>
          <p:cNvPr id="6" name="Content Placeholder 2">
            <a:extLst>
              <a:ext uri="{FF2B5EF4-FFF2-40B4-BE49-F238E27FC236}">
                <a16:creationId xmlns:a16="http://schemas.microsoft.com/office/drawing/2014/main" id="{FED9F452-45C5-4EA6-B2B8-288B2F1C7427}"/>
              </a:ext>
            </a:extLst>
          </p:cNvPr>
          <p:cNvSpPr txBox="1">
            <a:spLocks/>
          </p:cNvSpPr>
          <p:nvPr/>
        </p:nvSpPr>
        <p:spPr>
          <a:xfrm>
            <a:off x="865909" y="1335761"/>
            <a:ext cx="3887788" cy="5408180"/>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defRPr/>
            </a:pPr>
            <a:r>
              <a:rPr lang="en-GB" sz="2400" dirty="0">
                <a:latin typeface="Arial" panose="020B0604020202020204" pitchFamily="34" charset="0"/>
                <a:cs typeface="Arial" panose="020B0604020202020204" pitchFamily="34" charset="0"/>
              </a:rPr>
              <a:t>Transport</a:t>
            </a:r>
          </a:p>
          <a:p>
            <a:pPr algn="just">
              <a:lnSpc>
                <a:spcPct val="150000"/>
              </a:lnSpc>
              <a:defRPr/>
            </a:pPr>
            <a:r>
              <a:rPr lang="en-GB" sz="2400" dirty="0">
                <a:latin typeface="Arial" panose="020B0604020202020204" pitchFamily="34" charset="0"/>
                <a:cs typeface="Arial" panose="020B0604020202020204" pitchFamily="34" charset="0"/>
              </a:rPr>
              <a:t>Food and Agriculture</a:t>
            </a:r>
          </a:p>
          <a:p>
            <a:pPr algn="just">
              <a:lnSpc>
                <a:spcPct val="150000"/>
              </a:lnSpc>
              <a:defRPr/>
            </a:pPr>
            <a:r>
              <a:rPr lang="en-GB" sz="2400" dirty="0">
                <a:latin typeface="Arial" panose="020B0604020202020204" pitchFamily="34" charset="0"/>
                <a:cs typeface="Arial" panose="020B0604020202020204" pitchFamily="34" charset="0"/>
              </a:rPr>
              <a:t>Housing</a:t>
            </a:r>
          </a:p>
          <a:p>
            <a:pPr algn="just">
              <a:lnSpc>
                <a:spcPct val="150000"/>
              </a:lnSpc>
              <a:defRPr/>
            </a:pPr>
            <a:r>
              <a:rPr lang="en-GB" sz="2400" dirty="0">
                <a:latin typeface="Arial" panose="020B0604020202020204" pitchFamily="34" charset="0"/>
                <a:cs typeface="Arial" panose="020B0604020202020204" pitchFamily="34" charset="0"/>
              </a:rPr>
              <a:t>Planning</a:t>
            </a:r>
          </a:p>
          <a:p>
            <a:pPr algn="just">
              <a:lnSpc>
                <a:spcPct val="150000"/>
              </a:lnSpc>
              <a:defRPr/>
            </a:pPr>
            <a:r>
              <a:rPr lang="en-GB" sz="2400" dirty="0">
                <a:latin typeface="Arial" panose="020B0604020202020204" pitchFamily="34" charset="0"/>
                <a:cs typeface="Arial" panose="020B0604020202020204" pitchFamily="34" charset="0"/>
              </a:rPr>
              <a:t>Waste</a:t>
            </a:r>
          </a:p>
          <a:p>
            <a:pPr algn="just">
              <a:lnSpc>
                <a:spcPct val="150000"/>
              </a:lnSpc>
              <a:defRPr/>
            </a:pPr>
            <a:r>
              <a:rPr lang="en-GB" sz="2400" dirty="0">
                <a:latin typeface="Arial" panose="020B0604020202020204" pitchFamily="34" charset="0"/>
                <a:cs typeface="Arial" panose="020B0604020202020204" pitchFamily="34" charset="0"/>
              </a:rPr>
              <a:t>Industry</a:t>
            </a:r>
          </a:p>
          <a:p>
            <a:pPr algn="just">
              <a:lnSpc>
                <a:spcPct val="150000"/>
              </a:lnSpc>
              <a:defRPr/>
            </a:pPr>
            <a:r>
              <a:rPr lang="en-GB" sz="2400" dirty="0">
                <a:latin typeface="Arial" panose="020B0604020202020204" pitchFamily="34" charset="0"/>
                <a:cs typeface="Arial" panose="020B0604020202020204" pitchFamily="34" charset="0"/>
              </a:rPr>
              <a:t>Urbanisation</a:t>
            </a:r>
          </a:p>
          <a:p>
            <a:pPr algn="just">
              <a:lnSpc>
                <a:spcPct val="150000"/>
              </a:lnSpc>
              <a:defRPr/>
            </a:pPr>
            <a:r>
              <a:rPr lang="en-GB" sz="2400" dirty="0">
                <a:latin typeface="Arial" panose="020B0604020202020204" pitchFamily="34" charset="0"/>
                <a:cs typeface="Arial" panose="020B0604020202020204" pitchFamily="34" charset="0"/>
              </a:rPr>
              <a:t>Blue and green spaces</a:t>
            </a:r>
          </a:p>
          <a:p>
            <a:pPr algn="just">
              <a:lnSpc>
                <a:spcPct val="150000"/>
              </a:lnSpc>
              <a:defRPr/>
            </a:pPr>
            <a:r>
              <a:rPr lang="en-GB" sz="2400" dirty="0">
                <a:latin typeface="Arial" panose="020B0604020202020204" pitchFamily="34" charset="0"/>
                <a:cs typeface="Arial" panose="020B0604020202020204" pitchFamily="34" charset="0"/>
              </a:rPr>
              <a:t>Water</a:t>
            </a:r>
          </a:p>
          <a:p>
            <a:pPr algn="just">
              <a:lnSpc>
                <a:spcPct val="150000"/>
              </a:lnSpc>
              <a:defRPr/>
            </a:pPr>
            <a:r>
              <a:rPr lang="en-GB" sz="2400" dirty="0">
                <a:latin typeface="Arial" panose="020B0604020202020204" pitchFamily="34" charset="0"/>
                <a:cs typeface="Arial" panose="020B0604020202020204" pitchFamily="34" charset="0"/>
              </a:rPr>
              <a:t>Radiation</a:t>
            </a:r>
          </a:p>
          <a:p>
            <a:pPr marL="0" indent="0" algn="just">
              <a:lnSpc>
                <a:spcPct val="150000"/>
              </a:lnSpc>
              <a:buNone/>
              <a:defRPr/>
            </a:pPr>
            <a:endParaRPr lang="en-GB" sz="2400" dirty="0">
              <a:latin typeface="Arial" panose="020B0604020202020204" pitchFamily="34" charset="0"/>
              <a:cs typeface="Arial" panose="020B0604020202020204" pitchFamily="34" charset="0"/>
            </a:endParaRPr>
          </a:p>
          <a:p>
            <a:pPr>
              <a:defRPr/>
            </a:pPr>
            <a:endParaRPr lang="en-GB" dirty="0"/>
          </a:p>
          <a:p>
            <a:pPr>
              <a:defRPr/>
            </a:pPr>
            <a:endParaRPr lang="en-GB" dirty="0"/>
          </a:p>
          <a:p>
            <a:pPr>
              <a:defRPr/>
            </a:pPr>
            <a:endParaRPr lang="en-GB" dirty="0"/>
          </a:p>
        </p:txBody>
      </p:sp>
    </p:spTree>
    <p:extLst>
      <p:ext uri="{BB962C8B-B14F-4D97-AF65-F5344CB8AC3E}">
        <p14:creationId xmlns:p14="http://schemas.microsoft.com/office/powerpoint/2010/main" val="41757214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53119">
        <p159:morph option="byObject"/>
      </p:transition>
    </mc:Choice>
    <mc:Fallback xmlns="">
      <p:transition spd="slow" advTm="153119">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21AFBE-1EA8-4644-B02C-B70AA6C1981A}"/>
              </a:ext>
            </a:extLst>
          </p:cNvPr>
          <p:cNvSpPr>
            <a:spLocks noGrp="1"/>
          </p:cNvSpPr>
          <p:nvPr>
            <p:ph type="title"/>
          </p:nvPr>
        </p:nvSpPr>
        <p:spPr>
          <a:xfrm>
            <a:off x="379342" y="856180"/>
            <a:ext cx="4559426" cy="1128068"/>
          </a:xfrm>
        </p:spPr>
        <p:txBody>
          <a:bodyPr vert="horz" lIns="91440" tIns="45720" rIns="91440" bIns="45720" rtlCol="0" anchor="ctr">
            <a:normAutofit/>
          </a:bodyPr>
          <a:lstStyle/>
          <a:p>
            <a:pPr algn="ctr"/>
            <a:r>
              <a:rPr lang="en-US" altLang="en-US" sz="3600" dirty="0">
                <a:solidFill>
                  <a:schemeClr val="tx1"/>
                </a:solidFill>
              </a:rPr>
              <a:t>Characteristics </a:t>
            </a:r>
            <a:br>
              <a:rPr lang="en-US" altLang="en-US" sz="3600" dirty="0">
                <a:solidFill>
                  <a:schemeClr val="tx1"/>
                </a:solidFill>
              </a:rPr>
            </a:br>
            <a:r>
              <a:rPr lang="en-US" altLang="en-US" sz="3600" dirty="0">
                <a:solidFill>
                  <a:schemeClr val="tx1"/>
                </a:solidFill>
              </a:rPr>
              <a:t>&amp; </a:t>
            </a:r>
            <a:r>
              <a:rPr lang="en-US" altLang="en-US" sz="3600" dirty="0" err="1">
                <a:solidFill>
                  <a:schemeClr val="tx1"/>
                </a:solidFill>
              </a:rPr>
              <a:t>behaviours</a:t>
            </a:r>
            <a:endParaRPr lang="en-US" sz="3600" dirty="0">
              <a:solidFill>
                <a:schemeClr val="tx1"/>
              </a:solidFill>
            </a:endParaRP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5401F6BC-1A89-4461-9154-06F1C04697B6}"/>
              </a:ext>
            </a:extLst>
          </p:cNvPr>
          <p:cNvSpPr>
            <a:spLocks noGrp="1" noChangeArrowheads="1"/>
          </p:cNvSpPr>
          <p:nvPr>
            <p:ph idx="4294967295"/>
          </p:nvPr>
        </p:nvSpPr>
        <p:spPr bwMode="auto">
          <a:xfrm>
            <a:off x="590719" y="2330505"/>
            <a:ext cx="4559425" cy="3979585"/>
          </a:xfrm>
          <a:prstGeom prst="rect">
            <a:avLst/>
          </a:prstGeom>
          <a:extLs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20000"/>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150000"/>
              </a:lnSpc>
              <a:buNone/>
              <a:defRPr/>
            </a:pPr>
            <a:r>
              <a:rPr lang="en-US" sz="2200" dirty="0">
                <a:latin typeface="+mn-lt"/>
                <a:cs typeface="+mn-cs"/>
              </a:rPr>
              <a:t>“Genetics - inheritance plays a part in determining lifespan, healthiness and the likelihood of developing certain illnesses…</a:t>
            </a:r>
          </a:p>
          <a:p>
            <a:pPr marL="0" algn="ctr">
              <a:lnSpc>
                <a:spcPct val="150000"/>
              </a:lnSpc>
              <a:spcBef>
                <a:spcPts val="0"/>
              </a:spcBef>
              <a:buFont typeface="Arial" panose="020B0604020202020204" pitchFamily="34" charset="0"/>
              <a:buChar char="•"/>
              <a:defRPr/>
            </a:pPr>
            <a:endParaRPr lang="en-US" sz="2200" dirty="0">
              <a:latin typeface="+mn-lt"/>
              <a:cs typeface="+mn-cs"/>
            </a:endParaRPr>
          </a:p>
          <a:p>
            <a:pPr marL="0" indent="0" algn="ctr">
              <a:lnSpc>
                <a:spcPct val="150000"/>
              </a:lnSpc>
              <a:buNone/>
              <a:defRPr/>
            </a:pPr>
            <a:r>
              <a:rPr lang="en-US" sz="2200" dirty="0">
                <a:latin typeface="+mn-lt"/>
                <a:cs typeface="+mn-cs"/>
              </a:rPr>
              <a:t>…Personal </a:t>
            </a:r>
            <a:r>
              <a:rPr lang="en-US" sz="2200" dirty="0" err="1">
                <a:latin typeface="+mn-lt"/>
                <a:cs typeface="+mn-cs"/>
              </a:rPr>
              <a:t>behaviour</a:t>
            </a:r>
            <a:r>
              <a:rPr lang="en-US" sz="2200" dirty="0">
                <a:latin typeface="+mn-lt"/>
                <a:cs typeface="+mn-cs"/>
              </a:rPr>
              <a:t> and coping skills – balanced eating, keeping active, smoking, drinking, and how we deal with life’s stresses and challenges all affect health”</a:t>
            </a:r>
          </a:p>
          <a:p>
            <a:pPr marL="0" indent="0">
              <a:buNone/>
              <a:defRPr/>
            </a:pPr>
            <a:endParaRPr lang="en-US" sz="2400" dirty="0">
              <a:latin typeface="+mn-lt"/>
              <a:cs typeface="+mn-cs"/>
            </a:endParaRPr>
          </a:p>
          <a:p>
            <a:pPr marL="0" indent="0">
              <a:buNone/>
              <a:defRPr/>
            </a:pPr>
            <a:r>
              <a:rPr lang="en-US" sz="2400" dirty="0">
                <a:latin typeface="+mn-lt"/>
                <a:cs typeface="+mn-cs"/>
              </a:rPr>
              <a:t>			(WHO 2018)</a:t>
            </a:r>
          </a:p>
          <a:p>
            <a:pPr marL="0">
              <a:buFont typeface="Arial" panose="020B0604020202020204" pitchFamily="34" charset="0"/>
              <a:buChar char="•"/>
              <a:defRPr/>
            </a:pPr>
            <a:endParaRPr lang="en-US" sz="2000" dirty="0">
              <a:latin typeface="+mn-lt"/>
              <a:cs typeface="+mn-cs"/>
            </a:endParaRP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AC728BE-7D98-4FCD-86C4-94B1B6A3B0FB}"/>
              </a:ext>
            </a:extLst>
          </p:cNvPr>
          <p:cNvPicPr>
            <a:picLocks noChangeAspect="1"/>
          </p:cNvPicPr>
          <p:nvPr/>
        </p:nvPicPr>
        <p:blipFill rotWithShape="1">
          <a:blip r:embed="rId3"/>
          <a:srcRect l="6889" r="34826" b="-1"/>
          <a:stretch/>
        </p:blipFill>
        <p:spPr>
          <a:xfrm>
            <a:off x="5977788" y="799352"/>
            <a:ext cx="5425410" cy="5259296"/>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8065343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44148">
        <p159:morph option="byObject"/>
      </p:transition>
    </mc:Choice>
    <mc:Fallback xmlns="">
      <p:transition spd="slow" advTm="44148">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1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B13B56-57B7-4B4F-B8B7-5FFB901C1874}"/>
              </a:ext>
            </a:extLst>
          </p:cNvPr>
          <p:cNvSpPr>
            <a:spLocks noGrp="1"/>
          </p:cNvSpPr>
          <p:nvPr>
            <p:ph type="title"/>
          </p:nvPr>
        </p:nvSpPr>
        <p:spPr>
          <a:xfrm>
            <a:off x="643467" y="321734"/>
            <a:ext cx="6303819" cy="1135737"/>
          </a:xfrm>
        </p:spPr>
        <p:txBody>
          <a:bodyPr>
            <a:normAutofit/>
          </a:bodyPr>
          <a:lstStyle/>
          <a:p>
            <a:r>
              <a:rPr lang="en-GB" sz="3600" b="1" dirty="0">
                <a:latin typeface="+mn-lt"/>
              </a:rPr>
              <a:t>A focus on health behaviour….…</a:t>
            </a:r>
          </a:p>
        </p:txBody>
      </p:sp>
      <p:sp>
        <p:nvSpPr>
          <p:cNvPr id="3" name="Content Placeholder 2">
            <a:extLst>
              <a:ext uri="{FF2B5EF4-FFF2-40B4-BE49-F238E27FC236}">
                <a16:creationId xmlns:a16="http://schemas.microsoft.com/office/drawing/2014/main" id="{488D5377-A67E-44C3-A465-AB7E8D0723E6}"/>
              </a:ext>
            </a:extLst>
          </p:cNvPr>
          <p:cNvSpPr>
            <a:spLocks noGrp="1"/>
          </p:cNvSpPr>
          <p:nvPr>
            <p:ph idx="1"/>
          </p:nvPr>
        </p:nvSpPr>
        <p:spPr>
          <a:xfrm>
            <a:off x="213113" y="1457471"/>
            <a:ext cx="6106571" cy="4393982"/>
          </a:xfrm>
        </p:spPr>
        <p:txBody>
          <a:bodyPr>
            <a:normAutofit/>
          </a:bodyPr>
          <a:lstStyle/>
          <a:p>
            <a:pPr marL="0" indent="0" algn="ctr">
              <a:lnSpc>
                <a:spcPct val="150000"/>
              </a:lnSpc>
              <a:spcBef>
                <a:spcPct val="0"/>
              </a:spcBef>
              <a:buNone/>
            </a:pPr>
            <a:r>
              <a:rPr lang="en-GB" altLang="en-US" sz="2000" dirty="0">
                <a:cs typeface="Arial" panose="020B0604020202020204" pitchFamily="34" charset="0"/>
              </a:rPr>
              <a:t>If health is a positive state of physical, mental and social wellbeing, and not just an absence of illness or injury  - what is then is health behaviour?</a:t>
            </a:r>
          </a:p>
          <a:p>
            <a:pPr algn="ctr">
              <a:lnSpc>
                <a:spcPct val="150000"/>
              </a:lnSpc>
              <a:spcBef>
                <a:spcPct val="0"/>
              </a:spcBef>
            </a:pPr>
            <a:endParaRPr lang="en-GB" altLang="en-US" sz="2000" dirty="0">
              <a:cs typeface="Arial" panose="020B0604020202020204" pitchFamily="34" charset="0"/>
            </a:endParaRPr>
          </a:p>
          <a:p>
            <a:pPr marL="0" indent="0" algn="ctr">
              <a:lnSpc>
                <a:spcPct val="150000"/>
              </a:lnSpc>
              <a:buNone/>
              <a:defRPr/>
            </a:pPr>
            <a:r>
              <a:rPr lang="en-GB" altLang="en-US" sz="2000" dirty="0">
                <a:cs typeface="Arial" panose="020B0604020202020204" pitchFamily="34" charset="0"/>
              </a:rPr>
              <a:t>Any </a:t>
            </a:r>
            <a:r>
              <a:rPr lang="en-GB" altLang="en-US" sz="2000" i="1" dirty="0">
                <a:cs typeface="Arial" panose="020B0604020202020204" pitchFamily="34" charset="0"/>
              </a:rPr>
              <a:t>activity</a:t>
            </a:r>
            <a:r>
              <a:rPr lang="en-GB" altLang="en-US" sz="2000" dirty="0">
                <a:cs typeface="Arial" panose="020B0604020202020204" pitchFamily="34" charset="0"/>
              </a:rPr>
              <a:t> people perform to maintain/improve health</a:t>
            </a:r>
          </a:p>
          <a:p>
            <a:pPr marL="0" indent="0" algn="ctr">
              <a:lnSpc>
                <a:spcPct val="150000"/>
              </a:lnSpc>
              <a:buNone/>
              <a:defRPr/>
            </a:pPr>
            <a:r>
              <a:rPr lang="en-GB" altLang="en-US" sz="2000" dirty="0">
                <a:cs typeface="Arial" panose="020B0604020202020204" pitchFamily="34" charset="0"/>
              </a:rPr>
              <a:t>OR</a:t>
            </a:r>
          </a:p>
          <a:p>
            <a:pPr>
              <a:spcBef>
                <a:spcPct val="0"/>
              </a:spcBef>
            </a:pPr>
            <a:endParaRPr lang="en-GB" altLang="en-US" sz="2000" dirty="0">
              <a:latin typeface="Arial" panose="020B0604020202020204" pitchFamily="34" charset="0"/>
              <a:cs typeface="Arial" panose="020B0604020202020204" pitchFamily="34" charset="0"/>
            </a:endParaRPr>
          </a:p>
          <a:p>
            <a:pPr marL="0" indent="0">
              <a:spcBef>
                <a:spcPct val="0"/>
              </a:spcBef>
              <a:buNone/>
            </a:pPr>
            <a:endParaRPr lang="en-GB" altLang="en-US" sz="2000" dirty="0">
              <a:latin typeface="Arial" panose="020B0604020202020204" pitchFamily="34" charset="0"/>
              <a:cs typeface="Arial" panose="020B0604020202020204" pitchFamily="34" charset="0"/>
            </a:endParaRPr>
          </a:p>
          <a:p>
            <a:pPr>
              <a:spcBef>
                <a:spcPct val="0"/>
              </a:spcBef>
            </a:pPr>
            <a:endParaRPr lang="en-GB" altLang="en-US" sz="2000" dirty="0">
              <a:latin typeface="Arial" panose="020B0604020202020204" pitchFamily="34" charset="0"/>
              <a:cs typeface="Arial" panose="020B0604020202020204" pitchFamily="34" charset="0"/>
            </a:endParaRPr>
          </a:p>
          <a:p>
            <a:pPr>
              <a:defRPr/>
            </a:pPr>
            <a:endParaRPr lang="en-GB" altLang="en-US" sz="2000" dirty="0"/>
          </a:p>
          <a:p>
            <a:endParaRPr lang="en-GB" sz="2000" dirty="0"/>
          </a:p>
        </p:txBody>
      </p:sp>
      <p:grpSp>
        <p:nvGrpSpPr>
          <p:cNvPr id="15" name="Group 14">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9" name="Isosceles Triangle 1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A47665A-6A46-4FA8-AF02-FDE3E64AD490}"/>
              </a:ext>
            </a:extLst>
          </p:cNvPr>
          <p:cNvPicPr>
            <a:picLocks noChangeAspect="1"/>
          </p:cNvPicPr>
          <p:nvPr/>
        </p:nvPicPr>
        <p:blipFill rotWithShape="1">
          <a:blip r:embed="rId3"/>
          <a:srcRect l="19802" r="17919" b="2"/>
          <a:stretch/>
        </p:blipFill>
        <p:spPr>
          <a:xfrm>
            <a:off x="7517608" y="3495153"/>
            <a:ext cx="2877358" cy="2877358"/>
          </a:xfrm>
          <a:custGeom>
            <a:avLst/>
            <a:gdLst/>
            <a:ahLst/>
            <a:cxnLst/>
            <a:rect l="l" t="t" r="r" b="b"/>
            <a:pathLst>
              <a:path w="4291285" h="4291285">
                <a:moveTo>
                  <a:pt x="2145643" y="0"/>
                </a:moveTo>
                <a:lnTo>
                  <a:pt x="4291285" y="2145643"/>
                </a:lnTo>
                <a:lnTo>
                  <a:pt x="2145643" y="4291285"/>
                </a:lnTo>
                <a:lnTo>
                  <a:pt x="0" y="2145643"/>
                </a:lnTo>
                <a:close/>
              </a:path>
            </a:pathLst>
          </a:custGeom>
        </p:spPr>
      </p:pic>
      <p:pic>
        <p:nvPicPr>
          <p:cNvPr id="7" name="Picture 6">
            <a:extLst>
              <a:ext uri="{FF2B5EF4-FFF2-40B4-BE49-F238E27FC236}">
                <a16:creationId xmlns:a16="http://schemas.microsoft.com/office/drawing/2014/main" id="{06A92BC9-419B-44F6-A7D1-42EB86075F8E}"/>
              </a:ext>
            </a:extLst>
          </p:cNvPr>
          <p:cNvPicPr>
            <a:picLocks noChangeAspect="1"/>
          </p:cNvPicPr>
          <p:nvPr/>
        </p:nvPicPr>
        <p:blipFill rotWithShape="1">
          <a:blip r:embed="rId4"/>
          <a:srcRect l="1254" r="32245" b="-1"/>
          <a:stretch/>
        </p:blipFill>
        <p:spPr>
          <a:xfrm>
            <a:off x="5976604" y="1942723"/>
            <a:ext cx="2877358" cy="2877358"/>
          </a:xfrm>
          <a:custGeom>
            <a:avLst/>
            <a:gdLst/>
            <a:ahLst/>
            <a:cxnLst/>
            <a:rect l="l" t="t" r="r" b="b"/>
            <a:pathLst>
              <a:path w="4291285" h="4291285">
                <a:moveTo>
                  <a:pt x="2145643" y="0"/>
                </a:moveTo>
                <a:lnTo>
                  <a:pt x="4291285" y="2145643"/>
                </a:lnTo>
                <a:lnTo>
                  <a:pt x="2145643" y="4291285"/>
                </a:lnTo>
                <a:lnTo>
                  <a:pt x="0" y="2145643"/>
                </a:lnTo>
                <a:close/>
              </a:path>
            </a:pathLst>
          </a:custGeom>
        </p:spPr>
      </p:pic>
      <p:pic>
        <p:nvPicPr>
          <p:cNvPr id="6" name="Picture 5">
            <a:extLst>
              <a:ext uri="{FF2B5EF4-FFF2-40B4-BE49-F238E27FC236}">
                <a16:creationId xmlns:a16="http://schemas.microsoft.com/office/drawing/2014/main" id="{14FC29A1-E2E5-4CBD-A0B9-037484E80976}"/>
              </a:ext>
            </a:extLst>
          </p:cNvPr>
          <p:cNvPicPr>
            <a:picLocks noChangeAspect="1"/>
          </p:cNvPicPr>
          <p:nvPr/>
        </p:nvPicPr>
        <p:blipFill rotWithShape="1">
          <a:blip r:embed="rId5"/>
          <a:srcRect l="20162" r="18904" b="-2"/>
          <a:stretch/>
        </p:blipFill>
        <p:spPr>
          <a:xfrm>
            <a:off x="9065921" y="1942723"/>
            <a:ext cx="2877358" cy="2877358"/>
          </a:xfrm>
          <a:custGeom>
            <a:avLst/>
            <a:gdLst/>
            <a:ahLst/>
            <a:cxnLst/>
            <a:rect l="l" t="t" r="r" b="b"/>
            <a:pathLst>
              <a:path w="4291285" h="4291285">
                <a:moveTo>
                  <a:pt x="2145643" y="0"/>
                </a:moveTo>
                <a:lnTo>
                  <a:pt x="4291285" y="2145643"/>
                </a:lnTo>
                <a:lnTo>
                  <a:pt x="2145643" y="4291285"/>
                </a:lnTo>
                <a:lnTo>
                  <a:pt x="0" y="2145643"/>
                </a:lnTo>
                <a:close/>
              </a:path>
            </a:pathLst>
          </a:custGeom>
        </p:spPr>
      </p:pic>
      <p:pic>
        <p:nvPicPr>
          <p:cNvPr id="5" name="Picture 4">
            <a:extLst>
              <a:ext uri="{FF2B5EF4-FFF2-40B4-BE49-F238E27FC236}">
                <a16:creationId xmlns:a16="http://schemas.microsoft.com/office/drawing/2014/main" id="{52C79509-63FF-4DB4-97CD-5FB882F0A05F}"/>
              </a:ext>
            </a:extLst>
          </p:cNvPr>
          <p:cNvPicPr>
            <a:picLocks noChangeAspect="1"/>
          </p:cNvPicPr>
          <p:nvPr/>
        </p:nvPicPr>
        <p:blipFill rotWithShape="1">
          <a:blip r:embed="rId6"/>
          <a:srcRect l="19119" r="18602" b="2"/>
          <a:stretch/>
        </p:blipFill>
        <p:spPr>
          <a:xfrm>
            <a:off x="7517608" y="390293"/>
            <a:ext cx="2877358" cy="2877358"/>
          </a:xfrm>
          <a:custGeom>
            <a:avLst/>
            <a:gdLst/>
            <a:ahLst/>
            <a:cxnLst/>
            <a:rect l="l" t="t" r="r" b="b"/>
            <a:pathLst>
              <a:path w="4291285" h="4291285">
                <a:moveTo>
                  <a:pt x="2145643" y="0"/>
                </a:moveTo>
                <a:lnTo>
                  <a:pt x="4291285" y="2145643"/>
                </a:lnTo>
                <a:lnTo>
                  <a:pt x="2145643" y="4291285"/>
                </a:lnTo>
                <a:lnTo>
                  <a:pt x="0" y="2145643"/>
                </a:lnTo>
                <a:close/>
              </a:path>
            </a:pathLst>
          </a:custGeom>
        </p:spPr>
      </p:pic>
      <p:sp>
        <p:nvSpPr>
          <p:cNvPr id="8" name="Rectangle 7"/>
          <p:cNvSpPr/>
          <p:nvPr/>
        </p:nvSpPr>
        <p:spPr>
          <a:xfrm>
            <a:off x="614827" y="4725629"/>
            <a:ext cx="6303819" cy="1363707"/>
          </a:xfrm>
          <a:prstGeom prst="rect">
            <a:avLst/>
          </a:prstGeom>
        </p:spPr>
        <p:txBody>
          <a:bodyPr wrap="square">
            <a:spAutoFit/>
          </a:bodyPr>
          <a:lstStyle/>
          <a:p>
            <a:pPr algn="ctr">
              <a:lnSpc>
                <a:spcPct val="160000"/>
              </a:lnSpc>
              <a:spcAft>
                <a:spcPts val="600"/>
              </a:spcAft>
              <a:defRPr/>
            </a:pPr>
            <a:r>
              <a:rPr lang="en-GB" altLang="en-US" dirty="0">
                <a:latin typeface="Arial" panose="020B0604020202020204" pitchFamily="34" charset="0"/>
                <a:cs typeface="Arial" panose="020B0604020202020204" pitchFamily="34" charset="0"/>
              </a:rPr>
              <a:t>Any </a:t>
            </a:r>
            <a:r>
              <a:rPr lang="en-GB" altLang="en-US" i="1" dirty="0">
                <a:latin typeface="Arial" panose="020B0604020202020204" pitchFamily="34" charset="0"/>
                <a:cs typeface="Arial" panose="020B0604020202020204" pitchFamily="34" charset="0"/>
              </a:rPr>
              <a:t>behaviour</a:t>
            </a:r>
            <a:r>
              <a:rPr lang="en-GB" altLang="en-US" dirty="0">
                <a:latin typeface="Arial" panose="020B0604020202020204" pitchFamily="34" charset="0"/>
                <a:cs typeface="Arial" panose="020B0604020202020204" pitchFamily="34" charset="0"/>
              </a:rPr>
              <a:t> undertaken by an individual </a:t>
            </a:r>
            <a:r>
              <a:rPr lang="en-GB" altLang="en-US" b="1" dirty="0">
                <a:latin typeface="Arial" panose="020B0604020202020204" pitchFamily="34" charset="0"/>
                <a:cs typeface="Arial" panose="020B0604020202020204" pitchFamily="34" charset="0"/>
              </a:rPr>
              <a:t>regardless of actual or perceived health status</a:t>
            </a:r>
            <a:r>
              <a:rPr lang="en-GB" altLang="en-US" dirty="0">
                <a:latin typeface="Arial" panose="020B0604020202020204" pitchFamily="34" charset="0"/>
                <a:cs typeface="Arial" panose="020B0604020202020204" pitchFamily="34" charset="0"/>
              </a:rPr>
              <a:t>, for the purpose of promoting, protecting or maintaining health… </a:t>
            </a:r>
          </a:p>
        </p:txBody>
      </p:sp>
    </p:spTree>
    <p:extLst>
      <p:ext uri="{BB962C8B-B14F-4D97-AF65-F5344CB8AC3E}">
        <p14:creationId xmlns:p14="http://schemas.microsoft.com/office/powerpoint/2010/main" val="149974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81715">
        <p159:morph option="byObject"/>
      </p:transition>
    </mc:Choice>
    <mc:Fallback xmlns="">
      <p:transition spd="slow" advTm="81715">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24" name="Content Placeholder 2">
            <a:extLst>
              <a:ext uri="{FF2B5EF4-FFF2-40B4-BE49-F238E27FC236}">
                <a16:creationId xmlns:a16="http://schemas.microsoft.com/office/drawing/2014/main" id="{3BBC5FC3-F681-427B-A9B7-5348578A502A}"/>
              </a:ext>
            </a:extLst>
          </p:cNvPr>
          <p:cNvGraphicFramePr>
            <a:graphicFrameLocks noGrp="1"/>
          </p:cNvGraphicFramePr>
          <p:nvPr>
            <p:ph idx="1"/>
          </p:nvPr>
        </p:nvGraphicFramePr>
        <p:xfrm>
          <a:off x="0" y="0"/>
          <a:ext cx="121920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19107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324741">
        <p159:morph option="byObject"/>
      </p:transition>
    </mc:Choice>
    <mc:Fallback xmlns="">
      <p:transition spd="slow" advTm="324741">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5B6FB1-B5B6-4D3A-9DD3-F7B05D220817}"/>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US" sz="3600" dirty="0">
                <a:solidFill>
                  <a:schemeClr val="tx1"/>
                </a:solidFill>
              </a:rPr>
              <a:t>Subjectivity of illness, disease, sickness…</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9FE921-893A-4498-885A-588E4C6A3068}"/>
              </a:ext>
            </a:extLst>
          </p:cNvPr>
          <p:cNvSpPr>
            <a:spLocks noGrp="1"/>
          </p:cNvSpPr>
          <p:nvPr>
            <p:ph idx="4294967295"/>
          </p:nvPr>
        </p:nvSpPr>
        <p:spPr>
          <a:xfrm>
            <a:off x="590719" y="2330505"/>
            <a:ext cx="4559425" cy="3979585"/>
          </a:xfrm>
        </p:spPr>
        <p:txBody>
          <a:bodyPr vert="horz" lIns="91440" tIns="45720" rIns="91440" bIns="45720" rtlCol="0" anchor="ctr">
            <a:normAutofit/>
          </a:bodyPr>
          <a:lstStyle/>
          <a:p>
            <a:pPr marL="0" indent="0">
              <a:buNone/>
            </a:pPr>
            <a:r>
              <a:rPr lang="en-US" sz="2000" b="1" dirty="0"/>
              <a:t>Illness</a:t>
            </a:r>
            <a:r>
              <a:rPr lang="en-US" sz="2000" dirty="0"/>
              <a:t>: The </a:t>
            </a:r>
            <a:r>
              <a:rPr lang="en-US" sz="2000" b="1" u="sng" dirty="0"/>
              <a:t>subjective experience </a:t>
            </a:r>
            <a:r>
              <a:rPr lang="en-US" sz="2000" dirty="0"/>
              <a:t>of ill health (</a:t>
            </a:r>
            <a:r>
              <a:rPr lang="en-US" sz="2000" dirty="0" err="1"/>
              <a:t>i.e</a:t>
            </a:r>
            <a:r>
              <a:rPr lang="en-US" sz="2000" dirty="0"/>
              <a:t> how people feel and understand their illness)</a:t>
            </a:r>
          </a:p>
          <a:p>
            <a:pPr>
              <a:spcBef>
                <a:spcPts val="0"/>
              </a:spcBef>
            </a:pPr>
            <a:endParaRPr lang="en-US" sz="2000" dirty="0"/>
          </a:p>
          <a:p>
            <a:pPr marL="0" indent="0">
              <a:buNone/>
            </a:pPr>
            <a:r>
              <a:rPr lang="en-US" sz="2000" b="1" dirty="0"/>
              <a:t>Disease</a:t>
            </a:r>
            <a:r>
              <a:rPr lang="en-US" sz="2000" dirty="0"/>
              <a:t>: is the physical pathology which can be seen and understood by medicine</a:t>
            </a:r>
          </a:p>
          <a:p>
            <a:pPr>
              <a:spcBef>
                <a:spcPts val="0"/>
              </a:spcBef>
            </a:pPr>
            <a:endParaRPr lang="en-US" sz="2000" dirty="0"/>
          </a:p>
          <a:p>
            <a:pPr marL="0" indent="0">
              <a:buNone/>
            </a:pPr>
            <a:r>
              <a:rPr lang="en-US" sz="2000" b="1" dirty="0"/>
              <a:t>Sickness</a:t>
            </a:r>
            <a:r>
              <a:rPr lang="en-US" sz="2000" dirty="0"/>
              <a:t>: The social role played by those who have an illness of disease</a:t>
            </a:r>
          </a:p>
          <a:p>
            <a:endParaRPr lang="en-US" sz="2000" dirty="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544ADB9C-D12F-45CF-A2D6-21F29F23EBFD}"/>
              </a:ext>
            </a:extLst>
          </p:cNvPr>
          <p:cNvPicPr>
            <a:picLocks noChangeAspect="1"/>
          </p:cNvPicPr>
          <p:nvPr/>
        </p:nvPicPr>
        <p:blipFill>
          <a:blip r:embed="rId3"/>
          <a:stretch>
            <a:fillRect/>
          </a:stretch>
        </p:blipFill>
        <p:spPr>
          <a:xfrm>
            <a:off x="5732170" y="1442301"/>
            <a:ext cx="5366716" cy="4091233"/>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7573854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98889">
        <p159:morph option="byObject"/>
      </p:transition>
    </mc:Choice>
    <mc:Fallback xmlns="">
      <p:transition spd="slow" advTm="98889">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Content Placeholder 2">
            <a:extLst>
              <a:ext uri="{FF2B5EF4-FFF2-40B4-BE49-F238E27FC236}">
                <a16:creationId xmlns:a16="http://schemas.microsoft.com/office/drawing/2014/main" id="{47AC56C0-7C23-4B96-AD29-8231FEF59CCE}"/>
              </a:ext>
            </a:extLst>
          </p:cNvPr>
          <p:cNvSpPr>
            <a:spLocks noGrp="1" noChangeArrowheads="1"/>
          </p:cNvSpPr>
          <p:nvPr>
            <p:ph idx="4294967295"/>
          </p:nvPr>
        </p:nvSpPr>
        <p:spPr>
          <a:xfrm>
            <a:off x="0" y="0"/>
            <a:ext cx="4641850" cy="3811588"/>
          </a:xfrm>
          <a:solidFill>
            <a:schemeClr val="bg1"/>
          </a:solidFill>
        </p:spPr>
        <p:txBody>
          <a:bodyPr>
            <a:noAutofit/>
          </a:bodyPr>
          <a:lstStyle/>
          <a:p>
            <a:pPr marL="0" lvl="1" indent="0">
              <a:lnSpc>
                <a:spcPct val="150000"/>
              </a:lnSpc>
              <a:buNone/>
            </a:pPr>
            <a:endParaRPr lang="en-GB" altLang="en-US" sz="1900" dirty="0">
              <a:latin typeface="Arial" panose="020B0604020202020204" pitchFamily="34" charset="0"/>
              <a:cs typeface="Arial" panose="020B0604020202020204" pitchFamily="34" charset="0"/>
            </a:endParaRPr>
          </a:p>
          <a:p>
            <a:pPr marL="0" lvl="1" indent="0" algn="ctr">
              <a:lnSpc>
                <a:spcPct val="150000"/>
              </a:lnSpc>
              <a:buNone/>
            </a:pPr>
            <a:r>
              <a:rPr lang="en-GB" altLang="en-US" sz="2000" dirty="0">
                <a:cs typeface="Arial" panose="020B0604020202020204" pitchFamily="34" charset="0"/>
              </a:rPr>
              <a:t>Q. Do any of us engage in unhealthy behaviours but don’t particularly want to change?              </a:t>
            </a:r>
            <a:r>
              <a:rPr lang="en-GB" altLang="en-US" sz="2000" i="1" dirty="0">
                <a:cs typeface="Arial" panose="020B0604020202020204" pitchFamily="34" charset="0"/>
              </a:rPr>
              <a:t>Why?</a:t>
            </a:r>
          </a:p>
          <a:p>
            <a:pPr marL="0" lvl="1" indent="0" algn="ctr">
              <a:lnSpc>
                <a:spcPct val="150000"/>
              </a:lnSpc>
              <a:buNone/>
            </a:pPr>
            <a:endParaRPr lang="en-GB" altLang="en-US" sz="2000" dirty="0">
              <a:cs typeface="Arial" panose="020B0604020202020204" pitchFamily="34" charset="0"/>
            </a:endParaRPr>
          </a:p>
          <a:p>
            <a:pPr marL="0" lvl="1" indent="0" algn="ctr">
              <a:lnSpc>
                <a:spcPct val="150000"/>
              </a:lnSpc>
              <a:buNone/>
            </a:pPr>
            <a:r>
              <a:rPr lang="en-GB" altLang="en-US" sz="2000" dirty="0">
                <a:cs typeface="Arial" panose="020B0604020202020204" pitchFamily="34" charset="0"/>
              </a:rPr>
              <a:t>Q. What kinds of ‘healthful’ behaviour do we routinely practice?         </a:t>
            </a:r>
            <a:r>
              <a:rPr lang="en-GB" altLang="en-US" sz="2000" i="1" dirty="0">
                <a:cs typeface="Arial" panose="020B0604020202020204" pitchFamily="34" charset="0"/>
              </a:rPr>
              <a:t>Why?</a:t>
            </a:r>
          </a:p>
          <a:p>
            <a:pPr marL="0" lvl="1" indent="0" algn="ctr">
              <a:lnSpc>
                <a:spcPct val="150000"/>
              </a:lnSpc>
              <a:buNone/>
            </a:pPr>
            <a:endParaRPr lang="en-GB" altLang="en-US" sz="2000" dirty="0">
              <a:cs typeface="Arial" panose="020B0604020202020204" pitchFamily="34" charset="0"/>
            </a:endParaRPr>
          </a:p>
          <a:p>
            <a:pPr marL="0" lvl="1" indent="0" algn="ctr">
              <a:lnSpc>
                <a:spcPct val="150000"/>
              </a:lnSpc>
              <a:buNone/>
            </a:pPr>
            <a:r>
              <a:rPr lang="en-GB" altLang="en-US" sz="2000" dirty="0">
                <a:cs typeface="Arial" panose="020B0604020202020204" pitchFamily="34" charset="0"/>
              </a:rPr>
              <a:t>Q. Which section of the population do you think are more likely to practice healthful behaviours?...</a:t>
            </a:r>
          </a:p>
          <a:p>
            <a:pPr marL="0" lvl="1" indent="0" algn="ctr">
              <a:lnSpc>
                <a:spcPct val="150000"/>
              </a:lnSpc>
              <a:buNone/>
            </a:pPr>
            <a:endParaRPr lang="en-GB" altLang="en-US" sz="2000" dirty="0">
              <a:cs typeface="Arial" panose="020B0604020202020204" pitchFamily="34" charset="0"/>
            </a:endParaRPr>
          </a:p>
          <a:p>
            <a:pPr marL="0" lvl="1" indent="0" algn="ctr">
              <a:lnSpc>
                <a:spcPct val="150000"/>
              </a:lnSpc>
              <a:buNone/>
            </a:pPr>
            <a:r>
              <a:rPr lang="en-GB" altLang="en-US" sz="2000" i="1" dirty="0">
                <a:cs typeface="Arial" panose="020B0604020202020204" pitchFamily="34" charset="0"/>
              </a:rPr>
              <a:t>Young, Old, Male, Female???</a:t>
            </a:r>
          </a:p>
        </p:txBody>
      </p:sp>
      <p:pic>
        <p:nvPicPr>
          <p:cNvPr id="3" name="Picture 2">
            <a:extLst>
              <a:ext uri="{FF2B5EF4-FFF2-40B4-BE49-F238E27FC236}">
                <a16:creationId xmlns:a16="http://schemas.microsoft.com/office/drawing/2014/main" id="{CE339507-2A68-46B4-9E26-DB56BACEDA52}"/>
              </a:ext>
            </a:extLst>
          </p:cNvPr>
          <p:cNvPicPr>
            <a:picLocks noChangeAspect="1"/>
          </p:cNvPicPr>
          <p:nvPr/>
        </p:nvPicPr>
        <p:blipFill>
          <a:blip r:embed="rId3"/>
          <a:stretch>
            <a:fillRect/>
          </a:stretch>
        </p:blipFill>
        <p:spPr>
          <a:xfrm>
            <a:off x="4849092" y="-1385455"/>
            <a:ext cx="7342908" cy="8243455"/>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96547">
        <p159:morph option="byObject"/>
      </p:transition>
    </mc:Choice>
    <mc:Fallback xmlns="">
      <p:transition spd="slow" advTm="96547">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C8376CF-1A9E-4E30-92D6-C2DB9F98B85C}"/>
              </a:ext>
            </a:extLst>
          </p:cNvPr>
          <p:cNvSpPr/>
          <p:nvPr/>
        </p:nvSpPr>
        <p:spPr>
          <a:xfrm>
            <a:off x="648931" y="2438400"/>
            <a:ext cx="3505494" cy="3785419"/>
          </a:xfrm>
          <a:prstGeom prst="rect">
            <a:avLst/>
          </a:prstGeom>
        </p:spPr>
        <p:txBody>
          <a:bodyPr vert="horz" lIns="91440" tIns="45720" rIns="91440" bIns="45720" rtlCol="0">
            <a:normAutofit/>
          </a:bodyPr>
          <a:lstStyle/>
          <a:p>
            <a:pPr>
              <a:lnSpc>
                <a:spcPct val="90000"/>
              </a:lnSpc>
              <a:spcAft>
                <a:spcPts val="600"/>
              </a:spcAft>
            </a:pPr>
            <a:endParaRPr lang="en-US" sz="2000" dirty="0"/>
          </a:p>
        </p:txBody>
      </p:sp>
      <p:sp>
        <p:nvSpPr>
          <p:cNvPr id="8" name="Content Placeholder 8">
            <a:extLst>
              <a:ext uri="{FF2B5EF4-FFF2-40B4-BE49-F238E27FC236}">
                <a16:creationId xmlns:a16="http://schemas.microsoft.com/office/drawing/2014/main" id="{AA51D596-C1FF-450D-A6E0-F855EE1FC961}"/>
              </a:ext>
            </a:extLst>
          </p:cNvPr>
          <p:cNvSpPr txBox="1">
            <a:spLocks noChangeArrowheads="1"/>
          </p:cNvSpPr>
          <p:nvPr/>
        </p:nvSpPr>
        <p:spPr>
          <a:xfrm>
            <a:off x="178384" y="1182757"/>
            <a:ext cx="4446588" cy="4097338"/>
          </a:xfr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buFont typeface="Arial" panose="020B0604020202020204" pitchFamily="34" charset="0"/>
              <a:buNone/>
              <a:defRPr/>
            </a:pPr>
            <a:r>
              <a:rPr lang="en-GB" altLang="en-US" sz="2000" b="1" dirty="0">
                <a:cs typeface="Arial" panose="020B0604020202020204" pitchFamily="34" charset="0"/>
              </a:rPr>
              <a:t>Why do we need to know why people do, or do not, engage in particular health-related behaviours?</a:t>
            </a:r>
          </a:p>
          <a:p>
            <a:pPr marL="0" indent="0" algn="ctr">
              <a:lnSpc>
                <a:spcPct val="100000"/>
              </a:lnSpc>
              <a:spcBef>
                <a:spcPts val="0"/>
              </a:spcBef>
              <a:buFont typeface="Arial" panose="020B0604020202020204" pitchFamily="34" charset="0"/>
              <a:buNone/>
              <a:defRPr/>
            </a:pPr>
            <a:endParaRPr lang="en-GB" altLang="en-US" sz="2000" b="1" dirty="0">
              <a:cs typeface="Arial" panose="020B0604020202020204" pitchFamily="34" charset="0"/>
            </a:endParaRPr>
          </a:p>
          <a:p>
            <a:pPr marL="0" indent="0" algn="ctr">
              <a:lnSpc>
                <a:spcPct val="150000"/>
              </a:lnSpc>
              <a:buFont typeface="Arial" panose="020B0604020202020204" pitchFamily="34" charset="0"/>
              <a:buNone/>
              <a:defRPr/>
            </a:pPr>
            <a:r>
              <a:rPr lang="en-GB" altLang="en-US" sz="2000" b="1" dirty="0">
                <a:cs typeface="Arial" panose="020B0604020202020204" pitchFamily="34" charset="0"/>
              </a:rPr>
              <a:t>….Knowing this information can help us to develop messages which persuade individuals to make healthy decisions…</a:t>
            </a:r>
          </a:p>
          <a:p>
            <a:pPr marL="0" indent="0" algn="ctr">
              <a:lnSpc>
                <a:spcPct val="150000"/>
              </a:lnSpc>
              <a:buFont typeface="Arial" panose="020B0604020202020204" pitchFamily="34" charset="0"/>
              <a:buNone/>
              <a:defRPr/>
            </a:pPr>
            <a:r>
              <a:rPr lang="en-GB" altLang="en-US" sz="2400" b="1" dirty="0">
                <a:solidFill>
                  <a:srgbClr val="CC3399"/>
                </a:solidFill>
                <a:cs typeface="Arial" panose="020B0604020202020204" pitchFamily="34" charset="0"/>
              </a:rPr>
              <a:t>Q: Do we all have the same opportunities to make healthy decisions?</a:t>
            </a:r>
          </a:p>
        </p:txBody>
      </p:sp>
      <p:pic>
        <p:nvPicPr>
          <p:cNvPr id="9" name="Picture 1">
            <a:extLst>
              <a:ext uri="{FF2B5EF4-FFF2-40B4-BE49-F238E27FC236}">
                <a16:creationId xmlns:a16="http://schemas.microsoft.com/office/drawing/2014/main" id="{23183115-69CE-45BA-AA13-B43C1116B9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5608319" y="2050770"/>
            <a:ext cx="5614835" cy="2603241"/>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477046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29725">
        <p159:morph option="byObject"/>
      </p:transition>
    </mc:Choice>
    <mc:Fallback xmlns="">
      <p:transition spd="slow" advTm="29725">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70">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9" name="Rectangle 72">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 name="Freeform: Shape 76">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Isosceles Triangle 80">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Isosceles Triangle 82">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 Step By Step Approach to Crafting Your Press Release Summary - Newswire">
            <a:extLst>
              <a:ext uri="{FF2B5EF4-FFF2-40B4-BE49-F238E27FC236}">
                <a16:creationId xmlns:a16="http://schemas.microsoft.com/office/drawing/2014/main" id="{F3DA9FF9-8467-4140-8F9A-07037CB5CB2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23466"/>
          <a:stretch/>
        </p:blipFill>
        <p:spPr bwMode="auto">
          <a:xfrm>
            <a:off x="18866" y="1567832"/>
            <a:ext cx="8115423" cy="5268335"/>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76771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750" advTm="23016">
        <p15:prstTrans prst="curtains"/>
      </p:transition>
    </mc:Choice>
    <mc:Fallback xmlns="">
      <p:transition spd="slow" advTm="23016">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1.3|4.6|2.5"/>
</p:tagLst>
</file>

<file path=ppt/tags/tag2.xml><?xml version="1.0" encoding="utf-8"?>
<p:tagLst xmlns:a="http://schemas.openxmlformats.org/drawingml/2006/main" xmlns:r="http://schemas.openxmlformats.org/officeDocument/2006/relationships" xmlns:p="http://schemas.openxmlformats.org/presentationml/2006/main">
  <p:tag name="TIMING" val="|26.8"/>
</p:tagLst>
</file>

<file path=ppt/tags/tag3.xml><?xml version="1.0" encoding="utf-8"?>
<p:tagLst xmlns:a="http://schemas.openxmlformats.org/drawingml/2006/main" xmlns:r="http://schemas.openxmlformats.org/officeDocument/2006/relationships" xmlns:p="http://schemas.openxmlformats.org/presentationml/2006/main">
  <p:tag name="TIMING" val="|37.5"/>
</p:tagLst>
</file>

<file path=ppt/theme/theme1.xml><?xml version="1.0" encoding="utf-8"?>
<a:theme xmlns:a="http://schemas.openxmlformats.org/drawingml/2006/main" name="Office Theme">
  <a:themeElements>
    <a:clrScheme name="Custom 1">
      <a:dk1>
        <a:srgbClr val="00206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1475</Words>
  <Application>Microsoft Office PowerPoint</Application>
  <PresentationFormat>Widescreen</PresentationFormat>
  <Paragraphs>135</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Wingdings</vt:lpstr>
      <vt:lpstr>Office Theme</vt:lpstr>
      <vt:lpstr>PowerPoint Presentation</vt:lpstr>
      <vt:lpstr>PowerPoint Presentation</vt:lpstr>
      <vt:lpstr>Main Health Determinants</vt:lpstr>
      <vt:lpstr>Social &amp; economic determinants</vt:lpstr>
      <vt:lpstr>PowerPoint Presentation</vt:lpstr>
      <vt:lpstr>PowerPoint Presentation</vt:lpstr>
      <vt:lpstr>PowerPoint Presentation</vt:lpstr>
      <vt:lpstr>Social &amp; economic determinants:   key points </vt:lpstr>
      <vt:lpstr>Physical environment</vt:lpstr>
      <vt:lpstr>Physical environment</vt:lpstr>
      <vt:lpstr>Characteristics  &amp; behaviours</vt:lpstr>
      <vt:lpstr>A focus on health behaviour….…</vt:lpstr>
      <vt:lpstr>PowerPoint Presentation</vt:lpstr>
      <vt:lpstr>Subjectivity of illness, disease, sickness…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Reviewer</dc:creator>
  <cp:lastModifiedBy>Joanna Fender</cp:lastModifiedBy>
  <cp:revision>8</cp:revision>
  <dcterms:created xsi:type="dcterms:W3CDTF">2020-10-08T15:07:49Z</dcterms:created>
  <dcterms:modified xsi:type="dcterms:W3CDTF">2023-02-03T22:29:53Z</dcterms:modified>
</cp:coreProperties>
</file>