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comments/comment2.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3.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4.xml" ContentType="application/vnd.openxmlformats-officedocument.presentationml.comments+xml"/>
  <Override PartName="/ppt/notesSlides/notesSlide9.xml" ContentType="application/vnd.openxmlformats-officedocument.presentationml.notesSlide+xml"/>
  <Override PartName="/ppt/comments/comment5.xml" ContentType="application/vnd.openxmlformats-officedocument.presentationml.comments+xml"/>
  <Override PartName="/ppt/notesSlides/notesSlide10.xml" ContentType="application/vnd.openxmlformats-officedocument.presentationml.notesSlide+xml"/>
  <Override PartName="/ppt/comments/comment6.xml" ContentType="application/vnd.openxmlformats-officedocument.presentationml.comments+xml"/>
  <Override PartName="/ppt/notesSlides/notesSlide11.xml" ContentType="application/vnd.openxmlformats-officedocument.presentationml.notesSlide+xml"/>
  <Override PartName="/ppt/comments/comment7.xml" ContentType="application/vnd.openxmlformats-officedocument.presentationml.comments+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349" r:id="rId2"/>
    <p:sldId id="332" r:id="rId3"/>
    <p:sldId id="340" r:id="rId4"/>
    <p:sldId id="346" r:id="rId5"/>
    <p:sldId id="310" r:id="rId6"/>
    <p:sldId id="306" r:id="rId7"/>
    <p:sldId id="308" r:id="rId8"/>
    <p:sldId id="341" r:id="rId9"/>
    <p:sldId id="312" r:id="rId10"/>
    <p:sldId id="330" r:id="rId11"/>
    <p:sldId id="342" r:id="rId12"/>
    <p:sldId id="316" r:id="rId13"/>
    <p:sldId id="317" r:id="rId14"/>
    <p:sldId id="343" r:id="rId15"/>
    <p:sldId id="329" r:id="rId16"/>
    <p:sldId id="322" r:id="rId17"/>
    <p:sldId id="350" r:id="rId18"/>
  </p:sldIdLst>
  <p:sldSz cx="9144000" cy="5143500" type="screen16x9"/>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zy" initials="z" lastIdx="19" clrIdx="0">
    <p:extLst>
      <p:ext uri="{19B8F6BF-5375-455C-9EA6-DF929625EA0E}">
        <p15:presenceInfo xmlns:p15="http://schemas.microsoft.com/office/powerpoint/2012/main" userId="z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4040"/>
    <a:srgbClr val="595959"/>
    <a:srgbClr val="414455"/>
    <a:srgbClr val="FFC000"/>
    <a:srgbClr val="FFFFFF"/>
    <a:srgbClr val="2E2E2E"/>
    <a:srgbClr val="767B96"/>
    <a:srgbClr val="D9D9D9"/>
    <a:srgbClr val="232323"/>
    <a:srgbClr val="17171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185" autoAdjust="0"/>
  </p:normalViewPr>
  <p:slideViewPr>
    <p:cSldViewPr>
      <p:cViewPr varScale="1">
        <p:scale>
          <a:sx n="70" d="100"/>
          <a:sy n="70" d="100"/>
        </p:scale>
        <p:origin x="38" y="139"/>
      </p:cViewPr>
      <p:guideLst>
        <p:guide orient="horz" pos="1620"/>
        <p:guide pos="2880"/>
      </p:guideLst>
    </p:cSldViewPr>
  </p:slideViewPr>
  <p:notesTextViewPr>
    <p:cViewPr>
      <p:scale>
        <a:sx n="1" d="1"/>
        <a:sy n="1" d="1"/>
      </p:scale>
      <p:origin x="0" y="0"/>
    </p:cViewPr>
  </p:notesTextViewPr>
  <p:sorterViewPr>
    <p:cViewPr>
      <p:scale>
        <a:sx n="186" d="100"/>
        <a:sy n="18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3-25T08:41:01.798" idx="3">
    <p:pos x="4734" y="586"/>
    <p:text>Water transport is the core component of the modern transport system, and it is recognized as a green transportation method. It has the advantages of less investment, large volume, low energy consumption, low pollution, land occupation, and low cost.</p:text>
    <p:extLst>
      <p:ext uri="{C676402C-5697-4E1C-873F-D02D1690AC5C}">
        <p15:threadingInfo xmlns:p15="http://schemas.microsoft.com/office/powerpoint/2012/main" timeZoneBias="-480"/>
      </p:ext>
    </p:extLst>
  </p:cm>
  <p:cm authorId="1" dt="2020-03-25T08:43:10.418" idx="4">
    <p:pos x="4734" y="722"/>
    <p:text>With the rapid development of society and economy, water transportation has developed vigorously, and the number, tonnage, volume and speed of ships have increased year by year.</p:text>
    <p:extLst>
      <p:ext uri="{C676402C-5697-4E1C-873F-D02D1690AC5C}">
        <p15:threadingInfo xmlns:p15="http://schemas.microsoft.com/office/powerpoint/2012/main" timeZoneBias="-480">
          <p15:parentCm authorId="1" idx="3"/>
        </p15:threadingInfo>
      </p:ext>
    </p:extLst>
  </p:cm>
  <p:cm authorId="1" dt="2020-03-25T08:43:31.505" idx="5">
    <p:pos x="4734" y="858"/>
    <p:text>As an indispensable part of the water transport system, ship locks not only play an important role in regulating water level drops and assisting ships in navigating smoothly.</p:text>
    <p:extLst>
      <p:ext uri="{C676402C-5697-4E1C-873F-D02D1690AC5C}">
        <p15:threadingInfo xmlns:p15="http://schemas.microsoft.com/office/powerpoint/2012/main" timeZoneBias="-480">
          <p15:parentCm authorId="1" idx="3"/>
        </p15:threadingInfo>
      </p:ext>
    </p:extLst>
  </p:cm>
  <p:cm authorId="1" dt="2020-03-25T08:55:17.987" idx="6">
    <p:pos x="5540" y="1801"/>
    <p:text>The ship's passing process can basically be summarized as berthing, registration and payment with a control number, waiting for dispatch, sluice / opening certification, checking the gate number, entering the call waiting area, entering and exiting, etc.</p:text>
    <p:extLst>
      <p:ext uri="{C676402C-5697-4E1C-873F-D02D1690AC5C}">
        <p15:threadingInfo xmlns:p15="http://schemas.microsoft.com/office/powerpoint/2012/main" timeZoneBias="-480"/>
      </p:ext>
    </p:extLst>
  </p:cm>
  <p:cm authorId="1" dt="2020-03-25T08:56:04.712" idx="7">
    <p:pos x="5540" y="1937"/>
    <p:text>The ship owner needs to stop the ship ashore and go to the remote transfer station to go through the lock formalities and pay the fees. At the same time, the ship lock site also needs to be manually observed by the dispatcher and other staff, and input and compare with the traditional shipbook information to check the ship entering the lock. Whether it meets the navigation conditions.</p:text>
    <p:extLst>
      <p:ext uri="{C676402C-5697-4E1C-873F-D02D1690AC5C}">
        <p15:threadingInfo xmlns:p15="http://schemas.microsoft.com/office/powerpoint/2012/main" timeZoneBias="-480">
          <p15:parentCm authorId="1" idx="6"/>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0-03-26T07:30:12.365" idx="8">
    <p:pos x="10" y="10"/>
    <p:text>This design needs to combine the knowledge of browser, server and database to design an intelligent system.</p:text>
    <p:extLst>
      <p:ext uri="{C676402C-5697-4E1C-873F-D02D1690AC5C}">
        <p15:threadingInfo xmlns:p15="http://schemas.microsoft.com/office/powerpoint/2012/main" timeZoneBias="-480"/>
      </p:ext>
    </p:extLst>
  </p:cm>
  <p:cm authorId="1" dt="2020-03-26T07:45:41.547" idx="9">
    <p:pos x="10" y="146"/>
    <p:text>The browser submits the request service to the server. The server program responds to the browser's request and executes the corresponding program. The corresponding program operates from the database. The database returns the result to the server program. The server program generates data that the browser can recognize and returns to the browser.</p:text>
    <p:extLst>
      <p:ext uri="{C676402C-5697-4E1C-873F-D02D1690AC5C}">
        <p15:threadingInfo xmlns:p15="http://schemas.microsoft.com/office/powerpoint/2012/main" timeZoneBias="-480">
          <p15:parentCm authorId="1" idx="8"/>
        </p15:threadingInfo>
      </p:ext>
    </p:extLst>
  </p:cm>
  <p:cm authorId="1" dt="2020-03-26T07:45:54.667" idx="10">
    <p:pos x="10" y="282"/>
    <p:text>In this project, you can input ship information or user information from the browser interface to the server, and then perform the corresponding operations to store it in the database. Or you can view the existing data in the database through the browser, or modify the existing data.</p:text>
    <p:extLst>
      <p:ext uri="{C676402C-5697-4E1C-873F-D02D1690AC5C}">
        <p15:threadingInfo xmlns:p15="http://schemas.microsoft.com/office/powerpoint/2012/main" timeZoneBias="-480">
          <p15:parentCm authorId="1" idx="8"/>
        </p15:threadingInfo>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0-03-26T08:18:51.133" idx="11">
    <p:pos x="10" y="10"/>
    <p:text>The design of an intelligent ship lock dispatch management system has the above significance, so as to improve service levels and boat people's satisfaction.</p:text>
    <p:extLst>
      <p:ext uri="{C676402C-5697-4E1C-873F-D02D1690AC5C}">
        <p15:threadingInfo xmlns:p15="http://schemas.microsoft.com/office/powerpoint/2012/main" timeZoneBias="-48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0-03-26T08:49:44.712" idx="12">
    <p:pos x="5225" y="1152"/>
    <p:text>. Automatically obtain the customer's electronic identity information in the check-in area to realize the intelligent check-in of the ship.</p:text>
    <p:extLst>
      <p:ext uri="{C676402C-5697-4E1C-873F-D02D1690AC5C}">
        <p15:threadingInfo xmlns:p15="http://schemas.microsoft.com/office/powerpoint/2012/main" timeZoneBias="-480"/>
      </p:ext>
    </p:extLst>
  </p:cm>
  <p:cm authorId="1" dt="2020-03-26T08:49:59.693" idx="13">
    <p:pos x="5383" y="1466"/>
    <p:text>Obtaining the ship's electronic identity information to monitor ships entering the waiting area.</p:text>
    <p:extLst>
      <p:ext uri="{C676402C-5697-4E1C-873F-D02D1690AC5C}">
        <p15:threadingInfo xmlns:p15="http://schemas.microsoft.com/office/powerpoint/2012/main" timeZoneBias="-480"/>
      </p:ext>
    </p:extLst>
  </p:cm>
  <p:cm authorId="1" dt="2020-03-26T08:50:27.304" idx="15">
    <p:pos x="5362" y="2377"/>
    <p:text>Consider various conditions (lock area, ship arrival time, etc.),  to arrange the lock area corresponding to different ships</p:text>
    <p:extLst>
      <p:ext uri="{C676402C-5697-4E1C-873F-D02D1690AC5C}">
        <p15:threadingInfo xmlns:p15="http://schemas.microsoft.com/office/powerpoint/2012/main" timeZoneBias="-480"/>
      </p:ext>
    </p:extLst>
  </p:cm>
  <p:cm authorId="1" dt="2020-03-26T08:50:42.021" idx="16">
    <p:pos x="5299" y="2796"/>
    <p:text>Make sure the ship has successfully completed the lock</p:text>
    <p:extLst>
      <p:ext uri="{C676402C-5697-4E1C-873F-D02D1690AC5C}">
        <p15:threadingInfo xmlns:p15="http://schemas.microsoft.com/office/powerpoint/2012/main" timeZoneBias="-48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0-03-26T23:50:02.183" idx="17">
    <p:pos x="10" y="10"/>
    <p:text>This research is mainly to design the three subsystems of intelligent scheduling, intelligent payment, and information management, and link them. Need to combine our learned algorithms, database knowledge and various software knowledge.</p:text>
    <p:extLst>
      <p:ext uri="{C676402C-5697-4E1C-873F-D02D1690AC5C}">
        <p15:threadingInfo xmlns:p15="http://schemas.microsoft.com/office/powerpoint/2012/main" timeZoneBias="-48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20-03-27T00:03:50.099" idx="18">
    <p:pos x="10" y="10"/>
    <p:text>The difficulty of this project is that it needs to consider the maximum utilization rate of the lock room of the lock, On the basis of minimizing the sum of the product of the average waiting time of the ship and the weight of the ship and minimizing the operating cost of the ship lock, it assists intelligent sequencing and auxiliary dispatch management to arrange the locks economically and reasonably to dispatch ships.</p:text>
    <p:extLst>
      <p:ext uri="{C676402C-5697-4E1C-873F-D02D1690AC5C}">
        <p15:threadingInfo xmlns:p15="http://schemas.microsoft.com/office/powerpoint/2012/main" timeZoneBias="-48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20-03-27T00:33:58.747" idx="19">
    <p:pos x="10" y="10"/>
    <p:text>The ultimate goal of this paper is to achieve the above process.</p:text>
    <p:extLst>
      <p:ext uri="{C676402C-5697-4E1C-873F-D02D1690AC5C}">
        <p15:threadingInfo xmlns:p15="http://schemas.microsoft.com/office/powerpoint/2012/main" timeZoneBias="-48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19FE34-86F9-42C4-8DC9-4E7FAF24455D}" type="datetimeFigureOut">
              <a:rPr lang="zh-CN" altLang="en-US" smtClean="0"/>
              <a:t>2020/3/30</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BBF7D9F-F0B2-497E-BF7B-2B7E255A8C98}" type="slidenum">
              <a:rPr lang="zh-CN" altLang="en-US" smtClean="0"/>
              <a:t>‹#›</a:t>
            </a:fld>
            <a:endParaRPr lang="zh-CN" altLang="en-US"/>
          </a:p>
        </p:txBody>
      </p:sp>
    </p:spTree>
    <p:extLst>
      <p:ext uri="{BB962C8B-B14F-4D97-AF65-F5344CB8AC3E}">
        <p14:creationId xmlns:p14="http://schemas.microsoft.com/office/powerpoint/2010/main" val="2324948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1BBF7D9F-F0B2-497E-BF7B-2B7E255A8C98}" type="slidenum">
              <a:rPr lang="zh-CN" altLang="en-US" smtClean="0"/>
              <a:t>1</a:t>
            </a:fld>
            <a:endParaRPr lang="zh-CN" altLang="en-US"/>
          </a:p>
        </p:txBody>
      </p:sp>
    </p:spTree>
    <p:extLst>
      <p:ext uri="{BB962C8B-B14F-4D97-AF65-F5344CB8AC3E}">
        <p14:creationId xmlns:p14="http://schemas.microsoft.com/office/powerpoint/2010/main" val="3975676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1BBF7D9F-F0B2-497E-BF7B-2B7E255A8C98}" type="slidenum">
              <a:rPr lang="zh-CN" altLang="en-US" smtClean="0"/>
              <a:t>2</a:t>
            </a:fld>
            <a:endParaRPr lang="zh-CN" altLang="en-US"/>
          </a:p>
        </p:txBody>
      </p:sp>
    </p:spTree>
    <p:extLst>
      <p:ext uri="{BB962C8B-B14F-4D97-AF65-F5344CB8AC3E}">
        <p14:creationId xmlns:p14="http://schemas.microsoft.com/office/powerpoint/2010/main" val="1095752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1)</a:t>
            </a:r>
          </a:p>
          <a:p>
            <a:r>
              <a:rPr lang="en-US" altLang="zh-CN" dirty="0"/>
              <a:t>Water transport is the core component of the modern transport system, and it is recognized as a green transportation method. It has the advantages of less investment, large volume, low energy consumption, low pollution, land occupation, and low cost. With the rapid development of society and economy, water transportation has developed vigorously, and the number, tonnage, volume and speed of ships have increased year by year. As an indispensable part of the water transport system, ship locks not only play an important role in regulating water level drops and assisting ships in navigating smoothly.</a:t>
            </a:r>
          </a:p>
          <a:p>
            <a:r>
              <a:rPr lang="en-US" altLang="zh-CN" dirty="0"/>
              <a:t>2)</a:t>
            </a:r>
          </a:p>
          <a:p>
            <a:r>
              <a:rPr lang="en-US" altLang="zh-CN" dirty="0"/>
              <a:t>The ship's passing process can basically be summarized as berthing, registration and payment with a control number, waiting for dispatch, sluice / opening certification, checking the gate number, entering the call waiting area, entering and exiting, etc. The ship owner needs to stop the ship ashore and go to the remote transfer station to go through the lock formalities and pay the fees. At the same time, the ship lock site also needs to be manually observed by the dispatcher and other staff, and input and compare with the traditional </a:t>
            </a:r>
            <a:r>
              <a:rPr lang="en-US" altLang="zh-CN" dirty="0" err="1"/>
              <a:t>shipbook</a:t>
            </a:r>
            <a:r>
              <a:rPr lang="en-US" altLang="zh-CN" dirty="0"/>
              <a:t> information to check the ship entering the lock. Whether it meets the navigation conditions.</a:t>
            </a:r>
            <a:endParaRPr lang="zh-CN" altLang="en-US" dirty="0"/>
          </a:p>
        </p:txBody>
      </p:sp>
      <p:sp>
        <p:nvSpPr>
          <p:cNvPr id="4" name="灯片编号占位符 3"/>
          <p:cNvSpPr>
            <a:spLocks noGrp="1"/>
          </p:cNvSpPr>
          <p:nvPr>
            <p:ph type="sldNum" sz="quarter" idx="10"/>
          </p:nvPr>
        </p:nvSpPr>
        <p:spPr/>
        <p:txBody>
          <a:bodyPr/>
          <a:lstStyle/>
          <a:p>
            <a:fld id="{1BBF7D9F-F0B2-497E-BF7B-2B7E255A8C98}" type="slidenum">
              <a:rPr lang="zh-CN" altLang="en-US" smtClean="0"/>
              <a:t>4</a:t>
            </a:fld>
            <a:endParaRPr lang="zh-CN" altLang="en-US"/>
          </a:p>
        </p:txBody>
      </p:sp>
    </p:spTree>
    <p:extLst>
      <p:ext uri="{BB962C8B-B14F-4D97-AF65-F5344CB8AC3E}">
        <p14:creationId xmlns:p14="http://schemas.microsoft.com/office/powerpoint/2010/main" val="3243974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This design needs to combine the knowledge of browser, server and database to design an intelligent system.</a:t>
            </a:r>
          </a:p>
          <a:p>
            <a:endParaRPr lang="en-US" altLang="zh-CN" dirty="0"/>
          </a:p>
          <a:p>
            <a:r>
              <a:rPr lang="en-US" altLang="zh-CN" dirty="0"/>
              <a:t>The browser submits the request service to the server. The server program responds to the browser's request and executes the corresponding program. The corresponding program operates from the database. The database returns the result to the server program. The server program generates data that the browser can recognize and returns to the browser.</a:t>
            </a:r>
          </a:p>
          <a:p>
            <a:endParaRPr lang="en-US" altLang="zh-CN" dirty="0"/>
          </a:p>
          <a:p>
            <a:r>
              <a:rPr lang="en-US" altLang="zh-CN" dirty="0"/>
              <a:t>In this project, you can input ship information or user information from the browser interface to the server, and then perform the corresponding operations to store it in the database. Or you can view the existing data in the database through the browser, or modify the existing data.</a:t>
            </a:r>
            <a:endParaRPr lang="zh-CN" altLang="en-US" dirty="0"/>
          </a:p>
        </p:txBody>
      </p:sp>
      <p:sp>
        <p:nvSpPr>
          <p:cNvPr id="4" name="灯片编号占位符 3"/>
          <p:cNvSpPr>
            <a:spLocks noGrp="1"/>
          </p:cNvSpPr>
          <p:nvPr>
            <p:ph type="sldNum" sz="quarter" idx="10"/>
          </p:nvPr>
        </p:nvSpPr>
        <p:spPr/>
        <p:txBody>
          <a:bodyPr/>
          <a:lstStyle/>
          <a:p>
            <a:fld id="{1BBF7D9F-F0B2-497E-BF7B-2B7E255A8C98}" type="slidenum">
              <a:rPr lang="zh-CN" altLang="en-US" smtClean="0"/>
              <a:t>5</a:t>
            </a:fld>
            <a:endParaRPr lang="zh-CN" altLang="en-US"/>
          </a:p>
        </p:txBody>
      </p:sp>
    </p:spTree>
    <p:extLst>
      <p:ext uri="{BB962C8B-B14F-4D97-AF65-F5344CB8AC3E}">
        <p14:creationId xmlns:p14="http://schemas.microsoft.com/office/powerpoint/2010/main" val="4281360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1BBF7D9F-F0B2-497E-BF7B-2B7E255A8C98}" type="slidenum">
              <a:rPr lang="zh-CN" altLang="en-US" smtClean="0"/>
              <a:t>6</a:t>
            </a:fld>
            <a:endParaRPr lang="zh-CN" altLang="en-US"/>
          </a:p>
        </p:txBody>
      </p:sp>
    </p:spTree>
    <p:extLst>
      <p:ext uri="{BB962C8B-B14F-4D97-AF65-F5344CB8AC3E}">
        <p14:creationId xmlns:p14="http://schemas.microsoft.com/office/powerpoint/2010/main" val="36195077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design of an intelligent ship lock dispatch management system has the above significance, so as to improve service levels and boat people's satisfaction.</a:t>
            </a:r>
            <a:endParaRPr lang="zh-CN" altLang="en-US" dirty="0"/>
          </a:p>
        </p:txBody>
      </p:sp>
      <p:sp>
        <p:nvSpPr>
          <p:cNvPr id="4" name="灯片编号占位符 3"/>
          <p:cNvSpPr>
            <a:spLocks noGrp="1"/>
          </p:cNvSpPr>
          <p:nvPr>
            <p:ph type="sldNum" sz="quarter" idx="10"/>
          </p:nvPr>
        </p:nvSpPr>
        <p:spPr/>
        <p:txBody>
          <a:bodyPr/>
          <a:lstStyle/>
          <a:p>
            <a:fld id="{1BBF7D9F-F0B2-497E-BF7B-2B7E255A8C98}" type="slidenum">
              <a:rPr lang="zh-CN" altLang="en-US" smtClean="0"/>
              <a:t>7</a:t>
            </a:fld>
            <a:endParaRPr lang="zh-CN" altLang="en-US"/>
          </a:p>
        </p:txBody>
      </p:sp>
    </p:spTree>
    <p:extLst>
      <p:ext uri="{BB962C8B-B14F-4D97-AF65-F5344CB8AC3E}">
        <p14:creationId xmlns:p14="http://schemas.microsoft.com/office/powerpoint/2010/main" val="1985818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1BBF7D9F-F0B2-497E-BF7B-2B7E255A8C98}" type="slidenum">
              <a:rPr lang="zh-CN" altLang="en-US" smtClean="0"/>
              <a:t>8</a:t>
            </a:fld>
            <a:endParaRPr lang="zh-CN" altLang="en-US"/>
          </a:p>
        </p:txBody>
      </p:sp>
    </p:spTree>
    <p:extLst>
      <p:ext uri="{BB962C8B-B14F-4D97-AF65-F5344CB8AC3E}">
        <p14:creationId xmlns:p14="http://schemas.microsoft.com/office/powerpoint/2010/main" val="28977019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research idea of this project is to divide this intelligent system into the above five parts according to the process of ship crossing the lock. </a:t>
            </a:r>
          </a:p>
          <a:p>
            <a:endParaRPr lang="en-US" altLang="zh-CN" dirty="0"/>
          </a:p>
          <a:p>
            <a:r>
              <a:rPr lang="en-US" altLang="zh-CN" dirty="0"/>
              <a:t>First of all, automatically obtain the customer's electronic identity information in the check-in area to realize the intelligent check-in of the ship. </a:t>
            </a:r>
          </a:p>
          <a:p>
            <a:r>
              <a:rPr lang="en-US" altLang="zh-CN" dirty="0"/>
              <a:t>Secondly, obtaining the ship's electronic identity information to monitor ships entering the waiting area. </a:t>
            </a:r>
          </a:p>
          <a:p>
            <a:r>
              <a:rPr lang="en-US" altLang="zh-CN" dirty="0"/>
              <a:t>And then design a smart payment system. </a:t>
            </a:r>
          </a:p>
          <a:p>
            <a:r>
              <a:rPr lang="en-US" altLang="zh-CN" dirty="0"/>
              <a:t>In addition, consider various conditions (lock area, ship arrival time, etc.),  to arrange the lock area corresponding to different ships. </a:t>
            </a:r>
          </a:p>
          <a:p>
            <a:r>
              <a:rPr lang="en-US" altLang="zh-CN" dirty="0"/>
              <a:t>Finally, make sure the ship has successfully completed the lock.</a:t>
            </a:r>
          </a:p>
          <a:p>
            <a:endParaRPr lang="en-US" altLang="zh-CN" dirty="0"/>
          </a:p>
          <a:p>
            <a:endParaRPr lang="en-US" altLang="zh-CN" dirty="0"/>
          </a:p>
          <a:p>
            <a:endParaRPr lang="zh-CN" altLang="en-US" dirty="0"/>
          </a:p>
        </p:txBody>
      </p:sp>
      <p:sp>
        <p:nvSpPr>
          <p:cNvPr id="4" name="灯片编号占位符 3"/>
          <p:cNvSpPr>
            <a:spLocks noGrp="1"/>
          </p:cNvSpPr>
          <p:nvPr>
            <p:ph type="sldNum" sz="quarter" idx="5"/>
          </p:nvPr>
        </p:nvSpPr>
        <p:spPr/>
        <p:txBody>
          <a:bodyPr/>
          <a:lstStyle/>
          <a:p>
            <a:fld id="{1BBF7D9F-F0B2-497E-BF7B-2B7E255A8C98}" type="slidenum">
              <a:rPr lang="zh-CN" altLang="en-US" smtClean="0"/>
              <a:t>9</a:t>
            </a:fld>
            <a:endParaRPr lang="zh-CN" altLang="en-US"/>
          </a:p>
        </p:txBody>
      </p:sp>
    </p:spTree>
    <p:extLst>
      <p:ext uri="{BB962C8B-B14F-4D97-AF65-F5344CB8AC3E}">
        <p14:creationId xmlns:p14="http://schemas.microsoft.com/office/powerpoint/2010/main" val="350151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This research is mainly to design the three subsystems of intelligent scheduling, intelligent payment, and information management, and link them. Need to combine our learned algorithms, database knowledge and various software knowledge.</a:t>
            </a:r>
            <a:endParaRPr lang="zh-CN" altLang="en-US" dirty="0"/>
          </a:p>
        </p:txBody>
      </p:sp>
      <p:sp>
        <p:nvSpPr>
          <p:cNvPr id="4" name="灯片编号占位符 3"/>
          <p:cNvSpPr>
            <a:spLocks noGrp="1"/>
          </p:cNvSpPr>
          <p:nvPr>
            <p:ph type="sldNum" sz="quarter" idx="10"/>
          </p:nvPr>
        </p:nvSpPr>
        <p:spPr/>
        <p:txBody>
          <a:bodyPr/>
          <a:lstStyle/>
          <a:p>
            <a:fld id="{1BBF7D9F-F0B2-497E-BF7B-2B7E255A8C98}" type="slidenum">
              <a:rPr lang="zh-CN" altLang="en-US" smtClean="0"/>
              <a:t>12</a:t>
            </a:fld>
            <a:endParaRPr lang="zh-CN" altLang="en-US"/>
          </a:p>
        </p:txBody>
      </p:sp>
    </p:spTree>
    <p:extLst>
      <p:ext uri="{BB962C8B-B14F-4D97-AF65-F5344CB8AC3E}">
        <p14:creationId xmlns:p14="http://schemas.microsoft.com/office/powerpoint/2010/main" val="2933599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 difficulty of this project is that it needs to consider the maximum utilization rate of the lock room of the lock, On the basis of minimizing the sum of the product of the average waiting time of the ship and the weight of the ship and minimizing the operating cost of the ship lock, it assists intelligent sequencing and auxiliary dispatch management to arrange the locks economically and reasonably to dispatch ships.</a:t>
            </a:r>
            <a:endParaRPr lang="zh-CN" altLang="en-US" dirty="0"/>
          </a:p>
        </p:txBody>
      </p:sp>
      <p:sp>
        <p:nvSpPr>
          <p:cNvPr id="4" name="灯片编号占位符 3"/>
          <p:cNvSpPr>
            <a:spLocks noGrp="1"/>
          </p:cNvSpPr>
          <p:nvPr>
            <p:ph type="sldNum" sz="quarter" idx="5"/>
          </p:nvPr>
        </p:nvSpPr>
        <p:spPr/>
        <p:txBody>
          <a:bodyPr/>
          <a:lstStyle/>
          <a:p>
            <a:fld id="{1BBF7D9F-F0B2-497E-BF7B-2B7E255A8C98}" type="slidenum">
              <a:rPr lang="zh-CN" altLang="en-US" smtClean="0"/>
              <a:t>13</a:t>
            </a:fld>
            <a:endParaRPr lang="zh-CN" altLang="en-US"/>
          </a:p>
        </p:txBody>
      </p:sp>
    </p:spTree>
    <p:extLst>
      <p:ext uri="{BB962C8B-B14F-4D97-AF65-F5344CB8AC3E}">
        <p14:creationId xmlns:p14="http://schemas.microsoft.com/office/powerpoint/2010/main" val="1029424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 </a:t>
            </a:r>
            <a:r>
              <a:rPr lang="en-US" altLang="zh-CN" dirty="0"/>
              <a:t>The ultimate goal of this paper is to achieve the above process.</a:t>
            </a:r>
            <a:endParaRPr lang="zh-CN" altLang="en-US" dirty="0"/>
          </a:p>
        </p:txBody>
      </p:sp>
      <p:sp>
        <p:nvSpPr>
          <p:cNvPr id="4" name="灯片编号占位符 3"/>
          <p:cNvSpPr>
            <a:spLocks noGrp="1"/>
          </p:cNvSpPr>
          <p:nvPr>
            <p:ph type="sldNum" sz="quarter" idx="10"/>
          </p:nvPr>
        </p:nvSpPr>
        <p:spPr/>
        <p:txBody>
          <a:bodyPr/>
          <a:lstStyle/>
          <a:p>
            <a:fld id="{1BBF7D9F-F0B2-497E-BF7B-2B7E255A8C98}" type="slidenum">
              <a:rPr lang="zh-CN" altLang="en-US" smtClean="0"/>
              <a:t>15</a:t>
            </a:fld>
            <a:endParaRPr lang="zh-CN" altLang="en-US"/>
          </a:p>
        </p:txBody>
      </p:sp>
    </p:spTree>
    <p:extLst>
      <p:ext uri="{BB962C8B-B14F-4D97-AF65-F5344CB8AC3E}">
        <p14:creationId xmlns:p14="http://schemas.microsoft.com/office/powerpoint/2010/main" val="21468796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1BBF7D9F-F0B2-497E-BF7B-2B7E255A8C98}" type="slidenum">
              <a:rPr lang="zh-CN" altLang="en-US" smtClean="0">
                <a:solidFill>
                  <a:prstClr val="black"/>
                </a:solidFill>
              </a:rPr>
              <a:pPr/>
              <a:t>17</a:t>
            </a:fld>
            <a:endParaRPr lang="zh-CN" altLang="en-US">
              <a:solidFill>
                <a:prstClr val="black"/>
              </a:solidFill>
            </a:endParaRPr>
          </a:p>
        </p:txBody>
      </p:sp>
    </p:spTree>
    <p:extLst>
      <p:ext uri="{BB962C8B-B14F-4D97-AF65-F5344CB8AC3E}">
        <p14:creationId xmlns:p14="http://schemas.microsoft.com/office/powerpoint/2010/main" val="3975676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685800" y="1597819"/>
            <a:ext cx="7772400" cy="1102519"/>
          </a:xfrm>
        </p:spPr>
        <p:txBody>
          <a:bodyPr/>
          <a:lstStyle/>
          <a:p>
            <a:r>
              <a:rPr lang="zh-CN" altLang="en-US"/>
              <a:t>单击此处编辑母版标题样式</a:t>
            </a:r>
          </a:p>
        </p:txBody>
      </p:sp>
      <p:sp>
        <p:nvSpPr>
          <p:cNvPr id="3" name="副标题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3521905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3719564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722313" y="3305176"/>
            <a:ext cx="7772400" cy="1021556"/>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3444759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2729768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457200" y="205978"/>
            <a:ext cx="8229600" cy="85725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9CC2AFFC-7EC3-4C38-B0B1-7FABB7B56367}" type="slidenum">
              <a:rPr lang="zh-CN" altLang="en-US" smtClean="0"/>
              <a:t>‹#›</a:t>
            </a:fld>
            <a:endParaRPr lang="zh-CN" altLang="en-US"/>
          </a:p>
        </p:txBody>
      </p:sp>
      <p:sp>
        <p:nvSpPr>
          <p:cNvPr id="11" name="矩形 10"/>
          <p:cNvSpPr/>
          <p:nvPr userDrawn="1"/>
        </p:nvSpPr>
        <p:spPr>
          <a:xfrm>
            <a:off x="7092280" y="4773801"/>
            <a:ext cx="775136" cy="24622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模板下载：</a:t>
            </a:r>
            <a:r>
              <a:rPr kumimoji="0" lang="en-US" altLang="zh-CN" sz="100" b="0" i="0" u="none" strike="noStrike" kern="0" cap="none" spc="0" normalizeH="0" baseline="0" noProof="0" dirty="0">
                <a:ln>
                  <a:noFill/>
                </a:ln>
                <a:solidFill>
                  <a:prstClr val="white"/>
                </a:solidFill>
                <a:effectLst/>
                <a:uLnTx/>
                <a:uFillTx/>
              </a:rPr>
              <a:t>www.1ppt.com/moban/     </a:t>
            </a:r>
            <a:r>
              <a:rPr kumimoji="0" lang="zh-CN" altLang="en-US" sz="100" b="0" i="0" u="none" strike="noStrike" kern="0" cap="none" spc="0" normalizeH="0" baseline="0" noProof="0" dirty="0">
                <a:ln>
                  <a:noFill/>
                </a:ln>
                <a:solidFill>
                  <a:prstClr val="white"/>
                </a:solidFill>
                <a:effectLst/>
                <a:uLnTx/>
                <a:uFillTx/>
              </a:rPr>
              <a:t>行业</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a:t>
            </a:r>
            <a:r>
              <a:rPr kumimoji="0" lang="en-US" altLang="zh-CN" sz="100" b="0" i="0" u="none" strike="noStrike" kern="0" cap="none" spc="0" normalizeH="0" baseline="0" noProof="0" dirty="0">
                <a:ln>
                  <a:noFill/>
                </a:ln>
                <a:solidFill>
                  <a:prstClr val="white"/>
                </a:solidFill>
                <a:effectLst/>
                <a:uLnTx/>
                <a:uFillTx/>
              </a:rPr>
              <a:t>www.1ppt.com/hangye/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节日</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a:t>
            </a:r>
            <a:r>
              <a:rPr kumimoji="0" lang="en-US" altLang="zh-CN" sz="100" b="0" i="0" u="none" strike="noStrike" kern="0" cap="none" spc="0" normalizeH="0" baseline="0" noProof="0" dirty="0">
                <a:ln>
                  <a:noFill/>
                </a:ln>
                <a:solidFill>
                  <a:prstClr val="white"/>
                </a:solidFill>
                <a:effectLst/>
                <a:uLnTx/>
                <a:uFillTx/>
              </a:rPr>
              <a:t>www.1ppt.com/jieri/           PPT</a:t>
            </a:r>
            <a:r>
              <a:rPr kumimoji="0" lang="zh-CN" altLang="en-US" sz="100" b="0" i="0" u="none" strike="noStrike" kern="0" cap="none" spc="0" normalizeH="0" baseline="0" noProof="0" dirty="0">
                <a:ln>
                  <a:noFill/>
                </a:ln>
                <a:solidFill>
                  <a:prstClr val="white"/>
                </a:solidFill>
                <a:effectLst/>
                <a:uLnTx/>
                <a:uFillTx/>
              </a:rPr>
              <a:t>素材下载：</a:t>
            </a:r>
            <a:r>
              <a:rPr kumimoji="0" lang="en-US" altLang="zh-CN" sz="100" b="0" i="0" u="none" strike="noStrike" kern="0" cap="none" spc="0" normalizeH="0" baseline="0" noProof="0" dirty="0">
                <a:ln>
                  <a:noFill/>
                </a:ln>
                <a:solidFill>
                  <a:prstClr val="white"/>
                </a:solidFill>
                <a:effectLst/>
                <a:uLnTx/>
                <a:uFillTx/>
              </a:rPr>
              <a:t>www.1ppt.com/sucai/</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背景图片：</a:t>
            </a:r>
            <a:r>
              <a:rPr kumimoji="0" lang="en-US" altLang="zh-CN" sz="100" b="0" i="0" u="none" strike="noStrike" kern="0" cap="none" spc="0" normalizeH="0" baseline="0" noProof="0" dirty="0">
                <a:ln>
                  <a:noFill/>
                </a:ln>
                <a:solidFill>
                  <a:prstClr val="white"/>
                </a:solidFill>
                <a:effectLst/>
                <a:uLnTx/>
                <a:uFillTx/>
              </a:rPr>
              <a:t>www.1ppt.com/beijing/      PPT</a:t>
            </a:r>
            <a:r>
              <a:rPr kumimoji="0" lang="zh-CN" altLang="en-US" sz="100" b="0" i="0" u="none" strike="noStrike" kern="0" cap="none" spc="0" normalizeH="0" baseline="0" noProof="0" dirty="0">
                <a:ln>
                  <a:noFill/>
                </a:ln>
                <a:solidFill>
                  <a:prstClr val="white"/>
                </a:solidFill>
                <a:effectLst/>
                <a:uLnTx/>
                <a:uFillTx/>
              </a:rPr>
              <a:t>图表下载：</a:t>
            </a:r>
            <a:r>
              <a:rPr kumimoji="0" lang="en-US" altLang="zh-CN" sz="100" b="0" i="0" u="none" strike="noStrike" kern="0" cap="none" spc="0" normalizeH="0" baseline="0" noProof="0" dirty="0">
                <a:ln>
                  <a:noFill/>
                </a:ln>
                <a:solidFill>
                  <a:prstClr val="white"/>
                </a:solidFill>
                <a:effectLst/>
                <a:uLnTx/>
                <a:uFillTx/>
              </a:rPr>
              <a:t>www.1ppt.com/tubiao/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优秀</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下载：</a:t>
            </a:r>
            <a:r>
              <a:rPr kumimoji="0" lang="en-US" altLang="zh-CN" sz="100" b="0" i="0" u="none" strike="noStrike" kern="0" cap="none" spc="0" normalizeH="0" baseline="0" noProof="0" dirty="0">
                <a:ln>
                  <a:noFill/>
                </a:ln>
                <a:solidFill>
                  <a:prstClr val="white"/>
                </a:solidFill>
                <a:effectLst/>
                <a:uLnTx/>
                <a:uFillTx/>
              </a:rPr>
              <a:t>www.1ppt.com/xiazai/        PPT</a:t>
            </a:r>
            <a:r>
              <a:rPr kumimoji="0" lang="zh-CN" altLang="en-US" sz="100" b="0" i="0" u="none" strike="noStrike" kern="0" cap="none" spc="0" normalizeH="0" baseline="0" noProof="0" dirty="0">
                <a:ln>
                  <a:noFill/>
                </a:ln>
                <a:solidFill>
                  <a:prstClr val="white"/>
                </a:solidFill>
                <a:effectLst/>
                <a:uLnTx/>
                <a:uFillTx/>
              </a:rPr>
              <a:t>教程： </a:t>
            </a:r>
            <a:r>
              <a:rPr kumimoji="0" lang="en-US" altLang="zh-CN" sz="100" b="0" i="0" u="none" strike="noStrike" kern="0" cap="none" spc="0" normalizeH="0" baseline="0" noProof="0" dirty="0">
                <a:ln>
                  <a:noFill/>
                </a:ln>
                <a:solidFill>
                  <a:prstClr val="white"/>
                </a:solidFill>
                <a:effectLst/>
                <a:uLnTx/>
                <a:uFillTx/>
              </a:rPr>
              <a:t>www.1ppt.com/powerpoint/      </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Word</a:t>
            </a:r>
            <a:r>
              <a:rPr kumimoji="0" lang="zh-CN" altLang="en-US" sz="100" b="0" i="0" u="none" strike="noStrike" kern="0" cap="none" spc="0" normalizeH="0" baseline="0" noProof="0" dirty="0">
                <a:ln>
                  <a:noFill/>
                </a:ln>
                <a:solidFill>
                  <a:prstClr val="white"/>
                </a:solidFill>
                <a:effectLst/>
                <a:uLnTx/>
                <a:uFillTx/>
              </a:rPr>
              <a:t>教程： </a:t>
            </a:r>
            <a:r>
              <a:rPr kumimoji="0" lang="en-US" altLang="zh-CN" sz="100" b="0" i="0" u="none" strike="noStrike" kern="0" cap="none" spc="0" normalizeH="0" baseline="0" noProof="0" dirty="0">
                <a:ln>
                  <a:noFill/>
                </a:ln>
                <a:solidFill>
                  <a:prstClr val="white"/>
                </a:solidFill>
                <a:effectLst/>
                <a:uLnTx/>
                <a:uFillTx/>
              </a:rPr>
              <a:t>www.1ppt.com/word/              Excel</a:t>
            </a:r>
            <a:r>
              <a:rPr kumimoji="0" lang="zh-CN" altLang="en-US" sz="100" b="0" i="0" u="none" strike="noStrike" kern="0" cap="none" spc="0" normalizeH="0" baseline="0" noProof="0" dirty="0">
                <a:ln>
                  <a:noFill/>
                </a:ln>
                <a:solidFill>
                  <a:prstClr val="white"/>
                </a:solidFill>
                <a:effectLst/>
                <a:uLnTx/>
                <a:uFillTx/>
              </a:rPr>
              <a:t>教程：</a:t>
            </a:r>
            <a:r>
              <a:rPr kumimoji="0" lang="en-US" altLang="zh-CN" sz="100" b="0" i="0" u="none" strike="noStrike" kern="0" cap="none" spc="0" normalizeH="0" baseline="0" noProof="0" dirty="0">
                <a:ln>
                  <a:noFill/>
                </a:ln>
                <a:solidFill>
                  <a:prstClr val="white"/>
                </a:solidFill>
                <a:effectLst/>
                <a:uLnTx/>
                <a:uFillTx/>
              </a:rPr>
              <a:t>www.1ppt.com/excel/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资料下载：</a:t>
            </a:r>
            <a:r>
              <a:rPr kumimoji="0" lang="en-US" altLang="zh-CN" sz="100" b="0" i="0" u="none" strike="noStrike" kern="0" cap="none" spc="0" normalizeH="0" baseline="0" noProof="0" dirty="0">
                <a:ln>
                  <a:noFill/>
                </a:ln>
                <a:solidFill>
                  <a:prstClr val="white"/>
                </a:solidFill>
                <a:effectLst/>
                <a:uLnTx/>
                <a:uFillTx/>
              </a:rPr>
              <a:t>www.1ppt.com/ziliao/                PPT</a:t>
            </a:r>
            <a:r>
              <a:rPr kumimoji="0" lang="zh-CN" altLang="en-US" sz="100" b="0" i="0" u="none" strike="noStrike" kern="0" cap="none" spc="0" normalizeH="0" baseline="0" noProof="0" dirty="0">
                <a:ln>
                  <a:noFill/>
                </a:ln>
                <a:solidFill>
                  <a:prstClr val="white"/>
                </a:solidFill>
                <a:effectLst/>
                <a:uLnTx/>
                <a:uFillTx/>
              </a:rPr>
              <a:t>课件下载：</a:t>
            </a:r>
            <a:r>
              <a:rPr kumimoji="0" lang="en-US" altLang="zh-CN" sz="100" b="0" i="0" u="none" strike="noStrike" kern="0" cap="none" spc="0" normalizeH="0" baseline="0" noProof="0" dirty="0">
                <a:ln>
                  <a:noFill/>
                </a:ln>
                <a:solidFill>
                  <a:prstClr val="white"/>
                </a:solidFill>
                <a:effectLst/>
                <a:uLnTx/>
                <a:uFillTx/>
              </a:rPr>
              <a:t>www.1ppt.com/kejian/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范文下载：</a:t>
            </a:r>
            <a:r>
              <a:rPr kumimoji="0" lang="en-US" altLang="zh-CN" sz="100" b="0" i="0" u="none" strike="noStrike" kern="0" cap="none" spc="0" normalizeH="0" baseline="0" noProof="0" dirty="0">
                <a:ln>
                  <a:noFill/>
                </a:ln>
                <a:solidFill>
                  <a:prstClr val="white"/>
                </a:solidFill>
                <a:effectLst/>
                <a:uLnTx/>
                <a:uFillTx/>
              </a:rPr>
              <a:t>www.1ppt.com/fanwen/             </a:t>
            </a:r>
            <a:r>
              <a:rPr kumimoji="0" lang="zh-CN" altLang="en-US" sz="100" b="0" i="0" u="none" strike="noStrike" kern="0" cap="none" spc="0" normalizeH="0" baseline="0" noProof="0" dirty="0">
                <a:ln>
                  <a:noFill/>
                </a:ln>
                <a:solidFill>
                  <a:prstClr val="white"/>
                </a:solidFill>
                <a:effectLst/>
                <a:uLnTx/>
                <a:uFillTx/>
              </a:rPr>
              <a:t>试卷下载：</a:t>
            </a:r>
            <a:r>
              <a:rPr kumimoji="0" lang="en-US" altLang="zh-CN" sz="100" b="0" i="0" u="none" strike="noStrike" kern="0" cap="none" spc="0" normalizeH="0" baseline="0" noProof="0" dirty="0">
                <a:ln>
                  <a:noFill/>
                </a:ln>
                <a:solidFill>
                  <a:prstClr val="white"/>
                </a:solidFill>
                <a:effectLst/>
                <a:uLnTx/>
                <a:uFillTx/>
              </a:rPr>
              <a:t>www.1ppt.com/shiti/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教案下载：</a:t>
            </a:r>
            <a:r>
              <a:rPr kumimoji="0" lang="en-US" altLang="zh-CN" sz="100" b="0" i="0" u="none" strike="noStrike" kern="0" cap="none" spc="0" normalizeH="0" baseline="0" noProof="0" dirty="0">
                <a:ln>
                  <a:noFill/>
                </a:ln>
                <a:solidFill>
                  <a:prstClr val="white"/>
                </a:solidFill>
                <a:effectLst/>
                <a:uLnTx/>
                <a:uFillTx/>
              </a:rPr>
              <a:t>www.1ppt.com/jiaoan/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字体下载：</a:t>
            </a:r>
            <a:r>
              <a:rPr kumimoji="0" lang="en-US" altLang="zh-CN" sz="100" b="0" i="0" u="none" strike="noStrike" kern="0" cap="none" spc="0" normalizeH="0" baseline="0" noProof="0" dirty="0">
                <a:ln>
                  <a:noFill/>
                </a:ln>
                <a:solidFill>
                  <a:prstClr val="white"/>
                </a:solidFill>
                <a:effectLst/>
                <a:uLnTx/>
                <a:uFillTx/>
              </a:rPr>
              <a:t>www.1ppt.com/ziti/</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 </a:t>
            </a:r>
            <a:endParaRPr kumimoji="0" lang="zh-CN" altLang="en-US" sz="100" b="0" i="0" u="none" strike="noStrike" kern="0" cap="none" spc="0" normalizeH="0" baseline="0" noProof="0" dirty="0">
              <a:ln>
                <a:noFill/>
              </a:ln>
              <a:solidFill>
                <a:prstClr val="white"/>
              </a:solidFill>
              <a:effectLst/>
              <a:uLnTx/>
              <a:uFillTx/>
            </a:endParaRPr>
          </a:p>
        </p:txBody>
      </p:sp>
    </p:spTree>
    <p:extLst>
      <p:ext uri="{BB962C8B-B14F-4D97-AF65-F5344CB8AC3E}">
        <p14:creationId xmlns:p14="http://schemas.microsoft.com/office/powerpoint/2010/main" val="663215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空白">
    <p:bg>
      <p:bgPr>
        <a:pattFill prst="wdUpDiag">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2482538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457201" y="204787"/>
            <a:ext cx="3008313" cy="871538"/>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4050495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1792288" y="3600450"/>
            <a:ext cx="5486400" cy="425054"/>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4165917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1563841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6629400" y="154781"/>
            <a:ext cx="2057400" cy="329088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154781"/>
            <a:ext cx="6019800" cy="329088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73576146-C38A-4DCD-84CF-81CDB3891966}" type="datetimeFigureOut">
              <a:rPr lang="zh-CN" altLang="en-US" smtClean="0"/>
              <a:t>2020/3/30</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2728338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0" y="205978"/>
            <a:ext cx="8229600" cy="857250"/>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73576146-C38A-4DCD-84CF-81CDB3891966}" type="datetimeFigureOut">
              <a:rPr lang="zh-CN" altLang="en-US" smtClean="0"/>
              <a:t>2020/3/30</a:t>
            </a:fld>
            <a:endParaRPr lang="zh-CN" altLang="en-US"/>
          </a:p>
        </p:txBody>
      </p:sp>
      <p:sp>
        <p:nvSpPr>
          <p:cNvPr id="5" name="页脚占位符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9CC2AFFC-7EC3-4C38-B0B1-7FABB7B56367}" type="slidenum">
              <a:rPr lang="zh-CN" altLang="en-US" smtClean="0"/>
              <a:t>‹#›</a:t>
            </a:fld>
            <a:endParaRPr lang="zh-CN" altLang="en-US"/>
          </a:p>
        </p:txBody>
      </p:sp>
    </p:spTree>
    <p:extLst>
      <p:ext uri="{BB962C8B-B14F-4D97-AF65-F5344CB8AC3E}">
        <p14:creationId xmlns:p14="http://schemas.microsoft.com/office/powerpoint/2010/main" val="1745198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5" r:id="rId6"/>
    <p:sldLayoutId id="2147483656" r:id="rId7"/>
    <p:sldLayoutId id="2147483657" r:id="rId8"/>
    <p:sldLayoutId id="2147483658" r:id="rId9"/>
    <p:sldLayoutId id="2147483659" r:id="rId10"/>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comments" Target="../comments/comment1.xml"/><Relationship Id="rId5" Type="http://schemas.openxmlformats.org/officeDocument/2006/relationships/image" Target="../media/image4.jpe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comments" Target="../comments/commen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omments" Target="../comments/comment5.xm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pct90">
          <a:fgClr>
            <a:srgbClr val="404040"/>
          </a:fgClr>
          <a:bgClr>
            <a:srgbClr val="595959"/>
          </a:bgClr>
        </a:pattFill>
        <a:effectLst/>
      </p:bgPr>
    </p:bg>
    <p:spTree>
      <p:nvGrpSpPr>
        <p:cNvPr id="1" name=""/>
        <p:cNvGrpSpPr/>
        <p:nvPr/>
      </p:nvGrpSpPr>
      <p:grpSpPr>
        <a:xfrm>
          <a:off x="0" y="0"/>
          <a:ext cx="0" cy="0"/>
          <a:chOff x="0" y="0"/>
          <a:chExt cx="0" cy="0"/>
        </a:xfrm>
      </p:grpSpPr>
      <p:sp>
        <p:nvSpPr>
          <p:cNvPr id="22" name="Freeform 13"/>
          <p:cNvSpPr>
            <a:spLocks/>
          </p:cNvSpPr>
          <p:nvPr/>
        </p:nvSpPr>
        <p:spPr bwMode="auto">
          <a:xfrm>
            <a:off x="-9766" y="1899183"/>
            <a:ext cx="9121913" cy="3249038"/>
          </a:xfrm>
          <a:custGeom>
            <a:avLst/>
            <a:gdLst>
              <a:gd name="T0" fmla="*/ 657 w 934"/>
              <a:gd name="T1" fmla="*/ 3 h 312"/>
              <a:gd name="T2" fmla="*/ 654 w 934"/>
              <a:gd name="T3" fmla="*/ 0 h 312"/>
              <a:gd name="T4" fmla="*/ 499 w 934"/>
              <a:gd name="T5" fmla="*/ 225 h 312"/>
              <a:gd name="T6" fmla="*/ 0 w 934"/>
              <a:gd name="T7" fmla="*/ 244 h 312"/>
              <a:gd name="T8" fmla="*/ 0 w 934"/>
              <a:gd name="T9" fmla="*/ 312 h 312"/>
              <a:gd name="T10" fmla="*/ 934 w 934"/>
              <a:gd name="T11" fmla="*/ 312 h 312"/>
              <a:gd name="T12" fmla="*/ 760 w 934"/>
              <a:gd name="T13" fmla="*/ 99 h 312"/>
              <a:gd name="T14" fmla="*/ 716 w 934"/>
              <a:gd name="T15" fmla="*/ 57 h 312"/>
              <a:gd name="T16" fmla="*/ 657 w 934"/>
              <a:gd name="T17" fmla="*/ 3 h 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4" h="312">
                <a:moveTo>
                  <a:pt x="657" y="3"/>
                </a:moveTo>
                <a:lnTo>
                  <a:pt x="654" y="0"/>
                </a:lnTo>
                <a:cubicBezTo>
                  <a:pt x="654" y="0"/>
                  <a:pt x="631" y="173"/>
                  <a:pt x="499" y="225"/>
                </a:cubicBezTo>
                <a:cubicBezTo>
                  <a:pt x="366" y="278"/>
                  <a:pt x="92" y="301"/>
                  <a:pt x="0" y="244"/>
                </a:cubicBezTo>
                <a:lnTo>
                  <a:pt x="0" y="312"/>
                </a:lnTo>
                <a:lnTo>
                  <a:pt x="934" y="312"/>
                </a:lnTo>
                <a:cubicBezTo>
                  <a:pt x="934" y="312"/>
                  <a:pt x="808" y="142"/>
                  <a:pt x="760" y="99"/>
                </a:cubicBezTo>
                <a:cubicBezTo>
                  <a:pt x="745" y="86"/>
                  <a:pt x="731" y="70"/>
                  <a:pt x="716" y="57"/>
                </a:cubicBezTo>
                <a:cubicBezTo>
                  <a:pt x="684" y="27"/>
                  <a:pt x="657" y="3"/>
                  <a:pt x="657" y="3"/>
                </a:cubicBezTo>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grpSp>
        <p:nvGrpSpPr>
          <p:cNvPr id="24" name="组合 23"/>
          <p:cNvGrpSpPr/>
          <p:nvPr/>
        </p:nvGrpSpPr>
        <p:grpSpPr>
          <a:xfrm>
            <a:off x="4450754" y="385374"/>
            <a:ext cx="3450476" cy="1826336"/>
            <a:chOff x="4428098" y="592147"/>
            <a:chExt cx="3450476" cy="1826336"/>
          </a:xfrm>
        </p:grpSpPr>
        <p:sp>
          <p:nvSpPr>
            <p:cNvPr id="35" name="Freeform 12"/>
            <p:cNvSpPr>
              <a:spLocks/>
            </p:cNvSpPr>
            <p:nvPr/>
          </p:nvSpPr>
          <p:spPr bwMode="auto">
            <a:xfrm>
              <a:off x="4428098" y="1383234"/>
              <a:ext cx="3298793" cy="1035249"/>
            </a:xfrm>
            <a:custGeom>
              <a:avLst/>
              <a:gdLst>
                <a:gd name="T0" fmla="*/ 189 w 364"/>
                <a:gd name="T1" fmla="*/ 0 h 106"/>
                <a:gd name="T2" fmla="*/ 20 w 364"/>
                <a:gd name="T3" fmla="*/ 57 h 106"/>
                <a:gd name="T4" fmla="*/ 0 w 364"/>
                <a:gd name="T5" fmla="*/ 106 h 106"/>
                <a:gd name="T6" fmla="*/ 140 w 364"/>
                <a:gd name="T7" fmla="*/ 66 h 106"/>
                <a:gd name="T8" fmla="*/ 204 w 364"/>
                <a:gd name="T9" fmla="*/ 99 h 106"/>
                <a:gd name="T10" fmla="*/ 209 w 364"/>
                <a:gd name="T11" fmla="*/ 47 h 106"/>
                <a:gd name="T12" fmla="*/ 364 w 364"/>
                <a:gd name="T13" fmla="*/ 16 h 106"/>
                <a:gd name="T14" fmla="*/ 213 w 364"/>
                <a:gd name="T15" fmla="*/ 13 h 106"/>
                <a:gd name="T16" fmla="*/ 189 w 364"/>
                <a:gd name="T1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106">
                  <a:moveTo>
                    <a:pt x="189" y="0"/>
                  </a:moveTo>
                  <a:lnTo>
                    <a:pt x="20" y="57"/>
                  </a:lnTo>
                  <a:lnTo>
                    <a:pt x="0" y="106"/>
                  </a:lnTo>
                  <a:lnTo>
                    <a:pt x="140" y="66"/>
                  </a:lnTo>
                  <a:lnTo>
                    <a:pt x="204" y="99"/>
                  </a:lnTo>
                  <a:lnTo>
                    <a:pt x="209" y="47"/>
                  </a:lnTo>
                  <a:lnTo>
                    <a:pt x="364" y="16"/>
                  </a:lnTo>
                  <a:lnTo>
                    <a:pt x="213" y="13"/>
                  </a:lnTo>
                  <a:lnTo>
                    <a:pt x="189" y="0"/>
                  </a:lnTo>
                </a:path>
              </a:pathLst>
            </a:custGeom>
            <a:solidFill>
              <a:srgbClr val="2E2E2E"/>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36" name="Freeform 11"/>
            <p:cNvSpPr>
              <a:spLocks/>
            </p:cNvSpPr>
            <p:nvPr/>
          </p:nvSpPr>
          <p:spPr bwMode="auto">
            <a:xfrm>
              <a:off x="5814679" y="1480899"/>
              <a:ext cx="580007" cy="625056"/>
            </a:xfrm>
            <a:custGeom>
              <a:avLst/>
              <a:gdLst>
                <a:gd name="T0" fmla="*/ 19 w 64"/>
                <a:gd name="T1" fmla="*/ 0 h 64"/>
                <a:gd name="T2" fmla="*/ 0 w 64"/>
                <a:gd name="T3" fmla="*/ 6 h 64"/>
                <a:gd name="T4" fmla="*/ 64 w 64"/>
                <a:gd name="T5" fmla="*/ 64 h 64"/>
                <a:gd name="T6" fmla="*/ 19 w 64"/>
                <a:gd name="T7" fmla="*/ 0 h 64"/>
              </a:gdLst>
              <a:ahLst/>
              <a:cxnLst>
                <a:cxn ang="0">
                  <a:pos x="T0" y="T1"/>
                </a:cxn>
                <a:cxn ang="0">
                  <a:pos x="T2" y="T3"/>
                </a:cxn>
                <a:cxn ang="0">
                  <a:pos x="T4" y="T5"/>
                </a:cxn>
                <a:cxn ang="0">
                  <a:pos x="T6" y="T7"/>
                </a:cxn>
              </a:cxnLst>
              <a:rect l="0" t="0" r="r" b="b"/>
              <a:pathLst>
                <a:path w="64" h="64">
                  <a:moveTo>
                    <a:pt x="19" y="0"/>
                  </a:moveTo>
                  <a:lnTo>
                    <a:pt x="0" y="6"/>
                  </a:lnTo>
                  <a:lnTo>
                    <a:pt x="64" y="64"/>
                  </a:lnTo>
                  <a:lnTo>
                    <a:pt x="19" y="0"/>
                  </a:lnTo>
                </a:path>
              </a:pathLst>
            </a:custGeom>
            <a:solidFill>
              <a:schemeClr val="bg1">
                <a:lumMod val="5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37" name="Freeform 8"/>
            <p:cNvSpPr>
              <a:spLocks/>
            </p:cNvSpPr>
            <p:nvPr/>
          </p:nvSpPr>
          <p:spPr bwMode="auto">
            <a:xfrm>
              <a:off x="4534930" y="592147"/>
              <a:ext cx="1459082" cy="1435676"/>
            </a:xfrm>
            <a:custGeom>
              <a:avLst/>
              <a:gdLst>
                <a:gd name="T0" fmla="*/ 161 w 161"/>
                <a:gd name="T1" fmla="*/ 91 h 147"/>
                <a:gd name="T2" fmla="*/ 45 w 161"/>
                <a:gd name="T3" fmla="*/ 0 h 147"/>
                <a:gd name="T4" fmla="*/ 0 w 161"/>
                <a:gd name="T5" fmla="*/ 147 h 147"/>
                <a:gd name="T6" fmla="*/ 161 w 161"/>
                <a:gd name="T7" fmla="*/ 91 h 147"/>
              </a:gdLst>
              <a:ahLst/>
              <a:cxnLst>
                <a:cxn ang="0">
                  <a:pos x="T0" y="T1"/>
                </a:cxn>
                <a:cxn ang="0">
                  <a:pos x="T2" y="T3"/>
                </a:cxn>
                <a:cxn ang="0">
                  <a:pos x="T4" y="T5"/>
                </a:cxn>
                <a:cxn ang="0">
                  <a:pos x="T6" y="T7"/>
                </a:cxn>
              </a:cxnLst>
              <a:rect l="0" t="0" r="r" b="b"/>
              <a:pathLst>
                <a:path w="161" h="147">
                  <a:moveTo>
                    <a:pt x="161" y="91"/>
                  </a:moveTo>
                  <a:lnTo>
                    <a:pt x="45" y="0"/>
                  </a:lnTo>
                  <a:lnTo>
                    <a:pt x="0" y="147"/>
                  </a:lnTo>
                  <a:lnTo>
                    <a:pt x="161" y="91"/>
                  </a:lnTo>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38" name="Freeform 9"/>
            <p:cNvSpPr>
              <a:spLocks/>
            </p:cNvSpPr>
            <p:nvPr/>
          </p:nvSpPr>
          <p:spPr bwMode="auto">
            <a:xfrm>
              <a:off x="4933223" y="594528"/>
              <a:ext cx="2945351" cy="752021"/>
            </a:xfrm>
            <a:custGeom>
              <a:avLst/>
              <a:gdLst>
                <a:gd name="T0" fmla="*/ 161 w 325"/>
                <a:gd name="T1" fmla="*/ 77 h 77"/>
                <a:gd name="T2" fmla="*/ 0 w 325"/>
                <a:gd name="T3" fmla="*/ 0 h 77"/>
                <a:gd name="T4" fmla="*/ 325 w 325"/>
                <a:gd name="T5" fmla="*/ 44 h 77"/>
                <a:gd name="T6" fmla="*/ 161 w 325"/>
                <a:gd name="T7" fmla="*/ 77 h 77"/>
              </a:gdLst>
              <a:ahLst/>
              <a:cxnLst>
                <a:cxn ang="0">
                  <a:pos x="T0" y="T1"/>
                </a:cxn>
                <a:cxn ang="0">
                  <a:pos x="T2" y="T3"/>
                </a:cxn>
                <a:cxn ang="0">
                  <a:pos x="T4" y="T5"/>
                </a:cxn>
                <a:cxn ang="0">
                  <a:pos x="T6" y="T7"/>
                </a:cxn>
              </a:cxnLst>
              <a:rect l="0" t="0" r="r" b="b"/>
              <a:pathLst>
                <a:path w="325" h="77">
                  <a:moveTo>
                    <a:pt x="161" y="77"/>
                  </a:moveTo>
                  <a:lnTo>
                    <a:pt x="0" y="0"/>
                  </a:lnTo>
                  <a:lnTo>
                    <a:pt x="325" y="44"/>
                  </a:lnTo>
                  <a:lnTo>
                    <a:pt x="161" y="77"/>
                  </a:lnTo>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40" name="Freeform 10"/>
            <p:cNvSpPr>
              <a:spLocks/>
            </p:cNvSpPr>
            <p:nvPr/>
          </p:nvSpPr>
          <p:spPr bwMode="auto">
            <a:xfrm>
              <a:off x="4953731" y="601914"/>
              <a:ext cx="1440956" cy="1504041"/>
            </a:xfrm>
            <a:custGeom>
              <a:avLst/>
              <a:gdLst>
                <a:gd name="T0" fmla="*/ 159 w 159"/>
                <a:gd name="T1" fmla="*/ 75 h 154"/>
                <a:gd name="T2" fmla="*/ 12 w 159"/>
                <a:gd name="T3" fmla="*/ 6 h 154"/>
                <a:gd name="T4" fmla="*/ 0 w 159"/>
                <a:gd name="T5" fmla="*/ 0 h 154"/>
                <a:gd name="T6" fmla="*/ 114 w 159"/>
                <a:gd name="T7" fmla="*/ 91 h 154"/>
                <a:gd name="T8" fmla="*/ 158 w 159"/>
                <a:gd name="T9" fmla="*/ 154 h 154"/>
                <a:gd name="T10" fmla="*/ 159 w 159"/>
                <a:gd name="T11" fmla="*/ 75 h 154"/>
              </a:gdLst>
              <a:ahLst/>
              <a:cxnLst>
                <a:cxn ang="0">
                  <a:pos x="T0" y="T1"/>
                </a:cxn>
                <a:cxn ang="0">
                  <a:pos x="T2" y="T3"/>
                </a:cxn>
                <a:cxn ang="0">
                  <a:pos x="T4" y="T5"/>
                </a:cxn>
                <a:cxn ang="0">
                  <a:pos x="T6" y="T7"/>
                </a:cxn>
                <a:cxn ang="0">
                  <a:pos x="T8" y="T9"/>
                </a:cxn>
                <a:cxn ang="0">
                  <a:pos x="T10" y="T11"/>
                </a:cxn>
              </a:cxnLst>
              <a:rect l="0" t="0" r="r" b="b"/>
              <a:pathLst>
                <a:path w="159" h="154">
                  <a:moveTo>
                    <a:pt x="159" y="75"/>
                  </a:moveTo>
                  <a:lnTo>
                    <a:pt x="12" y="6"/>
                  </a:lnTo>
                  <a:lnTo>
                    <a:pt x="0" y="0"/>
                  </a:lnTo>
                  <a:lnTo>
                    <a:pt x="114" y="91"/>
                  </a:lnTo>
                  <a:lnTo>
                    <a:pt x="158" y="154"/>
                  </a:lnTo>
                  <a:lnTo>
                    <a:pt x="159" y="75"/>
                  </a:lnTo>
                </a:path>
              </a:pathLst>
            </a:custGeom>
            <a:solidFill>
              <a:schemeClr val="bg1">
                <a:lumMod val="8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grpSp>
      <p:sp>
        <p:nvSpPr>
          <p:cNvPr id="41" name="TextBox 40"/>
          <p:cNvSpPr txBox="1"/>
          <p:nvPr/>
        </p:nvSpPr>
        <p:spPr>
          <a:xfrm>
            <a:off x="111935" y="1103212"/>
            <a:ext cx="4445650" cy="1261884"/>
          </a:xfrm>
          <a:prstGeom prst="rect">
            <a:avLst/>
          </a:prstGeom>
          <a:noFill/>
        </p:spPr>
        <p:txBody>
          <a:bodyPr wrap="square" rtlCol="0">
            <a:spAutoFit/>
          </a:bodyPr>
          <a:lstStyle/>
          <a:p>
            <a:pPr algn="ctr"/>
            <a:r>
              <a:rPr lang="en-US" altLang="zh-CN" b="1" dirty="0">
                <a:solidFill>
                  <a:srgbClr val="FFC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Design and Research of Ship Lock</a:t>
            </a:r>
          </a:p>
          <a:p>
            <a:pPr algn="ctr"/>
            <a:r>
              <a:rPr lang="en-US" altLang="zh-CN" b="1" dirty="0">
                <a:solidFill>
                  <a:srgbClr val="FFC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 Intelligent Dispatching System</a:t>
            </a:r>
          </a:p>
          <a:p>
            <a:pPr algn="ctr"/>
            <a:endParaRPr lang="zh-CN" altLang="en-US" sz="4000" b="1" spc="300" dirty="0">
              <a:solidFill>
                <a:srgbClr val="FFC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42" name="TextBox 41"/>
          <p:cNvSpPr txBox="1"/>
          <p:nvPr/>
        </p:nvSpPr>
        <p:spPr>
          <a:xfrm>
            <a:off x="593355" y="2994506"/>
            <a:ext cx="4589590" cy="369332"/>
          </a:xfrm>
          <a:prstGeom prst="rect">
            <a:avLst/>
          </a:prstGeom>
          <a:noFill/>
        </p:spPr>
        <p:txBody>
          <a:bodyPr wrap="none" rtlCol="0">
            <a:spAutoFit/>
          </a:bodyPr>
          <a:lstStyle/>
          <a:p>
            <a:pPr algn="ctr"/>
            <a:r>
              <a:rPr lang="en-GB" altLang="zh-CN" dirty="0">
                <a:solidFill>
                  <a:srgbClr val="D9D9D9"/>
                </a:solidFill>
                <a:latin typeface="微软雅黑" pitchFamily="34" charset="-122"/>
                <a:ea typeface="微软雅黑" pitchFamily="34" charset="-122"/>
              </a:rPr>
              <a:t>Programme: </a:t>
            </a:r>
            <a:r>
              <a:rPr lang="en-US" altLang="zh-CN" dirty="0">
                <a:solidFill>
                  <a:srgbClr val="D9D9D9"/>
                </a:solidFill>
                <a:latin typeface="微软雅黑" pitchFamily="34" charset="-122"/>
                <a:ea typeface="微软雅黑" pitchFamily="34" charset="-122"/>
              </a:rPr>
              <a:t>MSc Software Engineering </a:t>
            </a:r>
          </a:p>
        </p:txBody>
      </p:sp>
      <p:sp>
        <p:nvSpPr>
          <p:cNvPr id="43" name="Freeform 7"/>
          <p:cNvSpPr>
            <a:spLocks/>
          </p:cNvSpPr>
          <p:nvPr/>
        </p:nvSpPr>
        <p:spPr bwMode="auto">
          <a:xfrm>
            <a:off x="6383995" y="1909990"/>
            <a:ext cx="2788329" cy="3239135"/>
          </a:xfrm>
          <a:custGeom>
            <a:avLst/>
            <a:gdLst>
              <a:gd name="T0" fmla="*/ 0 w 179"/>
              <a:gd name="T1" fmla="*/ 0 h 217"/>
              <a:gd name="T2" fmla="*/ 179 w 179"/>
              <a:gd name="T3" fmla="*/ 216 h 217"/>
              <a:gd name="T4" fmla="*/ 156 w 179"/>
              <a:gd name="T5" fmla="*/ 217 h 217"/>
              <a:gd name="T6" fmla="*/ 96 w 179"/>
              <a:gd name="T7" fmla="*/ 117 h 217"/>
              <a:gd name="T8" fmla="*/ 0 w 179"/>
              <a:gd name="T9" fmla="*/ 0 h 217"/>
              <a:gd name="connsiteX0" fmla="*/ 116 w 10116"/>
              <a:gd name="connsiteY0" fmla="*/ 0 h 10000"/>
              <a:gd name="connsiteX1" fmla="*/ 10116 w 10116"/>
              <a:gd name="connsiteY1" fmla="*/ 9954 h 10000"/>
              <a:gd name="connsiteX2" fmla="*/ 8831 w 10116"/>
              <a:gd name="connsiteY2" fmla="*/ 10000 h 10000"/>
              <a:gd name="connsiteX3" fmla="*/ 5479 w 10116"/>
              <a:gd name="connsiteY3" fmla="*/ 5392 h 10000"/>
              <a:gd name="connsiteX4" fmla="*/ 0 w 10116"/>
              <a:gd name="connsiteY4" fmla="*/ 0 h 10000"/>
              <a:gd name="connsiteX0" fmla="*/ 116 w 10116"/>
              <a:gd name="connsiteY0" fmla="*/ 0 h 9954"/>
              <a:gd name="connsiteX1" fmla="*/ 10116 w 10116"/>
              <a:gd name="connsiteY1" fmla="*/ 9954 h 9954"/>
              <a:gd name="connsiteX2" fmla="*/ 8509 w 10116"/>
              <a:gd name="connsiteY2" fmla="*/ 9934 h 9954"/>
              <a:gd name="connsiteX3" fmla="*/ 5479 w 10116"/>
              <a:gd name="connsiteY3" fmla="*/ 5392 h 9954"/>
              <a:gd name="connsiteX4" fmla="*/ 0 w 10116"/>
              <a:gd name="connsiteY4" fmla="*/ 0 h 9954"/>
              <a:gd name="connsiteX0" fmla="*/ 115 w 10000"/>
              <a:gd name="connsiteY0" fmla="*/ 0 h 10046"/>
              <a:gd name="connsiteX1" fmla="*/ 10000 w 10000"/>
              <a:gd name="connsiteY1" fmla="*/ 10000 h 10046"/>
              <a:gd name="connsiteX2" fmla="*/ 8371 w 10000"/>
              <a:gd name="connsiteY2" fmla="*/ 10046 h 10046"/>
              <a:gd name="connsiteX3" fmla="*/ 5416 w 10000"/>
              <a:gd name="connsiteY3" fmla="*/ 5417 h 10046"/>
              <a:gd name="connsiteX4" fmla="*/ 0 w 10000"/>
              <a:gd name="connsiteY4" fmla="*/ 0 h 10046"/>
              <a:gd name="connsiteX0" fmla="*/ 115 w 10000"/>
              <a:gd name="connsiteY0" fmla="*/ 0 h 10046"/>
              <a:gd name="connsiteX1" fmla="*/ 10000 w 10000"/>
              <a:gd name="connsiteY1" fmla="*/ 10000 h 10046"/>
              <a:gd name="connsiteX2" fmla="*/ 8371 w 10000"/>
              <a:gd name="connsiteY2" fmla="*/ 10046 h 10046"/>
              <a:gd name="connsiteX3" fmla="*/ 5416 w 10000"/>
              <a:gd name="connsiteY3" fmla="*/ 5417 h 10046"/>
              <a:gd name="connsiteX4" fmla="*/ 0 w 10000"/>
              <a:gd name="connsiteY4" fmla="*/ 0 h 10046"/>
              <a:gd name="connsiteX0" fmla="*/ 115 w 10000"/>
              <a:gd name="connsiteY0" fmla="*/ 0 h 10046"/>
              <a:gd name="connsiteX1" fmla="*/ 10000 w 10000"/>
              <a:gd name="connsiteY1" fmla="*/ 10000 h 10046"/>
              <a:gd name="connsiteX2" fmla="*/ 8371 w 10000"/>
              <a:gd name="connsiteY2" fmla="*/ 10046 h 10046"/>
              <a:gd name="connsiteX3" fmla="*/ 4959 w 10000"/>
              <a:gd name="connsiteY3" fmla="*/ 5205 h 10046"/>
              <a:gd name="connsiteX4" fmla="*/ 0 w 10000"/>
              <a:gd name="connsiteY4" fmla="*/ 0 h 10046"/>
              <a:gd name="connsiteX0" fmla="*/ 115 w 10000"/>
              <a:gd name="connsiteY0" fmla="*/ 0 h 10046"/>
              <a:gd name="connsiteX1" fmla="*/ 10000 w 10000"/>
              <a:gd name="connsiteY1" fmla="*/ 10000 h 10046"/>
              <a:gd name="connsiteX2" fmla="*/ 8371 w 10000"/>
              <a:gd name="connsiteY2" fmla="*/ 10046 h 10046"/>
              <a:gd name="connsiteX3" fmla="*/ 4959 w 10000"/>
              <a:gd name="connsiteY3" fmla="*/ 5205 h 10046"/>
              <a:gd name="connsiteX4" fmla="*/ 0 w 10000"/>
              <a:gd name="connsiteY4" fmla="*/ 0 h 10046"/>
              <a:gd name="connsiteX0" fmla="*/ 396 w 10281"/>
              <a:gd name="connsiteY0" fmla="*/ 273 h 10319"/>
              <a:gd name="connsiteX1" fmla="*/ 10281 w 10281"/>
              <a:gd name="connsiteY1" fmla="*/ 10273 h 10319"/>
              <a:gd name="connsiteX2" fmla="*/ 8652 w 10281"/>
              <a:gd name="connsiteY2" fmla="*/ 10319 h 10319"/>
              <a:gd name="connsiteX3" fmla="*/ 5240 w 10281"/>
              <a:gd name="connsiteY3" fmla="*/ 5478 h 10319"/>
              <a:gd name="connsiteX4" fmla="*/ 0 w 10281"/>
              <a:gd name="connsiteY4" fmla="*/ 0 h 10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1" h="10319">
                <a:moveTo>
                  <a:pt x="396" y="273"/>
                </a:moveTo>
                <a:cubicBezTo>
                  <a:pt x="396" y="273"/>
                  <a:pt x="6281" y="3807"/>
                  <a:pt x="10281" y="10273"/>
                </a:cubicBezTo>
                <a:lnTo>
                  <a:pt x="8652" y="10319"/>
                </a:lnTo>
                <a:cubicBezTo>
                  <a:pt x="7929" y="9092"/>
                  <a:pt x="7008" y="7654"/>
                  <a:pt x="5240" y="5478"/>
                </a:cubicBezTo>
                <a:cubicBezTo>
                  <a:pt x="3031" y="2793"/>
                  <a:pt x="166" y="231"/>
                  <a:pt x="0" y="0"/>
                </a:cubicBezTo>
              </a:path>
            </a:pathLst>
          </a:custGeom>
          <a:solidFill>
            <a:srgbClr val="FFC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44" name="TextBox 43"/>
          <p:cNvSpPr txBox="1"/>
          <p:nvPr/>
        </p:nvSpPr>
        <p:spPr>
          <a:xfrm>
            <a:off x="3237020" y="3507268"/>
            <a:ext cx="1579279" cy="430887"/>
          </a:xfrm>
          <a:prstGeom prst="rect">
            <a:avLst/>
          </a:prstGeom>
          <a:noFill/>
        </p:spPr>
        <p:txBody>
          <a:bodyPr wrap="none" rtlCol="0">
            <a:spAutoFit/>
          </a:bodyPr>
          <a:lstStyle/>
          <a:p>
            <a:pPr algn="ctr"/>
            <a:r>
              <a:rPr lang="en-US" altLang="zh-CN" sz="1100" dirty="0">
                <a:solidFill>
                  <a:schemeClr val="bg1">
                    <a:lumMod val="65000"/>
                  </a:schemeClr>
                </a:solidFill>
                <a:latin typeface="微软雅黑" pitchFamily="34" charset="-122"/>
                <a:ea typeface="微软雅黑" pitchFamily="34" charset="-122"/>
              </a:rPr>
              <a:t>Name: Yang Zhang</a:t>
            </a:r>
          </a:p>
          <a:p>
            <a:pPr algn="ctr"/>
            <a:r>
              <a:rPr lang="en-US" altLang="zh-CN" sz="1100" dirty="0" err="1">
                <a:solidFill>
                  <a:schemeClr val="bg1">
                    <a:lumMod val="65000"/>
                  </a:schemeClr>
                </a:solidFill>
                <a:latin typeface="微软雅黑" pitchFamily="34" charset="-122"/>
                <a:ea typeface="微软雅黑" pitchFamily="34" charset="-122"/>
              </a:rPr>
              <a:t>StudentNo</a:t>
            </a:r>
            <a:r>
              <a:rPr lang="en-US" altLang="zh-CN" sz="1100" dirty="0">
                <a:solidFill>
                  <a:schemeClr val="bg1">
                    <a:lumMod val="65000"/>
                  </a:schemeClr>
                </a:solidFill>
                <a:latin typeface="微软雅黑" pitchFamily="34" charset="-122"/>
                <a:ea typeface="微软雅黑" pitchFamily="34" charset="-122"/>
              </a:rPr>
              <a:t>: 1904077</a:t>
            </a:r>
            <a:endParaRPr lang="zh-CN" altLang="en-US" sz="1100" dirty="0">
              <a:solidFill>
                <a:schemeClr val="bg1">
                  <a:lumMod val="65000"/>
                </a:schemeClr>
              </a:solidFill>
              <a:latin typeface="微软雅黑" pitchFamily="34" charset="-122"/>
              <a:ea typeface="微软雅黑" pitchFamily="34" charset="-122"/>
            </a:endParaRPr>
          </a:p>
        </p:txBody>
      </p:sp>
      <p:cxnSp>
        <p:nvCxnSpPr>
          <p:cNvPr id="46" name="直接连接符 45"/>
          <p:cNvCxnSpPr/>
          <p:nvPr/>
        </p:nvCxnSpPr>
        <p:spPr>
          <a:xfrm>
            <a:off x="773186" y="3388861"/>
            <a:ext cx="406800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5" name="Freeform 6"/>
          <p:cNvSpPr>
            <a:spLocks/>
          </p:cNvSpPr>
          <p:nvPr/>
        </p:nvSpPr>
        <p:spPr bwMode="auto">
          <a:xfrm>
            <a:off x="-25006" y="1915926"/>
            <a:ext cx="6417701" cy="3385752"/>
          </a:xfrm>
          <a:custGeom>
            <a:avLst/>
            <a:gdLst>
              <a:gd name="T0" fmla="*/ 0 w 899"/>
              <a:gd name="T1" fmla="*/ 360 h 489"/>
              <a:gd name="T2" fmla="*/ 2 w 899"/>
              <a:gd name="T3" fmla="*/ 356 h 489"/>
              <a:gd name="T4" fmla="*/ 899 w 899"/>
              <a:gd name="T5" fmla="*/ 0 h 489"/>
              <a:gd name="T6" fmla="*/ 0 w 899"/>
              <a:gd name="T7" fmla="*/ 477 h 489"/>
              <a:gd name="T8" fmla="*/ 0 w 899"/>
              <a:gd name="T9" fmla="*/ 360 h 489"/>
              <a:gd name="connsiteX0" fmla="*/ 0 w 9926"/>
              <a:gd name="connsiteY0" fmla="*/ 7226 h 9662"/>
              <a:gd name="connsiteX1" fmla="*/ 22 w 9926"/>
              <a:gd name="connsiteY1" fmla="*/ 7144 h 9662"/>
              <a:gd name="connsiteX2" fmla="*/ 9926 w 9926"/>
              <a:gd name="connsiteY2" fmla="*/ 0 h 9662"/>
              <a:gd name="connsiteX3" fmla="*/ 0 w 9926"/>
              <a:gd name="connsiteY3" fmla="*/ 9619 h 9662"/>
              <a:gd name="connsiteX4" fmla="*/ 0 w 9926"/>
              <a:gd name="connsiteY4" fmla="*/ 7226 h 9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26" h="9662">
                <a:moveTo>
                  <a:pt x="0" y="7226"/>
                </a:moveTo>
                <a:cubicBezTo>
                  <a:pt x="7" y="7199"/>
                  <a:pt x="15" y="7171"/>
                  <a:pt x="22" y="7144"/>
                </a:cubicBezTo>
                <a:cubicBezTo>
                  <a:pt x="3660" y="9864"/>
                  <a:pt x="9147" y="6748"/>
                  <a:pt x="9926" y="0"/>
                </a:cubicBezTo>
                <a:cubicBezTo>
                  <a:pt x="9081" y="9366"/>
                  <a:pt x="3604" y="9864"/>
                  <a:pt x="0" y="9619"/>
                </a:cubicBezTo>
                <a:lnTo>
                  <a:pt x="0" y="7226"/>
                </a:lnTo>
              </a:path>
            </a:pathLst>
          </a:custGeom>
          <a:solidFill>
            <a:srgbClr val="FFC000"/>
          </a:solidFill>
          <a:ln>
            <a:noFill/>
          </a:ln>
        </p:spPr>
        <p:txBody>
          <a:bodyPr vert="horz" wrap="square" lIns="91440" tIns="45720" rIns="91440" bIns="45720" numCol="1" anchor="t" anchorCtr="0" compatLnSpc="1">
            <a:prstTxWarp prst="textNoShape">
              <a:avLst/>
            </a:prstTxWarp>
          </a:bodyPr>
          <a:lstStyle/>
          <a:p>
            <a:endParaRPr lang="zh-CN" altLang="en-US"/>
          </a:p>
        </p:txBody>
      </p:sp>
    </p:spTree>
    <p:extLst>
      <p:ext uri="{BB962C8B-B14F-4D97-AF65-F5344CB8AC3E}">
        <p14:creationId xmlns:p14="http://schemas.microsoft.com/office/powerpoint/2010/main" val="2425745972"/>
      </p:ext>
    </p:extLst>
  </p:cSld>
  <p:clrMapOvr>
    <a:masterClrMapping/>
  </p:clrMapOvr>
  <mc:AlternateContent xmlns:mc="http://schemas.openxmlformats.org/markup-compatibility/2006" xmlns:p14="http://schemas.microsoft.com/office/powerpoint/2010/main">
    <mc:Choice Requires="p14">
      <p:transition spd="slow" p14:dur="2000" advTm="13362"/>
    </mc:Choice>
    <mc:Fallback xmlns="">
      <p:transition spd="slow" advTm="13362"/>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1500" fill="hold"/>
                                            <p:tgtEl>
                                              <p:spTgt spid="24"/>
                                            </p:tgtEl>
                                            <p:attrNameLst>
                                              <p:attrName>ppt_x</p:attrName>
                                            </p:attrNameLst>
                                          </p:cBhvr>
                                          <p:tavLst>
                                            <p:tav tm="0">
                                              <p:val>
                                                <p:strVal val="1+#ppt_w/2"/>
                                              </p:val>
                                            </p:tav>
                                            <p:tav tm="100000">
                                              <p:val>
                                                <p:strVal val="#ppt_x"/>
                                              </p:val>
                                            </p:tav>
                                          </p:tavLst>
                                        </p:anim>
                                        <p:anim calcmode="lin" valueType="num">
                                          <p:cBhvr additive="base">
                                            <p:cTn id="8" dur="1500" fill="hold"/>
                                            <p:tgtEl>
                                              <p:spTgt spid="24"/>
                                            </p:tgtEl>
                                            <p:attrNameLst>
                                              <p:attrName>ppt_y</p:attrName>
                                            </p:attrNameLst>
                                          </p:cBhvr>
                                          <p:tavLst>
                                            <p:tav tm="0">
                                              <p:val>
                                                <p:strVal val="1+#ppt_h/2"/>
                                              </p:val>
                                            </p:tav>
                                            <p:tav tm="100000">
                                              <p:val>
                                                <p:strVal val="#ppt_y"/>
                                              </p:val>
                                            </p:tav>
                                          </p:tavLst>
                                        </p:anim>
                                      </p:childTnLst>
                                    </p:cTn>
                                  </p:par>
                                </p:childTnLst>
                              </p:cTn>
                            </p:par>
                            <p:par>
                              <p:cTn id="9" fill="hold">
                                <p:stCondLst>
                                  <p:cond delay="1500"/>
                                </p:stCondLst>
                                <p:childTnLst>
                                  <p:par>
                                    <p:cTn id="10" presetID="22" presetClass="entr" presetSubtype="1"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up)">
                                          <p:cBhvr>
                                            <p:cTn id="12" dur="500"/>
                                            <p:tgtEl>
                                              <p:spTgt spid="22"/>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wipe(up)">
                                          <p:cBhvr>
                                            <p:cTn id="15" dur="500"/>
                                            <p:tgtEl>
                                              <p:spTgt spid="43"/>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up)">
                                          <p:cBhvr>
                                            <p:cTn id="18" dur="500"/>
                                            <p:tgtEl>
                                              <p:spTgt spid="5"/>
                                            </p:tgtEl>
                                          </p:cBhvr>
                                        </p:animEffect>
                                      </p:childTnLst>
                                    </p:cTn>
                                  </p:par>
                                </p:childTnLst>
                              </p:cTn>
                            </p:par>
                            <p:par>
                              <p:cTn id="19" fill="hold">
                                <p:stCondLst>
                                  <p:cond delay="2000"/>
                                </p:stCondLst>
                                <p:childTnLst>
                                  <p:par>
                                    <p:cTn id="20" presetID="22" presetClass="entr" presetSubtype="4" fill="hold" grpId="0" nodeType="afterEffect">
                                      <p:stCondLst>
                                        <p:cond delay="500"/>
                                      </p:stCondLst>
                                      <p:iterate type="lt">
                                        <p:tmPct val="10000"/>
                                      </p:iterate>
                                      <p:childTnLst>
                                        <p:set>
                                          <p:cBhvr>
                                            <p:cTn id="21" dur="1" fill="hold">
                                              <p:stCondLst>
                                                <p:cond delay="0"/>
                                              </p:stCondLst>
                                            </p:cTn>
                                            <p:tgtEl>
                                              <p:spTgt spid="41"/>
                                            </p:tgtEl>
                                            <p:attrNameLst>
                                              <p:attrName>style.visibility</p:attrName>
                                            </p:attrNameLst>
                                          </p:cBhvr>
                                          <p:to>
                                            <p:strVal val="visible"/>
                                          </p:to>
                                        </p:set>
                                        <p:animEffect transition="in" filter="wipe(down)">
                                          <p:cBhvr>
                                            <p:cTn id="22" dur="1000"/>
                                            <p:tgtEl>
                                              <p:spTgt spid="41"/>
                                            </p:tgtEl>
                                          </p:cBhvr>
                                        </p:animEffect>
                                      </p:childTnLst>
                                    </p:cTn>
                                  </p:par>
                                </p:childTnLst>
                              </p:cTn>
                            </p:par>
                            <p:par>
                              <p:cTn id="23" fill="hold">
                                <p:stCondLst>
                                  <p:cond delay="8900"/>
                                </p:stCondLst>
                                <p:childTnLst>
                                  <p:par>
                                    <p:cTn id="24" presetID="22" presetClass="entr" presetSubtype="8" fill="hold" grpId="0" nodeType="afterEffect">
                                      <p:stCondLst>
                                        <p:cond delay="0"/>
                                      </p:stCondLst>
                                      <p:childTnLst>
                                        <p:set>
                                          <p:cBhvr>
                                            <p:cTn id="25" dur="1" fill="hold">
                                              <p:stCondLst>
                                                <p:cond delay="0"/>
                                              </p:stCondLst>
                                            </p:cTn>
                                            <p:tgtEl>
                                              <p:spTgt spid="42"/>
                                            </p:tgtEl>
                                            <p:attrNameLst>
                                              <p:attrName>style.visibility</p:attrName>
                                            </p:attrNameLst>
                                          </p:cBhvr>
                                          <p:to>
                                            <p:strVal val="visible"/>
                                          </p:to>
                                        </p:set>
                                        <p:animEffect transition="in" filter="wipe(left)">
                                          <p:cBhvr>
                                            <p:cTn id="26" dur="1000"/>
                                            <p:tgtEl>
                                              <p:spTgt spid="42"/>
                                            </p:tgtEl>
                                          </p:cBhvr>
                                        </p:animEffect>
                                      </p:childTnLst>
                                    </p:cTn>
                                  </p:par>
                                </p:childTnLst>
                              </p:cTn>
                            </p:par>
                            <p:par>
                              <p:cTn id="27" fill="hold">
                                <p:stCondLst>
                                  <p:cond delay="9900"/>
                                </p:stCondLst>
                                <p:childTnLst>
                                  <p:par>
                                    <p:cTn id="28" presetID="2" presetClass="entr" presetSubtype="4" fill="hold" nodeType="afterEffect" p14:presetBounceEnd="50000">
                                      <p:stCondLst>
                                        <p:cond delay="0"/>
                                      </p:stCondLst>
                                      <p:childTnLst>
                                        <p:set>
                                          <p:cBhvr>
                                            <p:cTn id="29" dur="1" fill="hold">
                                              <p:stCondLst>
                                                <p:cond delay="0"/>
                                              </p:stCondLst>
                                            </p:cTn>
                                            <p:tgtEl>
                                              <p:spTgt spid="46"/>
                                            </p:tgtEl>
                                            <p:attrNameLst>
                                              <p:attrName>style.visibility</p:attrName>
                                            </p:attrNameLst>
                                          </p:cBhvr>
                                          <p:to>
                                            <p:strVal val="visible"/>
                                          </p:to>
                                        </p:set>
                                        <p:anim calcmode="lin" valueType="num" p14:bounceEnd="50000">
                                          <p:cBhvr additive="base">
                                            <p:cTn id="30" dur="500" fill="hold"/>
                                            <p:tgtEl>
                                              <p:spTgt spid="46"/>
                                            </p:tgtEl>
                                            <p:attrNameLst>
                                              <p:attrName>ppt_x</p:attrName>
                                            </p:attrNameLst>
                                          </p:cBhvr>
                                          <p:tavLst>
                                            <p:tav tm="0">
                                              <p:val>
                                                <p:strVal val="#ppt_x"/>
                                              </p:val>
                                            </p:tav>
                                            <p:tav tm="100000">
                                              <p:val>
                                                <p:strVal val="#ppt_x"/>
                                              </p:val>
                                            </p:tav>
                                          </p:tavLst>
                                        </p:anim>
                                        <p:anim calcmode="lin" valueType="num" p14:bounceEnd="50000">
                                          <p:cBhvr additive="base">
                                            <p:cTn id="31" dur="500" fill="hold"/>
                                            <p:tgtEl>
                                              <p:spTgt spid="46"/>
                                            </p:tgtEl>
                                            <p:attrNameLst>
                                              <p:attrName>ppt_y</p:attrName>
                                            </p:attrNameLst>
                                          </p:cBhvr>
                                          <p:tavLst>
                                            <p:tav tm="0">
                                              <p:val>
                                                <p:strVal val="1+#ppt_h/2"/>
                                              </p:val>
                                            </p:tav>
                                            <p:tav tm="100000">
                                              <p:val>
                                                <p:strVal val="#ppt_y"/>
                                              </p:val>
                                            </p:tav>
                                          </p:tavLst>
                                        </p:anim>
                                      </p:childTnLst>
                                    </p:cTn>
                                  </p:par>
                                </p:childTnLst>
                              </p:cTn>
                            </p:par>
                            <p:par>
                              <p:cTn id="32" fill="hold">
                                <p:stCondLst>
                                  <p:cond delay="10400"/>
                                </p:stCondLst>
                                <p:childTnLst>
                                  <p:par>
                                    <p:cTn id="33" presetID="22" presetClass="entr" presetSubtype="8" fill="hold" grpId="0" nodeType="afterEffect">
                                      <p:stCondLst>
                                        <p:cond delay="0"/>
                                      </p:stCondLst>
                                      <p:childTnLst>
                                        <p:set>
                                          <p:cBhvr>
                                            <p:cTn id="34" dur="1" fill="hold">
                                              <p:stCondLst>
                                                <p:cond delay="0"/>
                                              </p:stCondLst>
                                            </p:cTn>
                                            <p:tgtEl>
                                              <p:spTgt spid="44"/>
                                            </p:tgtEl>
                                            <p:attrNameLst>
                                              <p:attrName>style.visibility</p:attrName>
                                            </p:attrNameLst>
                                          </p:cBhvr>
                                          <p:to>
                                            <p:strVal val="visible"/>
                                          </p:to>
                                        </p:set>
                                        <p:animEffect transition="in" filter="wipe(left)">
                                          <p:cBhvr>
                                            <p:cTn id="35" dur="20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41" grpId="0"/>
          <p:bldP spid="42" grpId="0"/>
          <p:bldP spid="43" grpId="0" animBg="1"/>
          <p:bldP spid="44" grpId="0"/>
          <p:bldP spid="5"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1500" fill="hold"/>
                                            <p:tgtEl>
                                              <p:spTgt spid="24"/>
                                            </p:tgtEl>
                                            <p:attrNameLst>
                                              <p:attrName>ppt_x</p:attrName>
                                            </p:attrNameLst>
                                          </p:cBhvr>
                                          <p:tavLst>
                                            <p:tav tm="0">
                                              <p:val>
                                                <p:strVal val="1+#ppt_w/2"/>
                                              </p:val>
                                            </p:tav>
                                            <p:tav tm="100000">
                                              <p:val>
                                                <p:strVal val="#ppt_x"/>
                                              </p:val>
                                            </p:tav>
                                          </p:tavLst>
                                        </p:anim>
                                        <p:anim calcmode="lin" valueType="num">
                                          <p:cBhvr additive="base">
                                            <p:cTn id="8" dur="1500" fill="hold"/>
                                            <p:tgtEl>
                                              <p:spTgt spid="24"/>
                                            </p:tgtEl>
                                            <p:attrNameLst>
                                              <p:attrName>ppt_y</p:attrName>
                                            </p:attrNameLst>
                                          </p:cBhvr>
                                          <p:tavLst>
                                            <p:tav tm="0">
                                              <p:val>
                                                <p:strVal val="1+#ppt_h/2"/>
                                              </p:val>
                                            </p:tav>
                                            <p:tav tm="100000">
                                              <p:val>
                                                <p:strVal val="#ppt_y"/>
                                              </p:val>
                                            </p:tav>
                                          </p:tavLst>
                                        </p:anim>
                                      </p:childTnLst>
                                    </p:cTn>
                                  </p:par>
                                </p:childTnLst>
                              </p:cTn>
                            </p:par>
                            <p:par>
                              <p:cTn id="9" fill="hold">
                                <p:stCondLst>
                                  <p:cond delay="1500"/>
                                </p:stCondLst>
                                <p:childTnLst>
                                  <p:par>
                                    <p:cTn id="10" presetID="22" presetClass="entr" presetSubtype="1"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up)">
                                          <p:cBhvr>
                                            <p:cTn id="12" dur="500"/>
                                            <p:tgtEl>
                                              <p:spTgt spid="22"/>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wipe(up)">
                                          <p:cBhvr>
                                            <p:cTn id="15" dur="500"/>
                                            <p:tgtEl>
                                              <p:spTgt spid="43"/>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up)">
                                          <p:cBhvr>
                                            <p:cTn id="18" dur="500"/>
                                            <p:tgtEl>
                                              <p:spTgt spid="5"/>
                                            </p:tgtEl>
                                          </p:cBhvr>
                                        </p:animEffect>
                                      </p:childTnLst>
                                    </p:cTn>
                                  </p:par>
                                </p:childTnLst>
                              </p:cTn>
                            </p:par>
                            <p:par>
                              <p:cTn id="19" fill="hold">
                                <p:stCondLst>
                                  <p:cond delay="2000"/>
                                </p:stCondLst>
                                <p:childTnLst>
                                  <p:par>
                                    <p:cTn id="20" presetID="22" presetClass="entr" presetSubtype="4" fill="hold" grpId="0" nodeType="afterEffect">
                                      <p:stCondLst>
                                        <p:cond delay="500"/>
                                      </p:stCondLst>
                                      <p:iterate type="lt">
                                        <p:tmPct val="10000"/>
                                      </p:iterate>
                                      <p:childTnLst>
                                        <p:set>
                                          <p:cBhvr>
                                            <p:cTn id="21" dur="1" fill="hold">
                                              <p:stCondLst>
                                                <p:cond delay="0"/>
                                              </p:stCondLst>
                                            </p:cTn>
                                            <p:tgtEl>
                                              <p:spTgt spid="41"/>
                                            </p:tgtEl>
                                            <p:attrNameLst>
                                              <p:attrName>style.visibility</p:attrName>
                                            </p:attrNameLst>
                                          </p:cBhvr>
                                          <p:to>
                                            <p:strVal val="visible"/>
                                          </p:to>
                                        </p:set>
                                        <p:animEffect transition="in" filter="wipe(down)">
                                          <p:cBhvr>
                                            <p:cTn id="22" dur="1000"/>
                                            <p:tgtEl>
                                              <p:spTgt spid="41"/>
                                            </p:tgtEl>
                                          </p:cBhvr>
                                        </p:animEffect>
                                      </p:childTnLst>
                                    </p:cTn>
                                  </p:par>
                                </p:childTnLst>
                              </p:cTn>
                            </p:par>
                            <p:par>
                              <p:cTn id="23" fill="hold">
                                <p:stCondLst>
                                  <p:cond delay="8900"/>
                                </p:stCondLst>
                                <p:childTnLst>
                                  <p:par>
                                    <p:cTn id="24" presetID="22" presetClass="entr" presetSubtype="8" fill="hold" grpId="0" nodeType="afterEffect">
                                      <p:stCondLst>
                                        <p:cond delay="0"/>
                                      </p:stCondLst>
                                      <p:childTnLst>
                                        <p:set>
                                          <p:cBhvr>
                                            <p:cTn id="25" dur="1" fill="hold">
                                              <p:stCondLst>
                                                <p:cond delay="0"/>
                                              </p:stCondLst>
                                            </p:cTn>
                                            <p:tgtEl>
                                              <p:spTgt spid="42"/>
                                            </p:tgtEl>
                                            <p:attrNameLst>
                                              <p:attrName>style.visibility</p:attrName>
                                            </p:attrNameLst>
                                          </p:cBhvr>
                                          <p:to>
                                            <p:strVal val="visible"/>
                                          </p:to>
                                        </p:set>
                                        <p:animEffect transition="in" filter="wipe(left)">
                                          <p:cBhvr>
                                            <p:cTn id="26" dur="1000"/>
                                            <p:tgtEl>
                                              <p:spTgt spid="42"/>
                                            </p:tgtEl>
                                          </p:cBhvr>
                                        </p:animEffect>
                                      </p:childTnLst>
                                    </p:cTn>
                                  </p:par>
                                </p:childTnLst>
                              </p:cTn>
                            </p:par>
                            <p:par>
                              <p:cTn id="27" fill="hold">
                                <p:stCondLst>
                                  <p:cond delay="9900"/>
                                </p:stCondLst>
                                <p:childTnLst>
                                  <p:par>
                                    <p:cTn id="28" presetID="2" presetClass="entr" presetSubtype="4" fill="hold" nodeType="afterEffect">
                                      <p:stCondLst>
                                        <p:cond delay="0"/>
                                      </p:stCondLst>
                                      <p:childTnLst>
                                        <p:set>
                                          <p:cBhvr>
                                            <p:cTn id="29" dur="1" fill="hold">
                                              <p:stCondLst>
                                                <p:cond delay="0"/>
                                              </p:stCondLst>
                                            </p:cTn>
                                            <p:tgtEl>
                                              <p:spTgt spid="46"/>
                                            </p:tgtEl>
                                            <p:attrNameLst>
                                              <p:attrName>style.visibility</p:attrName>
                                            </p:attrNameLst>
                                          </p:cBhvr>
                                          <p:to>
                                            <p:strVal val="visible"/>
                                          </p:to>
                                        </p:set>
                                        <p:anim calcmode="lin" valueType="num">
                                          <p:cBhvr additive="base">
                                            <p:cTn id="30" dur="500" fill="hold"/>
                                            <p:tgtEl>
                                              <p:spTgt spid="46"/>
                                            </p:tgtEl>
                                            <p:attrNameLst>
                                              <p:attrName>ppt_x</p:attrName>
                                            </p:attrNameLst>
                                          </p:cBhvr>
                                          <p:tavLst>
                                            <p:tav tm="0">
                                              <p:val>
                                                <p:strVal val="#ppt_x"/>
                                              </p:val>
                                            </p:tav>
                                            <p:tav tm="100000">
                                              <p:val>
                                                <p:strVal val="#ppt_x"/>
                                              </p:val>
                                            </p:tav>
                                          </p:tavLst>
                                        </p:anim>
                                        <p:anim calcmode="lin" valueType="num">
                                          <p:cBhvr additive="base">
                                            <p:cTn id="31" dur="500" fill="hold"/>
                                            <p:tgtEl>
                                              <p:spTgt spid="46"/>
                                            </p:tgtEl>
                                            <p:attrNameLst>
                                              <p:attrName>ppt_y</p:attrName>
                                            </p:attrNameLst>
                                          </p:cBhvr>
                                          <p:tavLst>
                                            <p:tav tm="0">
                                              <p:val>
                                                <p:strVal val="1+#ppt_h/2"/>
                                              </p:val>
                                            </p:tav>
                                            <p:tav tm="100000">
                                              <p:val>
                                                <p:strVal val="#ppt_y"/>
                                              </p:val>
                                            </p:tav>
                                          </p:tavLst>
                                        </p:anim>
                                      </p:childTnLst>
                                    </p:cTn>
                                  </p:par>
                                </p:childTnLst>
                              </p:cTn>
                            </p:par>
                            <p:par>
                              <p:cTn id="32" fill="hold">
                                <p:stCondLst>
                                  <p:cond delay="10400"/>
                                </p:stCondLst>
                                <p:childTnLst>
                                  <p:par>
                                    <p:cTn id="33" presetID="22" presetClass="entr" presetSubtype="8" fill="hold" grpId="0" nodeType="afterEffect">
                                      <p:stCondLst>
                                        <p:cond delay="0"/>
                                      </p:stCondLst>
                                      <p:childTnLst>
                                        <p:set>
                                          <p:cBhvr>
                                            <p:cTn id="34" dur="1" fill="hold">
                                              <p:stCondLst>
                                                <p:cond delay="0"/>
                                              </p:stCondLst>
                                            </p:cTn>
                                            <p:tgtEl>
                                              <p:spTgt spid="44"/>
                                            </p:tgtEl>
                                            <p:attrNameLst>
                                              <p:attrName>style.visibility</p:attrName>
                                            </p:attrNameLst>
                                          </p:cBhvr>
                                          <p:to>
                                            <p:strVal val="visible"/>
                                          </p:to>
                                        </p:set>
                                        <p:animEffect transition="in" filter="wipe(left)">
                                          <p:cBhvr>
                                            <p:cTn id="35" dur="20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41" grpId="0"/>
          <p:bldP spid="42" grpId="0"/>
          <p:bldP spid="43" grpId="0" animBg="1"/>
          <p:bldP spid="44" grpId="0"/>
          <p:bldP spid="5" grpId="0" animBg="1"/>
        </p:bldLst>
      </p:timing>
    </mc:Fallback>
  </mc:AlternateContent>
  <p:extLst>
    <p:ext uri="{E180D4A7-C9FB-4DFB-919C-405C955672EB}">
      <p14:showEvtLst xmlns:p14="http://schemas.microsoft.com/office/powerpoint/2010/main">
        <p14:playEvt time="0" objId="17"/>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椭圆 22"/>
          <p:cNvSpPr/>
          <p:nvPr/>
        </p:nvSpPr>
        <p:spPr>
          <a:xfrm>
            <a:off x="2525035" y="1976288"/>
            <a:ext cx="418917" cy="422851"/>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t>1</a:t>
            </a:r>
            <a:endParaRPr lang="zh-CN" altLang="en-US" sz="2400" dirty="0"/>
          </a:p>
        </p:txBody>
      </p:sp>
      <p:sp>
        <p:nvSpPr>
          <p:cNvPr id="26" name="椭圆 25"/>
          <p:cNvSpPr/>
          <p:nvPr/>
        </p:nvSpPr>
        <p:spPr>
          <a:xfrm>
            <a:off x="2525035" y="2613330"/>
            <a:ext cx="418917" cy="422851"/>
          </a:xfrm>
          <a:prstGeom prst="ellipse">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t>2</a:t>
            </a:r>
            <a:endParaRPr lang="zh-CN" altLang="en-US" sz="2400" dirty="0"/>
          </a:p>
        </p:txBody>
      </p:sp>
      <p:sp>
        <p:nvSpPr>
          <p:cNvPr id="29" name="椭圆 28"/>
          <p:cNvSpPr/>
          <p:nvPr/>
        </p:nvSpPr>
        <p:spPr>
          <a:xfrm>
            <a:off x="2525034" y="3803077"/>
            <a:ext cx="418918" cy="422851"/>
          </a:xfrm>
          <a:prstGeom prst="ellipse">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t>4</a:t>
            </a:r>
            <a:endParaRPr lang="zh-CN" altLang="en-US" sz="2400" dirty="0"/>
          </a:p>
        </p:txBody>
      </p:sp>
      <p:sp>
        <p:nvSpPr>
          <p:cNvPr id="24" name="TextBox 23"/>
          <p:cNvSpPr txBox="1"/>
          <p:nvPr/>
        </p:nvSpPr>
        <p:spPr>
          <a:xfrm>
            <a:off x="3059832" y="2029807"/>
            <a:ext cx="2132763" cy="369332"/>
          </a:xfrm>
          <a:prstGeom prst="rect">
            <a:avLst/>
          </a:prstGeom>
          <a:noFill/>
        </p:spPr>
        <p:txBody>
          <a:bodyPr wrap="none" rtlCol="0">
            <a:spAutoFit/>
          </a:bodyPr>
          <a:lstStyle/>
          <a:p>
            <a:pPr algn="ctr"/>
            <a:r>
              <a:rPr lang="en-GB" altLang="zh-CN" b="1" dirty="0">
                <a:latin typeface="微软雅黑" pitchFamily="34" charset="-122"/>
                <a:ea typeface="微软雅黑" pitchFamily="34" charset="-122"/>
              </a:rPr>
              <a:t>The introduction</a:t>
            </a:r>
          </a:p>
        </p:txBody>
      </p:sp>
      <p:sp>
        <p:nvSpPr>
          <p:cNvPr id="31" name="TextBox 30"/>
          <p:cNvSpPr txBox="1"/>
          <p:nvPr/>
        </p:nvSpPr>
        <p:spPr>
          <a:xfrm>
            <a:off x="3059832" y="2617625"/>
            <a:ext cx="4539897" cy="369332"/>
          </a:xfrm>
          <a:prstGeom prst="rect">
            <a:avLst/>
          </a:prstGeom>
          <a:noFill/>
        </p:spPr>
        <p:txBody>
          <a:bodyPr wrap="none" rtlCol="0">
            <a:spAutoFit/>
          </a:bodyPr>
          <a:lstStyle/>
          <a:p>
            <a:pPr algn="ctr"/>
            <a:r>
              <a:rPr lang="en-US" altLang="zh-CN" b="1" dirty="0">
                <a:latin typeface="微软雅黑" pitchFamily="34" charset="-122"/>
                <a:ea typeface="微软雅黑" pitchFamily="34" charset="-122"/>
              </a:rPr>
              <a:t>Research methods and research ideas</a:t>
            </a:r>
            <a:endParaRPr lang="zh-CN" altLang="en-US" b="1" dirty="0">
              <a:latin typeface="微软雅黑" pitchFamily="34" charset="-122"/>
              <a:ea typeface="微软雅黑" pitchFamily="34" charset="-122"/>
            </a:endParaRPr>
          </a:p>
        </p:txBody>
      </p:sp>
      <p:sp>
        <p:nvSpPr>
          <p:cNvPr id="32" name="TextBox 31"/>
          <p:cNvSpPr txBox="1"/>
          <p:nvPr/>
        </p:nvSpPr>
        <p:spPr>
          <a:xfrm>
            <a:off x="3059832" y="3803077"/>
            <a:ext cx="2489208" cy="369332"/>
          </a:xfrm>
          <a:prstGeom prst="rect">
            <a:avLst/>
          </a:prstGeom>
          <a:noFill/>
        </p:spPr>
        <p:txBody>
          <a:bodyPr wrap="none" rtlCol="0">
            <a:spAutoFit/>
          </a:bodyPr>
          <a:lstStyle/>
          <a:p>
            <a:r>
              <a:rPr lang="en-US" altLang="zh-CN" b="1" dirty="0">
                <a:latin typeface="微软雅黑" pitchFamily="34" charset="-122"/>
                <a:ea typeface="微软雅黑" pitchFamily="34" charset="-122"/>
              </a:rPr>
              <a:t>Expected Outcomes</a:t>
            </a:r>
            <a:endParaRPr lang="zh-CN" altLang="en-US" b="1" dirty="0">
              <a:latin typeface="微软雅黑" pitchFamily="34" charset="-122"/>
              <a:ea typeface="微软雅黑" pitchFamily="34" charset="-122"/>
            </a:endParaRPr>
          </a:p>
        </p:txBody>
      </p:sp>
      <p:sp>
        <p:nvSpPr>
          <p:cNvPr id="21" name="椭圆 20"/>
          <p:cNvSpPr/>
          <p:nvPr/>
        </p:nvSpPr>
        <p:spPr>
          <a:xfrm>
            <a:off x="2525035" y="3250373"/>
            <a:ext cx="418917" cy="399714"/>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400" dirty="0"/>
              <a:t>3</a:t>
            </a:r>
            <a:endParaRPr lang="zh-CN" altLang="en-US" sz="2400" dirty="0"/>
          </a:p>
        </p:txBody>
      </p:sp>
      <p:sp>
        <p:nvSpPr>
          <p:cNvPr id="22" name="TextBox 21"/>
          <p:cNvSpPr txBox="1"/>
          <p:nvPr/>
        </p:nvSpPr>
        <p:spPr>
          <a:xfrm>
            <a:off x="3059832" y="3210351"/>
            <a:ext cx="5319277" cy="369332"/>
          </a:xfrm>
          <a:prstGeom prst="rect">
            <a:avLst/>
          </a:prstGeom>
          <a:noFill/>
        </p:spPr>
        <p:txBody>
          <a:bodyPr wrap="none" rtlCol="0">
            <a:spAutoFit/>
          </a:bodyPr>
          <a:lstStyle/>
          <a:p>
            <a:r>
              <a:rPr lang="en-US" altLang="zh-CN" b="1" dirty="0">
                <a:latin typeface="微软雅黑" pitchFamily="34" charset="-122"/>
                <a:ea typeface="微软雅黑" pitchFamily="34" charset="-122"/>
              </a:rPr>
              <a:t>The key technology and practical difficulties</a:t>
            </a:r>
            <a:endParaRPr lang="zh-CN" altLang="en-US" b="1" dirty="0">
              <a:latin typeface="微软雅黑" pitchFamily="34" charset="-122"/>
              <a:ea typeface="微软雅黑" pitchFamily="34" charset="-122"/>
            </a:endParaRPr>
          </a:p>
        </p:txBody>
      </p:sp>
      <p:sp>
        <p:nvSpPr>
          <p:cNvPr id="4" name="椭圆 3"/>
          <p:cNvSpPr/>
          <p:nvPr/>
        </p:nvSpPr>
        <p:spPr>
          <a:xfrm>
            <a:off x="404460" y="296091"/>
            <a:ext cx="1691233" cy="1719046"/>
          </a:xfrm>
          <a:prstGeom prst="ellipse">
            <a:avLst/>
          </a:prstGeom>
          <a:solidFill>
            <a:srgbClr val="404040"/>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6" name="TextBox 35"/>
          <p:cNvSpPr txBox="1"/>
          <p:nvPr/>
        </p:nvSpPr>
        <p:spPr>
          <a:xfrm>
            <a:off x="502755" y="1137506"/>
            <a:ext cx="1696561" cy="461665"/>
          </a:xfrm>
          <a:prstGeom prst="rect">
            <a:avLst/>
          </a:prstGeom>
          <a:noFill/>
        </p:spPr>
        <p:txBody>
          <a:bodyPr wrap="square" rtlCol="0">
            <a:spAutoFit/>
          </a:bodyPr>
          <a:lstStyle/>
          <a:p>
            <a:pPr algn="ctr"/>
            <a:r>
              <a:rPr lang="en-US" altLang="zh-CN" sz="2400" b="1" dirty="0">
                <a:solidFill>
                  <a:srgbClr val="FFFFFF"/>
                </a:solidFill>
                <a:latin typeface="微软雅黑" pitchFamily="34" charset="-122"/>
                <a:ea typeface="微软雅黑" pitchFamily="34" charset="-122"/>
              </a:rPr>
              <a:t>contents</a:t>
            </a:r>
            <a:endParaRPr lang="zh-CN" altLang="en-US" sz="2400" b="1" dirty="0">
              <a:solidFill>
                <a:srgbClr val="FFFFFF"/>
              </a:solidFill>
              <a:latin typeface="微软雅黑" pitchFamily="34" charset="-122"/>
              <a:ea typeface="微软雅黑" pitchFamily="34" charset="-122"/>
            </a:endParaRPr>
          </a:p>
        </p:txBody>
      </p:sp>
      <p:pic>
        <p:nvPicPr>
          <p:cNvPr id="1026" name="Picture 2" descr="C:\Users\Administrator\Desktop\未标题-2.pn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79525" y="659260"/>
            <a:ext cx="747402" cy="463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5204637"/>
      </p:ext>
    </p:extLst>
  </p:cSld>
  <p:clrMapOvr>
    <a:masterClrMapping/>
  </p:clrMapOvr>
  <mc:AlternateContent xmlns:mc="http://schemas.openxmlformats.org/markup-compatibility/2006" xmlns:p14="http://schemas.microsoft.com/office/powerpoint/2010/main">
    <mc:Choice Requires="p14">
      <p:transition p14:dur="250" advTm="0">
        <p:push dir="u"/>
      </p:transition>
    </mc:Choice>
    <mc:Fallback xmlns="">
      <p:transition advTm="0">
        <p:push dir="u"/>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23"/>
                                        </p:tgtEl>
                                        <p:attrNameLst>
                                          <p:attrName>style.visibility</p:attrName>
                                        </p:attrNameLst>
                                      </p:cBhvr>
                                      <p:to>
                                        <p:strVal val="visible"/>
                                      </p:to>
                                    </p:set>
                                    <p:anim calcmode="lin" valueType="num">
                                      <p:cBhvr>
                                        <p:cTn id="13" dur="500" fill="hold"/>
                                        <p:tgtEl>
                                          <p:spTgt spid="23"/>
                                        </p:tgtEl>
                                        <p:attrNameLst>
                                          <p:attrName>ppt_w</p:attrName>
                                        </p:attrNameLst>
                                      </p:cBhvr>
                                      <p:tavLst>
                                        <p:tav tm="0">
                                          <p:val>
                                            <p:fltVal val="0"/>
                                          </p:val>
                                        </p:tav>
                                        <p:tav tm="100000">
                                          <p:val>
                                            <p:strVal val="#ppt_w"/>
                                          </p:val>
                                        </p:tav>
                                      </p:tavLst>
                                    </p:anim>
                                    <p:anim calcmode="lin" valueType="num">
                                      <p:cBhvr>
                                        <p:cTn id="14" dur="500" fill="hold"/>
                                        <p:tgtEl>
                                          <p:spTgt spid="23"/>
                                        </p:tgtEl>
                                        <p:attrNameLst>
                                          <p:attrName>ppt_h</p:attrName>
                                        </p:attrNameLst>
                                      </p:cBhvr>
                                      <p:tavLst>
                                        <p:tav tm="0">
                                          <p:val>
                                            <p:fltVal val="0"/>
                                          </p:val>
                                        </p:tav>
                                        <p:tav tm="100000">
                                          <p:val>
                                            <p:strVal val="#ppt_h"/>
                                          </p:val>
                                        </p:tav>
                                      </p:tavLst>
                                    </p:anim>
                                    <p:animEffect transition="in" filter="fade">
                                      <p:cBhvr>
                                        <p:cTn id="15" dur="500"/>
                                        <p:tgtEl>
                                          <p:spTgt spid="23"/>
                                        </p:tgtEl>
                                      </p:cBhvr>
                                    </p:animEffect>
                                  </p:childTnLst>
                                </p:cTn>
                              </p:par>
                              <p:par>
                                <p:cTn id="16" presetID="53" presetClass="entr" presetSubtype="16" fill="hold" grpId="0" nodeType="withEffect">
                                  <p:stCondLst>
                                    <p:cond delay="0"/>
                                  </p:stCondLst>
                                  <p:childTnLst>
                                    <p:set>
                                      <p:cBhvr>
                                        <p:cTn id="17" dur="1" fill="hold">
                                          <p:stCondLst>
                                            <p:cond delay="0"/>
                                          </p:stCondLst>
                                        </p:cTn>
                                        <p:tgtEl>
                                          <p:spTgt spid="26"/>
                                        </p:tgtEl>
                                        <p:attrNameLst>
                                          <p:attrName>style.visibility</p:attrName>
                                        </p:attrNameLst>
                                      </p:cBhvr>
                                      <p:to>
                                        <p:strVal val="visible"/>
                                      </p:to>
                                    </p:set>
                                    <p:anim calcmode="lin" valueType="num">
                                      <p:cBhvr>
                                        <p:cTn id="18" dur="500" fill="hold"/>
                                        <p:tgtEl>
                                          <p:spTgt spid="26"/>
                                        </p:tgtEl>
                                        <p:attrNameLst>
                                          <p:attrName>ppt_w</p:attrName>
                                        </p:attrNameLst>
                                      </p:cBhvr>
                                      <p:tavLst>
                                        <p:tav tm="0">
                                          <p:val>
                                            <p:fltVal val="0"/>
                                          </p:val>
                                        </p:tav>
                                        <p:tav tm="100000">
                                          <p:val>
                                            <p:strVal val="#ppt_w"/>
                                          </p:val>
                                        </p:tav>
                                      </p:tavLst>
                                    </p:anim>
                                    <p:anim calcmode="lin" valueType="num">
                                      <p:cBhvr>
                                        <p:cTn id="19" dur="500" fill="hold"/>
                                        <p:tgtEl>
                                          <p:spTgt spid="26"/>
                                        </p:tgtEl>
                                        <p:attrNameLst>
                                          <p:attrName>ppt_h</p:attrName>
                                        </p:attrNameLst>
                                      </p:cBhvr>
                                      <p:tavLst>
                                        <p:tav tm="0">
                                          <p:val>
                                            <p:fltVal val="0"/>
                                          </p:val>
                                        </p:tav>
                                        <p:tav tm="100000">
                                          <p:val>
                                            <p:strVal val="#ppt_h"/>
                                          </p:val>
                                        </p:tav>
                                      </p:tavLst>
                                    </p:anim>
                                    <p:animEffect transition="in" filter="fade">
                                      <p:cBhvr>
                                        <p:cTn id="20" dur="500"/>
                                        <p:tgtEl>
                                          <p:spTgt spid="26"/>
                                        </p:tgtEl>
                                      </p:cBhvr>
                                    </p:animEffect>
                                  </p:childTnLst>
                                </p:cTn>
                              </p:par>
                              <p:par>
                                <p:cTn id="21" presetID="53" presetClass="entr" presetSubtype="16" fill="hold" grpId="0" nodeType="withEffect">
                                  <p:stCondLst>
                                    <p:cond delay="0"/>
                                  </p:stCondLst>
                                  <p:childTnLst>
                                    <p:set>
                                      <p:cBhvr>
                                        <p:cTn id="22" dur="1" fill="hold">
                                          <p:stCondLst>
                                            <p:cond delay="0"/>
                                          </p:stCondLst>
                                        </p:cTn>
                                        <p:tgtEl>
                                          <p:spTgt spid="29"/>
                                        </p:tgtEl>
                                        <p:attrNameLst>
                                          <p:attrName>style.visibility</p:attrName>
                                        </p:attrNameLst>
                                      </p:cBhvr>
                                      <p:to>
                                        <p:strVal val="visible"/>
                                      </p:to>
                                    </p:set>
                                    <p:anim calcmode="lin" valueType="num">
                                      <p:cBhvr>
                                        <p:cTn id="23" dur="500" fill="hold"/>
                                        <p:tgtEl>
                                          <p:spTgt spid="29"/>
                                        </p:tgtEl>
                                        <p:attrNameLst>
                                          <p:attrName>ppt_w</p:attrName>
                                        </p:attrNameLst>
                                      </p:cBhvr>
                                      <p:tavLst>
                                        <p:tav tm="0">
                                          <p:val>
                                            <p:fltVal val="0"/>
                                          </p:val>
                                        </p:tav>
                                        <p:tav tm="100000">
                                          <p:val>
                                            <p:strVal val="#ppt_w"/>
                                          </p:val>
                                        </p:tav>
                                      </p:tavLst>
                                    </p:anim>
                                    <p:anim calcmode="lin" valueType="num">
                                      <p:cBhvr>
                                        <p:cTn id="24" dur="500" fill="hold"/>
                                        <p:tgtEl>
                                          <p:spTgt spid="29"/>
                                        </p:tgtEl>
                                        <p:attrNameLst>
                                          <p:attrName>ppt_h</p:attrName>
                                        </p:attrNameLst>
                                      </p:cBhvr>
                                      <p:tavLst>
                                        <p:tav tm="0">
                                          <p:val>
                                            <p:fltVal val="0"/>
                                          </p:val>
                                        </p:tav>
                                        <p:tav tm="100000">
                                          <p:val>
                                            <p:strVal val="#ppt_h"/>
                                          </p:val>
                                        </p:tav>
                                      </p:tavLst>
                                    </p:anim>
                                    <p:animEffect transition="in" filter="fade">
                                      <p:cBhvr>
                                        <p:cTn id="25" dur="500"/>
                                        <p:tgtEl>
                                          <p:spTgt spid="29"/>
                                        </p:tgtEl>
                                      </p:cBhvr>
                                    </p:animEffect>
                                  </p:childTnLst>
                                </p:cTn>
                              </p:par>
                              <p:par>
                                <p:cTn id="26" presetID="53" presetClass="entr" presetSubtype="16" fill="hold" grpId="0" nodeType="withEffect">
                                  <p:stCondLst>
                                    <p:cond delay="0"/>
                                  </p:stCondLst>
                                  <p:childTnLst>
                                    <p:set>
                                      <p:cBhvr>
                                        <p:cTn id="27" dur="1" fill="hold">
                                          <p:stCondLst>
                                            <p:cond delay="0"/>
                                          </p:stCondLst>
                                        </p:cTn>
                                        <p:tgtEl>
                                          <p:spTgt spid="21"/>
                                        </p:tgtEl>
                                        <p:attrNameLst>
                                          <p:attrName>style.visibility</p:attrName>
                                        </p:attrNameLst>
                                      </p:cBhvr>
                                      <p:to>
                                        <p:strVal val="visible"/>
                                      </p:to>
                                    </p:set>
                                    <p:anim calcmode="lin" valueType="num">
                                      <p:cBhvr>
                                        <p:cTn id="28" dur="500" fill="hold"/>
                                        <p:tgtEl>
                                          <p:spTgt spid="21"/>
                                        </p:tgtEl>
                                        <p:attrNameLst>
                                          <p:attrName>ppt_w</p:attrName>
                                        </p:attrNameLst>
                                      </p:cBhvr>
                                      <p:tavLst>
                                        <p:tav tm="0">
                                          <p:val>
                                            <p:fltVal val="0"/>
                                          </p:val>
                                        </p:tav>
                                        <p:tav tm="100000">
                                          <p:val>
                                            <p:strVal val="#ppt_w"/>
                                          </p:val>
                                        </p:tav>
                                      </p:tavLst>
                                    </p:anim>
                                    <p:anim calcmode="lin" valueType="num">
                                      <p:cBhvr>
                                        <p:cTn id="29" dur="500" fill="hold"/>
                                        <p:tgtEl>
                                          <p:spTgt spid="21"/>
                                        </p:tgtEl>
                                        <p:attrNameLst>
                                          <p:attrName>ppt_h</p:attrName>
                                        </p:attrNameLst>
                                      </p:cBhvr>
                                      <p:tavLst>
                                        <p:tav tm="0">
                                          <p:val>
                                            <p:fltVal val="0"/>
                                          </p:val>
                                        </p:tav>
                                        <p:tav tm="100000">
                                          <p:val>
                                            <p:strVal val="#ppt_h"/>
                                          </p:val>
                                        </p:tav>
                                      </p:tavLst>
                                    </p:anim>
                                    <p:animEffect transition="in" filter="fade">
                                      <p:cBhvr>
                                        <p:cTn id="30" dur="500"/>
                                        <p:tgtEl>
                                          <p:spTgt spid="21"/>
                                        </p:tgtEl>
                                      </p:cBhvr>
                                    </p:animEffect>
                                  </p:childTnLst>
                                </p:cTn>
                              </p:par>
                            </p:childTnLst>
                          </p:cTn>
                        </p:par>
                        <p:par>
                          <p:cTn id="31" fill="hold">
                            <p:stCondLst>
                              <p:cond delay="1000"/>
                            </p:stCondLst>
                            <p:childTnLst>
                              <p:par>
                                <p:cTn id="32" presetID="26" presetClass="emph" presetSubtype="0" fill="hold" grpId="1" nodeType="afterEffect">
                                  <p:stCondLst>
                                    <p:cond delay="0"/>
                                  </p:stCondLst>
                                  <p:childTnLst>
                                    <p:animEffect transition="out" filter="fade">
                                      <p:cBhvr>
                                        <p:cTn id="33" dur="500" tmFilter="0, 0; .2, .5; .8, .5; 1, 0"/>
                                        <p:tgtEl>
                                          <p:spTgt spid="23"/>
                                        </p:tgtEl>
                                      </p:cBhvr>
                                    </p:animEffect>
                                    <p:animScale>
                                      <p:cBhvr>
                                        <p:cTn id="34" dur="250" autoRev="1" fill="hold"/>
                                        <p:tgtEl>
                                          <p:spTgt spid="23"/>
                                        </p:tgtEl>
                                      </p:cBhvr>
                                      <p:by x="105000" y="105000"/>
                                    </p:animScale>
                                  </p:childTnLst>
                                </p:cTn>
                              </p:par>
                            </p:childTnLst>
                          </p:cTn>
                        </p:par>
                        <p:par>
                          <p:cTn id="35" fill="hold">
                            <p:stCondLst>
                              <p:cond delay="1500"/>
                            </p:stCondLst>
                            <p:childTnLst>
                              <p:par>
                                <p:cTn id="36" presetID="22" presetClass="entr" presetSubtype="4" fill="hold" grpId="0" nodeType="after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wipe(down)">
                                      <p:cBhvr>
                                        <p:cTn id="38" dur="500"/>
                                        <p:tgtEl>
                                          <p:spTgt spid="24"/>
                                        </p:tgtEl>
                                      </p:cBhvr>
                                    </p:animEffect>
                                  </p:childTnLst>
                                </p:cTn>
                              </p:par>
                            </p:childTnLst>
                          </p:cTn>
                        </p:par>
                        <p:par>
                          <p:cTn id="39" fill="hold">
                            <p:stCondLst>
                              <p:cond delay="2000"/>
                            </p:stCondLst>
                            <p:childTnLst>
                              <p:par>
                                <p:cTn id="40" presetID="26" presetClass="emph" presetSubtype="0" fill="hold" grpId="1" nodeType="afterEffect">
                                  <p:stCondLst>
                                    <p:cond delay="0"/>
                                  </p:stCondLst>
                                  <p:childTnLst>
                                    <p:animEffect transition="out" filter="fade">
                                      <p:cBhvr>
                                        <p:cTn id="41" dur="500" tmFilter="0, 0; .2, .5; .8, .5; 1, 0"/>
                                        <p:tgtEl>
                                          <p:spTgt spid="26"/>
                                        </p:tgtEl>
                                      </p:cBhvr>
                                    </p:animEffect>
                                    <p:animScale>
                                      <p:cBhvr>
                                        <p:cTn id="42" dur="250" autoRev="1" fill="hold"/>
                                        <p:tgtEl>
                                          <p:spTgt spid="26"/>
                                        </p:tgtEl>
                                      </p:cBhvr>
                                      <p:by x="105000" y="105000"/>
                                    </p:animScale>
                                  </p:childTnLst>
                                </p:cTn>
                              </p:par>
                            </p:childTnLst>
                          </p:cTn>
                        </p:par>
                        <p:par>
                          <p:cTn id="43" fill="hold">
                            <p:stCondLst>
                              <p:cond delay="2500"/>
                            </p:stCondLst>
                            <p:childTnLst>
                              <p:par>
                                <p:cTn id="44" presetID="22" presetClass="entr" presetSubtype="8" fill="hold" grpId="0" nodeType="afterEffect">
                                  <p:stCondLst>
                                    <p:cond delay="0"/>
                                  </p:stCondLst>
                                  <p:childTnLst>
                                    <p:set>
                                      <p:cBhvr>
                                        <p:cTn id="45" dur="1" fill="hold">
                                          <p:stCondLst>
                                            <p:cond delay="0"/>
                                          </p:stCondLst>
                                        </p:cTn>
                                        <p:tgtEl>
                                          <p:spTgt spid="31"/>
                                        </p:tgtEl>
                                        <p:attrNameLst>
                                          <p:attrName>style.visibility</p:attrName>
                                        </p:attrNameLst>
                                      </p:cBhvr>
                                      <p:to>
                                        <p:strVal val="visible"/>
                                      </p:to>
                                    </p:set>
                                    <p:animEffect transition="in" filter="wipe(left)">
                                      <p:cBhvr>
                                        <p:cTn id="46" dur="500"/>
                                        <p:tgtEl>
                                          <p:spTgt spid="31"/>
                                        </p:tgtEl>
                                      </p:cBhvr>
                                    </p:animEffect>
                                  </p:childTnLst>
                                </p:cTn>
                              </p:par>
                            </p:childTnLst>
                          </p:cTn>
                        </p:par>
                        <p:par>
                          <p:cTn id="47" fill="hold">
                            <p:stCondLst>
                              <p:cond delay="3000"/>
                            </p:stCondLst>
                            <p:childTnLst>
                              <p:par>
                                <p:cTn id="48" presetID="26" presetClass="emph" presetSubtype="0" fill="hold" grpId="1" nodeType="afterEffect">
                                  <p:stCondLst>
                                    <p:cond delay="0"/>
                                  </p:stCondLst>
                                  <p:childTnLst>
                                    <p:animEffect transition="out" filter="fade">
                                      <p:cBhvr>
                                        <p:cTn id="49" dur="500" tmFilter="0, 0; .2, .5; .8, .5; 1, 0"/>
                                        <p:tgtEl>
                                          <p:spTgt spid="21"/>
                                        </p:tgtEl>
                                      </p:cBhvr>
                                    </p:animEffect>
                                    <p:animScale>
                                      <p:cBhvr>
                                        <p:cTn id="50" dur="250" autoRev="1" fill="hold"/>
                                        <p:tgtEl>
                                          <p:spTgt spid="21"/>
                                        </p:tgtEl>
                                      </p:cBhvr>
                                      <p:by x="105000" y="105000"/>
                                    </p:animScale>
                                  </p:childTnLst>
                                </p:cTn>
                              </p:par>
                            </p:childTnLst>
                          </p:cTn>
                        </p:par>
                        <p:par>
                          <p:cTn id="51" fill="hold">
                            <p:stCondLst>
                              <p:cond delay="3500"/>
                            </p:stCondLst>
                            <p:childTnLst>
                              <p:par>
                                <p:cTn id="52" presetID="22" presetClass="entr" presetSubtype="8" fill="hold" grpId="0" nodeType="afterEffect">
                                  <p:stCondLst>
                                    <p:cond delay="0"/>
                                  </p:stCondLst>
                                  <p:childTnLst>
                                    <p:set>
                                      <p:cBhvr>
                                        <p:cTn id="53" dur="1" fill="hold">
                                          <p:stCondLst>
                                            <p:cond delay="0"/>
                                          </p:stCondLst>
                                        </p:cTn>
                                        <p:tgtEl>
                                          <p:spTgt spid="22"/>
                                        </p:tgtEl>
                                        <p:attrNameLst>
                                          <p:attrName>style.visibility</p:attrName>
                                        </p:attrNameLst>
                                      </p:cBhvr>
                                      <p:to>
                                        <p:strVal val="visible"/>
                                      </p:to>
                                    </p:set>
                                    <p:animEffect transition="in" filter="wipe(left)">
                                      <p:cBhvr>
                                        <p:cTn id="54" dur="500"/>
                                        <p:tgtEl>
                                          <p:spTgt spid="22"/>
                                        </p:tgtEl>
                                      </p:cBhvr>
                                    </p:animEffect>
                                  </p:childTnLst>
                                </p:cTn>
                              </p:par>
                            </p:childTnLst>
                          </p:cTn>
                        </p:par>
                        <p:par>
                          <p:cTn id="55" fill="hold">
                            <p:stCondLst>
                              <p:cond delay="4000"/>
                            </p:stCondLst>
                            <p:childTnLst>
                              <p:par>
                                <p:cTn id="56" presetID="26" presetClass="emph" presetSubtype="0" fill="hold" grpId="1" nodeType="afterEffect">
                                  <p:stCondLst>
                                    <p:cond delay="0"/>
                                  </p:stCondLst>
                                  <p:childTnLst>
                                    <p:animEffect transition="out" filter="fade">
                                      <p:cBhvr>
                                        <p:cTn id="57" dur="500" tmFilter="0, 0; .2, .5; .8, .5; 1, 0"/>
                                        <p:tgtEl>
                                          <p:spTgt spid="29"/>
                                        </p:tgtEl>
                                      </p:cBhvr>
                                    </p:animEffect>
                                    <p:animScale>
                                      <p:cBhvr>
                                        <p:cTn id="58" dur="250" autoRev="1" fill="hold"/>
                                        <p:tgtEl>
                                          <p:spTgt spid="29"/>
                                        </p:tgtEl>
                                      </p:cBhvr>
                                      <p:by x="105000" y="105000"/>
                                    </p:animScale>
                                  </p:childTnLst>
                                </p:cTn>
                              </p:par>
                            </p:childTnLst>
                          </p:cTn>
                        </p:par>
                        <p:par>
                          <p:cTn id="59" fill="hold">
                            <p:stCondLst>
                              <p:cond delay="4500"/>
                            </p:stCondLst>
                            <p:childTnLst>
                              <p:par>
                                <p:cTn id="60" presetID="16" presetClass="entr" presetSubtype="21" fill="hold" grpId="0" nodeType="after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barn(inVertical)">
                                      <p:cBhvr>
                                        <p:cTn id="6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3" grpId="1" animBg="1"/>
      <p:bldP spid="26" grpId="0" animBg="1"/>
      <p:bldP spid="26" grpId="1" animBg="1"/>
      <p:bldP spid="29" grpId="0" animBg="1"/>
      <p:bldP spid="29" grpId="1" animBg="1"/>
      <p:bldP spid="24" grpId="0"/>
      <p:bldP spid="31" grpId="0"/>
      <p:bldP spid="32" grpId="0"/>
      <p:bldP spid="21" grpId="0" animBg="1"/>
      <p:bldP spid="21" grpId="1" animBg="1"/>
      <p:bldP spid="22" grpId="0"/>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pattFill prst="wdUpDiag">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14" name="Freeform 7"/>
          <p:cNvSpPr>
            <a:spLocks/>
          </p:cNvSpPr>
          <p:nvPr/>
        </p:nvSpPr>
        <p:spPr bwMode="auto">
          <a:xfrm>
            <a:off x="2623331" y="3411175"/>
            <a:ext cx="5405054" cy="960775"/>
          </a:xfrm>
          <a:custGeom>
            <a:avLst/>
            <a:gdLst>
              <a:gd name="T0" fmla="*/ 417 w 417"/>
              <a:gd name="T1" fmla="*/ 15 h 139"/>
              <a:gd name="T2" fmla="*/ 121 w 417"/>
              <a:gd name="T3" fmla="*/ 0 h 139"/>
              <a:gd name="T4" fmla="*/ 53 w 417"/>
              <a:gd name="T5" fmla="*/ 50 h 139"/>
              <a:gd name="T6" fmla="*/ 0 w 417"/>
              <a:gd name="T7" fmla="*/ 139 h 139"/>
              <a:gd name="T8" fmla="*/ 417 w 417"/>
              <a:gd name="T9" fmla="*/ 15 h 139"/>
              <a:gd name="connsiteX0" fmla="*/ 10000 w 10000"/>
              <a:gd name="connsiteY0" fmla="*/ 1373 h 10294"/>
              <a:gd name="connsiteX1" fmla="*/ 2902 w 10000"/>
              <a:gd name="connsiteY1" fmla="*/ 294 h 10294"/>
              <a:gd name="connsiteX2" fmla="*/ 775 w 10000"/>
              <a:gd name="connsiteY2" fmla="*/ 0 h 10294"/>
              <a:gd name="connsiteX3" fmla="*/ 0 w 10000"/>
              <a:gd name="connsiteY3" fmla="*/ 10294 h 10294"/>
              <a:gd name="connsiteX4" fmla="*/ 10000 w 10000"/>
              <a:gd name="connsiteY4" fmla="*/ 1373 h 10294"/>
              <a:gd name="connsiteX0" fmla="*/ 10000 w 10000"/>
              <a:gd name="connsiteY0" fmla="*/ 3673 h 12594"/>
              <a:gd name="connsiteX1" fmla="*/ 2902 w 10000"/>
              <a:gd name="connsiteY1" fmla="*/ 0 h 12594"/>
              <a:gd name="connsiteX2" fmla="*/ 775 w 10000"/>
              <a:gd name="connsiteY2" fmla="*/ 2300 h 12594"/>
              <a:gd name="connsiteX3" fmla="*/ 0 w 10000"/>
              <a:gd name="connsiteY3" fmla="*/ 12594 h 12594"/>
              <a:gd name="connsiteX4" fmla="*/ 10000 w 10000"/>
              <a:gd name="connsiteY4" fmla="*/ 3673 h 1259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3374">
                <a:moveTo>
                  <a:pt x="10000" y="4453"/>
                </a:moveTo>
                <a:lnTo>
                  <a:pt x="2902" y="780"/>
                </a:lnTo>
                <a:lnTo>
                  <a:pt x="560" y="0"/>
                </a:lnTo>
                <a:cubicBezTo>
                  <a:pt x="403" y="3755"/>
                  <a:pt x="172" y="9295"/>
                  <a:pt x="0" y="13374"/>
                </a:cubicBezTo>
                <a:lnTo>
                  <a:pt x="10000" y="4453"/>
                </a:lnTo>
              </a:path>
            </a:pathLst>
          </a:custGeom>
          <a:solidFill>
            <a:srgbClr val="FFC000">
              <a:alpha val="89804"/>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15" name="Freeform 6"/>
          <p:cNvSpPr>
            <a:spLocks/>
          </p:cNvSpPr>
          <p:nvPr/>
        </p:nvSpPr>
        <p:spPr bwMode="auto">
          <a:xfrm>
            <a:off x="1210263" y="1376194"/>
            <a:ext cx="6779000" cy="2383324"/>
          </a:xfrm>
          <a:custGeom>
            <a:avLst/>
            <a:gdLst>
              <a:gd name="T0" fmla="*/ 0 w 523"/>
              <a:gd name="T1" fmla="*/ 157 h 182"/>
              <a:gd name="T2" fmla="*/ 7 w 523"/>
              <a:gd name="T3" fmla="*/ 12 h 182"/>
              <a:gd name="T4" fmla="*/ 519 w 523"/>
              <a:gd name="T5" fmla="*/ 0 h 182"/>
              <a:gd name="T6" fmla="*/ 523 w 523"/>
              <a:gd name="T7" fmla="*/ 182 h 182"/>
              <a:gd name="T8" fmla="*/ 0 w 523"/>
              <a:gd name="T9" fmla="*/ 157 h 182"/>
              <a:gd name="connsiteX0" fmla="*/ 0 w 10000"/>
              <a:gd name="connsiteY0" fmla="*/ 8626 h 10000"/>
              <a:gd name="connsiteX1" fmla="*/ 148 w 10000"/>
              <a:gd name="connsiteY1" fmla="*/ 1778 h 10000"/>
              <a:gd name="connsiteX2" fmla="*/ 9924 w 10000"/>
              <a:gd name="connsiteY2" fmla="*/ 0 h 10000"/>
              <a:gd name="connsiteX3" fmla="*/ 10000 w 10000"/>
              <a:gd name="connsiteY3" fmla="*/ 10000 h 10000"/>
              <a:gd name="connsiteX4" fmla="*/ 0 w 10000"/>
              <a:gd name="connsiteY4" fmla="*/ 8626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8626"/>
                </a:moveTo>
                <a:cubicBezTo>
                  <a:pt x="49" y="6343"/>
                  <a:pt x="99" y="4061"/>
                  <a:pt x="148" y="1778"/>
                </a:cubicBezTo>
                <a:lnTo>
                  <a:pt x="9924" y="0"/>
                </a:lnTo>
                <a:cubicBezTo>
                  <a:pt x="9949" y="3333"/>
                  <a:pt x="9975" y="6667"/>
                  <a:pt x="10000" y="10000"/>
                </a:cubicBezTo>
                <a:lnTo>
                  <a:pt x="0" y="8626"/>
                </a:lnTo>
              </a:path>
            </a:pathLst>
          </a:custGeom>
          <a:solidFill>
            <a:srgbClr val="40404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17" name="TextBox 16"/>
          <p:cNvSpPr txBox="1"/>
          <p:nvPr/>
        </p:nvSpPr>
        <p:spPr>
          <a:xfrm>
            <a:off x="467544" y="874580"/>
            <a:ext cx="3643562" cy="584775"/>
          </a:xfrm>
          <a:prstGeom prst="rect">
            <a:avLst/>
          </a:prstGeom>
          <a:noFill/>
        </p:spPr>
        <p:txBody>
          <a:bodyPr wrap="none" rtlCol="0">
            <a:spAutoFit/>
          </a:bodyPr>
          <a:lstStyle/>
          <a:p>
            <a:pPr algn="ctr"/>
            <a:r>
              <a:rPr lang="en-US" altLang="zh-CN" sz="3200" b="1" dirty="0">
                <a:solidFill>
                  <a:srgbClr val="414455"/>
                </a:solidFill>
                <a:latin typeface="微软雅黑" pitchFamily="34" charset="-122"/>
                <a:ea typeface="微软雅黑" pitchFamily="34" charset="-122"/>
              </a:rPr>
              <a:t>The introduction</a:t>
            </a:r>
            <a:endParaRPr lang="zh-CN" altLang="en-US" sz="3200" b="1" dirty="0">
              <a:solidFill>
                <a:srgbClr val="414455"/>
              </a:solidFill>
              <a:latin typeface="微软雅黑" pitchFamily="34" charset="-122"/>
              <a:ea typeface="微软雅黑" pitchFamily="34" charset="-122"/>
            </a:endParaRPr>
          </a:p>
        </p:txBody>
      </p:sp>
      <p:sp>
        <p:nvSpPr>
          <p:cNvPr id="19" name="TextBox 18"/>
          <p:cNvSpPr txBox="1"/>
          <p:nvPr/>
        </p:nvSpPr>
        <p:spPr>
          <a:xfrm>
            <a:off x="1907704" y="1927001"/>
            <a:ext cx="2571217" cy="400110"/>
          </a:xfrm>
          <a:prstGeom prst="rect">
            <a:avLst/>
          </a:prstGeom>
          <a:noFill/>
        </p:spPr>
        <p:txBody>
          <a:bodyPr wrap="none" rtlCol="0">
            <a:spAutoFit/>
          </a:bodyPr>
          <a:lstStyle/>
          <a:p>
            <a:pPr marL="285750" indent="-285750">
              <a:buFont typeface="Wingdings" pitchFamily="2" charset="2"/>
              <a:buChar char="Ø"/>
            </a:pPr>
            <a:r>
              <a:rPr lang="en-US" altLang="zh-CN" sz="2000" b="1" dirty="0">
                <a:solidFill>
                  <a:srgbClr val="FFFFFF"/>
                </a:solidFill>
                <a:latin typeface="微软雅黑" pitchFamily="34" charset="-122"/>
                <a:ea typeface="微软雅黑" pitchFamily="34" charset="-122"/>
              </a:rPr>
              <a:t>The background</a:t>
            </a:r>
            <a:endParaRPr lang="zh-CN" altLang="en-US" sz="2000" b="1" dirty="0">
              <a:solidFill>
                <a:srgbClr val="FFFFFF"/>
              </a:solidFill>
              <a:latin typeface="微软雅黑" pitchFamily="34" charset="-122"/>
              <a:ea typeface="微软雅黑" pitchFamily="34" charset="-122"/>
            </a:endParaRPr>
          </a:p>
        </p:txBody>
      </p:sp>
      <p:sp>
        <p:nvSpPr>
          <p:cNvPr id="27" name="TextBox 26"/>
          <p:cNvSpPr txBox="1"/>
          <p:nvPr/>
        </p:nvSpPr>
        <p:spPr>
          <a:xfrm>
            <a:off x="1907704" y="2417062"/>
            <a:ext cx="5335435" cy="400110"/>
          </a:xfrm>
          <a:prstGeom prst="rect">
            <a:avLst/>
          </a:prstGeom>
          <a:noFill/>
        </p:spPr>
        <p:txBody>
          <a:bodyPr wrap="none" rtlCol="0">
            <a:spAutoFit/>
          </a:bodyPr>
          <a:lstStyle/>
          <a:p>
            <a:pPr marL="285750" indent="-285750">
              <a:buFont typeface="Wingdings" pitchFamily="2" charset="2"/>
              <a:buChar char="Ø"/>
            </a:pPr>
            <a:r>
              <a:rPr lang="en-US" altLang="zh-CN" sz="2000" b="1" dirty="0">
                <a:solidFill>
                  <a:srgbClr val="FFFFFF"/>
                </a:solidFill>
                <a:latin typeface="微软雅黑" pitchFamily="34" charset="-122"/>
                <a:ea typeface="微软雅黑" pitchFamily="34" charset="-122"/>
              </a:rPr>
              <a:t>Theoretical basis and related research</a:t>
            </a:r>
          </a:p>
        </p:txBody>
      </p:sp>
      <p:sp>
        <p:nvSpPr>
          <p:cNvPr id="28" name="TextBox 27"/>
          <p:cNvSpPr txBox="1"/>
          <p:nvPr/>
        </p:nvSpPr>
        <p:spPr>
          <a:xfrm>
            <a:off x="1907704" y="2891720"/>
            <a:ext cx="2547492" cy="400110"/>
          </a:xfrm>
          <a:prstGeom prst="rect">
            <a:avLst/>
          </a:prstGeom>
          <a:noFill/>
        </p:spPr>
        <p:txBody>
          <a:bodyPr wrap="none" rtlCol="0">
            <a:spAutoFit/>
          </a:bodyPr>
          <a:lstStyle/>
          <a:p>
            <a:pPr marL="285750" indent="-285750">
              <a:buFont typeface="Wingdings" pitchFamily="2" charset="2"/>
              <a:buChar char="Ø"/>
            </a:pPr>
            <a:r>
              <a:rPr lang="en-US" altLang="zh-CN" sz="2000" b="1" dirty="0">
                <a:solidFill>
                  <a:srgbClr val="FFFFFF"/>
                </a:solidFill>
                <a:latin typeface="微软雅黑" pitchFamily="34" charset="-122"/>
                <a:ea typeface="微软雅黑" pitchFamily="34" charset="-122"/>
              </a:rPr>
              <a:t>The significance</a:t>
            </a:r>
            <a:endParaRPr lang="zh-CN" altLang="en-US" sz="2000" b="1" dirty="0">
              <a:solidFill>
                <a:srgbClr val="FFFFFF"/>
              </a:solidFill>
              <a:latin typeface="微软雅黑" pitchFamily="34" charset="-122"/>
              <a:ea typeface="微软雅黑" pitchFamily="34" charset="-122"/>
            </a:endParaRPr>
          </a:p>
        </p:txBody>
      </p:sp>
    </p:spTree>
    <p:extLst>
      <p:ext uri="{BB962C8B-B14F-4D97-AF65-F5344CB8AC3E}">
        <p14:creationId xmlns:p14="http://schemas.microsoft.com/office/powerpoint/2010/main" val="3517626979"/>
      </p:ext>
    </p:extLst>
  </p:cSld>
  <p:clrMapOvr>
    <a:masterClrMapping/>
  </p:clrMapOvr>
  <p:transition spd="slow" advTm="13169">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right)">
                                      <p:cBhvr>
                                        <p:cTn id="11" dur="500"/>
                                        <p:tgtEl>
                                          <p:spTgt spid="15"/>
                                        </p:tgtEl>
                                      </p:cBhvr>
                                    </p:animEffect>
                                  </p:childTnLst>
                                </p:cTn>
                              </p:par>
                            </p:childTnLst>
                          </p:cTn>
                        </p:par>
                        <p:par>
                          <p:cTn id="12" fill="hold">
                            <p:stCondLst>
                              <p:cond delay="1000"/>
                            </p:stCondLst>
                            <p:childTnLst>
                              <p:par>
                                <p:cTn id="13" presetID="16" presetClass="entr" presetSubtype="37" fill="hold" grpId="0"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barn(outVertical)">
                                      <p:cBhvr>
                                        <p:cTn id="15" dur="500"/>
                                        <p:tgtEl>
                                          <p:spTgt spid="17"/>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500"/>
                                        <p:tgtEl>
                                          <p:spTgt spid="19"/>
                                        </p:tgtEl>
                                      </p:cBhvr>
                                    </p:animEffect>
                                    <p:anim calcmode="lin" valueType="num">
                                      <p:cBhvr>
                                        <p:cTn id="20" dur="500" fill="hold"/>
                                        <p:tgtEl>
                                          <p:spTgt spid="19"/>
                                        </p:tgtEl>
                                        <p:attrNameLst>
                                          <p:attrName>ppt_x</p:attrName>
                                        </p:attrNameLst>
                                      </p:cBhvr>
                                      <p:tavLst>
                                        <p:tav tm="0">
                                          <p:val>
                                            <p:strVal val="#ppt_x"/>
                                          </p:val>
                                        </p:tav>
                                        <p:tav tm="100000">
                                          <p:val>
                                            <p:strVal val="#ppt_x"/>
                                          </p:val>
                                        </p:tav>
                                      </p:tavLst>
                                    </p:anim>
                                    <p:anim calcmode="lin" valueType="num">
                                      <p:cBhvr>
                                        <p:cTn id="21" dur="500" fill="hold"/>
                                        <p:tgtEl>
                                          <p:spTgt spid="19"/>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250"/>
                                  </p:stCondLst>
                                  <p:childTnLst>
                                    <p:set>
                                      <p:cBhvr>
                                        <p:cTn id="23" dur="1" fill="hold">
                                          <p:stCondLst>
                                            <p:cond delay="0"/>
                                          </p:stCondLst>
                                        </p:cTn>
                                        <p:tgtEl>
                                          <p:spTgt spid="27"/>
                                        </p:tgtEl>
                                        <p:attrNameLst>
                                          <p:attrName>style.visibility</p:attrName>
                                        </p:attrNameLst>
                                      </p:cBhvr>
                                      <p:to>
                                        <p:strVal val="visible"/>
                                      </p:to>
                                    </p:set>
                                    <p:animEffect transition="in" filter="fade">
                                      <p:cBhvr>
                                        <p:cTn id="24" dur="500"/>
                                        <p:tgtEl>
                                          <p:spTgt spid="27"/>
                                        </p:tgtEl>
                                      </p:cBhvr>
                                    </p:animEffect>
                                    <p:anim calcmode="lin" valueType="num">
                                      <p:cBhvr>
                                        <p:cTn id="25" dur="500" fill="hold"/>
                                        <p:tgtEl>
                                          <p:spTgt spid="27"/>
                                        </p:tgtEl>
                                        <p:attrNameLst>
                                          <p:attrName>ppt_x</p:attrName>
                                        </p:attrNameLst>
                                      </p:cBhvr>
                                      <p:tavLst>
                                        <p:tav tm="0">
                                          <p:val>
                                            <p:strVal val="#ppt_x"/>
                                          </p:val>
                                        </p:tav>
                                        <p:tav tm="100000">
                                          <p:val>
                                            <p:strVal val="#ppt_x"/>
                                          </p:val>
                                        </p:tav>
                                      </p:tavLst>
                                    </p:anim>
                                    <p:anim calcmode="lin" valueType="num">
                                      <p:cBhvr>
                                        <p:cTn id="26" dur="500" fill="hold"/>
                                        <p:tgtEl>
                                          <p:spTgt spid="27"/>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500"/>
                                  </p:stCondLst>
                                  <p:childTnLst>
                                    <p:set>
                                      <p:cBhvr>
                                        <p:cTn id="28" dur="1" fill="hold">
                                          <p:stCondLst>
                                            <p:cond delay="0"/>
                                          </p:stCondLst>
                                        </p:cTn>
                                        <p:tgtEl>
                                          <p:spTgt spid="28"/>
                                        </p:tgtEl>
                                        <p:attrNameLst>
                                          <p:attrName>style.visibility</p:attrName>
                                        </p:attrNameLst>
                                      </p:cBhvr>
                                      <p:to>
                                        <p:strVal val="visible"/>
                                      </p:to>
                                    </p:set>
                                    <p:animEffect transition="in" filter="fade">
                                      <p:cBhvr>
                                        <p:cTn id="29" dur="500"/>
                                        <p:tgtEl>
                                          <p:spTgt spid="28"/>
                                        </p:tgtEl>
                                      </p:cBhvr>
                                    </p:animEffect>
                                    <p:anim calcmode="lin" valueType="num">
                                      <p:cBhvr>
                                        <p:cTn id="30" dur="500" fill="hold"/>
                                        <p:tgtEl>
                                          <p:spTgt spid="28"/>
                                        </p:tgtEl>
                                        <p:attrNameLst>
                                          <p:attrName>ppt_x</p:attrName>
                                        </p:attrNameLst>
                                      </p:cBhvr>
                                      <p:tavLst>
                                        <p:tav tm="0">
                                          <p:val>
                                            <p:strVal val="#ppt_x"/>
                                          </p:val>
                                        </p:tav>
                                        <p:tav tm="100000">
                                          <p:val>
                                            <p:strVal val="#ppt_x"/>
                                          </p:val>
                                        </p:tav>
                                      </p:tavLst>
                                    </p:anim>
                                    <p:anim calcmode="lin" valueType="num">
                                      <p:cBhvr>
                                        <p:cTn id="31" dur="500" fill="hold"/>
                                        <p:tgtEl>
                                          <p:spTgt spid="2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7" grpId="0"/>
      <p:bldP spid="19" grpId="0"/>
      <p:bldP spid="27" grpId="0"/>
      <p:bldP spid="28" grpId="0"/>
    </p:bldLst>
  </p:timing>
  <p:extLst>
    <p:ext uri="{E180D4A7-C9FB-4DFB-919C-405C955672EB}">
      <p14:showEvtLst xmlns:p14="http://schemas.microsoft.com/office/powerpoint/2010/main">
        <p14:playEvt time="0" objId="16"/>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a:extLst>
              <a:ext uri="{FF2B5EF4-FFF2-40B4-BE49-F238E27FC236}">
                <a16:creationId xmlns:a16="http://schemas.microsoft.com/office/drawing/2014/main" id="{C557451F-1D95-4611-B5BD-7174E8D45D43}"/>
              </a:ext>
            </a:extLst>
          </p:cNvPr>
          <p:cNvPicPr>
            <a:picLocks noChangeAspect="1"/>
          </p:cNvPicPr>
          <p:nvPr/>
        </p:nvPicPr>
        <p:blipFill>
          <a:blip r:embed="rId3"/>
          <a:stretch>
            <a:fillRect/>
          </a:stretch>
        </p:blipFill>
        <p:spPr>
          <a:xfrm>
            <a:off x="1705004" y="2290154"/>
            <a:ext cx="2300010" cy="2369828"/>
          </a:xfrm>
          <a:prstGeom prst="ellipse">
            <a:avLst/>
          </a:prstGeom>
          <a:ln>
            <a:noFill/>
          </a:ln>
          <a:effectLst>
            <a:softEdge rad="112500"/>
          </a:effectLst>
        </p:spPr>
      </p:pic>
      <p:pic>
        <p:nvPicPr>
          <p:cNvPr id="3" name="图片 2">
            <a:extLst>
              <a:ext uri="{FF2B5EF4-FFF2-40B4-BE49-F238E27FC236}">
                <a16:creationId xmlns:a16="http://schemas.microsoft.com/office/drawing/2014/main" id="{88EB99FB-55F2-4AD8-B609-FBC58F8C370B}"/>
              </a:ext>
            </a:extLst>
          </p:cNvPr>
          <p:cNvPicPr>
            <a:picLocks noChangeAspect="1"/>
          </p:cNvPicPr>
          <p:nvPr/>
        </p:nvPicPr>
        <p:blipFill>
          <a:blip r:embed="rId4"/>
          <a:stretch>
            <a:fillRect/>
          </a:stretch>
        </p:blipFill>
        <p:spPr>
          <a:xfrm>
            <a:off x="323528" y="1059582"/>
            <a:ext cx="2160240" cy="2273693"/>
          </a:xfrm>
          <a:prstGeom prst="ellipse">
            <a:avLst/>
          </a:prstGeom>
          <a:blipFill>
            <a:blip r:embed="rId5" cstate="screen">
              <a:extLst>
                <a:ext uri="{28A0092B-C50C-407E-A947-70E740481C1C}">
                  <a14:useLocalDpi xmlns:a14="http://schemas.microsoft.com/office/drawing/2010/main"/>
                </a:ext>
              </a:extLst>
            </a:blip>
            <a:stretch>
              <a:fillRect/>
            </a:stretch>
          </a:blipFill>
          <a:ln w="25400">
            <a:solidFill>
              <a:schemeClr val="bg1"/>
            </a:solidFill>
          </a:ln>
          <a:effectLst>
            <a:outerShdw blurRad="63500" sx="102000" sy="102000" algn="ctr" rotWithShape="0">
              <a:prstClr val="black">
                <a:alpha val="40000"/>
              </a:prstClr>
            </a:outerShdw>
            <a:softEdge rad="112500"/>
          </a:effectLst>
        </p:spPr>
      </p:pic>
      <p:cxnSp>
        <p:nvCxnSpPr>
          <p:cNvPr id="8" name="直接连接符 7"/>
          <p:cNvCxnSpPr/>
          <p:nvPr/>
        </p:nvCxnSpPr>
        <p:spPr>
          <a:xfrm>
            <a:off x="0" y="483518"/>
            <a:ext cx="9144000" cy="0"/>
          </a:xfrm>
          <a:prstGeom prst="line">
            <a:avLst/>
          </a:prstGeom>
          <a:ln w="19050">
            <a:solidFill>
              <a:srgbClr val="404040"/>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2736304"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b="1" dirty="0">
                <a:latin typeface="微软雅黑" pitchFamily="34" charset="-122"/>
                <a:ea typeface="微软雅黑" pitchFamily="34" charset="-122"/>
              </a:rPr>
              <a:t>THE BACKGROUND</a:t>
            </a:r>
            <a:endParaRPr lang="zh-CN" altLang="en-US" b="1" dirty="0">
              <a:latin typeface="微软雅黑" pitchFamily="34" charset="-122"/>
              <a:ea typeface="微软雅黑" pitchFamily="34" charset="-122"/>
            </a:endParaRPr>
          </a:p>
        </p:txBody>
      </p:sp>
      <p:sp>
        <p:nvSpPr>
          <p:cNvPr id="33" name="矩形 4"/>
          <p:cNvSpPr>
            <a:spLocks noChangeArrowheads="1"/>
          </p:cNvSpPr>
          <p:nvPr/>
        </p:nvSpPr>
        <p:spPr bwMode="auto">
          <a:xfrm>
            <a:off x="4572000" y="895574"/>
            <a:ext cx="3816424" cy="1132782"/>
          </a:xfrm>
          <a:prstGeom prst="rect">
            <a:avLst/>
          </a:prstGeom>
          <a:noFill/>
          <a:ln w="9525">
            <a:noFill/>
            <a:miter lim="800000"/>
            <a:headEnd/>
            <a:tailEnd/>
          </a:ln>
        </p:spPr>
        <p:txBody>
          <a:bodyPr wrap="square" lIns="68553" tIns="34276" rIns="68553" bIns="34276">
            <a:spAutoFit/>
          </a:bodyPr>
          <a:lstStyle/>
          <a:p>
            <a:pPr>
              <a:lnSpc>
                <a:spcPct val="150000"/>
              </a:lnSpc>
              <a:spcBef>
                <a:spcPts val="150"/>
              </a:spcBef>
              <a:spcAft>
                <a:spcPts val="450"/>
              </a:spcAft>
            </a:pPr>
            <a:r>
              <a:rPr lang="en-US" altLang="zh-CN" sz="1200" b="1" u="sng" dirty="0">
                <a:solidFill>
                  <a:srgbClr val="414455"/>
                </a:solidFill>
                <a:latin typeface="微软雅黑" pitchFamily="34" charset="-122"/>
                <a:ea typeface="微软雅黑" pitchFamily="34" charset="-122"/>
              </a:rPr>
              <a:t>1</a:t>
            </a:r>
            <a:r>
              <a:rPr lang="zh-CN" altLang="en-US" sz="1200" b="1" u="sng" dirty="0">
                <a:solidFill>
                  <a:srgbClr val="414455"/>
                </a:solidFill>
                <a:latin typeface="微软雅黑" pitchFamily="34" charset="-122"/>
                <a:ea typeface="微软雅黑" pitchFamily="34" charset="-122"/>
              </a:rPr>
              <a:t>）</a:t>
            </a:r>
            <a:r>
              <a:rPr lang="en-US" altLang="zh-CN" sz="1200" b="1" u="sng" dirty="0">
                <a:solidFill>
                  <a:srgbClr val="414455"/>
                </a:solidFill>
                <a:latin typeface="微软雅黑" pitchFamily="34" charset="-122"/>
                <a:ea typeface="微软雅黑" pitchFamily="34" charset="-122"/>
              </a:rPr>
              <a:t>The operation of transport system</a:t>
            </a:r>
            <a:r>
              <a:rPr lang="zh-CN" altLang="en-US" sz="1200" b="1" u="sng" dirty="0">
                <a:solidFill>
                  <a:srgbClr val="414455"/>
                </a:solidFill>
                <a:latin typeface="微软雅黑" pitchFamily="34" charset="-122"/>
                <a:ea typeface="微软雅黑" pitchFamily="34" charset="-122"/>
              </a:rPr>
              <a:t>：</a:t>
            </a:r>
            <a:endParaRPr lang="en-US" altLang="zh-CN" sz="1200" b="1" u="sng" dirty="0">
              <a:solidFill>
                <a:srgbClr val="414455"/>
              </a:solidFill>
              <a:latin typeface="微软雅黑" pitchFamily="34" charset="-122"/>
              <a:ea typeface="微软雅黑" pitchFamily="34" charset="-122"/>
            </a:endParaRPr>
          </a:p>
          <a:p>
            <a:pPr>
              <a:lnSpc>
                <a:spcPct val="130000"/>
              </a:lnSpc>
              <a:spcBef>
                <a:spcPts val="150"/>
              </a:spcBef>
              <a:spcAft>
                <a:spcPts val="45"/>
              </a:spcAft>
            </a:pPr>
            <a:r>
              <a:rPr lang="en-US" altLang="zh-CN" sz="1200" dirty="0">
                <a:solidFill>
                  <a:schemeClr val="tx1">
                    <a:lumMod val="65000"/>
                    <a:lumOff val="35000"/>
                  </a:schemeClr>
                </a:solidFill>
                <a:latin typeface="微软雅黑" pitchFamily="34" charset="-122"/>
                <a:ea typeface="微软雅黑" pitchFamily="34" charset="-122"/>
              </a:rPr>
              <a:t>The ship passing process and charging efficiency directly affect the smooth and smooth operation of the entire water transport system.</a:t>
            </a:r>
            <a:endParaRPr lang="zh-CN" altLang="en-US" sz="1200" dirty="0">
              <a:solidFill>
                <a:schemeClr val="tx1">
                  <a:lumMod val="65000"/>
                  <a:lumOff val="35000"/>
                </a:schemeClr>
              </a:solidFill>
              <a:latin typeface="微软雅黑" pitchFamily="34" charset="-122"/>
              <a:ea typeface="微软雅黑" pitchFamily="34" charset="-122"/>
            </a:endParaRPr>
          </a:p>
        </p:txBody>
      </p:sp>
      <p:sp>
        <p:nvSpPr>
          <p:cNvPr id="34" name="矩形 4"/>
          <p:cNvSpPr>
            <a:spLocks noChangeArrowheads="1"/>
          </p:cNvSpPr>
          <p:nvPr/>
        </p:nvSpPr>
        <p:spPr bwMode="auto">
          <a:xfrm>
            <a:off x="4572000" y="2498404"/>
            <a:ext cx="4320480" cy="1612914"/>
          </a:xfrm>
          <a:prstGeom prst="rect">
            <a:avLst/>
          </a:prstGeom>
          <a:noFill/>
          <a:ln w="9525">
            <a:noFill/>
            <a:miter lim="800000"/>
            <a:headEnd/>
            <a:tailEnd/>
          </a:ln>
        </p:spPr>
        <p:txBody>
          <a:bodyPr wrap="square" lIns="68553" tIns="34276" rIns="68553" bIns="34276">
            <a:spAutoFit/>
          </a:bodyPr>
          <a:lstStyle/>
          <a:p>
            <a:pPr>
              <a:lnSpc>
                <a:spcPct val="150000"/>
              </a:lnSpc>
              <a:spcBef>
                <a:spcPts val="150"/>
              </a:spcBef>
              <a:spcAft>
                <a:spcPts val="450"/>
              </a:spcAft>
            </a:pPr>
            <a:r>
              <a:rPr lang="en-US" altLang="zh-CN" sz="1200" b="1" u="sng" dirty="0">
                <a:solidFill>
                  <a:srgbClr val="414455"/>
                </a:solidFill>
                <a:latin typeface="微软雅黑" pitchFamily="34" charset="-122"/>
                <a:ea typeface="微软雅黑" pitchFamily="34" charset="-122"/>
              </a:rPr>
              <a:t>2</a:t>
            </a:r>
            <a:r>
              <a:rPr lang="zh-CN" altLang="en-US" sz="1200" b="1" u="sng" dirty="0">
                <a:solidFill>
                  <a:srgbClr val="414455"/>
                </a:solidFill>
                <a:latin typeface="微软雅黑" pitchFamily="34" charset="-122"/>
                <a:ea typeface="微软雅黑" pitchFamily="34" charset="-122"/>
              </a:rPr>
              <a:t>）</a:t>
            </a:r>
            <a:r>
              <a:rPr lang="en-US" altLang="zh-CN" sz="1200" b="1" u="sng" dirty="0">
                <a:solidFill>
                  <a:srgbClr val="414455"/>
                </a:solidFill>
                <a:latin typeface="微软雅黑" pitchFamily="34" charset="-122"/>
                <a:ea typeface="微软雅黑" pitchFamily="34" charset="-122"/>
              </a:rPr>
              <a:t>Inconvenient handling of ship crossing procedures</a:t>
            </a:r>
            <a:r>
              <a:rPr lang="zh-CN" altLang="en-US" sz="1200" b="1" u="sng" dirty="0">
                <a:solidFill>
                  <a:srgbClr val="414455"/>
                </a:solidFill>
                <a:latin typeface="微软雅黑" pitchFamily="34" charset="-122"/>
                <a:ea typeface="微软雅黑" pitchFamily="34" charset="-122"/>
              </a:rPr>
              <a:t>：</a:t>
            </a:r>
            <a:endParaRPr lang="en-US" altLang="zh-CN" sz="1200" b="1" u="sng" dirty="0">
              <a:solidFill>
                <a:srgbClr val="414455"/>
              </a:solidFill>
              <a:latin typeface="微软雅黑" pitchFamily="34" charset="-122"/>
              <a:ea typeface="微软雅黑" pitchFamily="34" charset="-122"/>
            </a:endParaRPr>
          </a:p>
          <a:p>
            <a:pPr>
              <a:lnSpc>
                <a:spcPct val="130000"/>
              </a:lnSpc>
              <a:spcBef>
                <a:spcPts val="150"/>
              </a:spcBef>
              <a:spcAft>
                <a:spcPts val="45"/>
              </a:spcAft>
            </a:pPr>
            <a:r>
              <a:rPr lang="en-US" altLang="zh-CN" sz="1200" dirty="0">
                <a:solidFill>
                  <a:schemeClr val="tx1">
                    <a:lumMod val="65000"/>
                    <a:lumOff val="35000"/>
                  </a:schemeClr>
                </a:solidFill>
                <a:latin typeface="微软雅黑" pitchFamily="34" charset="-122"/>
                <a:ea typeface="微软雅黑" pitchFamily="34" charset="-122"/>
              </a:rPr>
              <a:t>Significantly increased the time required for registration charges and the ship's lock time, requiring ship lock staff to manually compare ship lock information one by one. The labor intensity is large, which seriously affects the ship lock efficiency.</a:t>
            </a:r>
            <a:endParaRPr lang="zh-CN" altLang="en-US" sz="1200" dirty="0">
              <a:solidFill>
                <a:schemeClr val="tx1">
                  <a:lumMod val="65000"/>
                  <a:lumOff val="35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val="14668251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22" presetClass="entr" presetSubtype="1" fill="hold" grpId="0" nodeType="after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wipe(up)">
                                      <p:cBhvr>
                                        <p:cTn id="14" dur="1000"/>
                                        <p:tgtEl>
                                          <p:spTgt spid="33"/>
                                        </p:tgtEl>
                                      </p:cBhvr>
                                    </p:animEffect>
                                  </p:childTnLst>
                                </p:cTn>
                              </p:par>
                            </p:childTnLst>
                          </p:cTn>
                        </p:par>
                        <p:par>
                          <p:cTn id="15" fill="hold">
                            <p:stCondLst>
                              <p:cond delay="1700"/>
                            </p:stCondLst>
                            <p:childTnLst>
                              <p:par>
                                <p:cTn id="16" presetID="22" presetClass="entr" presetSubtype="1" fill="hold" grpId="0" nodeType="afterEffect">
                                  <p:stCondLst>
                                    <p:cond delay="0"/>
                                  </p:stCondLst>
                                  <p:childTnLst>
                                    <p:set>
                                      <p:cBhvr>
                                        <p:cTn id="17" dur="1" fill="hold">
                                          <p:stCondLst>
                                            <p:cond delay="0"/>
                                          </p:stCondLst>
                                        </p:cTn>
                                        <p:tgtEl>
                                          <p:spTgt spid="34"/>
                                        </p:tgtEl>
                                        <p:attrNameLst>
                                          <p:attrName>style.visibility</p:attrName>
                                        </p:attrNameLst>
                                      </p:cBhvr>
                                      <p:to>
                                        <p:strVal val="visible"/>
                                      </p:to>
                                    </p:set>
                                    <p:animEffect transition="in" filter="wipe(up)">
                                      <p:cBhvr>
                                        <p:cTn id="18" dur="10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3" grpId="0"/>
      <p:bldP spid="3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0" y="483518"/>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2433002"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zh-CN" b="1" dirty="0">
                <a:solidFill>
                  <a:srgbClr val="FFFFFF"/>
                </a:solidFill>
                <a:latin typeface="微软雅黑" pitchFamily="34" charset="-122"/>
                <a:ea typeface="微软雅黑" pitchFamily="34" charset="-122"/>
              </a:rPr>
              <a:t>Theoretical basis </a:t>
            </a:r>
            <a:endParaRPr lang="zh-CN" altLang="en-US" b="1" dirty="0">
              <a:solidFill>
                <a:srgbClr val="FFFFFF"/>
              </a:solidFill>
              <a:latin typeface="微软雅黑" pitchFamily="34" charset="-122"/>
              <a:ea typeface="微软雅黑" pitchFamily="34" charset="-122"/>
            </a:endParaRPr>
          </a:p>
        </p:txBody>
      </p:sp>
      <p:sp>
        <p:nvSpPr>
          <p:cNvPr id="30" name="右箭头 29"/>
          <p:cNvSpPr>
            <a:spLocks noChangeArrowheads="1"/>
          </p:cNvSpPr>
          <p:nvPr/>
        </p:nvSpPr>
        <p:spPr bwMode="auto">
          <a:xfrm>
            <a:off x="2898775" y="1741488"/>
            <a:ext cx="3400425" cy="371475"/>
          </a:xfrm>
          <a:prstGeom prst="rightArrow">
            <a:avLst>
              <a:gd name="adj1" fmla="val 50000"/>
              <a:gd name="adj2" fmla="val 50092"/>
            </a:avLst>
          </a:prstGeom>
          <a:solidFill>
            <a:srgbClr val="FFC000"/>
          </a:solidFill>
          <a:ln>
            <a:noFill/>
          </a:ln>
          <a:effectLst>
            <a:outerShdw dist="38100" algn="l" rotWithShape="0">
              <a:srgbClr val="000000">
                <a:alpha val="39999"/>
              </a:srgbClr>
            </a:outerShdw>
          </a:effectLst>
        </p:spPr>
        <p:txBody>
          <a:bodyPr anchor="ctr"/>
          <a:lstStyle/>
          <a:p>
            <a:pPr eaLnBrk="1" fontAlgn="auto" hangingPunct="1">
              <a:lnSpc>
                <a:spcPct val="120000"/>
              </a:lnSpc>
              <a:spcBef>
                <a:spcPts val="0"/>
              </a:spcBef>
              <a:spcAft>
                <a:spcPts val="0"/>
              </a:spcAft>
              <a:buClrTx/>
              <a:buSzTx/>
              <a:defRPr/>
            </a:pPr>
            <a:endParaRPr lang="zh-CN" altLang="en-US" sz="1800" b="1" kern="0" dirty="0">
              <a:solidFill>
                <a:sysClr val="window" lastClr="FFFFFF"/>
              </a:solidFill>
              <a:latin typeface="Impact" pitchFamily="34" charset="0"/>
            </a:endParaRPr>
          </a:p>
        </p:txBody>
      </p:sp>
      <p:sp>
        <p:nvSpPr>
          <p:cNvPr id="31" name="右箭头 30"/>
          <p:cNvSpPr>
            <a:spLocks noChangeArrowheads="1"/>
          </p:cNvSpPr>
          <p:nvPr/>
        </p:nvSpPr>
        <p:spPr bwMode="auto">
          <a:xfrm flipH="1">
            <a:off x="3024188" y="2298700"/>
            <a:ext cx="3521075" cy="369888"/>
          </a:xfrm>
          <a:prstGeom prst="rightArrow">
            <a:avLst>
              <a:gd name="adj1" fmla="val 50000"/>
              <a:gd name="adj2" fmla="val 50064"/>
            </a:avLst>
          </a:prstGeom>
          <a:solidFill>
            <a:srgbClr val="FFC000"/>
          </a:solidFill>
          <a:ln>
            <a:noFill/>
          </a:ln>
          <a:effectLst>
            <a:outerShdw dist="38100" algn="l" rotWithShape="0">
              <a:srgbClr val="000000">
                <a:alpha val="39999"/>
              </a:srgbClr>
            </a:outerShdw>
          </a:effectLst>
        </p:spPr>
        <p:txBody>
          <a:bodyPr anchor="ctr"/>
          <a:lstStyle/>
          <a:p>
            <a:pPr eaLnBrk="1" fontAlgn="auto" hangingPunct="1">
              <a:lnSpc>
                <a:spcPct val="120000"/>
              </a:lnSpc>
              <a:spcBef>
                <a:spcPts val="0"/>
              </a:spcBef>
              <a:spcAft>
                <a:spcPts val="0"/>
              </a:spcAft>
              <a:buClrTx/>
              <a:buSzTx/>
              <a:defRPr/>
            </a:pPr>
            <a:endParaRPr lang="zh-CN" altLang="en-US" sz="1800" b="1" kern="0" dirty="0">
              <a:solidFill>
                <a:sysClr val="window" lastClr="FFFFFF"/>
              </a:solidFill>
              <a:latin typeface="Impact" pitchFamily="34" charset="0"/>
            </a:endParaRPr>
          </a:p>
        </p:txBody>
      </p:sp>
      <p:sp>
        <p:nvSpPr>
          <p:cNvPr id="32" name="椭圆 31"/>
          <p:cNvSpPr>
            <a:spLocks noChangeArrowheads="1"/>
          </p:cNvSpPr>
          <p:nvPr/>
        </p:nvSpPr>
        <p:spPr bwMode="auto">
          <a:xfrm>
            <a:off x="1231900" y="1277938"/>
            <a:ext cx="1792288" cy="1792287"/>
          </a:xfrm>
          <a:prstGeom prst="ellipse">
            <a:avLst/>
          </a:prstGeom>
          <a:solidFill>
            <a:srgbClr val="404040"/>
          </a:solidFill>
          <a:ln>
            <a:noFill/>
          </a:ln>
          <a:effectLst>
            <a:outerShdw dist="38100" algn="l" rotWithShape="0">
              <a:srgbClr val="000000">
                <a:alpha val="39999"/>
              </a:srgbClr>
            </a:outerShdw>
          </a:effectLst>
        </p:spPr>
        <p:txBody>
          <a:bodyPr anchor="ctr"/>
          <a:lstStyle/>
          <a:p>
            <a:pPr algn="ctr">
              <a:lnSpc>
                <a:spcPct val="120000"/>
              </a:lnSpc>
              <a:defRPr/>
            </a:pPr>
            <a:r>
              <a:rPr lang="en-GB" altLang="zh-CN" sz="2400" b="1" kern="0" dirty="0">
                <a:solidFill>
                  <a:srgbClr val="FFFFFF"/>
                </a:solidFill>
              </a:rPr>
              <a:t>Browser</a:t>
            </a:r>
          </a:p>
        </p:txBody>
      </p:sp>
      <p:sp>
        <p:nvSpPr>
          <p:cNvPr id="33" name="椭圆 32"/>
          <p:cNvSpPr>
            <a:spLocks noChangeArrowheads="1"/>
          </p:cNvSpPr>
          <p:nvPr/>
        </p:nvSpPr>
        <p:spPr bwMode="auto">
          <a:xfrm>
            <a:off x="6359525" y="1277938"/>
            <a:ext cx="1793875" cy="1792287"/>
          </a:xfrm>
          <a:prstGeom prst="ellipse">
            <a:avLst/>
          </a:prstGeom>
          <a:solidFill>
            <a:srgbClr val="404040"/>
          </a:solidFill>
          <a:ln>
            <a:noFill/>
          </a:ln>
          <a:effectLst>
            <a:outerShdw dist="38100" algn="l" rotWithShape="0">
              <a:srgbClr val="000000">
                <a:alpha val="39999"/>
              </a:srgbClr>
            </a:outerShdw>
          </a:effectLst>
        </p:spPr>
        <p:txBody>
          <a:bodyPr anchor="ctr"/>
          <a:lstStyle/>
          <a:p>
            <a:pPr>
              <a:lnSpc>
                <a:spcPct val="120000"/>
              </a:lnSpc>
              <a:defRPr/>
            </a:pPr>
            <a:r>
              <a:rPr lang="en-GB" altLang="zh-CN" sz="2400" b="1" kern="0" dirty="0">
                <a:solidFill>
                  <a:srgbClr val="FFFFFF"/>
                </a:solidFill>
              </a:rPr>
              <a:t>Server</a:t>
            </a:r>
          </a:p>
        </p:txBody>
      </p:sp>
      <p:sp>
        <p:nvSpPr>
          <p:cNvPr id="34" name="矩形 33"/>
          <p:cNvSpPr/>
          <p:nvPr/>
        </p:nvSpPr>
        <p:spPr>
          <a:xfrm>
            <a:off x="3686597" y="1666434"/>
            <a:ext cx="2010519" cy="1173163"/>
          </a:xfrm>
          <a:prstGeom prst="rect">
            <a:avLst/>
          </a:prstGeom>
          <a:gradFill>
            <a:gsLst>
              <a:gs pos="33000">
                <a:srgbClr val="F9F9F9"/>
              </a:gs>
              <a:gs pos="100000">
                <a:srgbClr val="D7D7D7"/>
              </a:gs>
            </a:gsLst>
            <a:lin ang="5400000" scaled="0"/>
          </a:gradFill>
          <a:ln w="3175" cap="flat" cmpd="sng" algn="ctr">
            <a:solidFill>
              <a:srgbClr val="D7D7D7"/>
            </a:solidFill>
            <a:prstDash val="solid"/>
          </a:ln>
          <a:effectLst>
            <a:outerShdw blurRad="50800" dist="38100" sx="97000" sy="97000" algn="ctr" rotWithShape="0">
              <a:srgbClr val="000000">
                <a:alpha val="40000"/>
              </a:srgbClr>
            </a:outerShdw>
          </a:effectLst>
        </p:spPr>
        <p:txBody>
          <a:bodyPr anchor="ctr"/>
          <a:lstStyle/>
          <a:p>
            <a:pPr algn="ctr">
              <a:lnSpc>
                <a:spcPct val="120000"/>
              </a:lnSpc>
              <a:defRPr/>
            </a:pPr>
            <a:r>
              <a:rPr lang="en-GB" altLang="zh-CN" b="1" kern="0" dirty="0">
                <a:solidFill>
                  <a:srgbClr val="7D7D7D"/>
                </a:solidFill>
                <a:latin typeface="微软雅黑" pitchFamily="34" charset="-122"/>
                <a:ea typeface="微软雅黑" pitchFamily="34" charset="-122"/>
              </a:rPr>
              <a:t>Ship Lock Intelligent Dispatching System</a:t>
            </a:r>
          </a:p>
        </p:txBody>
      </p:sp>
      <p:sp>
        <p:nvSpPr>
          <p:cNvPr id="35" name="下箭头 34"/>
          <p:cNvSpPr>
            <a:spLocks noChangeArrowheads="1"/>
          </p:cNvSpPr>
          <p:nvPr/>
        </p:nvSpPr>
        <p:spPr bwMode="auto">
          <a:xfrm rot="10646508">
            <a:off x="4278539" y="2932336"/>
            <a:ext cx="804863" cy="555625"/>
          </a:xfrm>
          <a:prstGeom prst="downArrow">
            <a:avLst>
              <a:gd name="adj1" fmla="val 50000"/>
              <a:gd name="adj2" fmla="val 50000"/>
            </a:avLst>
          </a:prstGeom>
          <a:solidFill>
            <a:srgbClr val="FFC000"/>
          </a:solidFill>
          <a:ln>
            <a:noFill/>
          </a:ln>
          <a:effectLst>
            <a:outerShdw dist="38100" algn="l" rotWithShape="0">
              <a:srgbClr val="000000">
                <a:alpha val="39999"/>
              </a:srgbClr>
            </a:outerShdw>
          </a:effectLst>
        </p:spPr>
        <p:txBody>
          <a:bodyPr anchor="ctr"/>
          <a:lstStyle/>
          <a:p>
            <a:pPr eaLnBrk="1" fontAlgn="auto" hangingPunct="1">
              <a:lnSpc>
                <a:spcPct val="120000"/>
              </a:lnSpc>
              <a:spcBef>
                <a:spcPts val="0"/>
              </a:spcBef>
              <a:spcAft>
                <a:spcPts val="0"/>
              </a:spcAft>
              <a:buClrTx/>
              <a:buSzTx/>
              <a:defRPr/>
            </a:pPr>
            <a:endParaRPr lang="zh-CN" altLang="en-US" sz="1800" b="1" kern="0" dirty="0">
              <a:solidFill>
                <a:sysClr val="window" lastClr="FFFFFF"/>
              </a:solidFill>
              <a:latin typeface="Impact" pitchFamily="34" charset="0"/>
            </a:endParaRPr>
          </a:p>
        </p:txBody>
      </p:sp>
      <p:sp>
        <p:nvSpPr>
          <p:cNvPr id="13" name="椭圆 12">
            <a:extLst>
              <a:ext uri="{FF2B5EF4-FFF2-40B4-BE49-F238E27FC236}">
                <a16:creationId xmlns:a16="http://schemas.microsoft.com/office/drawing/2014/main" id="{E27A3BF9-D058-48D0-9353-93FC376F0138}"/>
              </a:ext>
            </a:extLst>
          </p:cNvPr>
          <p:cNvSpPr>
            <a:spLocks noChangeArrowheads="1"/>
          </p:cNvSpPr>
          <p:nvPr/>
        </p:nvSpPr>
        <p:spPr bwMode="auto">
          <a:xfrm>
            <a:off x="3686597" y="3514254"/>
            <a:ext cx="2010520" cy="1302860"/>
          </a:xfrm>
          <a:prstGeom prst="ellipse">
            <a:avLst/>
          </a:prstGeom>
          <a:solidFill>
            <a:srgbClr val="404040"/>
          </a:solidFill>
          <a:ln>
            <a:noFill/>
          </a:ln>
          <a:effectLst>
            <a:outerShdw dist="38100" algn="l" rotWithShape="0">
              <a:srgbClr val="000000">
                <a:alpha val="39999"/>
              </a:srgbClr>
            </a:outerShdw>
          </a:effectLst>
        </p:spPr>
        <p:txBody>
          <a:bodyPr anchor="ctr"/>
          <a:lstStyle/>
          <a:p>
            <a:pPr algn="ctr">
              <a:lnSpc>
                <a:spcPct val="120000"/>
              </a:lnSpc>
              <a:defRPr/>
            </a:pPr>
            <a:r>
              <a:rPr lang="en-GB" altLang="zh-CN" sz="2400" b="1" kern="0" dirty="0">
                <a:solidFill>
                  <a:srgbClr val="FFFFFF"/>
                </a:solidFill>
              </a:rPr>
              <a:t>Database</a:t>
            </a:r>
          </a:p>
        </p:txBody>
      </p:sp>
    </p:spTree>
    <p:extLst>
      <p:ext uri="{BB962C8B-B14F-4D97-AF65-F5344CB8AC3E}">
        <p14:creationId xmlns:p14="http://schemas.microsoft.com/office/powerpoint/2010/main" val="1022707608"/>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49" presetClass="entr" presetSubtype="0" decel="100000" fill="hold" grpId="0" nodeType="afterEffect">
                                  <p:stCondLst>
                                    <p:cond delay="0"/>
                                  </p:stCondLst>
                                  <p:childTnLst>
                                    <p:set>
                                      <p:cBhvr>
                                        <p:cTn id="13" dur="1" fill="hold">
                                          <p:stCondLst>
                                            <p:cond delay="0"/>
                                          </p:stCondLst>
                                        </p:cTn>
                                        <p:tgtEl>
                                          <p:spTgt spid="32"/>
                                        </p:tgtEl>
                                        <p:attrNameLst>
                                          <p:attrName>style.visibility</p:attrName>
                                        </p:attrNameLst>
                                      </p:cBhvr>
                                      <p:to>
                                        <p:strVal val="visible"/>
                                      </p:to>
                                    </p:set>
                                    <p:anim calcmode="lin" valueType="num">
                                      <p:cBhvr>
                                        <p:cTn id="14" dur="500" fill="hold"/>
                                        <p:tgtEl>
                                          <p:spTgt spid="32"/>
                                        </p:tgtEl>
                                        <p:attrNameLst>
                                          <p:attrName>ppt_w</p:attrName>
                                        </p:attrNameLst>
                                      </p:cBhvr>
                                      <p:tavLst>
                                        <p:tav tm="0">
                                          <p:val>
                                            <p:fltVal val="0"/>
                                          </p:val>
                                        </p:tav>
                                        <p:tav tm="100000">
                                          <p:val>
                                            <p:strVal val="#ppt_w"/>
                                          </p:val>
                                        </p:tav>
                                      </p:tavLst>
                                    </p:anim>
                                    <p:anim calcmode="lin" valueType="num">
                                      <p:cBhvr>
                                        <p:cTn id="15" dur="500" fill="hold"/>
                                        <p:tgtEl>
                                          <p:spTgt spid="32"/>
                                        </p:tgtEl>
                                        <p:attrNameLst>
                                          <p:attrName>ppt_h</p:attrName>
                                        </p:attrNameLst>
                                      </p:cBhvr>
                                      <p:tavLst>
                                        <p:tav tm="0">
                                          <p:val>
                                            <p:fltVal val="0"/>
                                          </p:val>
                                        </p:tav>
                                        <p:tav tm="100000">
                                          <p:val>
                                            <p:strVal val="#ppt_h"/>
                                          </p:val>
                                        </p:tav>
                                      </p:tavLst>
                                    </p:anim>
                                    <p:anim calcmode="lin" valueType="num">
                                      <p:cBhvr>
                                        <p:cTn id="16" dur="500" fill="hold"/>
                                        <p:tgtEl>
                                          <p:spTgt spid="32"/>
                                        </p:tgtEl>
                                        <p:attrNameLst>
                                          <p:attrName>style.rotation</p:attrName>
                                        </p:attrNameLst>
                                      </p:cBhvr>
                                      <p:tavLst>
                                        <p:tav tm="0">
                                          <p:val>
                                            <p:fltVal val="360"/>
                                          </p:val>
                                        </p:tav>
                                        <p:tav tm="100000">
                                          <p:val>
                                            <p:fltVal val="0"/>
                                          </p:val>
                                        </p:tav>
                                      </p:tavLst>
                                    </p:anim>
                                    <p:animEffect transition="in" filter="fade">
                                      <p:cBhvr>
                                        <p:cTn id="17" dur="500"/>
                                        <p:tgtEl>
                                          <p:spTgt spid="32"/>
                                        </p:tgtEl>
                                      </p:cBhvr>
                                    </p:animEffect>
                                  </p:childTnLst>
                                </p:cTn>
                              </p:par>
                              <p:par>
                                <p:cTn id="18" presetID="49" presetClass="entr" presetSubtype="0" decel="100000" fill="hold" grpId="0" nodeType="withEffect">
                                  <p:stCondLst>
                                    <p:cond delay="0"/>
                                  </p:stCondLst>
                                  <p:childTnLst>
                                    <p:set>
                                      <p:cBhvr>
                                        <p:cTn id="19" dur="1" fill="hold">
                                          <p:stCondLst>
                                            <p:cond delay="0"/>
                                          </p:stCondLst>
                                        </p:cTn>
                                        <p:tgtEl>
                                          <p:spTgt spid="33"/>
                                        </p:tgtEl>
                                        <p:attrNameLst>
                                          <p:attrName>style.visibility</p:attrName>
                                        </p:attrNameLst>
                                      </p:cBhvr>
                                      <p:to>
                                        <p:strVal val="visible"/>
                                      </p:to>
                                    </p:set>
                                    <p:anim calcmode="lin" valueType="num">
                                      <p:cBhvr>
                                        <p:cTn id="20" dur="500" fill="hold"/>
                                        <p:tgtEl>
                                          <p:spTgt spid="33"/>
                                        </p:tgtEl>
                                        <p:attrNameLst>
                                          <p:attrName>ppt_w</p:attrName>
                                        </p:attrNameLst>
                                      </p:cBhvr>
                                      <p:tavLst>
                                        <p:tav tm="0">
                                          <p:val>
                                            <p:fltVal val="0"/>
                                          </p:val>
                                        </p:tav>
                                        <p:tav tm="100000">
                                          <p:val>
                                            <p:strVal val="#ppt_w"/>
                                          </p:val>
                                        </p:tav>
                                      </p:tavLst>
                                    </p:anim>
                                    <p:anim calcmode="lin" valueType="num">
                                      <p:cBhvr>
                                        <p:cTn id="21" dur="500" fill="hold"/>
                                        <p:tgtEl>
                                          <p:spTgt spid="33"/>
                                        </p:tgtEl>
                                        <p:attrNameLst>
                                          <p:attrName>ppt_h</p:attrName>
                                        </p:attrNameLst>
                                      </p:cBhvr>
                                      <p:tavLst>
                                        <p:tav tm="0">
                                          <p:val>
                                            <p:fltVal val="0"/>
                                          </p:val>
                                        </p:tav>
                                        <p:tav tm="100000">
                                          <p:val>
                                            <p:strVal val="#ppt_h"/>
                                          </p:val>
                                        </p:tav>
                                      </p:tavLst>
                                    </p:anim>
                                    <p:anim calcmode="lin" valueType="num">
                                      <p:cBhvr>
                                        <p:cTn id="22" dur="500" fill="hold"/>
                                        <p:tgtEl>
                                          <p:spTgt spid="33"/>
                                        </p:tgtEl>
                                        <p:attrNameLst>
                                          <p:attrName>style.rotation</p:attrName>
                                        </p:attrNameLst>
                                      </p:cBhvr>
                                      <p:tavLst>
                                        <p:tav tm="0">
                                          <p:val>
                                            <p:fltVal val="360"/>
                                          </p:val>
                                        </p:tav>
                                        <p:tav tm="100000">
                                          <p:val>
                                            <p:fltVal val="0"/>
                                          </p:val>
                                        </p:tav>
                                      </p:tavLst>
                                    </p:anim>
                                    <p:animEffect transition="in" filter="fade">
                                      <p:cBhvr>
                                        <p:cTn id="23" dur="500"/>
                                        <p:tgtEl>
                                          <p:spTgt spid="33"/>
                                        </p:tgtEl>
                                      </p:cBhvr>
                                    </p:animEffect>
                                  </p:childTnLst>
                                </p:cTn>
                              </p:par>
                            </p:childTnLst>
                          </p:cTn>
                        </p:par>
                        <p:par>
                          <p:cTn id="24" fill="hold">
                            <p:stCondLst>
                              <p:cond delay="1200"/>
                            </p:stCondLst>
                            <p:childTnLst>
                              <p:par>
                                <p:cTn id="25" presetID="12" presetClass="entr" presetSubtype="8" fill="hold" grpId="0" nodeType="afterEffect">
                                  <p:stCondLst>
                                    <p:cond delay="0"/>
                                  </p:stCondLst>
                                  <p:childTnLst>
                                    <p:set>
                                      <p:cBhvr>
                                        <p:cTn id="26" dur="1" fill="hold">
                                          <p:stCondLst>
                                            <p:cond delay="0"/>
                                          </p:stCondLst>
                                        </p:cTn>
                                        <p:tgtEl>
                                          <p:spTgt spid="30"/>
                                        </p:tgtEl>
                                        <p:attrNameLst>
                                          <p:attrName>style.visibility</p:attrName>
                                        </p:attrNameLst>
                                      </p:cBhvr>
                                      <p:to>
                                        <p:strVal val="visible"/>
                                      </p:to>
                                    </p:set>
                                    <p:animEffect transition="in" filter="slide(fromLeft)">
                                      <p:cBhvr>
                                        <p:cTn id="27" dur="500"/>
                                        <p:tgtEl>
                                          <p:spTgt spid="30"/>
                                        </p:tgtEl>
                                      </p:cBhvr>
                                    </p:animEffect>
                                  </p:childTnLst>
                                </p:cTn>
                              </p:par>
                              <p:par>
                                <p:cTn id="28" presetID="12" presetClass="entr" presetSubtype="2" fill="hold" grpId="0" nodeType="withEffect">
                                  <p:stCondLst>
                                    <p:cond delay="0"/>
                                  </p:stCondLst>
                                  <p:childTnLst>
                                    <p:set>
                                      <p:cBhvr>
                                        <p:cTn id="29" dur="1" fill="hold">
                                          <p:stCondLst>
                                            <p:cond delay="0"/>
                                          </p:stCondLst>
                                        </p:cTn>
                                        <p:tgtEl>
                                          <p:spTgt spid="31"/>
                                        </p:tgtEl>
                                        <p:attrNameLst>
                                          <p:attrName>style.visibility</p:attrName>
                                        </p:attrNameLst>
                                      </p:cBhvr>
                                      <p:to>
                                        <p:strVal val="visible"/>
                                      </p:to>
                                    </p:set>
                                    <p:animEffect transition="in" filter="slide(fromRight)">
                                      <p:cBhvr>
                                        <p:cTn id="30" dur="500"/>
                                        <p:tgtEl>
                                          <p:spTgt spid="31"/>
                                        </p:tgtEl>
                                      </p:cBhvr>
                                    </p:animEffect>
                                  </p:childTnLst>
                                </p:cTn>
                              </p:par>
                            </p:childTnLst>
                          </p:cTn>
                        </p:par>
                        <p:par>
                          <p:cTn id="31" fill="hold">
                            <p:stCondLst>
                              <p:cond delay="1700"/>
                            </p:stCondLst>
                            <p:childTnLst>
                              <p:par>
                                <p:cTn id="32" presetID="17" presetClass="entr" presetSubtype="10" fill="hold" grpId="0" nodeType="afterEffect">
                                  <p:stCondLst>
                                    <p:cond delay="0"/>
                                  </p:stCondLst>
                                  <p:childTnLst>
                                    <p:set>
                                      <p:cBhvr>
                                        <p:cTn id="33" dur="1" fill="hold">
                                          <p:stCondLst>
                                            <p:cond delay="0"/>
                                          </p:stCondLst>
                                        </p:cTn>
                                        <p:tgtEl>
                                          <p:spTgt spid="34"/>
                                        </p:tgtEl>
                                        <p:attrNameLst>
                                          <p:attrName>style.visibility</p:attrName>
                                        </p:attrNameLst>
                                      </p:cBhvr>
                                      <p:to>
                                        <p:strVal val="visible"/>
                                      </p:to>
                                    </p:set>
                                    <p:anim calcmode="lin" valueType="num">
                                      <p:cBhvr>
                                        <p:cTn id="34" dur="500" fill="hold"/>
                                        <p:tgtEl>
                                          <p:spTgt spid="34"/>
                                        </p:tgtEl>
                                        <p:attrNameLst>
                                          <p:attrName>ppt_w</p:attrName>
                                        </p:attrNameLst>
                                      </p:cBhvr>
                                      <p:tavLst>
                                        <p:tav tm="0">
                                          <p:val>
                                            <p:fltVal val="0"/>
                                          </p:val>
                                        </p:tav>
                                        <p:tav tm="100000">
                                          <p:val>
                                            <p:strVal val="#ppt_w"/>
                                          </p:val>
                                        </p:tav>
                                      </p:tavLst>
                                    </p:anim>
                                    <p:anim calcmode="lin" valueType="num">
                                      <p:cBhvr>
                                        <p:cTn id="35" dur="500" fill="hold"/>
                                        <p:tgtEl>
                                          <p:spTgt spid="34"/>
                                        </p:tgtEl>
                                        <p:attrNameLst>
                                          <p:attrName>ppt_h</p:attrName>
                                        </p:attrNameLst>
                                      </p:cBhvr>
                                      <p:tavLst>
                                        <p:tav tm="0">
                                          <p:val>
                                            <p:strVal val="#ppt_h"/>
                                          </p:val>
                                        </p:tav>
                                        <p:tav tm="100000">
                                          <p:val>
                                            <p:strVal val="#ppt_h"/>
                                          </p:val>
                                        </p:tav>
                                      </p:tavLst>
                                    </p:anim>
                                  </p:childTnLst>
                                </p:cTn>
                              </p:par>
                            </p:childTnLst>
                          </p:cTn>
                        </p:par>
                        <p:par>
                          <p:cTn id="36" fill="hold">
                            <p:stCondLst>
                              <p:cond delay="2200"/>
                            </p:stCondLst>
                            <p:childTnLst>
                              <p:par>
                                <p:cTn id="37" presetID="47" presetClass="entr" presetSubtype="0" fill="hold" grpId="0" nodeType="afterEffect">
                                  <p:stCondLst>
                                    <p:cond delay="0"/>
                                  </p:stCondLst>
                                  <p:childTnLst>
                                    <p:set>
                                      <p:cBhvr>
                                        <p:cTn id="38" dur="1" fill="hold">
                                          <p:stCondLst>
                                            <p:cond delay="0"/>
                                          </p:stCondLst>
                                        </p:cTn>
                                        <p:tgtEl>
                                          <p:spTgt spid="35"/>
                                        </p:tgtEl>
                                        <p:attrNameLst>
                                          <p:attrName>style.visibility</p:attrName>
                                        </p:attrNameLst>
                                      </p:cBhvr>
                                      <p:to>
                                        <p:strVal val="visible"/>
                                      </p:to>
                                    </p:set>
                                    <p:animEffect transition="in" filter="fade">
                                      <p:cBhvr>
                                        <p:cTn id="39" dur="1000"/>
                                        <p:tgtEl>
                                          <p:spTgt spid="35"/>
                                        </p:tgtEl>
                                      </p:cBhvr>
                                    </p:animEffect>
                                    <p:anim calcmode="lin" valueType="num">
                                      <p:cBhvr>
                                        <p:cTn id="40" dur="1000" fill="hold"/>
                                        <p:tgtEl>
                                          <p:spTgt spid="35"/>
                                        </p:tgtEl>
                                        <p:attrNameLst>
                                          <p:attrName>ppt_x</p:attrName>
                                        </p:attrNameLst>
                                      </p:cBhvr>
                                      <p:tavLst>
                                        <p:tav tm="0">
                                          <p:val>
                                            <p:strVal val="#ppt_x"/>
                                          </p:val>
                                        </p:tav>
                                        <p:tav tm="100000">
                                          <p:val>
                                            <p:strVal val="#ppt_x"/>
                                          </p:val>
                                        </p:tav>
                                      </p:tavLst>
                                    </p:anim>
                                    <p:anim calcmode="lin" valueType="num">
                                      <p:cBhvr>
                                        <p:cTn id="41" dur="1000" fill="hold"/>
                                        <p:tgtEl>
                                          <p:spTgt spid="35"/>
                                        </p:tgtEl>
                                        <p:attrNameLst>
                                          <p:attrName>ppt_y</p:attrName>
                                        </p:attrNameLst>
                                      </p:cBhvr>
                                      <p:tavLst>
                                        <p:tav tm="0">
                                          <p:val>
                                            <p:strVal val="#ppt_y-.1"/>
                                          </p:val>
                                        </p:tav>
                                        <p:tav tm="100000">
                                          <p:val>
                                            <p:strVal val="#ppt_y"/>
                                          </p:val>
                                        </p:tav>
                                      </p:tavLst>
                                    </p:anim>
                                  </p:childTnLst>
                                </p:cTn>
                              </p:par>
                            </p:childTnLst>
                          </p:cTn>
                        </p:par>
                        <p:par>
                          <p:cTn id="42" fill="hold">
                            <p:stCondLst>
                              <p:cond delay="3200"/>
                            </p:stCondLst>
                            <p:childTnLst>
                              <p:par>
                                <p:cTn id="43" presetID="49" presetClass="entr" presetSubtype="0" decel="100000" fill="hold" grpId="0" nodeType="afterEffect">
                                  <p:stCondLst>
                                    <p:cond delay="0"/>
                                  </p:stCondLst>
                                  <p:childTnLst>
                                    <p:set>
                                      <p:cBhvr>
                                        <p:cTn id="44" dur="1" fill="hold">
                                          <p:stCondLst>
                                            <p:cond delay="0"/>
                                          </p:stCondLst>
                                        </p:cTn>
                                        <p:tgtEl>
                                          <p:spTgt spid="13"/>
                                        </p:tgtEl>
                                        <p:attrNameLst>
                                          <p:attrName>style.visibility</p:attrName>
                                        </p:attrNameLst>
                                      </p:cBhvr>
                                      <p:to>
                                        <p:strVal val="visible"/>
                                      </p:to>
                                    </p:set>
                                    <p:anim calcmode="lin" valueType="num">
                                      <p:cBhvr>
                                        <p:cTn id="45" dur="500" fill="hold"/>
                                        <p:tgtEl>
                                          <p:spTgt spid="13"/>
                                        </p:tgtEl>
                                        <p:attrNameLst>
                                          <p:attrName>ppt_w</p:attrName>
                                        </p:attrNameLst>
                                      </p:cBhvr>
                                      <p:tavLst>
                                        <p:tav tm="0">
                                          <p:val>
                                            <p:fltVal val="0"/>
                                          </p:val>
                                        </p:tav>
                                        <p:tav tm="100000">
                                          <p:val>
                                            <p:strVal val="#ppt_w"/>
                                          </p:val>
                                        </p:tav>
                                      </p:tavLst>
                                    </p:anim>
                                    <p:anim calcmode="lin" valueType="num">
                                      <p:cBhvr>
                                        <p:cTn id="46" dur="500" fill="hold"/>
                                        <p:tgtEl>
                                          <p:spTgt spid="13"/>
                                        </p:tgtEl>
                                        <p:attrNameLst>
                                          <p:attrName>ppt_h</p:attrName>
                                        </p:attrNameLst>
                                      </p:cBhvr>
                                      <p:tavLst>
                                        <p:tav tm="0">
                                          <p:val>
                                            <p:fltVal val="0"/>
                                          </p:val>
                                        </p:tav>
                                        <p:tav tm="100000">
                                          <p:val>
                                            <p:strVal val="#ppt_h"/>
                                          </p:val>
                                        </p:tav>
                                      </p:tavLst>
                                    </p:anim>
                                    <p:anim calcmode="lin" valueType="num">
                                      <p:cBhvr>
                                        <p:cTn id="47" dur="500" fill="hold"/>
                                        <p:tgtEl>
                                          <p:spTgt spid="13"/>
                                        </p:tgtEl>
                                        <p:attrNameLst>
                                          <p:attrName>style.rotation</p:attrName>
                                        </p:attrNameLst>
                                      </p:cBhvr>
                                      <p:tavLst>
                                        <p:tav tm="0">
                                          <p:val>
                                            <p:fltVal val="360"/>
                                          </p:val>
                                        </p:tav>
                                        <p:tav tm="100000">
                                          <p:val>
                                            <p:fltVal val="0"/>
                                          </p:val>
                                        </p:tav>
                                      </p:tavLst>
                                    </p:anim>
                                    <p:animEffect transition="in" filter="fade">
                                      <p:cBhvr>
                                        <p:cTn id="4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0" grpId="0" animBg="1"/>
      <p:bldP spid="31" grpId="0" animBg="1"/>
      <p:bldP spid="32" grpId="0" animBg="1"/>
      <p:bldP spid="33" grpId="0" animBg="1"/>
      <p:bldP spid="34" grpId="0" animBg="1"/>
      <p:bldP spid="35"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威尔士地理位置图”的图片搜索结果">
            <a:extLst>
              <a:ext uri="{FF2B5EF4-FFF2-40B4-BE49-F238E27FC236}">
                <a16:creationId xmlns:a16="http://schemas.microsoft.com/office/drawing/2014/main" id="{38A7FF08-2A12-4CFA-9FB0-783172FFE3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16" b="10574"/>
          <a:stretch/>
        </p:blipFill>
        <p:spPr bwMode="auto">
          <a:xfrm>
            <a:off x="5817323" y="1932215"/>
            <a:ext cx="1629454" cy="1917611"/>
          </a:xfrm>
          <a:prstGeom prst="rect">
            <a:avLst/>
          </a:prstGeom>
          <a:noFill/>
          <a:extLst>
            <a:ext uri="{909E8E84-426E-40DD-AFC4-6F175D3DCCD1}">
              <a14:hiddenFill xmlns:a14="http://schemas.microsoft.com/office/drawing/2010/main">
                <a:solidFill>
                  <a:srgbClr val="FFFFFF"/>
                </a:solidFill>
              </a14:hiddenFill>
            </a:ext>
          </a:extLst>
        </p:spPr>
      </p:pic>
      <p:cxnSp>
        <p:nvCxnSpPr>
          <p:cNvPr id="8" name="直接连接符 7"/>
          <p:cNvCxnSpPr/>
          <p:nvPr/>
        </p:nvCxnSpPr>
        <p:spPr>
          <a:xfrm>
            <a:off x="0" y="483518"/>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2433002"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b="1" dirty="0">
                <a:latin typeface="微软雅黑" pitchFamily="34" charset="-122"/>
                <a:ea typeface="微软雅黑" pitchFamily="34" charset="-122"/>
              </a:rPr>
              <a:t>Related research</a:t>
            </a:r>
            <a:endParaRPr lang="zh-CN" altLang="en-US" b="1" dirty="0">
              <a:latin typeface="微软雅黑" pitchFamily="34" charset="-122"/>
              <a:ea typeface="微软雅黑" pitchFamily="34" charset="-122"/>
            </a:endParaRPr>
          </a:p>
        </p:txBody>
      </p:sp>
      <p:sp>
        <p:nvSpPr>
          <p:cNvPr id="88" name="Oval 3"/>
          <p:cNvSpPr>
            <a:spLocks noChangeArrowheads="1"/>
          </p:cNvSpPr>
          <p:nvPr/>
        </p:nvSpPr>
        <p:spPr bwMode="auto">
          <a:xfrm>
            <a:off x="5155061" y="1360221"/>
            <a:ext cx="2940810" cy="2940808"/>
          </a:xfrm>
          <a:prstGeom prst="ellipse">
            <a:avLst/>
          </a:prstGeom>
          <a:noFill/>
          <a:ln w="25400" cmpd="sng">
            <a:solidFill>
              <a:schemeClr val="bg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endParaRPr lang="zh-CN" altLang="en-US"/>
          </a:p>
        </p:txBody>
      </p:sp>
      <p:sp>
        <p:nvSpPr>
          <p:cNvPr id="89" name="Oval 4"/>
          <p:cNvSpPr>
            <a:spLocks noChangeArrowheads="1"/>
          </p:cNvSpPr>
          <p:nvPr/>
        </p:nvSpPr>
        <p:spPr bwMode="auto">
          <a:xfrm>
            <a:off x="5059397" y="1275606"/>
            <a:ext cx="3125788" cy="3127500"/>
          </a:xfrm>
          <a:prstGeom prst="ellipse">
            <a:avLst/>
          </a:prstGeom>
          <a:noFill/>
          <a:ln w="19050" cmpd="sng">
            <a:solidFill>
              <a:srgbClr val="414455"/>
            </a:solidFill>
            <a:round/>
            <a:headEnd/>
            <a:tailEnd/>
          </a:ln>
          <a:effectLst/>
          <a:extLst>
            <a:ext uri="{909E8E84-426E-40DD-AFC4-6F175D3DCCD1}">
              <a14:hiddenFill xmlns:a14="http://schemas.microsoft.com/office/drawing/2010/main">
                <a:solidFill>
                  <a:srgbClr val="1496C8"/>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endParaRPr lang="zh-CN" altLang="en-US"/>
          </a:p>
        </p:txBody>
      </p:sp>
      <p:sp>
        <p:nvSpPr>
          <p:cNvPr id="90" name="Oval 6"/>
          <p:cNvSpPr>
            <a:spLocks noChangeArrowheads="1"/>
          </p:cNvSpPr>
          <p:nvPr/>
        </p:nvSpPr>
        <p:spPr bwMode="auto">
          <a:xfrm>
            <a:off x="5314035" y="1509668"/>
            <a:ext cx="2630800" cy="2630800"/>
          </a:xfrm>
          <a:prstGeom prst="ellipse">
            <a:avLst/>
          </a:prstGeom>
          <a:noFill/>
          <a:ln w="19050" cmpd="sng">
            <a:solidFill>
              <a:srgbClr val="414455"/>
            </a:solidFill>
            <a:prstDash val="dash"/>
            <a:round/>
            <a:headEnd/>
            <a:tailEnd/>
          </a:ln>
          <a:effectLst/>
          <a:extLst>
            <a:ext uri="{909E8E84-426E-40DD-AFC4-6F175D3DCCD1}">
              <a14:hiddenFill xmlns:a14="http://schemas.microsoft.com/office/drawing/2010/main">
                <a:solidFill>
                  <a:srgbClr val="1496C8"/>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endParaRPr lang="zh-CN" altLang="en-US"/>
          </a:p>
        </p:txBody>
      </p:sp>
      <p:sp>
        <p:nvSpPr>
          <p:cNvPr id="124" name="正圆 181"/>
          <p:cNvSpPr>
            <a:spLocks noChangeArrowheads="1"/>
          </p:cNvSpPr>
          <p:nvPr/>
        </p:nvSpPr>
        <p:spPr bwMode="auto">
          <a:xfrm>
            <a:off x="6085967" y="890923"/>
            <a:ext cx="974747" cy="974745"/>
          </a:xfrm>
          <a:prstGeom prst="ellipse">
            <a:avLst/>
          </a:prstGeom>
          <a:solidFill>
            <a:srgbClr val="FFC000"/>
          </a:solidFill>
          <a:ln>
            <a:noFill/>
          </a:ln>
          <a:effectLst/>
        </p:spPr>
        <p:txBody>
          <a:bodyPr lIns="90170" tIns="46990" rIns="90170" bIns="46990" anchor="ctr"/>
          <a:lstStyle/>
          <a:p>
            <a:pPr algn="ctr"/>
            <a:r>
              <a:rPr lang="en-US" sz="4000" dirty="0">
                <a:solidFill>
                  <a:srgbClr val="FFFFFF"/>
                </a:solidFill>
                <a:latin typeface="+mj-lt"/>
                <a:ea typeface="微软雅黑" pitchFamily="34" charset="-122"/>
              </a:rPr>
              <a:t>1</a:t>
            </a:r>
          </a:p>
        </p:txBody>
      </p:sp>
      <p:sp>
        <p:nvSpPr>
          <p:cNvPr id="125" name="正圆 181"/>
          <p:cNvSpPr>
            <a:spLocks noChangeArrowheads="1"/>
          </p:cNvSpPr>
          <p:nvPr/>
        </p:nvSpPr>
        <p:spPr bwMode="auto">
          <a:xfrm>
            <a:off x="4987417" y="3300552"/>
            <a:ext cx="974747" cy="974747"/>
          </a:xfrm>
          <a:prstGeom prst="ellipse">
            <a:avLst/>
          </a:prstGeom>
          <a:solidFill>
            <a:srgbClr val="404040"/>
          </a:solidFill>
          <a:ln>
            <a:noFill/>
          </a:ln>
          <a:effectLst/>
        </p:spPr>
        <p:txBody>
          <a:bodyPr lIns="90170" tIns="46990" rIns="90170" bIns="46990" anchor="ctr"/>
          <a:lstStyle/>
          <a:p>
            <a:pPr algn="ctr"/>
            <a:r>
              <a:rPr lang="en-US" sz="4000">
                <a:solidFill>
                  <a:srgbClr val="FFFFFF"/>
                </a:solidFill>
                <a:latin typeface="+mj-lt"/>
                <a:ea typeface="微软雅黑" pitchFamily="34" charset="-122"/>
              </a:rPr>
              <a:t>2</a:t>
            </a:r>
          </a:p>
        </p:txBody>
      </p:sp>
      <p:sp>
        <p:nvSpPr>
          <p:cNvPr id="126" name="正圆 181"/>
          <p:cNvSpPr>
            <a:spLocks noChangeArrowheads="1"/>
          </p:cNvSpPr>
          <p:nvPr/>
        </p:nvSpPr>
        <p:spPr bwMode="auto">
          <a:xfrm>
            <a:off x="7363681" y="3238069"/>
            <a:ext cx="974747" cy="974747"/>
          </a:xfrm>
          <a:prstGeom prst="ellipse">
            <a:avLst/>
          </a:prstGeom>
          <a:solidFill>
            <a:srgbClr val="404040"/>
          </a:solidFill>
          <a:ln>
            <a:noFill/>
          </a:ln>
          <a:effectLst/>
        </p:spPr>
        <p:txBody>
          <a:bodyPr lIns="90170" tIns="46990" rIns="90170" bIns="46990" anchor="ctr"/>
          <a:lstStyle/>
          <a:p>
            <a:pPr algn="ctr"/>
            <a:r>
              <a:rPr lang="en-US" sz="4000">
                <a:solidFill>
                  <a:srgbClr val="FFFFFF"/>
                </a:solidFill>
                <a:latin typeface="+mj-lt"/>
                <a:ea typeface="微软雅黑" pitchFamily="34" charset="-122"/>
              </a:rPr>
              <a:t>3</a:t>
            </a:r>
          </a:p>
        </p:txBody>
      </p:sp>
      <p:grpSp>
        <p:nvGrpSpPr>
          <p:cNvPr id="127" name="Group 44"/>
          <p:cNvGrpSpPr>
            <a:grpSpLocks/>
          </p:cNvGrpSpPr>
          <p:nvPr/>
        </p:nvGrpSpPr>
        <p:grpSpPr bwMode="auto">
          <a:xfrm>
            <a:off x="692148" y="1438772"/>
            <a:ext cx="4538385" cy="738910"/>
            <a:chOff x="0" y="-54"/>
            <a:chExt cx="3138" cy="1163"/>
          </a:xfrm>
        </p:grpSpPr>
        <p:sp>
          <p:nvSpPr>
            <p:cNvPr id="128" name="Text Box 45"/>
            <p:cNvSpPr txBox="1">
              <a:spLocks noChangeArrowheads="1"/>
            </p:cNvSpPr>
            <p:nvPr/>
          </p:nvSpPr>
          <p:spPr bwMode="auto">
            <a:xfrm>
              <a:off x="67" y="-54"/>
              <a:ext cx="3071" cy="1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9pPr>
            </a:lstStyle>
            <a:p>
              <a:pPr eaLnBrk="1" hangingPunct="1"/>
              <a:r>
                <a:rPr lang="en-US" altLang="zh-CN" sz="1400" dirty="0">
                  <a:solidFill>
                    <a:srgbClr val="404040"/>
                  </a:solidFill>
                  <a:latin typeface="微软雅黑" pitchFamily="34" charset="-122"/>
                  <a:ea typeface="微软雅黑" pitchFamily="34" charset="-122"/>
                </a:rPr>
                <a:t>Design and Implementation of Ship GPS Monitoring and Dispatching System for Intelligent Transportation System.</a:t>
              </a:r>
              <a:endParaRPr lang="en-US" sz="1400" dirty="0">
                <a:solidFill>
                  <a:srgbClr val="404040"/>
                </a:solidFill>
                <a:latin typeface="微软雅黑" pitchFamily="34" charset="-122"/>
                <a:ea typeface="微软雅黑" pitchFamily="34" charset="-122"/>
              </a:endParaRPr>
            </a:p>
          </p:txBody>
        </p:sp>
        <p:sp>
          <p:nvSpPr>
            <p:cNvPr id="129" name="Line 46"/>
            <p:cNvSpPr>
              <a:spLocks noChangeShapeType="1"/>
            </p:cNvSpPr>
            <p:nvPr/>
          </p:nvSpPr>
          <p:spPr bwMode="auto">
            <a:xfrm>
              <a:off x="0" y="70"/>
              <a:ext cx="2" cy="792"/>
            </a:xfrm>
            <a:prstGeom prst="line">
              <a:avLst/>
            </a:prstGeom>
            <a:noFill/>
            <a:ln w="25400" cmpd="sng">
              <a:solidFill>
                <a:srgbClr val="41445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a:p>
          </p:txBody>
        </p:sp>
      </p:grpSp>
      <p:grpSp>
        <p:nvGrpSpPr>
          <p:cNvPr id="130" name="Group 47"/>
          <p:cNvGrpSpPr>
            <a:grpSpLocks/>
          </p:cNvGrpSpPr>
          <p:nvPr/>
        </p:nvGrpSpPr>
        <p:grpSpPr bwMode="auto">
          <a:xfrm>
            <a:off x="692149" y="2397963"/>
            <a:ext cx="3817763" cy="537505"/>
            <a:chOff x="0" y="14"/>
            <a:chExt cx="3013" cy="846"/>
          </a:xfrm>
        </p:grpSpPr>
        <p:sp>
          <p:nvSpPr>
            <p:cNvPr id="131" name="Text Box 48"/>
            <p:cNvSpPr txBox="1">
              <a:spLocks noChangeArrowheads="1"/>
            </p:cNvSpPr>
            <p:nvPr/>
          </p:nvSpPr>
          <p:spPr bwMode="auto">
            <a:xfrm>
              <a:off x="88" y="14"/>
              <a:ext cx="2925" cy="82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9pPr>
            </a:lstStyle>
            <a:p>
              <a:pPr eaLnBrk="1" hangingPunct="1"/>
              <a:r>
                <a:rPr lang="en-US" altLang="zh-CN" sz="1400" dirty="0">
                  <a:solidFill>
                    <a:srgbClr val="404040"/>
                  </a:solidFill>
                  <a:latin typeface="微软雅黑" pitchFamily="34" charset="-122"/>
                  <a:ea typeface="微软雅黑" pitchFamily="34" charset="-122"/>
                </a:rPr>
                <a:t>An Intelligent Dispatch System Operating in a Partially Closed Environment</a:t>
              </a:r>
            </a:p>
          </p:txBody>
        </p:sp>
        <p:sp>
          <p:nvSpPr>
            <p:cNvPr id="132" name="Line 49"/>
            <p:cNvSpPr>
              <a:spLocks noChangeShapeType="1"/>
            </p:cNvSpPr>
            <p:nvPr/>
          </p:nvSpPr>
          <p:spPr bwMode="auto">
            <a:xfrm>
              <a:off x="0" y="68"/>
              <a:ext cx="2" cy="792"/>
            </a:xfrm>
            <a:prstGeom prst="line">
              <a:avLst/>
            </a:prstGeom>
            <a:noFill/>
            <a:ln w="25400" cmpd="sng">
              <a:solidFill>
                <a:srgbClr val="41445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sz="1400"/>
            </a:p>
          </p:txBody>
        </p:sp>
      </p:grpSp>
      <p:grpSp>
        <p:nvGrpSpPr>
          <p:cNvPr id="133" name="Group 50"/>
          <p:cNvGrpSpPr>
            <a:grpSpLocks/>
          </p:cNvGrpSpPr>
          <p:nvPr/>
        </p:nvGrpSpPr>
        <p:grpSpPr bwMode="auto">
          <a:xfrm>
            <a:off x="692148" y="3300283"/>
            <a:ext cx="4203537" cy="549575"/>
            <a:chOff x="0" y="-30"/>
            <a:chExt cx="3114" cy="865"/>
          </a:xfrm>
        </p:grpSpPr>
        <p:sp>
          <p:nvSpPr>
            <p:cNvPr id="134" name="Text Box 51"/>
            <p:cNvSpPr txBox="1">
              <a:spLocks noChangeArrowheads="1"/>
            </p:cNvSpPr>
            <p:nvPr/>
          </p:nvSpPr>
          <p:spPr bwMode="auto">
            <a:xfrm>
              <a:off x="83" y="-30"/>
              <a:ext cx="3031" cy="82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buFont typeface="Arial" pitchFamily="34" charset="0"/>
                <a:defRPr>
                  <a:solidFill>
                    <a:schemeClr val="tx1"/>
                  </a:solidFill>
                  <a:latin typeface="Arial" pitchFamily="34" charset="0"/>
                  <a:ea typeface="宋体" pitchFamily="2" charset="-122"/>
                </a:defRPr>
              </a:lvl9pPr>
            </a:lstStyle>
            <a:p>
              <a:pPr eaLnBrk="1" hangingPunct="1"/>
              <a:r>
                <a:rPr lang="en-US" altLang="zh-CN" sz="1400" dirty="0">
                  <a:solidFill>
                    <a:srgbClr val="404040"/>
                  </a:solidFill>
                  <a:latin typeface="微软雅黑" pitchFamily="34" charset="-122"/>
                  <a:ea typeface="微软雅黑" pitchFamily="34" charset="-122"/>
                </a:rPr>
                <a:t>Research on Ship Block Building Job Shop Scheduling System and Its Key Technologies</a:t>
              </a:r>
            </a:p>
          </p:txBody>
        </p:sp>
        <p:sp>
          <p:nvSpPr>
            <p:cNvPr id="135" name="Line 52"/>
            <p:cNvSpPr>
              <a:spLocks noChangeShapeType="1"/>
            </p:cNvSpPr>
            <p:nvPr/>
          </p:nvSpPr>
          <p:spPr bwMode="auto">
            <a:xfrm>
              <a:off x="0" y="43"/>
              <a:ext cx="2" cy="792"/>
            </a:xfrm>
            <a:prstGeom prst="line">
              <a:avLst/>
            </a:prstGeom>
            <a:noFill/>
            <a:ln w="25400" cmpd="sng">
              <a:solidFill>
                <a:srgbClr val="41445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sz="1400"/>
            </a:p>
          </p:txBody>
        </p:sp>
      </p:grpSp>
    </p:spTree>
    <p:extLst>
      <p:ext uri="{BB962C8B-B14F-4D97-AF65-F5344CB8AC3E}">
        <p14:creationId xmlns:p14="http://schemas.microsoft.com/office/powerpoint/2010/main" val="511832498"/>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1" presetClass="entr" presetSubtype="0" fill="hold" grpId="1" nodeType="afterEffect">
                                  <p:stCondLst>
                                    <p:cond delay="0"/>
                                  </p:stCondLst>
                                  <p:childTnLst>
                                    <p:set>
                                      <p:cBhvr>
                                        <p:cTn id="13" dur="1" fill="hold">
                                          <p:stCondLst>
                                            <p:cond delay="0"/>
                                          </p:stCondLst>
                                        </p:cTn>
                                        <p:tgtEl>
                                          <p:spTgt spid="124"/>
                                        </p:tgtEl>
                                        <p:attrNameLst>
                                          <p:attrName>style.visibility</p:attrName>
                                        </p:attrNameLst>
                                      </p:cBhvr>
                                      <p:to>
                                        <p:strVal val="visible"/>
                                      </p:to>
                                    </p:set>
                                  </p:childTnLst>
                                </p:cTn>
                              </p:par>
                              <p:par>
                                <p:cTn id="14" presetID="1" presetClass="entr" presetSubtype="0" fill="hold" grpId="1" nodeType="withEffect">
                                  <p:stCondLst>
                                    <p:cond delay="0"/>
                                  </p:stCondLst>
                                  <p:childTnLst>
                                    <p:set>
                                      <p:cBhvr>
                                        <p:cTn id="15" dur="1" fill="hold">
                                          <p:stCondLst>
                                            <p:cond delay="0"/>
                                          </p:stCondLst>
                                        </p:cTn>
                                        <p:tgtEl>
                                          <p:spTgt spid="125"/>
                                        </p:tgtEl>
                                        <p:attrNameLst>
                                          <p:attrName>style.visibility</p:attrName>
                                        </p:attrNameLst>
                                      </p:cBhvr>
                                      <p:to>
                                        <p:strVal val="visible"/>
                                      </p:to>
                                    </p:set>
                                  </p:childTnLst>
                                </p:cTn>
                              </p:par>
                              <p:par>
                                <p:cTn id="16" presetID="1" presetClass="entr" presetSubtype="0" fill="hold" grpId="1" nodeType="withEffect">
                                  <p:stCondLst>
                                    <p:cond delay="0"/>
                                  </p:stCondLst>
                                  <p:childTnLst>
                                    <p:set>
                                      <p:cBhvr>
                                        <p:cTn id="17" dur="1" fill="hold">
                                          <p:stCondLst>
                                            <p:cond delay="0"/>
                                          </p:stCondLst>
                                        </p:cTn>
                                        <p:tgtEl>
                                          <p:spTgt spid="126"/>
                                        </p:tgtEl>
                                        <p:attrNameLst>
                                          <p:attrName>style.visibility</p:attrName>
                                        </p:attrNameLst>
                                      </p:cBhvr>
                                      <p:to>
                                        <p:strVal val="visible"/>
                                      </p:to>
                                    </p:set>
                                  </p:childTnLst>
                                </p:cTn>
                              </p:par>
                              <p:par>
                                <p:cTn id="18" presetID="1" presetClass="entr" presetSubtype="0" fill="hold" grpId="0" nodeType="withEffect">
                                  <p:stCondLst>
                                    <p:cond delay="0"/>
                                  </p:stCondLst>
                                  <p:childTnLst>
                                    <p:set>
                                      <p:cBhvr>
                                        <p:cTn id="19" dur="1" fill="hold">
                                          <p:stCondLst>
                                            <p:cond delay="0"/>
                                          </p:stCondLst>
                                        </p:cTn>
                                        <p:tgtEl>
                                          <p:spTgt spid="88"/>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89"/>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90"/>
                                        </p:tgtEl>
                                        <p:attrNameLst>
                                          <p:attrName>style.visibility</p:attrName>
                                        </p:attrNameLst>
                                      </p:cBhvr>
                                      <p:to>
                                        <p:strVal val="visible"/>
                                      </p:to>
                                    </p:set>
                                  </p:childTnLst>
                                </p:cTn>
                              </p:par>
                              <p:par>
                                <p:cTn id="24" presetID="0" presetClass="path" presetSubtype="0" accel="50000" decel="50000" fill="hold" grpId="0" nodeType="withEffect">
                                  <p:stCondLst>
                                    <p:cond delay="0"/>
                                  </p:stCondLst>
                                  <p:childTnLst>
                                    <p:animMotion origin="layout" path="M -0.002847 0.202315 C 0.023681 0.187593 0.103264 0.319815 0.156875 0.322593 C 0.210556 0.325278 0.247361 0.225185 0.248750 0.184722 C 0.250278 0.144259 0.223542 0.066852 0.171389 0.023704 C 0.119375 -0.019444 0.030000 0.021667 0.004653 0.000000 " pathEditMode="relative" rAng="0" ptsTypes="aaaaa">
                                      <p:cBhvr>
                                        <p:cTn id="25" dur="2000" fill="hold"/>
                                        <p:tgtEl>
                                          <p:spTgt spid="124"/>
                                        </p:tgtEl>
                                        <p:attrNameLst>
                                          <p:attrName>ppt_x,ppt_y</p:attrName>
                                        </p:attrNameLst>
                                      </p:cBhvr>
                                      <p:rCtr x="13400" y="-3700"/>
                                    </p:animMotion>
                                  </p:childTnLst>
                                </p:cTn>
                              </p:par>
                              <p:par>
                                <p:cTn id="26" presetID="0" presetClass="path" presetSubtype="0" accel="50000" decel="50000" fill="hold" grpId="0" nodeType="withEffect">
                                  <p:stCondLst>
                                    <p:cond delay="0"/>
                                  </p:stCondLst>
                                  <p:childTnLst>
                                    <p:animMotion origin="layout" path="M 0.105764 -0.116759 C 0.092014 -0.117222 0.148125 -0.319907 0.102014 -0.353148 C 0.055764 -0.386481 -0.073194 -0.285000 -0.094236 -0.263056 C -0.115069 -0.241019 -0.125764 -0.168796 -0.106736 -0.117407 C -0.087708 -0.066019 0.005903 -0.026759 0.000764 -0.006296 " pathEditMode="relative" rAng="0" ptsTypes="aaaaa">
                                      <p:cBhvr>
                                        <p:cTn id="27" dur="2000" fill="hold"/>
                                        <p:tgtEl>
                                          <p:spTgt spid="125"/>
                                        </p:tgtEl>
                                        <p:attrNameLst>
                                          <p:attrName>ppt_x,ppt_y</p:attrName>
                                        </p:attrNameLst>
                                      </p:cBhvr>
                                      <p:rCtr x="-9000" y="-6200"/>
                                    </p:animMotion>
                                  </p:childTnLst>
                                </p:cTn>
                              </p:par>
                              <p:par>
                                <p:cTn id="28" presetID="0" presetClass="path" presetSubtype="0" accel="50000" decel="50000" fill="hold" grpId="0" nodeType="withEffect">
                                  <p:stCondLst>
                                    <p:cond delay="0"/>
                                  </p:stCondLst>
                                  <p:childTnLst>
                                    <p:animMotion origin="layout" path="M -0.123472 -0.113611 C -0.120972 -0.088611 -0.286597 0.042963 -0.261875 0.065556 C -0.237222 0.088241 -0.137292 0.184444 -0.084931 0.171296 C -0.032569 0.158148 -0.019722 0.004352 0.000000 0.000000 " pathEditMode="relative" rAng="0" ptsTypes="aaaa">
                                      <p:cBhvr>
                                        <p:cTn id="29" dur="2000" fill="hold"/>
                                        <p:tgtEl>
                                          <p:spTgt spid="126"/>
                                        </p:tgtEl>
                                        <p:attrNameLst>
                                          <p:attrName>ppt_x,ppt_y</p:attrName>
                                        </p:attrNameLst>
                                      </p:cBhvr>
                                      <p:rCtr x="-500" y="9200"/>
                                    </p:animMotion>
                                  </p:childTnLst>
                                </p:cTn>
                              </p:par>
                            </p:childTnLst>
                          </p:cTn>
                        </p:par>
                        <p:par>
                          <p:cTn id="30" fill="hold">
                            <p:stCondLst>
                              <p:cond delay="2700"/>
                            </p:stCondLst>
                            <p:childTnLst>
                              <p:par>
                                <p:cTn id="31" presetID="22" presetClass="entr" presetSubtype="1" fill="hold" nodeType="afterEffect">
                                  <p:stCondLst>
                                    <p:cond delay="0"/>
                                  </p:stCondLst>
                                  <p:childTnLst>
                                    <p:set>
                                      <p:cBhvr>
                                        <p:cTn id="32" dur="1" fill="hold">
                                          <p:stCondLst>
                                            <p:cond delay="0"/>
                                          </p:stCondLst>
                                        </p:cTn>
                                        <p:tgtEl>
                                          <p:spTgt spid="127"/>
                                        </p:tgtEl>
                                        <p:attrNameLst>
                                          <p:attrName>style.visibility</p:attrName>
                                        </p:attrNameLst>
                                      </p:cBhvr>
                                      <p:to>
                                        <p:strVal val="visible"/>
                                      </p:to>
                                    </p:set>
                                    <p:animEffect transition="in" filter="wipe(up)">
                                      <p:cBhvr>
                                        <p:cTn id="33" dur="500"/>
                                        <p:tgtEl>
                                          <p:spTgt spid="127"/>
                                        </p:tgtEl>
                                      </p:cBhvr>
                                    </p:animEffect>
                                  </p:childTnLst>
                                </p:cTn>
                              </p:par>
                            </p:childTnLst>
                          </p:cTn>
                        </p:par>
                        <p:par>
                          <p:cTn id="34" fill="hold">
                            <p:stCondLst>
                              <p:cond delay="3200"/>
                            </p:stCondLst>
                            <p:childTnLst>
                              <p:par>
                                <p:cTn id="35" presetID="22" presetClass="entr" presetSubtype="1" fill="hold" nodeType="afterEffect">
                                  <p:stCondLst>
                                    <p:cond delay="0"/>
                                  </p:stCondLst>
                                  <p:childTnLst>
                                    <p:set>
                                      <p:cBhvr>
                                        <p:cTn id="36" dur="1" fill="hold">
                                          <p:stCondLst>
                                            <p:cond delay="0"/>
                                          </p:stCondLst>
                                        </p:cTn>
                                        <p:tgtEl>
                                          <p:spTgt spid="130"/>
                                        </p:tgtEl>
                                        <p:attrNameLst>
                                          <p:attrName>style.visibility</p:attrName>
                                        </p:attrNameLst>
                                      </p:cBhvr>
                                      <p:to>
                                        <p:strVal val="visible"/>
                                      </p:to>
                                    </p:set>
                                    <p:animEffect transition="in" filter="wipe(up)">
                                      <p:cBhvr>
                                        <p:cTn id="37" dur="500"/>
                                        <p:tgtEl>
                                          <p:spTgt spid="130"/>
                                        </p:tgtEl>
                                      </p:cBhvr>
                                    </p:animEffect>
                                  </p:childTnLst>
                                </p:cTn>
                              </p:par>
                            </p:childTnLst>
                          </p:cTn>
                        </p:par>
                        <p:par>
                          <p:cTn id="38" fill="hold">
                            <p:stCondLst>
                              <p:cond delay="3700"/>
                            </p:stCondLst>
                            <p:childTnLst>
                              <p:par>
                                <p:cTn id="39" presetID="22" presetClass="entr" presetSubtype="1" fill="hold" nodeType="afterEffect">
                                  <p:stCondLst>
                                    <p:cond delay="0"/>
                                  </p:stCondLst>
                                  <p:childTnLst>
                                    <p:set>
                                      <p:cBhvr>
                                        <p:cTn id="40" dur="1" fill="hold">
                                          <p:stCondLst>
                                            <p:cond delay="0"/>
                                          </p:stCondLst>
                                        </p:cTn>
                                        <p:tgtEl>
                                          <p:spTgt spid="133"/>
                                        </p:tgtEl>
                                        <p:attrNameLst>
                                          <p:attrName>style.visibility</p:attrName>
                                        </p:attrNameLst>
                                      </p:cBhvr>
                                      <p:to>
                                        <p:strVal val="visible"/>
                                      </p:to>
                                    </p:set>
                                    <p:animEffect transition="in" filter="wipe(up)">
                                      <p:cBhvr>
                                        <p:cTn id="41" dur="500"/>
                                        <p:tgtEl>
                                          <p:spTgt spid="1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8" grpId="0" animBg="1"/>
      <p:bldP spid="89" grpId="0" animBg="1"/>
      <p:bldP spid="90" grpId="0" animBg="1"/>
      <p:bldP spid="124" grpId="0" bldLvl="0" animBg="1" autoUpdateAnimBg="0"/>
      <p:bldP spid="124" grpId="1" animBg="1"/>
      <p:bldP spid="125" grpId="0" bldLvl="0" animBg="1" autoUpdateAnimBg="0"/>
      <p:bldP spid="125" grpId="1" animBg="1"/>
      <p:bldP spid="126" grpId="0" bldLvl="0" animBg="1" autoUpdateAnimBg="0"/>
      <p:bldP spid="126"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0" y="483518"/>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2376264"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zh-CN" b="1" dirty="0">
              <a:solidFill>
                <a:srgbClr val="FFFFFF"/>
              </a:solidFill>
              <a:latin typeface="微软雅黑" pitchFamily="34" charset="-122"/>
              <a:ea typeface="微软雅黑" pitchFamily="34" charset="-122"/>
            </a:endParaRPr>
          </a:p>
          <a:p>
            <a:pPr algn="ctr"/>
            <a:r>
              <a:rPr lang="en-GB" altLang="zh-CN" b="1" dirty="0">
                <a:solidFill>
                  <a:srgbClr val="FFFFFF"/>
                </a:solidFill>
                <a:latin typeface="微软雅黑" pitchFamily="34" charset="-122"/>
                <a:ea typeface="微软雅黑" pitchFamily="34" charset="-122"/>
              </a:rPr>
              <a:t>The significance</a:t>
            </a:r>
          </a:p>
          <a:p>
            <a:pPr algn="ctr"/>
            <a:endParaRPr lang="zh-CN" altLang="en-US" b="1" dirty="0">
              <a:solidFill>
                <a:srgbClr val="FFFFFF"/>
              </a:solidFill>
              <a:latin typeface="微软雅黑" pitchFamily="34" charset="-122"/>
              <a:ea typeface="微软雅黑" pitchFamily="34" charset="-122"/>
            </a:endParaRPr>
          </a:p>
        </p:txBody>
      </p:sp>
      <p:grpSp>
        <p:nvGrpSpPr>
          <p:cNvPr id="5" name="组合 4"/>
          <p:cNvGrpSpPr/>
          <p:nvPr/>
        </p:nvGrpSpPr>
        <p:grpSpPr>
          <a:xfrm>
            <a:off x="4755916" y="1843137"/>
            <a:ext cx="3294347" cy="1872851"/>
            <a:chOff x="4734037" y="2628379"/>
            <a:chExt cx="3294347" cy="1872851"/>
          </a:xfrm>
          <a:solidFill>
            <a:srgbClr val="FFC000"/>
          </a:solidFill>
        </p:grpSpPr>
        <p:sp>
          <p:nvSpPr>
            <p:cNvPr id="6" name="AutoShape 3"/>
            <p:cNvSpPr>
              <a:spLocks noChangeArrowheads="1"/>
            </p:cNvSpPr>
            <p:nvPr/>
          </p:nvSpPr>
          <p:spPr bwMode="gray">
            <a:xfrm>
              <a:off x="4734037" y="2628379"/>
              <a:ext cx="3294347" cy="1872851"/>
            </a:xfrm>
            <a:prstGeom prst="rightArrow">
              <a:avLst>
                <a:gd name="adj1" fmla="val 64000"/>
                <a:gd name="adj2" fmla="val 37599"/>
              </a:avLst>
            </a:prstGeom>
            <a:grpFill/>
            <a:ln w="25400" algn="ctr">
              <a:noFill/>
              <a:miter lim="800000"/>
              <a:headEnd/>
              <a:tailEnd/>
            </a:ln>
          </p:spPr>
          <p:txBody>
            <a:bodyPr lIns="45720" tIns="44450" rIns="45720" bIns="44450" anchor="ctr" anchorCtr="1"/>
            <a:lstStyle/>
            <a:p>
              <a:pPr marL="0" marR="0" lvl="0" indent="0" defTabSz="914400" eaLnBrk="1" fontAlgn="auto" latinLnBrk="0" hangingPunct="1">
                <a:lnSpc>
                  <a:spcPct val="100000"/>
                </a:lnSpc>
                <a:spcBef>
                  <a:spcPts val="0"/>
                </a:spcBef>
                <a:spcAft>
                  <a:spcPts val="0"/>
                </a:spcAft>
                <a:buClrTx/>
                <a:buSzTx/>
                <a:buFontTx/>
                <a:buNone/>
                <a:tabLst/>
                <a:defRPr/>
              </a:pPr>
              <a:endParaRPr kumimoji="0" lang="zh-TW" altLang="en-US" sz="1800" b="0" i="0" u="none" strike="noStrike" kern="0" cap="none" spc="0" normalizeH="0" baseline="0" noProof="0">
                <a:ln>
                  <a:noFill/>
                </a:ln>
                <a:solidFill>
                  <a:sysClr val="windowText" lastClr="000000"/>
                </a:solidFill>
                <a:effectLst/>
                <a:uLnTx/>
                <a:uFillTx/>
              </a:endParaRPr>
            </a:p>
          </p:txBody>
        </p:sp>
        <p:sp>
          <p:nvSpPr>
            <p:cNvPr id="7" name="TextBox 11"/>
            <p:cNvSpPr txBox="1">
              <a:spLocks noChangeArrowheads="1"/>
            </p:cNvSpPr>
            <p:nvPr/>
          </p:nvSpPr>
          <p:spPr bwMode="auto">
            <a:xfrm flipH="1">
              <a:off x="5650167" y="3094288"/>
              <a:ext cx="1803033" cy="954107"/>
            </a:xfrm>
            <a:prstGeom prst="rect">
              <a:avLst/>
            </a:prstGeom>
            <a:grpFill/>
            <a:ln>
              <a:noFill/>
            </a:ln>
            <a:effectLst/>
          </p:spPr>
          <p:txBody>
            <a:bodyPr wrap="square">
              <a:spAutoFit/>
            </a:bodyPr>
            <a:lstStyle>
              <a:lvl1pPr eaLnBrk="0" hangingPunct="0">
                <a:defRPr>
                  <a:solidFill>
                    <a:schemeClr val="tx1"/>
                  </a:solidFill>
                  <a:latin typeface="Arial" charset="0"/>
                  <a:ea typeface="宋体" charset="-122"/>
                </a:defRPr>
              </a:lvl1pPr>
              <a:lvl2pPr marL="742950" indent="-285750" eaLnBrk="0" hangingPunct="0">
                <a:defRPr>
                  <a:solidFill>
                    <a:schemeClr val="tx1"/>
                  </a:solidFill>
                  <a:latin typeface="Arial" charset="0"/>
                  <a:ea typeface="宋体" charset="-122"/>
                </a:defRPr>
              </a:lvl2pPr>
              <a:lvl3pPr marL="1143000" indent="-228600" eaLnBrk="0" hangingPunct="0">
                <a:defRPr>
                  <a:solidFill>
                    <a:schemeClr val="tx1"/>
                  </a:solidFill>
                  <a:latin typeface="Arial" charset="0"/>
                  <a:ea typeface="宋体" charset="-122"/>
                </a:defRPr>
              </a:lvl3pPr>
              <a:lvl4pPr marL="1600200" indent="-228600" eaLnBrk="0" hangingPunct="0">
                <a:defRPr>
                  <a:solidFill>
                    <a:schemeClr val="tx1"/>
                  </a:solidFill>
                  <a:latin typeface="Arial" charset="0"/>
                  <a:ea typeface="宋体" charset="-122"/>
                </a:defRPr>
              </a:lvl4pPr>
              <a:lvl5pPr marL="2057400" indent="-228600" eaLnBrk="0" hangingPunct="0">
                <a:defRPr>
                  <a:solidFill>
                    <a:schemeClr val="tx1"/>
                  </a:solidFill>
                  <a:latin typeface="Arial" charset="0"/>
                  <a:ea typeface="宋体" charset="-122"/>
                </a:defRPr>
              </a:lvl5pPr>
              <a:lvl6pPr marL="2514600" indent="-228600" eaLnBrk="0" fontAlgn="base" hangingPunct="0">
                <a:spcBef>
                  <a:spcPct val="0"/>
                </a:spcBef>
                <a:spcAft>
                  <a:spcPct val="0"/>
                </a:spcAft>
                <a:defRPr>
                  <a:solidFill>
                    <a:schemeClr val="tx1"/>
                  </a:solidFill>
                  <a:latin typeface="Arial" charset="0"/>
                  <a:ea typeface="宋体" charset="-122"/>
                </a:defRPr>
              </a:lvl6pPr>
              <a:lvl7pPr marL="2971800" indent="-228600" eaLnBrk="0" fontAlgn="base" hangingPunct="0">
                <a:spcBef>
                  <a:spcPct val="0"/>
                </a:spcBef>
                <a:spcAft>
                  <a:spcPct val="0"/>
                </a:spcAft>
                <a:defRPr>
                  <a:solidFill>
                    <a:schemeClr val="tx1"/>
                  </a:solidFill>
                  <a:latin typeface="Arial" charset="0"/>
                  <a:ea typeface="宋体" charset="-122"/>
                </a:defRPr>
              </a:lvl7pPr>
              <a:lvl8pPr marL="3429000" indent="-228600" eaLnBrk="0" fontAlgn="base" hangingPunct="0">
                <a:spcBef>
                  <a:spcPct val="0"/>
                </a:spcBef>
                <a:spcAft>
                  <a:spcPct val="0"/>
                </a:spcAft>
                <a:defRPr>
                  <a:solidFill>
                    <a:schemeClr val="tx1"/>
                  </a:solidFill>
                  <a:latin typeface="Arial" charset="0"/>
                  <a:ea typeface="宋体" charset="-122"/>
                </a:defRPr>
              </a:lvl8pPr>
              <a:lvl9pPr marL="3886200" indent="-228600" eaLnBrk="0" fontAlgn="base" hangingPunct="0">
                <a:spcBef>
                  <a:spcPct val="0"/>
                </a:spcBef>
                <a:spcAft>
                  <a:spcPct val="0"/>
                </a:spcAft>
                <a:defRPr>
                  <a:solidFill>
                    <a:schemeClr val="tx1"/>
                  </a:solidFill>
                  <a:latin typeface="Arial" charset="0"/>
                  <a:ea typeface="宋体" charset="-122"/>
                </a:defRPr>
              </a:lvl9pPr>
            </a:lstStyle>
            <a:p>
              <a:pPr eaLnBrk="1" hangingPunct="1">
                <a:defRPr/>
              </a:pPr>
              <a:r>
                <a:rPr lang="en-US" altLang="zh-CN" sz="1400" b="1" kern="0" dirty="0">
                  <a:solidFill>
                    <a:schemeClr val="bg1"/>
                  </a:solidFill>
                  <a:latin typeface="微软雅黑" pitchFamily="34" charset="-122"/>
                  <a:ea typeface="微软雅黑" pitchFamily="34" charset="-122"/>
                </a:rPr>
                <a:t>Enhanced transparency during the gate crossing process</a:t>
              </a:r>
            </a:p>
          </p:txBody>
        </p:sp>
      </p:grpSp>
      <p:sp>
        <p:nvSpPr>
          <p:cNvPr id="9" name="AutoShape 5"/>
          <p:cNvSpPr>
            <a:spLocks noChangeArrowheads="1"/>
          </p:cNvSpPr>
          <p:nvPr/>
        </p:nvSpPr>
        <p:spPr bwMode="auto">
          <a:xfrm>
            <a:off x="4757405" y="2187160"/>
            <a:ext cx="963892" cy="662685"/>
          </a:xfrm>
          <a:custGeom>
            <a:avLst/>
            <a:gdLst>
              <a:gd name="connsiteX0" fmla="*/ 0 w 959131"/>
              <a:gd name="connsiteY0" fmla="*/ 641255 h 641255"/>
              <a:gd name="connsiteX1" fmla="*/ 0 w 959131"/>
              <a:gd name="connsiteY1" fmla="*/ 0 h 641255"/>
              <a:gd name="connsiteX2" fmla="*/ 959131 w 959131"/>
              <a:gd name="connsiteY2" fmla="*/ 641255 h 641255"/>
              <a:gd name="connsiteX3" fmla="*/ 0 w 959131"/>
              <a:gd name="connsiteY3" fmla="*/ 641255 h 641255"/>
              <a:gd name="connsiteX0" fmla="*/ 0 w 963893"/>
              <a:gd name="connsiteY0" fmla="*/ 641255 h 655542"/>
              <a:gd name="connsiteX1" fmla="*/ 0 w 963893"/>
              <a:gd name="connsiteY1" fmla="*/ 0 h 655542"/>
              <a:gd name="connsiteX2" fmla="*/ 963893 w 963893"/>
              <a:gd name="connsiteY2" fmla="*/ 655542 h 655542"/>
              <a:gd name="connsiteX3" fmla="*/ 0 w 963893"/>
              <a:gd name="connsiteY3" fmla="*/ 641255 h 655542"/>
              <a:gd name="connsiteX0" fmla="*/ 0 w 963893"/>
              <a:gd name="connsiteY0" fmla="*/ 660305 h 660305"/>
              <a:gd name="connsiteX1" fmla="*/ 0 w 963893"/>
              <a:gd name="connsiteY1" fmla="*/ 0 h 660305"/>
              <a:gd name="connsiteX2" fmla="*/ 963893 w 963893"/>
              <a:gd name="connsiteY2" fmla="*/ 655542 h 660305"/>
              <a:gd name="connsiteX3" fmla="*/ 0 w 963893"/>
              <a:gd name="connsiteY3" fmla="*/ 660305 h 660305"/>
              <a:gd name="connsiteX0" fmla="*/ 0 w 966274"/>
              <a:gd name="connsiteY0" fmla="*/ 660305 h 660305"/>
              <a:gd name="connsiteX1" fmla="*/ 0 w 966274"/>
              <a:gd name="connsiteY1" fmla="*/ 0 h 660305"/>
              <a:gd name="connsiteX2" fmla="*/ 966274 w 966274"/>
              <a:gd name="connsiteY2" fmla="*/ 657923 h 660305"/>
              <a:gd name="connsiteX3" fmla="*/ 0 w 966274"/>
              <a:gd name="connsiteY3" fmla="*/ 660305 h 660305"/>
              <a:gd name="connsiteX0" fmla="*/ 0 w 959130"/>
              <a:gd name="connsiteY0" fmla="*/ 660305 h 660305"/>
              <a:gd name="connsiteX1" fmla="*/ 0 w 959130"/>
              <a:gd name="connsiteY1" fmla="*/ 0 h 660305"/>
              <a:gd name="connsiteX2" fmla="*/ 959130 w 959130"/>
              <a:gd name="connsiteY2" fmla="*/ 657923 h 660305"/>
              <a:gd name="connsiteX3" fmla="*/ 0 w 959130"/>
              <a:gd name="connsiteY3" fmla="*/ 660305 h 660305"/>
              <a:gd name="connsiteX0" fmla="*/ 0 w 963892"/>
              <a:gd name="connsiteY0" fmla="*/ 660305 h 662685"/>
              <a:gd name="connsiteX1" fmla="*/ 0 w 963892"/>
              <a:gd name="connsiteY1" fmla="*/ 0 h 662685"/>
              <a:gd name="connsiteX2" fmla="*/ 963892 w 963892"/>
              <a:gd name="connsiteY2" fmla="*/ 662685 h 662685"/>
              <a:gd name="connsiteX3" fmla="*/ 0 w 963892"/>
              <a:gd name="connsiteY3" fmla="*/ 660305 h 662685"/>
            </a:gdLst>
            <a:ahLst/>
            <a:cxnLst>
              <a:cxn ang="0">
                <a:pos x="connsiteX0" y="connsiteY0"/>
              </a:cxn>
              <a:cxn ang="0">
                <a:pos x="connsiteX1" y="connsiteY1"/>
              </a:cxn>
              <a:cxn ang="0">
                <a:pos x="connsiteX2" y="connsiteY2"/>
              </a:cxn>
              <a:cxn ang="0">
                <a:pos x="connsiteX3" y="connsiteY3"/>
              </a:cxn>
            </a:cxnLst>
            <a:rect l="l" t="t" r="r" b="b"/>
            <a:pathLst>
              <a:path w="963892" h="662685">
                <a:moveTo>
                  <a:pt x="0" y="660305"/>
                </a:moveTo>
                <a:lnTo>
                  <a:pt x="0" y="0"/>
                </a:lnTo>
                <a:lnTo>
                  <a:pt x="963892" y="662685"/>
                </a:lnTo>
                <a:lnTo>
                  <a:pt x="0" y="660305"/>
                </a:lnTo>
                <a:close/>
              </a:path>
            </a:pathLst>
          </a:custGeom>
          <a:solidFill>
            <a:srgbClr val="595959"/>
          </a:solidFill>
          <a:ln>
            <a:noFill/>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zh-TW" altLang="en-US" sz="1800" b="0" i="0" u="none" strike="noStrike" kern="0" cap="none" spc="0" normalizeH="0" baseline="0" noProof="0">
              <a:ln>
                <a:noFill/>
              </a:ln>
              <a:solidFill>
                <a:sysClr val="windowText" lastClr="000000"/>
              </a:solidFill>
              <a:effectLst/>
              <a:uLnTx/>
              <a:uFillTx/>
            </a:endParaRPr>
          </a:p>
        </p:txBody>
      </p:sp>
      <p:grpSp>
        <p:nvGrpSpPr>
          <p:cNvPr id="10" name="组合 9"/>
          <p:cNvGrpSpPr/>
          <p:nvPr/>
        </p:nvGrpSpPr>
        <p:grpSpPr>
          <a:xfrm>
            <a:off x="2851415" y="2849055"/>
            <a:ext cx="2865008" cy="1133894"/>
            <a:chOff x="2829536" y="3634297"/>
            <a:chExt cx="2865008" cy="1133894"/>
          </a:xfrm>
          <a:solidFill>
            <a:srgbClr val="404040"/>
          </a:solidFill>
        </p:grpSpPr>
        <p:sp>
          <p:nvSpPr>
            <p:cNvPr id="11" name="Rectangle 4"/>
            <p:cNvSpPr>
              <a:spLocks noChangeArrowheads="1"/>
            </p:cNvSpPr>
            <p:nvPr/>
          </p:nvSpPr>
          <p:spPr bwMode="gray">
            <a:xfrm>
              <a:off x="2829536" y="3634297"/>
              <a:ext cx="2865008" cy="1133894"/>
            </a:xfrm>
            <a:prstGeom prst="rect">
              <a:avLst/>
            </a:prstGeom>
            <a:grpFill/>
            <a:ln w="25400" algn="ctr">
              <a:noFill/>
              <a:miter lim="800000"/>
              <a:headEnd/>
              <a:tailEnd/>
            </a:ln>
          </p:spPr>
          <p:txBody>
            <a:bodyPr lIns="45720" tIns="44450" rIns="45720" bIns="44450" anchor="ctr" anchorCtr="1"/>
            <a:lstStyle/>
            <a:p>
              <a:pPr marL="0" marR="0" lvl="0" indent="0" defTabSz="914400" eaLnBrk="1" fontAlgn="auto" latinLnBrk="0" hangingPunct="1">
                <a:lnSpc>
                  <a:spcPct val="100000"/>
                </a:lnSpc>
                <a:spcBef>
                  <a:spcPts val="0"/>
                </a:spcBef>
                <a:spcAft>
                  <a:spcPts val="0"/>
                </a:spcAft>
                <a:buClrTx/>
                <a:buSzTx/>
                <a:buFontTx/>
                <a:buNone/>
                <a:tabLst/>
                <a:defRPr/>
              </a:pPr>
              <a:endParaRPr kumimoji="0" lang="zh-TW" altLang="en-US" sz="1800" b="0" i="0" u="none" strike="noStrike" kern="0" cap="none" spc="0" normalizeH="0" baseline="0" noProof="0">
                <a:ln>
                  <a:noFill/>
                </a:ln>
                <a:solidFill>
                  <a:sysClr val="windowText" lastClr="000000"/>
                </a:solidFill>
                <a:effectLst/>
                <a:uLnTx/>
                <a:uFillTx/>
              </a:endParaRPr>
            </a:p>
          </p:txBody>
        </p:sp>
        <p:sp>
          <p:nvSpPr>
            <p:cNvPr id="12" name="TextBox 11"/>
            <p:cNvSpPr txBox="1">
              <a:spLocks noChangeArrowheads="1"/>
            </p:cNvSpPr>
            <p:nvPr/>
          </p:nvSpPr>
          <p:spPr bwMode="auto">
            <a:xfrm flipH="1">
              <a:off x="3666509" y="3860212"/>
              <a:ext cx="1934692" cy="830997"/>
            </a:xfrm>
            <a:prstGeom prst="rect">
              <a:avLst/>
            </a:prstGeom>
            <a:grpFill/>
            <a:ln>
              <a:noFill/>
            </a:ln>
            <a:effectLst/>
          </p:spPr>
          <p:txBody>
            <a:bodyPr wrap="square">
              <a:spAutoFit/>
            </a:bodyPr>
            <a:lstStyle>
              <a:lvl1pPr eaLnBrk="0" hangingPunct="0">
                <a:defRPr>
                  <a:solidFill>
                    <a:schemeClr val="tx1"/>
                  </a:solidFill>
                  <a:latin typeface="Arial" charset="0"/>
                  <a:ea typeface="宋体" charset="-122"/>
                </a:defRPr>
              </a:lvl1pPr>
              <a:lvl2pPr marL="742950" indent="-285750" eaLnBrk="0" hangingPunct="0">
                <a:defRPr>
                  <a:solidFill>
                    <a:schemeClr val="tx1"/>
                  </a:solidFill>
                  <a:latin typeface="Arial" charset="0"/>
                  <a:ea typeface="宋体" charset="-122"/>
                </a:defRPr>
              </a:lvl2pPr>
              <a:lvl3pPr marL="1143000" indent="-228600" eaLnBrk="0" hangingPunct="0">
                <a:defRPr>
                  <a:solidFill>
                    <a:schemeClr val="tx1"/>
                  </a:solidFill>
                  <a:latin typeface="Arial" charset="0"/>
                  <a:ea typeface="宋体" charset="-122"/>
                </a:defRPr>
              </a:lvl3pPr>
              <a:lvl4pPr marL="1600200" indent="-228600" eaLnBrk="0" hangingPunct="0">
                <a:defRPr>
                  <a:solidFill>
                    <a:schemeClr val="tx1"/>
                  </a:solidFill>
                  <a:latin typeface="Arial" charset="0"/>
                  <a:ea typeface="宋体" charset="-122"/>
                </a:defRPr>
              </a:lvl4pPr>
              <a:lvl5pPr marL="2057400" indent="-228600" eaLnBrk="0" hangingPunct="0">
                <a:defRPr>
                  <a:solidFill>
                    <a:schemeClr val="tx1"/>
                  </a:solidFill>
                  <a:latin typeface="Arial" charset="0"/>
                  <a:ea typeface="宋体" charset="-122"/>
                </a:defRPr>
              </a:lvl5pPr>
              <a:lvl6pPr marL="2514600" indent="-228600" eaLnBrk="0" fontAlgn="base" hangingPunct="0">
                <a:spcBef>
                  <a:spcPct val="0"/>
                </a:spcBef>
                <a:spcAft>
                  <a:spcPct val="0"/>
                </a:spcAft>
                <a:defRPr>
                  <a:solidFill>
                    <a:schemeClr val="tx1"/>
                  </a:solidFill>
                  <a:latin typeface="Arial" charset="0"/>
                  <a:ea typeface="宋体" charset="-122"/>
                </a:defRPr>
              </a:lvl6pPr>
              <a:lvl7pPr marL="2971800" indent="-228600" eaLnBrk="0" fontAlgn="base" hangingPunct="0">
                <a:spcBef>
                  <a:spcPct val="0"/>
                </a:spcBef>
                <a:spcAft>
                  <a:spcPct val="0"/>
                </a:spcAft>
                <a:defRPr>
                  <a:solidFill>
                    <a:schemeClr val="tx1"/>
                  </a:solidFill>
                  <a:latin typeface="Arial" charset="0"/>
                  <a:ea typeface="宋体" charset="-122"/>
                </a:defRPr>
              </a:lvl7pPr>
              <a:lvl8pPr marL="3429000" indent="-228600" eaLnBrk="0" fontAlgn="base" hangingPunct="0">
                <a:spcBef>
                  <a:spcPct val="0"/>
                </a:spcBef>
                <a:spcAft>
                  <a:spcPct val="0"/>
                </a:spcAft>
                <a:defRPr>
                  <a:solidFill>
                    <a:schemeClr val="tx1"/>
                  </a:solidFill>
                  <a:latin typeface="Arial" charset="0"/>
                  <a:ea typeface="宋体" charset="-122"/>
                </a:defRPr>
              </a:lvl8pPr>
              <a:lvl9pPr marL="3886200" indent="-228600" eaLnBrk="0" fontAlgn="base" hangingPunct="0">
                <a:spcBef>
                  <a:spcPct val="0"/>
                </a:spcBef>
                <a:spcAft>
                  <a:spcPct val="0"/>
                </a:spcAft>
                <a:defRPr>
                  <a:solidFill>
                    <a:schemeClr val="tx1"/>
                  </a:solidFill>
                  <a:latin typeface="Arial" charset="0"/>
                  <a:ea typeface="宋体" charset="-122"/>
                </a:defRPr>
              </a:lvl9pPr>
            </a:lstStyle>
            <a:p>
              <a:pPr eaLnBrk="1" hangingPunct="1">
                <a:defRPr/>
              </a:pPr>
              <a:r>
                <a:rPr lang="en-GB" altLang="zh-CN" sz="1400" b="1" kern="0" dirty="0">
                  <a:solidFill>
                    <a:schemeClr val="bg1"/>
                  </a:solidFill>
                  <a:latin typeface="微软雅黑" pitchFamily="34" charset="-122"/>
                  <a:ea typeface="微软雅黑" pitchFamily="34" charset="-122"/>
                </a:rPr>
                <a:t>Save boaters crossing time</a:t>
              </a:r>
            </a:p>
            <a:p>
              <a:pPr eaLnBrk="1" hangingPunct="1">
                <a:defRPr/>
              </a:pPr>
              <a:endParaRPr lang="en-US" altLang="zh-CN" sz="2000" b="1" kern="0" dirty="0">
                <a:solidFill>
                  <a:schemeClr val="bg1"/>
                </a:solidFill>
                <a:latin typeface="微软雅黑" pitchFamily="34" charset="-122"/>
                <a:ea typeface="微软雅黑" pitchFamily="34" charset="-122"/>
              </a:endParaRPr>
            </a:p>
          </p:txBody>
        </p:sp>
      </p:grpSp>
      <p:sp>
        <p:nvSpPr>
          <p:cNvPr id="13" name="AutoShape 8"/>
          <p:cNvSpPr>
            <a:spLocks noChangeArrowheads="1"/>
          </p:cNvSpPr>
          <p:nvPr/>
        </p:nvSpPr>
        <p:spPr bwMode="auto">
          <a:xfrm>
            <a:off x="2851414" y="2849845"/>
            <a:ext cx="778871" cy="695135"/>
          </a:xfrm>
          <a:custGeom>
            <a:avLst/>
            <a:gdLst>
              <a:gd name="connsiteX0" fmla="*/ 0 w 820146"/>
              <a:gd name="connsiteY0" fmla="*/ 697675 h 697675"/>
              <a:gd name="connsiteX1" fmla="*/ 0 w 820146"/>
              <a:gd name="connsiteY1" fmla="*/ 0 h 697675"/>
              <a:gd name="connsiteX2" fmla="*/ 820146 w 820146"/>
              <a:gd name="connsiteY2" fmla="*/ 697675 h 697675"/>
              <a:gd name="connsiteX3" fmla="*/ 0 w 820146"/>
              <a:gd name="connsiteY3" fmla="*/ 697675 h 697675"/>
              <a:gd name="connsiteX0" fmla="*/ 0 w 778871"/>
              <a:gd name="connsiteY0" fmla="*/ 697675 h 697675"/>
              <a:gd name="connsiteX1" fmla="*/ 0 w 778871"/>
              <a:gd name="connsiteY1" fmla="*/ 0 h 697675"/>
              <a:gd name="connsiteX2" fmla="*/ 778871 w 778871"/>
              <a:gd name="connsiteY2" fmla="*/ 678625 h 697675"/>
              <a:gd name="connsiteX3" fmla="*/ 0 w 778871"/>
              <a:gd name="connsiteY3" fmla="*/ 697675 h 697675"/>
              <a:gd name="connsiteX0" fmla="*/ 0 w 778871"/>
              <a:gd name="connsiteY0" fmla="*/ 672275 h 678625"/>
              <a:gd name="connsiteX1" fmla="*/ 0 w 778871"/>
              <a:gd name="connsiteY1" fmla="*/ 0 h 678625"/>
              <a:gd name="connsiteX2" fmla="*/ 778871 w 778871"/>
              <a:gd name="connsiteY2" fmla="*/ 678625 h 678625"/>
              <a:gd name="connsiteX3" fmla="*/ 0 w 778871"/>
              <a:gd name="connsiteY3" fmla="*/ 672275 h 678625"/>
              <a:gd name="connsiteX0" fmla="*/ 0 w 778871"/>
              <a:gd name="connsiteY0" fmla="*/ 672275 h 678625"/>
              <a:gd name="connsiteX1" fmla="*/ 0 w 778871"/>
              <a:gd name="connsiteY1" fmla="*/ 0 h 678625"/>
              <a:gd name="connsiteX2" fmla="*/ 778871 w 778871"/>
              <a:gd name="connsiteY2" fmla="*/ 678625 h 678625"/>
              <a:gd name="connsiteX3" fmla="*/ 0 w 778871"/>
              <a:gd name="connsiteY3" fmla="*/ 672275 h 678625"/>
              <a:gd name="connsiteX0" fmla="*/ 0 w 778871"/>
              <a:gd name="connsiteY0" fmla="*/ 695135 h 695135"/>
              <a:gd name="connsiteX1" fmla="*/ 0 w 778871"/>
              <a:gd name="connsiteY1" fmla="*/ 0 h 695135"/>
              <a:gd name="connsiteX2" fmla="*/ 778871 w 778871"/>
              <a:gd name="connsiteY2" fmla="*/ 678625 h 695135"/>
              <a:gd name="connsiteX3" fmla="*/ 0 w 778871"/>
              <a:gd name="connsiteY3" fmla="*/ 695135 h 695135"/>
            </a:gdLst>
            <a:ahLst/>
            <a:cxnLst>
              <a:cxn ang="0">
                <a:pos x="connsiteX0" y="connsiteY0"/>
              </a:cxn>
              <a:cxn ang="0">
                <a:pos x="connsiteX1" y="connsiteY1"/>
              </a:cxn>
              <a:cxn ang="0">
                <a:pos x="connsiteX2" y="connsiteY2"/>
              </a:cxn>
              <a:cxn ang="0">
                <a:pos x="connsiteX3" y="connsiteY3"/>
              </a:cxn>
            </a:cxnLst>
            <a:rect l="l" t="t" r="r" b="b"/>
            <a:pathLst>
              <a:path w="778871" h="695135">
                <a:moveTo>
                  <a:pt x="0" y="695135"/>
                </a:moveTo>
                <a:lnTo>
                  <a:pt x="0" y="0"/>
                </a:lnTo>
                <a:lnTo>
                  <a:pt x="778871" y="678625"/>
                </a:lnTo>
                <a:lnTo>
                  <a:pt x="0" y="695135"/>
                </a:lnTo>
                <a:close/>
              </a:path>
            </a:pathLst>
          </a:custGeom>
          <a:solidFill>
            <a:srgbClr val="595959"/>
          </a:solidFill>
          <a:ln>
            <a:noFill/>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zh-TW" altLang="en-US" sz="1800" b="0" i="0" u="none" strike="noStrike" kern="0" cap="none" spc="0" normalizeH="0" baseline="0" noProof="0">
              <a:ln>
                <a:noFill/>
              </a:ln>
              <a:solidFill>
                <a:sysClr val="windowText" lastClr="000000"/>
              </a:solidFill>
              <a:effectLst/>
              <a:uLnTx/>
              <a:uFillTx/>
            </a:endParaRPr>
          </a:p>
        </p:txBody>
      </p:sp>
      <p:grpSp>
        <p:nvGrpSpPr>
          <p:cNvPr id="14" name="组合 13"/>
          <p:cNvGrpSpPr/>
          <p:nvPr/>
        </p:nvGrpSpPr>
        <p:grpSpPr>
          <a:xfrm>
            <a:off x="1142318" y="3524712"/>
            <a:ext cx="2479705" cy="1135270"/>
            <a:chOff x="1120439" y="4309954"/>
            <a:chExt cx="2479705" cy="1135270"/>
          </a:xfrm>
          <a:solidFill>
            <a:srgbClr val="404040"/>
          </a:solidFill>
        </p:grpSpPr>
        <p:sp>
          <p:nvSpPr>
            <p:cNvPr id="15" name="Rectangle 6"/>
            <p:cNvSpPr>
              <a:spLocks noChangeArrowheads="1"/>
            </p:cNvSpPr>
            <p:nvPr/>
          </p:nvSpPr>
          <p:spPr bwMode="gray">
            <a:xfrm>
              <a:off x="1120439" y="4309954"/>
              <a:ext cx="2479705" cy="1135270"/>
            </a:xfrm>
            <a:prstGeom prst="rect">
              <a:avLst/>
            </a:prstGeom>
            <a:grpFill/>
            <a:ln w="25400" algn="ctr">
              <a:noFill/>
              <a:miter lim="800000"/>
              <a:headEnd/>
              <a:tailEnd/>
            </a:ln>
          </p:spPr>
          <p:txBody>
            <a:bodyPr lIns="45720" tIns="44450" rIns="45720" bIns="44450" anchor="ctr" anchorCtr="1"/>
            <a:lstStyle/>
            <a:p>
              <a:pPr marL="0" marR="0" lvl="0" indent="0" defTabSz="914400" eaLnBrk="1" fontAlgn="auto" latinLnBrk="0" hangingPunct="1">
                <a:lnSpc>
                  <a:spcPct val="100000"/>
                </a:lnSpc>
                <a:spcBef>
                  <a:spcPts val="0"/>
                </a:spcBef>
                <a:spcAft>
                  <a:spcPts val="0"/>
                </a:spcAft>
                <a:buClrTx/>
                <a:buSzTx/>
                <a:buFontTx/>
                <a:buNone/>
                <a:tabLst/>
                <a:defRPr/>
              </a:pPr>
              <a:endParaRPr kumimoji="0" lang="zh-TW" altLang="en-US" sz="1800" b="0" i="0" u="none" strike="noStrike" kern="0" cap="none" spc="0" normalizeH="0" baseline="0" noProof="0">
                <a:ln>
                  <a:noFill/>
                </a:ln>
                <a:solidFill>
                  <a:sysClr val="windowText" lastClr="000000"/>
                </a:solidFill>
                <a:effectLst/>
                <a:uLnTx/>
                <a:uFillTx/>
              </a:endParaRPr>
            </a:p>
          </p:txBody>
        </p:sp>
        <p:sp>
          <p:nvSpPr>
            <p:cNvPr id="16" name="TextBox 11"/>
            <p:cNvSpPr txBox="1">
              <a:spLocks noChangeArrowheads="1"/>
            </p:cNvSpPr>
            <p:nvPr/>
          </p:nvSpPr>
          <p:spPr bwMode="auto">
            <a:xfrm flipH="1">
              <a:off x="1214783" y="4583487"/>
              <a:ext cx="2077376" cy="523220"/>
            </a:xfrm>
            <a:prstGeom prst="rect">
              <a:avLst/>
            </a:prstGeom>
            <a:grpFill/>
            <a:ln>
              <a:noFill/>
            </a:ln>
            <a:effectLst/>
          </p:spPr>
          <p:txBody>
            <a:bodyPr wrap="square">
              <a:spAutoFit/>
            </a:bodyPr>
            <a:lstStyle>
              <a:lvl1pPr eaLnBrk="0" hangingPunct="0">
                <a:defRPr>
                  <a:solidFill>
                    <a:schemeClr val="tx1"/>
                  </a:solidFill>
                  <a:latin typeface="Arial" charset="0"/>
                  <a:ea typeface="宋体" charset="-122"/>
                </a:defRPr>
              </a:lvl1pPr>
              <a:lvl2pPr marL="742950" indent="-285750" eaLnBrk="0" hangingPunct="0">
                <a:defRPr>
                  <a:solidFill>
                    <a:schemeClr val="tx1"/>
                  </a:solidFill>
                  <a:latin typeface="Arial" charset="0"/>
                  <a:ea typeface="宋体" charset="-122"/>
                </a:defRPr>
              </a:lvl2pPr>
              <a:lvl3pPr marL="1143000" indent="-228600" eaLnBrk="0" hangingPunct="0">
                <a:defRPr>
                  <a:solidFill>
                    <a:schemeClr val="tx1"/>
                  </a:solidFill>
                  <a:latin typeface="Arial" charset="0"/>
                  <a:ea typeface="宋体" charset="-122"/>
                </a:defRPr>
              </a:lvl3pPr>
              <a:lvl4pPr marL="1600200" indent="-228600" eaLnBrk="0" hangingPunct="0">
                <a:defRPr>
                  <a:solidFill>
                    <a:schemeClr val="tx1"/>
                  </a:solidFill>
                  <a:latin typeface="Arial" charset="0"/>
                  <a:ea typeface="宋体" charset="-122"/>
                </a:defRPr>
              </a:lvl4pPr>
              <a:lvl5pPr marL="2057400" indent="-228600" eaLnBrk="0" hangingPunct="0">
                <a:defRPr>
                  <a:solidFill>
                    <a:schemeClr val="tx1"/>
                  </a:solidFill>
                  <a:latin typeface="Arial" charset="0"/>
                  <a:ea typeface="宋体" charset="-122"/>
                </a:defRPr>
              </a:lvl5pPr>
              <a:lvl6pPr marL="2514600" indent="-228600" eaLnBrk="0" fontAlgn="base" hangingPunct="0">
                <a:spcBef>
                  <a:spcPct val="0"/>
                </a:spcBef>
                <a:spcAft>
                  <a:spcPct val="0"/>
                </a:spcAft>
                <a:defRPr>
                  <a:solidFill>
                    <a:schemeClr val="tx1"/>
                  </a:solidFill>
                  <a:latin typeface="Arial" charset="0"/>
                  <a:ea typeface="宋体" charset="-122"/>
                </a:defRPr>
              </a:lvl6pPr>
              <a:lvl7pPr marL="2971800" indent="-228600" eaLnBrk="0" fontAlgn="base" hangingPunct="0">
                <a:spcBef>
                  <a:spcPct val="0"/>
                </a:spcBef>
                <a:spcAft>
                  <a:spcPct val="0"/>
                </a:spcAft>
                <a:defRPr>
                  <a:solidFill>
                    <a:schemeClr val="tx1"/>
                  </a:solidFill>
                  <a:latin typeface="Arial" charset="0"/>
                  <a:ea typeface="宋体" charset="-122"/>
                </a:defRPr>
              </a:lvl7pPr>
              <a:lvl8pPr marL="3429000" indent="-228600" eaLnBrk="0" fontAlgn="base" hangingPunct="0">
                <a:spcBef>
                  <a:spcPct val="0"/>
                </a:spcBef>
                <a:spcAft>
                  <a:spcPct val="0"/>
                </a:spcAft>
                <a:defRPr>
                  <a:solidFill>
                    <a:schemeClr val="tx1"/>
                  </a:solidFill>
                  <a:latin typeface="Arial" charset="0"/>
                  <a:ea typeface="宋体" charset="-122"/>
                </a:defRPr>
              </a:lvl8pPr>
              <a:lvl9pPr marL="3886200" indent="-228600" eaLnBrk="0" fontAlgn="base" hangingPunct="0">
                <a:spcBef>
                  <a:spcPct val="0"/>
                </a:spcBef>
                <a:spcAft>
                  <a:spcPct val="0"/>
                </a:spcAft>
                <a:defRPr>
                  <a:solidFill>
                    <a:schemeClr val="tx1"/>
                  </a:solidFill>
                  <a:latin typeface="Arial" charset="0"/>
                  <a:ea typeface="宋体" charset="-122"/>
                </a:defRPr>
              </a:lvl9pPr>
            </a:lstStyle>
            <a:p>
              <a:pPr eaLnBrk="1" hangingPunct="1">
                <a:defRPr/>
              </a:pPr>
              <a:r>
                <a:rPr lang="en-US" altLang="zh-CN" sz="1400" b="1" kern="0" dirty="0">
                  <a:solidFill>
                    <a:schemeClr val="bg1"/>
                  </a:solidFill>
                  <a:latin typeface="微软雅黑" pitchFamily="34" charset="-122"/>
                  <a:ea typeface="微软雅黑" pitchFamily="34" charset="-122"/>
                </a:rPr>
                <a:t>Further improve ship crossing efficiency</a:t>
              </a:r>
            </a:p>
          </p:txBody>
        </p:sp>
      </p:grpSp>
      <p:sp>
        <p:nvSpPr>
          <p:cNvPr id="17" name="Text Box 40"/>
          <p:cNvSpPr txBox="1">
            <a:spLocks noChangeArrowheads="1"/>
          </p:cNvSpPr>
          <p:nvPr/>
        </p:nvSpPr>
        <p:spPr bwMode="gray">
          <a:xfrm>
            <a:off x="930530" y="1268743"/>
            <a:ext cx="7889943" cy="587469"/>
          </a:xfrm>
          <a:prstGeom prst="rect">
            <a:avLst/>
          </a:prstGeom>
          <a:noFill/>
          <a:ln w="9525">
            <a:noFill/>
            <a:miter lim="800000"/>
            <a:headEnd/>
            <a:tailEnd/>
          </a:ln>
        </p:spPr>
        <p:txBody>
          <a:bodyPr wrap="square">
            <a:spAutoFit/>
          </a:bodyPr>
          <a:lstStyle/>
          <a:p>
            <a:pPr lvl="0">
              <a:lnSpc>
                <a:spcPct val="120000"/>
              </a:lnSpc>
              <a:defRPr/>
            </a:pPr>
            <a:r>
              <a:rPr lang="en-US" altLang="zh-CN" sz="1400" kern="0" dirty="0">
                <a:solidFill>
                  <a:schemeClr val="tx1">
                    <a:lumMod val="75000"/>
                    <a:lumOff val="25000"/>
                  </a:schemeClr>
                </a:solidFill>
                <a:latin typeface="微软雅黑" pitchFamily="34" charset="-122"/>
                <a:ea typeface="微软雅黑" pitchFamily="34" charset="-122"/>
              </a:rPr>
              <a:t>Realize boat people's check-in, payment, and check of lock information, and real-time monitoring of ship crossing, etc.</a:t>
            </a:r>
            <a:endParaRPr lang="zh-CN" altLang="en-US" sz="1400" kern="0" dirty="0">
              <a:solidFill>
                <a:schemeClr val="tx1">
                  <a:lumMod val="75000"/>
                  <a:lumOff val="25000"/>
                </a:schemeClr>
              </a:solidFill>
              <a:latin typeface="微软雅黑" pitchFamily="34" charset="-122"/>
              <a:ea typeface="微软雅黑" pitchFamily="34" charset="-122"/>
            </a:endParaRPr>
          </a:p>
        </p:txBody>
      </p:sp>
      <p:sp>
        <p:nvSpPr>
          <p:cNvPr id="18" name="Rectangle 11"/>
          <p:cNvSpPr>
            <a:spLocks noChangeArrowheads="1"/>
          </p:cNvSpPr>
          <p:nvPr/>
        </p:nvSpPr>
        <p:spPr bwMode="gray">
          <a:xfrm>
            <a:off x="930530" y="907999"/>
            <a:ext cx="4114587" cy="425040"/>
          </a:xfrm>
          <a:prstGeom prst="rect">
            <a:avLst/>
          </a:prstGeom>
          <a:noFill/>
          <a:ln>
            <a:noFill/>
          </a:ln>
        </p:spPr>
        <p:txBody>
          <a:bodyPr lIns="0" tIns="0" rIns="0" bIns="0" anchor="ctr"/>
          <a:lstStyle/>
          <a:p>
            <a:pPr lvl="0">
              <a:lnSpc>
                <a:spcPct val="120000"/>
              </a:lnSpc>
              <a:defRPr/>
            </a:pPr>
            <a:r>
              <a:rPr lang="en-GB" altLang="zh-CN" b="1" kern="0" dirty="0">
                <a:solidFill>
                  <a:schemeClr val="tx1">
                    <a:lumMod val="75000"/>
                    <a:lumOff val="25000"/>
                  </a:schemeClr>
                </a:solidFill>
                <a:latin typeface="微软雅黑" pitchFamily="34" charset="-122"/>
                <a:ea typeface="微软雅黑" pitchFamily="34" charset="-122"/>
              </a:rPr>
              <a:t>Improve navigation capacity</a:t>
            </a:r>
            <a:endParaRPr lang="zh-CN" altLang="en-US" b="1" kern="0" dirty="0">
              <a:solidFill>
                <a:schemeClr val="tx1">
                  <a:lumMod val="75000"/>
                  <a:lumOff val="25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val="511832498"/>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22" presetClass="entr" presetSubtype="8" fill="hold" nodeType="after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wipe(left)">
                                      <p:cBhvr>
                                        <p:cTn id="14" dur="300"/>
                                        <p:tgtEl>
                                          <p:spTgt spid="14"/>
                                        </p:tgtEl>
                                      </p:cBhvr>
                                    </p:animEffect>
                                  </p:childTnLst>
                                </p:cTn>
                              </p:par>
                            </p:childTnLst>
                          </p:cTn>
                        </p:par>
                        <p:par>
                          <p:cTn id="15" fill="hold">
                            <p:stCondLst>
                              <p:cond delay="1000"/>
                            </p:stCondLst>
                            <p:childTnLst>
                              <p:par>
                                <p:cTn id="16" presetID="22" presetClass="entr" presetSubtype="4" fill="hold" grpId="0" nodeType="after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wipe(down)">
                                      <p:cBhvr>
                                        <p:cTn id="18" dur="300"/>
                                        <p:tgtEl>
                                          <p:spTgt spid="13"/>
                                        </p:tgtEl>
                                      </p:cBhvr>
                                    </p:animEffect>
                                  </p:childTnLst>
                                </p:cTn>
                              </p:par>
                            </p:childTnLst>
                          </p:cTn>
                        </p:par>
                        <p:par>
                          <p:cTn id="19" fill="hold">
                            <p:stCondLst>
                              <p:cond delay="1300"/>
                            </p:stCondLst>
                            <p:childTnLst>
                              <p:par>
                                <p:cTn id="20" presetID="22" presetClass="entr" presetSubtype="8" fill="hold" nodeType="after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left)">
                                      <p:cBhvr>
                                        <p:cTn id="22" dur="300"/>
                                        <p:tgtEl>
                                          <p:spTgt spid="10"/>
                                        </p:tgtEl>
                                      </p:cBhvr>
                                    </p:animEffect>
                                  </p:childTnLst>
                                </p:cTn>
                              </p:par>
                            </p:childTnLst>
                          </p:cTn>
                        </p:par>
                        <p:par>
                          <p:cTn id="23" fill="hold">
                            <p:stCondLst>
                              <p:cond delay="1600"/>
                            </p:stCondLst>
                            <p:childTnLst>
                              <p:par>
                                <p:cTn id="24" presetID="22" presetClass="entr" presetSubtype="4" fill="hold" grpId="0" nodeType="after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ipe(down)">
                                      <p:cBhvr>
                                        <p:cTn id="26" dur="300"/>
                                        <p:tgtEl>
                                          <p:spTgt spid="9"/>
                                        </p:tgtEl>
                                      </p:cBhvr>
                                    </p:animEffect>
                                  </p:childTnLst>
                                </p:cTn>
                              </p:par>
                            </p:childTnLst>
                          </p:cTn>
                        </p:par>
                        <p:par>
                          <p:cTn id="27" fill="hold">
                            <p:stCondLst>
                              <p:cond delay="1900"/>
                            </p:stCondLst>
                            <p:childTnLst>
                              <p:par>
                                <p:cTn id="28" presetID="22" presetClass="entr" presetSubtype="8" fill="hold" nodeType="after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wipe(left)">
                                      <p:cBhvr>
                                        <p:cTn id="30" dur="300"/>
                                        <p:tgtEl>
                                          <p:spTgt spid="5"/>
                                        </p:tgtEl>
                                      </p:cBhvr>
                                    </p:animEffect>
                                  </p:childTnLst>
                                </p:cTn>
                              </p:par>
                            </p:childTnLst>
                          </p:cTn>
                        </p:par>
                        <p:par>
                          <p:cTn id="31" fill="hold">
                            <p:stCondLst>
                              <p:cond delay="2200"/>
                            </p:stCondLst>
                            <p:childTnLst>
                              <p:par>
                                <p:cTn id="32" presetID="41" presetClass="entr" presetSubtype="0" fill="hold" grpId="0" nodeType="afterEffect">
                                  <p:stCondLst>
                                    <p:cond delay="0"/>
                                  </p:stCondLst>
                                  <p:iterate type="lt">
                                    <p:tmPct val="10000"/>
                                  </p:iterate>
                                  <p:childTnLst>
                                    <p:set>
                                      <p:cBhvr>
                                        <p:cTn id="33" dur="1" fill="hold">
                                          <p:stCondLst>
                                            <p:cond delay="0"/>
                                          </p:stCondLst>
                                        </p:cTn>
                                        <p:tgtEl>
                                          <p:spTgt spid="18"/>
                                        </p:tgtEl>
                                        <p:attrNameLst>
                                          <p:attrName>style.visibility</p:attrName>
                                        </p:attrNameLst>
                                      </p:cBhvr>
                                      <p:to>
                                        <p:strVal val="visible"/>
                                      </p:to>
                                    </p:set>
                                    <p:anim calcmode="lin" valueType="num">
                                      <p:cBhvr>
                                        <p:cTn id="34" dur="500" fill="hold"/>
                                        <p:tgtEl>
                                          <p:spTgt spid="18"/>
                                        </p:tgtEl>
                                        <p:attrNameLst>
                                          <p:attrName>ppt_x</p:attrName>
                                        </p:attrNameLst>
                                      </p:cBhvr>
                                      <p:tavLst>
                                        <p:tav tm="0">
                                          <p:val>
                                            <p:strVal val="#ppt_x"/>
                                          </p:val>
                                        </p:tav>
                                        <p:tav tm="50000">
                                          <p:val>
                                            <p:strVal val="#ppt_x+.1"/>
                                          </p:val>
                                        </p:tav>
                                        <p:tav tm="100000">
                                          <p:val>
                                            <p:strVal val="#ppt_x"/>
                                          </p:val>
                                        </p:tav>
                                      </p:tavLst>
                                    </p:anim>
                                    <p:anim calcmode="lin" valueType="num">
                                      <p:cBhvr>
                                        <p:cTn id="35" dur="500" fill="hold"/>
                                        <p:tgtEl>
                                          <p:spTgt spid="18"/>
                                        </p:tgtEl>
                                        <p:attrNameLst>
                                          <p:attrName>ppt_y</p:attrName>
                                        </p:attrNameLst>
                                      </p:cBhvr>
                                      <p:tavLst>
                                        <p:tav tm="0">
                                          <p:val>
                                            <p:strVal val="#ppt_y"/>
                                          </p:val>
                                        </p:tav>
                                        <p:tav tm="100000">
                                          <p:val>
                                            <p:strVal val="#ppt_y"/>
                                          </p:val>
                                        </p:tav>
                                      </p:tavLst>
                                    </p:anim>
                                    <p:anim calcmode="lin" valueType="num">
                                      <p:cBhvr>
                                        <p:cTn id="36" dur="500" fill="hold"/>
                                        <p:tgtEl>
                                          <p:spTgt spid="18"/>
                                        </p:tgtEl>
                                        <p:attrNameLst>
                                          <p:attrName>ppt_h</p:attrName>
                                        </p:attrNameLst>
                                      </p:cBhvr>
                                      <p:tavLst>
                                        <p:tav tm="0">
                                          <p:val>
                                            <p:strVal val="#ppt_h/10"/>
                                          </p:val>
                                        </p:tav>
                                        <p:tav tm="50000">
                                          <p:val>
                                            <p:strVal val="#ppt_h+.01"/>
                                          </p:val>
                                        </p:tav>
                                        <p:tav tm="100000">
                                          <p:val>
                                            <p:strVal val="#ppt_h"/>
                                          </p:val>
                                        </p:tav>
                                      </p:tavLst>
                                    </p:anim>
                                    <p:anim calcmode="lin" valueType="num">
                                      <p:cBhvr>
                                        <p:cTn id="37" dur="500" fill="hold"/>
                                        <p:tgtEl>
                                          <p:spTgt spid="18"/>
                                        </p:tgtEl>
                                        <p:attrNameLst>
                                          <p:attrName>ppt_w</p:attrName>
                                        </p:attrNameLst>
                                      </p:cBhvr>
                                      <p:tavLst>
                                        <p:tav tm="0">
                                          <p:val>
                                            <p:strVal val="#ppt_w/10"/>
                                          </p:val>
                                        </p:tav>
                                        <p:tav tm="50000">
                                          <p:val>
                                            <p:strVal val="#ppt_w+.01"/>
                                          </p:val>
                                        </p:tav>
                                        <p:tav tm="100000">
                                          <p:val>
                                            <p:strVal val="#ppt_w"/>
                                          </p:val>
                                        </p:tav>
                                      </p:tavLst>
                                    </p:anim>
                                    <p:animEffect transition="in" filter="fade">
                                      <p:cBhvr>
                                        <p:cTn id="38" dur="500" tmFilter="0,0; .5, 1; 1, 1"/>
                                        <p:tgtEl>
                                          <p:spTgt spid="18"/>
                                        </p:tgtEl>
                                      </p:cBhvr>
                                    </p:animEffect>
                                  </p:childTnLst>
                                </p:cTn>
                              </p:par>
                            </p:childTnLst>
                          </p:cTn>
                        </p:par>
                        <p:par>
                          <p:cTn id="39" fill="hold">
                            <p:stCondLst>
                              <p:cond delay="3900"/>
                            </p:stCondLst>
                            <p:childTnLst>
                              <p:par>
                                <p:cTn id="40" presetID="42" presetClass="entr" presetSubtype="0" fill="hold" grpId="0" nodeType="after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750"/>
                                        <p:tgtEl>
                                          <p:spTgt spid="17"/>
                                        </p:tgtEl>
                                      </p:cBhvr>
                                    </p:animEffect>
                                    <p:anim calcmode="lin" valueType="num">
                                      <p:cBhvr>
                                        <p:cTn id="43" dur="750" fill="hold"/>
                                        <p:tgtEl>
                                          <p:spTgt spid="17"/>
                                        </p:tgtEl>
                                        <p:attrNameLst>
                                          <p:attrName>ppt_x</p:attrName>
                                        </p:attrNameLst>
                                      </p:cBhvr>
                                      <p:tavLst>
                                        <p:tav tm="0">
                                          <p:val>
                                            <p:strVal val="#ppt_x"/>
                                          </p:val>
                                        </p:tav>
                                        <p:tav tm="100000">
                                          <p:val>
                                            <p:strVal val="#ppt_x"/>
                                          </p:val>
                                        </p:tav>
                                      </p:tavLst>
                                    </p:anim>
                                    <p:anim calcmode="lin" valueType="num">
                                      <p:cBhvr>
                                        <p:cTn id="44" dur="75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3" grpId="0" animBg="1"/>
      <p:bldP spid="17"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wdUpDiag">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14" name="Freeform 7"/>
          <p:cNvSpPr>
            <a:spLocks/>
          </p:cNvSpPr>
          <p:nvPr/>
        </p:nvSpPr>
        <p:spPr bwMode="auto">
          <a:xfrm>
            <a:off x="2623331" y="3411175"/>
            <a:ext cx="5405054" cy="960775"/>
          </a:xfrm>
          <a:custGeom>
            <a:avLst/>
            <a:gdLst>
              <a:gd name="T0" fmla="*/ 417 w 417"/>
              <a:gd name="T1" fmla="*/ 15 h 139"/>
              <a:gd name="T2" fmla="*/ 121 w 417"/>
              <a:gd name="T3" fmla="*/ 0 h 139"/>
              <a:gd name="T4" fmla="*/ 53 w 417"/>
              <a:gd name="T5" fmla="*/ 50 h 139"/>
              <a:gd name="T6" fmla="*/ 0 w 417"/>
              <a:gd name="T7" fmla="*/ 139 h 139"/>
              <a:gd name="T8" fmla="*/ 417 w 417"/>
              <a:gd name="T9" fmla="*/ 15 h 139"/>
              <a:gd name="connsiteX0" fmla="*/ 10000 w 10000"/>
              <a:gd name="connsiteY0" fmla="*/ 1373 h 10294"/>
              <a:gd name="connsiteX1" fmla="*/ 2902 w 10000"/>
              <a:gd name="connsiteY1" fmla="*/ 294 h 10294"/>
              <a:gd name="connsiteX2" fmla="*/ 775 w 10000"/>
              <a:gd name="connsiteY2" fmla="*/ 0 h 10294"/>
              <a:gd name="connsiteX3" fmla="*/ 0 w 10000"/>
              <a:gd name="connsiteY3" fmla="*/ 10294 h 10294"/>
              <a:gd name="connsiteX4" fmla="*/ 10000 w 10000"/>
              <a:gd name="connsiteY4" fmla="*/ 1373 h 10294"/>
              <a:gd name="connsiteX0" fmla="*/ 10000 w 10000"/>
              <a:gd name="connsiteY0" fmla="*/ 3673 h 12594"/>
              <a:gd name="connsiteX1" fmla="*/ 2902 w 10000"/>
              <a:gd name="connsiteY1" fmla="*/ 0 h 12594"/>
              <a:gd name="connsiteX2" fmla="*/ 775 w 10000"/>
              <a:gd name="connsiteY2" fmla="*/ 2300 h 12594"/>
              <a:gd name="connsiteX3" fmla="*/ 0 w 10000"/>
              <a:gd name="connsiteY3" fmla="*/ 12594 h 12594"/>
              <a:gd name="connsiteX4" fmla="*/ 10000 w 10000"/>
              <a:gd name="connsiteY4" fmla="*/ 3673 h 1259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3374">
                <a:moveTo>
                  <a:pt x="10000" y="4453"/>
                </a:moveTo>
                <a:lnTo>
                  <a:pt x="2902" y="780"/>
                </a:lnTo>
                <a:lnTo>
                  <a:pt x="560" y="0"/>
                </a:lnTo>
                <a:cubicBezTo>
                  <a:pt x="403" y="3755"/>
                  <a:pt x="172" y="9295"/>
                  <a:pt x="0" y="13374"/>
                </a:cubicBezTo>
                <a:lnTo>
                  <a:pt x="10000" y="4453"/>
                </a:lnTo>
              </a:path>
            </a:pathLst>
          </a:custGeom>
          <a:solidFill>
            <a:srgbClr val="FFC000">
              <a:alpha val="89804"/>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15" name="Freeform 6"/>
          <p:cNvSpPr>
            <a:spLocks/>
          </p:cNvSpPr>
          <p:nvPr/>
        </p:nvSpPr>
        <p:spPr bwMode="auto">
          <a:xfrm>
            <a:off x="1210263" y="1376194"/>
            <a:ext cx="6779000" cy="2383324"/>
          </a:xfrm>
          <a:custGeom>
            <a:avLst/>
            <a:gdLst>
              <a:gd name="T0" fmla="*/ 0 w 523"/>
              <a:gd name="T1" fmla="*/ 157 h 182"/>
              <a:gd name="T2" fmla="*/ 7 w 523"/>
              <a:gd name="T3" fmla="*/ 12 h 182"/>
              <a:gd name="T4" fmla="*/ 519 w 523"/>
              <a:gd name="T5" fmla="*/ 0 h 182"/>
              <a:gd name="T6" fmla="*/ 523 w 523"/>
              <a:gd name="T7" fmla="*/ 182 h 182"/>
              <a:gd name="T8" fmla="*/ 0 w 523"/>
              <a:gd name="T9" fmla="*/ 157 h 182"/>
              <a:gd name="connsiteX0" fmla="*/ 0 w 10000"/>
              <a:gd name="connsiteY0" fmla="*/ 8626 h 10000"/>
              <a:gd name="connsiteX1" fmla="*/ 148 w 10000"/>
              <a:gd name="connsiteY1" fmla="*/ 1778 h 10000"/>
              <a:gd name="connsiteX2" fmla="*/ 9924 w 10000"/>
              <a:gd name="connsiteY2" fmla="*/ 0 h 10000"/>
              <a:gd name="connsiteX3" fmla="*/ 10000 w 10000"/>
              <a:gd name="connsiteY3" fmla="*/ 10000 h 10000"/>
              <a:gd name="connsiteX4" fmla="*/ 0 w 10000"/>
              <a:gd name="connsiteY4" fmla="*/ 8626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8626"/>
                </a:moveTo>
                <a:cubicBezTo>
                  <a:pt x="49" y="6343"/>
                  <a:pt x="99" y="4061"/>
                  <a:pt x="148" y="1778"/>
                </a:cubicBezTo>
                <a:lnTo>
                  <a:pt x="9924" y="0"/>
                </a:lnTo>
                <a:cubicBezTo>
                  <a:pt x="9949" y="3333"/>
                  <a:pt x="9975" y="6667"/>
                  <a:pt x="10000" y="10000"/>
                </a:cubicBezTo>
                <a:lnTo>
                  <a:pt x="0" y="8626"/>
                </a:lnTo>
              </a:path>
            </a:pathLst>
          </a:custGeom>
          <a:solidFill>
            <a:srgbClr val="40404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17" name="TextBox 16"/>
          <p:cNvSpPr txBox="1"/>
          <p:nvPr/>
        </p:nvSpPr>
        <p:spPr>
          <a:xfrm>
            <a:off x="1199999" y="796972"/>
            <a:ext cx="6956776" cy="523220"/>
          </a:xfrm>
          <a:prstGeom prst="rect">
            <a:avLst/>
          </a:prstGeom>
          <a:noFill/>
        </p:spPr>
        <p:txBody>
          <a:bodyPr wrap="none" rtlCol="0">
            <a:spAutoFit/>
          </a:bodyPr>
          <a:lstStyle/>
          <a:p>
            <a:r>
              <a:rPr lang="en-US" altLang="zh-CN" sz="2800" b="1" dirty="0">
                <a:solidFill>
                  <a:srgbClr val="414455"/>
                </a:solidFill>
                <a:latin typeface="微软雅黑" pitchFamily="34" charset="-122"/>
                <a:ea typeface="微软雅黑" pitchFamily="34" charset="-122"/>
              </a:rPr>
              <a:t>Research methods and research ideas</a:t>
            </a:r>
          </a:p>
        </p:txBody>
      </p:sp>
      <p:sp>
        <p:nvSpPr>
          <p:cNvPr id="10" name="TextBox 9"/>
          <p:cNvSpPr txBox="1"/>
          <p:nvPr/>
        </p:nvSpPr>
        <p:spPr>
          <a:xfrm>
            <a:off x="1907704" y="2071520"/>
            <a:ext cx="2369303" cy="400110"/>
          </a:xfrm>
          <a:prstGeom prst="rect">
            <a:avLst/>
          </a:prstGeom>
          <a:noFill/>
        </p:spPr>
        <p:txBody>
          <a:bodyPr wrap="none" rtlCol="0">
            <a:spAutoFit/>
          </a:bodyPr>
          <a:lstStyle/>
          <a:p>
            <a:pPr marL="285750" indent="-285750">
              <a:buFont typeface="Wingdings" pitchFamily="2" charset="2"/>
              <a:buChar char="Ø"/>
            </a:pPr>
            <a:r>
              <a:rPr lang="en-GB" altLang="zh-CN" sz="2000" b="1" dirty="0">
                <a:solidFill>
                  <a:srgbClr val="FFFFFF"/>
                </a:solidFill>
                <a:latin typeface="微软雅黑" pitchFamily="34" charset="-122"/>
                <a:ea typeface="微软雅黑" pitchFamily="34" charset="-122"/>
              </a:rPr>
              <a:t>Research ideas</a:t>
            </a:r>
            <a:endParaRPr lang="zh-CN" altLang="en-US" sz="2000" b="1" dirty="0">
              <a:solidFill>
                <a:srgbClr val="FFFFFF"/>
              </a:solidFill>
              <a:latin typeface="微软雅黑" pitchFamily="34" charset="-122"/>
              <a:ea typeface="微软雅黑" pitchFamily="34" charset="-122"/>
            </a:endParaRPr>
          </a:p>
        </p:txBody>
      </p:sp>
      <p:sp>
        <p:nvSpPr>
          <p:cNvPr id="12" name="TextBox 11"/>
          <p:cNvSpPr txBox="1"/>
          <p:nvPr/>
        </p:nvSpPr>
        <p:spPr>
          <a:xfrm>
            <a:off x="1921602" y="2676199"/>
            <a:ext cx="2578847" cy="400110"/>
          </a:xfrm>
          <a:prstGeom prst="rect">
            <a:avLst/>
          </a:prstGeom>
          <a:noFill/>
        </p:spPr>
        <p:txBody>
          <a:bodyPr wrap="none" rtlCol="0">
            <a:spAutoFit/>
          </a:bodyPr>
          <a:lstStyle/>
          <a:p>
            <a:pPr marL="285750" indent="-285750">
              <a:buFont typeface="Wingdings" pitchFamily="2" charset="2"/>
              <a:buChar char="Ø"/>
            </a:pPr>
            <a:r>
              <a:rPr lang="en-GB" altLang="zh-CN" sz="2000" b="1" dirty="0">
                <a:solidFill>
                  <a:srgbClr val="FFFFFF"/>
                </a:solidFill>
                <a:latin typeface="微软雅黑" pitchFamily="34" charset="-122"/>
                <a:ea typeface="微软雅黑" pitchFamily="34" charset="-122"/>
              </a:rPr>
              <a:t>Feasibility Study</a:t>
            </a:r>
            <a:endParaRPr lang="zh-CN" altLang="en-US" sz="2000" b="1" dirty="0">
              <a:solidFill>
                <a:srgbClr val="FFFFFF"/>
              </a:solidFill>
              <a:latin typeface="微软雅黑" pitchFamily="34" charset="-122"/>
              <a:ea typeface="微软雅黑" pitchFamily="34" charset="-122"/>
            </a:endParaRPr>
          </a:p>
        </p:txBody>
      </p:sp>
    </p:spTree>
    <p:extLst>
      <p:ext uri="{BB962C8B-B14F-4D97-AF65-F5344CB8AC3E}">
        <p14:creationId xmlns:p14="http://schemas.microsoft.com/office/powerpoint/2010/main" val="721742555"/>
      </p:ext>
    </p:extLst>
  </p:cSld>
  <p:clrMapOvr>
    <a:masterClrMapping/>
  </p:clrMapOvr>
  <p:transition spd="slow" advTm="13169">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right)">
                                      <p:cBhvr>
                                        <p:cTn id="11" dur="500"/>
                                        <p:tgtEl>
                                          <p:spTgt spid="15"/>
                                        </p:tgtEl>
                                      </p:cBhvr>
                                    </p:animEffect>
                                  </p:childTnLst>
                                </p:cTn>
                              </p:par>
                            </p:childTnLst>
                          </p:cTn>
                        </p:par>
                        <p:par>
                          <p:cTn id="12" fill="hold">
                            <p:stCondLst>
                              <p:cond delay="1000"/>
                            </p:stCondLst>
                            <p:childTnLst>
                              <p:par>
                                <p:cTn id="13" presetID="16" presetClass="entr" presetSubtype="37" fill="hold" grpId="0"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barn(outVertical)">
                                      <p:cBhvr>
                                        <p:cTn id="15" dur="500"/>
                                        <p:tgtEl>
                                          <p:spTgt spid="17"/>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anim calcmode="lin" valueType="num">
                                      <p:cBhvr>
                                        <p:cTn id="20" dur="500" fill="hold"/>
                                        <p:tgtEl>
                                          <p:spTgt spid="10"/>
                                        </p:tgtEl>
                                        <p:attrNameLst>
                                          <p:attrName>ppt_x</p:attrName>
                                        </p:attrNameLst>
                                      </p:cBhvr>
                                      <p:tavLst>
                                        <p:tav tm="0">
                                          <p:val>
                                            <p:strVal val="#ppt_x"/>
                                          </p:val>
                                        </p:tav>
                                        <p:tav tm="100000">
                                          <p:val>
                                            <p:strVal val="#ppt_x"/>
                                          </p:val>
                                        </p:tav>
                                      </p:tavLst>
                                    </p:anim>
                                    <p:anim calcmode="lin" valueType="num">
                                      <p:cBhvr>
                                        <p:cTn id="21" dur="5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50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anim calcmode="lin" valueType="num">
                                      <p:cBhvr>
                                        <p:cTn id="25" dur="500" fill="hold"/>
                                        <p:tgtEl>
                                          <p:spTgt spid="12"/>
                                        </p:tgtEl>
                                        <p:attrNameLst>
                                          <p:attrName>ppt_x</p:attrName>
                                        </p:attrNameLst>
                                      </p:cBhvr>
                                      <p:tavLst>
                                        <p:tav tm="0">
                                          <p:val>
                                            <p:strVal val="#ppt_x"/>
                                          </p:val>
                                        </p:tav>
                                        <p:tav tm="100000">
                                          <p:val>
                                            <p:strVal val="#ppt_x"/>
                                          </p:val>
                                        </p:tav>
                                      </p:tavLst>
                                    </p:anim>
                                    <p:anim calcmode="lin" valueType="num">
                                      <p:cBhvr>
                                        <p:cTn id="26" dur="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7" grpId="0"/>
      <p:bldP spid="10" grpId="0"/>
      <p:bldP spid="12" grpId="0"/>
    </p:bldLst>
  </p:timing>
  <p:extLst>
    <p:ext uri="{E180D4A7-C9FB-4DFB-919C-405C955672EB}">
      <p14:showEvtLst xmlns:p14="http://schemas.microsoft.com/office/powerpoint/2010/main">
        <p14:playEvt time="0" objId="16"/>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3848" y="488570"/>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07712" y="272546"/>
            <a:ext cx="2448272"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zh-CN" b="1" dirty="0">
              <a:solidFill>
                <a:srgbClr val="FFFFFF"/>
              </a:solidFill>
              <a:latin typeface="微软雅黑" pitchFamily="34" charset="-122"/>
              <a:ea typeface="微软雅黑" pitchFamily="34" charset="-122"/>
            </a:endParaRPr>
          </a:p>
          <a:p>
            <a:pPr algn="ctr"/>
            <a:r>
              <a:rPr lang="en-GB" altLang="zh-CN" b="1" dirty="0">
                <a:solidFill>
                  <a:srgbClr val="FFFFFF"/>
                </a:solidFill>
                <a:latin typeface="微软雅黑" pitchFamily="34" charset="-122"/>
                <a:ea typeface="微软雅黑" pitchFamily="34" charset="-122"/>
              </a:rPr>
              <a:t>Research ideas</a:t>
            </a:r>
          </a:p>
          <a:p>
            <a:pPr algn="ctr"/>
            <a:endParaRPr lang="zh-CN" altLang="en-US" b="1" dirty="0">
              <a:solidFill>
                <a:srgbClr val="FFFFFF"/>
              </a:solidFill>
              <a:latin typeface="微软雅黑" pitchFamily="34" charset="-122"/>
              <a:ea typeface="微软雅黑" pitchFamily="34" charset="-122"/>
            </a:endParaRPr>
          </a:p>
        </p:txBody>
      </p:sp>
      <p:sp>
        <p:nvSpPr>
          <p:cNvPr id="16" name="矩形 15"/>
          <p:cNvSpPr/>
          <p:nvPr/>
        </p:nvSpPr>
        <p:spPr>
          <a:xfrm>
            <a:off x="5496405" y="1645013"/>
            <a:ext cx="3067198" cy="640403"/>
          </a:xfrm>
          <a:prstGeom prst="rect">
            <a:avLst/>
          </a:prstGeom>
          <a:solidFill>
            <a:srgbClr val="404040"/>
          </a:solidFill>
          <a:ln w="12700">
            <a:solidFill>
              <a:srgbClr val="FFFFFF"/>
            </a:solidFill>
            <a:miter lim="800000"/>
            <a:headEnd/>
            <a:tailEnd/>
          </a:ln>
          <a:effectLst>
            <a:outerShdw dist="38100" dir="5400000" algn="ctr" rotWithShape="0">
              <a:srgbClr val="000000">
                <a:alpha val="37999"/>
              </a:srgbClr>
            </a:outerShdw>
          </a:effectLst>
        </p:spPr>
        <p:txBody>
          <a:bodyPr anchor="ctr"/>
          <a:lstStyle/>
          <a:p>
            <a:endParaRPr lang="zh-CN" altLang="en-US"/>
          </a:p>
        </p:txBody>
      </p:sp>
      <p:sp>
        <p:nvSpPr>
          <p:cNvPr id="17" name="矩形 15"/>
          <p:cNvSpPr/>
          <p:nvPr/>
        </p:nvSpPr>
        <p:spPr>
          <a:xfrm>
            <a:off x="5391902" y="2285416"/>
            <a:ext cx="3276205" cy="668640"/>
          </a:xfrm>
          <a:custGeom>
            <a:avLst/>
            <a:gdLst>
              <a:gd name="connsiteX0" fmla="*/ 0 w 2376264"/>
              <a:gd name="connsiteY0" fmla="*/ 0 h 432048"/>
              <a:gd name="connsiteX1" fmla="*/ 2376264 w 2376264"/>
              <a:gd name="connsiteY1" fmla="*/ 0 h 432048"/>
              <a:gd name="connsiteX2" fmla="*/ 2376264 w 2376264"/>
              <a:gd name="connsiteY2" fmla="*/ 432048 h 432048"/>
              <a:gd name="connsiteX3" fmla="*/ 0 w 2376264"/>
              <a:gd name="connsiteY3" fmla="*/ 432048 h 432048"/>
              <a:gd name="connsiteX4" fmla="*/ 0 w 2376264"/>
              <a:gd name="connsiteY4" fmla="*/ 0 h 432048"/>
              <a:gd name="connsiteX0" fmla="*/ 85725 w 2461989"/>
              <a:gd name="connsiteY0" fmla="*/ 0 h 451098"/>
              <a:gd name="connsiteX1" fmla="*/ 2461989 w 2461989"/>
              <a:gd name="connsiteY1" fmla="*/ 0 h 451098"/>
              <a:gd name="connsiteX2" fmla="*/ 2461989 w 2461989"/>
              <a:gd name="connsiteY2" fmla="*/ 432048 h 451098"/>
              <a:gd name="connsiteX3" fmla="*/ 0 w 2461989"/>
              <a:gd name="connsiteY3" fmla="*/ 451098 h 451098"/>
              <a:gd name="connsiteX4" fmla="*/ 85725 w 2461989"/>
              <a:gd name="connsiteY4" fmla="*/ 0 h 451098"/>
              <a:gd name="connsiteX0" fmla="*/ 85725 w 2538189"/>
              <a:gd name="connsiteY0" fmla="*/ 0 h 451098"/>
              <a:gd name="connsiteX1" fmla="*/ 2461989 w 2538189"/>
              <a:gd name="connsiteY1" fmla="*/ 0 h 451098"/>
              <a:gd name="connsiteX2" fmla="*/ 2538189 w 2538189"/>
              <a:gd name="connsiteY2" fmla="*/ 451098 h 451098"/>
              <a:gd name="connsiteX3" fmla="*/ 0 w 2538189"/>
              <a:gd name="connsiteY3" fmla="*/ 451098 h 451098"/>
              <a:gd name="connsiteX4" fmla="*/ 85725 w 2538189"/>
              <a:gd name="connsiteY4" fmla="*/ 0 h 451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189" h="451098">
                <a:moveTo>
                  <a:pt x="85725" y="0"/>
                </a:moveTo>
                <a:lnTo>
                  <a:pt x="2461989" y="0"/>
                </a:lnTo>
                <a:lnTo>
                  <a:pt x="2538189" y="451098"/>
                </a:lnTo>
                <a:lnTo>
                  <a:pt x="0" y="451098"/>
                </a:lnTo>
                <a:lnTo>
                  <a:pt x="85725" y="0"/>
                </a:lnTo>
                <a:close/>
              </a:path>
            </a:pathLst>
          </a:custGeom>
          <a:solidFill>
            <a:srgbClr val="404040"/>
          </a:solidFill>
          <a:ln w="12700">
            <a:solidFill>
              <a:srgbClr val="FFFFFF"/>
            </a:solidFill>
            <a:miter lim="800000"/>
            <a:headEnd/>
            <a:tailEnd/>
          </a:ln>
          <a:effectLst>
            <a:outerShdw dist="38100" dir="5400000" algn="ctr" rotWithShape="0">
              <a:srgbClr val="000000">
                <a:alpha val="37999"/>
              </a:srgbClr>
            </a:outerShdw>
          </a:effectLst>
        </p:spPr>
        <p:txBody>
          <a:bodyPr anchor="ctr"/>
          <a:lstStyle/>
          <a:p>
            <a:endParaRPr lang="zh-CN" altLang="en-US"/>
          </a:p>
        </p:txBody>
      </p:sp>
      <p:sp>
        <p:nvSpPr>
          <p:cNvPr id="27" name="矩形 15"/>
          <p:cNvSpPr/>
          <p:nvPr/>
        </p:nvSpPr>
        <p:spPr>
          <a:xfrm flipV="1">
            <a:off x="5391902" y="2928650"/>
            <a:ext cx="3276205" cy="668640"/>
          </a:xfrm>
          <a:custGeom>
            <a:avLst/>
            <a:gdLst>
              <a:gd name="connsiteX0" fmla="*/ 0 w 2376264"/>
              <a:gd name="connsiteY0" fmla="*/ 0 h 432048"/>
              <a:gd name="connsiteX1" fmla="*/ 2376264 w 2376264"/>
              <a:gd name="connsiteY1" fmla="*/ 0 h 432048"/>
              <a:gd name="connsiteX2" fmla="*/ 2376264 w 2376264"/>
              <a:gd name="connsiteY2" fmla="*/ 432048 h 432048"/>
              <a:gd name="connsiteX3" fmla="*/ 0 w 2376264"/>
              <a:gd name="connsiteY3" fmla="*/ 432048 h 432048"/>
              <a:gd name="connsiteX4" fmla="*/ 0 w 2376264"/>
              <a:gd name="connsiteY4" fmla="*/ 0 h 432048"/>
              <a:gd name="connsiteX0" fmla="*/ 85725 w 2461989"/>
              <a:gd name="connsiteY0" fmla="*/ 0 h 451098"/>
              <a:gd name="connsiteX1" fmla="*/ 2461989 w 2461989"/>
              <a:gd name="connsiteY1" fmla="*/ 0 h 451098"/>
              <a:gd name="connsiteX2" fmla="*/ 2461989 w 2461989"/>
              <a:gd name="connsiteY2" fmla="*/ 432048 h 451098"/>
              <a:gd name="connsiteX3" fmla="*/ 0 w 2461989"/>
              <a:gd name="connsiteY3" fmla="*/ 451098 h 451098"/>
              <a:gd name="connsiteX4" fmla="*/ 85725 w 2461989"/>
              <a:gd name="connsiteY4" fmla="*/ 0 h 451098"/>
              <a:gd name="connsiteX0" fmla="*/ 85725 w 2538189"/>
              <a:gd name="connsiteY0" fmla="*/ 0 h 451098"/>
              <a:gd name="connsiteX1" fmla="*/ 2461989 w 2538189"/>
              <a:gd name="connsiteY1" fmla="*/ 0 h 451098"/>
              <a:gd name="connsiteX2" fmla="*/ 2538189 w 2538189"/>
              <a:gd name="connsiteY2" fmla="*/ 451098 h 451098"/>
              <a:gd name="connsiteX3" fmla="*/ 0 w 2538189"/>
              <a:gd name="connsiteY3" fmla="*/ 451098 h 451098"/>
              <a:gd name="connsiteX4" fmla="*/ 85725 w 2538189"/>
              <a:gd name="connsiteY4" fmla="*/ 0 h 451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189" h="451098">
                <a:moveTo>
                  <a:pt x="85725" y="0"/>
                </a:moveTo>
                <a:lnTo>
                  <a:pt x="2461989" y="0"/>
                </a:lnTo>
                <a:lnTo>
                  <a:pt x="2538189" y="451098"/>
                </a:lnTo>
                <a:lnTo>
                  <a:pt x="0" y="451098"/>
                </a:lnTo>
                <a:lnTo>
                  <a:pt x="85725" y="0"/>
                </a:lnTo>
                <a:close/>
              </a:path>
            </a:pathLst>
          </a:custGeom>
          <a:solidFill>
            <a:srgbClr val="404040"/>
          </a:solidFill>
          <a:ln w="12700">
            <a:solidFill>
              <a:srgbClr val="FFFFFF"/>
            </a:solidFill>
            <a:miter lim="800000"/>
            <a:headEnd/>
            <a:tailEnd/>
          </a:ln>
          <a:effectLst>
            <a:outerShdw dist="38100" dir="5400000" algn="ctr" rotWithShape="0">
              <a:srgbClr val="000000">
                <a:alpha val="37999"/>
              </a:srgbClr>
            </a:outerShdw>
          </a:effectLst>
        </p:spPr>
        <p:txBody>
          <a:bodyPr anchor="ctr"/>
          <a:lstStyle/>
          <a:p>
            <a:endParaRPr lang="zh-CN" altLang="en-US"/>
          </a:p>
        </p:txBody>
      </p:sp>
      <p:sp>
        <p:nvSpPr>
          <p:cNvPr id="28" name="矩形 15"/>
          <p:cNvSpPr/>
          <p:nvPr/>
        </p:nvSpPr>
        <p:spPr>
          <a:xfrm>
            <a:off x="5391902" y="3597290"/>
            <a:ext cx="3276205" cy="668640"/>
          </a:xfrm>
          <a:custGeom>
            <a:avLst/>
            <a:gdLst>
              <a:gd name="connsiteX0" fmla="*/ 0 w 2376264"/>
              <a:gd name="connsiteY0" fmla="*/ 0 h 432048"/>
              <a:gd name="connsiteX1" fmla="*/ 2376264 w 2376264"/>
              <a:gd name="connsiteY1" fmla="*/ 0 h 432048"/>
              <a:gd name="connsiteX2" fmla="*/ 2376264 w 2376264"/>
              <a:gd name="connsiteY2" fmla="*/ 432048 h 432048"/>
              <a:gd name="connsiteX3" fmla="*/ 0 w 2376264"/>
              <a:gd name="connsiteY3" fmla="*/ 432048 h 432048"/>
              <a:gd name="connsiteX4" fmla="*/ 0 w 2376264"/>
              <a:gd name="connsiteY4" fmla="*/ 0 h 432048"/>
              <a:gd name="connsiteX0" fmla="*/ 85725 w 2461989"/>
              <a:gd name="connsiteY0" fmla="*/ 0 h 451098"/>
              <a:gd name="connsiteX1" fmla="*/ 2461989 w 2461989"/>
              <a:gd name="connsiteY1" fmla="*/ 0 h 451098"/>
              <a:gd name="connsiteX2" fmla="*/ 2461989 w 2461989"/>
              <a:gd name="connsiteY2" fmla="*/ 432048 h 451098"/>
              <a:gd name="connsiteX3" fmla="*/ 0 w 2461989"/>
              <a:gd name="connsiteY3" fmla="*/ 451098 h 451098"/>
              <a:gd name="connsiteX4" fmla="*/ 85725 w 2461989"/>
              <a:gd name="connsiteY4" fmla="*/ 0 h 451098"/>
              <a:gd name="connsiteX0" fmla="*/ 85725 w 2538189"/>
              <a:gd name="connsiteY0" fmla="*/ 0 h 451098"/>
              <a:gd name="connsiteX1" fmla="*/ 2461989 w 2538189"/>
              <a:gd name="connsiteY1" fmla="*/ 0 h 451098"/>
              <a:gd name="connsiteX2" fmla="*/ 2538189 w 2538189"/>
              <a:gd name="connsiteY2" fmla="*/ 451098 h 451098"/>
              <a:gd name="connsiteX3" fmla="*/ 0 w 2538189"/>
              <a:gd name="connsiteY3" fmla="*/ 451098 h 451098"/>
              <a:gd name="connsiteX4" fmla="*/ 85725 w 2538189"/>
              <a:gd name="connsiteY4" fmla="*/ 0 h 451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189" h="451098">
                <a:moveTo>
                  <a:pt x="85725" y="0"/>
                </a:moveTo>
                <a:lnTo>
                  <a:pt x="2461989" y="0"/>
                </a:lnTo>
                <a:lnTo>
                  <a:pt x="2538189" y="451098"/>
                </a:lnTo>
                <a:lnTo>
                  <a:pt x="0" y="451098"/>
                </a:lnTo>
                <a:lnTo>
                  <a:pt x="85725" y="0"/>
                </a:lnTo>
                <a:close/>
              </a:path>
            </a:pathLst>
          </a:custGeom>
          <a:solidFill>
            <a:srgbClr val="404040"/>
          </a:solidFill>
          <a:ln w="12700">
            <a:solidFill>
              <a:srgbClr val="FFFFFF"/>
            </a:solidFill>
            <a:miter lim="800000"/>
            <a:headEnd/>
            <a:tailEnd/>
          </a:ln>
          <a:effectLst>
            <a:outerShdw dist="38100" dir="5400000" algn="ctr" rotWithShape="0">
              <a:srgbClr val="000000">
                <a:alpha val="37999"/>
              </a:srgbClr>
            </a:outerShdw>
          </a:effectLst>
        </p:spPr>
        <p:txBody>
          <a:bodyPr anchor="ctr"/>
          <a:lstStyle/>
          <a:p>
            <a:endParaRPr lang="zh-CN" altLang="en-US"/>
          </a:p>
        </p:txBody>
      </p:sp>
      <p:grpSp>
        <p:nvGrpSpPr>
          <p:cNvPr id="30" name="组合 29"/>
          <p:cNvGrpSpPr/>
          <p:nvPr/>
        </p:nvGrpSpPr>
        <p:grpSpPr>
          <a:xfrm>
            <a:off x="5812881" y="986315"/>
            <a:ext cx="2455361" cy="871479"/>
            <a:chOff x="886651" y="1654399"/>
            <a:chExt cx="2455361" cy="871479"/>
          </a:xfrm>
        </p:grpSpPr>
        <p:sp>
          <p:nvSpPr>
            <p:cNvPr id="33" name="椭圆 32"/>
            <p:cNvSpPr/>
            <p:nvPr/>
          </p:nvSpPr>
          <p:spPr>
            <a:xfrm>
              <a:off x="886651" y="2436585"/>
              <a:ext cx="89293" cy="89293"/>
            </a:xfrm>
            <a:prstGeom prst="ellipse">
              <a:avLst/>
            </a:prstGeom>
            <a:solidFill>
              <a:sysClr val="windowText" lastClr="000000">
                <a:lumMod val="85000"/>
                <a:lumOff val="15000"/>
              </a:sysClr>
            </a:solidFill>
            <a:ln w="6350" cap="flat" cmpd="sng" algn="ctr">
              <a:solidFill>
                <a:sysClr val="windowText" lastClr="000000">
                  <a:lumMod val="75000"/>
                  <a:lumOff val="25000"/>
                </a:sysClr>
              </a:solidFill>
              <a:prstDash val="solid"/>
            </a:ln>
            <a:effectLst/>
          </p:spPr>
          <p:txBody>
            <a:bodyPr rtlCol="0" anchor="ctr"/>
            <a:lstStyle/>
            <a:p>
              <a:pPr algn="ctr" fontAlgn="auto">
                <a:spcBef>
                  <a:spcPts val="0"/>
                </a:spcBef>
                <a:spcAft>
                  <a:spcPts val="0"/>
                </a:spcAft>
                <a:defRPr/>
              </a:pPr>
              <a:endParaRPr lang="zh-CN" altLang="en-US" kern="0">
                <a:solidFill>
                  <a:sysClr val="window" lastClr="FFFFFF"/>
                </a:solidFill>
                <a:latin typeface="Calibri"/>
                <a:ea typeface="宋体"/>
              </a:endParaRPr>
            </a:p>
          </p:txBody>
        </p:sp>
        <p:sp>
          <p:nvSpPr>
            <p:cNvPr id="34" name="椭圆 33"/>
            <p:cNvSpPr/>
            <p:nvPr/>
          </p:nvSpPr>
          <p:spPr>
            <a:xfrm>
              <a:off x="3252719" y="2431211"/>
              <a:ext cx="89293" cy="89293"/>
            </a:xfrm>
            <a:prstGeom prst="ellipse">
              <a:avLst/>
            </a:prstGeom>
            <a:solidFill>
              <a:sysClr val="windowText" lastClr="000000">
                <a:lumMod val="85000"/>
                <a:lumOff val="15000"/>
              </a:sysClr>
            </a:solidFill>
            <a:ln w="6350" cap="flat" cmpd="sng" algn="ctr">
              <a:solidFill>
                <a:sysClr val="windowText" lastClr="000000">
                  <a:lumMod val="75000"/>
                  <a:lumOff val="25000"/>
                </a:sysClr>
              </a:solidFill>
              <a:prstDash val="solid"/>
            </a:ln>
            <a:effectLst/>
          </p:spPr>
          <p:txBody>
            <a:bodyPr rtlCol="0" anchor="ctr"/>
            <a:lstStyle/>
            <a:p>
              <a:pPr algn="ctr" fontAlgn="auto">
                <a:spcBef>
                  <a:spcPts val="0"/>
                </a:spcBef>
                <a:spcAft>
                  <a:spcPts val="0"/>
                </a:spcAft>
                <a:defRPr/>
              </a:pPr>
              <a:endParaRPr lang="zh-CN" altLang="en-US" kern="0">
                <a:solidFill>
                  <a:sysClr val="window" lastClr="FFFFFF"/>
                </a:solidFill>
                <a:latin typeface="Calibri"/>
                <a:ea typeface="宋体"/>
              </a:endParaRPr>
            </a:p>
          </p:txBody>
        </p:sp>
        <p:grpSp>
          <p:nvGrpSpPr>
            <p:cNvPr id="35" name="组合 34"/>
            <p:cNvGrpSpPr/>
            <p:nvPr/>
          </p:nvGrpSpPr>
          <p:grpSpPr>
            <a:xfrm>
              <a:off x="899728" y="1654399"/>
              <a:ext cx="2429208" cy="858403"/>
              <a:chOff x="899728" y="1654399"/>
              <a:chExt cx="2429208" cy="858403"/>
            </a:xfrm>
          </p:grpSpPr>
          <p:cxnSp>
            <p:nvCxnSpPr>
              <p:cNvPr id="36" name="直接连接符 35"/>
              <p:cNvCxnSpPr>
                <a:stCxn id="38" idx="6"/>
                <a:endCxn id="34" idx="5"/>
              </p:cNvCxnSpPr>
              <p:nvPr/>
            </p:nvCxnSpPr>
            <p:spPr>
              <a:xfrm>
                <a:off x="2195020" y="1772923"/>
                <a:ext cx="1133916" cy="734504"/>
              </a:xfrm>
              <a:prstGeom prst="line">
                <a:avLst/>
              </a:prstGeom>
              <a:noFill/>
              <a:ln w="19050" cap="flat" cmpd="sng" algn="ctr">
                <a:solidFill>
                  <a:srgbClr val="414455"/>
                </a:solidFill>
                <a:prstDash val="solid"/>
              </a:ln>
              <a:effectLst>
                <a:outerShdw blurRad="50800" dist="38100" dir="5400000" algn="t" rotWithShape="0">
                  <a:prstClr val="black">
                    <a:alpha val="40000"/>
                  </a:prstClr>
                </a:outerShdw>
              </a:effectLst>
            </p:spPr>
          </p:cxnSp>
          <p:cxnSp>
            <p:nvCxnSpPr>
              <p:cNvPr id="37" name="直接连接符 36"/>
              <p:cNvCxnSpPr>
                <a:stCxn id="38" idx="2"/>
                <a:endCxn id="33" idx="3"/>
              </p:cNvCxnSpPr>
              <p:nvPr/>
            </p:nvCxnSpPr>
            <p:spPr>
              <a:xfrm flipH="1">
                <a:off x="899728" y="1772923"/>
                <a:ext cx="1058243" cy="739879"/>
              </a:xfrm>
              <a:prstGeom prst="line">
                <a:avLst/>
              </a:prstGeom>
              <a:noFill/>
              <a:ln w="19050" cap="flat" cmpd="sng" algn="ctr">
                <a:solidFill>
                  <a:srgbClr val="414455"/>
                </a:solidFill>
                <a:prstDash val="solid"/>
              </a:ln>
              <a:effectLst>
                <a:outerShdw blurRad="50800" dist="38100" dir="5400000" algn="t" rotWithShape="0">
                  <a:prstClr val="black">
                    <a:alpha val="40000"/>
                  </a:prstClr>
                </a:outerShdw>
              </a:effectLst>
            </p:spPr>
          </p:cxnSp>
          <p:sp>
            <p:nvSpPr>
              <p:cNvPr id="38" name="椭圆 37"/>
              <p:cNvSpPr/>
              <p:nvPr/>
            </p:nvSpPr>
            <p:spPr>
              <a:xfrm>
                <a:off x="1957971" y="1654399"/>
                <a:ext cx="237049" cy="237049"/>
              </a:xfrm>
              <a:prstGeom prst="ellipse">
                <a:avLst/>
              </a:prstGeom>
              <a:gradFill flip="none" rotWithShape="1">
                <a:gsLst>
                  <a:gs pos="0">
                    <a:sysClr val="window" lastClr="FFFFFF">
                      <a:shade val="30000"/>
                      <a:satMod val="115000"/>
                    </a:sysClr>
                  </a:gs>
                  <a:gs pos="50000">
                    <a:sysClr val="window" lastClr="FFFFFF">
                      <a:shade val="67500"/>
                      <a:satMod val="115000"/>
                    </a:sysClr>
                  </a:gs>
                  <a:gs pos="100000">
                    <a:sysClr val="window" lastClr="FFFFFF">
                      <a:shade val="100000"/>
                      <a:satMod val="115000"/>
                    </a:sysClr>
                  </a:gs>
                </a:gsLst>
                <a:path path="circle">
                  <a:fillToRect l="50000" t="50000" r="50000" b="50000"/>
                </a:path>
                <a:tileRect/>
              </a:gradFill>
              <a:ln w="12700" cap="flat" cmpd="sng" algn="ctr">
                <a:solidFill>
                  <a:sysClr val="window" lastClr="FFFFFF">
                    <a:lumMod val="50000"/>
                  </a:sysClr>
                </a:solidFill>
                <a:prstDash val="soli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12700"/>
              </a:sp3d>
            </p:spPr>
            <p:txBody>
              <a:bodyPr rtlCol="0" anchor="ctr"/>
              <a:lstStyle/>
              <a:p>
                <a:pPr algn="ctr" fontAlgn="auto">
                  <a:spcBef>
                    <a:spcPts val="0"/>
                  </a:spcBef>
                  <a:spcAft>
                    <a:spcPts val="0"/>
                  </a:spcAft>
                  <a:defRPr/>
                </a:pPr>
                <a:endParaRPr lang="zh-CN" altLang="en-US" kern="0">
                  <a:solidFill>
                    <a:sysClr val="window" lastClr="FFFFFF"/>
                  </a:solidFill>
                  <a:latin typeface="Calibri"/>
                  <a:ea typeface="宋体"/>
                </a:endParaRPr>
              </a:p>
            </p:txBody>
          </p:sp>
        </p:grpSp>
      </p:grpSp>
      <p:sp>
        <p:nvSpPr>
          <p:cNvPr id="39" name="TextBox 38"/>
          <p:cNvSpPr txBox="1"/>
          <p:nvPr/>
        </p:nvSpPr>
        <p:spPr>
          <a:xfrm>
            <a:off x="5640652" y="1790340"/>
            <a:ext cx="2778703" cy="369332"/>
          </a:xfrm>
          <a:prstGeom prst="rect">
            <a:avLst/>
          </a:prstGeom>
          <a:noFill/>
        </p:spPr>
        <p:txBody>
          <a:bodyPr wrap="square" rtlCol="0">
            <a:spAutoFit/>
          </a:bodyPr>
          <a:lstStyle/>
          <a:p>
            <a:pPr algn="ctr" fontAlgn="auto">
              <a:spcBef>
                <a:spcPts val="0"/>
              </a:spcBef>
              <a:spcAft>
                <a:spcPts val="0"/>
              </a:spcAft>
              <a:defRPr/>
            </a:pPr>
            <a:r>
              <a:rPr lang="en-US" altLang="zh-CN" b="1" kern="0" dirty="0">
                <a:solidFill>
                  <a:sysClr val="window" lastClr="FFFFFF"/>
                </a:solidFill>
                <a:latin typeface="微软雅黑" pitchFamily="34" charset="-122"/>
                <a:ea typeface="微软雅黑" pitchFamily="34" charset="-122"/>
              </a:rPr>
              <a:t>1. Remote declaration</a:t>
            </a:r>
            <a:endParaRPr lang="zh-CN" altLang="en-US" b="1" kern="0" dirty="0">
              <a:solidFill>
                <a:sysClr val="window" lastClr="FFFFFF"/>
              </a:solidFill>
              <a:latin typeface="微软雅黑" pitchFamily="34" charset="-122"/>
              <a:ea typeface="微软雅黑" pitchFamily="34" charset="-122"/>
            </a:endParaRPr>
          </a:p>
        </p:txBody>
      </p:sp>
      <p:sp>
        <p:nvSpPr>
          <p:cNvPr id="40" name="TextBox 39"/>
          <p:cNvSpPr txBox="1"/>
          <p:nvPr/>
        </p:nvSpPr>
        <p:spPr>
          <a:xfrm>
            <a:off x="5481000" y="2298279"/>
            <a:ext cx="3276204" cy="615553"/>
          </a:xfrm>
          <a:prstGeom prst="rect">
            <a:avLst/>
          </a:prstGeom>
          <a:noFill/>
        </p:spPr>
        <p:txBody>
          <a:bodyPr wrap="square" rtlCol="0">
            <a:spAutoFit/>
          </a:bodyPr>
          <a:lstStyle/>
          <a:p>
            <a:pPr algn="ctr" fontAlgn="auto">
              <a:spcBef>
                <a:spcPts val="0"/>
              </a:spcBef>
              <a:spcAft>
                <a:spcPts val="0"/>
              </a:spcAft>
              <a:defRPr/>
            </a:pPr>
            <a:r>
              <a:rPr lang="en-US" altLang="zh-CN" b="1" kern="0" dirty="0">
                <a:solidFill>
                  <a:sysClr val="window" lastClr="FFFFFF"/>
                </a:solidFill>
                <a:latin typeface="微软雅黑" pitchFamily="34" charset="-122"/>
                <a:ea typeface="微软雅黑" pitchFamily="34" charset="-122"/>
              </a:rPr>
              <a:t>2. </a:t>
            </a:r>
            <a:r>
              <a:rPr lang="en-GB" altLang="zh-CN" sz="1600" b="1" kern="0" dirty="0">
                <a:solidFill>
                  <a:sysClr val="window" lastClr="FFFFFF"/>
                </a:solidFill>
                <a:latin typeface="微软雅黑" pitchFamily="34" charset="-122"/>
                <a:ea typeface="微软雅黑" pitchFamily="34" charset="-122"/>
              </a:rPr>
              <a:t>Intelligent identification and registration. </a:t>
            </a:r>
            <a:endParaRPr lang="zh-CN" altLang="en-US" b="1" kern="0" dirty="0">
              <a:solidFill>
                <a:sysClr val="window" lastClr="FFFFFF"/>
              </a:solidFill>
              <a:latin typeface="微软雅黑" pitchFamily="34" charset="-122"/>
              <a:ea typeface="微软雅黑" pitchFamily="34" charset="-122"/>
            </a:endParaRPr>
          </a:p>
        </p:txBody>
      </p:sp>
      <p:sp>
        <p:nvSpPr>
          <p:cNvPr id="41" name="TextBox 40"/>
          <p:cNvSpPr txBox="1"/>
          <p:nvPr/>
        </p:nvSpPr>
        <p:spPr>
          <a:xfrm>
            <a:off x="5219020" y="3095214"/>
            <a:ext cx="3085826" cy="646331"/>
          </a:xfrm>
          <a:prstGeom prst="rect">
            <a:avLst/>
          </a:prstGeom>
          <a:noFill/>
        </p:spPr>
        <p:txBody>
          <a:bodyPr wrap="square" rtlCol="0">
            <a:spAutoFit/>
          </a:bodyPr>
          <a:lstStyle/>
          <a:p>
            <a:pPr algn="ctr" fontAlgn="auto">
              <a:spcBef>
                <a:spcPts val="0"/>
              </a:spcBef>
              <a:spcAft>
                <a:spcPts val="0"/>
              </a:spcAft>
              <a:defRPr/>
            </a:pPr>
            <a:r>
              <a:rPr lang="en-US" altLang="zh-CN" b="1" kern="0" dirty="0">
                <a:solidFill>
                  <a:sysClr val="window" lastClr="FFFFFF"/>
                </a:solidFill>
                <a:latin typeface="微软雅黑" pitchFamily="34" charset="-122"/>
                <a:ea typeface="微软雅黑" pitchFamily="34" charset="-122"/>
              </a:rPr>
              <a:t>3. </a:t>
            </a:r>
            <a:r>
              <a:rPr lang="en-GB" altLang="zh-CN" b="1" kern="0" dirty="0">
                <a:solidFill>
                  <a:sysClr val="window" lastClr="FFFFFF"/>
                </a:solidFill>
                <a:latin typeface="微软雅黑" pitchFamily="34" charset="-122"/>
                <a:ea typeface="微软雅黑" pitchFamily="34" charset="-122"/>
              </a:rPr>
              <a:t>Smart payment</a:t>
            </a:r>
          </a:p>
          <a:p>
            <a:pPr algn="ctr" fontAlgn="auto">
              <a:spcBef>
                <a:spcPts val="0"/>
              </a:spcBef>
              <a:spcAft>
                <a:spcPts val="0"/>
              </a:spcAft>
              <a:defRPr/>
            </a:pPr>
            <a:endParaRPr lang="zh-CN" altLang="en-US" b="1" kern="0" dirty="0">
              <a:solidFill>
                <a:sysClr val="window" lastClr="FFFFFF"/>
              </a:solidFill>
              <a:latin typeface="微软雅黑" pitchFamily="34" charset="-122"/>
              <a:ea typeface="微软雅黑" pitchFamily="34" charset="-122"/>
            </a:endParaRPr>
          </a:p>
        </p:txBody>
      </p:sp>
      <p:sp>
        <p:nvSpPr>
          <p:cNvPr id="42" name="TextBox 41"/>
          <p:cNvSpPr txBox="1"/>
          <p:nvPr/>
        </p:nvSpPr>
        <p:spPr>
          <a:xfrm>
            <a:off x="5496405" y="3732953"/>
            <a:ext cx="3264745" cy="369332"/>
          </a:xfrm>
          <a:prstGeom prst="rect">
            <a:avLst/>
          </a:prstGeom>
          <a:noFill/>
        </p:spPr>
        <p:txBody>
          <a:bodyPr wrap="square" rtlCol="0">
            <a:spAutoFit/>
          </a:bodyPr>
          <a:lstStyle/>
          <a:p>
            <a:pPr algn="ctr" fontAlgn="auto">
              <a:spcBef>
                <a:spcPts val="0"/>
              </a:spcBef>
              <a:spcAft>
                <a:spcPts val="0"/>
              </a:spcAft>
              <a:defRPr/>
            </a:pPr>
            <a:r>
              <a:rPr lang="en-US" altLang="zh-CN" b="1" kern="0" dirty="0">
                <a:solidFill>
                  <a:sysClr val="window" lastClr="FFFFFF"/>
                </a:solidFill>
                <a:latin typeface="微软雅黑" pitchFamily="34" charset="-122"/>
                <a:ea typeface="微软雅黑" pitchFamily="34" charset="-122"/>
              </a:rPr>
              <a:t>4.</a:t>
            </a:r>
            <a:r>
              <a:rPr lang="en-GB" altLang="zh-CN" b="1" kern="0" dirty="0">
                <a:solidFill>
                  <a:sysClr val="window" lastClr="FFFFFF"/>
                </a:solidFill>
                <a:latin typeface="微软雅黑" pitchFamily="34" charset="-122"/>
                <a:ea typeface="微软雅黑" pitchFamily="34" charset="-122"/>
              </a:rPr>
              <a:t> Intelligent scheduling</a:t>
            </a:r>
            <a:endParaRPr lang="zh-CN" altLang="en-US" b="1" kern="0" dirty="0">
              <a:solidFill>
                <a:sysClr val="window" lastClr="FFFFFF"/>
              </a:solidFill>
              <a:latin typeface="微软雅黑" pitchFamily="34" charset="-122"/>
              <a:ea typeface="微软雅黑" pitchFamily="34" charset="-122"/>
            </a:endParaRPr>
          </a:p>
        </p:txBody>
      </p:sp>
      <p:sp>
        <p:nvSpPr>
          <p:cNvPr id="43" name="TextBox 42"/>
          <p:cNvSpPr txBox="1"/>
          <p:nvPr/>
        </p:nvSpPr>
        <p:spPr>
          <a:xfrm>
            <a:off x="5486485" y="488570"/>
            <a:ext cx="2929146" cy="1077218"/>
          </a:xfrm>
          <a:prstGeom prst="rect">
            <a:avLst/>
          </a:prstGeom>
          <a:noFill/>
        </p:spPr>
        <p:txBody>
          <a:bodyPr wrap="square" rtlCol="0">
            <a:spAutoFit/>
          </a:bodyPr>
          <a:lstStyle/>
          <a:p>
            <a:pPr algn="ctr" fontAlgn="auto">
              <a:spcBef>
                <a:spcPts val="0"/>
              </a:spcBef>
              <a:spcAft>
                <a:spcPts val="0"/>
              </a:spcAft>
            </a:pPr>
            <a:r>
              <a:rPr lang="en-GB" altLang="zh-CN" sz="3200" b="1" dirty="0">
                <a:solidFill>
                  <a:srgbClr val="404040"/>
                </a:solidFill>
                <a:latin typeface="Broadway BT"/>
                <a:ea typeface="微软雅黑"/>
              </a:rPr>
              <a:t>Overflow process</a:t>
            </a:r>
          </a:p>
          <a:p>
            <a:pPr algn="ctr" fontAlgn="auto">
              <a:spcBef>
                <a:spcPts val="0"/>
              </a:spcBef>
              <a:spcAft>
                <a:spcPts val="0"/>
              </a:spcAft>
            </a:pPr>
            <a:endParaRPr lang="zh-CN" altLang="en-US" sz="3200" b="1" dirty="0">
              <a:solidFill>
                <a:srgbClr val="404040"/>
              </a:solidFill>
              <a:latin typeface="Broadway BT"/>
              <a:ea typeface="微软雅黑"/>
            </a:endParaRPr>
          </a:p>
        </p:txBody>
      </p:sp>
      <p:sp>
        <p:nvSpPr>
          <p:cNvPr id="48" name="矩形 47"/>
          <p:cNvSpPr/>
          <p:nvPr/>
        </p:nvSpPr>
        <p:spPr>
          <a:xfrm>
            <a:off x="882649" y="1328340"/>
            <a:ext cx="3649517" cy="2948614"/>
          </a:xfrm>
          <a:prstGeom prst="rect">
            <a:avLst/>
          </a:prstGeom>
          <a:solidFill>
            <a:sysClr val="window" lastClr="FFFFFF"/>
          </a:solidFill>
          <a:ln w="76200" cap="flat" cmpd="sng" algn="ctr">
            <a:solidFill>
              <a:srgbClr val="404040"/>
            </a:solidFill>
            <a:prstDash val="solid"/>
          </a:ln>
          <a:effectLst>
            <a:outerShdw blurRad="50800" dist="25400" dir="5400000" algn="t" rotWithShape="0">
              <a:prstClr val="black">
                <a:alpha val="40000"/>
              </a:prstClr>
            </a:outerShdw>
          </a:effectLst>
        </p:spPr>
        <p:txBody>
          <a:bodyPr rtlCol="0" anchor="ctr"/>
          <a:lstStyle/>
          <a:p>
            <a:pPr algn="ctr" fontAlgn="auto">
              <a:spcBef>
                <a:spcPts val="0"/>
              </a:spcBef>
              <a:spcAft>
                <a:spcPts val="0"/>
              </a:spcAft>
              <a:defRPr/>
            </a:pPr>
            <a:endParaRPr lang="zh-CN" altLang="en-US" kern="0">
              <a:solidFill>
                <a:srgbClr val="414455"/>
              </a:solidFill>
              <a:latin typeface="Calibri"/>
              <a:ea typeface="宋体"/>
            </a:endParaRPr>
          </a:p>
        </p:txBody>
      </p:sp>
      <p:sp>
        <p:nvSpPr>
          <p:cNvPr id="32" name="矩形 15">
            <a:extLst>
              <a:ext uri="{FF2B5EF4-FFF2-40B4-BE49-F238E27FC236}">
                <a16:creationId xmlns:a16="http://schemas.microsoft.com/office/drawing/2014/main" id="{45806839-0F4F-4E54-8A79-D7E7EC40A9EC}"/>
              </a:ext>
            </a:extLst>
          </p:cNvPr>
          <p:cNvSpPr/>
          <p:nvPr/>
        </p:nvSpPr>
        <p:spPr>
          <a:xfrm flipV="1">
            <a:off x="5391902" y="4265820"/>
            <a:ext cx="3276205" cy="668640"/>
          </a:xfrm>
          <a:custGeom>
            <a:avLst/>
            <a:gdLst>
              <a:gd name="connsiteX0" fmla="*/ 0 w 2376264"/>
              <a:gd name="connsiteY0" fmla="*/ 0 h 432048"/>
              <a:gd name="connsiteX1" fmla="*/ 2376264 w 2376264"/>
              <a:gd name="connsiteY1" fmla="*/ 0 h 432048"/>
              <a:gd name="connsiteX2" fmla="*/ 2376264 w 2376264"/>
              <a:gd name="connsiteY2" fmla="*/ 432048 h 432048"/>
              <a:gd name="connsiteX3" fmla="*/ 0 w 2376264"/>
              <a:gd name="connsiteY3" fmla="*/ 432048 h 432048"/>
              <a:gd name="connsiteX4" fmla="*/ 0 w 2376264"/>
              <a:gd name="connsiteY4" fmla="*/ 0 h 432048"/>
              <a:gd name="connsiteX0" fmla="*/ 85725 w 2461989"/>
              <a:gd name="connsiteY0" fmla="*/ 0 h 451098"/>
              <a:gd name="connsiteX1" fmla="*/ 2461989 w 2461989"/>
              <a:gd name="connsiteY1" fmla="*/ 0 h 451098"/>
              <a:gd name="connsiteX2" fmla="*/ 2461989 w 2461989"/>
              <a:gd name="connsiteY2" fmla="*/ 432048 h 451098"/>
              <a:gd name="connsiteX3" fmla="*/ 0 w 2461989"/>
              <a:gd name="connsiteY3" fmla="*/ 451098 h 451098"/>
              <a:gd name="connsiteX4" fmla="*/ 85725 w 2461989"/>
              <a:gd name="connsiteY4" fmla="*/ 0 h 451098"/>
              <a:gd name="connsiteX0" fmla="*/ 85725 w 2538189"/>
              <a:gd name="connsiteY0" fmla="*/ 0 h 451098"/>
              <a:gd name="connsiteX1" fmla="*/ 2461989 w 2538189"/>
              <a:gd name="connsiteY1" fmla="*/ 0 h 451098"/>
              <a:gd name="connsiteX2" fmla="*/ 2538189 w 2538189"/>
              <a:gd name="connsiteY2" fmla="*/ 451098 h 451098"/>
              <a:gd name="connsiteX3" fmla="*/ 0 w 2538189"/>
              <a:gd name="connsiteY3" fmla="*/ 451098 h 451098"/>
              <a:gd name="connsiteX4" fmla="*/ 85725 w 2538189"/>
              <a:gd name="connsiteY4" fmla="*/ 0 h 4510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189" h="451098">
                <a:moveTo>
                  <a:pt x="85725" y="0"/>
                </a:moveTo>
                <a:lnTo>
                  <a:pt x="2461989" y="0"/>
                </a:lnTo>
                <a:lnTo>
                  <a:pt x="2538189" y="451098"/>
                </a:lnTo>
                <a:lnTo>
                  <a:pt x="0" y="451098"/>
                </a:lnTo>
                <a:lnTo>
                  <a:pt x="85725" y="0"/>
                </a:lnTo>
                <a:close/>
              </a:path>
            </a:pathLst>
          </a:custGeom>
          <a:solidFill>
            <a:srgbClr val="404040"/>
          </a:solidFill>
          <a:ln w="12700">
            <a:solidFill>
              <a:srgbClr val="FFFFFF"/>
            </a:solidFill>
            <a:miter lim="800000"/>
            <a:headEnd/>
            <a:tailEnd/>
          </a:ln>
          <a:effectLst>
            <a:outerShdw dist="38100" dir="5400000" algn="ctr" rotWithShape="0">
              <a:srgbClr val="000000">
                <a:alpha val="37999"/>
              </a:srgbClr>
            </a:outerShdw>
          </a:effectLst>
        </p:spPr>
        <p:txBody>
          <a:bodyPr anchor="ctr"/>
          <a:lstStyle/>
          <a:p>
            <a:endParaRPr lang="zh-CN" altLang="en-US"/>
          </a:p>
        </p:txBody>
      </p:sp>
      <p:sp>
        <p:nvSpPr>
          <p:cNvPr id="53" name="TextBox 40">
            <a:extLst>
              <a:ext uri="{FF2B5EF4-FFF2-40B4-BE49-F238E27FC236}">
                <a16:creationId xmlns:a16="http://schemas.microsoft.com/office/drawing/2014/main" id="{2C276077-7B17-438F-B691-099C1BE8F13F}"/>
              </a:ext>
            </a:extLst>
          </p:cNvPr>
          <p:cNvSpPr txBox="1"/>
          <p:nvPr/>
        </p:nvSpPr>
        <p:spPr>
          <a:xfrm>
            <a:off x="5534314" y="4398266"/>
            <a:ext cx="3085826" cy="369332"/>
          </a:xfrm>
          <a:prstGeom prst="rect">
            <a:avLst/>
          </a:prstGeom>
          <a:noFill/>
        </p:spPr>
        <p:txBody>
          <a:bodyPr wrap="square" rtlCol="0">
            <a:spAutoFit/>
          </a:bodyPr>
          <a:lstStyle/>
          <a:p>
            <a:pPr algn="ctr" fontAlgn="auto">
              <a:spcBef>
                <a:spcPts val="0"/>
              </a:spcBef>
              <a:spcAft>
                <a:spcPts val="0"/>
              </a:spcAft>
              <a:defRPr/>
            </a:pPr>
            <a:r>
              <a:rPr lang="en-US" altLang="zh-CN" b="1" kern="0" dirty="0">
                <a:solidFill>
                  <a:sysClr val="window" lastClr="FFFFFF"/>
                </a:solidFill>
                <a:latin typeface="微软雅黑" pitchFamily="34" charset="-122"/>
                <a:ea typeface="微软雅黑" pitchFamily="34" charset="-122"/>
              </a:rPr>
              <a:t>5. Smart determination</a:t>
            </a:r>
            <a:endParaRPr lang="zh-CN" altLang="en-US" b="1" kern="0" dirty="0">
              <a:solidFill>
                <a:sysClr val="window" lastClr="FFFFFF"/>
              </a:solidFill>
              <a:latin typeface="微软雅黑" pitchFamily="34" charset="-122"/>
              <a:ea typeface="微软雅黑" pitchFamily="34" charset="-122"/>
            </a:endParaRPr>
          </a:p>
        </p:txBody>
      </p:sp>
      <p:pic>
        <p:nvPicPr>
          <p:cNvPr id="54" name="图片 53">
            <a:extLst>
              <a:ext uri="{FF2B5EF4-FFF2-40B4-BE49-F238E27FC236}">
                <a16:creationId xmlns:a16="http://schemas.microsoft.com/office/drawing/2014/main" id="{310323B5-1BF0-44ED-A14F-EA09DC2EC536}"/>
              </a:ext>
            </a:extLst>
          </p:cNvPr>
          <p:cNvPicPr>
            <a:picLocks noChangeAspect="1"/>
          </p:cNvPicPr>
          <p:nvPr/>
        </p:nvPicPr>
        <p:blipFill>
          <a:blip r:embed="rId3"/>
          <a:stretch>
            <a:fillRect/>
          </a:stretch>
        </p:blipFill>
        <p:spPr>
          <a:xfrm>
            <a:off x="981674" y="1401620"/>
            <a:ext cx="3198440" cy="2802053"/>
          </a:xfrm>
          <a:prstGeom prst="rect">
            <a:avLst/>
          </a:prstGeom>
        </p:spPr>
      </p:pic>
    </p:spTree>
    <p:extLst>
      <p:ext uri="{BB962C8B-B14F-4D97-AF65-F5344CB8AC3E}">
        <p14:creationId xmlns:p14="http://schemas.microsoft.com/office/powerpoint/2010/main" val="4196859302"/>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2" presetClass="entr" presetSubtype="1" fill="hold" grpId="0" nodeType="afterEffect">
                                  <p:stCondLst>
                                    <p:cond delay="0"/>
                                  </p:stCondLst>
                                  <p:childTnLst>
                                    <p:set>
                                      <p:cBhvr>
                                        <p:cTn id="13" dur="1" fill="hold">
                                          <p:stCondLst>
                                            <p:cond delay="0"/>
                                          </p:stCondLst>
                                        </p:cTn>
                                        <p:tgtEl>
                                          <p:spTgt spid="43"/>
                                        </p:tgtEl>
                                        <p:attrNameLst>
                                          <p:attrName>style.visibility</p:attrName>
                                        </p:attrNameLst>
                                      </p:cBhvr>
                                      <p:to>
                                        <p:strVal val="visible"/>
                                      </p:to>
                                    </p:set>
                                    <p:anim calcmode="lin" valueType="num">
                                      <p:cBhvr additive="base">
                                        <p:cTn id="14" dur="500" fill="hold"/>
                                        <p:tgtEl>
                                          <p:spTgt spid="43"/>
                                        </p:tgtEl>
                                        <p:attrNameLst>
                                          <p:attrName>ppt_x</p:attrName>
                                        </p:attrNameLst>
                                      </p:cBhvr>
                                      <p:tavLst>
                                        <p:tav tm="0">
                                          <p:val>
                                            <p:strVal val="#ppt_x"/>
                                          </p:val>
                                        </p:tav>
                                        <p:tav tm="100000">
                                          <p:val>
                                            <p:strVal val="#ppt_x"/>
                                          </p:val>
                                        </p:tav>
                                      </p:tavLst>
                                    </p:anim>
                                    <p:anim calcmode="lin" valueType="num">
                                      <p:cBhvr additive="base">
                                        <p:cTn id="15" dur="500" fill="hold"/>
                                        <p:tgtEl>
                                          <p:spTgt spid="43"/>
                                        </p:tgtEl>
                                        <p:attrNameLst>
                                          <p:attrName>ppt_y</p:attrName>
                                        </p:attrNameLst>
                                      </p:cBhvr>
                                      <p:tavLst>
                                        <p:tav tm="0">
                                          <p:val>
                                            <p:strVal val="0-#ppt_h/2"/>
                                          </p:val>
                                        </p:tav>
                                        <p:tav tm="100000">
                                          <p:val>
                                            <p:strVal val="#ppt_y"/>
                                          </p:val>
                                        </p:tav>
                                      </p:tavLst>
                                    </p:anim>
                                  </p:childTnLst>
                                </p:cTn>
                              </p:par>
                            </p:childTnLst>
                          </p:cTn>
                        </p:par>
                        <p:par>
                          <p:cTn id="16" fill="hold">
                            <p:stCondLst>
                              <p:cond delay="1200"/>
                            </p:stCondLst>
                            <p:childTnLst>
                              <p:par>
                                <p:cTn id="17" presetID="16" presetClass="entr" presetSubtype="37" fill="hold" nodeType="after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barn(outVertical)">
                                      <p:cBhvr>
                                        <p:cTn id="19" dur="500"/>
                                        <p:tgtEl>
                                          <p:spTgt spid="30"/>
                                        </p:tgtEl>
                                      </p:cBhvr>
                                    </p:animEffect>
                                  </p:childTnLst>
                                </p:cTn>
                              </p:par>
                            </p:childTnLst>
                          </p:cTn>
                        </p:par>
                        <p:par>
                          <p:cTn id="20" fill="hold">
                            <p:stCondLst>
                              <p:cond delay="1700"/>
                            </p:stCondLst>
                            <p:childTnLst>
                              <p:par>
                                <p:cTn id="21" presetID="10" presetClass="entr" presetSubtype="0" fill="hold" grpId="0" nodeType="after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par>
                                <p:cTn id="24" presetID="10" presetClass="entr" presetSubtype="0" fill="hold" grpId="0" nodeType="withEffect">
                                  <p:stCondLst>
                                    <p:cond delay="25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500"/>
                                        <p:tgtEl>
                                          <p:spTgt spid="17"/>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7"/>
                                        </p:tgtEl>
                                        <p:attrNameLst>
                                          <p:attrName>style.visibility</p:attrName>
                                        </p:attrNameLst>
                                      </p:cBhvr>
                                      <p:to>
                                        <p:strVal val="visible"/>
                                      </p:to>
                                    </p:set>
                                    <p:animEffect transition="in" filter="fade">
                                      <p:cBhvr>
                                        <p:cTn id="29" dur="500"/>
                                        <p:tgtEl>
                                          <p:spTgt spid="27"/>
                                        </p:tgtEl>
                                      </p:cBhvr>
                                    </p:animEffect>
                                  </p:childTnLst>
                                </p:cTn>
                              </p:par>
                              <p:par>
                                <p:cTn id="30" presetID="10" presetClass="entr" presetSubtype="0" fill="hold" grpId="0" nodeType="withEffect">
                                  <p:stCondLst>
                                    <p:cond delay="750"/>
                                  </p:stCondLst>
                                  <p:childTnLst>
                                    <p:set>
                                      <p:cBhvr>
                                        <p:cTn id="31" dur="1" fill="hold">
                                          <p:stCondLst>
                                            <p:cond delay="0"/>
                                          </p:stCondLst>
                                        </p:cTn>
                                        <p:tgtEl>
                                          <p:spTgt spid="28"/>
                                        </p:tgtEl>
                                        <p:attrNameLst>
                                          <p:attrName>style.visibility</p:attrName>
                                        </p:attrNameLst>
                                      </p:cBhvr>
                                      <p:to>
                                        <p:strVal val="visible"/>
                                      </p:to>
                                    </p:set>
                                    <p:animEffect transition="in" filter="fade">
                                      <p:cBhvr>
                                        <p:cTn id="32" dur="500"/>
                                        <p:tgtEl>
                                          <p:spTgt spid="28"/>
                                        </p:tgtEl>
                                      </p:cBhvr>
                                    </p:animEffect>
                                  </p:childTnLst>
                                </p:cTn>
                              </p:par>
                            </p:childTnLst>
                          </p:cTn>
                        </p:par>
                        <p:par>
                          <p:cTn id="33" fill="hold">
                            <p:stCondLst>
                              <p:cond delay="2950"/>
                            </p:stCondLst>
                            <p:childTnLst>
                              <p:par>
                                <p:cTn id="34" presetID="2" presetClass="entr" presetSubtype="8" fill="hold" grpId="0" nodeType="afterEffect">
                                  <p:stCondLst>
                                    <p:cond delay="0"/>
                                  </p:stCondLst>
                                  <p:childTnLst>
                                    <p:set>
                                      <p:cBhvr>
                                        <p:cTn id="35" dur="1" fill="hold">
                                          <p:stCondLst>
                                            <p:cond delay="0"/>
                                          </p:stCondLst>
                                        </p:cTn>
                                        <p:tgtEl>
                                          <p:spTgt spid="39"/>
                                        </p:tgtEl>
                                        <p:attrNameLst>
                                          <p:attrName>style.visibility</p:attrName>
                                        </p:attrNameLst>
                                      </p:cBhvr>
                                      <p:to>
                                        <p:strVal val="visible"/>
                                      </p:to>
                                    </p:set>
                                    <p:anim calcmode="lin" valueType="num">
                                      <p:cBhvr additive="base">
                                        <p:cTn id="36" dur="500" fill="hold"/>
                                        <p:tgtEl>
                                          <p:spTgt spid="39"/>
                                        </p:tgtEl>
                                        <p:attrNameLst>
                                          <p:attrName>ppt_x</p:attrName>
                                        </p:attrNameLst>
                                      </p:cBhvr>
                                      <p:tavLst>
                                        <p:tav tm="0">
                                          <p:val>
                                            <p:strVal val="0-#ppt_w/2"/>
                                          </p:val>
                                        </p:tav>
                                        <p:tav tm="100000">
                                          <p:val>
                                            <p:strVal val="#ppt_x"/>
                                          </p:val>
                                        </p:tav>
                                      </p:tavLst>
                                    </p:anim>
                                    <p:anim calcmode="lin" valueType="num">
                                      <p:cBhvr additive="base">
                                        <p:cTn id="37" dur="500" fill="hold"/>
                                        <p:tgtEl>
                                          <p:spTgt spid="39"/>
                                        </p:tgtEl>
                                        <p:attrNameLst>
                                          <p:attrName>ppt_y</p:attrName>
                                        </p:attrNameLst>
                                      </p:cBhvr>
                                      <p:tavLst>
                                        <p:tav tm="0">
                                          <p:val>
                                            <p:strVal val="#ppt_y"/>
                                          </p:val>
                                        </p:tav>
                                        <p:tav tm="100000">
                                          <p:val>
                                            <p:strVal val="#ppt_y"/>
                                          </p:val>
                                        </p:tav>
                                      </p:tavLst>
                                    </p:anim>
                                  </p:childTnLst>
                                </p:cTn>
                              </p:par>
                            </p:childTnLst>
                          </p:cTn>
                        </p:par>
                        <p:par>
                          <p:cTn id="38" fill="hold">
                            <p:stCondLst>
                              <p:cond delay="3450"/>
                            </p:stCondLst>
                            <p:childTnLst>
                              <p:par>
                                <p:cTn id="39" presetID="49" presetClass="entr" presetSubtype="0" decel="100000" fill="hold" grpId="0" nodeType="afterEffect">
                                  <p:stCondLst>
                                    <p:cond delay="0"/>
                                  </p:stCondLst>
                                  <p:childTnLst>
                                    <p:set>
                                      <p:cBhvr>
                                        <p:cTn id="40" dur="1" fill="hold">
                                          <p:stCondLst>
                                            <p:cond delay="0"/>
                                          </p:stCondLst>
                                        </p:cTn>
                                        <p:tgtEl>
                                          <p:spTgt spid="48"/>
                                        </p:tgtEl>
                                        <p:attrNameLst>
                                          <p:attrName>style.visibility</p:attrName>
                                        </p:attrNameLst>
                                      </p:cBhvr>
                                      <p:to>
                                        <p:strVal val="visible"/>
                                      </p:to>
                                    </p:set>
                                    <p:anim calcmode="lin" valueType="num">
                                      <p:cBhvr>
                                        <p:cTn id="41" dur="500" fill="hold"/>
                                        <p:tgtEl>
                                          <p:spTgt spid="48"/>
                                        </p:tgtEl>
                                        <p:attrNameLst>
                                          <p:attrName>ppt_w</p:attrName>
                                        </p:attrNameLst>
                                      </p:cBhvr>
                                      <p:tavLst>
                                        <p:tav tm="0">
                                          <p:val>
                                            <p:fltVal val="0"/>
                                          </p:val>
                                        </p:tav>
                                        <p:tav tm="100000">
                                          <p:val>
                                            <p:strVal val="#ppt_w"/>
                                          </p:val>
                                        </p:tav>
                                      </p:tavLst>
                                    </p:anim>
                                    <p:anim calcmode="lin" valueType="num">
                                      <p:cBhvr>
                                        <p:cTn id="42" dur="500" fill="hold"/>
                                        <p:tgtEl>
                                          <p:spTgt spid="48"/>
                                        </p:tgtEl>
                                        <p:attrNameLst>
                                          <p:attrName>ppt_h</p:attrName>
                                        </p:attrNameLst>
                                      </p:cBhvr>
                                      <p:tavLst>
                                        <p:tav tm="0">
                                          <p:val>
                                            <p:fltVal val="0"/>
                                          </p:val>
                                        </p:tav>
                                        <p:tav tm="100000">
                                          <p:val>
                                            <p:strVal val="#ppt_h"/>
                                          </p:val>
                                        </p:tav>
                                      </p:tavLst>
                                    </p:anim>
                                    <p:anim calcmode="lin" valueType="num">
                                      <p:cBhvr>
                                        <p:cTn id="43" dur="500" fill="hold"/>
                                        <p:tgtEl>
                                          <p:spTgt spid="48"/>
                                        </p:tgtEl>
                                        <p:attrNameLst>
                                          <p:attrName>style.rotation</p:attrName>
                                        </p:attrNameLst>
                                      </p:cBhvr>
                                      <p:tavLst>
                                        <p:tav tm="0">
                                          <p:val>
                                            <p:fltVal val="360"/>
                                          </p:val>
                                        </p:tav>
                                        <p:tav tm="100000">
                                          <p:val>
                                            <p:fltVal val="0"/>
                                          </p:val>
                                        </p:tav>
                                      </p:tavLst>
                                    </p:anim>
                                    <p:animEffect transition="in" filter="fade">
                                      <p:cBhvr>
                                        <p:cTn id="44" dur="500"/>
                                        <p:tgtEl>
                                          <p:spTgt spid="48"/>
                                        </p:tgtEl>
                                      </p:cBhvr>
                                    </p:animEffect>
                                  </p:childTnLst>
                                </p:cTn>
                              </p:par>
                            </p:childTnLst>
                          </p:cTn>
                        </p:par>
                        <p:par>
                          <p:cTn id="45" fill="hold">
                            <p:stCondLst>
                              <p:cond delay="3950"/>
                            </p:stCondLst>
                            <p:childTnLst>
                              <p:par>
                                <p:cTn id="46" presetID="2" presetClass="entr" presetSubtype="8" fill="hold" grpId="0" nodeType="afterEffect">
                                  <p:stCondLst>
                                    <p:cond delay="0"/>
                                  </p:stCondLst>
                                  <p:childTnLst>
                                    <p:set>
                                      <p:cBhvr>
                                        <p:cTn id="47" dur="1" fill="hold">
                                          <p:stCondLst>
                                            <p:cond delay="0"/>
                                          </p:stCondLst>
                                        </p:cTn>
                                        <p:tgtEl>
                                          <p:spTgt spid="40"/>
                                        </p:tgtEl>
                                        <p:attrNameLst>
                                          <p:attrName>style.visibility</p:attrName>
                                        </p:attrNameLst>
                                      </p:cBhvr>
                                      <p:to>
                                        <p:strVal val="visible"/>
                                      </p:to>
                                    </p:set>
                                    <p:anim calcmode="lin" valueType="num">
                                      <p:cBhvr additive="base">
                                        <p:cTn id="48" dur="500" fill="hold"/>
                                        <p:tgtEl>
                                          <p:spTgt spid="40"/>
                                        </p:tgtEl>
                                        <p:attrNameLst>
                                          <p:attrName>ppt_x</p:attrName>
                                        </p:attrNameLst>
                                      </p:cBhvr>
                                      <p:tavLst>
                                        <p:tav tm="0">
                                          <p:val>
                                            <p:strVal val="0-#ppt_w/2"/>
                                          </p:val>
                                        </p:tav>
                                        <p:tav tm="100000">
                                          <p:val>
                                            <p:strVal val="#ppt_x"/>
                                          </p:val>
                                        </p:tav>
                                      </p:tavLst>
                                    </p:anim>
                                    <p:anim calcmode="lin" valueType="num">
                                      <p:cBhvr additive="base">
                                        <p:cTn id="49" dur="500" fill="hold"/>
                                        <p:tgtEl>
                                          <p:spTgt spid="40"/>
                                        </p:tgtEl>
                                        <p:attrNameLst>
                                          <p:attrName>ppt_y</p:attrName>
                                        </p:attrNameLst>
                                      </p:cBhvr>
                                      <p:tavLst>
                                        <p:tav tm="0">
                                          <p:val>
                                            <p:strVal val="#ppt_y"/>
                                          </p:val>
                                        </p:tav>
                                        <p:tav tm="100000">
                                          <p:val>
                                            <p:strVal val="#ppt_y"/>
                                          </p:val>
                                        </p:tav>
                                      </p:tavLst>
                                    </p:anim>
                                  </p:childTnLst>
                                </p:cTn>
                              </p:par>
                            </p:childTnLst>
                          </p:cTn>
                        </p:par>
                        <p:par>
                          <p:cTn id="50" fill="hold">
                            <p:stCondLst>
                              <p:cond delay="4450"/>
                            </p:stCondLst>
                            <p:childTnLst>
                              <p:par>
                                <p:cTn id="51" presetID="2" presetClass="entr" presetSubtype="8" fill="hold" grpId="0" nodeType="afterEffect">
                                  <p:stCondLst>
                                    <p:cond delay="0"/>
                                  </p:stCondLst>
                                  <p:childTnLst>
                                    <p:set>
                                      <p:cBhvr>
                                        <p:cTn id="52" dur="1" fill="hold">
                                          <p:stCondLst>
                                            <p:cond delay="0"/>
                                          </p:stCondLst>
                                        </p:cTn>
                                        <p:tgtEl>
                                          <p:spTgt spid="41"/>
                                        </p:tgtEl>
                                        <p:attrNameLst>
                                          <p:attrName>style.visibility</p:attrName>
                                        </p:attrNameLst>
                                      </p:cBhvr>
                                      <p:to>
                                        <p:strVal val="visible"/>
                                      </p:to>
                                    </p:set>
                                    <p:anim calcmode="lin" valueType="num">
                                      <p:cBhvr additive="base">
                                        <p:cTn id="53" dur="500" fill="hold"/>
                                        <p:tgtEl>
                                          <p:spTgt spid="41"/>
                                        </p:tgtEl>
                                        <p:attrNameLst>
                                          <p:attrName>ppt_x</p:attrName>
                                        </p:attrNameLst>
                                      </p:cBhvr>
                                      <p:tavLst>
                                        <p:tav tm="0">
                                          <p:val>
                                            <p:strVal val="0-#ppt_w/2"/>
                                          </p:val>
                                        </p:tav>
                                        <p:tav tm="100000">
                                          <p:val>
                                            <p:strVal val="#ppt_x"/>
                                          </p:val>
                                        </p:tav>
                                      </p:tavLst>
                                    </p:anim>
                                    <p:anim calcmode="lin" valueType="num">
                                      <p:cBhvr additive="base">
                                        <p:cTn id="54" dur="500" fill="hold"/>
                                        <p:tgtEl>
                                          <p:spTgt spid="41"/>
                                        </p:tgtEl>
                                        <p:attrNameLst>
                                          <p:attrName>ppt_y</p:attrName>
                                        </p:attrNameLst>
                                      </p:cBhvr>
                                      <p:tavLst>
                                        <p:tav tm="0">
                                          <p:val>
                                            <p:strVal val="#ppt_y"/>
                                          </p:val>
                                        </p:tav>
                                        <p:tav tm="100000">
                                          <p:val>
                                            <p:strVal val="#ppt_y"/>
                                          </p:val>
                                        </p:tav>
                                      </p:tavLst>
                                    </p:anim>
                                  </p:childTnLst>
                                </p:cTn>
                              </p:par>
                            </p:childTnLst>
                          </p:cTn>
                        </p:par>
                        <p:par>
                          <p:cTn id="55" fill="hold">
                            <p:stCondLst>
                              <p:cond delay="4950"/>
                            </p:stCondLst>
                            <p:childTnLst>
                              <p:par>
                                <p:cTn id="56" presetID="2" presetClass="entr" presetSubtype="8" fill="hold" grpId="0" nodeType="afterEffect">
                                  <p:stCondLst>
                                    <p:cond delay="0"/>
                                  </p:stCondLst>
                                  <p:childTnLst>
                                    <p:set>
                                      <p:cBhvr>
                                        <p:cTn id="57" dur="1" fill="hold">
                                          <p:stCondLst>
                                            <p:cond delay="0"/>
                                          </p:stCondLst>
                                        </p:cTn>
                                        <p:tgtEl>
                                          <p:spTgt spid="42"/>
                                        </p:tgtEl>
                                        <p:attrNameLst>
                                          <p:attrName>style.visibility</p:attrName>
                                        </p:attrNameLst>
                                      </p:cBhvr>
                                      <p:to>
                                        <p:strVal val="visible"/>
                                      </p:to>
                                    </p:set>
                                    <p:anim calcmode="lin" valueType="num">
                                      <p:cBhvr additive="base">
                                        <p:cTn id="58" dur="500" fill="hold"/>
                                        <p:tgtEl>
                                          <p:spTgt spid="42"/>
                                        </p:tgtEl>
                                        <p:attrNameLst>
                                          <p:attrName>ppt_x</p:attrName>
                                        </p:attrNameLst>
                                      </p:cBhvr>
                                      <p:tavLst>
                                        <p:tav tm="0">
                                          <p:val>
                                            <p:strVal val="0-#ppt_w/2"/>
                                          </p:val>
                                        </p:tav>
                                        <p:tav tm="100000">
                                          <p:val>
                                            <p:strVal val="#ppt_x"/>
                                          </p:val>
                                        </p:tav>
                                      </p:tavLst>
                                    </p:anim>
                                    <p:anim calcmode="lin" valueType="num">
                                      <p:cBhvr additive="base">
                                        <p:cTn id="59" dur="500" fill="hold"/>
                                        <p:tgtEl>
                                          <p:spTgt spid="42"/>
                                        </p:tgtEl>
                                        <p:attrNameLst>
                                          <p:attrName>ppt_y</p:attrName>
                                        </p:attrNameLst>
                                      </p:cBhvr>
                                      <p:tavLst>
                                        <p:tav tm="0">
                                          <p:val>
                                            <p:strVal val="#ppt_y"/>
                                          </p:val>
                                        </p:tav>
                                        <p:tav tm="100000">
                                          <p:val>
                                            <p:strVal val="#ppt_y"/>
                                          </p:val>
                                        </p:tav>
                                      </p:tavLst>
                                    </p:anim>
                                  </p:childTnLst>
                                </p:cTn>
                              </p:par>
                              <p:par>
                                <p:cTn id="60" presetID="10" presetClass="entr" presetSubtype="0" fill="hold" grpId="0" nodeType="withEffect">
                                  <p:stCondLst>
                                    <p:cond delay="50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par>
                          <p:cTn id="63" fill="hold">
                            <p:stCondLst>
                              <p:cond delay="5950"/>
                            </p:stCondLst>
                            <p:childTnLst>
                              <p:par>
                                <p:cTn id="64" presetID="2" presetClass="entr" presetSubtype="8" fill="hold" grpId="0" nodeType="afterEffect">
                                  <p:stCondLst>
                                    <p:cond delay="0"/>
                                  </p:stCondLst>
                                  <p:childTnLst>
                                    <p:set>
                                      <p:cBhvr>
                                        <p:cTn id="65" dur="1" fill="hold">
                                          <p:stCondLst>
                                            <p:cond delay="0"/>
                                          </p:stCondLst>
                                        </p:cTn>
                                        <p:tgtEl>
                                          <p:spTgt spid="53"/>
                                        </p:tgtEl>
                                        <p:attrNameLst>
                                          <p:attrName>style.visibility</p:attrName>
                                        </p:attrNameLst>
                                      </p:cBhvr>
                                      <p:to>
                                        <p:strVal val="visible"/>
                                      </p:to>
                                    </p:set>
                                    <p:anim calcmode="lin" valueType="num">
                                      <p:cBhvr additive="base">
                                        <p:cTn id="66" dur="500" fill="hold"/>
                                        <p:tgtEl>
                                          <p:spTgt spid="53"/>
                                        </p:tgtEl>
                                        <p:attrNameLst>
                                          <p:attrName>ppt_x</p:attrName>
                                        </p:attrNameLst>
                                      </p:cBhvr>
                                      <p:tavLst>
                                        <p:tav tm="0">
                                          <p:val>
                                            <p:strVal val="0-#ppt_w/2"/>
                                          </p:val>
                                        </p:tav>
                                        <p:tav tm="100000">
                                          <p:val>
                                            <p:strVal val="#ppt_x"/>
                                          </p:val>
                                        </p:tav>
                                      </p:tavLst>
                                    </p:anim>
                                    <p:anim calcmode="lin" valueType="num">
                                      <p:cBhvr additive="base">
                                        <p:cTn id="67" dur="500" fill="hold"/>
                                        <p:tgtEl>
                                          <p:spTgt spid="5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6" grpId="0" animBg="1"/>
      <p:bldP spid="17" grpId="0" animBg="1"/>
      <p:bldP spid="27" grpId="0" animBg="1"/>
      <p:bldP spid="28" grpId="0" animBg="1"/>
      <p:bldP spid="39" grpId="0"/>
      <p:bldP spid="40" grpId="0"/>
      <p:bldP spid="41" grpId="0"/>
      <p:bldP spid="42" grpId="0"/>
      <p:bldP spid="43" grpId="0"/>
      <p:bldP spid="48" grpId="0" animBg="1"/>
      <p:bldP spid="32" grpId="0" animBg="1"/>
      <p:bldP spid="5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0" y="483518"/>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2592288"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tLang="zh-CN" b="1" dirty="0">
              <a:solidFill>
                <a:srgbClr val="FFFFFF"/>
              </a:solidFill>
              <a:latin typeface="微软雅黑" pitchFamily="34" charset="-122"/>
              <a:ea typeface="微软雅黑" pitchFamily="34" charset="-122"/>
            </a:endParaRPr>
          </a:p>
          <a:p>
            <a:pPr algn="ctr"/>
            <a:r>
              <a:rPr lang="en-GB" altLang="zh-CN" b="1" dirty="0">
                <a:solidFill>
                  <a:srgbClr val="FFFFFF"/>
                </a:solidFill>
                <a:latin typeface="微软雅黑" pitchFamily="34" charset="-122"/>
                <a:ea typeface="微软雅黑" pitchFamily="34" charset="-122"/>
              </a:rPr>
              <a:t>Feasibility Study</a:t>
            </a:r>
          </a:p>
          <a:p>
            <a:pPr algn="ctr"/>
            <a:endParaRPr lang="zh-CN" altLang="en-US" b="1" dirty="0">
              <a:solidFill>
                <a:srgbClr val="FFFFFF"/>
              </a:solidFill>
              <a:latin typeface="微软雅黑" pitchFamily="34" charset="-122"/>
              <a:ea typeface="微软雅黑" pitchFamily="34" charset="-122"/>
            </a:endParaRPr>
          </a:p>
        </p:txBody>
      </p:sp>
      <p:sp>
        <p:nvSpPr>
          <p:cNvPr id="5" name="箭头3"/>
          <p:cNvSpPr>
            <a:spLocks/>
          </p:cNvSpPr>
          <p:nvPr/>
        </p:nvSpPr>
        <p:spPr bwMode="gray">
          <a:xfrm flipV="1">
            <a:off x="1083789" y="2840086"/>
            <a:ext cx="1609352" cy="1407319"/>
          </a:xfrm>
          <a:custGeom>
            <a:avLst/>
            <a:gdLst>
              <a:gd name="T0" fmla="*/ 118 w 933"/>
              <a:gd name="T1" fmla="*/ 1044 h 1182"/>
              <a:gd name="T2" fmla="*/ 128 w 933"/>
              <a:gd name="T3" fmla="*/ 340 h 1182"/>
              <a:gd name="T4" fmla="*/ 264 w 933"/>
              <a:gd name="T5" fmla="*/ 210 h 1182"/>
              <a:gd name="T6" fmla="*/ 720 w 933"/>
              <a:gd name="T7" fmla="*/ 202 h 1182"/>
              <a:gd name="T8" fmla="*/ 720 w 933"/>
              <a:gd name="T9" fmla="*/ 320 h 1182"/>
              <a:gd name="T10" fmla="*/ 933 w 933"/>
              <a:gd name="T11" fmla="*/ 153 h 1182"/>
              <a:gd name="T12" fmla="*/ 712 w 933"/>
              <a:gd name="T13" fmla="*/ 0 h 1182"/>
              <a:gd name="T14" fmla="*/ 714 w 933"/>
              <a:gd name="T15" fmla="*/ 92 h 1182"/>
              <a:gd name="T16" fmla="*/ 234 w 933"/>
              <a:gd name="T17" fmla="*/ 94 h 1182"/>
              <a:gd name="T18" fmla="*/ 0 w 933"/>
              <a:gd name="T19" fmla="*/ 298 h 1182"/>
              <a:gd name="T20" fmla="*/ 0 w 933"/>
              <a:gd name="T21" fmla="*/ 1058 h 1182"/>
              <a:gd name="T22" fmla="*/ 118 w 933"/>
              <a:gd name="T23" fmla="*/ 1044 h 1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bg1">
              <a:lumMod val="75000"/>
            </a:schemeClr>
          </a:solidFill>
          <a:ln>
            <a:noFill/>
          </a:ln>
          <a:effectLst/>
        </p:spPr>
        <p:txBody>
          <a:bodyPr wrap="none"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ysClr val="windowText" lastClr="000000"/>
              </a:solidFill>
              <a:effectLst/>
              <a:uLnTx/>
              <a:uFillTx/>
              <a:latin typeface="Calibri"/>
              <a:ea typeface="宋体"/>
              <a:cs typeface="+mn-cs"/>
            </a:endParaRPr>
          </a:p>
        </p:txBody>
      </p:sp>
      <p:sp>
        <p:nvSpPr>
          <p:cNvPr id="6" name="箭头2"/>
          <p:cNvSpPr>
            <a:spLocks/>
          </p:cNvSpPr>
          <p:nvPr/>
        </p:nvSpPr>
        <p:spPr bwMode="gray">
          <a:xfrm rot="16200000">
            <a:off x="1567832" y="1902071"/>
            <a:ext cx="358379" cy="1912938"/>
          </a:xfrm>
          <a:custGeom>
            <a:avLst/>
            <a:gdLst>
              <a:gd name="T0" fmla="*/ 37 w 142"/>
              <a:gd name="T1" fmla="*/ 1 h 604"/>
              <a:gd name="T2" fmla="*/ 45 w 142"/>
              <a:gd name="T3" fmla="*/ 472 h 604"/>
              <a:gd name="T4" fmla="*/ 0 w 142"/>
              <a:gd name="T5" fmla="*/ 474 h 604"/>
              <a:gd name="T6" fmla="*/ 72 w 142"/>
              <a:gd name="T7" fmla="*/ 604 h 604"/>
              <a:gd name="T8" fmla="*/ 142 w 142"/>
              <a:gd name="T9" fmla="*/ 474 h 604"/>
              <a:gd name="T10" fmla="*/ 100 w 142"/>
              <a:gd name="T11" fmla="*/ 474 h 604"/>
              <a:gd name="T12" fmla="*/ 99 w 142"/>
              <a:gd name="T13" fmla="*/ 0 h 604"/>
              <a:gd name="T14" fmla="*/ 37 w 142"/>
              <a:gd name="T15" fmla="*/ 1 h 60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bg1">
              <a:lumMod val="75000"/>
            </a:schemeClr>
          </a:solidFill>
          <a:ln>
            <a:noFill/>
          </a:ln>
          <a:effectLst/>
        </p:spPr>
        <p:txBody>
          <a:bodyPr wrap="none"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ysClr val="windowText" lastClr="000000"/>
              </a:solidFill>
              <a:effectLst/>
              <a:uLnTx/>
              <a:uFillTx/>
              <a:latin typeface="Calibri"/>
              <a:ea typeface="宋体"/>
              <a:cs typeface="+mn-cs"/>
            </a:endParaRPr>
          </a:p>
        </p:txBody>
      </p:sp>
      <p:sp>
        <p:nvSpPr>
          <p:cNvPr id="7" name="箭头1"/>
          <p:cNvSpPr>
            <a:spLocks/>
          </p:cNvSpPr>
          <p:nvPr/>
        </p:nvSpPr>
        <p:spPr bwMode="gray">
          <a:xfrm>
            <a:off x="1073439" y="1543495"/>
            <a:ext cx="1609352" cy="1407319"/>
          </a:xfrm>
          <a:custGeom>
            <a:avLst/>
            <a:gdLst>
              <a:gd name="T0" fmla="*/ 118 w 933"/>
              <a:gd name="T1" fmla="*/ 1044 h 1182"/>
              <a:gd name="T2" fmla="*/ 128 w 933"/>
              <a:gd name="T3" fmla="*/ 340 h 1182"/>
              <a:gd name="T4" fmla="*/ 264 w 933"/>
              <a:gd name="T5" fmla="*/ 210 h 1182"/>
              <a:gd name="T6" fmla="*/ 720 w 933"/>
              <a:gd name="T7" fmla="*/ 202 h 1182"/>
              <a:gd name="T8" fmla="*/ 720 w 933"/>
              <a:gd name="T9" fmla="*/ 320 h 1182"/>
              <a:gd name="T10" fmla="*/ 933 w 933"/>
              <a:gd name="T11" fmla="*/ 153 h 1182"/>
              <a:gd name="T12" fmla="*/ 712 w 933"/>
              <a:gd name="T13" fmla="*/ 0 h 1182"/>
              <a:gd name="T14" fmla="*/ 714 w 933"/>
              <a:gd name="T15" fmla="*/ 92 h 1182"/>
              <a:gd name="T16" fmla="*/ 234 w 933"/>
              <a:gd name="T17" fmla="*/ 94 h 1182"/>
              <a:gd name="T18" fmla="*/ 0 w 933"/>
              <a:gd name="T19" fmla="*/ 298 h 1182"/>
              <a:gd name="T20" fmla="*/ 0 w 933"/>
              <a:gd name="T21" fmla="*/ 1058 h 1182"/>
              <a:gd name="T22" fmla="*/ 118 w 933"/>
              <a:gd name="T23" fmla="*/ 1044 h 1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bg1">
              <a:lumMod val="75000"/>
            </a:schemeClr>
          </a:solidFill>
          <a:ln>
            <a:noFill/>
          </a:ln>
          <a:effectLst/>
        </p:spPr>
        <p:txBody>
          <a:bodyPr wrap="none"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1200" cap="none" spc="0" normalizeH="0" baseline="0" noProof="0">
              <a:ln>
                <a:noFill/>
              </a:ln>
              <a:solidFill>
                <a:sysClr val="windowText" lastClr="000000"/>
              </a:solidFill>
              <a:effectLst/>
              <a:uLnTx/>
              <a:uFillTx/>
              <a:latin typeface="Calibri"/>
              <a:ea typeface="宋体"/>
              <a:cs typeface="+mn-cs"/>
            </a:endParaRPr>
          </a:p>
        </p:txBody>
      </p:sp>
      <p:sp>
        <p:nvSpPr>
          <p:cNvPr id="11" name="标题2"/>
          <p:cNvSpPr>
            <a:spLocks noChangeArrowheads="1"/>
          </p:cNvSpPr>
          <p:nvPr/>
        </p:nvSpPr>
        <p:spPr bwMode="gray">
          <a:xfrm>
            <a:off x="2797152" y="2407832"/>
            <a:ext cx="6027738" cy="973931"/>
          </a:xfrm>
          <a:prstGeom prst="roundRect">
            <a:avLst>
              <a:gd name="adj" fmla="val 11921"/>
            </a:avLst>
          </a:prstGeom>
          <a:solidFill>
            <a:srgbClr val="404040"/>
          </a:solidFill>
          <a:ln w="3175" cap="flat" cmpd="sng" algn="ctr">
            <a:solidFill>
              <a:srgbClr val="D7D7D7"/>
            </a:solidFill>
            <a:prstDash val="solid"/>
          </a:ln>
          <a:effectLst>
            <a:outerShdw blurRad="50800" dist="38100" dir="2700000" algn="tl" rotWithShape="0">
              <a:prstClr val="black">
                <a:alpha val="40000"/>
              </a:prstClr>
            </a:outerShdw>
          </a:effectLst>
        </p:spPr>
        <p:txBody>
          <a:bodyPr lIns="93296" tIns="46648" rIns="93296" bIns="46648" anchor="ctr"/>
          <a:lstStyle/>
          <a:p>
            <a:pPr>
              <a:lnSpc>
                <a:spcPct val="120000"/>
              </a:lnSpc>
            </a:pPr>
            <a:r>
              <a:rPr lang="en-GB" altLang="zh-CN" kern="0" dirty="0">
                <a:solidFill>
                  <a:srgbClr val="F9F9F9"/>
                </a:solidFill>
                <a:latin typeface="微软雅黑" pitchFamily="34" charset="-122"/>
                <a:ea typeface="微软雅黑" pitchFamily="34" charset="-122"/>
              </a:rPr>
              <a:t>monitor ship progress</a:t>
            </a:r>
            <a:endParaRPr lang="zh-CN" altLang="zh-CN" kern="0" dirty="0">
              <a:solidFill>
                <a:srgbClr val="F9F9F9"/>
              </a:solidFill>
              <a:latin typeface="微软雅黑" pitchFamily="34" charset="-122"/>
              <a:ea typeface="微软雅黑" pitchFamily="34" charset="-122"/>
            </a:endParaRPr>
          </a:p>
        </p:txBody>
      </p:sp>
      <p:sp>
        <p:nvSpPr>
          <p:cNvPr id="13" name="标题3"/>
          <p:cNvSpPr>
            <a:spLocks noChangeArrowheads="1"/>
          </p:cNvSpPr>
          <p:nvPr/>
        </p:nvSpPr>
        <p:spPr bwMode="gray">
          <a:xfrm>
            <a:off x="2787627" y="3543746"/>
            <a:ext cx="6046789" cy="973931"/>
          </a:xfrm>
          <a:prstGeom prst="roundRect">
            <a:avLst>
              <a:gd name="adj" fmla="val 11921"/>
            </a:avLst>
          </a:prstGeom>
          <a:solidFill>
            <a:srgbClr val="404040"/>
          </a:solidFill>
          <a:ln w="3175" cap="flat" cmpd="sng" algn="ctr">
            <a:solidFill>
              <a:srgbClr val="D7D7D7"/>
            </a:solidFill>
            <a:prstDash val="solid"/>
          </a:ln>
          <a:effectLst>
            <a:outerShdw blurRad="50800" dist="38100" dir="2700000" algn="tl" rotWithShape="0">
              <a:prstClr val="black">
                <a:alpha val="40000"/>
              </a:prstClr>
            </a:outerShdw>
          </a:effectLst>
        </p:spPr>
        <p:txBody>
          <a:bodyPr lIns="93296" tIns="46648" rIns="93296" bIns="46648" anchor="ctr"/>
          <a:lstStyle/>
          <a:p>
            <a:pPr>
              <a:lnSpc>
                <a:spcPct val="120000"/>
              </a:lnSpc>
            </a:pPr>
            <a:r>
              <a:rPr lang="en-US" altLang="zh-CN" kern="0" dirty="0">
                <a:solidFill>
                  <a:srgbClr val="F9F9F9"/>
                </a:solidFill>
                <a:latin typeface="微软雅黑" pitchFamily="34" charset="-122"/>
                <a:ea typeface="微软雅黑" pitchFamily="34" charset="-122"/>
              </a:rPr>
              <a:t>optimize ship scheduling and dispatching.</a:t>
            </a:r>
            <a:endParaRPr lang="zh-CN" altLang="zh-CN" kern="0" dirty="0">
              <a:solidFill>
                <a:srgbClr val="F9F9F9"/>
              </a:solidFill>
              <a:latin typeface="微软雅黑" pitchFamily="34" charset="-122"/>
              <a:ea typeface="微软雅黑" pitchFamily="34" charset="-122"/>
            </a:endParaRPr>
          </a:p>
        </p:txBody>
      </p:sp>
      <p:grpSp>
        <p:nvGrpSpPr>
          <p:cNvPr id="14" name="圆形"/>
          <p:cNvGrpSpPr/>
          <p:nvPr/>
        </p:nvGrpSpPr>
        <p:grpSpPr>
          <a:xfrm>
            <a:off x="395538" y="2114078"/>
            <a:ext cx="1480686" cy="1450790"/>
            <a:chOff x="4828392" y="2858615"/>
            <a:chExt cx="1931236" cy="1931674"/>
          </a:xfrm>
          <a:effectLst>
            <a:outerShdw blurRad="50800" dist="38100" dir="2700000" algn="tl" rotWithShape="0">
              <a:prstClr val="black">
                <a:alpha val="40000"/>
              </a:prstClr>
            </a:outerShdw>
          </a:effectLst>
        </p:grpSpPr>
        <p:sp>
          <p:nvSpPr>
            <p:cNvPr id="15" name="Oval 19"/>
            <p:cNvSpPr>
              <a:spLocks noChangeArrowheads="1"/>
            </p:cNvSpPr>
            <p:nvPr/>
          </p:nvSpPr>
          <p:spPr bwMode="auto">
            <a:xfrm>
              <a:off x="4828392" y="2858615"/>
              <a:ext cx="1931236" cy="1931674"/>
            </a:xfrm>
            <a:prstGeom prst="ellipse">
              <a:avLst/>
            </a:prstGeom>
            <a:solidFill>
              <a:srgbClr val="404040"/>
            </a:solidFill>
            <a:ln w="9525">
              <a:solidFill>
                <a:srgbClr val="F9F9F9"/>
              </a:solidFill>
              <a:round/>
              <a:headEnd/>
              <a:tailEnd/>
            </a:ln>
            <a:effectLst/>
          </p:spPr>
          <p:txBody>
            <a:bodyPr anchor="ctr"/>
            <a:lstStyle/>
            <a:p>
              <a:pPr algn="ctr" fontAlgn="auto">
                <a:lnSpc>
                  <a:spcPct val="120000"/>
                </a:lnSpc>
                <a:spcBef>
                  <a:spcPts val="0"/>
                </a:spcBef>
                <a:spcAft>
                  <a:spcPts val="0"/>
                </a:spcAft>
                <a:defRPr/>
              </a:pPr>
              <a:r>
                <a:rPr lang="en-GB" altLang="zh-CN" sz="1100" b="1" kern="0" dirty="0">
                  <a:solidFill>
                    <a:schemeClr val="bg1"/>
                  </a:solidFill>
                  <a:latin typeface="Arial" pitchFamily="34" charset="0"/>
                  <a:ea typeface="微软雅黑" pitchFamily="34" charset="-122"/>
                </a:rPr>
                <a:t>Ship Lock Intelligent Dispatching System</a:t>
              </a:r>
            </a:p>
          </p:txBody>
        </p:sp>
        <p:sp>
          <p:nvSpPr>
            <p:cNvPr id="16" name="未知"/>
            <p:cNvSpPr>
              <a:spLocks/>
            </p:cNvSpPr>
            <p:nvPr/>
          </p:nvSpPr>
          <p:spPr bwMode="auto">
            <a:xfrm>
              <a:off x="5049910" y="2902929"/>
              <a:ext cx="1490214" cy="727147"/>
            </a:xfrm>
            <a:custGeom>
              <a:avLst/>
              <a:gdLst>
                <a:gd name="T0" fmla="*/ 729 w 1321"/>
                <a:gd name="T1" fmla="*/ 203 h 712"/>
                <a:gd name="T2" fmla="*/ 738 w 1321"/>
                <a:gd name="T3" fmla="*/ 224 h 712"/>
                <a:gd name="T4" fmla="*/ 740 w 1321"/>
                <a:gd name="T5" fmla="*/ 244 h 712"/>
                <a:gd name="T6" fmla="*/ 737 w 1321"/>
                <a:gd name="T7" fmla="*/ 262 h 712"/>
                <a:gd name="T8" fmla="*/ 727 w 1321"/>
                <a:gd name="T9" fmla="*/ 279 h 712"/>
                <a:gd name="T10" fmla="*/ 713 w 1321"/>
                <a:gd name="T11" fmla="*/ 294 h 712"/>
                <a:gd name="T12" fmla="*/ 694 w 1321"/>
                <a:gd name="T13" fmla="*/ 306 h 712"/>
                <a:gd name="T14" fmla="*/ 670 w 1321"/>
                <a:gd name="T15" fmla="*/ 318 h 712"/>
                <a:gd name="T16" fmla="*/ 643 w 1321"/>
                <a:gd name="T17" fmla="*/ 329 h 712"/>
                <a:gd name="T18" fmla="*/ 612 w 1321"/>
                <a:gd name="T19" fmla="*/ 338 h 712"/>
                <a:gd name="T20" fmla="*/ 578 w 1321"/>
                <a:gd name="T21" fmla="*/ 346 h 712"/>
                <a:gd name="T22" fmla="*/ 542 w 1321"/>
                <a:gd name="T23" fmla="*/ 352 h 712"/>
                <a:gd name="T24" fmla="*/ 502 w 1321"/>
                <a:gd name="T25" fmla="*/ 357 h 712"/>
                <a:gd name="T26" fmla="*/ 462 w 1321"/>
                <a:gd name="T27" fmla="*/ 360 h 712"/>
                <a:gd name="T28" fmla="*/ 445 w 1321"/>
                <a:gd name="T29" fmla="*/ 361 h 712"/>
                <a:gd name="T30" fmla="*/ 267 w 1321"/>
                <a:gd name="T31" fmla="*/ 361 h 712"/>
                <a:gd name="T32" fmla="*/ 264 w 1321"/>
                <a:gd name="T33" fmla="*/ 361 h 712"/>
                <a:gd name="T34" fmla="*/ 229 w 1321"/>
                <a:gd name="T35" fmla="*/ 359 h 712"/>
                <a:gd name="T36" fmla="*/ 195 w 1321"/>
                <a:gd name="T37" fmla="*/ 357 h 712"/>
                <a:gd name="T38" fmla="*/ 162 w 1321"/>
                <a:gd name="T39" fmla="*/ 353 h 712"/>
                <a:gd name="T40" fmla="*/ 132 w 1321"/>
                <a:gd name="T41" fmla="*/ 349 h 712"/>
                <a:gd name="T42" fmla="*/ 104 w 1321"/>
                <a:gd name="T43" fmla="*/ 343 h 712"/>
                <a:gd name="T44" fmla="*/ 79 w 1321"/>
                <a:gd name="T45" fmla="*/ 336 h 712"/>
                <a:gd name="T46" fmla="*/ 57 w 1321"/>
                <a:gd name="T47" fmla="*/ 329 h 712"/>
                <a:gd name="T48" fmla="*/ 38 w 1321"/>
                <a:gd name="T49" fmla="*/ 319 h 712"/>
                <a:gd name="T50" fmla="*/ 22 w 1321"/>
                <a:gd name="T51" fmla="*/ 308 h 712"/>
                <a:gd name="T52" fmla="*/ 10 w 1321"/>
                <a:gd name="T53" fmla="*/ 296 h 712"/>
                <a:gd name="T54" fmla="*/ 3 w 1321"/>
                <a:gd name="T55" fmla="*/ 281 h 712"/>
                <a:gd name="T56" fmla="*/ 0 w 1321"/>
                <a:gd name="T57" fmla="*/ 266 h 712"/>
                <a:gd name="T58" fmla="*/ 0 w 1321"/>
                <a:gd name="T59" fmla="*/ 264 h 712"/>
                <a:gd name="T60" fmla="*/ 2 w 1321"/>
                <a:gd name="T61" fmla="*/ 247 h 712"/>
                <a:gd name="T62" fmla="*/ 9 w 1321"/>
                <a:gd name="T63" fmla="*/ 226 h 712"/>
                <a:gd name="T64" fmla="*/ 29 w 1321"/>
                <a:gd name="T65" fmla="*/ 188 h 712"/>
                <a:gd name="T66" fmla="*/ 53 w 1321"/>
                <a:gd name="T67" fmla="*/ 152 h 712"/>
                <a:gd name="T68" fmla="*/ 82 w 1321"/>
                <a:gd name="T69" fmla="*/ 119 h 712"/>
                <a:gd name="T70" fmla="*/ 114 w 1321"/>
                <a:gd name="T71" fmla="*/ 89 h 712"/>
                <a:gd name="T72" fmla="*/ 151 w 1321"/>
                <a:gd name="T73" fmla="*/ 63 h 712"/>
                <a:gd name="T74" fmla="*/ 191 w 1321"/>
                <a:gd name="T75" fmla="*/ 42 h 712"/>
                <a:gd name="T76" fmla="*/ 232 w 1321"/>
                <a:gd name="T77" fmla="*/ 24 h 712"/>
                <a:gd name="T78" fmla="*/ 278 w 1321"/>
                <a:gd name="T79" fmla="*/ 11 h 712"/>
                <a:gd name="T80" fmla="*/ 325 w 1321"/>
                <a:gd name="T81" fmla="*/ 3 h 712"/>
                <a:gd name="T82" fmla="*/ 374 w 1321"/>
                <a:gd name="T83" fmla="*/ 0 h 712"/>
                <a:gd name="T84" fmla="*/ 374 w 1321"/>
                <a:gd name="T85" fmla="*/ 0 h 712"/>
                <a:gd name="T86" fmla="*/ 425 w 1321"/>
                <a:gd name="T87" fmla="*/ 3 h 712"/>
                <a:gd name="T88" fmla="*/ 474 w 1321"/>
                <a:gd name="T89" fmla="*/ 12 h 712"/>
                <a:gd name="T90" fmla="*/ 522 w 1321"/>
                <a:gd name="T91" fmla="*/ 27 h 712"/>
                <a:gd name="T92" fmla="*/ 566 w 1321"/>
                <a:gd name="T93" fmla="*/ 46 h 712"/>
                <a:gd name="T94" fmla="*/ 606 w 1321"/>
                <a:gd name="T95" fmla="*/ 69 h 712"/>
                <a:gd name="T96" fmla="*/ 644 w 1321"/>
                <a:gd name="T97" fmla="*/ 98 h 712"/>
                <a:gd name="T98" fmla="*/ 677 w 1321"/>
                <a:gd name="T99" fmla="*/ 130 h 712"/>
                <a:gd name="T100" fmla="*/ 705 w 1321"/>
                <a:gd name="T101" fmla="*/ 165 h 712"/>
                <a:gd name="T102" fmla="*/ 729 w 1321"/>
                <a:gd name="T103" fmla="*/ 203 h 712"/>
                <a:gd name="T104" fmla="*/ 729 w 1321"/>
                <a:gd name="T105" fmla="*/ 203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FF0000">
                    <a:alpha val="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auto">
                <a:spcBef>
                  <a:spcPts val="0"/>
                </a:spcBef>
                <a:spcAft>
                  <a:spcPts val="0"/>
                </a:spcAft>
                <a:defRPr/>
              </a:pPr>
              <a:endParaRPr lang="zh-CN" altLang="en-US" sz="2400" b="1" kern="0" dirty="0">
                <a:solidFill>
                  <a:schemeClr val="bg1"/>
                </a:solidFill>
                <a:ea typeface="微软雅黑" pitchFamily="34" charset="-122"/>
              </a:endParaRPr>
            </a:p>
          </p:txBody>
        </p:sp>
      </p:grpSp>
      <p:sp>
        <p:nvSpPr>
          <p:cNvPr id="17" name="标题1"/>
          <p:cNvSpPr>
            <a:spLocks noChangeArrowheads="1"/>
          </p:cNvSpPr>
          <p:nvPr/>
        </p:nvSpPr>
        <p:spPr bwMode="gray">
          <a:xfrm>
            <a:off x="2787627" y="1274089"/>
            <a:ext cx="6046789" cy="973931"/>
          </a:xfrm>
          <a:prstGeom prst="roundRect">
            <a:avLst>
              <a:gd name="adj" fmla="val 11921"/>
            </a:avLst>
          </a:prstGeom>
          <a:solidFill>
            <a:srgbClr val="404040"/>
          </a:solidFill>
          <a:ln w="3175" cap="flat" cmpd="sng" algn="ctr">
            <a:solidFill>
              <a:srgbClr val="D7D7D7"/>
            </a:solidFill>
            <a:prstDash val="solid"/>
          </a:ln>
          <a:effectLst>
            <a:outerShdw blurRad="50800" dist="38100" dir="2700000" algn="tl" rotWithShape="0">
              <a:prstClr val="black">
                <a:alpha val="40000"/>
              </a:prstClr>
            </a:outerShdw>
          </a:effectLst>
        </p:spPr>
        <p:txBody>
          <a:bodyPr lIns="93296" tIns="46648" rIns="93296" bIns="46648" anchor="ctr"/>
          <a:lstStyle/>
          <a:p>
            <a:pPr>
              <a:lnSpc>
                <a:spcPct val="120000"/>
              </a:lnSpc>
            </a:pPr>
            <a:r>
              <a:rPr lang="en-US" altLang="zh-CN" kern="0" dirty="0">
                <a:solidFill>
                  <a:srgbClr val="F9F9F9"/>
                </a:solidFill>
                <a:latin typeface="微软雅黑" pitchFamily="34" charset="-122"/>
                <a:ea typeface="微软雅黑" pitchFamily="34" charset="-122"/>
              </a:rPr>
              <a:t>reduce the waste of resources in the process of ship passing through the lock</a:t>
            </a:r>
            <a:endParaRPr lang="zh-CN" altLang="zh-CN" kern="0" dirty="0">
              <a:solidFill>
                <a:srgbClr val="F9F9F9"/>
              </a:solidFill>
              <a:latin typeface="微软雅黑" pitchFamily="34" charset="-122"/>
              <a:ea typeface="微软雅黑" pitchFamily="34" charset="-122"/>
            </a:endParaRPr>
          </a:p>
        </p:txBody>
      </p:sp>
    </p:spTree>
    <p:extLst>
      <p:ext uri="{BB962C8B-B14F-4D97-AF65-F5344CB8AC3E}">
        <p14:creationId xmlns:p14="http://schemas.microsoft.com/office/powerpoint/2010/main" val="1843044054"/>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par>
                                <p:cTn id="11" presetID="23" presetClass="entr" presetSubtype="16"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p:cTn id="13" dur="500" fill="hold"/>
                                        <p:tgtEl>
                                          <p:spTgt spid="14"/>
                                        </p:tgtEl>
                                        <p:attrNameLst>
                                          <p:attrName>ppt_w</p:attrName>
                                        </p:attrNameLst>
                                      </p:cBhvr>
                                      <p:tavLst>
                                        <p:tav tm="0">
                                          <p:val>
                                            <p:fltVal val="0"/>
                                          </p:val>
                                        </p:tav>
                                        <p:tav tm="100000">
                                          <p:val>
                                            <p:strVal val="#ppt_w"/>
                                          </p:val>
                                        </p:tav>
                                      </p:tavLst>
                                    </p:anim>
                                    <p:anim calcmode="lin" valueType="num">
                                      <p:cBhvr>
                                        <p:cTn id="14" dur="500" fill="hold"/>
                                        <p:tgtEl>
                                          <p:spTgt spid="14"/>
                                        </p:tgtEl>
                                        <p:attrNameLst>
                                          <p:attrName>ppt_h</p:attrName>
                                        </p:attrNameLst>
                                      </p:cBhvr>
                                      <p:tavLst>
                                        <p:tav tm="0">
                                          <p:val>
                                            <p:fltVal val="0"/>
                                          </p:val>
                                        </p:tav>
                                        <p:tav tm="100000">
                                          <p:val>
                                            <p:strVal val="#ppt_h"/>
                                          </p:val>
                                        </p:tav>
                                      </p:tavLst>
                                    </p:anim>
                                  </p:childTnLst>
                                </p:cTn>
                              </p:par>
                              <p:par>
                                <p:cTn id="15" presetID="8" presetClass="emph" presetSubtype="0" fill="hold" nodeType="withEffect">
                                  <p:stCondLst>
                                    <p:cond delay="0"/>
                                  </p:stCondLst>
                                  <p:childTnLst>
                                    <p:animRot by="21600000">
                                      <p:cBhvr>
                                        <p:cTn id="16" dur="500" fill="hold"/>
                                        <p:tgtEl>
                                          <p:spTgt spid="14"/>
                                        </p:tgtEl>
                                        <p:attrNameLst>
                                          <p:attrName>r</p:attrName>
                                        </p:attrNameLst>
                                      </p:cBhvr>
                                    </p:animRot>
                                  </p:childTnLst>
                                </p:cTn>
                              </p:par>
                            </p:childTnLst>
                          </p:cTn>
                        </p:par>
                        <p:par>
                          <p:cTn id="17" fill="hold">
                            <p:stCondLst>
                              <p:cond delay="700"/>
                            </p:stCondLst>
                            <p:childTnLst>
                              <p:par>
                                <p:cTn id="18" presetID="22" presetClass="entr" presetSubtype="8"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left)">
                                      <p:cBhvr>
                                        <p:cTn id="23" dur="500"/>
                                        <p:tgtEl>
                                          <p:spTgt spid="6"/>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wipe(left)">
                                      <p:cBhvr>
                                        <p:cTn id="26" dur="500"/>
                                        <p:tgtEl>
                                          <p:spTgt spid="5"/>
                                        </p:tgtEl>
                                      </p:cBhvr>
                                    </p:animEffect>
                                  </p:childTnLst>
                                </p:cTn>
                              </p:par>
                            </p:childTnLst>
                          </p:cTn>
                        </p:par>
                        <p:par>
                          <p:cTn id="27" fill="hold">
                            <p:stCondLst>
                              <p:cond delay="1200"/>
                            </p:stCondLst>
                            <p:childTnLst>
                              <p:par>
                                <p:cTn id="28" presetID="1" presetClass="entr" presetSubtype="0" fill="hold" grpId="1" nodeType="afterEffect">
                                  <p:stCondLst>
                                    <p:cond delay="500"/>
                                  </p:stCondLst>
                                  <p:childTnLst>
                                    <p:set>
                                      <p:cBhvr>
                                        <p:cTn id="29" dur="1" fill="hold">
                                          <p:stCondLst>
                                            <p:cond delay="0"/>
                                          </p:stCondLst>
                                        </p:cTn>
                                        <p:tgtEl>
                                          <p:spTgt spid="17"/>
                                        </p:tgtEl>
                                        <p:attrNameLst>
                                          <p:attrName>style.visibility</p:attrName>
                                        </p:attrNameLst>
                                      </p:cBhvr>
                                      <p:to>
                                        <p:strVal val="visible"/>
                                      </p:to>
                                    </p:set>
                                  </p:childTnLst>
                                </p:cTn>
                              </p:par>
                              <p:par>
                                <p:cTn id="30" presetID="50" presetClass="path" presetSubtype="0" accel="50000" decel="50000" fill="hold" grpId="0" nodeType="withEffect">
                                  <p:stCondLst>
                                    <p:cond delay="500"/>
                                  </p:stCondLst>
                                  <p:childTnLst>
                                    <p:animMotion origin="layout" path="M 3.61111E-6 8.64198E-7 L 0.00677 8.64198E-7 C 0.00902 0.05185 0.0033 0.2213 0.0033 0.31142 C 0.0033 0.40154 0.00659 0.59228 0.00642 0.54105 L 0.00225 0.00401 " pathEditMode="relative" rAng="0" ptsTypes="FfaAF">
                                      <p:cBhvr>
                                        <p:cTn id="31" dur="2000" fill="hold"/>
                                        <p:tgtEl>
                                          <p:spTgt spid="17"/>
                                        </p:tgtEl>
                                        <p:attrNameLst>
                                          <p:attrName>ppt_x</p:attrName>
                                          <p:attrName>ppt_y</p:attrName>
                                        </p:attrNameLst>
                                      </p:cBhvr>
                                      <p:rCtr x="451" y="29599"/>
                                    </p:animMotion>
                                  </p:childTnLst>
                                </p:cTn>
                              </p:par>
                              <p:par>
                                <p:cTn id="32" presetID="32" presetClass="emph" presetSubtype="0" fill="hold" grpId="2" nodeType="withEffect">
                                  <p:stCondLst>
                                    <p:cond delay="500"/>
                                  </p:stCondLst>
                                  <p:childTnLst>
                                    <p:animRot by="120000">
                                      <p:cBhvr>
                                        <p:cTn id="33" dur="200" fill="hold">
                                          <p:stCondLst>
                                            <p:cond delay="0"/>
                                          </p:stCondLst>
                                        </p:cTn>
                                        <p:tgtEl>
                                          <p:spTgt spid="17"/>
                                        </p:tgtEl>
                                        <p:attrNameLst>
                                          <p:attrName>r</p:attrName>
                                        </p:attrNameLst>
                                      </p:cBhvr>
                                    </p:animRot>
                                    <p:animRot by="-240000">
                                      <p:cBhvr>
                                        <p:cTn id="34" dur="400" fill="hold">
                                          <p:stCondLst>
                                            <p:cond delay="400"/>
                                          </p:stCondLst>
                                        </p:cTn>
                                        <p:tgtEl>
                                          <p:spTgt spid="17"/>
                                        </p:tgtEl>
                                        <p:attrNameLst>
                                          <p:attrName>r</p:attrName>
                                        </p:attrNameLst>
                                      </p:cBhvr>
                                    </p:animRot>
                                    <p:animRot by="240000">
                                      <p:cBhvr>
                                        <p:cTn id="35" dur="400" fill="hold">
                                          <p:stCondLst>
                                            <p:cond delay="800"/>
                                          </p:stCondLst>
                                        </p:cTn>
                                        <p:tgtEl>
                                          <p:spTgt spid="17"/>
                                        </p:tgtEl>
                                        <p:attrNameLst>
                                          <p:attrName>r</p:attrName>
                                        </p:attrNameLst>
                                      </p:cBhvr>
                                    </p:animRot>
                                    <p:animRot by="-240000">
                                      <p:cBhvr>
                                        <p:cTn id="36" dur="400" fill="hold">
                                          <p:stCondLst>
                                            <p:cond delay="1200"/>
                                          </p:stCondLst>
                                        </p:cTn>
                                        <p:tgtEl>
                                          <p:spTgt spid="17"/>
                                        </p:tgtEl>
                                        <p:attrNameLst>
                                          <p:attrName>r</p:attrName>
                                        </p:attrNameLst>
                                      </p:cBhvr>
                                    </p:animRot>
                                    <p:animRot by="120000">
                                      <p:cBhvr>
                                        <p:cTn id="37" dur="400" fill="hold">
                                          <p:stCondLst>
                                            <p:cond delay="1600"/>
                                          </p:stCondLst>
                                        </p:cTn>
                                        <p:tgtEl>
                                          <p:spTgt spid="17"/>
                                        </p:tgtEl>
                                        <p:attrNameLst>
                                          <p:attrName>r</p:attrName>
                                        </p:attrNameLst>
                                      </p:cBhvr>
                                    </p:animRot>
                                  </p:childTnLst>
                                </p:cTn>
                              </p:par>
                              <p:par>
                                <p:cTn id="38" presetID="10" presetClass="entr" presetSubtype="0" fill="hold" grpId="0" nodeType="withEffect">
                                  <p:stCondLst>
                                    <p:cond delay="1000"/>
                                  </p:stCondLst>
                                  <p:childTnLst>
                                    <p:set>
                                      <p:cBhvr>
                                        <p:cTn id="39" dur="1" fill="hold">
                                          <p:stCondLst>
                                            <p:cond delay="0"/>
                                          </p:stCondLst>
                                        </p:cTn>
                                        <p:tgtEl>
                                          <p:spTgt spid="11"/>
                                        </p:tgtEl>
                                        <p:attrNameLst>
                                          <p:attrName>style.visibility</p:attrName>
                                        </p:attrNameLst>
                                      </p:cBhvr>
                                      <p:to>
                                        <p:strVal val="visible"/>
                                      </p:to>
                                    </p:set>
                                    <p:animEffect transition="in" filter="fade">
                                      <p:cBhvr>
                                        <p:cTn id="40" dur="1000"/>
                                        <p:tgtEl>
                                          <p:spTgt spid="11"/>
                                        </p:tgtEl>
                                      </p:cBhvr>
                                    </p:animEffect>
                                  </p:childTnLst>
                                </p:cTn>
                              </p:par>
                              <p:par>
                                <p:cTn id="41" presetID="10" presetClass="entr" presetSubtype="0" fill="hold" grpId="0" nodeType="withEffect">
                                  <p:stCondLst>
                                    <p:cond delay="150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1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11" grpId="0" animBg="1"/>
      <p:bldP spid="13" grpId="0" animBg="1"/>
      <p:bldP spid="17" grpId="0" animBg="1"/>
      <p:bldP spid="17" grpId="1" animBg="1"/>
      <p:bldP spid="17" grpId="2"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pattFill prst="wdUpDiag">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14" name="Freeform 7"/>
          <p:cNvSpPr>
            <a:spLocks/>
          </p:cNvSpPr>
          <p:nvPr/>
        </p:nvSpPr>
        <p:spPr bwMode="auto">
          <a:xfrm>
            <a:off x="2623331" y="3411175"/>
            <a:ext cx="5405054" cy="960775"/>
          </a:xfrm>
          <a:custGeom>
            <a:avLst/>
            <a:gdLst>
              <a:gd name="T0" fmla="*/ 417 w 417"/>
              <a:gd name="T1" fmla="*/ 15 h 139"/>
              <a:gd name="T2" fmla="*/ 121 w 417"/>
              <a:gd name="T3" fmla="*/ 0 h 139"/>
              <a:gd name="T4" fmla="*/ 53 w 417"/>
              <a:gd name="T5" fmla="*/ 50 h 139"/>
              <a:gd name="T6" fmla="*/ 0 w 417"/>
              <a:gd name="T7" fmla="*/ 139 h 139"/>
              <a:gd name="T8" fmla="*/ 417 w 417"/>
              <a:gd name="T9" fmla="*/ 15 h 139"/>
              <a:gd name="connsiteX0" fmla="*/ 10000 w 10000"/>
              <a:gd name="connsiteY0" fmla="*/ 1373 h 10294"/>
              <a:gd name="connsiteX1" fmla="*/ 2902 w 10000"/>
              <a:gd name="connsiteY1" fmla="*/ 294 h 10294"/>
              <a:gd name="connsiteX2" fmla="*/ 775 w 10000"/>
              <a:gd name="connsiteY2" fmla="*/ 0 h 10294"/>
              <a:gd name="connsiteX3" fmla="*/ 0 w 10000"/>
              <a:gd name="connsiteY3" fmla="*/ 10294 h 10294"/>
              <a:gd name="connsiteX4" fmla="*/ 10000 w 10000"/>
              <a:gd name="connsiteY4" fmla="*/ 1373 h 10294"/>
              <a:gd name="connsiteX0" fmla="*/ 10000 w 10000"/>
              <a:gd name="connsiteY0" fmla="*/ 3673 h 12594"/>
              <a:gd name="connsiteX1" fmla="*/ 2902 w 10000"/>
              <a:gd name="connsiteY1" fmla="*/ 0 h 12594"/>
              <a:gd name="connsiteX2" fmla="*/ 775 w 10000"/>
              <a:gd name="connsiteY2" fmla="*/ 2300 h 12594"/>
              <a:gd name="connsiteX3" fmla="*/ 0 w 10000"/>
              <a:gd name="connsiteY3" fmla="*/ 12594 h 12594"/>
              <a:gd name="connsiteX4" fmla="*/ 10000 w 10000"/>
              <a:gd name="connsiteY4" fmla="*/ 3673 h 1259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3374">
                <a:moveTo>
                  <a:pt x="10000" y="4453"/>
                </a:moveTo>
                <a:lnTo>
                  <a:pt x="2902" y="780"/>
                </a:lnTo>
                <a:lnTo>
                  <a:pt x="560" y="0"/>
                </a:lnTo>
                <a:cubicBezTo>
                  <a:pt x="403" y="3755"/>
                  <a:pt x="172" y="9295"/>
                  <a:pt x="0" y="13374"/>
                </a:cubicBezTo>
                <a:lnTo>
                  <a:pt x="10000" y="4453"/>
                </a:lnTo>
              </a:path>
            </a:pathLst>
          </a:custGeom>
          <a:solidFill>
            <a:srgbClr val="FFC000">
              <a:alpha val="89804"/>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15" name="Freeform 6"/>
          <p:cNvSpPr>
            <a:spLocks/>
          </p:cNvSpPr>
          <p:nvPr/>
        </p:nvSpPr>
        <p:spPr bwMode="auto">
          <a:xfrm>
            <a:off x="1210263" y="1376194"/>
            <a:ext cx="6779000" cy="2383324"/>
          </a:xfrm>
          <a:custGeom>
            <a:avLst/>
            <a:gdLst>
              <a:gd name="T0" fmla="*/ 0 w 523"/>
              <a:gd name="T1" fmla="*/ 157 h 182"/>
              <a:gd name="T2" fmla="*/ 7 w 523"/>
              <a:gd name="T3" fmla="*/ 12 h 182"/>
              <a:gd name="T4" fmla="*/ 519 w 523"/>
              <a:gd name="T5" fmla="*/ 0 h 182"/>
              <a:gd name="T6" fmla="*/ 523 w 523"/>
              <a:gd name="T7" fmla="*/ 182 h 182"/>
              <a:gd name="T8" fmla="*/ 0 w 523"/>
              <a:gd name="T9" fmla="*/ 157 h 182"/>
              <a:gd name="connsiteX0" fmla="*/ 0 w 10000"/>
              <a:gd name="connsiteY0" fmla="*/ 8626 h 10000"/>
              <a:gd name="connsiteX1" fmla="*/ 148 w 10000"/>
              <a:gd name="connsiteY1" fmla="*/ 1778 h 10000"/>
              <a:gd name="connsiteX2" fmla="*/ 9924 w 10000"/>
              <a:gd name="connsiteY2" fmla="*/ 0 h 10000"/>
              <a:gd name="connsiteX3" fmla="*/ 10000 w 10000"/>
              <a:gd name="connsiteY3" fmla="*/ 10000 h 10000"/>
              <a:gd name="connsiteX4" fmla="*/ 0 w 10000"/>
              <a:gd name="connsiteY4" fmla="*/ 8626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8626"/>
                </a:moveTo>
                <a:cubicBezTo>
                  <a:pt x="49" y="6343"/>
                  <a:pt x="99" y="4061"/>
                  <a:pt x="148" y="1778"/>
                </a:cubicBezTo>
                <a:lnTo>
                  <a:pt x="9924" y="0"/>
                </a:lnTo>
                <a:cubicBezTo>
                  <a:pt x="9949" y="3333"/>
                  <a:pt x="9975" y="6667"/>
                  <a:pt x="10000" y="10000"/>
                </a:cubicBezTo>
                <a:lnTo>
                  <a:pt x="0" y="8626"/>
                </a:lnTo>
              </a:path>
            </a:pathLst>
          </a:custGeom>
          <a:solidFill>
            <a:srgbClr val="40404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17" name="TextBox 16"/>
          <p:cNvSpPr txBox="1"/>
          <p:nvPr/>
        </p:nvSpPr>
        <p:spPr>
          <a:xfrm>
            <a:off x="683568" y="692280"/>
            <a:ext cx="8163581" cy="954107"/>
          </a:xfrm>
          <a:prstGeom prst="rect">
            <a:avLst/>
          </a:prstGeom>
          <a:noFill/>
        </p:spPr>
        <p:txBody>
          <a:bodyPr wrap="none" rtlCol="0">
            <a:spAutoFit/>
          </a:bodyPr>
          <a:lstStyle/>
          <a:p>
            <a:r>
              <a:rPr lang="en-US" altLang="zh-CN" sz="2800" b="1" dirty="0">
                <a:solidFill>
                  <a:srgbClr val="414455"/>
                </a:solidFill>
                <a:latin typeface="微软雅黑" pitchFamily="34" charset="-122"/>
                <a:ea typeface="微软雅黑" pitchFamily="34" charset="-122"/>
              </a:rPr>
              <a:t>The key technology and practical difficulties</a:t>
            </a:r>
          </a:p>
          <a:p>
            <a:endParaRPr lang="zh-CN" altLang="en-US" sz="2800" b="1" dirty="0">
              <a:solidFill>
                <a:srgbClr val="414455"/>
              </a:solidFill>
              <a:latin typeface="微软雅黑" pitchFamily="34" charset="-122"/>
              <a:ea typeface="微软雅黑" pitchFamily="34" charset="-122"/>
            </a:endParaRPr>
          </a:p>
        </p:txBody>
      </p:sp>
      <p:sp>
        <p:nvSpPr>
          <p:cNvPr id="8" name="TextBox 7"/>
          <p:cNvSpPr txBox="1"/>
          <p:nvPr/>
        </p:nvSpPr>
        <p:spPr>
          <a:xfrm>
            <a:off x="2168955" y="2105106"/>
            <a:ext cx="2948628" cy="400110"/>
          </a:xfrm>
          <a:prstGeom prst="rect">
            <a:avLst/>
          </a:prstGeom>
          <a:noFill/>
        </p:spPr>
        <p:txBody>
          <a:bodyPr wrap="none" rtlCol="0">
            <a:spAutoFit/>
          </a:bodyPr>
          <a:lstStyle/>
          <a:p>
            <a:pPr marL="285750" indent="-285750">
              <a:buFont typeface="Wingdings" pitchFamily="2" charset="2"/>
              <a:buChar char="Ø"/>
            </a:pPr>
            <a:r>
              <a:rPr lang="en-GB" altLang="zh-CN" sz="2000" dirty="0">
                <a:solidFill>
                  <a:srgbClr val="FFFFFF"/>
                </a:solidFill>
                <a:latin typeface="微软雅黑" pitchFamily="34" charset="-122"/>
                <a:ea typeface="微软雅黑" pitchFamily="34" charset="-122"/>
              </a:rPr>
              <a:t>The key technology </a:t>
            </a:r>
            <a:endParaRPr lang="zh-CN" altLang="en-US" sz="2000" dirty="0">
              <a:solidFill>
                <a:srgbClr val="FFFFFF"/>
              </a:solidFill>
              <a:latin typeface="微软雅黑" pitchFamily="34" charset="-122"/>
              <a:ea typeface="微软雅黑" pitchFamily="34" charset="-122"/>
            </a:endParaRPr>
          </a:p>
        </p:txBody>
      </p:sp>
      <p:sp>
        <p:nvSpPr>
          <p:cNvPr id="13" name="TextBox 12"/>
          <p:cNvSpPr txBox="1"/>
          <p:nvPr/>
        </p:nvSpPr>
        <p:spPr>
          <a:xfrm>
            <a:off x="2182853" y="2709785"/>
            <a:ext cx="3373039" cy="400110"/>
          </a:xfrm>
          <a:prstGeom prst="rect">
            <a:avLst/>
          </a:prstGeom>
          <a:noFill/>
        </p:spPr>
        <p:txBody>
          <a:bodyPr wrap="none" rtlCol="0">
            <a:spAutoFit/>
          </a:bodyPr>
          <a:lstStyle/>
          <a:p>
            <a:pPr marL="285750" indent="-285750">
              <a:buFont typeface="Wingdings" pitchFamily="2" charset="2"/>
              <a:buChar char="Ø"/>
            </a:pPr>
            <a:r>
              <a:rPr lang="en-GB" altLang="zh-CN" sz="2000" dirty="0">
                <a:solidFill>
                  <a:srgbClr val="FFFFFF"/>
                </a:solidFill>
                <a:latin typeface="微软雅黑" pitchFamily="34" charset="-122"/>
                <a:ea typeface="微软雅黑" pitchFamily="34" charset="-122"/>
              </a:rPr>
              <a:t>The practical difficulties</a:t>
            </a:r>
            <a:endParaRPr lang="zh-CN" altLang="en-US" sz="2000" dirty="0">
              <a:solidFill>
                <a:srgbClr val="FFFFFF"/>
              </a:solidFill>
              <a:latin typeface="微软雅黑" pitchFamily="34" charset="-122"/>
              <a:ea typeface="微软雅黑" pitchFamily="34" charset="-122"/>
            </a:endParaRPr>
          </a:p>
        </p:txBody>
      </p:sp>
    </p:spTree>
    <p:extLst>
      <p:ext uri="{BB962C8B-B14F-4D97-AF65-F5344CB8AC3E}">
        <p14:creationId xmlns:p14="http://schemas.microsoft.com/office/powerpoint/2010/main" val="532582150"/>
      </p:ext>
    </p:extLst>
  </p:cSld>
  <p:clrMapOvr>
    <a:masterClrMapping/>
  </p:clrMapOvr>
  <p:transition spd="slow" advTm="13169">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right)">
                                      <p:cBhvr>
                                        <p:cTn id="11" dur="500"/>
                                        <p:tgtEl>
                                          <p:spTgt spid="15"/>
                                        </p:tgtEl>
                                      </p:cBhvr>
                                    </p:animEffect>
                                  </p:childTnLst>
                                </p:cTn>
                              </p:par>
                            </p:childTnLst>
                          </p:cTn>
                        </p:par>
                        <p:par>
                          <p:cTn id="12" fill="hold">
                            <p:stCondLst>
                              <p:cond delay="1000"/>
                            </p:stCondLst>
                            <p:childTnLst>
                              <p:par>
                                <p:cTn id="13" presetID="16" presetClass="entr" presetSubtype="37" fill="hold" grpId="0"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barn(outVertical)">
                                      <p:cBhvr>
                                        <p:cTn id="15" dur="500"/>
                                        <p:tgtEl>
                                          <p:spTgt spid="17"/>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anim calcmode="lin" valueType="num">
                                      <p:cBhvr>
                                        <p:cTn id="20" dur="500" fill="hold"/>
                                        <p:tgtEl>
                                          <p:spTgt spid="8"/>
                                        </p:tgtEl>
                                        <p:attrNameLst>
                                          <p:attrName>ppt_x</p:attrName>
                                        </p:attrNameLst>
                                      </p:cBhvr>
                                      <p:tavLst>
                                        <p:tav tm="0">
                                          <p:val>
                                            <p:strVal val="#ppt_x"/>
                                          </p:val>
                                        </p:tav>
                                        <p:tav tm="100000">
                                          <p:val>
                                            <p:strVal val="#ppt_x"/>
                                          </p:val>
                                        </p:tav>
                                      </p:tavLst>
                                    </p:anim>
                                    <p:anim calcmode="lin" valueType="num">
                                      <p:cBhvr>
                                        <p:cTn id="21" dur="500" fill="hold"/>
                                        <p:tgtEl>
                                          <p:spTgt spid="8"/>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50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anim calcmode="lin" valueType="num">
                                      <p:cBhvr>
                                        <p:cTn id="25" dur="500" fill="hold"/>
                                        <p:tgtEl>
                                          <p:spTgt spid="13"/>
                                        </p:tgtEl>
                                        <p:attrNameLst>
                                          <p:attrName>ppt_x</p:attrName>
                                        </p:attrNameLst>
                                      </p:cBhvr>
                                      <p:tavLst>
                                        <p:tav tm="0">
                                          <p:val>
                                            <p:strVal val="#ppt_x"/>
                                          </p:val>
                                        </p:tav>
                                        <p:tav tm="100000">
                                          <p:val>
                                            <p:strVal val="#ppt_x"/>
                                          </p:val>
                                        </p:tav>
                                      </p:tavLst>
                                    </p:anim>
                                    <p:anim calcmode="lin" valueType="num">
                                      <p:cBhvr>
                                        <p:cTn id="26" dur="5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7" grpId="0"/>
      <p:bldP spid="8" grpId="0"/>
      <p:bldP spid="13" grpId="0"/>
    </p:bldLst>
  </p:timing>
  <p:extLst>
    <p:ext uri="{E180D4A7-C9FB-4DFB-919C-405C955672EB}">
      <p14:showEvtLst xmlns:p14="http://schemas.microsoft.com/office/powerpoint/2010/main">
        <p14:playEvt time="0" objId="16"/>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0" y="483518"/>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2964382"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b="1" dirty="0">
                <a:solidFill>
                  <a:srgbClr val="FFFFFF"/>
                </a:solidFill>
                <a:latin typeface="微软雅黑" pitchFamily="34" charset="-122"/>
                <a:ea typeface="微软雅黑" pitchFamily="34" charset="-122"/>
              </a:rPr>
              <a:t>The key technology </a:t>
            </a:r>
          </a:p>
        </p:txBody>
      </p:sp>
      <p:sp>
        <p:nvSpPr>
          <p:cNvPr id="5" name="椭圆 4"/>
          <p:cNvSpPr/>
          <p:nvPr/>
        </p:nvSpPr>
        <p:spPr>
          <a:xfrm>
            <a:off x="2142942" y="1347614"/>
            <a:ext cx="2964382" cy="2963225"/>
          </a:xfrm>
          <a:prstGeom prst="ellipse">
            <a:avLst/>
          </a:prstGeom>
          <a:solidFill>
            <a:srgbClr val="404040"/>
          </a:solidFill>
          <a:ln w="25400" cap="flat" cmpd="sng" algn="ctr">
            <a:solidFill>
              <a:schemeClr val="bg1">
                <a:lumMod val="85000"/>
              </a:schemeClr>
            </a:solidFill>
            <a:prstDash val="solid"/>
          </a:ln>
          <a:effectLst/>
        </p:spPr>
        <p:txBody>
          <a:bodyPr lIns="68589" tIns="34295" rIns="68589" bIns="34295" rtlCol="0" anchor="ctr"/>
          <a:lstStyle/>
          <a:p>
            <a:pPr algn="ctr">
              <a:defRPr/>
            </a:pPr>
            <a:endParaRPr lang="en-US" kern="0">
              <a:solidFill>
                <a:sysClr val="window" lastClr="FFFFFF"/>
              </a:solidFill>
              <a:latin typeface="Calibri"/>
            </a:endParaRPr>
          </a:p>
        </p:txBody>
      </p:sp>
      <p:sp>
        <p:nvSpPr>
          <p:cNvPr id="6" name="椭圆 5"/>
          <p:cNvSpPr/>
          <p:nvPr/>
        </p:nvSpPr>
        <p:spPr>
          <a:xfrm>
            <a:off x="4840166" y="2545294"/>
            <a:ext cx="534316" cy="534107"/>
          </a:xfrm>
          <a:prstGeom prst="ellipse">
            <a:avLst/>
          </a:prstGeom>
          <a:solidFill>
            <a:srgbClr val="404040"/>
          </a:solidFill>
          <a:ln w="57150" cap="flat" cmpd="sng" algn="ctr">
            <a:solidFill>
              <a:schemeClr val="bg1"/>
            </a:solidFill>
            <a:prstDash val="solid"/>
          </a:ln>
          <a:effectLst/>
        </p:spPr>
        <p:txBody>
          <a:bodyPr lIns="68589" tIns="34295" rIns="68589" bIns="34295" rtlCol="0" anchor="ctr"/>
          <a:lstStyle/>
          <a:p>
            <a:pPr algn="ctr">
              <a:defRPr/>
            </a:pPr>
            <a:r>
              <a:rPr lang="en-US" sz="2700" kern="0">
                <a:solidFill>
                  <a:sysClr val="window" lastClr="FFFFFF"/>
                </a:solidFill>
                <a:latin typeface="Calibri"/>
              </a:rPr>
              <a:t>2</a:t>
            </a:r>
          </a:p>
        </p:txBody>
      </p:sp>
      <p:sp>
        <p:nvSpPr>
          <p:cNvPr id="7" name="椭圆 6"/>
          <p:cNvSpPr/>
          <p:nvPr/>
        </p:nvSpPr>
        <p:spPr>
          <a:xfrm>
            <a:off x="1376304" y="2085357"/>
            <a:ext cx="1488320" cy="1487740"/>
          </a:xfrm>
          <a:prstGeom prst="ellipse">
            <a:avLst/>
          </a:prstGeom>
          <a:solidFill>
            <a:srgbClr val="FFC000"/>
          </a:solidFill>
          <a:ln w="25400" cap="flat" cmpd="sng" algn="ctr">
            <a:noFill/>
            <a:prstDash val="solid"/>
          </a:ln>
          <a:effectLst/>
        </p:spPr>
        <p:txBody>
          <a:bodyPr lIns="68589" tIns="34295" rIns="68589" bIns="34295" rtlCol="0" anchor="ctr"/>
          <a:lstStyle/>
          <a:p>
            <a:pPr algn="ctr">
              <a:defRPr/>
            </a:pPr>
            <a:endParaRPr lang="en-US" sz="1500" kern="0" dirty="0">
              <a:solidFill>
                <a:sysClr val="window" lastClr="FFFFFF"/>
              </a:solidFill>
              <a:latin typeface="微软雅黑" pitchFamily="34" charset="-122"/>
              <a:ea typeface="微软雅黑" pitchFamily="34" charset="-122"/>
            </a:endParaRPr>
          </a:p>
        </p:txBody>
      </p:sp>
      <p:sp>
        <p:nvSpPr>
          <p:cNvPr id="9" name="椭圆 8"/>
          <p:cNvSpPr/>
          <p:nvPr/>
        </p:nvSpPr>
        <p:spPr>
          <a:xfrm>
            <a:off x="4305850" y="1347614"/>
            <a:ext cx="534316" cy="534107"/>
          </a:xfrm>
          <a:prstGeom prst="ellipse">
            <a:avLst/>
          </a:prstGeom>
          <a:solidFill>
            <a:srgbClr val="404040"/>
          </a:solidFill>
          <a:ln w="57150" cap="flat" cmpd="sng" algn="ctr">
            <a:solidFill>
              <a:schemeClr val="bg1"/>
            </a:solidFill>
            <a:prstDash val="solid"/>
          </a:ln>
          <a:effectLst/>
        </p:spPr>
        <p:txBody>
          <a:bodyPr lIns="68589" tIns="34295" rIns="68589" bIns="34295" rtlCol="0" anchor="ctr"/>
          <a:lstStyle/>
          <a:p>
            <a:pPr algn="ctr">
              <a:defRPr/>
            </a:pPr>
            <a:r>
              <a:rPr lang="en-US" sz="2700" kern="0">
                <a:solidFill>
                  <a:sysClr val="window" lastClr="FFFFFF"/>
                </a:solidFill>
                <a:latin typeface="Calibri"/>
              </a:rPr>
              <a:t>1</a:t>
            </a:r>
          </a:p>
        </p:txBody>
      </p:sp>
      <p:sp>
        <p:nvSpPr>
          <p:cNvPr id="10" name="椭圆 9"/>
          <p:cNvSpPr/>
          <p:nvPr/>
        </p:nvSpPr>
        <p:spPr>
          <a:xfrm>
            <a:off x="4305850" y="3784529"/>
            <a:ext cx="534316" cy="534107"/>
          </a:xfrm>
          <a:prstGeom prst="ellipse">
            <a:avLst/>
          </a:prstGeom>
          <a:solidFill>
            <a:srgbClr val="404040"/>
          </a:solidFill>
          <a:ln w="57150" cap="flat" cmpd="sng" algn="ctr">
            <a:solidFill>
              <a:schemeClr val="bg1"/>
            </a:solidFill>
            <a:prstDash val="solid"/>
          </a:ln>
          <a:effectLst/>
        </p:spPr>
        <p:txBody>
          <a:bodyPr lIns="68589" tIns="34295" rIns="68589" bIns="34295" rtlCol="0" anchor="ctr"/>
          <a:lstStyle/>
          <a:p>
            <a:pPr algn="ctr">
              <a:defRPr/>
            </a:pPr>
            <a:r>
              <a:rPr lang="en-US" sz="2700" kern="0">
                <a:solidFill>
                  <a:sysClr val="window" lastClr="FFFFFF"/>
                </a:solidFill>
                <a:latin typeface="Calibri"/>
              </a:rPr>
              <a:t>3</a:t>
            </a:r>
          </a:p>
        </p:txBody>
      </p:sp>
      <p:sp>
        <p:nvSpPr>
          <p:cNvPr id="11" name="TextBox 10"/>
          <p:cNvSpPr txBox="1"/>
          <p:nvPr/>
        </p:nvSpPr>
        <p:spPr>
          <a:xfrm>
            <a:off x="1665517" y="2595289"/>
            <a:ext cx="3174649" cy="502584"/>
          </a:xfrm>
          <a:prstGeom prst="rect">
            <a:avLst/>
          </a:prstGeom>
          <a:noFill/>
        </p:spPr>
        <p:txBody>
          <a:bodyPr wrap="square" lIns="68589" tIns="34295" rIns="68589" bIns="34295" rtlCol="0">
            <a:spAutoFit/>
          </a:bodyPr>
          <a:lstStyle/>
          <a:p>
            <a:pPr>
              <a:lnSpc>
                <a:spcPct val="130000"/>
              </a:lnSpc>
            </a:pPr>
            <a:r>
              <a:rPr lang="en-US" altLang="zh-CN" sz="2400" dirty="0">
                <a:solidFill>
                  <a:schemeClr val="bg1"/>
                </a:solidFill>
                <a:latin typeface="微软雅黑" pitchFamily="34" charset="-122"/>
                <a:ea typeface="微软雅黑" pitchFamily="34" charset="-122"/>
              </a:rPr>
              <a:t>KEY TECHNOLOGY</a:t>
            </a:r>
            <a:endParaRPr lang="zh-CN" altLang="en-US" sz="2400" dirty="0">
              <a:solidFill>
                <a:schemeClr val="bg1"/>
              </a:solidFill>
              <a:latin typeface="微软雅黑" pitchFamily="34" charset="-122"/>
              <a:ea typeface="微软雅黑" pitchFamily="34" charset="-122"/>
            </a:endParaRPr>
          </a:p>
        </p:txBody>
      </p:sp>
      <p:sp>
        <p:nvSpPr>
          <p:cNvPr id="12" name="TextBox 11"/>
          <p:cNvSpPr txBox="1"/>
          <p:nvPr/>
        </p:nvSpPr>
        <p:spPr>
          <a:xfrm>
            <a:off x="5004048" y="1378368"/>
            <a:ext cx="3262882" cy="606010"/>
          </a:xfrm>
          <a:prstGeom prst="rect">
            <a:avLst/>
          </a:prstGeom>
          <a:noFill/>
        </p:spPr>
        <p:txBody>
          <a:bodyPr wrap="square" lIns="68589" tIns="34295" rIns="68589" bIns="34295" rtlCol="0">
            <a:spAutoFit/>
          </a:bodyPr>
          <a:lstStyle/>
          <a:p>
            <a:pPr>
              <a:lnSpc>
                <a:spcPct val="130000"/>
              </a:lnSpc>
            </a:pPr>
            <a:r>
              <a:rPr lang="en-GB" altLang="zh-CN" sz="1600" dirty="0">
                <a:solidFill>
                  <a:schemeClr val="tx1">
                    <a:lumMod val="50000"/>
                    <a:lumOff val="50000"/>
                  </a:schemeClr>
                </a:solidFill>
                <a:latin typeface="微软雅黑" pitchFamily="34" charset="-122"/>
                <a:ea typeface="微软雅黑" pitchFamily="34" charset="-122"/>
              </a:rPr>
              <a:t>Intelligent scheduling problem</a:t>
            </a:r>
          </a:p>
          <a:p>
            <a:pPr>
              <a:lnSpc>
                <a:spcPct val="130000"/>
              </a:lnSpc>
            </a:pPr>
            <a:r>
              <a:rPr lang="en-GB" altLang="zh-CN" sz="1200" dirty="0">
                <a:solidFill>
                  <a:schemeClr val="tx1">
                    <a:lumMod val="50000"/>
                    <a:lumOff val="50000"/>
                  </a:schemeClr>
                </a:solidFill>
                <a:latin typeface="微软雅黑" pitchFamily="34" charset="-122"/>
                <a:ea typeface="微软雅黑" pitchFamily="34" charset="-122"/>
              </a:rPr>
              <a:t>(Combining procedures and algorithms)</a:t>
            </a:r>
            <a:endParaRPr lang="zh-CN" altLang="en-US" sz="1200" dirty="0">
              <a:solidFill>
                <a:schemeClr val="tx1">
                  <a:lumMod val="50000"/>
                  <a:lumOff val="50000"/>
                </a:schemeClr>
              </a:solidFill>
              <a:latin typeface="微软雅黑" pitchFamily="34" charset="-122"/>
              <a:ea typeface="微软雅黑" pitchFamily="34" charset="-122"/>
            </a:endParaRPr>
          </a:p>
        </p:txBody>
      </p:sp>
      <p:sp>
        <p:nvSpPr>
          <p:cNvPr id="13" name="TextBox 12"/>
          <p:cNvSpPr txBox="1"/>
          <p:nvPr/>
        </p:nvSpPr>
        <p:spPr>
          <a:xfrm>
            <a:off x="5533483" y="2595289"/>
            <a:ext cx="2564449" cy="606010"/>
          </a:xfrm>
          <a:prstGeom prst="rect">
            <a:avLst/>
          </a:prstGeom>
          <a:noFill/>
        </p:spPr>
        <p:txBody>
          <a:bodyPr wrap="square" lIns="68589" tIns="34295" rIns="68589" bIns="34295" rtlCol="0">
            <a:spAutoFit/>
          </a:bodyPr>
          <a:lstStyle/>
          <a:p>
            <a:pPr>
              <a:lnSpc>
                <a:spcPct val="130000"/>
              </a:lnSpc>
            </a:pPr>
            <a:r>
              <a:rPr lang="en-GB" altLang="zh-CN" sz="1600" dirty="0">
                <a:solidFill>
                  <a:schemeClr val="tx1">
                    <a:lumMod val="50000"/>
                    <a:lumOff val="50000"/>
                  </a:schemeClr>
                </a:solidFill>
                <a:latin typeface="微软雅黑" pitchFamily="34" charset="-122"/>
                <a:ea typeface="微软雅黑" pitchFamily="34" charset="-122"/>
              </a:rPr>
              <a:t>Smart payment</a:t>
            </a:r>
          </a:p>
          <a:p>
            <a:pPr>
              <a:lnSpc>
                <a:spcPct val="130000"/>
              </a:lnSpc>
            </a:pPr>
            <a:r>
              <a:rPr lang="en-GB" altLang="zh-CN" sz="1200" dirty="0">
                <a:solidFill>
                  <a:schemeClr val="tx1">
                    <a:lumMod val="50000"/>
                    <a:lumOff val="50000"/>
                  </a:schemeClr>
                </a:solidFill>
                <a:latin typeface="微软雅黑" pitchFamily="34" charset="-122"/>
                <a:ea typeface="微软雅黑" pitchFamily="34" charset="-122"/>
              </a:rPr>
              <a:t>(JAVA+HTML)</a:t>
            </a:r>
            <a:endParaRPr lang="zh-CN" altLang="en-US" sz="1200" dirty="0">
              <a:solidFill>
                <a:schemeClr val="tx1">
                  <a:lumMod val="50000"/>
                  <a:lumOff val="50000"/>
                </a:schemeClr>
              </a:solidFill>
              <a:latin typeface="微软雅黑" pitchFamily="34" charset="-122"/>
              <a:ea typeface="微软雅黑" pitchFamily="34" charset="-122"/>
            </a:endParaRPr>
          </a:p>
        </p:txBody>
      </p:sp>
      <p:sp>
        <p:nvSpPr>
          <p:cNvPr id="14" name="TextBox 13"/>
          <p:cNvSpPr txBox="1"/>
          <p:nvPr/>
        </p:nvSpPr>
        <p:spPr>
          <a:xfrm>
            <a:off x="4967545" y="3872489"/>
            <a:ext cx="4433228" cy="606010"/>
          </a:xfrm>
          <a:prstGeom prst="rect">
            <a:avLst/>
          </a:prstGeom>
          <a:noFill/>
        </p:spPr>
        <p:txBody>
          <a:bodyPr wrap="square" lIns="68589" tIns="34295" rIns="68589" bIns="34295" rtlCol="0">
            <a:spAutoFit/>
          </a:bodyPr>
          <a:lstStyle/>
          <a:p>
            <a:pPr>
              <a:lnSpc>
                <a:spcPct val="130000"/>
              </a:lnSpc>
            </a:pPr>
            <a:r>
              <a:rPr lang="en-US" altLang="zh-CN" sz="1600" dirty="0">
                <a:solidFill>
                  <a:schemeClr val="tx1">
                    <a:lumMod val="50000"/>
                    <a:lumOff val="50000"/>
                  </a:schemeClr>
                </a:solidFill>
                <a:latin typeface="微软雅黑" pitchFamily="34" charset="-122"/>
                <a:ea typeface="微软雅黑" pitchFamily="34" charset="-122"/>
              </a:rPr>
              <a:t>User and ship information management</a:t>
            </a:r>
          </a:p>
          <a:p>
            <a:pPr>
              <a:lnSpc>
                <a:spcPct val="130000"/>
              </a:lnSpc>
            </a:pPr>
            <a:r>
              <a:rPr lang="en-US" altLang="zh-CN" sz="1200" dirty="0">
                <a:solidFill>
                  <a:schemeClr val="tx1">
                    <a:lumMod val="50000"/>
                    <a:lumOff val="50000"/>
                  </a:schemeClr>
                </a:solidFill>
                <a:latin typeface="微软雅黑" pitchFamily="34" charset="-122"/>
                <a:ea typeface="微软雅黑" pitchFamily="34" charset="-122"/>
              </a:rPr>
              <a:t>(DATABASE+BROWSER)</a:t>
            </a:r>
            <a:endParaRPr lang="zh-CN" altLang="en-US" sz="1200" dirty="0">
              <a:solidFill>
                <a:schemeClr val="tx1">
                  <a:lumMod val="50000"/>
                  <a:lumOff val="50000"/>
                </a:schemeClr>
              </a:solidFill>
              <a:latin typeface="微软雅黑" pitchFamily="34" charset="-122"/>
              <a:ea typeface="微软雅黑" pitchFamily="34" charset="-122"/>
            </a:endParaRPr>
          </a:p>
        </p:txBody>
      </p:sp>
    </p:spTree>
    <p:extLst>
      <p:ext uri="{BB962C8B-B14F-4D97-AF65-F5344CB8AC3E}">
        <p14:creationId xmlns:p14="http://schemas.microsoft.com/office/powerpoint/2010/main" val="633258457"/>
      </p:ext>
    </p:extLst>
  </p:cSld>
  <p:clrMapOvr>
    <a:masterClrMapping/>
  </p:clrMapOvr>
  <p:transition spd="slow" advTm="0">
    <p:push/>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par>
                              <p:cTn id="15" fill="hold">
                                <p:stCondLst>
                                  <p:cond delay="1200"/>
                                </p:stCondLst>
                                <p:childTnLst>
                                  <p:par>
                                    <p:cTn id="16" presetID="2" presetClass="entr" presetSubtype="8" fill="hold" grpId="0" nodeType="afterEffect" p14:presetBounceEnd="46000">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14:bounceEnd="46000">
                                          <p:cBhvr additive="base">
                                            <p:cTn id="18" dur="500" fill="hold"/>
                                            <p:tgtEl>
                                              <p:spTgt spid="7"/>
                                            </p:tgtEl>
                                            <p:attrNameLst>
                                              <p:attrName>ppt_x</p:attrName>
                                            </p:attrNameLst>
                                          </p:cBhvr>
                                          <p:tavLst>
                                            <p:tav tm="0">
                                              <p:val>
                                                <p:strVal val="0-#ppt_w/2"/>
                                              </p:val>
                                            </p:tav>
                                            <p:tav tm="100000">
                                              <p:val>
                                                <p:strVal val="#ppt_x"/>
                                              </p:val>
                                            </p:tav>
                                          </p:tavLst>
                                        </p:anim>
                                        <p:anim calcmode="lin" valueType="num" p14:bounceEnd="46000">
                                          <p:cBhvr additive="base">
                                            <p:cTn id="19" dur="500" fill="hold"/>
                                            <p:tgtEl>
                                              <p:spTgt spid="7"/>
                                            </p:tgtEl>
                                            <p:attrNameLst>
                                              <p:attrName>ppt_y</p:attrName>
                                            </p:attrNameLst>
                                          </p:cBhvr>
                                          <p:tavLst>
                                            <p:tav tm="0">
                                              <p:val>
                                                <p:strVal val="#ppt_y"/>
                                              </p:val>
                                            </p:tav>
                                            <p:tav tm="100000">
                                              <p:val>
                                                <p:strVal val="#ppt_y"/>
                                              </p:val>
                                            </p:tav>
                                          </p:tavLst>
                                        </p:anim>
                                      </p:childTnLst>
                                    </p:cTn>
                                  </p:par>
                                </p:childTnLst>
                              </p:cTn>
                            </p:par>
                            <p:par>
                              <p:cTn id="20" fill="hold">
                                <p:stCondLst>
                                  <p:cond delay="1700"/>
                                </p:stCondLst>
                                <p:childTnLst>
                                  <p:par>
                                    <p:cTn id="21" presetID="10" presetClass="entr" presetSubtype="0"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par>
                              <p:cTn id="24" fill="hold">
                                <p:stCondLst>
                                  <p:cond delay="2200"/>
                                </p:stCondLst>
                                <p:childTnLst>
                                  <p:par>
                                    <p:cTn id="25" presetID="53" presetClass="entr" presetSubtype="16"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fltVal val="0"/>
                                              </p:val>
                                            </p:tav>
                                            <p:tav tm="100000">
                                              <p:val>
                                                <p:strVal val="#ppt_w"/>
                                              </p:val>
                                            </p:tav>
                                          </p:tavLst>
                                        </p:anim>
                                        <p:anim calcmode="lin" valueType="num">
                                          <p:cBhvr>
                                            <p:cTn id="33" dur="500" fill="hold"/>
                                            <p:tgtEl>
                                              <p:spTgt spid="10"/>
                                            </p:tgtEl>
                                            <p:attrNameLst>
                                              <p:attrName>ppt_h</p:attrName>
                                            </p:attrNameLst>
                                          </p:cBhvr>
                                          <p:tavLst>
                                            <p:tav tm="0">
                                              <p:val>
                                                <p:fltVal val="0"/>
                                              </p:val>
                                            </p:tav>
                                            <p:tav tm="100000">
                                              <p:val>
                                                <p:strVal val="#ppt_h"/>
                                              </p:val>
                                            </p:tav>
                                          </p:tavLst>
                                        </p:anim>
                                        <p:animEffect transition="in" filter="fade">
                                          <p:cBhvr>
                                            <p:cTn id="34" dur="500"/>
                                            <p:tgtEl>
                                              <p:spTgt spid="10"/>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p:cTn id="37" dur="500" fill="hold"/>
                                            <p:tgtEl>
                                              <p:spTgt spid="6"/>
                                            </p:tgtEl>
                                            <p:attrNameLst>
                                              <p:attrName>ppt_w</p:attrName>
                                            </p:attrNameLst>
                                          </p:cBhvr>
                                          <p:tavLst>
                                            <p:tav tm="0">
                                              <p:val>
                                                <p:fltVal val="0"/>
                                              </p:val>
                                            </p:tav>
                                            <p:tav tm="100000">
                                              <p:val>
                                                <p:strVal val="#ppt_w"/>
                                              </p:val>
                                            </p:tav>
                                          </p:tavLst>
                                        </p:anim>
                                        <p:anim calcmode="lin" valueType="num">
                                          <p:cBhvr>
                                            <p:cTn id="38" dur="500" fill="hold"/>
                                            <p:tgtEl>
                                              <p:spTgt spid="6"/>
                                            </p:tgtEl>
                                            <p:attrNameLst>
                                              <p:attrName>ppt_h</p:attrName>
                                            </p:attrNameLst>
                                          </p:cBhvr>
                                          <p:tavLst>
                                            <p:tav tm="0">
                                              <p:val>
                                                <p:fltVal val="0"/>
                                              </p:val>
                                            </p:tav>
                                            <p:tav tm="100000">
                                              <p:val>
                                                <p:strVal val="#ppt_h"/>
                                              </p:val>
                                            </p:tav>
                                          </p:tavLst>
                                        </p:anim>
                                        <p:animEffect transition="in" filter="fade">
                                          <p:cBhvr>
                                            <p:cTn id="39" dur="500"/>
                                            <p:tgtEl>
                                              <p:spTgt spid="6"/>
                                            </p:tgtEl>
                                          </p:cBhvr>
                                        </p:animEffect>
                                      </p:childTnLst>
                                    </p:cTn>
                                  </p:par>
                                </p:childTnLst>
                              </p:cTn>
                            </p:par>
                            <p:par>
                              <p:cTn id="40" fill="hold">
                                <p:stCondLst>
                                  <p:cond delay="2700"/>
                                </p:stCondLst>
                                <p:childTnLst>
                                  <p:par>
                                    <p:cTn id="41" presetID="12" presetClass="entr" presetSubtype="8" fill="hold" grpId="0" nodeType="after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p:tgtEl>
                                              <p:spTgt spid="12"/>
                                            </p:tgtEl>
                                            <p:attrNameLst>
                                              <p:attrName>ppt_x</p:attrName>
                                            </p:attrNameLst>
                                          </p:cBhvr>
                                          <p:tavLst>
                                            <p:tav tm="0">
                                              <p:val>
                                                <p:strVal val="#ppt_x-#ppt_w*1.125000"/>
                                              </p:val>
                                            </p:tav>
                                            <p:tav tm="100000">
                                              <p:val>
                                                <p:strVal val="#ppt_x"/>
                                              </p:val>
                                            </p:tav>
                                          </p:tavLst>
                                        </p:anim>
                                        <p:animEffect transition="in" filter="wipe(right)">
                                          <p:cBhvr>
                                            <p:cTn id="44" dur="500"/>
                                            <p:tgtEl>
                                              <p:spTgt spid="12"/>
                                            </p:tgtEl>
                                          </p:cBhvr>
                                        </p:animEffect>
                                      </p:childTnLst>
                                    </p:cTn>
                                  </p:par>
                                  <p:par>
                                    <p:cTn id="45" presetID="12" presetClass="entr" presetSubtype="8"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additive="base">
                                            <p:cTn id="47" dur="500"/>
                                            <p:tgtEl>
                                              <p:spTgt spid="13"/>
                                            </p:tgtEl>
                                            <p:attrNameLst>
                                              <p:attrName>ppt_x</p:attrName>
                                            </p:attrNameLst>
                                          </p:cBhvr>
                                          <p:tavLst>
                                            <p:tav tm="0">
                                              <p:val>
                                                <p:strVal val="#ppt_x-#ppt_w*1.125000"/>
                                              </p:val>
                                            </p:tav>
                                            <p:tav tm="100000">
                                              <p:val>
                                                <p:strVal val="#ppt_x"/>
                                              </p:val>
                                            </p:tav>
                                          </p:tavLst>
                                        </p:anim>
                                        <p:animEffect transition="in" filter="wipe(right)">
                                          <p:cBhvr>
                                            <p:cTn id="48" dur="500"/>
                                            <p:tgtEl>
                                              <p:spTgt spid="13"/>
                                            </p:tgtEl>
                                          </p:cBhvr>
                                        </p:animEffect>
                                      </p:childTnLst>
                                    </p:cTn>
                                  </p:par>
                                  <p:par>
                                    <p:cTn id="49" presetID="12" presetClass="entr" presetSubtype="8"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p:tgtEl>
                                              <p:spTgt spid="14"/>
                                            </p:tgtEl>
                                            <p:attrNameLst>
                                              <p:attrName>ppt_x</p:attrName>
                                            </p:attrNameLst>
                                          </p:cBhvr>
                                          <p:tavLst>
                                            <p:tav tm="0">
                                              <p:val>
                                                <p:strVal val="#ppt_x-#ppt_w*1.125000"/>
                                              </p:val>
                                            </p:tav>
                                            <p:tav tm="100000">
                                              <p:val>
                                                <p:strVal val="#ppt_x"/>
                                              </p:val>
                                            </p:tav>
                                          </p:tavLst>
                                        </p:anim>
                                        <p:animEffect transition="in" filter="wipe(right)">
                                          <p:cBhvr>
                                            <p:cTn id="5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animBg="1"/>
          <p:bldP spid="10" grpId="0" animBg="1"/>
          <p:bldP spid="11" grpId="0"/>
          <p:bldP spid="12" grpId="0"/>
          <p:bldP spid="13" grpId="0"/>
          <p:bldP spid="14"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par>
                              <p:cTn id="15" fill="hold">
                                <p:stCondLst>
                                  <p:cond delay="1200"/>
                                </p:stCondLst>
                                <p:childTnLst>
                                  <p:par>
                                    <p:cTn id="16" presetID="2" presetClass="entr" presetSubtype="8" fill="hold" grpId="0" nodeType="after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0-#ppt_w/2"/>
                                              </p:val>
                                            </p:tav>
                                            <p:tav tm="100000">
                                              <p:val>
                                                <p:strVal val="#ppt_x"/>
                                              </p:val>
                                            </p:tav>
                                          </p:tavLst>
                                        </p:anim>
                                        <p:anim calcmode="lin" valueType="num">
                                          <p:cBhvr additive="base">
                                            <p:cTn id="19" dur="500" fill="hold"/>
                                            <p:tgtEl>
                                              <p:spTgt spid="7"/>
                                            </p:tgtEl>
                                            <p:attrNameLst>
                                              <p:attrName>ppt_y</p:attrName>
                                            </p:attrNameLst>
                                          </p:cBhvr>
                                          <p:tavLst>
                                            <p:tav tm="0">
                                              <p:val>
                                                <p:strVal val="#ppt_y"/>
                                              </p:val>
                                            </p:tav>
                                            <p:tav tm="100000">
                                              <p:val>
                                                <p:strVal val="#ppt_y"/>
                                              </p:val>
                                            </p:tav>
                                          </p:tavLst>
                                        </p:anim>
                                      </p:childTnLst>
                                    </p:cTn>
                                  </p:par>
                                </p:childTnLst>
                              </p:cTn>
                            </p:par>
                            <p:par>
                              <p:cTn id="20" fill="hold">
                                <p:stCondLst>
                                  <p:cond delay="1700"/>
                                </p:stCondLst>
                                <p:childTnLst>
                                  <p:par>
                                    <p:cTn id="21" presetID="10" presetClass="entr" presetSubtype="0" fill="hold" grpId="0" nodeType="after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par>
                              <p:cTn id="24" fill="hold">
                                <p:stCondLst>
                                  <p:cond delay="2200"/>
                                </p:stCondLst>
                                <p:childTnLst>
                                  <p:par>
                                    <p:cTn id="25" presetID="53" presetClass="entr" presetSubtype="16"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ppt_w</p:attrName>
                                            </p:attrNameLst>
                                          </p:cBhvr>
                                          <p:tavLst>
                                            <p:tav tm="0">
                                              <p:val>
                                                <p:fltVal val="0"/>
                                              </p:val>
                                            </p:tav>
                                            <p:tav tm="100000">
                                              <p:val>
                                                <p:strVal val="#ppt_w"/>
                                              </p:val>
                                            </p:tav>
                                          </p:tavLst>
                                        </p:anim>
                                        <p:anim calcmode="lin" valueType="num">
                                          <p:cBhvr>
                                            <p:cTn id="28" dur="500" fill="hold"/>
                                            <p:tgtEl>
                                              <p:spTgt spid="9"/>
                                            </p:tgtEl>
                                            <p:attrNameLst>
                                              <p:attrName>ppt_h</p:attrName>
                                            </p:attrNameLst>
                                          </p:cBhvr>
                                          <p:tavLst>
                                            <p:tav tm="0">
                                              <p:val>
                                                <p:fltVal val="0"/>
                                              </p:val>
                                            </p:tav>
                                            <p:tav tm="100000">
                                              <p:val>
                                                <p:strVal val="#ppt_h"/>
                                              </p:val>
                                            </p:tav>
                                          </p:tavLst>
                                        </p:anim>
                                        <p:animEffect transition="in" filter="fade">
                                          <p:cBhvr>
                                            <p:cTn id="29" dur="500"/>
                                            <p:tgtEl>
                                              <p:spTgt spid="9"/>
                                            </p:tgtEl>
                                          </p:cBhvr>
                                        </p:animEffect>
                                      </p:childTnLst>
                                    </p:cTn>
                                  </p:par>
                                  <p:par>
                                    <p:cTn id="30" presetID="53" presetClass="entr" presetSubtype="16" fill="hold" grpId="0" nodeType="with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p:cTn id="32" dur="500" fill="hold"/>
                                            <p:tgtEl>
                                              <p:spTgt spid="10"/>
                                            </p:tgtEl>
                                            <p:attrNameLst>
                                              <p:attrName>ppt_w</p:attrName>
                                            </p:attrNameLst>
                                          </p:cBhvr>
                                          <p:tavLst>
                                            <p:tav tm="0">
                                              <p:val>
                                                <p:fltVal val="0"/>
                                              </p:val>
                                            </p:tav>
                                            <p:tav tm="100000">
                                              <p:val>
                                                <p:strVal val="#ppt_w"/>
                                              </p:val>
                                            </p:tav>
                                          </p:tavLst>
                                        </p:anim>
                                        <p:anim calcmode="lin" valueType="num">
                                          <p:cBhvr>
                                            <p:cTn id="33" dur="500" fill="hold"/>
                                            <p:tgtEl>
                                              <p:spTgt spid="10"/>
                                            </p:tgtEl>
                                            <p:attrNameLst>
                                              <p:attrName>ppt_h</p:attrName>
                                            </p:attrNameLst>
                                          </p:cBhvr>
                                          <p:tavLst>
                                            <p:tav tm="0">
                                              <p:val>
                                                <p:fltVal val="0"/>
                                              </p:val>
                                            </p:tav>
                                            <p:tav tm="100000">
                                              <p:val>
                                                <p:strVal val="#ppt_h"/>
                                              </p:val>
                                            </p:tav>
                                          </p:tavLst>
                                        </p:anim>
                                        <p:animEffect transition="in" filter="fade">
                                          <p:cBhvr>
                                            <p:cTn id="34" dur="500"/>
                                            <p:tgtEl>
                                              <p:spTgt spid="10"/>
                                            </p:tgtEl>
                                          </p:cBhvr>
                                        </p:animEffect>
                                      </p:childTnLst>
                                    </p:cTn>
                                  </p:par>
                                  <p:par>
                                    <p:cTn id="35" presetID="53" presetClass="entr" presetSubtype="16"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p:cTn id="37" dur="500" fill="hold"/>
                                            <p:tgtEl>
                                              <p:spTgt spid="6"/>
                                            </p:tgtEl>
                                            <p:attrNameLst>
                                              <p:attrName>ppt_w</p:attrName>
                                            </p:attrNameLst>
                                          </p:cBhvr>
                                          <p:tavLst>
                                            <p:tav tm="0">
                                              <p:val>
                                                <p:fltVal val="0"/>
                                              </p:val>
                                            </p:tav>
                                            <p:tav tm="100000">
                                              <p:val>
                                                <p:strVal val="#ppt_w"/>
                                              </p:val>
                                            </p:tav>
                                          </p:tavLst>
                                        </p:anim>
                                        <p:anim calcmode="lin" valueType="num">
                                          <p:cBhvr>
                                            <p:cTn id="38" dur="500" fill="hold"/>
                                            <p:tgtEl>
                                              <p:spTgt spid="6"/>
                                            </p:tgtEl>
                                            <p:attrNameLst>
                                              <p:attrName>ppt_h</p:attrName>
                                            </p:attrNameLst>
                                          </p:cBhvr>
                                          <p:tavLst>
                                            <p:tav tm="0">
                                              <p:val>
                                                <p:fltVal val="0"/>
                                              </p:val>
                                            </p:tav>
                                            <p:tav tm="100000">
                                              <p:val>
                                                <p:strVal val="#ppt_h"/>
                                              </p:val>
                                            </p:tav>
                                          </p:tavLst>
                                        </p:anim>
                                        <p:animEffect transition="in" filter="fade">
                                          <p:cBhvr>
                                            <p:cTn id="39" dur="500"/>
                                            <p:tgtEl>
                                              <p:spTgt spid="6"/>
                                            </p:tgtEl>
                                          </p:cBhvr>
                                        </p:animEffect>
                                      </p:childTnLst>
                                    </p:cTn>
                                  </p:par>
                                </p:childTnLst>
                              </p:cTn>
                            </p:par>
                            <p:par>
                              <p:cTn id="40" fill="hold">
                                <p:stCondLst>
                                  <p:cond delay="2700"/>
                                </p:stCondLst>
                                <p:childTnLst>
                                  <p:par>
                                    <p:cTn id="41" presetID="12" presetClass="entr" presetSubtype="8" fill="hold" grpId="0" nodeType="after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additive="base">
                                            <p:cTn id="43" dur="500"/>
                                            <p:tgtEl>
                                              <p:spTgt spid="12"/>
                                            </p:tgtEl>
                                            <p:attrNameLst>
                                              <p:attrName>ppt_x</p:attrName>
                                            </p:attrNameLst>
                                          </p:cBhvr>
                                          <p:tavLst>
                                            <p:tav tm="0">
                                              <p:val>
                                                <p:strVal val="#ppt_x-#ppt_w*1.125000"/>
                                              </p:val>
                                            </p:tav>
                                            <p:tav tm="100000">
                                              <p:val>
                                                <p:strVal val="#ppt_x"/>
                                              </p:val>
                                            </p:tav>
                                          </p:tavLst>
                                        </p:anim>
                                        <p:animEffect transition="in" filter="wipe(right)">
                                          <p:cBhvr>
                                            <p:cTn id="44" dur="500"/>
                                            <p:tgtEl>
                                              <p:spTgt spid="12"/>
                                            </p:tgtEl>
                                          </p:cBhvr>
                                        </p:animEffect>
                                      </p:childTnLst>
                                    </p:cTn>
                                  </p:par>
                                  <p:par>
                                    <p:cTn id="45" presetID="12" presetClass="entr" presetSubtype="8"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anim calcmode="lin" valueType="num">
                                          <p:cBhvr additive="base">
                                            <p:cTn id="47" dur="500"/>
                                            <p:tgtEl>
                                              <p:spTgt spid="13"/>
                                            </p:tgtEl>
                                            <p:attrNameLst>
                                              <p:attrName>ppt_x</p:attrName>
                                            </p:attrNameLst>
                                          </p:cBhvr>
                                          <p:tavLst>
                                            <p:tav tm="0">
                                              <p:val>
                                                <p:strVal val="#ppt_x-#ppt_w*1.125000"/>
                                              </p:val>
                                            </p:tav>
                                            <p:tav tm="100000">
                                              <p:val>
                                                <p:strVal val="#ppt_x"/>
                                              </p:val>
                                            </p:tav>
                                          </p:tavLst>
                                        </p:anim>
                                        <p:animEffect transition="in" filter="wipe(right)">
                                          <p:cBhvr>
                                            <p:cTn id="48" dur="500"/>
                                            <p:tgtEl>
                                              <p:spTgt spid="13"/>
                                            </p:tgtEl>
                                          </p:cBhvr>
                                        </p:animEffect>
                                      </p:childTnLst>
                                    </p:cTn>
                                  </p:par>
                                  <p:par>
                                    <p:cTn id="49" presetID="12" presetClass="entr" presetSubtype="8"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p:tgtEl>
                                              <p:spTgt spid="14"/>
                                            </p:tgtEl>
                                            <p:attrNameLst>
                                              <p:attrName>ppt_x</p:attrName>
                                            </p:attrNameLst>
                                          </p:cBhvr>
                                          <p:tavLst>
                                            <p:tav tm="0">
                                              <p:val>
                                                <p:strVal val="#ppt_x-#ppt_w*1.125000"/>
                                              </p:val>
                                            </p:tav>
                                            <p:tav tm="100000">
                                              <p:val>
                                                <p:strVal val="#ppt_x"/>
                                              </p:val>
                                            </p:tav>
                                          </p:tavLst>
                                        </p:anim>
                                        <p:animEffect transition="in" filter="wipe(right)">
                                          <p:cBhvr>
                                            <p:cTn id="5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9" grpId="0" animBg="1"/>
          <p:bldP spid="10" grpId="0" animBg="1"/>
          <p:bldP spid="11" grpId="0"/>
          <p:bldP spid="12" grpId="0"/>
          <p:bldP spid="13" grpId="0"/>
          <p:bldP spid="14" grpId="0"/>
        </p:bldLst>
      </p:timing>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0" y="483518"/>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3096344"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b="1" dirty="0">
              <a:latin typeface="微软雅黑" pitchFamily="34" charset="-122"/>
              <a:ea typeface="微软雅黑" pitchFamily="34" charset="-122"/>
            </a:endParaRPr>
          </a:p>
          <a:p>
            <a:pPr algn="ctr"/>
            <a:r>
              <a:rPr lang="en-GB" altLang="zh-CN" b="1" dirty="0">
                <a:latin typeface="微软雅黑" pitchFamily="34" charset="-122"/>
                <a:ea typeface="微软雅黑" pitchFamily="34" charset="-122"/>
              </a:rPr>
              <a:t>The practical difficulties</a:t>
            </a:r>
          </a:p>
          <a:p>
            <a:pPr algn="ctr"/>
            <a:endParaRPr lang="zh-CN" altLang="en-US" b="1" dirty="0">
              <a:latin typeface="微软雅黑" pitchFamily="34" charset="-122"/>
              <a:ea typeface="微软雅黑" pitchFamily="34" charset="-122"/>
            </a:endParaRPr>
          </a:p>
        </p:txBody>
      </p:sp>
      <p:sp>
        <p:nvSpPr>
          <p:cNvPr id="5" name="矩形 4"/>
          <p:cNvSpPr/>
          <p:nvPr/>
        </p:nvSpPr>
        <p:spPr>
          <a:xfrm>
            <a:off x="3203848" y="2902924"/>
            <a:ext cx="4681609" cy="563954"/>
          </a:xfrm>
          <a:prstGeom prst="rect">
            <a:avLst/>
          </a:prstGeom>
          <a:gradFill>
            <a:gsLst>
              <a:gs pos="33000">
                <a:srgbClr val="F9F9F9"/>
              </a:gs>
              <a:gs pos="100000">
                <a:srgbClr val="D7D7D7"/>
              </a:gs>
            </a:gsLst>
            <a:lin ang="5400000" scaled="0"/>
          </a:gradFill>
          <a:ln w="3175" cap="flat" cmpd="sng" algn="ctr">
            <a:solidFill>
              <a:srgbClr val="D7D7D7"/>
            </a:solidFill>
            <a:prstDash val="solid"/>
          </a:ln>
          <a:effectLst>
            <a:outerShdw blurRad="63500" sx="102000" sy="102000" algn="ctr" rotWithShape="0">
              <a:prstClr val="black">
                <a:alpha val="20000"/>
              </a:prstClr>
            </a:outerShdw>
          </a:effectLst>
        </p:spPr>
        <p:txBody>
          <a:bodyPr anchor="ctr"/>
          <a:lstStyle/>
          <a:p>
            <a:pPr lvl="0" algn="ctr">
              <a:lnSpc>
                <a:spcPct val="120000"/>
              </a:lnSpc>
              <a:defRPr/>
            </a:pPr>
            <a:r>
              <a:rPr lang="en-US" altLang="zh-CN" sz="1400" kern="0" dirty="0">
                <a:solidFill>
                  <a:srgbClr val="4D4D4D"/>
                </a:solidFill>
                <a:latin typeface="微软雅黑" pitchFamily="34" charset="-122"/>
                <a:ea typeface="微软雅黑" pitchFamily="34" charset="-122"/>
              </a:rPr>
              <a:t>The sum of the product of the average ship waiting time and the ship weight is minimized</a:t>
            </a:r>
            <a:endParaRPr lang="zh-CN" altLang="en-US" sz="1400" kern="0" dirty="0">
              <a:solidFill>
                <a:srgbClr val="4D4D4D"/>
              </a:solidFill>
              <a:latin typeface="微软雅黑" pitchFamily="34" charset="-122"/>
              <a:ea typeface="微软雅黑" pitchFamily="34" charset="-122"/>
            </a:endParaRPr>
          </a:p>
        </p:txBody>
      </p:sp>
      <p:sp>
        <p:nvSpPr>
          <p:cNvPr id="16" name="矩形 15"/>
          <p:cNvSpPr/>
          <p:nvPr/>
        </p:nvSpPr>
        <p:spPr>
          <a:xfrm>
            <a:off x="791760" y="2053261"/>
            <a:ext cx="5681427" cy="563954"/>
          </a:xfrm>
          <a:prstGeom prst="rect">
            <a:avLst/>
          </a:prstGeom>
          <a:gradFill>
            <a:gsLst>
              <a:gs pos="33000">
                <a:srgbClr val="F9F9F9"/>
              </a:gs>
              <a:gs pos="100000">
                <a:srgbClr val="D7D7D7"/>
              </a:gs>
            </a:gsLst>
            <a:lin ang="5400000" scaled="0"/>
          </a:gradFill>
          <a:ln w="3175" cap="flat" cmpd="sng" algn="ctr">
            <a:solidFill>
              <a:srgbClr val="D7D7D7"/>
            </a:solidFill>
            <a:prstDash val="solid"/>
          </a:ln>
          <a:effectLst>
            <a:outerShdw blurRad="63500" sx="102000" sy="102000" algn="ctr" rotWithShape="0">
              <a:prstClr val="black">
                <a:alpha val="20000"/>
              </a:prstClr>
            </a:outerShdw>
          </a:effectLst>
        </p:spPr>
        <p:txBody>
          <a:bodyPr anchor="ctr"/>
          <a:lstStyle/>
          <a:p>
            <a:pPr lvl="0" algn="ctr">
              <a:lnSpc>
                <a:spcPct val="120000"/>
              </a:lnSpc>
              <a:defRPr/>
            </a:pPr>
            <a:r>
              <a:rPr lang="en-US" altLang="zh-CN" sz="1400" kern="0" dirty="0">
                <a:solidFill>
                  <a:srgbClr val="4D4D4D"/>
                </a:solidFill>
                <a:latin typeface="微软雅黑" pitchFamily="34" charset="-122"/>
                <a:ea typeface="微软雅黑" pitchFamily="34" charset="-122"/>
              </a:rPr>
              <a:t>Consider maximizing utilization of lock room area</a:t>
            </a:r>
            <a:endParaRPr lang="zh-CN" altLang="en-US" sz="1400" kern="0" dirty="0">
              <a:solidFill>
                <a:srgbClr val="4D4D4D"/>
              </a:solidFill>
              <a:latin typeface="微软雅黑" pitchFamily="34" charset="-122"/>
              <a:ea typeface="微软雅黑" pitchFamily="34" charset="-122"/>
            </a:endParaRPr>
          </a:p>
        </p:txBody>
      </p:sp>
      <p:sp>
        <p:nvSpPr>
          <p:cNvPr id="26" name="矩形 25"/>
          <p:cNvSpPr/>
          <p:nvPr/>
        </p:nvSpPr>
        <p:spPr>
          <a:xfrm>
            <a:off x="3203848" y="1203598"/>
            <a:ext cx="4600544" cy="563954"/>
          </a:xfrm>
          <a:prstGeom prst="rect">
            <a:avLst/>
          </a:prstGeom>
          <a:gradFill>
            <a:gsLst>
              <a:gs pos="33000">
                <a:srgbClr val="F9F9F9"/>
              </a:gs>
              <a:gs pos="100000">
                <a:srgbClr val="D7D7D7"/>
              </a:gs>
            </a:gsLst>
            <a:lin ang="5400000" scaled="0"/>
          </a:gradFill>
          <a:ln w="3175" cap="flat" cmpd="sng" algn="ctr">
            <a:solidFill>
              <a:srgbClr val="D7D7D7"/>
            </a:solidFill>
            <a:prstDash val="solid"/>
          </a:ln>
          <a:effectLst>
            <a:outerShdw blurRad="63500" sx="102000" sy="102000" algn="ctr" rotWithShape="0">
              <a:prstClr val="black">
                <a:alpha val="20000"/>
              </a:prstClr>
            </a:outerShdw>
          </a:effectLst>
        </p:spPr>
        <p:txBody>
          <a:bodyPr anchor="ctr"/>
          <a:lstStyle/>
          <a:p>
            <a:pPr lvl="0" algn="ctr">
              <a:lnSpc>
                <a:spcPct val="120000"/>
              </a:lnSpc>
              <a:defRPr/>
            </a:pPr>
            <a:r>
              <a:rPr lang="en-US" altLang="zh-CN" sz="2000" kern="0" dirty="0">
                <a:solidFill>
                  <a:srgbClr val="4D4D4D"/>
                </a:solidFill>
                <a:latin typeface="微软雅黑" pitchFamily="34" charset="-122"/>
                <a:ea typeface="微软雅黑" pitchFamily="34" charset="-122"/>
              </a:rPr>
              <a:t>"</a:t>
            </a:r>
            <a:r>
              <a:rPr lang="en-US" altLang="zh-CN" sz="1400" kern="0" dirty="0">
                <a:solidFill>
                  <a:srgbClr val="4D4D4D"/>
                </a:solidFill>
                <a:latin typeface="微软雅黑" pitchFamily="34" charset="-122"/>
                <a:ea typeface="微软雅黑" pitchFamily="34" charset="-122"/>
              </a:rPr>
              <a:t>First come, first served, priority first" principle</a:t>
            </a:r>
            <a:endParaRPr kumimoji="0" lang="zh-CN" altLang="en-US" sz="2000" i="0" u="none" strike="noStrike" kern="0" cap="none" spc="0" normalizeH="0" baseline="0" noProof="0" dirty="0">
              <a:ln>
                <a:noFill/>
              </a:ln>
              <a:solidFill>
                <a:srgbClr val="4D4D4D"/>
              </a:solidFill>
              <a:effectLst/>
              <a:uLnTx/>
              <a:uFillTx/>
              <a:latin typeface="微软雅黑" pitchFamily="34" charset="-122"/>
              <a:ea typeface="微软雅黑" pitchFamily="34" charset="-122"/>
              <a:cs typeface="+mn-cs"/>
            </a:endParaRPr>
          </a:p>
        </p:txBody>
      </p:sp>
      <p:sp>
        <p:nvSpPr>
          <p:cNvPr id="36" name="矩形 35">
            <a:extLst>
              <a:ext uri="{FF2B5EF4-FFF2-40B4-BE49-F238E27FC236}">
                <a16:creationId xmlns:a16="http://schemas.microsoft.com/office/drawing/2014/main" id="{2F235E88-804E-4571-8D68-23A8518A7495}"/>
              </a:ext>
            </a:extLst>
          </p:cNvPr>
          <p:cNvSpPr/>
          <p:nvPr/>
        </p:nvSpPr>
        <p:spPr>
          <a:xfrm>
            <a:off x="863043" y="3812642"/>
            <a:ext cx="5610144" cy="563954"/>
          </a:xfrm>
          <a:prstGeom prst="rect">
            <a:avLst/>
          </a:prstGeom>
          <a:gradFill>
            <a:gsLst>
              <a:gs pos="33000">
                <a:srgbClr val="F9F9F9"/>
              </a:gs>
              <a:gs pos="100000">
                <a:srgbClr val="D7D7D7"/>
              </a:gs>
            </a:gsLst>
            <a:lin ang="5400000" scaled="0"/>
          </a:gradFill>
          <a:ln w="3175" cap="flat" cmpd="sng" algn="ctr">
            <a:solidFill>
              <a:srgbClr val="D7D7D7"/>
            </a:solidFill>
            <a:prstDash val="solid"/>
          </a:ln>
          <a:effectLst>
            <a:outerShdw blurRad="63500" sx="102000" sy="102000" algn="ctr" rotWithShape="0">
              <a:prstClr val="black">
                <a:alpha val="20000"/>
              </a:prstClr>
            </a:outerShdw>
          </a:effectLst>
        </p:spPr>
        <p:txBody>
          <a:bodyPr anchor="ctr"/>
          <a:lstStyle/>
          <a:p>
            <a:pPr algn="ctr">
              <a:lnSpc>
                <a:spcPct val="120000"/>
              </a:lnSpc>
              <a:defRPr/>
            </a:pPr>
            <a:r>
              <a:rPr lang="en-US" altLang="zh-CN" sz="1400" kern="0" dirty="0">
                <a:solidFill>
                  <a:srgbClr val="4D4D4D"/>
                </a:solidFill>
                <a:latin typeface="微软雅黑" pitchFamily="34" charset="-122"/>
                <a:ea typeface="微软雅黑" pitchFamily="34" charset="-122"/>
              </a:rPr>
              <a:t>Minimal ship lock operating costs</a:t>
            </a:r>
            <a:endParaRPr lang="zh-CN" altLang="en-US" sz="1400" kern="0" dirty="0">
              <a:solidFill>
                <a:srgbClr val="4D4D4D"/>
              </a:solidFill>
              <a:latin typeface="微软雅黑" pitchFamily="34" charset="-122"/>
              <a:ea typeface="微软雅黑" pitchFamily="34" charset="-122"/>
            </a:endParaRPr>
          </a:p>
        </p:txBody>
      </p:sp>
    </p:spTree>
    <p:extLst>
      <p:ext uri="{BB962C8B-B14F-4D97-AF65-F5344CB8AC3E}">
        <p14:creationId xmlns:p14="http://schemas.microsoft.com/office/powerpoint/2010/main" val="633258457"/>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22" presetClass="entr" presetSubtype="8" fill="hold" grpId="0" nodeType="afterEffect">
                                  <p:stCondLst>
                                    <p:cond delay="0"/>
                                  </p:stCondLst>
                                  <p:childTnLst>
                                    <p:set>
                                      <p:cBhvr>
                                        <p:cTn id="13" dur="1" fill="hold">
                                          <p:stCondLst>
                                            <p:cond delay="0"/>
                                          </p:stCondLst>
                                        </p:cTn>
                                        <p:tgtEl>
                                          <p:spTgt spid="26"/>
                                        </p:tgtEl>
                                        <p:attrNameLst>
                                          <p:attrName>style.visibility</p:attrName>
                                        </p:attrNameLst>
                                      </p:cBhvr>
                                      <p:to>
                                        <p:strVal val="visible"/>
                                      </p:to>
                                    </p:set>
                                    <p:animEffect transition="in" filter="wipe(left)">
                                      <p:cBhvr>
                                        <p:cTn id="14" dur="500"/>
                                        <p:tgtEl>
                                          <p:spTgt spid="26"/>
                                        </p:tgtEl>
                                      </p:cBhvr>
                                    </p:animEffect>
                                  </p:childTnLst>
                                </p:cTn>
                              </p:par>
                            </p:childTnLst>
                          </p:cTn>
                        </p:par>
                        <p:par>
                          <p:cTn id="15" fill="hold">
                            <p:stCondLst>
                              <p:cond delay="1200"/>
                            </p:stCondLst>
                            <p:childTnLst>
                              <p:par>
                                <p:cTn id="16" presetID="22" presetClass="entr" presetSubtype="2" fill="hold" grpId="0" nodeType="after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wipe(right)">
                                      <p:cBhvr>
                                        <p:cTn id="18" dur="500"/>
                                        <p:tgtEl>
                                          <p:spTgt spid="16"/>
                                        </p:tgtEl>
                                      </p:cBhvr>
                                    </p:animEffect>
                                  </p:childTnLst>
                                </p:cTn>
                              </p:par>
                            </p:childTnLst>
                          </p:cTn>
                        </p:par>
                        <p:par>
                          <p:cTn id="19" fill="hold">
                            <p:stCondLst>
                              <p:cond delay="1700"/>
                            </p:stCondLst>
                            <p:childTnLst>
                              <p:par>
                                <p:cTn id="20" presetID="22" presetClass="entr" presetSubtype="8" fill="hold" grpId="0" nodeType="after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left)">
                                      <p:cBhvr>
                                        <p:cTn id="22" dur="500"/>
                                        <p:tgtEl>
                                          <p:spTgt spid="5"/>
                                        </p:tgtEl>
                                      </p:cBhvr>
                                    </p:animEffect>
                                  </p:childTnLst>
                                </p:cTn>
                              </p:par>
                            </p:childTnLst>
                          </p:cTn>
                        </p:par>
                        <p:par>
                          <p:cTn id="23" fill="hold">
                            <p:stCondLst>
                              <p:cond delay="2200"/>
                            </p:stCondLst>
                            <p:childTnLst>
                              <p:par>
                                <p:cTn id="24" presetID="22" presetClass="entr" presetSubtype="8" fill="hold" grpId="0" nodeType="afterEffect">
                                  <p:stCondLst>
                                    <p:cond delay="0"/>
                                  </p:stCondLst>
                                  <p:childTnLst>
                                    <p:set>
                                      <p:cBhvr>
                                        <p:cTn id="25" dur="1" fill="hold">
                                          <p:stCondLst>
                                            <p:cond delay="0"/>
                                          </p:stCondLst>
                                        </p:cTn>
                                        <p:tgtEl>
                                          <p:spTgt spid="36"/>
                                        </p:tgtEl>
                                        <p:attrNameLst>
                                          <p:attrName>style.visibility</p:attrName>
                                        </p:attrNameLst>
                                      </p:cBhvr>
                                      <p:to>
                                        <p:strVal val="visible"/>
                                      </p:to>
                                    </p:set>
                                    <p:animEffect transition="in" filter="wipe(left)">
                                      <p:cBhvr>
                                        <p:cTn id="26"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16" grpId="0" animBg="1"/>
      <p:bldP spid="26" grpId="0" animBg="1"/>
      <p:bldP spid="3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pattFill prst="wdUpDiag">
          <a:fgClr>
            <a:schemeClr val="bg1">
              <a:lumMod val="95000"/>
            </a:schemeClr>
          </a:fgClr>
          <a:bgClr>
            <a:schemeClr val="bg1"/>
          </a:bgClr>
        </a:pattFill>
        <a:effectLst/>
      </p:bgPr>
    </p:bg>
    <p:spTree>
      <p:nvGrpSpPr>
        <p:cNvPr id="1" name=""/>
        <p:cNvGrpSpPr/>
        <p:nvPr/>
      </p:nvGrpSpPr>
      <p:grpSpPr>
        <a:xfrm>
          <a:off x="0" y="0"/>
          <a:ext cx="0" cy="0"/>
          <a:chOff x="0" y="0"/>
          <a:chExt cx="0" cy="0"/>
        </a:xfrm>
      </p:grpSpPr>
      <p:sp>
        <p:nvSpPr>
          <p:cNvPr id="14" name="Freeform 7"/>
          <p:cNvSpPr>
            <a:spLocks/>
          </p:cNvSpPr>
          <p:nvPr/>
        </p:nvSpPr>
        <p:spPr bwMode="auto">
          <a:xfrm>
            <a:off x="2623331" y="3411175"/>
            <a:ext cx="5405054" cy="960775"/>
          </a:xfrm>
          <a:custGeom>
            <a:avLst/>
            <a:gdLst>
              <a:gd name="T0" fmla="*/ 417 w 417"/>
              <a:gd name="T1" fmla="*/ 15 h 139"/>
              <a:gd name="T2" fmla="*/ 121 w 417"/>
              <a:gd name="T3" fmla="*/ 0 h 139"/>
              <a:gd name="T4" fmla="*/ 53 w 417"/>
              <a:gd name="T5" fmla="*/ 50 h 139"/>
              <a:gd name="T6" fmla="*/ 0 w 417"/>
              <a:gd name="T7" fmla="*/ 139 h 139"/>
              <a:gd name="T8" fmla="*/ 417 w 417"/>
              <a:gd name="T9" fmla="*/ 15 h 139"/>
              <a:gd name="connsiteX0" fmla="*/ 10000 w 10000"/>
              <a:gd name="connsiteY0" fmla="*/ 1373 h 10294"/>
              <a:gd name="connsiteX1" fmla="*/ 2902 w 10000"/>
              <a:gd name="connsiteY1" fmla="*/ 294 h 10294"/>
              <a:gd name="connsiteX2" fmla="*/ 775 w 10000"/>
              <a:gd name="connsiteY2" fmla="*/ 0 h 10294"/>
              <a:gd name="connsiteX3" fmla="*/ 0 w 10000"/>
              <a:gd name="connsiteY3" fmla="*/ 10294 h 10294"/>
              <a:gd name="connsiteX4" fmla="*/ 10000 w 10000"/>
              <a:gd name="connsiteY4" fmla="*/ 1373 h 10294"/>
              <a:gd name="connsiteX0" fmla="*/ 10000 w 10000"/>
              <a:gd name="connsiteY0" fmla="*/ 3673 h 12594"/>
              <a:gd name="connsiteX1" fmla="*/ 2902 w 10000"/>
              <a:gd name="connsiteY1" fmla="*/ 0 h 12594"/>
              <a:gd name="connsiteX2" fmla="*/ 775 w 10000"/>
              <a:gd name="connsiteY2" fmla="*/ 2300 h 12594"/>
              <a:gd name="connsiteX3" fmla="*/ 0 w 10000"/>
              <a:gd name="connsiteY3" fmla="*/ 12594 h 12594"/>
              <a:gd name="connsiteX4" fmla="*/ 10000 w 10000"/>
              <a:gd name="connsiteY4" fmla="*/ 3673 h 1259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 name="connsiteX0" fmla="*/ 10000 w 10000"/>
              <a:gd name="connsiteY0" fmla="*/ 4453 h 13374"/>
              <a:gd name="connsiteX1" fmla="*/ 2902 w 10000"/>
              <a:gd name="connsiteY1" fmla="*/ 780 h 13374"/>
              <a:gd name="connsiteX2" fmla="*/ 560 w 10000"/>
              <a:gd name="connsiteY2" fmla="*/ 0 h 13374"/>
              <a:gd name="connsiteX3" fmla="*/ 0 w 10000"/>
              <a:gd name="connsiteY3" fmla="*/ 13374 h 13374"/>
              <a:gd name="connsiteX4" fmla="*/ 10000 w 10000"/>
              <a:gd name="connsiteY4" fmla="*/ 4453 h 13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3374">
                <a:moveTo>
                  <a:pt x="10000" y="4453"/>
                </a:moveTo>
                <a:lnTo>
                  <a:pt x="2902" y="780"/>
                </a:lnTo>
                <a:lnTo>
                  <a:pt x="560" y="0"/>
                </a:lnTo>
                <a:cubicBezTo>
                  <a:pt x="403" y="3755"/>
                  <a:pt x="172" y="9295"/>
                  <a:pt x="0" y="13374"/>
                </a:cubicBezTo>
                <a:lnTo>
                  <a:pt x="10000" y="4453"/>
                </a:lnTo>
              </a:path>
            </a:pathLst>
          </a:custGeom>
          <a:solidFill>
            <a:srgbClr val="FFC000">
              <a:alpha val="89804"/>
            </a:srgb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15" name="Freeform 6"/>
          <p:cNvSpPr>
            <a:spLocks/>
          </p:cNvSpPr>
          <p:nvPr/>
        </p:nvSpPr>
        <p:spPr bwMode="auto">
          <a:xfrm>
            <a:off x="1210263" y="1376194"/>
            <a:ext cx="6779000" cy="2383324"/>
          </a:xfrm>
          <a:custGeom>
            <a:avLst/>
            <a:gdLst>
              <a:gd name="T0" fmla="*/ 0 w 523"/>
              <a:gd name="T1" fmla="*/ 157 h 182"/>
              <a:gd name="T2" fmla="*/ 7 w 523"/>
              <a:gd name="T3" fmla="*/ 12 h 182"/>
              <a:gd name="T4" fmla="*/ 519 w 523"/>
              <a:gd name="T5" fmla="*/ 0 h 182"/>
              <a:gd name="T6" fmla="*/ 523 w 523"/>
              <a:gd name="T7" fmla="*/ 182 h 182"/>
              <a:gd name="T8" fmla="*/ 0 w 523"/>
              <a:gd name="T9" fmla="*/ 157 h 182"/>
              <a:gd name="connsiteX0" fmla="*/ 0 w 10000"/>
              <a:gd name="connsiteY0" fmla="*/ 8626 h 10000"/>
              <a:gd name="connsiteX1" fmla="*/ 148 w 10000"/>
              <a:gd name="connsiteY1" fmla="*/ 1778 h 10000"/>
              <a:gd name="connsiteX2" fmla="*/ 9924 w 10000"/>
              <a:gd name="connsiteY2" fmla="*/ 0 h 10000"/>
              <a:gd name="connsiteX3" fmla="*/ 10000 w 10000"/>
              <a:gd name="connsiteY3" fmla="*/ 10000 h 10000"/>
              <a:gd name="connsiteX4" fmla="*/ 0 w 10000"/>
              <a:gd name="connsiteY4" fmla="*/ 8626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0" y="8626"/>
                </a:moveTo>
                <a:cubicBezTo>
                  <a:pt x="49" y="6343"/>
                  <a:pt x="99" y="4061"/>
                  <a:pt x="148" y="1778"/>
                </a:cubicBezTo>
                <a:lnTo>
                  <a:pt x="9924" y="0"/>
                </a:lnTo>
                <a:cubicBezTo>
                  <a:pt x="9949" y="3333"/>
                  <a:pt x="9975" y="6667"/>
                  <a:pt x="10000" y="10000"/>
                </a:cubicBezTo>
                <a:lnTo>
                  <a:pt x="0" y="8626"/>
                </a:lnTo>
              </a:path>
            </a:pathLst>
          </a:custGeom>
          <a:solidFill>
            <a:srgbClr val="40404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p>
        </p:txBody>
      </p:sp>
      <p:sp>
        <p:nvSpPr>
          <p:cNvPr id="17" name="TextBox 16"/>
          <p:cNvSpPr txBox="1"/>
          <p:nvPr/>
        </p:nvSpPr>
        <p:spPr>
          <a:xfrm>
            <a:off x="1243062" y="717365"/>
            <a:ext cx="4279761" cy="584775"/>
          </a:xfrm>
          <a:prstGeom prst="rect">
            <a:avLst/>
          </a:prstGeom>
          <a:noFill/>
        </p:spPr>
        <p:txBody>
          <a:bodyPr wrap="none" rtlCol="0">
            <a:spAutoFit/>
          </a:bodyPr>
          <a:lstStyle/>
          <a:p>
            <a:r>
              <a:rPr lang="en-GB" altLang="zh-CN" sz="3200" b="1">
                <a:solidFill>
                  <a:srgbClr val="414455"/>
                </a:solidFill>
                <a:latin typeface="微软雅黑" pitchFamily="34" charset="-122"/>
                <a:ea typeface="微软雅黑" pitchFamily="34" charset="-122"/>
              </a:rPr>
              <a:t>Expected Outcomes</a:t>
            </a:r>
            <a:endParaRPr lang="zh-CN" altLang="en-US" sz="3200" b="1" dirty="0">
              <a:solidFill>
                <a:srgbClr val="414455"/>
              </a:solidFill>
              <a:latin typeface="微软雅黑" pitchFamily="34" charset="-122"/>
              <a:ea typeface="微软雅黑" pitchFamily="34" charset="-122"/>
            </a:endParaRPr>
          </a:p>
        </p:txBody>
      </p:sp>
      <p:sp>
        <p:nvSpPr>
          <p:cNvPr id="10" name="TextBox 9"/>
          <p:cNvSpPr txBox="1"/>
          <p:nvPr/>
        </p:nvSpPr>
        <p:spPr>
          <a:xfrm>
            <a:off x="1880923" y="1999009"/>
            <a:ext cx="3411896" cy="1015663"/>
          </a:xfrm>
          <a:prstGeom prst="rect">
            <a:avLst/>
          </a:prstGeom>
          <a:noFill/>
        </p:spPr>
        <p:txBody>
          <a:bodyPr wrap="none" rtlCol="0">
            <a:spAutoFit/>
          </a:bodyPr>
          <a:lstStyle/>
          <a:p>
            <a:pPr marL="285750" indent="-285750">
              <a:buFont typeface="Wingdings" pitchFamily="2" charset="2"/>
              <a:buChar char="Ø"/>
            </a:pPr>
            <a:r>
              <a:rPr lang="en-GB" altLang="zh-CN" sz="2000" b="1" dirty="0">
                <a:solidFill>
                  <a:srgbClr val="FFFFFF"/>
                </a:solidFill>
                <a:latin typeface="微软雅黑" pitchFamily="34" charset="-122"/>
                <a:ea typeface="微软雅黑" pitchFamily="34" charset="-122"/>
              </a:rPr>
              <a:t>Research ultimate goal</a:t>
            </a:r>
          </a:p>
          <a:p>
            <a:endParaRPr lang="en-GB" altLang="zh-CN" sz="2000" b="1" dirty="0">
              <a:solidFill>
                <a:srgbClr val="FFFFFF"/>
              </a:solidFill>
              <a:latin typeface="微软雅黑" pitchFamily="34" charset="-122"/>
              <a:ea typeface="微软雅黑" pitchFamily="34" charset="-122"/>
            </a:endParaRPr>
          </a:p>
          <a:p>
            <a:pPr marL="285750" indent="-285750">
              <a:buFont typeface="Wingdings" pitchFamily="2" charset="2"/>
              <a:buChar char="Ø"/>
            </a:pPr>
            <a:endParaRPr lang="zh-CN" altLang="en-US" sz="2000" b="1" dirty="0">
              <a:solidFill>
                <a:srgbClr val="FFFFFF"/>
              </a:solidFill>
              <a:latin typeface="微软雅黑" pitchFamily="34" charset="-122"/>
              <a:ea typeface="微软雅黑" pitchFamily="34" charset="-122"/>
            </a:endParaRPr>
          </a:p>
        </p:txBody>
      </p:sp>
      <p:sp>
        <p:nvSpPr>
          <p:cNvPr id="12" name="TextBox 11"/>
          <p:cNvSpPr txBox="1"/>
          <p:nvPr/>
        </p:nvSpPr>
        <p:spPr>
          <a:xfrm>
            <a:off x="1894821" y="2603688"/>
            <a:ext cx="3293209" cy="400110"/>
          </a:xfrm>
          <a:prstGeom prst="rect">
            <a:avLst/>
          </a:prstGeom>
          <a:noFill/>
        </p:spPr>
        <p:txBody>
          <a:bodyPr wrap="none" rtlCol="0">
            <a:spAutoFit/>
          </a:bodyPr>
          <a:lstStyle/>
          <a:p>
            <a:pPr marL="285750" indent="-285750">
              <a:buFont typeface="Wingdings" pitchFamily="2" charset="2"/>
              <a:buChar char="Ø"/>
            </a:pPr>
            <a:r>
              <a:rPr lang="en-GB" altLang="zh-CN" sz="2000" b="1" dirty="0">
                <a:solidFill>
                  <a:srgbClr val="FFFFFF"/>
                </a:solidFill>
                <a:latin typeface="微软雅黑" pitchFamily="34" charset="-122"/>
                <a:ea typeface="微软雅黑" pitchFamily="34" charset="-122"/>
              </a:rPr>
              <a:t>Application prospects</a:t>
            </a:r>
            <a:endParaRPr lang="zh-CN" altLang="en-US" sz="2000" b="1" dirty="0">
              <a:solidFill>
                <a:srgbClr val="FFFFFF"/>
              </a:solidFill>
              <a:latin typeface="微软雅黑" pitchFamily="34" charset="-122"/>
              <a:ea typeface="微软雅黑" pitchFamily="34" charset="-122"/>
            </a:endParaRPr>
          </a:p>
        </p:txBody>
      </p:sp>
    </p:spTree>
    <p:extLst>
      <p:ext uri="{BB962C8B-B14F-4D97-AF65-F5344CB8AC3E}">
        <p14:creationId xmlns:p14="http://schemas.microsoft.com/office/powerpoint/2010/main" val="4249252597"/>
      </p:ext>
    </p:extLst>
  </p:cSld>
  <p:clrMapOvr>
    <a:masterClrMapping/>
  </p:clrMapOvr>
  <p:transition spd="slow" advTm="13169">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right)">
                                      <p:cBhvr>
                                        <p:cTn id="11" dur="500"/>
                                        <p:tgtEl>
                                          <p:spTgt spid="15"/>
                                        </p:tgtEl>
                                      </p:cBhvr>
                                    </p:animEffect>
                                  </p:childTnLst>
                                </p:cTn>
                              </p:par>
                            </p:childTnLst>
                          </p:cTn>
                        </p:par>
                        <p:par>
                          <p:cTn id="12" fill="hold">
                            <p:stCondLst>
                              <p:cond delay="1000"/>
                            </p:stCondLst>
                            <p:childTnLst>
                              <p:par>
                                <p:cTn id="13" presetID="16" presetClass="entr" presetSubtype="37" fill="hold" grpId="0" nodeType="after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barn(outVertical)">
                                      <p:cBhvr>
                                        <p:cTn id="15" dur="500"/>
                                        <p:tgtEl>
                                          <p:spTgt spid="17"/>
                                        </p:tgtEl>
                                      </p:cBhvr>
                                    </p:animEffect>
                                  </p:childTnLst>
                                </p:cTn>
                              </p:par>
                            </p:childTnLst>
                          </p:cTn>
                        </p:par>
                        <p:par>
                          <p:cTn id="16" fill="hold">
                            <p:stCondLst>
                              <p:cond delay="1500"/>
                            </p:stCondLst>
                            <p:childTnLst>
                              <p:par>
                                <p:cTn id="17" presetID="42" presetClass="entr" presetSubtype="0"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fade">
                                      <p:cBhvr>
                                        <p:cTn id="19" dur="500"/>
                                        <p:tgtEl>
                                          <p:spTgt spid="10"/>
                                        </p:tgtEl>
                                      </p:cBhvr>
                                    </p:animEffect>
                                    <p:anim calcmode="lin" valueType="num">
                                      <p:cBhvr>
                                        <p:cTn id="20" dur="500" fill="hold"/>
                                        <p:tgtEl>
                                          <p:spTgt spid="10"/>
                                        </p:tgtEl>
                                        <p:attrNameLst>
                                          <p:attrName>ppt_x</p:attrName>
                                        </p:attrNameLst>
                                      </p:cBhvr>
                                      <p:tavLst>
                                        <p:tav tm="0">
                                          <p:val>
                                            <p:strVal val="#ppt_x"/>
                                          </p:val>
                                        </p:tav>
                                        <p:tav tm="100000">
                                          <p:val>
                                            <p:strVal val="#ppt_x"/>
                                          </p:val>
                                        </p:tav>
                                      </p:tavLst>
                                    </p:anim>
                                    <p:anim calcmode="lin" valueType="num">
                                      <p:cBhvr>
                                        <p:cTn id="21" dur="500" fill="hold"/>
                                        <p:tgtEl>
                                          <p:spTgt spid="10"/>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500"/>
                                  </p:stCondLst>
                                  <p:childTnLst>
                                    <p:set>
                                      <p:cBhvr>
                                        <p:cTn id="23" dur="1" fill="hold">
                                          <p:stCondLst>
                                            <p:cond delay="0"/>
                                          </p:stCondLst>
                                        </p:cTn>
                                        <p:tgtEl>
                                          <p:spTgt spid="12"/>
                                        </p:tgtEl>
                                        <p:attrNameLst>
                                          <p:attrName>style.visibility</p:attrName>
                                        </p:attrNameLst>
                                      </p:cBhvr>
                                      <p:to>
                                        <p:strVal val="visible"/>
                                      </p:to>
                                    </p:set>
                                    <p:animEffect transition="in" filter="fade">
                                      <p:cBhvr>
                                        <p:cTn id="24" dur="500"/>
                                        <p:tgtEl>
                                          <p:spTgt spid="12"/>
                                        </p:tgtEl>
                                      </p:cBhvr>
                                    </p:animEffect>
                                    <p:anim calcmode="lin" valueType="num">
                                      <p:cBhvr>
                                        <p:cTn id="25" dur="500" fill="hold"/>
                                        <p:tgtEl>
                                          <p:spTgt spid="12"/>
                                        </p:tgtEl>
                                        <p:attrNameLst>
                                          <p:attrName>ppt_x</p:attrName>
                                        </p:attrNameLst>
                                      </p:cBhvr>
                                      <p:tavLst>
                                        <p:tav tm="0">
                                          <p:val>
                                            <p:strVal val="#ppt_x"/>
                                          </p:val>
                                        </p:tav>
                                        <p:tav tm="100000">
                                          <p:val>
                                            <p:strVal val="#ppt_x"/>
                                          </p:val>
                                        </p:tav>
                                      </p:tavLst>
                                    </p:anim>
                                    <p:anim calcmode="lin" valueType="num">
                                      <p:cBhvr>
                                        <p:cTn id="26" dur="5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7" grpId="0"/>
      <p:bldP spid="10" grpId="0"/>
      <p:bldP spid="12" grpId="0"/>
    </p:bldLst>
  </p:timing>
  <p:extLst>
    <p:ext uri="{E180D4A7-C9FB-4DFB-919C-405C955672EB}">
      <p14:showEvtLst xmlns:p14="http://schemas.microsoft.com/office/powerpoint/2010/main">
        <p14:playEvt time="0" objId="16"/>
      </p14:showEvtLst>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0" y="483518"/>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3153990"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zh-CN" b="1" dirty="0">
                <a:solidFill>
                  <a:srgbClr val="FFFFFF"/>
                </a:solidFill>
                <a:latin typeface="微软雅黑" pitchFamily="34" charset="-122"/>
                <a:ea typeface="微软雅黑" pitchFamily="34" charset="-122"/>
              </a:rPr>
              <a:t>Research ultimate goal</a:t>
            </a:r>
          </a:p>
        </p:txBody>
      </p:sp>
      <p:grpSp>
        <p:nvGrpSpPr>
          <p:cNvPr id="5" name="Group 2"/>
          <p:cNvGrpSpPr>
            <a:grpSpLocks/>
          </p:cNvGrpSpPr>
          <p:nvPr/>
        </p:nvGrpSpPr>
        <p:grpSpPr bwMode="auto">
          <a:xfrm>
            <a:off x="2843808" y="2536200"/>
            <a:ext cx="1395413" cy="808038"/>
            <a:chOff x="0" y="0"/>
            <a:chExt cx="1712377" cy="990764"/>
          </a:xfrm>
        </p:grpSpPr>
        <p:sp>
          <p:nvSpPr>
            <p:cNvPr id="6" name="Freeform 7"/>
            <p:cNvSpPr>
              <a:spLocks noChangeArrowheads="1"/>
            </p:cNvSpPr>
            <p:nvPr/>
          </p:nvSpPr>
          <p:spPr bwMode="auto">
            <a:xfrm>
              <a:off x="0" y="765260"/>
              <a:ext cx="811815" cy="216776"/>
            </a:xfrm>
            <a:custGeom>
              <a:avLst/>
              <a:gdLst>
                <a:gd name="T0" fmla="*/ 2147483647 w 2331"/>
                <a:gd name="T1" fmla="*/ 2147483647 h 688"/>
                <a:gd name="T2" fmla="*/ 2147483647 w 2331"/>
                <a:gd name="T3" fmla="*/ 2147483647 h 688"/>
                <a:gd name="T4" fmla="*/ 2147483647 w 2331"/>
                <a:gd name="T5" fmla="*/ 0 h 688"/>
                <a:gd name="T6" fmla="*/ 2147483647 w 2331"/>
                <a:gd name="T7" fmla="*/ 2147483647 h 688"/>
                <a:gd name="T8" fmla="*/ 0 60000 65536"/>
                <a:gd name="T9" fmla="*/ 0 60000 65536"/>
                <a:gd name="T10" fmla="*/ 0 60000 65536"/>
                <a:gd name="T11" fmla="*/ 0 60000 65536"/>
                <a:gd name="T12" fmla="*/ 0 w 2331"/>
                <a:gd name="T13" fmla="*/ 0 h 688"/>
                <a:gd name="T14" fmla="*/ 2331 w 2331"/>
                <a:gd name="T15" fmla="*/ 688 h 688"/>
              </a:gdLst>
              <a:ahLst/>
              <a:cxnLst>
                <a:cxn ang="T8">
                  <a:pos x="T0" y="T1"/>
                </a:cxn>
                <a:cxn ang="T9">
                  <a:pos x="T2" y="T3"/>
                </a:cxn>
                <a:cxn ang="T10">
                  <a:pos x="T4" y="T5"/>
                </a:cxn>
                <a:cxn ang="T11">
                  <a:pos x="T6" y="T7"/>
                </a:cxn>
              </a:cxnLst>
              <a:rect l="T12" t="T13" r="T14" b="T15"/>
              <a:pathLst>
                <a:path w="2331" h="688">
                  <a:moveTo>
                    <a:pt x="2331" y="688"/>
                  </a:moveTo>
                  <a:cubicBezTo>
                    <a:pt x="2331" y="688"/>
                    <a:pt x="208" y="159"/>
                    <a:pt x="104" y="138"/>
                  </a:cubicBezTo>
                  <a:cubicBezTo>
                    <a:pt x="0" y="118"/>
                    <a:pt x="2086" y="0"/>
                    <a:pt x="2086" y="0"/>
                  </a:cubicBezTo>
                  <a:lnTo>
                    <a:pt x="2331" y="688"/>
                  </a:lnTo>
                  <a:close/>
                </a:path>
              </a:pathLst>
            </a:custGeom>
            <a:gradFill rotWithShape="1">
              <a:gsLst>
                <a:gs pos="0">
                  <a:srgbClr val="FFFFFF"/>
                </a:gs>
                <a:gs pos="100000">
                  <a:srgbClr val="666666"/>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7" name="Freeform 12"/>
            <p:cNvSpPr>
              <a:spLocks noChangeArrowheads="1"/>
            </p:cNvSpPr>
            <p:nvPr/>
          </p:nvSpPr>
          <p:spPr bwMode="auto">
            <a:xfrm>
              <a:off x="781263" y="0"/>
              <a:ext cx="931114" cy="990764"/>
            </a:xfrm>
            <a:custGeom>
              <a:avLst/>
              <a:gdLst>
                <a:gd name="T0" fmla="*/ 2147483647 w 913"/>
                <a:gd name="T1" fmla="*/ 2147483647 h 972"/>
                <a:gd name="T2" fmla="*/ 0 w 913"/>
                <a:gd name="T3" fmla="*/ 2147483647 h 972"/>
                <a:gd name="T4" fmla="*/ 0 w 913"/>
                <a:gd name="T5" fmla="*/ 0 h 972"/>
                <a:gd name="T6" fmla="*/ 2147483647 w 913"/>
                <a:gd name="T7" fmla="*/ 2147483647 h 972"/>
                <a:gd name="T8" fmla="*/ 2147483647 w 913"/>
                <a:gd name="T9" fmla="*/ 2147483647 h 972"/>
                <a:gd name="T10" fmla="*/ 0 60000 65536"/>
                <a:gd name="T11" fmla="*/ 0 60000 65536"/>
                <a:gd name="T12" fmla="*/ 0 60000 65536"/>
                <a:gd name="T13" fmla="*/ 0 60000 65536"/>
                <a:gd name="T14" fmla="*/ 0 60000 65536"/>
                <a:gd name="T15" fmla="*/ 0 w 913"/>
                <a:gd name="T16" fmla="*/ 0 h 972"/>
                <a:gd name="T17" fmla="*/ 913 w 913"/>
                <a:gd name="T18" fmla="*/ 972 h 972"/>
              </a:gdLst>
              <a:ahLst/>
              <a:cxnLst>
                <a:cxn ang="T10">
                  <a:pos x="T0" y="T1"/>
                </a:cxn>
                <a:cxn ang="T11">
                  <a:pos x="T2" y="T3"/>
                </a:cxn>
                <a:cxn ang="T12">
                  <a:pos x="T4" y="T5"/>
                </a:cxn>
                <a:cxn ang="T13">
                  <a:pos x="T6" y="T7"/>
                </a:cxn>
                <a:cxn ang="T14">
                  <a:pos x="T8" y="T9"/>
                </a:cxn>
              </a:cxnLst>
              <a:rect l="T15" t="T16" r="T17" b="T18"/>
              <a:pathLst>
                <a:path w="913" h="972">
                  <a:moveTo>
                    <a:pt x="913" y="958"/>
                  </a:moveTo>
                  <a:lnTo>
                    <a:pt x="0" y="972"/>
                  </a:lnTo>
                  <a:lnTo>
                    <a:pt x="0" y="0"/>
                  </a:lnTo>
                  <a:lnTo>
                    <a:pt x="913" y="6"/>
                  </a:lnTo>
                  <a:lnTo>
                    <a:pt x="913" y="958"/>
                  </a:lnTo>
                  <a:close/>
                </a:path>
              </a:pathLst>
            </a:custGeom>
            <a:gradFill rotWithShape="1">
              <a:gsLst>
                <a:gs pos="0">
                  <a:srgbClr val="F8F8F8"/>
                </a:gs>
                <a:gs pos="100000">
                  <a:srgbClr val="C0C0C0"/>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9" name="Freeform 13"/>
            <p:cNvSpPr>
              <a:spLocks noChangeArrowheads="1"/>
            </p:cNvSpPr>
            <p:nvPr/>
          </p:nvSpPr>
          <p:spPr bwMode="auto">
            <a:xfrm>
              <a:off x="711430" y="0"/>
              <a:ext cx="69834" cy="990764"/>
            </a:xfrm>
            <a:custGeom>
              <a:avLst/>
              <a:gdLst>
                <a:gd name="T0" fmla="*/ 0 w 69"/>
                <a:gd name="T1" fmla="*/ 2147483647 h 972"/>
                <a:gd name="T2" fmla="*/ 0 w 69"/>
                <a:gd name="T3" fmla="*/ 2147483647 h 972"/>
                <a:gd name="T4" fmla="*/ 2147483647 w 69"/>
                <a:gd name="T5" fmla="*/ 2147483647 h 972"/>
                <a:gd name="T6" fmla="*/ 2147483647 w 69"/>
                <a:gd name="T7" fmla="*/ 0 h 972"/>
                <a:gd name="T8" fmla="*/ 0 w 69"/>
                <a:gd name="T9" fmla="*/ 2147483647 h 972"/>
                <a:gd name="T10" fmla="*/ 0 60000 65536"/>
                <a:gd name="T11" fmla="*/ 0 60000 65536"/>
                <a:gd name="T12" fmla="*/ 0 60000 65536"/>
                <a:gd name="T13" fmla="*/ 0 60000 65536"/>
                <a:gd name="T14" fmla="*/ 0 60000 65536"/>
                <a:gd name="T15" fmla="*/ 0 w 69"/>
                <a:gd name="T16" fmla="*/ 0 h 972"/>
                <a:gd name="T17" fmla="*/ 69 w 69"/>
                <a:gd name="T18" fmla="*/ 972 h 972"/>
              </a:gdLst>
              <a:ahLst/>
              <a:cxnLst>
                <a:cxn ang="T10">
                  <a:pos x="T0" y="T1"/>
                </a:cxn>
                <a:cxn ang="T11">
                  <a:pos x="T2" y="T3"/>
                </a:cxn>
                <a:cxn ang="T12">
                  <a:pos x="T4" y="T5"/>
                </a:cxn>
                <a:cxn ang="T13">
                  <a:pos x="T6" y="T7"/>
                </a:cxn>
                <a:cxn ang="T14">
                  <a:pos x="T8" y="T9"/>
                </a:cxn>
              </a:cxnLst>
              <a:rect l="T15" t="T16" r="T17" b="T18"/>
              <a:pathLst>
                <a:path w="69" h="972">
                  <a:moveTo>
                    <a:pt x="0" y="87"/>
                  </a:moveTo>
                  <a:lnTo>
                    <a:pt x="0" y="906"/>
                  </a:lnTo>
                  <a:lnTo>
                    <a:pt x="69" y="972"/>
                  </a:lnTo>
                  <a:lnTo>
                    <a:pt x="69" y="0"/>
                  </a:lnTo>
                  <a:lnTo>
                    <a:pt x="0" y="87"/>
                  </a:lnTo>
                  <a:close/>
                </a:path>
              </a:pathLst>
            </a:custGeom>
            <a:gradFill rotWithShape="1">
              <a:gsLst>
                <a:gs pos="0">
                  <a:srgbClr val="969696"/>
                </a:gs>
                <a:gs pos="100000">
                  <a:srgbClr val="5F5F5F"/>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grpSp>
      <p:grpSp>
        <p:nvGrpSpPr>
          <p:cNvPr id="10" name="Group 6"/>
          <p:cNvGrpSpPr>
            <a:grpSpLocks/>
          </p:cNvGrpSpPr>
          <p:nvPr/>
        </p:nvGrpSpPr>
        <p:grpSpPr bwMode="auto">
          <a:xfrm>
            <a:off x="1656358" y="2486988"/>
            <a:ext cx="1446213" cy="900112"/>
            <a:chOff x="0" y="0"/>
            <a:chExt cx="1773483" cy="1102788"/>
          </a:xfrm>
        </p:grpSpPr>
        <p:sp>
          <p:nvSpPr>
            <p:cNvPr id="11" name="Freeform 6"/>
            <p:cNvSpPr>
              <a:spLocks noChangeArrowheads="1"/>
            </p:cNvSpPr>
            <p:nvPr/>
          </p:nvSpPr>
          <p:spPr bwMode="auto">
            <a:xfrm>
              <a:off x="0" y="741981"/>
              <a:ext cx="768169" cy="333165"/>
            </a:xfrm>
            <a:custGeom>
              <a:avLst/>
              <a:gdLst>
                <a:gd name="T0" fmla="*/ 2147483647 w 2331"/>
                <a:gd name="T1" fmla="*/ 2147483647 h 688"/>
                <a:gd name="T2" fmla="*/ 2147483647 w 2331"/>
                <a:gd name="T3" fmla="*/ 2147483647 h 688"/>
                <a:gd name="T4" fmla="*/ 2147483647 w 2331"/>
                <a:gd name="T5" fmla="*/ 0 h 688"/>
                <a:gd name="T6" fmla="*/ 2147483647 w 2331"/>
                <a:gd name="T7" fmla="*/ 2147483647 h 688"/>
                <a:gd name="T8" fmla="*/ 0 60000 65536"/>
                <a:gd name="T9" fmla="*/ 0 60000 65536"/>
                <a:gd name="T10" fmla="*/ 0 60000 65536"/>
                <a:gd name="T11" fmla="*/ 0 60000 65536"/>
                <a:gd name="T12" fmla="*/ 0 w 2331"/>
                <a:gd name="T13" fmla="*/ 0 h 688"/>
                <a:gd name="T14" fmla="*/ 2331 w 2331"/>
                <a:gd name="T15" fmla="*/ 688 h 688"/>
              </a:gdLst>
              <a:ahLst/>
              <a:cxnLst>
                <a:cxn ang="T8">
                  <a:pos x="T0" y="T1"/>
                </a:cxn>
                <a:cxn ang="T9">
                  <a:pos x="T2" y="T3"/>
                </a:cxn>
                <a:cxn ang="T10">
                  <a:pos x="T4" y="T5"/>
                </a:cxn>
                <a:cxn ang="T11">
                  <a:pos x="T6" y="T7"/>
                </a:cxn>
              </a:cxnLst>
              <a:rect l="T12" t="T13" r="T14" b="T15"/>
              <a:pathLst>
                <a:path w="2331" h="688">
                  <a:moveTo>
                    <a:pt x="2331" y="688"/>
                  </a:moveTo>
                  <a:cubicBezTo>
                    <a:pt x="2331" y="688"/>
                    <a:pt x="208" y="159"/>
                    <a:pt x="104" y="138"/>
                  </a:cubicBezTo>
                  <a:cubicBezTo>
                    <a:pt x="0" y="118"/>
                    <a:pt x="2086" y="0"/>
                    <a:pt x="2086" y="0"/>
                  </a:cubicBezTo>
                  <a:lnTo>
                    <a:pt x="2331" y="688"/>
                  </a:lnTo>
                  <a:close/>
                </a:path>
              </a:pathLst>
            </a:custGeom>
            <a:gradFill rotWithShape="1">
              <a:gsLst>
                <a:gs pos="0">
                  <a:srgbClr val="FFFFFF"/>
                </a:gs>
                <a:gs pos="100000">
                  <a:srgbClr val="666666"/>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12" name="Freeform 10"/>
            <p:cNvSpPr>
              <a:spLocks noChangeArrowheads="1"/>
            </p:cNvSpPr>
            <p:nvPr/>
          </p:nvSpPr>
          <p:spPr bwMode="auto">
            <a:xfrm>
              <a:off x="781264" y="13094"/>
              <a:ext cx="992219" cy="1089694"/>
            </a:xfrm>
            <a:custGeom>
              <a:avLst/>
              <a:gdLst>
                <a:gd name="T0" fmla="*/ 0 w 973"/>
                <a:gd name="T1" fmla="*/ 0 h 1069"/>
                <a:gd name="T2" fmla="*/ 0 w 973"/>
                <a:gd name="T3" fmla="*/ 2147483647 h 1069"/>
                <a:gd name="T4" fmla="*/ 2147483647 w 973"/>
                <a:gd name="T5" fmla="*/ 2147483647 h 1069"/>
                <a:gd name="T6" fmla="*/ 2147483647 w 973"/>
                <a:gd name="T7" fmla="*/ 2147483647 h 1069"/>
                <a:gd name="T8" fmla="*/ 0 w 973"/>
                <a:gd name="T9" fmla="*/ 0 h 1069"/>
                <a:gd name="T10" fmla="*/ 0 60000 65536"/>
                <a:gd name="T11" fmla="*/ 0 60000 65536"/>
                <a:gd name="T12" fmla="*/ 0 60000 65536"/>
                <a:gd name="T13" fmla="*/ 0 60000 65536"/>
                <a:gd name="T14" fmla="*/ 0 60000 65536"/>
                <a:gd name="T15" fmla="*/ 0 w 973"/>
                <a:gd name="T16" fmla="*/ 0 h 1069"/>
                <a:gd name="T17" fmla="*/ 973 w 973"/>
                <a:gd name="T18" fmla="*/ 1069 h 1069"/>
              </a:gdLst>
              <a:ahLst/>
              <a:cxnLst>
                <a:cxn ang="T10">
                  <a:pos x="T0" y="T1"/>
                </a:cxn>
                <a:cxn ang="T11">
                  <a:pos x="T2" y="T3"/>
                </a:cxn>
                <a:cxn ang="T12">
                  <a:pos x="T4" y="T5"/>
                </a:cxn>
                <a:cxn ang="T13">
                  <a:pos x="T6" y="T7"/>
                </a:cxn>
                <a:cxn ang="T14">
                  <a:pos x="T8" y="T9"/>
                </a:cxn>
              </a:cxnLst>
              <a:rect l="T15" t="T16" r="T17" b="T18"/>
              <a:pathLst>
                <a:path w="973" h="1069">
                  <a:moveTo>
                    <a:pt x="0" y="0"/>
                  </a:moveTo>
                  <a:lnTo>
                    <a:pt x="0" y="1069"/>
                  </a:lnTo>
                  <a:lnTo>
                    <a:pt x="973" y="1051"/>
                  </a:lnTo>
                  <a:lnTo>
                    <a:pt x="973" y="36"/>
                  </a:lnTo>
                  <a:lnTo>
                    <a:pt x="0" y="0"/>
                  </a:lnTo>
                  <a:close/>
                </a:path>
              </a:pathLst>
            </a:custGeom>
            <a:gradFill rotWithShape="1">
              <a:gsLst>
                <a:gs pos="0">
                  <a:srgbClr val="F8F8F8"/>
                </a:gs>
                <a:gs pos="100000">
                  <a:srgbClr val="C0C0C0"/>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13" name="Freeform 11"/>
            <p:cNvSpPr>
              <a:spLocks noChangeArrowheads="1"/>
            </p:cNvSpPr>
            <p:nvPr/>
          </p:nvSpPr>
          <p:spPr bwMode="auto">
            <a:xfrm>
              <a:off x="589222" y="0"/>
              <a:ext cx="200772" cy="1089695"/>
            </a:xfrm>
            <a:custGeom>
              <a:avLst/>
              <a:gdLst>
                <a:gd name="T0" fmla="*/ 0 w 197"/>
                <a:gd name="T1" fmla="*/ 2147483647 h 1069"/>
                <a:gd name="T2" fmla="*/ 0 w 197"/>
                <a:gd name="T3" fmla="*/ 2147483647 h 1069"/>
                <a:gd name="T4" fmla="*/ 2147483647 w 197"/>
                <a:gd name="T5" fmla="*/ 2147483647 h 1069"/>
                <a:gd name="T6" fmla="*/ 2147483647 w 197"/>
                <a:gd name="T7" fmla="*/ 0 h 1069"/>
                <a:gd name="T8" fmla="*/ 0 w 197"/>
                <a:gd name="T9" fmla="*/ 2147483647 h 1069"/>
                <a:gd name="T10" fmla="*/ 0 60000 65536"/>
                <a:gd name="T11" fmla="*/ 0 60000 65536"/>
                <a:gd name="T12" fmla="*/ 0 60000 65536"/>
                <a:gd name="T13" fmla="*/ 0 60000 65536"/>
                <a:gd name="T14" fmla="*/ 0 60000 65536"/>
                <a:gd name="T15" fmla="*/ 0 w 197"/>
                <a:gd name="T16" fmla="*/ 0 h 1069"/>
                <a:gd name="T17" fmla="*/ 197 w 197"/>
                <a:gd name="T18" fmla="*/ 1069 h 1069"/>
              </a:gdLst>
              <a:ahLst/>
              <a:cxnLst>
                <a:cxn ang="T10">
                  <a:pos x="T0" y="T1"/>
                </a:cxn>
                <a:cxn ang="T11">
                  <a:pos x="T2" y="T3"/>
                </a:cxn>
                <a:cxn ang="T12">
                  <a:pos x="T4" y="T5"/>
                </a:cxn>
                <a:cxn ang="T13">
                  <a:pos x="T6" y="T7"/>
                </a:cxn>
                <a:cxn ang="T14">
                  <a:pos x="T8" y="T9"/>
                </a:cxn>
              </a:cxnLst>
              <a:rect l="T15" t="T16" r="T17" b="T18"/>
              <a:pathLst>
                <a:path w="197" h="1069">
                  <a:moveTo>
                    <a:pt x="0" y="123"/>
                  </a:moveTo>
                  <a:lnTo>
                    <a:pt x="0" y="947"/>
                  </a:lnTo>
                  <a:lnTo>
                    <a:pt x="197" y="1069"/>
                  </a:lnTo>
                  <a:lnTo>
                    <a:pt x="197" y="0"/>
                  </a:lnTo>
                  <a:lnTo>
                    <a:pt x="0" y="123"/>
                  </a:lnTo>
                  <a:close/>
                </a:path>
              </a:pathLst>
            </a:custGeom>
            <a:gradFill rotWithShape="1">
              <a:gsLst>
                <a:gs pos="0">
                  <a:srgbClr val="969696"/>
                </a:gs>
                <a:gs pos="100000">
                  <a:srgbClr val="5F5F5F"/>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grpSp>
      <p:grpSp>
        <p:nvGrpSpPr>
          <p:cNvPr id="14" name="Group 10"/>
          <p:cNvGrpSpPr>
            <a:grpSpLocks/>
          </p:cNvGrpSpPr>
          <p:nvPr/>
        </p:nvGrpSpPr>
        <p:grpSpPr bwMode="auto">
          <a:xfrm>
            <a:off x="4669433" y="2536200"/>
            <a:ext cx="1403350" cy="808038"/>
            <a:chOff x="0" y="0"/>
            <a:chExt cx="1719651" cy="990764"/>
          </a:xfrm>
        </p:grpSpPr>
        <p:sp>
          <p:nvSpPr>
            <p:cNvPr id="15" name="Freeform 2"/>
            <p:cNvSpPr>
              <a:spLocks noChangeArrowheads="1"/>
            </p:cNvSpPr>
            <p:nvPr/>
          </p:nvSpPr>
          <p:spPr bwMode="auto">
            <a:xfrm flipH="1">
              <a:off x="916565" y="765260"/>
              <a:ext cx="803086" cy="216776"/>
            </a:xfrm>
            <a:custGeom>
              <a:avLst/>
              <a:gdLst>
                <a:gd name="T0" fmla="*/ 2147483647 w 2331"/>
                <a:gd name="T1" fmla="*/ 2147483647 h 688"/>
                <a:gd name="T2" fmla="*/ 2147483647 w 2331"/>
                <a:gd name="T3" fmla="*/ 2147483647 h 688"/>
                <a:gd name="T4" fmla="*/ 2147483647 w 2331"/>
                <a:gd name="T5" fmla="*/ 0 h 688"/>
                <a:gd name="T6" fmla="*/ 2147483647 w 2331"/>
                <a:gd name="T7" fmla="*/ 2147483647 h 688"/>
                <a:gd name="T8" fmla="*/ 0 60000 65536"/>
                <a:gd name="T9" fmla="*/ 0 60000 65536"/>
                <a:gd name="T10" fmla="*/ 0 60000 65536"/>
                <a:gd name="T11" fmla="*/ 0 60000 65536"/>
                <a:gd name="T12" fmla="*/ 0 w 2331"/>
                <a:gd name="T13" fmla="*/ 0 h 688"/>
                <a:gd name="T14" fmla="*/ 2331 w 2331"/>
                <a:gd name="T15" fmla="*/ 688 h 688"/>
              </a:gdLst>
              <a:ahLst/>
              <a:cxnLst>
                <a:cxn ang="T8">
                  <a:pos x="T0" y="T1"/>
                </a:cxn>
                <a:cxn ang="T9">
                  <a:pos x="T2" y="T3"/>
                </a:cxn>
                <a:cxn ang="T10">
                  <a:pos x="T4" y="T5"/>
                </a:cxn>
                <a:cxn ang="T11">
                  <a:pos x="T6" y="T7"/>
                </a:cxn>
              </a:cxnLst>
              <a:rect l="T12" t="T13" r="T14" b="T15"/>
              <a:pathLst>
                <a:path w="2331" h="688">
                  <a:moveTo>
                    <a:pt x="2331" y="688"/>
                  </a:moveTo>
                  <a:cubicBezTo>
                    <a:pt x="2331" y="688"/>
                    <a:pt x="208" y="159"/>
                    <a:pt x="104" y="138"/>
                  </a:cubicBezTo>
                  <a:cubicBezTo>
                    <a:pt x="0" y="118"/>
                    <a:pt x="2086" y="0"/>
                    <a:pt x="2086" y="0"/>
                  </a:cubicBezTo>
                  <a:lnTo>
                    <a:pt x="2331" y="688"/>
                  </a:lnTo>
                  <a:close/>
                </a:path>
              </a:pathLst>
            </a:custGeom>
            <a:gradFill rotWithShape="1">
              <a:gsLst>
                <a:gs pos="0">
                  <a:srgbClr val="FFFFFF"/>
                </a:gs>
                <a:gs pos="100000">
                  <a:srgbClr val="666666"/>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16" name="Freeform 18"/>
            <p:cNvSpPr>
              <a:spLocks noChangeArrowheads="1"/>
            </p:cNvSpPr>
            <p:nvPr/>
          </p:nvSpPr>
          <p:spPr bwMode="auto">
            <a:xfrm flipH="1">
              <a:off x="0" y="0"/>
              <a:ext cx="931114" cy="990764"/>
            </a:xfrm>
            <a:custGeom>
              <a:avLst/>
              <a:gdLst>
                <a:gd name="T0" fmla="*/ 2147483647 w 913"/>
                <a:gd name="T1" fmla="*/ 2147483647 h 972"/>
                <a:gd name="T2" fmla="*/ 0 w 913"/>
                <a:gd name="T3" fmla="*/ 2147483647 h 972"/>
                <a:gd name="T4" fmla="*/ 0 w 913"/>
                <a:gd name="T5" fmla="*/ 0 h 972"/>
                <a:gd name="T6" fmla="*/ 2147483647 w 913"/>
                <a:gd name="T7" fmla="*/ 2147483647 h 972"/>
                <a:gd name="T8" fmla="*/ 2147483647 w 913"/>
                <a:gd name="T9" fmla="*/ 2147483647 h 972"/>
                <a:gd name="T10" fmla="*/ 0 60000 65536"/>
                <a:gd name="T11" fmla="*/ 0 60000 65536"/>
                <a:gd name="T12" fmla="*/ 0 60000 65536"/>
                <a:gd name="T13" fmla="*/ 0 60000 65536"/>
                <a:gd name="T14" fmla="*/ 0 60000 65536"/>
                <a:gd name="T15" fmla="*/ 0 w 913"/>
                <a:gd name="T16" fmla="*/ 0 h 972"/>
                <a:gd name="T17" fmla="*/ 913 w 913"/>
                <a:gd name="T18" fmla="*/ 972 h 972"/>
              </a:gdLst>
              <a:ahLst/>
              <a:cxnLst>
                <a:cxn ang="T10">
                  <a:pos x="T0" y="T1"/>
                </a:cxn>
                <a:cxn ang="T11">
                  <a:pos x="T2" y="T3"/>
                </a:cxn>
                <a:cxn ang="T12">
                  <a:pos x="T4" y="T5"/>
                </a:cxn>
                <a:cxn ang="T13">
                  <a:pos x="T6" y="T7"/>
                </a:cxn>
                <a:cxn ang="T14">
                  <a:pos x="T8" y="T9"/>
                </a:cxn>
              </a:cxnLst>
              <a:rect l="T15" t="T16" r="T17" b="T18"/>
              <a:pathLst>
                <a:path w="913" h="972">
                  <a:moveTo>
                    <a:pt x="913" y="958"/>
                  </a:moveTo>
                  <a:lnTo>
                    <a:pt x="0" y="972"/>
                  </a:lnTo>
                  <a:lnTo>
                    <a:pt x="0" y="0"/>
                  </a:lnTo>
                  <a:lnTo>
                    <a:pt x="913" y="6"/>
                  </a:lnTo>
                  <a:lnTo>
                    <a:pt x="913" y="958"/>
                  </a:lnTo>
                  <a:close/>
                </a:path>
              </a:pathLst>
            </a:custGeom>
            <a:gradFill rotWithShape="1">
              <a:gsLst>
                <a:gs pos="0">
                  <a:srgbClr val="C0C0C0"/>
                </a:gs>
                <a:gs pos="100000">
                  <a:srgbClr val="F8F8F8"/>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17" name="Freeform 19"/>
            <p:cNvSpPr>
              <a:spLocks noChangeArrowheads="1"/>
            </p:cNvSpPr>
            <p:nvPr/>
          </p:nvSpPr>
          <p:spPr bwMode="auto">
            <a:xfrm flipH="1">
              <a:off x="931114" y="0"/>
              <a:ext cx="69834" cy="990764"/>
            </a:xfrm>
            <a:custGeom>
              <a:avLst/>
              <a:gdLst>
                <a:gd name="T0" fmla="*/ 0 w 69"/>
                <a:gd name="T1" fmla="*/ 2147483647 h 972"/>
                <a:gd name="T2" fmla="*/ 0 w 69"/>
                <a:gd name="T3" fmla="*/ 2147483647 h 972"/>
                <a:gd name="T4" fmla="*/ 2147483647 w 69"/>
                <a:gd name="T5" fmla="*/ 2147483647 h 972"/>
                <a:gd name="T6" fmla="*/ 2147483647 w 69"/>
                <a:gd name="T7" fmla="*/ 0 h 972"/>
                <a:gd name="T8" fmla="*/ 0 w 69"/>
                <a:gd name="T9" fmla="*/ 2147483647 h 972"/>
                <a:gd name="T10" fmla="*/ 0 60000 65536"/>
                <a:gd name="T11" fmla="*/ 0 60000 65536"/>
                <a:gd name="T12" fmla="*/ 0 60000 65536"/>
                <a:gd name="T13" fmla="*/ 0 60000 65536"/>
                <a:gd name="T14" fmla="*/ 0 60000 65536"/>
                <a:gd name="T15" fmla="*/ 0 w 69"/>
                <a:gd name="T16" fmla="*/ 0 h 972"/>
                <a:gd name="T17" fmla="*/ 69 w 69"/>
                <a:gd name="T18" fmla="*/ 972 h 972"/>
              </a:gdLst>
              <a:ahLst/>
              <a:cxnLst>
                <a:cxn ang="T10">
                  <a:pos x="T0" y="T1"/>
                </a:cxn>
                <a:cxn ang="T11">
                  <a:pos x="T2" y="T3"/>
                </a:cxn>
                <a:cxn ang="T12">
                  <a:pos x="T4" y="T5"/>
                </a:cxn>
                <a:cxn ang="T13">
                  <a:pos x="T6" y="T7"/>
                </a:cxn>
                <a:cxn ang="T14">
                  <a:pos x="T8" y="T9"/>
                </a:cxn>
              </a:cxnLst>
              <a:rect l="T15" t="T16" r="T17" b="T18"/>
              <a:pathLst>
                <a:path w="69" h="972">
                  <a:moveTo>
                    <a:pt x="0" y="87"/>
                  </a:moveTo>
                  <a:lnTo>
                    <a:pt x="0" y="906"/>
                  </a:lnTo>
                  <a:lnTo>
                    <a:pt x="69" y="972"/>
                  </a:lnTo>
                  <a:lnTo>
                    <a:pt x="69" y="0"/>
                  </a:lnTo>
                  <a:lnTo>
                    <a:pt x="0" y="87"/>
                  </a:lnTo>
                  <a:close/>
                </a:path>
              </a:pathLst>
            </a:custGeom>
            <a:gradFill rotWithShape="1">
              <a:gsLst>
                <a:gs pos="0">
                  <a:srgbClr val="969696"/>
                </a:gs>
                <a:gs pos="100000">
                  <a:srgbClr val="5F5F5F"/>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grpSp>
      <p:grpSp>
        <p:nvGrpSpPr>
          <p:cNvPr id="18" name="Group 14"/>
          <p:cNvGrpSpPr>
            <a:grpSpLocks/>
          </p:cNvGrpSpPr>
          <p:nvPr/>
        </p:nvGrpSpPr>
        <p:grpSpPr bwMode="auto">
          <a:xfrm>
            <a:off x="5787033" y="2486988"/>
            <a:ext cx="1446213" cy="893762"/>
            <a:chOff x="0" y="0"/>
            <a:chExt cx="1772026" cy="1095515"/>
          </a:xfrm>
        </p:grpSpPr>
        <p:sp>
          <p:nvSpPr>
            <p:cNvPr id="19" name="Freeform 4"/>
            <p:cNvSpPr>
              <a:spLocks noChangeArrowheads="1"/>
            </p:cNvSpPr>
            <p:nvPr/>
          </p:nvSpPr>
          <p:spPr bwMode="auto">
            <a:xfrm flipH="1">
              <a:off x="980579" y="739072"/>
              <a:ext cx="791447" cy="356443"/>
            </a:xfrm>
            <a:custGeom>
              <a:avLst/>
              <a:gdLst>
                <a:gd name="T0" fmla="*/ 2147483647 w 2331"/>
                <a:gd name="T1" fmla="*/ 2147483647 h 688"/>
                <a:gd name="T2" fmla="*/ 2147483647 w 2331"/>
                <a:gd name="T3" fmla="*/ 2147483647 h 688"/>
                <a:gd name="T4" fmla="*/ 2147483647 w 2331"/>
                <a:gd name="T5" fmla="*/ 0 h 688"/>
                <a:gd name="T6" fmla="*/ 2147483647 w 2331"/>
                <a:gd name="T7" fmla="*/ 2147483647 h 688"/>
                <a:gd name="T8" fmla="*/ 0 60000 65536"/>
                <a:gd name="T9" fmla="*/ 0 60000 65536"/>
                <a:gd name="T10" fmla="*/ 0 60000 65536"/>
                <a:gd name="T11" fmla="*/ 0 60000 65536"/>
                <a:gd name="T12" fmla="*/ 0 w 2331"/>
                <a:gd name="T13" fmla="*/ 0 h 688"/>
                <a:gd name="T14" fmla="*/ 2331 w 2331"/>
                <a:gd name="T15" fmla="*/ 688 h 688"/>
              </a:gdLst>
              <a:ahLst/>
              <a:cxnLst>
                <a:cxn ang="T8">
                  <a:pos x="T0" y="T1"/>
                </a:cxn>
                <a:cxn ang="T9">
                  <a:pos x="T2" y="T3"/>
                </a:cxn>
                <a:cxn ang="T10">
                  <a:pos x="T4" y="T5"/>
                </a:cxn>
                <a:cxn ang="T11">
                  <a:pos x="T6" y="T7"/>
                </a:cxn>
              </a:cxnLst>
              <a:rect l="T12" t="T13" r="T14" b="T15"/>
              <a:pathLst>
                <a:path w="2331" h="688">
                  <a:moveTo>
                    <a:pt x="2331" y="688"/>
                  </a:moveTo>
                  <a:cubicBezTo>
                    <a:pt x="2331" y="688"/>
                    <a:pt x="208" y="159"/>
                    <a:pt x="104" y="138"/>
                  </a:cubicBezTo>
                  <a:cubicBezTo>
                    <a:pt x="0" y="118"/>
                    <a:pt x="2086" y="0"/>
                    <a:pt x="2086" y="0"/>
                  </a:cubicBezTo>
                  <a:lnTo>
                    <a:pt x="2331" y="688"/>
                  </a:lnTo>
                  <a:close/>
                </a:path>
              </a:pathLst>
            </a:custGeom>
            <a:gradFill rotWithShape="1">
              <a:gsLst>
                <a:gs pos="0">
                  <a:srgbClr val="FFFFFF"/>
                </a:gs>
                <a:gs pos="100000">
                  <a:srgbClr val="666666"/>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20" name="Freeform 16"/>
            <p:cNvSpPr>
              <a:spLocks noChangeArrowheads="1"/>
            </p:cNvSpPr>
            <p:nvPr/>
          </p:nvSpPr>
          <p:spPr bwMode="auto">
            <a:xfrm flipH="1">
              <a:off x="0" y="0"/>
              <a:ext cx="992219" cy="1089695"/>
            </a:xfrm>
            <a:custGeom>
              <a:avLst/>
              <a:gdLst>
                <a:gd name="T0" fmla="*/ 0 w 973"/>
                <a:gd name="T1" fmla="*/ 0 h 1069"/>
                <a:gd name="T2" fmla="*/ 0 w 973"/>
                <a:gd name="T3" fmla="*/ 2147483647 h 1069"/>
                <a:gd name="T4" fmla="*/ 2147483647 w 973"/>
                <a:gd name="T5" fmla="*/ 2147483647 h 1069"/>
                <a:gd name="T6" fmla="*/ 2147483647 w 973"/>
                <a:gd name="T7" fmla="*/ 2147483647 h 1069"/>
                <a:gd name="T8" fmla="*/ 0 w 973"/>
                <a:gd name="T9" fmla="*/ 0 h 1069"/>
                <a:gd name="T10" fmla="*/ 0 60000 65536"/>
                <a:gd name="T11" fmla="*/ 0 60000 65536"/>
                <a:gd name="T12" fmla="*/ 0 60000 65536"/>
                <a:gd name="T13" fmla="*/ 0 60000 65536"/>
                <a:gd name="T14" fmla="*/ 0 60000 65536"/>
                <a:gd name="T15" fmla="*/ 0 w 973"/>
                <a:gd name="T16" fmla="*/ 0 h 1069"/>
                <a:gd name="T17" fmla="*/ 973 w 973"/>
                <a:gd name="T18" fmla="*/ 1069 h 1069"/>
              </a:gdLst>
              <a:ahLst/>
              <a:cxnLst>
                <a:cxn ang="T10">
                  <a:pos x="T0" y="T1"/>
                </a:cxn>
                <a:cxn ang="T11">
                  <a:pos x="T2" y="T3"/>
                </a:cxn>
                <a:cxn ang="T12">
                  <a:pos x="T4" y="T5"/>
                </a:cxn>
                <a:cxn ang="T13">
                  <a:pos x="T6" y="T7"/>
                </a:cxn>
                <a:cxn ang="T14">
                  <a:pos x="T8" y="T9"/>
                </a:cxn>
              </a:cxnLst>
              <a:rect l="T15" t="T16" r="T17" b="T18"/>
              <a:pathLst>
                <a:path w="973" h="1069">
                  <a:moveTo>
                    <a:pt x="0" y="0"/>
                  </a:moveTo>
                  <a:lnTo>
                    <a:pt x="0" y="1069"/>
                  </a:lnTo>
                  <a:lnTo>
                    <a:pt x="973" y="1051"/>
                  </a:lnTo>
                  <a:lnTo>
                    <a:pt x="973" y="36"/>
                  </a:lnTo>
                  <a:lnTo>
                    <a:pt x="0" y="0"/>
                  </a:lnTo>
                  <a:close/>
                </a:path>
              </a:pathLst>
            </a:custGeom>
            <a:gradFill rotWithShape="1">
              <a:gsLst>
                <a:gs pos="0">
                  <a:srgbClr val="C0C0C0"/>
                </a:gs>
                <a:gs pos="100000">
                  <a:srgbClr val="F8F8F8"/>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21" name="Freeform 17"/>
            <p:cNvSpPr>
              <a:spLocks noChangeArrowheads="1"/>
            </p:cNvSpPr>
            <p:nvPr/>
          </p:nvSpPr>
          <p:spPr bwMode="auto">
            <a:xfrm flipH="1">
              <a:off x="992218" y="0"/>
              <a:ext cx="200772" cy="1089695"/>
            </a:xfrm>
            <a:custGeom>
              <a:avLst/>
              <a:gdLst>
                <a:gd name="T0" fmla="*/ 0 w 197"/>
                <a:gd name="T1" fmla="*/ 2147483647 h 1069"/>
                <a:gd name="T2" fmla="*/ 0 w 197"/>
                <a:gd name="T3" fmla="*/ 2147483647 h 1069"/>
                <a:gd name="T4" fmla="*/ 2147483647 w 197"/>
                <a:gd name="T5" fmla="*/ 2147483647 h 1069"/>
                <a:gd name="T6" fmla="*/ 2147483647 w 197"/>
                <a:gd name="T7" fmla="*/ 0 h 1069"/>
                <a:gd name="T8" fmla="*/ 0 w 197"/>
                <a:gd name="T9" fmla="*/ 2147483647 h 1069"/>
                <a:gd name="T10" fmla="*/ 0 60000 65536"/>
                <a:gd name="T11" fmla="*/ 0 60000 65536"/>
                <a:gd name="T12" fmla="*/ 0 60000 65536"/>
                <a:gd name="T13" fmla="*/ 0 60000 65536"/>
                <a:gd name="T14" fmla="*/ 0 60000 65536"/>
                <a:gd name="T15" fmla="*/ 0 w 197"/>
                <a:gd name="T16" fmla="*/ 0 h 1069"/>
                <a:gd name="T17" fmla="*/ 197 w 197"/>
                <a:gd name="T18" fmla="*/ 1069 h 1069"/>
              </a:gdLst>
              <a:ahLst/>
              <a:cxnLst>
                <a:cxn ang="T10">
                  <a:pos x="T0" y="T1"/>
                </a:cxn>
                <a:cxn ang="T11">
                  <a:pos x="T2" y="T3"/>
                </a:cxn>
                <a:cxn ang="T12">
                  <a:pos x="T4" y="T5"/>
                </a:cxn>
                <a:cxn ang="T13">
                  <a:pos x="T6" y="T7"/>
                </a:cxn>
                <a:cxn ang="T14">
                  <a:pos x="T8" y="T9"/>
                </a:cxn>
              </a:cxnLst>
              <a:rect l="T15" t="T16" r="T17" b="T18"/>
              <a:pathLst>
                <a:path w="197" h="1069">
                  <a:moveTo>
                    <a:pt x="0" y="123"/>
                  </a:moveTo>
                  <a:lnTo>
                    <a:pt x="0" y="947"/>
                  </a:lnTo>
                  <a:lnTo>
                    <a:pt x="197" y="1069"/>
                  </a:lnTo>
                  <a:lnTo>
                    <a:pt x="197" y="0"/>
                  </a:lnTo>
                  <a:lnTo>
                    <a:pt x="0" y="123"/>
                  </a:lnTo>
                  <a:close/>
                </a:path>
              </a:pathLst>
            </a:custGeom>
            <a:gradFill rotWithShape="1">
              <a:gsLst>
                <a:gs pos="0">
                  <a:srgbClr val="969696"/>
                </a:gs>
                <a:gs pos="100000">
                  <a:srgbClr val="5F5F5F"/>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grpSp>
      <p:sp>
        <p:nvSpPr>
          <p:cNvPr id="22" name="Rectangle 20"/>
          <p:cNvSpPr>
            <a:spLocks noChangeArrowheads="1"/>
          </p:cNvSpPr>
          <p:nvPr/>
        </p:nvSpPr>
        <p:spPr bwMode="auto">
          <a:xfrm>
            <a:off x="840383" y="910224"/>
            <a:ext cx="2313894" cy="1537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20000"/>
              </a:lnSpc>
            </a:pPr>
            <a:r>
              <a:rPr lang="en-GB" altLang="zh-CN" sz="1600" b="1" dirty="0">
                <a:solidFill>
                  <a:srgbClr val="414455"/>
                </a:solidFill>
                <a:latin typeface="微软雅黑" pitchFamily="34" charset="-122"/>
                <a:ea typeface="微软雅黑" pitchFamily="34" charset="-122"/>
                <a:sym typeface="微软雅黑" pitchFamily="34" charset="-122"/>
              </a:rPr>
              <a:t>Remote declaration</a:t>
            </a:r>
          </a:p>
          <a:p>
            <a:pPr>
              <a:lnSpc>
                <a:spcPct val="120000"/>
              </a:lnSpc>
            </a:pPr>
            <a:r>
              <a:rPr lang="en-US" altLang="zh-CN" sz="1050" dirty="0">
                <a:solidFill>
                  <a:srgbClr val="414455"/>
                </a:solidFill>
                <a:latin typeface="微软雅黑" pitchFamily="34" charset="-122"/>
                <a:ea typeface="微软雅黑" pitchFamily="34" charset="-122"/>
                <a:sym typeface="微软雅黑" pitchFamily="34" charset="-122"/>
              </a:rPr>
              <a:t>The ship will pass the report line before passing the lock. When the ship arrives at the report line, the system will automatically identify the ship according to the terminal on board.</a:t>
            </a:r>
            <a:endParaRPr lang="zh-CN" altLang="en-US" sz="1400" dirty="0">
              <a:solidFill>
                <a:srgbClr val="414455"/>
              </a:solidFill>
            </a:endParaRPr>
          </a:p>
        </p:txBody>
      </p:sp>
      <p:sp>
        <p:nvSpPr>
          <p:cNvPr id="23" name="Line 21"/>
          <p:cNvSpPr>
            <a:spLocks noChangeShapeType="1"/>
          </p:cNvSpPr>
          <p:nvPr/>
        </p:nvSpPr>
        <p:spPr bwMode="auto">
          <a:xfrm flipV="1">
            <a:off x="840383" y="1656725"/>
            <a:ext cx="0" cy="868363"/>
          </a:xfrm>
          <a:prstGeom prst="line">
            <a:avLst/>
          </a:prstGeom>
          <a:noFill/>
          <a:ln w="12700" cmpd="sng">
            <a:solidFill>
              <a:srgbClr val="414455"/>
            </a:solidFill>
            <a:miter lim="800000"/>
            <a:headEnd/>
            <a:tailEnd type="triangle" w="med" len="med"/>
          </a:ln>
          <a:extLst>
            <a:ext uri="{909E8E84-426E-40DD-AFC4-6F175D3DCCD1}">
              <a14:hiddenFill xmlns:a14="http://schemas.microsoft.com/office/drawing/2010/main">
                <a:noFill/>
              </a14:hiddenFill>
            </a:ext>
          </a:extLst>
        </p:spPr>
        <p:txBody>
          <a:bodyPr/>
          <a:lstStyle/>
          <a:p>
            <a:endParaRPr lang="zh-CN" altLang="en-US">
              <a:solidFill>
                <a:srgbClr val="000000"/>
              </a:solidFill>
              <a:ea typeface="微软雅黑" pitchFamily="34" charset="-122"/>
            </a:endParaRPr>
          </a:p>
        </p:txBody>
      </p:sp>
      <p:sp>
        <p:nvSpPr>
          <p:cNvPr id="24" name="Rectangle 22"/>
          <p:cNvSpPr>
            <a:spLocks noChangeArrowheads="1"/>
          </p:cNvSpPr>
          <p:nvPr/>
        </p:nvSpPr>
        <p:spPr bwMode="auto">
          <a:xfrm>
            <a:off x="3536555" y="939878"/>
            <a:ext cx="2112617" cy="134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20000"/>
              </a:lnSpc>
            </a:pPr>
            <a:r>
              <a:rPr lang="en-GB" altLang="zh-CN" sz="1600" b="1" dirty="0">
                <a:solidFill>
                  <a:srgbClr val="414455"/>
                </a:solidFill>
                <a:latin typeface="微软雅黑" pitchFamily="34" charset="-122"/>
                <a:ea typeface="微软雅黑" pitchFamily="34" charset="-122"/>
                <a:sym typeface="微软雅黑" pitchFamily="34" charset="-122"/>
              </a:rPr>
              <a:t>Smart registration</a:t>
            </a:r>
            <a:endParaRPr lang="zh-CN" altLang="en-US" sz="1600" b="1" dirty="0">
              <a:solidFill>
                <a:srgbClr val="414455"/>
              </a:solidFill>
              <a:latin typeface="微软雅黑" pitchFamily="34" charset="-122"/>
              <a:ea typeface="微软雅黑" pitchFamily="34" charset="-122"/>
              <a:sym typeface="微软雅黑" pitchFamily="34" charset="-122"/>
            </a:endParaRPr>
          </a:p>
          <a:p>
            <a:pPr>
              <a:lnSpc>
                <a:spcPct val="120000"/>
              </a:lnSpc>
            </a:pPr>
            <a:r>
              <a:rPr lang="en-US" altLang="zh-CN" sz="1050" dirty="0">
                <a:solidFill>
                  <a:srgbClr val="414455"/>
                </a:solidFill>
                <a:latin typeface="微软雅黑" pitchFamily="34" charset="-122"/>
                <a:ea typeface="微软雅黑" pitchFamily="34" charset="-122"/>
                <a:sym typeface="微软雅黑" pitchFamily="34" charset="-122"/>
              </a:rPr>
              <a:t>The ship has not yet reached the lock, but intends to pass through the lock, and can register the lock information through remote declaration.</a:t>
            </a:r>
            <a:endParaRPr lang="zh-CN" altLang="en-US" sz="1050" dirty="0">
              <a:solidFill>
                <a:srgbClr val="414455"/>
              </a:solidFill>
              <a:latin typeface="微软雅黑" pitchFamily="34" charset="-122"/>
              <a:ea typeface="微软雅黑" pitchFamily="34" charset="-122"/>
            </a:endParaRPr>
          </a:p>
        </p:txBody>
      </p:sp>
      <p:sp>
        <p:nvSpPr>
          <p:cNvPr id="25" name="Line 23"/>
          <p:cNvSpPr>
            <a:spLocks noChangeShapeType="1"/>
          </p:cNvSpPr>
          <p:nvPr/>
        </p:nvSpPr>
        <p:spPr bwMode="auto">
          <a:xfrm flipV="1">
            <a:off x="3518496" y="1667838"/>
            <a:ext cx="1587" cy="868362"/>
          </a:xfrm>
          <a:prstGeom prst="line">
            <a:avLst/>
          </a:prstGeom>
          <a:noFill/>
          <a:ln w="12700" cmpd="sng">
            <a:solidFill>
              <a:srgbClr val="808080"/>
            </a:solidFill>
            <a:miter lim="800000"/>
            <a:headEnd/>
            <a:tailEnd type="triangle" w="med" len="med"/>
          </a:ln>
          <a:extLst>
            <a:ext uri="{909E8E84-426E-40DD-AFC4-6F175D3DCCD1}">
              <a14:hiddenFill xmlns:a14="http://schemas.microsoft.com/office/drawing/2010/main">
                <a:noFill/>
              </a14:hiddenFill>
            </a:ext>
          </a:extLst>
        </p:spPr>
        <p:txBody>
          <a:bodyPr/>
          <a:lstStyle/>
          <a:p>
            <a:endParaRPr lang="zh-CN" altLang="en-US">
              <a:solidFill>
                <a:srgbClr val="000000"/>
              </a:solidFill>
              <a:ea typeface="微软雅黑" pitchFamily="34" charset="-122"/>
            </a:endParaRPr>
          </a:p>
        </p:txBody>
      </p:sp>
      <p:sp>
        <p:nvSpPr>
          <p:cNvPr id="26" name="Rectangle 24"/>
          <p:cNvSpPr>
            <a:spLocks noChangeArrowheads="1"/>
          </p:cNvSpPr>
          <p:nvPr/>
        </p:nvSpPr>
        <p:spPr bwMode="auto">
          <a:xfrm>
            <a:off x="5907583" y="943283"/>
            <a:ext cx="2854635" cy="134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20000"/>
              </a:lnSpc>
            </a:pPr>
            <a:r>
              <a:rPr lang="en-US" altLang="zh-CN" sz="1600" b="1" dirty="0">
                <a:solidFill>
                  <a:srgbClr val="414455"/>
                </a:solidFill>
                <a:latin typeface="微软雅黑" pitchFamily="34" charset="-122"/>
                <a:ea typeface="微软雅黑" pitchFamily="34" charset="-122"/>
                <a:sym typeface="微软雅黑" pitchFamily="34" charset="-122"/>
              </a:rPr>
              <a:t>Intelligent scheduling</a:t>
            </a:r>
          </a:p>
          <a:p>
            <a:pPr>
              <a:lnSpc>
                <a:spcPct val="120000"/>
              </a:lnSpc>
            </a:pPr>
            <a:r>
              <a:rPr lang="en-US" altLang="zh-CN" sz="1050" dirty="0">
                <a:solidFill>
                  <a:srgbClr val="414455"/>
                </a:solidFill>
                <a:latin typeface="微软雅黑" pitchFamily="34" charset="-122"/>
                <a:ea typeface="微软雅黑" pitchFamily="34" charset="-122"/>
                <a:sym typeface="微软雅黑" pitchFamily="34" charset="-122"/>
              </a:rPr>
              <a:t>For ships that have paid the gate lock fee, the system will automatically make scheduling arrangements. After the gear map is reviewed, the system will release information through various means.</a:t>
            </a:r>
            <a:endParaRPr lang="zh-CN" altLang="en-US" sz="1050" dirty="0">
              <a:solidFill>
                <a:srgbClr val="414455"/>
              </a:solidFill>
              <a:latin typeface="微软雅黑" pitchFamily="34" charset="-122"/>
              <a:ea typeface="微软雅黑" pitchFamily="34" charset="-122"/>
            </a:endParaRPr>
          </a:p>
        </p:txBody>
      </p:sp>
      <p:sp>
        <p:nvSpPr>
          <p:cNvPr id="27" name="Line 25"/>
          <p:cNvSpPr>
            <a:spLocks noChangeShapeType="1"/>
          </p:cNvSpPr>
          <p:nvPr/>
        </p:nvSpPr>
        <p:spPr bwMode="auto">
          <a:xfrm flipV="1">
            <a:off x="5802908" y="1666250"/>
            <a:ext cx="0" cy="868363"/>
          </a:xfrm>
          <a:prstGeom prst="line">
            <a:avLst/>
          </a:prstGeom>
          <a:noFill/>
          <a:ln w="12700" cmpd="sng">
            <a:solidFill>
              <a:srgbClr val="808080"/>
            </a:solidFill>
            <a:miter lim="800000"/>
            <a:headEnd/>
            <a:tailEnd type="triangle" w="med" len="med"/>
          </a:ln>
          <a:extLst>
            <a:ext uri="{909E8E84-426E-40DD-AFC4-6F175D3DCCD1}">
              <a14:hiddenFill xmlns:a14="http://schemas.microsoft.com/office/drawing/2010/main">
                <a:noFill/>
              </a14:hiddenFill>
            </a:ext>
          </a:extLst>
        </p:spPr>
        <p:txBody>
          <a:bodyPr/>
          <a:lstStyle/>
          <a:p>
            <a:endParaRPr lang="zh-CN" altLang="en-US">
              <a:solidFill>
                <a:srgbClr val="000000"/>
              </a:solidFill>
              <a:ea typeface="微软雅黑" pitchFamily="34" charset="-122"/>
            </a:endParaRPr>
          </a:p>
        </p:txBody>
      </p:sp>
      <p:sp>
        <p:nvSpPr>
          <p:cNvPr id="28" name="Rectangle 26"/>
          <p:cNvSpPr>
            <a:spLocks noChangeArrowheads="1"/>
          </p:cNvSpPr>
          <p:nvPr/>
        </p:nvSpPr>
        <p:spPr bwMode="auto">
          <a:xfrm>
            <a:off x="985389" y="4196772"/>
            <a:ext cx="2594768" cy="953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20000"/>
              </a:lnSpc>
            </a:pPr>
            <a:r>
              <a:rPr lang="en-GB" altLang="zh-CN" sz="1600" b="1" dirty="0">
                <a:solidFill>
                  <a:srgbClr val="414455"/>
                </a:solidFill>
                <a:latin typeface="微软雅黑" pitchFamily="34" charset="-122"/>
                <a:ea typeface="微软雅黑" pitchFamily="34" charset="-122"/>
                <a:sym typeface="微软雅黑" pitchFamily="34" charset="-122"/>
              </a:rPr>
              <a:t>Intelligent Recognition</a:t>
            </a:r>
            <a:endParaRPr lang="zh-CN" altLang="en-US" sz="1600" b="1" dirty="0">
              <a:solidFill>
                <a:srgbClr val="414455"/>
              </a:solidFill>
              <a:latin typeface="微软雅黑" pitchFamily="34" charset="-122"/>
              <a:ea typeface="微软雅黑" pitchFamily="34" charset="-122"/>
              <a:sym typeface="微软雅黑" pitchFamily="34" charset="-122"/>
            </a:endParaRPr>
          </a:p>
          <a:p>
            <a:pPr>
              <a:lnSpc>
                <a:spcPct val="120000"/>
              </a:lnSpc>
            </a:pPr>
            <a:r>
              <a:rPr lang="en-US" altLang="zh-CN" sz="1050" dirty="0">
                <a:solidFill>
                  <a:srgbClr val="414455"/>
                </a:solidFill>
                <a:latin typeface="微软雅黑" pitchFamily="34" charset="-122"/>
                <a:ea typeface="微软雅黑" pitchFamily="34" charset="-122"/>
                <a:sym typeface="微软雅黑" pitchFamily="34" charset="-122"/>
              </a:rPr>
              <a:t>The identified ships are automatically registered for passing through the reporting line system.</a:t>
            </a:r>
            <a:endParaRPr lang="zh-CN" altLang="en-US" sz="1050" dirty="0">
              <a:solidFill>
                <a:srgbClr val="414455"/>
              </a:solidFill>
              <a:latin typeface="微软雅黑" pitchFamily="34" charset="-122"/>
              <a:ea typeface="微软雅黑" pitchFamily="34" charset="-122"/>
            </a:endParaRPr>
          </a:p>
        </p:txBody>
      </p:sp>
      <p:sp>
        <p:nvSpPr>
          <p:cNvPr id="29" name="Line 27"/>
          <p:cNvSpPr>
            <a:spLocks noChangeShapeType="1"/>
          </p:cNvSpPr>
          <p:nvPr/>
        </p:nvSpPr>
        <p:spPr bwMode="auto">
          <a:xfrm flipV="1">
            <a:off x="2319933" y="3320425"/>
            <a:ext cx="0" cy="900113"/>
          </a:xfrm>
          <a:prstGeom prst="line">
            <a:avLst/>
          </a:prstGeom>
          <a:noFill/>
          <a:ln w="12700" cmpd="sng">
            <a:solidFill>
              <a:srgbClr val="808080"/>
            </a:solidFill>
            <a:miter lim="800000"/>
            <a:headEnd type="triangle" w="med" len="med"/>
            <a:tailEnd/>
          </a:ln>
          <a:extLst>
            <a:ext uri="{909E8E84-426E-40DD-AFC4-6F175D3DCCD1}">
              <a14:hiddenFill xmlns:a14="http://schemas.microsoft.com/office/drawing/2010/main">
                <a:noFill/>
              </a14:hiddenFill>
            </a:ext>
          </a:extLst>
        </p:spPr>
        <p:txBody>
          <a:bodyPr/>
          <a:lstStyle/>
          <a:p>
            <a:endParaRPr lang="zh-CN" altLang="en-US">
              <a:solidFill>
                <a:srgbClr val="000000"/>
              </a:solidFill>
              <a:ea typeface="微软雅黑" pitchFamily="34" charset="-122"/>
            </a:endParaRPr>
          </a:p>
        </p:txBody>
      </p:sp>
      <p:sp>
        <p:nvSpPr>
          <p:cNvPr id="30" name="Rectangle 28"/>
          <p:cNvSpPr>
            <a:spLocks noChangeArrowheads="1"/>
          </p:cNvSpPr>
          <p:nvPr/>
        </p:nvSpPr>
        <p:spPr bwMode="auto">
          <a:xfrm>
            <a:off x="3857013" y="4213281"/>
            <a:ext cx="2600326" cy="953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20000"/>
              </a:lnSpc>
            </a:pPr>
            <a:r>
              <a:rPr lang="en-GB" altLang="zh-CN" sz="1600" b="1" dirty="0">
                <a:solidFill>
                  <a:srgbClr val="414455"/>
                </a:solidFill>
                <a:latin typeface="微软雅黑" pitchFamily="34" charset="-122"/>
                <a:ea typeface="微软雅黑" pitchFamily="34" charset="-122"/>
                <a:sym typeface="微软雅黑" pitchFamily="34" charset="-122"/>
              </a:rPr>
              <a:t>Smart payment</a:t>
            </a:r>
            <a:endParaRPr lang="zh-CN" altLang="en-US" sz="1600" b="1" dirty="0">
              <a:solidFill>
                <a:srgbClr val="414455"/>
              </a:solidFill>
              <a:latin typeface="微软雅黑" pitchFamily="34" charset="-122"/>
              <a:ea typeface="微软雅黑" pitchFamily="34" charset="-122"/>
              <a:sym typeface="微软雅黑" pitchFamily="34" charset="-122"/>
            </a:endParaRPr>
          </a:p>
          <a:p>
            <a:pPr>
              <a:lnSpc>
                <a:spcPct val="120000"/>
              </a:lnSpc>
            </a:pPr>
            <a:r>
              <a:rPr lang="en-US" altLang="zh-CN" sz="1050" dirty="0">
                <a:solidFill>
                  <a:srgbClr val="414455"/>
                </a:solidFill>
                <a:latin typeface="微软雅黑" pitchFamily="34" charset="-122"/>
                <a:ea typeface="微软雅黑" pitchFamily="34" charset="-122"/>
                <a:sym typeface="微软雅黑" pitchFamily="34" charset="-122"/>
              </a:rPr>
              <a:t>Registered ships can pay off-shore fees through the smart payment method.</a:t>
            </a:r>
            <a:endParaRPr lang="zh-CN" altLang="en-US" sz="1050" dirty="0">
              <a:solidFill>
                <a:srgbClr val="414455"/>
              </a:solidFill>
              <a:latin typeface="微软雅黑" pitchFamily="34" charset="-122"/>
              <a:ea typeface="微软雅黑" pitchFamily="34" charset="-122"/>
            </a:endParaRPr>
          </a:p>
        </p:txBody>
      </p:sp>
      <p:sp>
        <p:nvSpPr>
          <p:cNvPr id="31" name="Line 29"/>
          <p:cNvSpPr>
            <a:spLocks noChangeShapeType="1"/>
          </p:cNvSpPr>
          <p:nvPr/>
        </p:nvSpPr>
        <p:spPr bwMode="auto">
          <a:xfrm flipV="1">
            <a:off x="4688483" y="3255338"/>
            <a:ext cx="1588" cy="973137"/>
          </a:xfrm>
          <a:prstGeom prst="line">
            <a:avLst/>
          </a:prstGeom>
          <a:noFill/>
          <a:ln w="12700" cmpd="sng">
            <a:solidFill>
              <a:srgbClr val="808080"/>
            </a:solidFill>
            <a:miter lim="800000"/>
            <a:headEnd type="triangle" w="med" len="med"/>
            <a:tailEnd/>
          </a:ln>
          <a:extLst>
            <a:ext uri="{909E8E84-426E-40DD-AFC4-6F175D3DCCD1}">
              <a14:hiddenFill xmlns:a14="http://schemas.microsoft.com/office/drawing/2010/main">
                <a:noFill/>
              </a14:hiddenFill>
            </a:ext>
          </a:extLst>
        </p:spPr>
        <p:txBody>
          <a:bodyPr/>
          <a:lstStyle/>
          <a:p>
            <a:endParaRPr lang="zh-CN" altLang="en-US">
              <a:solidFill>
                <a:srgbClr val="000000"/>
              </a:solidFill>
              <a:ea typeface="微软雅黑" pitchFamily="34" charset="-122"/>
            </a:endParaRPr>
          </a:p>
        </p:txBody>
      </p:sp>
      <p:sp>
        <p:nvSpPr>
          <p:cNvPr id="32" name="Rectangle 30"/>
          <p:cNvSpPr>
            <a:spLocks noChangeArrowheads="1"/>
          </p:cNvSpPr>
          <p:nvPr/>
        </p:nvSpPr>
        <p:spPr bwMode="auto">
          <a:xfrm>
            <a:off x="6535405" y="4181790"/>
            <a:ext cx="2226813" cy="953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nSpc>
                <a:spcPct val="120000"/>
              </a:lnSpc>
            </a:pPr>
            <a:r>
              <a:rPr lang="en-US" altLang="zh-CN" sz="1600" b="1" dirty="0">
                <a:solidFill>
                  <a:srgbClr val="414455"/>
                </a:solidFill>
                <a:latin typeface="微软雅黑" pitchFamily="34" charset="-122"/>
                <a:ea typeface="微软雅黑" pitchFamily="34" charset="-122"/>
                <a:sym typeface="微软雅黑" pitchFamily="34" charset="-122"/>
              </a:rPr>
              <a:t>Smart confirmation</a:t>
            </a:r>
          </a:p>
          <a:p>
            <a:pPr>
              <a:lnSpc>
                <a:spcPct val="120000"/>
              </a:lnSpc>
            </a:pPr>
            <a:r>
              <a:rPr lang="en-US" altLang="zh-CN" sz="1050" dirty="0">
                <a:solidFill>
                  <a:srgbClr val="414455"/>
                </a:solidFill>
                <a:latin typeface="微软雅黑" pitchFamily="34" charset="-122"/>
                <a:ea typeface="微软雅黑" pitchFamily="34" charset="-122"/>
                <a:sym typeface="微软雅黑" pitchFamily="34" charset="-122"/>
              </a:rPr>
              <a:t>After the ship passes the lock, the system will automatically confirm</a:t>
            </a:r>
            <a:endParaRPr lang="zh-CN" altLang="en-US" sz="1050" dirty="0">
              <a:solidFill>
                <a:srgbClr val="414455"/>
              </a:solidFill>
              <a:latin typeface="微软雅黑" pitchFamily="34" charset="-122"/>
              <a:ea typeface="微软雅黑" pitchFamily="34" charset="-122"/>
            </a:endParaRPr>
          </a:p>
        </p:txBody>
      </p:sp>
      <p:sp>
        <p:nvSpPr>
          <p:cNvPr id="33" name="Line 31"/>
          <p:cNvSpPr>
            <a:spLocks noChangeShapeType="1"/>
          </p:cNvSpPr>
          <p:nvPr/>
        </p:nvSpPr>
        <p:spPr bwMode="auto">
          <a:xfrm flipV="1">
            <a:off x="7036396" y="3358525"/>
            <a:ext cx="0" cy="892175"/>
          </a:xfrm>
          <a:prstGeom prst="line">
            <a:avLst/>
          </a:prstGeom>
          <a:noFill/>
          <a:ln w="12700" cmpd="sng">
            <a:solidFill>
              <a:srgbClr val="808080"/>
            </a:solidFill>
            <a:miter lim="800000"/>
            <a:headEnd type="triangle" w="med" len="med"/>
            <a:tailEnd/>
          </a:ln>
          <a:extLst>
            <a:ext uri="{909E8E84-426E-40DD-AFC4-6F175D3DCCD1}">
              <a14:hiddenFill xmlns:a14="http://schemas.microsoft.com/office/drawing/2010/main">
                <a:noFill/>
              </a14:hiddenFill>
            </a:ext>
          </a:extLst>
        </p:spPr>
        <p:txBody>
          <a:bodyPr/>
          <a:lstStyle/>
          <a:p>
            <a:endParaRPr lang="zh-CN" altLang="en-US">
              <a:solidFill>
                <a:srgbClr val="000000"/>
              </a:solidFill>
              <a:ea typeface="微软雅黑" pitchFamily="34" charset="-122"/>
            </a:endParaRPr>
          </a:p>
        </p:txBody>
      </p:sp>
      <p:sp>
        <p:nvSpPr>
          <p:cNvPr id="34" name="WordArt 34"/>
          <p:cNvSpPr>
            <a:spLocks noChangeArrowheads="1" noChangeShapeType="1" noTextEdit="1"/>
          </p:cNvSpPr>
          <p:nvPr/>
        </p:nvSpPr>
        <p:spPr bwMode="auto">
          <a:xfrm>
            <a:off x="2521546" y="3045788"/>
            <a:ext cx="130175" cy="20955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altLang="zh-CN" sz="3600">
                <a:solidFill>
                  <a:srgbClr val="000000"/>
                </a:solidFill>
                <a:latin typeface="微软雅黑"/>
                <a:ea typeface="微软雅黑"/>
              </a:rPr>
              <a:t>2</a:t>
            </a:r>
            <a:endParaRPr lang="zh-CN" altLang="en-US" sz="3600">
              <a:solidFill>
                <a:srgbClr val="000000"/>
              </a:solidFill>
              <a:latin typeface="微软雅黑"/>
              <a:ea typeface="微软雅黑"/>
            </a:endParaRPr>
          </a:p>
        </p:txBody>
      </p:sp>
      <p:sp>
        <p:nvSpPr>
          <p:cNvPr id="35" name="WordArt 35"/>
          <p:cNvSpPr>
            <a:spLocks noChangeArrowheads="1" noChangeShapeType="1" noTextEdit="1"/>
          </p:cNvSpPr>
          <p:nvPr/>
        </p:nvSpPr>
        <p:spPr bwMode="auto">
          <a:xfrm>
            <a:off x="3701058" y="3039438"/>
            <a:ext cx="130175" cy="211137"/>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altLang="zh-CN" sz="3600">
                <a:solidFill>
                  <a:srgbClr val="000000"/>
                </a:solidFill>
                <a:latin typeface="微软雅黑"/>
                <a:ea typeface="微软雅黑"/>
              </a:rPr>
              <a:t>3</a:t>
            </a:r>
            <a:endParaRPr lang="zh-CN" altLang="en-US" sz="3600">
              <a:solidFill>
                <a:srgbClr val="000000"/>
              </a:solidFill>
              <a:latin typeface="微软雅黑"/>
              <a:ea typeface="微软雅黑"/>
            </a:endParaRPr>
          </a:p>
        </p:txBody>
      </p:sp>
      <p:sp>
        <p:nvSpPr>
          <p:cNvPr id="36" name="WordArt 36"/>
          <p:cNvSpPr>
            <a:spLocks noChangeArrowheads="1" noChangeShapeType="1" noTextEdit="1"/>
          </p:cNvSpPr>
          <p:nvPr/>
        </p:nvSpPr>
        <p:spPr bwMode="auto">
          <a:xfrm>
            <a:off x="4742458" y="3039438"/>
            <a:ext cx="131763" cy="211137"/>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altLang="zh-CN" sz="3600">
                <a:solidFill>
                  <a:srgbClr val="000000"/>
                </a:solidFill>
                <a:latin typeface="微软雅黑"/>
                <a:ea typeface="微软雅黑"/>
              </a:rPr>
              <a:t>4</a:t>
            </a:r>
            <a:endParaRPr lang="zh-CN" altLang="en-US" sz="3600">
              <a:solidFill>
                <a:srgbClr val="000000"/>
              </a:solidFill>
              <a:latin typeface="微软雅黑"/>
              <a:ea typeface="微软雅黑"/>
            </a:endParaRPr>
          </a:p>
        </p:txBody>
      </p:sp>
      <p:sp>
        <p:nvSpPr>
          <p:cNvPr id="37" name="WordArt 37"/>
          <p:cNvSpPr>
            <a:spLocks noChangeArrowheads="1" noChangeShapeType="1" noTextEdit="1"/>
          </p:cNvSpPr>
          <p:nvPr/>
        </p:nvSpPr>
        <p:spPr bwMode="auto">
          <a:xfrm>
            <a:off x="5869583" y="3045788"/>
            <a:ext cx="130175" cy="20955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altLang="zh-CN" sz="3600">
                <a:solidFill>
                  <a:srgbClr val="000000"/>
                </a:solidFill>
                <a:latin typeface="微软雅黑"/>
                <a:ea typeface="微软雅黑"/>
              </a:rPr>
              <a:t>5</a:t>
            </a:r>
            <a:endParaRPr lang="zh-CN" altLang="en-US" sz="3600">
              <a:solidFill>
                <a:srgbClr val="000000"/>
              </a:solidFill>
              <a:latin typeface="微软雅黑"/>
              <a:ea typeface="微软雅黑"/>
            </a:endParaRPr>
          </a:p>
        </p:txBody>
      </p:sp>
      <p:sp>
        <p:nvSpPr>
          <p:cNvPr id="38" name="Freeform 39"/>
          <p:cNvSpPr>
            <a:spLocks noChangeArrowheads="1"/>
          </p:cNvSpPr>
          <p:nvPr/>
        </p:nvSpPr>
        <p:spPr bwMode="auto">
          <a:xfrm>
            <a:off x="1921471" y="3817313"/>
            <a:ext cx="685800" cy="46037"/>
          </a:xfrm>
          <a:custGeom>
            <a:avLst/>
            <a:gdLst>
              <a:gd name="T0" fmla="*/ 2147483647 w 12"/>
              <a:gd name="T1" fmla="*/ 0 h 1587"/>
              <a:gd name="T2" fmla="*/ 0 w 12"/>
              <a:gd name="T3" fmla="*/ 0 h 1587"/>
              <a:gd name="T4" fmla="*/ 2147483647 w 12"/>
              <a:gd name="T5" fmla="*/ 0 h 1587"/>
              <a:gd name="T6" fmla="*/ 2147483647 w 12"/>
              <a:gd name="T7" fmla="*/ 0 h 1587"/>
              <a:gd name="T8" fmla="*/ 0 60000 65536"/>
              <a:gd name="T9" fmla="*/ 0 60000 65536"/>
              <a:gd name="T10" fmla="*/ 0 60000 65536"/>
              <a:gd name="T11" fmla="*/ 0 60000 65536"/>
              <a:gd name="T12" fmla="*/ 0 w 12"/>
              <a:gd name="T13" fmla="*/ 0 h 1587"/>
              <a:gd name="T14" fmla="*/ 12 w 12"/>
              <a:gd name="T15" fmla="*/ 1587 h 1587"/>
            </a:gdLst>
            <a:ahLst/>
            <a:cxnLst>
              <a:cxn ang="T8">
                <a:pos x="T0" y="T1"/>
              </a:cxn>
              <a:cxn ang="T9">
                <a:pos x="T2" y="T3"/>
              </a:cxn>
              <a:cxn ang="T10">
                <a:pos x="T4" y="T5"/>
              </a:cxn>
              <a:cxn ang="T11">
                <a:pos x="T6" y="T7"/>
              </a:cxn>
            </a:cxnLst>
            <a:rect l="T12" t="T13" r="T14" b="T15"/>
            <a:pathLst>
              <a:path w="12" h="1587">
                <a:moveTo>
                  <a:pt x="12" y="0"/>
                </a:moveTo>
                <a:lnTo>
                  <a:pt x="0" y="0"/>
                </a:lnTo>
                <a:lnTo>
                  <a:pt x="12" y="0"/>
                </a:lnTo>
                <a:close/>
              </a:path>
            </a:pathLst>
          </a:custGeom>
          <a:solidFill>
            <a:srgbClr val="020202"/>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grpSp>
        <p:nvGrpSpPr>
          <p:cNvPr id="39" name="Group 35"/>
          <p:cNvGrpSpPr>
            <a:grpSpLocks/>
          </p:cNvGrpSpPr>
          <p:nvPr/>
        </p:nvGrpSpPr>
        <p:grpSpPr bwMode="auto">
          <a:xfrm>
            <a:off x="7036396" y="2412375"/>
            <a:ext cx="1465262" cy="1039813"/>
            <a:chOff x="0" y="0"/>
            <a:chExt cx="1798214" cy="1275918"/>
          </a:xfrm>
        </p:grpSpPr>
        <p:sp>
          <p:nvSpPr>
            <p:cNvPr id="40" name="Freeform 5"/>
            <p:cNvSpPr>
              <a:spLocks noChangeArrowheads="1"/>
            </p:cNvSpPr>
            <p:nvPr/>
          </p:nvSpPr>
          <p:spPr bwMode="auto">
            <a:xfrm flipH="1">
              <a:off x="1030045" y="939843"/>
              <a:ext cx="768169" cy="333165"/>
            </a:xfrm>
            <a:custGeom>
              <a:avLst/>
              <a:gdLst>
                <a:gd name="T0" fmla="*/ 2147483647 w 2331"/>
                <a:gd name="T1" fmla="*/ 2147483647 h 688"/>
                <a:gd name="T2" fmla="*/ 2147483647 w 2331"/>
                <a:gd name="T3" fmla="*/ 2147483647 h 688"/>
                <a:gd name="T4" fmla="*/ 2147483647 w 2331"/>
                <a:gd name="T5" fmla="*/ 0 h 688"/>
                <a:gd name="T6" fmla="*/ 2147483647 w 2331"/>
                <a:gd name="T7" fmla="*/ 2147483647 h 688"/>
                <a:gd name="T8" fmla="*/ 0 60000 65536"/>
                <a:gd name="T9" fmla="*/ 0 60000 65536"/>
                <a:gd name="T10" fmla="*/ 0 60000 65536"/>
                <a:gd name="T11" fmla="*/ 0 60000 65536"/>
                <a:gd name="T12" fmla="*/ 0 w 2331"/>
                <a:gd name="T13" fmla="*/ 0 h 688"/>
                <a:gd name="T14" fmla="*/ 2331 w 2331"/>
                <a:gd name="T15" fmla="*/ 688 h 688"/>
              </a:gdLst>
              <a:ahLst/>
              <a:cxnLst>
                <a:cxn ang="T8">
                  <a:pos x="T0" y="T1"/>
                </a:cxn>
                <a:cxn ang="T9">
                  <a:pos x="T2" y="T3"/>
                </a:cxn>
                <a:cxn ang="T10">
                  <a:pos x="T4" y="T5"/>
                </a:cxn>
                <a:cxn ang="T11">
                  <a:pos x="T6" y="T7"/>
                </a:cxn>
              </a:cxnLst>
              <a:rect l="T12" t="T13" r="T14" b="T15"/>
              <a:pathLst>
                <a:path w="2331" h="688">
                  <a:moveTo>
                    <a:pt x="2331" y="688"/>
                  </a:moveTo>
                  <a:cubicBezTo>
                    <a:pt x="2331" y="688"/>
                    <a:pt x="208" y="159"/>
                    <a:pt x="104" y="138"/>
                  </a:cubicBezTo>
                  <a:cubicBezTo>
                    <a:pt x="0" y="118"/>
                    <a:pt x="2086" y="0"/>
                    <a:pt x="2086" y="0"/>
                  </a:cubicBezTo>
                  <a:lnTo>
                    <a:pt x="2331" y="688"/>
                  </a:lnTo>
                  <a:close/>
                </a:path>
              </a:pathLst>
            </a:custGeom>
            <a:gradFill rotWithShape="1">
              <a:gsLst>
                <a:gs pos="0">
                  <a:srgbClr val="FFFFFF"/>
                </a:gs>
                <a:gs pos="100000">
                  <a:srgbClr val="666666"/>
                </a:gs>
              </a:gsLst>
              <a:lin ang="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41" name="Freeform 14"/>
            <p:cNvSpPr>
              <a:spLocks noChangeArrowheads="1"/>
            </p:cNvSpPr>
            <p:nvPr/>
          </p:nvSpPr>
          <p:spPr bwMode="auto">
            <a:xfrm flipH="1">
              <a:off x="0" y="0"/>
              <a:ext cx="1025681" cy="1275918"/>
            </a:xfrm>
            <a:custGeom>
              <a:avLst/>
              <a:gdLst>
                <a:gd name="T0" fmla="*/ 0 w 1006"/>
                <a:gd name="T1" fmla="*/ 0 h 1251"/>
                <a:gd name="T2" fmla="*/ 0 w 1006"/>
                <a:gd name="T3" fmla="*/ 2147483647 h 1251"/>
                <a:gd name="T4" fmla="*/ 2147483647 w 1006"/>
                <a:gd name="T5" fmla="*/ 2147483647 h 1251"/>
                <a:gd name="T6" fmla="*/ 2147483647 w 1006"/>
                <a:gd name="T7" fmla="*/ 2147483647 h 1251"/>
                <a:gd name="T8" fmla="*/ 0 w 1006"/>
                <a:gd name="T9" fmla="*/ 0 h 1251"/>
                <a:gd name="T10" fmla="*/ 0 60000 65536"/>
                <a:gd name="T11" fmla="*/ 0 60000 65536"/>
                <a:gd name="T12" fmla="*/ 0 60000 65536"/>
                <a:gd name="T13" fmla="*/ 0 60000 65536"/>
                <a:gd name="T14" fmla="*/ 0 60000 65536"/>
                <a:gd name="T15" fmla="*/ 0 w 1006"/>
                <a:gd name="T16" fmla="*/ 0 h 1251"/>
                <a:gd name="T17" fmla="*/ 1006 w 1006"/>
                <a:gd name="T18" fmla="*/ 1251 h 1251"/>
              </a:gdLst>
              <a:ahLst/>
              <a:cxnLst>
                <a:cxn ang="T10">
                  <a:pos x="T0" y="T1"/>
                </a:cxn>
                <a:cxn ang="T11">
                  <a:pos x="T2" y="T3"/>
                </a:cxn>
                <a:cxn ang="T12">
                  <a:pos x="T4" y="T5"/>
                </a:cxn>
                <a:cxn ang="T13">
                  <a:pos x="T6" y="T7"/>
                </a:cxn>
                <a:cxn ang="T14">
                  <a:pos x="T8" y="T9"/>
                </a:cxn>
              </a:cxnLst>
              <a:rect l="T15" t="T16" r="T17" b="T18"/>
              <a:pathLst>
                <a:path w="1006" h="1251">
                  <a:moveTo>
                    <a:pt x="0" y="0"/>
                  </a:moveTo>
                  <a:lnTo>
                    <a:pt x="0" y="1251"/>
                  </a:lnTo>
                  <a:lnTo>
                    <a:pt x="1006" y="1154"/>
                  </a:lnTo>
                  <a:lnTo>
                    <a:pt x="1006" y="81"/>
                  </a:lnTo>
                  <a:lnTo>
                    <a:pt x="0" y="0"/>
                  </a:lnTo>
                  <a:close/>
                </a:path>
              </a:pathLst>
            </a:custGeom>
            <a:gradFill rotWithShape="1">
              <a:gsLst>
                <a:gs pos="0">
                  <a:srgbClr val="C0C0C0"/>
                </a:gs>
                <a:gs pos="100000">
                  <a:srgbClr val="F8F8F8"/>
                </a:gs>
              </a:gsLst>
              <a:lin ang="27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sp>
          <p:nvSpPr>
            <p:cNvPr id="42" name="Freeform 15"/>
            <p:cNvSpPr>
              <a:spLocks noChangeArrowheads="1"/>
            </p:cNvSpPr>
            <p:nvPr/>
          </p:nvSpPr>
          <p:spPr bwMode="auto">
            <a:xfrm flipH="1">
              <a:off x="1025681" y="0"/>
              <a:ext cx="346258" cy="1275918"/>
            </a:xfrm>
            <a:custGeom>
              <a:avLst/>
              <a:gdLst>
                <a:gd name="T0" fmla="*/ 0 w 339"/>
                <a:gd name="T1" fmla="*/ 2147483647 h 1251"/>
                <a:gd name="T2" fmla="*/ 0 w 339"/>
                <a:gd name="T3" fmla="*/ 2147483647 h 1251"/>
                <a:gd name="T4" fmla="*/ 2147483647 w 339"/>
                <a:gd name="T5" fmla="*/ 2147483647 h 1251"/>
                <a:gd name="T6" fmla="*/ 2147483647 w 339"/>
                <a:gd name="T7" fmla="*/ 0 h 1251"/>
                <a:gd name="T8" fmla="*/ 0 w 339"/>
                <a:gd name="T9" fmla="*/ 2147483647 h 1251"/>
                <a:gd name="T10" fmla="*/ 0 60000 65536"/>
                <a:gd name="T11" fmla="*/ 0 60000 65536"/>
                <a:gd name="T12" fmla="*/ 0 60000 65536"/>
                <a:gd name="T13" fmla="*/ 0 60000 65536"/>
                <a:gd name="T14" fmla="*/ 0 60000 65536"/>
                <a:gd name="T15" fmla="*/ 0 w 339"/>
                <a:gd name="T16" fmla="*/ 0 h 1251"/>
                <a:gd name="T17" fmla="*/ 339 w 339"/>
                <a:gd name="T18" fmla="*/ 1251 h 1251"/>
              </a:gdLst>
              <a:ahLst/>
              <a:cxnLst>
                <a:cxn ang="T10">
                  <a:pos x="T0" y="T1"/>
                </a:cxn>
                <a:cxn ang="T11">
                  <a:pos x="T2" y="T3"/>
                </a:cxn>
                <a:cxn ang="T12">
                  <a:pos x="T4" y="T5"/>
                </a:cxn>
                <a:cxn ang="T13">
                  <a:pos x="T6" y="T7"/>
                </a:cxn>
                <a:cxn ang="T14">
                  <a:pos x="T8" y="T9"/>
                </a:cxn>
              </a:cxnLst>
              <a:rect l="T15" t="T16" r="T17" b="T18"/>
              <a:pathLst>
                <a:path w="339" h="1251">
                  <a:moveTo>
                    <a:pt x="0" y="110"/>
                  </a:moveTo>
                  <a:lnTo>
                    <a:pt x="0" y="1080"/>
                  </a:lnTo>
                  <a:lnTo>
                    <a:pt x="339" y="1251"/>
                  </a:lnTo>
                  <a:lnTo>
                    <a:pt x="339" y="0"/>
                  </a:lnTo>
                  <a:lnTo>
                    <a:pt x="0" y="110"/>
                  </a:lnTo>
                  <a:close/>
                </a:path>
              </a:pathLst>
            </a:custGeom>
            <a:gradFill rotWithShape="1">
              <a:gsLst>
                <a:gs pos="0">
                  <a:srgbClr val="969696"/>
                </a:gs>
                <a:gs pos="100000">
                  <a:srgbClr val="5F5F5F"/>
                </a:gs>
              </a:gsLst>
              <a:lin ang="189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ea typeface="微软雅黑" pitchFamily="34" charset="-122"/>
              </a:endParaRPr>
            </a:p>
          </p:txBody>
        </p:sp>
      </p:grpSp>
      <p:sp>
        <p:nvSpPr>
          <p:cNvPr id="43" name="WordArt 38"/>
          <p:cNvSpPr>
            <a:spLocks noChangeArrowheads="1" noChangeShapeType="1" noTextEdit="1"/>
          </p:cNvSpPr>
          <p:nvPr/>
        </p:nvSpPr>
        <p:spPr bwMode="auto">
          <a:xfrm>
            <a:off x="7123708" y="3104525"/>
            <a:ext cx="136525" cy="211138"/>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altLang="zh-CN" sz="3600">
                <a:solidFill>
                  <a:srgbClr val="000000"/>
                </a:solidFill>
                <a:latin typeface="微软雅黑"/>
                <a:ea typeface="微软雅黑"/>
              </a:rPr>
              <a:t>6</a:t>
            </a:r>
            <a:endParaRPr lang="zh-CN" altLang="en-US" sz="3600">
              <a:solidFill>
                <a:srgbClr val="000000"/>
              </a:solidFill>
              <a:latin typeface="微软雅黑"/>
              <a:ea typeface="微软雅黑"/>
            </a:endParaRPr>
          </a:p>
        </p:txBody>
      </p:sp>
      <p:grpSp>
        <p:nvGrpSpPr>
          <p:cNvPr id="44" name="Group 40"/>
          <p:cNvGrpSpPr>
            <a:grpSpLocks/>
          </p:cNvGrpSpPr>
          <p:nvPr/>
        </p:nvGrpSpPr>
        <p:grpSpPr bwMode="auto">
          <a:xfrm>
            <a:off x="259358" y="2412375"/>
            <a:ext cx="1573213" cy="1042988"/>
            <a:chOff x="0" y="0"/>
            <a:chExt cx="1930608" cy="1280282"/>
          </a:xfrm>
          <a:solidFill>
            <a:srgbClr val="414455"/>
          </a:solidFill>
        </p:grpSpPr>
        <p:sp>
          <p:nvSpPr>
            <p:cNvPr id="45" name="Freeform 3"/>
            <p:cNvSpPr>
              <a:spLocks noChangeArrowheads="1"/>
            </p:cNvSpPr>
            <p:nvPr/>
          </p:nvSpPr>
          <p:spPr bwMode="auto">
            <a:xfrm>
              <a:off x="0" y="947118"/>
              <a:ext cx="902017" cy="333164"/>
            </a:xfrm>
            <a:custGeom>
              <a:avLst/>
              <a:gdLst>
                <a:gd name="T0" fmla="*/ 2331 w 2331"/>
                <a:gd name="T1" fmla="*/ 688 h 688"/>
                <a:gd name="T2" fmla="*/ 104 w 2331"/>
                <a:gd name="T3" fmla="*/ 138 h 688"/>
                <a:gd name="T4" fmla="*/ 2086 w 2331"/>
                <a:gd name="T5" fmla="*/ 0 h 688"/>
                <a:gd name="T6" fmla="*/ 2331 w 2331"/>
                <a:gd name="T7" fmla="*/ 688 h 688"/>
                <a:gd name="T8" fmla="*/ 0 60000 65536"/>
                <a:gd name="T9" fmla="*/ 0 60000 65536"/>
                <a:gd name="T10" fmla="*/ 0 60000 65536"/>
                <a:gd name="T11" fmla="*/ 0 60000 65536"/>
                <a:gd name="T12" fmla="*/ 0 w 2331"/>
                <a:gd name="T13" fmla="*/ 0 h 688"/>
                <a:gd name="T14" fmla="*/ 2331 w 2331"/>
                <a:gd name="T15" fmla="*/ 688 h 688"/>
              </a:gdLst>
              <a:ahLst/>
              <a:cxnLst>
                <a:cxn ang="T8">
                  <a:pos x="T0" y="T1"/>
                </a:cxn>
                <a:cxn ang="T9">
                  <a:pos x="T2" y="T3"/>
                </a:cxn>
                <a:cxn ang="T10">
                  <a:pos x="T4" y="T5"/>
                </a:cxn>
                <a:cxn ang="T11">
                  <a:pos x="T6" y="T7"/>
                </a:cxn>
              </a:cxnLst>
              <a:rect l="T12" t="T13" r="T14" b="T15"/>
              <a:pathLst>
                <a:path w="2331" h="688">
                  <a:moveTo>
                    <a:pt x="2331" y="688"/>
                  </a:moveTo>
                  <a:cubicBezTo>
                    <a:pt x="2331" y="688"/>
                    <a:pt x="208" y="159"/>
                    <a:pt x="104" y="138"/>
                  </a:cubicBezTo>
                  <a:cubicBezTo>
                    <a:pt x="0" y="118"/>
                    <a:pt x="2086" y="0"/>
                    <a:pt x="2086" y="0"/>
                  </a:cubicBezTo>
                  <a:lnTo>
                    <a:pt x="2331" y="688"/>
                  </a:lnTo>
                  <a:close/>
                </a:path>
              </a:pathLst>
            </a:custGeom>
            <a:solidFill>
              <a:srgbClr val="55596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a:solidFill>
                  <a:srgbClr val="000000"/>
                </a:solidFill>
                <a:latin typeface="微软雅黑" pitchFamily="34" charset="-122"/>
                <a:ea typeface="微软雅黑" pitchFamily="34" charset="-122"/>
                <a:sym typeface="微软雅黑" pitchFamily="34" charset="-122"/>
              </a:endParaRPr>
            </a:p>
          </p:txBody>
        </p:sp>
        <p:sp>
          <p:nvSpPr>
            <p:cNvPr id="46" name="Freeform 8"/>
            <p:cNvSpPr>
              <a:spLocks noChangeArrowheads="1"/>
            </p:cNvSpPr>
            <p:nvPr/>
          </p:nvSpPr>
          <p:spPr bwMode="auto">
            <a:xfrm>
              <a:off x="904927" y="0"/>
              <a:ext cx="1025681" cy="1275918"/>
            </a:xfrm>
            <a:custGeom>
              <a:avLst/>
              <a:gdLst>
                <a:gd name="T0" fmla="*/ 0 w 1006"/>
                <a:gd name="T1" fmla="*/ 0 h 1251"/>
                <a:gd name="T2" fmla="*/ 0 w 1006"/>
                <a:gd name="T3" fmla="*/ 2147483647 h 1251"/>
                <a:gd name="T4" fmla="*/ 2147483647 w 1006"/>
                <a:gd name="T5" fmla="*/ 2147483647 h 1251"/>
                <a:gd name="T6" fmla="*/ 2147483647 w 1006"/>
                <a:gd name="T7" fmla="*/ 2147483647 h 1251"/>
                <a:gd name="T8" fmla="*/ 0 w 1006"/>
                <a:gd name="T9" fmla="*/ 0 h 1251"/>
                <a:gd name="T10" fmla="*/ 0 60000 65536"/>
                <a:gd name="T11" fmla="*/ 0 60000 65536"/>
                <a:gd name="T12" fmla="*/ 0 60000 65536"/>
                <a:gd name="T13" fmla="*/ 0 60000 65536"/>
                <a:gd name="T14" fmla="*/ 0 60000 65536"/>
                <a:gd name="T15" fmla="*/ 0 w 1006"/>
                <a:gd name="T16" fmla="*/ 0 h 1251"/>
                <a:gd name="T17" fmla="*/ 1006 w 1006"/>
                <a:gd name="T18" fmla="*/ 1251 h 1251"/>
              </a:gdLst>
              <a:ahLst/>
              <a:cxnLst>
                <a:cxn ang="T10">
                  <a:pos x="T0" y="T1"/>
                </a:cxn>
                <a:cxn ang="T11">
                  <a:pos x="T2" y="T3"/>
                </a:cxn>
                <a:cxn ang="T12">
                  <a:pos x="T4" y="T5"/>
                </a:cxn>
                <a:cxn ang="T13">
                  <a:pos x="T6" y="T7"/>
                </a:cxn>
                <a:cxn ang="T14">
                  <a:pos x="T8" y="T9"/>
                </a:cxn>
              </a:cxnLst>
              <a:rect l="T15" t="T16" r="T17" b="T18"/>
              <a:pathLst>
                <a:path w="1006" h="1251">
                  <a:moveTo>
                    <a:pt x="0" y="0"/>
                  </a:moveTo>
                  <a:lnTo>
                    <a:pt x="0" y="1251"/>
                  </a:lnTo>
                  <a:lnTo>
                    <a:pt x="1006" y="1154"/>
                  </a:lnTo>
                  <a:lnTo>
                    <a:pt x="1006" y="81"/>
                  </a:lnTo>
                  <a:lnTo>
                    <a:pt x="0" y="0"/>
                  </a:lnTo>
                  <a:close/>
                </a:path>
              </a:pathLst>
            </a:custGeom>
            <a:solidFill>
              <a:srgbClr val="40404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zh-CN" altLang="en-US">
                <a:solidFill>
                  <a:srgbClr val="000000"/>
                </a:solidFill>
                <a:ea typeface="微软雅黑" pitchFamily="34" charset="-122"/>
              </a:endParaRPr>
            </a:p>
          </p:txBody>
        </p:sp>
        <p:sp>
          <p:nvSpPr>
            <p:cNvPr id="47" name="Freeform 9"/>
            <p:cNvSpPr>
              <a:spLocks noChangeArrowheads="1"/>
            </p:cNvSpPr>
            <p:nvPr/>
          </p:nvSpPr>
          <p:spPr bwMode="auto">
            <a:xfrm>
              <a:off x="558669" y="0"/>
              <a:ext cx="346258" cy="1275918"/>
            </a:xfrm>
            <a:custGeom>
              <a:avLst/>
              <a:gdLst>
                <a:gd name="T0" fmla="*/ 0 w 339"/>
                <a:gd name="T1" fmla="*/ 2147483647 h 1251"/>
                <a:gd name="T2" fmla="*/ 0 w 339"/>
                <a:gd name="T3" fmla="*/ 2147483647 h 1251"/>
                <a:gd name="T4" fmla="*/ 2147483647 w 339"/>
                <a:gd name="T5" fmla="*/ 2147483647 h 1251"/>
                <a:gd name="T6" fmla="*/ 2147483647 w 339"/>
                <a:gd name="T7" fmla="*/ 0 h 1251"/>
                <a:gd name="T8" fmla="*/ 0 w 339"/>
                <a:gd name="T9" fmla="*/ 2147483647 h 1251"/>
                <a:gd name="T10" fmla="*/ 0 60000 65536"/>
                <a:gd name="T11" fmla="*/ 0 60000 65536"/>
                <a:gd name="T12" fmla="*/ 0 60000 65536"/>
                <a:gd name="T13" fmla="*/ 0 60000 65536"/>
                <a:gd name="T14" fmla="*/ 0 60000 65536"/>
                <a:gd name="T15" fmla="*/ 0 w 339"/>
                <a:gd name="T16" fmla="*/ 0 h 1251"/>
                <a:gd name="T17" fmla="*/ 339 w 339"/>
                <a:gd name="T18" fmla="*/ 1251 h 1251"/>
              </a:gdLst>
              <a:ahLst/>
              <a:cxnLst>
                <a:cxn ang="T10">
                  <a:pos x="T0" y="T1"/>
                </a:cxn>
                <a:cxn ang="T11">
                  <a:pos x="T2" y="T3"/>
                </a:cxn>
                <a:cxn ang="T12">
                  <a:pos x="T4" y="T5"/>
                </a:cxn>
                <a:cxn ang="T13">
                  <a:pos x="T6" y="T7"/>
                </a:cxn>
                <a:cxn ang="T14">
                  <a:pos x="T8" y="T9"/>
                </a:cxn>
              </a:cxnLst>
              <a:rect l="T15" t="T16" r="T17" b="T18"/>
              <a:pathLst>
                <a:path w="339" h="1251">
                  <a:moveTo>
                    <a:pt x="0" y="110"/>
                  </a:moveTo>
                  <a:lnTo>
                    <a:pt x="0" y="1080"/>
                  </a:lnTo>
                  <a:lnTo>
                    <a:pt x="339" y="1251"/>
                  </a:lnTo>
                  <a:lnTo>
                    <a:pt x="339" y="0"/>
                  </a:lnTo>
                  <a:lnTo>
                    <a:pt x="0" y="110"/>
                  </a:lnTo>
                  <a:close/>
                </a:path>
              </a:pathLst>
            </a:custGeom>
            <a:solidFill>
              <a:srgbClr val="595959"/>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zh-CN" altLang="en-US">
                <a:solidFill>
                  <a:srgbClr val="000000"/>
                </a:solidFill>
                <a:ea typeface="微软雅黑" pitchFamily="34" charset="-122"/>
              </a:endParaRPr>
            </a:p>
          </p:txBody>
        </p:sp>
      </p:grpSp>
      <p:sp>
        <p:nvSpPr>
          <p:cNvPr id="48" name="WordArt 33"/>
          <p:cNvSpPr>
            <a:spLocks noChangeArrowheads="1" noChangeShapeType="1" noTextEdit="1"/>
          </p:cNvSpPr>
          <p:nvPr/>
        </p:nvSpPr>
        <p:spPr bwMode="auto">
          <a:xfrm>
            <a:off x="1286471" y="3121988"/>
            <a:ext cx="103187" cy="209550"/>
          </a:xfrm>
          <a:prstGeom prst="rect">
            <a:avLst/>
          </a:prstGeom>
          <a:extLst>
            <a:ext uri="{91240B29-F687-4F45-9708-019B960494DF}">
              <a14:hiddenLine xmlns:a14="http://schemas.microsoft.com/office/drawing/2010/main" w="9525">
                <a:solidFill>
                  <a:srgbClr val="000000"/>
                </a:solidFill>
                <a:round/>
                <a:headEnd/>
                <a:tailEnd/>
              </a14:hiddenLine>
            </a:ext>
          </a:extLst>
        </p:spPr>
        <p:txBody>
          <a:bodyPr wrap="none" fromWordArt="1">
            <a:prstTxWarp prst="textPlain">
              <a:avLst>
                <a:gd name="adj" fmla="val 50000"/>
              </a:avLst>
            </a:prstTxWarp>
          </a:bodyPr>
          <a:lstStyle/>
          <a:p>
            <a:pPr algn="ctr"/>
            <a:r>
              <a:rPr lang="en-US" altLang="zh-CN" sz="3600">
                <a:solidFill>
                  <a:srgbClr val="000000"/>
                </a:solidFill>
                <a:latin typeface="微软雅黑"/>
                <a:ea typeface="微软雅黑"/>
              </a:rPr>
              <a:t>1</a:t>
            </a:r>
            <a:endParaRPr lang="zh-CN" altLang="en-US" sz="3600">
              <a:solidFill>
                <a:srgbClr val="000000"/>
              </a:solidFill>
              <a:latin typeface="微软雅黑"/>
              <a:ea typeface="微软雅黑"/>
            </a:endParaRPr>
          </a:p>
        </p:txBody>
      </p:sp>
    </p:spTree>
    <p:extLst>
      <p:ext uri="{BB962C8B-B14F-4D97-AF65-F5344CB8AC3E}">
        <p14:creationId xmlns:p14="http://schemas.microsoft.com/office/powerpoint/2010/main" val="1194100038"/>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par>
                                <p:cTn id="11" presetID="37" presetClass="entr" presetSubtype="0" fill="hold" nodeType="withEffect">
                                  <p:stCondLst>
                                    <p:cond delay="0"/>
                                  </p:stCondLst>
                                  <p:childTnLst>
                                    <p:set>
                                      <p:cBhvr>
                                        <p:cTn id="12" dur="1" fill="hold">
                                          <p:stCondLst>
                                            <p:cond delay="0"/>
                                          </p:stCondLst>
                                        </p:cTn>
                                        <p:tgtEl>
                                          <p:spTgt spid="44"/>
                                        </p:tgtEl>
                                        <p:attrNameLst>
                                          <p:attrName>style.visibility</p:attrName>
                                        </p:attrNameLst>
                                      </p:cBhvr>
                                      <p:to>
                                        <p:strVal val="visible"/>
                                      </p:to>
                                    </p:set>
                                    <p:animEffect>
                                      <p:cBhvr>
                                        <p:cTn id="13" dur="1000"/>
                                        <p:tgtEl>
                                          <p:spTgt spid="44"/>
                                        </p:tgtEl>
                                      </p:cBhvr>
                                    </p:animEffect>
                                    <p:anim calcmode="lin" valueType="num">
                                      <p:cBhvr>
                                        <p:cTn id="14" dur="1000" fill="hold"/>
                                        <p:tgtEl>
                                          <p:spTgt spid="44"/>
                                        </p:tgtEl>
                                        <p:attrNameLst>
                                          <p:attrName>ppt_x</p:attrName>
                                        </p:attrNameLst>
                                      </p:cBhvr>
                                      <p:tavLst>
                                        <p:tav tm="0">
                                          <p:val>
                                            <p:strVal val="#ppt_x"/>
                                          </p:val>
                                        </p:tav>
                                        <p:tav tm="100000">
                                          <p:val>
                                            <p:strVal val="#ppt_x"/>
                                          </p:val>
                                        </p:tav>
                                      </p:tavLst>
                                    </p:anim>
                                    <p:anim calcmode="lin" valueType="num">
                                      <p:cBhvr>
                                        <p:cTn id="15" dur="900" decel="100000" fill="hold"/>
                                        <p:tgtEl>
                                          <p:spTgt spid="44"/>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44"/>
                                        </p:tgtEl>
                                        <p:attrNameLst>
                                          <p:attrName>ppt_y</p:attrName>
                                        </p:attrNameLst>
                                      </p:cBhvr>
                                      <p:tavLst>
                                        <p:tav tm="0">
                                          <p:val>
                                            <p:strVal val="#ppt_y-.03"/>
                                          </p:val>
                                        </p:tav>
                                        <p:tav tm="100000">
                                          <p:val>
                                            <p:strVal val="#ppt_y"/>
                                          </p:val>
                                        </p:tav>
                                      </p:tavLst>
                                    </p:anim>
                                  </p:childTnLst>
                                </p:cTn>
                              </p:par>
                              <p:par>
                                <p:cTn id="17" presetID="37" presetClass="entr" presetSubtype="0" fill="hold" nodeType="withEffect">
                                  <p:stCondLst>
                                    <p:cond delay="250"/>
                                  </p:stCondLst>
                                  <p:childTnLst>
                                    <p:set>
                                      <p:cBhvr>
                                        <p:cTn id="18" dur="1" fill="hold">
                                          <p:stCondLst>
                                            <p:cond delay="0"/>
                                          </p:stCondLst>
                                        </p:cTn>
                                        <p:tgtEl>
                                          <p:spTgt spid="10"/>
                                        </p:tgtEl>
                                        <p:attrNameLst>
                                          <p:attrName>style.visibility</p:attrName>
                                        </p:attrNameLst>
                                      </p:cBhvr>
                                      <p:to>
                                        <p:strVal val="visible"/>
                                      </p:to>
                                    </p:set>
                                    <p:animEffect>
                                      <p:cBhvr>
                                        <p:cTn id="19" dur="1000"/>
                                        <p:tgtEl>
                                          <p:spTgt spid="10"/>
                                        </p:tgtEl>
                                      </p:cBhvr>
                                    </p:animEffect>
                                    <p:anim calcmode="lin" valueType="num">
                                      <p:cBhvr>
                                        <p:cTn id="20" dur="1000" fill="hold"/>
                                        <p:tgtEl>
                                          <p:spTgt spid="10"/>
                                        </p:tgtEl>
                                        <p:attrNameLst>
                                          <p:attrName>ppt_x</p:attrName>
                                        </p:attrNameLst>
                                      </p:cBhvr>
                                      <p:tavLst>
                                        <p:tav tm="0">
                                          <p:val>
                                            <p:strVal val="#ppt_x"/>
                                          </p:val>
                                        </p:tav>
                                        <p:tav tm="100000">
                                          <p:val>
                                            <p:strVal val="#ppt_x"/>
                                          </p:val>
                                        </p:tav>
                                      </p:tavLst>
                                    </p:anim>
                                    <p:anim calcmode="lin" valueType="num">
                                      <p:cBhvr>
                                        <p:cTn id="21" dur="900" decel="100000" fill="hold"/>
                                        <p:tgtEl>
                                          <p:spTgt spid="10"/>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10"/>
                                        </p:tgtEl>
                                        <p:attrNameLst>
                                          <p:attrName>ppt_y</p:attrName>
                                        </p:attrNameLst>
                                      </p:cBhvr>
                                      <p:tavLst>
                                        <p:tav tm="0">
                                          <p:val>
                                            <p:strVal val="#ppt_y-.03"/>
                                          </p:val>
                                        </p:tav>
                                        <p:tav tm="100000">
                                          <p:val>
                                            <p:strVal val="#ppt_y"/>
                                          </p:val>
                                        </p:tav>
                                      </p:tavLst>
                                    </p:anim>
                                  </p:childTnLst>
                                </p:cTn>
                              </p:par>
                              <p:par>
                                <p:cTn id="23" presetID="37" presetClass="entr" presetSubtype="0" fill="hold" nodeType="withEffect">
                                  <p:stCondLst>
                                    <p:cond delay="500"/>
                                  </p:stCondLst>
                                  <p:childTnLst>
                                    <p:set>
                                      <p:cBhvr>
                                        <p:cTn id="24" dur="1" fill="hold">
                                          <p:stCondLst>
                                            <p:cond delay="0"/>
                                          </p:stCondLst>
                                        </p:cTn>
                                        <p:tgtEl>
                                          <p:spTgt spid="5"/>
                                        </p:tgtEl>
                                        <p:attrNameLst>
                                          <p:attrName>style.visibility</p:attrName>
                                        </p:attrNameLst>
                                      </p:cBhvr>
                                      <p:to>
                                        <p:strVal val="visible"/>
                                      </p:to>
                                    </p:set>
                                    <p:animEffect>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900" decel="100000" fill="hold"/>
                                        <p:tgtEl>
                                          <p:spTgt spid="5"/>
                                        </p:tgtEl>
                                        <p:attrNameLst>
                                          <p:attrName>ppt_y</p:attrName>
                                        </p:attrNameLst>
                                      </p:cBhvr>
                                      <p:tavLst>
                                        <p:tav tm="0">
                                          <p:val>
                                            <p:strVal val="#ppt_y+1"/>
                                          </p:val>
                                        </p:tav>
                                        <p:tav tm="100000">
                                          <p:val>
                                            <p:strVal val="#ppt_y-.03"/>
                                          </p:val>
                                        </p:tav>
                                      </p:tavLst>
                                    </p:anim>
                                    <p:anim calcmode="lin" valueType="num">
                                      <p:cBhvr>
                                        <p:cTn id="28"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par>
                                <p:cTn id="29" presetID="37" presetClass="entr" presetSubtype="0" fill="hold" nodeType="withEffect">
                                  <p:stCondLst>
                                    <p:cond delay="750"/>
                                  </p:stCondLst>
                                  <p:childTnLst>
                                    <p:set>
                                      <p:cBhvr>
                                        <p:cTn id="30" dur="1" fill="hold">
                                          <p:stCondLst>
                                            <p:cond delay="0"/>
                                          </p:stCondLst>
                                        </p:cTn>
                                        <p:tgtEl>
                                          <p:spTgt spid="14"/>
                                        </p:tgtEl>
                                        <p:attrNameLst>
                                          <p:attrName>style.visibility</p:attrName>
                                        </p:attrNameLst>
                                      </p:cBhvr>
                                      <p:to>
                                        <p:strVal val="visible"/>
                                      </p:to>
                                    </p:set>
                                    <p:animEffect>
                                      <p:cBhvr>
                                        <p:cTn id="31" dur="1000"/>
                                        <p:tgtEl>
                                          <p:spTgt spid="14"/>
                                        </p:tgtEl>
                                      </p:cBhvr>
                                    </p:animEffect>
                                    <p:anim calcmode="lin" valueType="num">
                                      <p:cBhvr>
                                        <p:cTn id="32" dur="1000" fill="hold"/>
                                        <p:tgtEl>
                                          <p:spTgt spid="14"/>
                                        </p:tgtEl>
                                        <p:attrNameLst>
                                          <p:attrName>ppt_x</p:attrName>
                                        </p:attrNameLst>
                                      </p:cBhvr>
                                      <p:tavLst>
                                        <p:tav tm="0">
                                          <p:val>
                                            <p:strVal val="#ppt_x"/>
                                          </p:val>
                                        </p:tav>
                                        <p:tav tm="100000">
                                          <p:val>
                                            <p:strVal val="#ppt_x"/>
                                          </p:val>
                                        </p:tav>
                                      </p:tavLst>
                                    </p:anim>
                                    <p:anim calcmode="lin" valueType="num">
                                      <p:cBhvr>
                                        <p:cTn id="33" dur="900" decel="100000" fill="hold"/>
                                        <p:tgtEl>
                                          <p:spTgt spid="14"/>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par>
                                <p:cTn id="35" presetID="37" presetClass="entr" presetSubtype="0" fill="hold" nodeType="withEffect">
                                  <p:stCondLst>
                                    <p:cond delay="1000"/>
                                  </p:stCondLst>
                                  <p:childTnLst>
                                    <p:set>
                                      <p:cBhvr>
                                        <p:cTn id="36" dur="1" fill="hold">
                                          <p:stCondLst>
                                            <p:cond delay="0"/>
                                          </p:stCondLst>
                                        </p:cTn>
                                        <p:tgtEl>
                                          <p:spTgt spid="18"/>
                                        </p:tgtEl>
                                        <p:attrNameLst>
                                          <p:attrName>style.visibility</p:attrName>
                                        </p:attrNameLst>
                                      </p:cBhvr>
                                      <p:to>
                                        <p:strVal val="visible"/>
                                      </p:to>
                                    </p:set>
                                    <p:animEffect>
                                      <p:cBhvr>
                                        <p:cTn id="37" dur="1000"/>
                                        <p:tgtEl>
                                          <p:spTgt spid="18"/>
                                        </p:tgtEl>
                                      </p:cBhvr>
                                    </p:animEffect>
                                    <p:anim calcmode="lin" valueType="num">
                                      <p:cBhvr>
                                        <p:cTn id="38" dur="1000" fill="hold"/>
                                        <p:tgtEl>
                                          <p:spTgt spid="18"/>
                                        </p:tgtEl>
                                        <p:attrNameLst>
                                          <p:attrName>ppt_x</p:attrName>
                                        </p:attrNameLst>
                                      </p:cBhvr>
                                      <p:tavLst>
                                        <p:tav tm="0">
                                          <p:val>
                                            <p:strVal val="#ppt_x"/>
                                          </p:val>
                                        </p:tav>
                                        <p:tav tm="100000">
                                          <p:val>
                                            <p:strVal val="#ppt_x"/>
                                          </p:val>
                                        </p:tav>
                                      </p:tavLst>
                                    </p:anim>
                                    <p:anim calcmode="lin" valueType="num">
                                      <p:cBhvr>
                                        <p:cTn id="39" dur="900" decel="100000" fill="hold"/>
                                        <p:tgtEl>
                                          <p:spTgt spid="18"/>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par>
                                <p:cTn id="41" presetID="37" presetClass="entr" presetSubtype="0" fill="hold" nodeType="withEffect">
                                  <p:stCondLst>
                                    <p:cond delay="1250"/>
                                  </p:stCondLst>
                                  <p:childTnLst>
                                    <p:set>
                                      <p:cBhvr>
                                        <p:cTn id="42" dur="1" fill="hold">
                                          <p:stCondLst>
                                            <p:cond delay="0"/>
                                          </p:stCondLst>
                                        </p:cTn>
                                        <p:tgtEl>
                                          <p:spTgt spid="39"/>
                                        </p:tgtEl>
                                        <p:attrNameLst>
                                          <p:attrName>style.visibility</p:attrName>
                                        </p:attrNameLst>
                                      </p:cBhvr>
                                      <p:to>
                                        <p:strVal val="visible"/>
                                      </p:to>
                                    </p:set>
                                    <p:animEffect>
                                      <p:cBhvr>
                                        <p:cTn id="43" dur="1000"/>
                                        <p:tgtEl>
                                          <p:spTgt spid="39"/>
                                        </p:tgtEl>
                                      </p:cBhvr>
                                    </p:animEffect>
                                    <p:anim calcmode="lin" valueType="num">
                                      <p:cBhvr>
                                        <p:cTn id="44" dur="1000" fill="hold"/>
                                        <p:tgtEl>
                                          <p:spTgt spid="39"/>
                                        </p:tgtEl>
                                        <p:attrNameLst>
                                          <p:attrName>ppt_x</p:attrName>
                                        </p:attrNameLst>
                                      </p:cBhvr>
                                      <p:tavLst>
                                        <p:tav tm="0">
                                          <p:val>
                                            <p:strVal val="#ppt_x"/>
                                          </p:val>
                                        </p:tav>
                                        <p:tav tm="100000">
                                          <p:val>
                                            <p:strVal val="#ppt_x"/>
                                          </p:val>
                                        </p:tav>
                                      </p:tavLst>
                                    </p:anim>
                                    <p:anim calcmode="lin" valueType="num">
                                      <p:cBhvr>
                                        <p:cTn id="45" dur="900" decel="100000" fill="hold"/>
                                        <p:tgtEl>
                                          <p:spTgt spid="39"/>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39"/>
                                        </p:tgtEl>
                                        <p:attrNameLst>
                                          <p:attrName>ppt_y</p:attrName>
                                        </p:attrNameLst>
                                      </p:cBhvr>
                                      <p:tavLst>
                                        <p:tav tm="0">
                                          <p:val>
                                            <p:strVal val="#ppt_y-.03"/>
                                          </p:val>
                                        </p:tav>
                                        <p:tav tm="100000">
                                          <p:val>
                                            <p:strVal val="#ppt_y"/>
                                          </p:val>
                                        </p:tav>
                                      </p:tavLst>
                                    </p:anim>
                                  </p:childTnLst>
                                </p:cTn>
                              </p:par>
                            </p:childTnLst>
                          </p:cTn>
                        </p:par>
                        <p:par>
                          <p:cTn id="47" fill="hold">
                            <p:stCondLst>
                              <p:cond delay="2250"/>
                            </p:stCondLst>
                            <p:childTnLst>
                              <p:par>
                                <p:cTn id="48" presetID="10" presetClass="entr" presetSubtype="0" fill="hold" grpId="0" nodeType="afterEffect">
                                  <p:stCondLst>
                                    <p:cond delay="0"/>
                                  </p:stCondLst>
                                  <p:childTnLst>
                                    <p:set>
                                      <p:cBhvr>
                                        <p:cTn id="49" dur="1" fill="hold">
                                          <p:stCondLst>
                                            <p:cond delay="0"/>
                                          </p:stCondLst>
                                        </p:cTn>
                                        <p:tgtEl>
                                          <p:spTgt spid="43"/>
                                        </p:tgtEl>
                                        <p:attrNameLst>
                                          <p:attrName>style.visibility</p:attrName>
                                        </p:attrNameLst>
                                      </p:cBhvr>
                                      <p:to>
                                        <p:strVal val="visible"/>
                                      </p:to>
                                    </p:set>
                                    <p:animEffect transition="in" filter="fade">
                                      <p:cBhvr>
                                        <p:cTn id="50" dur="500"/>
                                        <p:tgtEl>
                                          <p:spTgt spid="43"/>
                                        </p:tgtEl>
                                      </p:cBhvr>
                                    </p:animEffect>
                                  </p:childTnLst>
                                </p:cTn>
                              </p:par>
                              <p:par>
                                <p:cTn id="51" presetID="10" presetClass="entr" presetSubtype="0" fill="hold" grpId="0" nodeType="withEffect">
                                  <p:stCondLst>
                                    <p:cond delay="250"/>
                                  </p:stCondLst>
                                  <p:childTnLst>
                                    <p:set>
                                      <p:cBhvr>
                                        <p:cTn id="52" dur="1" fill="hold">
                                          <p:stCondLst>
                                            <p:cond delay="0"/>
                                          </p:stCondLst>
                                        </p:cTn>
                                        <p:tgtEl>
                                          <p:spTgt spid="37"/>
                                        </p:tgtEl>
                                        <p:attrNameLst>
                                          <p:attrName>style.visibility</p:attrName>
                                        </p:attrNameLst>
                                      </p:cBhvr>
                                      <p:to>
                                        <p:strVal val="visible"/>
                                      </p:to>
                                    </p:set>
                                    <p:animEffect transition="in" filter="fade">
                                      <p:cBhvr>
                                        <p:cTn id="53" dur="500"/>
                                        <p:tgtEl>
                                          <p:spTgt spid="37"/>
                                        </p:tgtEl>
                                      </p:cBhvr>
                                    </p:animEffect>
                                  </p:childTnLst>
                                </p:cTn>
                              </p:par>
                              <p:par>
                                <p:cTn id="54" presetID="10" presetClass="entr" presetSubtype="0" fill="hold" grpId="0" nodeType="withEffect">
                                  <p:stCondLst>
                                    <p:cond delay="500"/>
                                  </p:stCondLst>
                                  <p:childTnLst>
                                    <p:set>
                                      <p:cBhvr>
                                        <p:cTn id="55" dur="1" fill="hold">
                                          <p:stCondLst>
                                            <p:cond delay="0"/>
                                          </p:stCondLst>
                                        </p:cTn>
                                        <p:tgtEl>
                                          <p:spTgt spid="36"/>
                                        </p:tgtEl>
                                        <p:attrNameLst>
                                          <p:attrName>style.visibility</p:attrName>
                                        </p:attrNameLst>
                                      </p:cBhvr>
                                      <p:to>
                                        <p:strVal val="visible"/>
                                      </p:to>
                                    </p:set>
                                    <p:animEffect transition="in" filter="fade">
                                      <p:cBhvr>
                                        <p:cTn id="56" dur="500"/>
                                        <p:tgtEl>
                                          <p:spTgt spid="36"/>
                                        </p:tgtEl>
                                      </p:cBhvr>
                                    </p:animEffect>
                                  </p:childTnLst>
                                </p:cTn>
                              </p:par>
                              <p:par>
                                <p:cTn id="57" presetID="10" presetClass="entr" presetSubtype="0" fill="hold" grpId="0" nodeType="withEffect">
                                  <p:stCondLst>
                                    <p:cond delay="750"/>
                                  </p:stCondLst>
                                  <p:childTnLst>
                                    <p:set>
                                      <p:cBhvr>
                                        <p:cTn id="58" dur="1" fill="hold">
                                          <p:stCondLst>
                                            <p:cond delay="0"/>
                                          </p:stCondLst>
                                        </p:cTn>
                                        <p:tgtEl>
                                          <p:spTgt spid="35"/>
                                        </p:tgtEl>
                                        <p:attrNameLst>
                                          <p:attrName>style.visibility</p:attrName>
                                        </p:attrNameLst>
                                      </p:cBhvr>
                                      <p:to>
                                        <p:strVal val="visible"/>
                                      </p:to>
                                    </p:set>
                                    <p:animEffect transition="in" filter="fade">
                                      <p:cBhvr>
                                        <p:cTn id="59" dur="500"/>
                                        <p:tgtEl>
                                          <p:spTgt spid="35"/>
                                        </p:tgtEl>
                                      </p:cBhvr>
                                    </p:animEffect>
                                  </p:childTnLst>
                                </p:cTn>
                              </p:par>
                              <p:par>
                                <p:cTn id="60" presetID="10" presetClass="entr" presetSubtype="0" fill="hold" grpId="0" nodeType="withEffect">
                                  <p:stCondLst>
                                    <p:cond delay="1000"/>
                                  </p:stCondLst>
                                  <p:childTnLst>
                                    <p:set>
                                      <p:cBhvr>
                                        <p:cTn id="61" dur="1" fill="hold">
                                          <p:stCondLst>
                                            <p:cond delay="0"/>
                                          </p:stCondLst>
                                        </p:cTn>
                                        <p:tgtEl>
                                          <p:spTgt spid="34"/>
                                        </p:tgtEl>
                                        <p:attrNameLst>
                                          <p:attrName>style.visibility</p:attrName>
                                        </p:attrNameLst>
                                      </p:cBhvr>
                                      <p:to>
                                        <p:strVal val="visible"/>
                                      </p:to>
                                    </p:set>
                                    <p:animEffect transition="in" filter="fade">
                                      <p:cBhvr>
                                        <p:cTn id="62" dur="500"/>
                                        <p:tgtEl>
                                          <p:spTgt spid="34"/>
                                        </p:tgtEl>
                                      </p:cBhvr>
                                    </p:animEffect>
                                  </p:childTnLst>
                                </p:cTn>
                              </p:par>
                              <p:par>
                                <p:cTn id="63" presetID="10" presetClass="entr" presetSubtype="0" fill="hold" grpId="0" nodeType="withEffect">
                                  <p:stCondLst>
                                    <p:cond delay="1250"/>
                                  </p:stCondLst>
                                  <p:childTnLst>
                                    <p:set>
                                      <p:cBhvr>
                                        <p:cTn id="64" dur="1" fill="hold">
                                          <p:stCondLst>
                                            <p:cond delay="0"/>
                                          </p:stCondLst>
                                        </p:cTn>
                                        <p:tgtEl>
                                          <p:spTgt spid="48"/>
                                        </p:tgtEl>
                                        <p:attrNameLst>
                                          <p:attrName>style.visibility</p:attrName>
                                        </p:attrNameLst>
                                      </p:cBhvr>
                                      <p:to>
                                        <p:strVal val="visible"/>
                                      </p:to>
                                    </p:set>
                                    <p:animEffect transition="in" filter="fade">
                                      <p:cBhvr>
                                        <p:cTn id="65" dur="500"/>
                                        <p:tgtEl>
                                          <p:spTgt spid="48"/>
                                        </p:tgtEl>
                                      </p:cBhvr>
                                    </p:animEffect>
                                  </p:childTnLst>
                                </p:cTn>
                              </p:par>
                            </p:childTnLst>
                          </p:cTn>
                        </p:par>
                        <p:par>
                          <p:cTn id="66" fill="hold">
                            <p:stCondLst>
                              <p:cond delay="4000"/>
                            </p:stCondLst>
                            <p:childTnLst>
                              <p:par>
                                <p:cTn id="67" presetID="22" presetClass="entr" presetSubtype="4" fill="hold" grpId="0" nodeType="afterEffect">
                                  <p:stCondLst>
                                    <p:cond delay="0"/>
                                  </p:stCondLst>
                                  <p:childTnLst>
                                    <p:set>
                                      <p:cBhvr>
                                        <p:cTn id="68" dur="1" fill="hold">
                                          <p:stCondLst>
                                            <p:cond delay="0"/>
                                          </p:stCondLst>
                                        </p:cTn>
                                        <p:tgtEl>
                                          <p:spTgt spid="23"/>
                                        </p:tgtEl>
                                        <p:attrNameLst>
                                          <p:attrName>style.visibility</p:attrName>
                                        </p:attrNameLst>
                                      </p:cBhvr>
                                      <p:to>
                                        <p:strVal val="visible"/>
                                      </p:to>
                                    </p:set>
                                    <p:animEffect>
                                      <p:cBhvr>
                                        <p:cTn id="69" dur="500"/>
                                        <p:tgtEl>
                                          <p:spTgt spid="23"/>
                                        </p:tgtEl>
                                      </p:cBhvr>
                                    </p:animEffect>
                                  </p:childTnLst>
                                </p:cTn>
                              </p:par>
                              <p:par>
                                <p:cTn id="70" presetID="22" presetClass="entr" presetSubtype="4" fill="hold" grpId="0" nodeType="withEffect">
                                  <p:stCondLst>
                                    <p:cond delay="0"/>
                                  </p:stCondLst>
                                  <p:childTnLst>
                                    <p:set>
                                      <p:cBhvr>
                                        <p:cTn id="71" dur="1" fill="hold">
                                          <p:stCondLst>
                                            <p:cond delay="0"/>
                                          </p:stCondLst>
                                        </p:cTn>
                                        <p:tgtEl>
                                          <p:spTgt spid="25"/>
                                        </p:tgtEl>
                                        <p:attrNameLst>
                                          <p:attrName>style.visibility</p:attrName>
                                        </p:attrNameLst>
                                      </p:cBhvr>
                                      <p:to>
                                        <p:strVal val="visible"/>
                                      </p:to>
                                    </p:set>
                                    <p:animEffect>
                                      <p:cBhvr>
                                        <p:cTn id="72" dur="500"/>
                                        <p:tgtEl>
                                          <p:spTgt spid="25"/>
                                        </p:tgtEl>
                                      </p:cBhvr>
                                    </p:animEffect>
                                  </p:childTnLst>
                                </p:cTn>
                              </p:par>
                              <p:par>
                                <p:cTn id="73" presetID="22" presetClass="entr" presetSubtype="4" fill="hold" grpId="0" nodeType="withEffect">
                                  <p:stCondLst>
                                    <p:cond delay="0"/>
                                  </p:stCondLst>
                                  <p:childTnLst>
                                    <p:set>
                                      <p:cBhvr>
                                        <p:cTn id="74" dur="1" fill="hold">
                                          <p:stCondLst>
                                            <p:cond delay="0"/>
                                          </p:stCondLst>
                                        </p:cTn>
                                        <p:tgtEl>
                                          <p:spTgt spid="27"/>
                                        </p:tgtEl>
                                        <p:attrNameLst>
                                          <p:attrName>style.visibility</p:attrName>
                                        </p:attrNameLst>
                                      </p:cBhvr>
                                      <p:to>
                                        <p:strVal val="visible"/>
                                      </p:to>
                                    </p:set>
                                    <p:animEffect>
                                      <p:cBhvr>
                                        <p:cTn id="75" dur="500"/>
                                        <p:tgtEl>
                                          <p:spTgt spid="27"/>
                                        </p:tgtEl>
                                      </p:cBhvr>
                                    </p:animEffect>
                                  </p:childTnLst>
                                </p:cTn>
                              </p:par>
                            </p:childTnLst>
                          </p:cTn>
                        </p:par>
                        <p:par>
                          <p:cTn id="76" fill="hold">
                            <p:stCondLst>
                              <p:cond delay="4500"/>
                            </p:stCondLst>
                            <p:childTnLst>
                              <p:par>
                                <p:cTn id="77" presetID="22" presetClass="entr" presetSubtype="1" fill="hold" grpId="0" nodeType="afterEffect">
                                  <p:stCondLst>
                                    <p:cond delay="0"/>
                                  </p:stCondLst>
                                  <p:childTnLst>
                                    <p:set>
                                      <p:cBhvr>
                                        <p:cTn id="78" dur="1" fill="hold">
                                          <p:stCondLst>
                                            <p:cond delay="0"/>
                                          </p:stCondLst>
                                        </p:cTn>
                                        <p:tgtEl>
                                          <p:spTgt spid="29"/>
                                        </p:tgtEl>
                                        <p:attrNameLst>
                                          <p:attrName>style.visibility</p:attrName>
                                        </p:attrNameLst>
                                      </p:cBhvr>
                                      <p:to>
                                        <p:strVal val="visible"/>
                                      </p:to>
                                    </p:set>
                                    <p:animEffect>
                                      <p:cBhvr>
                                        <p:cTn id="79" dur="500"/>
                                        <p:tgtEl>
                                          <p:spTgt spid="29"/>
                                        </p:tgtEl>
                                      </p:cBhvr>
                                    </p:animEffect>
                                  </p:childTnLst>
                                </p:cTn>
                              </p:par>
                              <p:par>
                                <p:cTn id="80" presetID="22" presetClass="entr" presetSubtype="1" fill="hold" grpId="0" nodeType="withEffect">
                                  <p:stCondLst>
                                    <p:cond delay="0"/>
                                  </p:stCondLst>
                                  <p:childTnLst>
                                    <p:set>
                                      <p:cBhvr>
                                        <p:cTn id="81" dur="1" fill="hold">
                                          <p:stCondLst>
                                            <p:cond delay="0"/>
                                          </p:stCondLst>
                                        </p:cTn>
                                        <p:tgtEl>
                                          <p:spTgt spid="31"/>
                                        </p:tgtEl>
                                        <p:attrNameLst>
                                          <p:attrName>style.visibility</p:attrName>
                                        </p:attrNameLst>
                                      </p:cBhvr>
                                      <p:to>
                                        <p:strVal val="visible"/>
                                      </p:to>
                                    </p:set>
                                    <p:animEffect>
                                      <p:cBhvr>
                                        <p:cTn id="82" dur="500"/>
                                        <p:tgtEl>
                                          <p:spTgt spid="31"/>
                                        </p:tgtEl>
                                      </p:cBhvr>
                                    </p:animEffect>
                                  </p:childTnLst>
                                </p:cTn>
                              </p:par>
                              <p:par>
                                <p:cTn id="83" presetID="22" presetClass="entr" presetSubtype="1" fill="hold" grpId="0" nodeType="withEffect">
                                  <p:stCondLst>
                                    <p:cond delay="0"/>
                                  </p:stCondLst>
                                  <p:childTnLst>
                                    <p:set>
                                      <p:cBhvr>
                                        <p:cTn id="84" dur="1" fill="hold">
                                          <p:stCondLst>
                                            <p:cond delay="0"/>
                                          </p:stCondLst>
                                        </p:cTn>
                                        <p:tgtEl>
                                          <p:spTgt spid="33"/>
                                        </p:tgtEl>
                                        <p:attrNameLst>
                                          <p:attrName>style.visibility</p:attrName>
                                        </p:attrNameLst>
                                      </p:cBhvr>
                                      <p:to>
                                        <p:strVal val="visible"/>
                                      </p:to>
                                    </p:set>
                                    <p:animEffect>
                                      <p:cBhvr>
                                        <p:cTn id="85" dur="500"/>
                                        <p:tgtEl>
                                          <p:spTgt spid="33"/>
                                        </p:tgtEl>
                                      </p:cBhvr>
                                    </p:animEffect>
                                  </p:childTnLst>
                                </p:cTn>
                              </p:par>
                            </p:childTnLst>
                          </p:cTn>
                        </p:par>
                        <p:par>
                          <p:cTn id="86" fill="hold">
                            <p:stCondLst>
                              <p:cond delay="5000"/>
                            </p:stCondLst>
                            <p:childTnLst>
                              <p:par>
                                <p:cTn id="87" presetID="18" presetClass="entr" presetSubtype="3" fill="hold" grpId="0" nodeType="afterEffect">
                                  <p:stCondLst>
                                    <p:cond delay="0"/>
                                  </p:stCondLst>
                                  <p:childTnLst>
                                    <p:set>
                                      <p:cBhvr>
                                        <p:cTn id="88" dur="1" fill="hold">
                                          <p:stCondLst>
                                            <p:cond delay="0"/>
                                          </p:stCondLst>
                                        </p:cTn>
                                        <p:tgtEl>
                                          <p:spTgt spid="22"/>
                                        </p:tgtEl>
                                        <p:attrNameLst>
                                          <p:attrName>style.visibility</p:attrName>
                                        </p:attrNameLst>
                                      </p:cBhvr>
                                      <p:to>
                                        <p:strVal val="visible"/>
                                      </p:to>
                                    </p:set>
                                    <p:animEffect>
                                      <p:cBhvr>
                                        <p:cTn id="89" dur="500"/>
                                        <p:tgtEl>
                                          <p:spTgt spid="22"/>
                                        </p:tgtEl>
                                      </p:cBhvr>
                                    </p:animEffect>
                                  </p:childTnLst>
                                </p:cTn>
                              </p:par>
                              <p:par>
                                <p:cTn id="90" presetID="18" presetClass="entr" presetSubtype="3" fill="hold" grpId="0" nodeType="withEffect">
                                  <p:stCondLst>
                                    <p:cond delay="0"/>
                                  </p:stCondLst>
                                  <p:childTnLst>
                                    <p:set>
                                      <p:cBhvr>
                                        <p:cTn id="91" dur="1" fill="hold">
                                          <p:stCondLst>
                                            <p:cond delay="0"/>
                                          </p:stCondLst>
                                        </p:cTn>
                                        <p:tgtEl>
                                          <p:spTgt spid="24"/>
                                        </p:tgtEl>
                                        <p:attrNameLst>
                                          <p:attrName>style.visibility</p:attrName>
                                        </p:attrNameLst>
                                      </p:cBhvr>
                                      <p:to>
                                        <p:strVal val="visible"/>
                                      </p:to>
                                    </p:set>
                                    <p:animEffect>
                                      <p:cBhvr>
                                        <p:cTn id="92" dur="500"/>
                                        <p:tgtEl>
                                          <p:spTgt spid="24"/>
                                        </p:tgtEl>
                                      </p:cBhvr>
                                    </p:animEffect>
                                  </p:childTnLst>
                                </p:cTn>
                              </p:par>
                              <p:par>
                                <p:cTn id="93" presetID="18" presetClass="entr" presetSubtype="3" fill="hold" grpId="0" nodeType="withEffect">
                                  <p:stCondLst>
                                    <p:cond delay="0"/>
                                  </p:stCondLst>
                                  <p:childTnLst>
                                    <p:set>
                                      <p:cBhvr>
                                        <p:cTn id="94" dur="1" fill="hold">
                                          <p:stCondLst>
                                            <p:cond delay="0"/>
                                          </p:stCondLst>
                                        </p:cTn>
                                        <p:tgtEl>
                                          <p:spTgt spid="26"/>
                                        </p:tgtEl>
                                        <p:attrNameLst>
                                          <p:attrName>style.visibility</p:attrName>
                                        </p:attrNameLst>
                                      </p:cBhvr>
                                      <p:to>
                                        <p:strVal val="visible"/>
                                      </p:to>
                                    </p:set>
                                    <p:animEffect>
                                      <p:cBhvr>
                                        <p:cTn id="95" dur="500"/>
                                        <p:tgtEl>
                                          <p:spTgt spid="26"/>
                                        </p:tgtEl>
                                      </p:cBhvr>
                                    </p:animEffect>
                                  </p:childTnLst>
                                </p:cTn>
                              </p:par>
                            </p:childTnLst>
                          </p:cTn>
                        </p:par>
                        <p:par>
                          <p:cTn id="96" fill="hold">
                            <p:stCondLst>
                              <p:cond delay="5500"/>
                            </p:stCondLst>
                            <p:childTnLst>
                              <p:par>
                                <p:cTn id="97" presetID="18" presetClass="entr" presetSubtype="9" fill="hold" grpId="0" nodeType="afterEffect">
                                  <p:stCondLst>
                                    <p:cond delay="0"/>
                                  </p:stCondLst>
                                  <p:childTnLst>
                                    <p:set>
                                      <p:cBhvr>
                                        <p:cTn id="98" dur="1" fill="hold">
                                          <p:stCondLst>
                                            <p:cond delay="0"/>
                                          </p:stCondLst>
                                        </p:cTn>
                                        <p:tgtEl>
                                          <p:spTgt spid="28"/>
                                        </p:tgtEl>
                                        <p:attrNameLst>
                                          <p:attrName>style.visibility</p:attrName>
                                        </p:attrNameLst>
                                      </p:cBhvr>
                                      <p:to>
                                        <p:strVal val="visible"/>
                                      </p:to>
                                    </p:set>
                                    <p:animEffect>
                                      <p:cBhvr>
                                        <p:cTn id="99" dur="500"/>
                                        <p:tgtEl>
                                          <p:spTgt spid="28"/>
                                        </p:tgtEl>
                                      </p:cBhvr>
                                    </p:animEffect>
                                  </p:childTnLst>
                                </p:cTn>
                              </p:par>
                              <p:par>
                                <p:cTn id="100" presetID="18" presetClass="entr" presetSubtype="9" fill="hold" grpId="0" nodeType="withEffect">
                                  <p:stCondLst>
                                    <p:cond delay="0"/>
                                  </p:stCondLst>
                                  <p:childTnLst>
                                    <p:set>
                                      <p:cBhvr>
                                        <p:cTn id="101" dur="1" fill="hold">
                                          <p:stCondLst>
                                            <p:cond delay="0"/>
                                          </p:stCondLst>
                                        </p:cTn>
                                        <p:tgtEl>
                                          <p:spTgt spid="30"/>
                                        </p:tgtEl>
                                        <p:attrNameLst>
                                          <p:attrName>style.visibility</p:attrName>
                                        </p:attrNameLst>
                                      </p:cBhvr>
                                      <p:to>
                                        <p:strVal val="visible"/>
                                      </p:to>
                                    </p:set>
                                    <p:animEffect>
                                      <p:cBhvr>
                                        <p:cTn id="102" dur="500"/>
                                        <p:tgtEl>
                                          <p:spTgt spid="30"/>
                                        </p:tgtEl>
                                      </p:cBhvr>
                                    </p:animEffect>
                                  </p:childTnLst>
                                </p:cTn>
                              </p:par>
                              <p:par>
                                <p:cTn id="103" presetID="18" presetClass="entr" presetSubtype="9" fill="hold" grpId="0" nodeType="withEffect">
                                  <p:stCondLst>
                                    <p:cond delay="0"/>
                                  </p:stCondLst>
                                  <p:childTnLst>
                                    <p:set>
                                      <p:cBhvr>
                                        <p:cTn id="104" dur="1" fill="hold">
                                          <p:stCondLst>
                                            <p:cond delay="0"/>
                                          </p:stCondLst>
                                        </p:cTn>
                                        <p:tgtEl>
                                          <p:spTgt spid="32"/>
                                        </p:tgtEl>
                                        <p:attrNameLst>
                                          <p:attrName>style.visibility</p:attrName>
                                        </p:attrNameLst>
                                      </p:cBhvr>
                                      <p:to>
                                        <p:strVal val="visible"/>
                                      </p:to>
                                    </p:set>
                                    <p:animEffect>
                                      <p:cBhvr>
                                        <p:cTn id="10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2" grpId="0" bldLvl="0" autoUpdateAnimBg="0"/>
      <p:bldP spid="23" grpId="0" bldLvl="0" animBg="1" autoUpdateAnimBg="0"/>
      <p:bldP spid="24" grpId="0" bldLvl="0" autoUpdateAnimBg="0"/>
      <p:bldP spid="25" grpId="0" bldLvl="0" animBg="1" autoUpdateAnimBg="0"/>
      <p:bldP spid="26" grpId="0" bldLvl="0" autoUpdateAnimBg="0"/>
      <p:bldP spid="27" grpId="0" bldLvl="0" animBg="1" autoUpdateAnimBg="0"/>
      <p:bldP spid="28" grpId="0" bldLvl="0" autoUpdateAnimBg="0"/>
      <p:bldP spid="29" grpId="0" bldLvl="0" animBg="1" autoUpdateAnimBg="0"/>
      <p:bldP spid="30" grpId="0" bldLvl="0" autoUpdateAnimBg="0"/>
      <p:bldP spid="31" grpId="0" bldLvl="0" animBg="1" autoUpdateAnimBg="0"/>
      <p:bldP spid="32" grpId="0" bldLvl="0" autoUpdateAnimBg="0"/>
      <p:bldP spid="33" grpId="0" bldLvl="0" animBg="1" autoUpdateAnimBg="0"/>
      <p:bldP spid="34" grpId="0" animBg="1"/>
      <p:bldP spid="35" grpId="0" animBg="1"/>
      <p:bldP spid="36" grpId="0" animBg="1"/>
      <p:bldP spid="37" grpId="0" animBg="1"/>
      <p:bldP spid="43" grpId="0" animBg="1"/>
      <p:bldP spid="4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直接连接符 7"/>
          <p:cNvCxnSpPr/>
          <p:nvPr/>
        </p:nvCxnSpPr>
        <p:spPr>
          <a:xfrm>
            <a:off x="0" y="483518"/>
            <a:ext cx="9144000" cy="0"/>
          </a:xfrm>
          <a:prstGeom prst="line">
            <a:avLst/>
          </a:prstGeom>
          <a:ln w="19050">
            <a:solidFill>
              <a:srgbClr val="414455"/>
            </a:solidFill>
          </a:ln>
        </p:spPr>
        <p:style>
          <a:lnRef idx="1">
            <a:schemeClr val="accent1"/>
          </a:lnRef>
          <a:fillRef idx="0">
            <a:schemeClr val="accent1"/>
          </a:fillRef>
          <a:effectRef idx="0">
            <a:schemeClr val="accent1"/>
          </a:effectRef>
          <a:fontRef idx="minor">
            <a:schemeClr val="tx1"/>
          </a:fontRef>
        </p:style>
      </p:cxnSp>
      <p:sp>
        <p:nvSpPr>
          <p:cNvPr id="4" name="圆角矩形 3"/>
          <p:cNvSpPr/>
          <p:nvPr/>
        </p:nvSpPr>
        <p:spPr>
          <a:xfrm>
            <a:off x="611560" y="267494"/>
            <a:ext cx="2952328" cy="432048"/>
          </a:xfrm>
          <a:prstGeom prst="round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ltLang="zh-CN" b="1" dirty="0">
              <a:solidFill>
                <a:prstClr val="white"/>
              </a:solidFill>
              <a:latin typeface="微软雅黑" pitchFamily="34" charset="-122"/>
              <a:ea typeface="微软雅黑" pitchFamily="34" charset="-122"/>
            </a:endParaRPr>
          </a:p>
          <a:p>
            <a:pPr lvl="0" algn="ctr"/>
            <a:r>
              <a:rPr lang="en-GB" altLang="zh-CN" b="1" dirty="0">
                <a:solidFill>
                  <a:prstClr val="white"/>
                </a:solidFill>
                <a:latin typeface="微软雅黑" pitchFamily="34" charset="-122"/>
                <a:ea typeface="微软雅黑" pitchFamily="34" charset="-122"/>
              </a:rPr>
              <a:t>Application prospects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1800" b="1" i="0" u="none" strike="noStrike" kern="1200" cap="none" spc="0" normalizeH="0" baseline="0" noProof="0" dirty="0">
              <a:ln>
                <a:noFill/>
              </a:ln>
              <a:solidFill>
                <a:prstClr val="white"/>
              </a:solidFill>
              <a:effectLst/>
              <a:uLnTx/>
              <a:uFillTx/>
              <a:latin typeface="微软雅黑" pitchFamily="34" charset="-122"/>
              <a:ea typeface="微软雅黑" pitchFamily="34" charset="-122"/>
              <a:cs typeface="+mn-cs"/>
            </a:endParaRPr>
          </a:p>
        </p:txBody>
      </p:sp>
      <p:sp>
        <p:nvSpPr>
          <p:cNvPr id="35" name="等腰三角形 5"/>
          <p:cNvSpPr/>
          <p:nvPr/>
        </p:nvSpPr>
        <p:spPr>
          <a:xfrm>
            <a:off x="416802" y="2847706"/>
            <a:ext cx="8363729" cy="1654003"/>
          </a:xfrm>
          <a:custGeom>
            <a:avLst/>
            <a:gdLst/>
            <a:ahLst/>
            <a:cxnLst/>
            <a:rect l="l" t="t" r="r" b="b"/>
            <a:pathLst>
              <a:path w="8363729" h="2205337">
                <a:moveTo>
                  <a:pt x="4181865" y="0"/>
                </a:moveTo>
                <a:lnTo>
                  <a:pt x="8363729" y="2205337"/>
                </a:lnTo>
                <a:lnTo>
                  <a:pt x="5501308" y="2205337"/>
                </a:lnTo>
                <a:lnTo>
                  <a:pt x="4180569" y="10775"/>
                </a:lnTo>
                <a:lnTo>
                  <a:pt x="2859830" y="2205337"/>
                </a:lnTo>
                <a:lnTo>
                  <a:pt x="0" y="2205337"/>
                </a:lnTo>
                <a:close/>
              </a:path>
            </a:pathLst>
          </a:custGeom>
          <a:gradFill flip="none" rotWithShape="1">
            <a:gsLst>
              <a:gs pos="0">
                <a:srgbClr val="D7D7D7"/>
              </a:gs>
              <a:gs pos="100000">
                <a:srgbClr val="E6E6E6"/>
              </a:gs>
            </a:gsLst>
            <a:lin ang="16200000" scaled="1"/>
            <a:tileRect/>
          </a:gradFill>
          <a:ln w="25400" cap="flat" cmpd="sng" algn="ctr">
            <a:noFill/>
            <a:prstDash val="solid"/>
          </a:ln>
          <a:effectLst>
            <a:outerShdw blurRad="50800" dist="38100" algn="l" rotWithShape="0">
              <a:prstClr val="black">
                <a:alpha val="40000"/>
              </a:prstClr>
            </a:outerShdw>
          </a:effectLst>
          <a:scene3d>
            <a:camera prst="orthographicFront">
              <a:rot lat="19799998" lon="0" rev="0"/>
            </a:camera>
            <a:lightRig rig="contrasting" dir="t">
              <a:rot lat="0" lon="0" rev="5400000"/>
            </a:lightRig>
          </a:scene3d>
          <a:sp3d extrusionH="711200">
            <a:bevelB w="0" h="0"/>
            <a:extrusionClr>
              <a:srgbClr val="C5C5C5"/>
            </a:extrusionClr>
          </a:sp3d>
        </p:spPr>
        <p:txBody>
          <a:bodyPr anchor="ctr"/>
          <a:lstStyle/>
          <a:p>
            <a:pPr marL="0" marR="0" lvl="0" indent="0" algn="ctr" defTabSz="914400" rtl="0" eaLnBrk="1" fontAlgn="auto" latinLnBrk="0" hangingPunct="1">
              <a:lnSpc>
                <a:spcPct val="120000"/>
              </a:lnSpc>
              <a:spcBef>
                <a:spcPts val="0"/>
              </a:spcBef>
              <a:spcAft>
                <a:spcPts val="0"/>
              </a:spcAft>
              <a:buClrTx/>
              <a:buSzTx/>
              <a:buFontTx/>
              <a:buNone/>
              <a:tabLst/>
              <a:defRPr/>
            </a:pPr>
            <a:endParaRPr kumimoji="0" lang="zh-CN" altLang="en-US" sz="1800" b="1" i="0" u="none" strike="noStrike" kern="0" cap="none" spc="0" normalizeH="0" baseline="0" noProof="0" dirty="0">
              <a:ln>
                <a:noFill/>
              </a:ln>
              <a:solidFill>
                <a:sysClr val="window" lastClr="FFFFFF"/>
              </a:solidFill>
              <a:effectLst/>
              <a:uLnTx/>
              <a:uFillTx/>
              <a:latin typeface="Impact" pitchFamily="34" charset="0"/>
              <a:ea typeface="微软雅黑" pitchFamily="34" charset="-122"/>
              <a:cs typeface="+mn-cs"/>
            </a:endParaRPr>
          </a:p>
        </p:txBody>
      </p:sp>
      <p:sp>
        <p:nvSpPr>
          <p:cNvPr id="39" name="等腰三角形 38"/>
          <p:cNvSpPr/>
          <p:nvPr/>
        </p:nvSpPr>
        <p:spPr>
          <a:xfrm>
            <a:off x="3283040" y="2855159"/>
            <a:ext cx="2635846" cy="1646324"/>
          </a:xfrm>
          <a:prstGeom prst="triangle">
            <a:avLst/>
          </a:prstGeom>
          <a:gradFill flip="none" rotWithShape="1">
            <a:gsLst>
              <a:gs pos="0">
                <a:srgbClr val="C5C5C5"/>
              </a:gs>
              <a:gs pos="100000">
                <a:srgbClr val="D7D7D7"/>
              </a:gs>
            </a:gsLst>
            <a:lin ang="16200000" scaled="1"/>
            <a:tileRect/>
          </a:gradFill>
          <a:ln w="25400" cap="flat" cmpd="sng" algn="ctr">
            <a:noFill/>
            <a:prstDash val="solid"/>
          </a:ln>
          <a:effectLst/>
          <a:scene3d>
            <a:camera prst="orthographicFront">
              <a:rot lat="19800000" lon="0" rev="0"/>
            </a:camera>
            <a:lightRig rig="contrasting" dir="t"/>
          </a:scene3d>
          <a:sp3d extrusionH="711200">
            <a:bevelB w="0" h="0"/>
            <a:extrusionClr>
              <a:srgbClr val="A9A9A9"/>
            </a:extrusionClr>
          </a:sp3d>
        </p:spPr>
        <p:txBody>
          <a:bodyPr anchor="ctr"/>
          <a:lstStyle/>
          <a:p>
            <a:pPr marL="0" marR="0" lvl="0" indent="0" algn="ctr" defTabSz="914400" rtl="0" eaLnBrk="1" fontAlgn="auto" latinLnBrk="0" hangingPunct="1">
              <a:lnSpc>
                <a:spcPct val="120000"/>
              </a:lnSpc>
              <a:spcBef>
                <a:spcPts val="0"/>
              </a:spcBef>
              <a:spcAft>
                <a:spcPts val="0"/>
              </a:spcAft>
              <a:buClrTx/>
              <a:buSzTx/>
              <a:buFontTx/>
              <a:buNone/>
              <a:tabLst/>
              <a:defRPr/>
            </a:pPr>
            <a:endParaRPr kumimoji="0" lang="zh-CN" altLang="en-US" sz="1800" b="1" i="0" u="none" strike="noStrike" kern="0" cap="none" spc="0" normalizeH="0" baseline="0" noProof="0" dirty="0">
              <a:ln>
                <a:noFill/>
              </a:ln>
              <a:solidFill>
                <a:sysClr val="window" lastClr="FFFFFF"/>
              </a:solidFill>
              <a:effectLst/>
              <a:uLnTx/>
              <a:uFillTx/>
              <a:latin typeface="Impact" pitchFamily="34" charset="0"/>
              <a:ea typeface="微软雅黑" pitchFamily="34" charset="-122"/>
              <a:cs typeface="+mn-cs"/>
            </a:endParaRPr>
          </a:p>
        </p:txBody>
      </p:sp>
      <p:grpSp>
        <p:nvGrpSpPr>
          <p:cNvPr id="41" name="组合 20"/>
          <p:cNvGrpSpPr>
            <a:grpSpLocks/>
          </p:cNvGrpSpPr>
          <p:nvPr/>
        </p:nvGrpSpPr>
        <p:grpSpPr bwMode="auto">
          <a:xfrm>
            <a:off x="1849528" y="3107364"/>
            <a:ext cx="1433512" cy="1125861"/>
            <a:chOff x="7242844" y="2761727"/>
            <a:chExt cx="1677511" cy="1374579"/>
          </a:xfrm>
        </p:grpSpPr>
        <p:grpSp>
          <p:nvGrpSpPr>
            <p:cNvPr id="42" name="组合 21"/>
            <p:cNvGrpSpPr>
              <a:grpSpLocks/>
            </p:cNvGrpSpPr>
            <p:nvPr/>
          </p:nvGrpSpPr>
          <p:grpSpPr bwMode="auto">
            <a:xfrm>
              <a:off x="7242844" y="2761727"/>
              <a:ext cx="1677511" cy="1374579"/>
              <a:chOff x="7737176" y="3044094"/>
              <a:chExt cx="1677511" cy="1374579"/>
            </a:xfrm>
          </p:grpSpPr>
          <p:grpSp>
            <p:nvGrpSpPr>
              <p:cNvPr id="54" name="组合 33"/>
              <p:cNvGrpSpPr>
                <a:grpSpLocks/>
              </p:cNvGrpSpPr>
              <p:nvPr/>
            </p:nvGrpSpPr>
            <p:grpSpPr bwMode="auto">
              <a:xfrm>
                <a:off x="7737176" y="3044094"/>
                <a:ext cx="1677511" cy="1374579"/>
                <a:chOff x="7647017" y="2699415"/>
                <a:chExt cx="2617944" cy="2145185"/>
              </a:xfrm>
            </p:grpSpPr>
            <p:sp>
              <p:nvSpPr>
                <p:cNvPr id="56" name="Oval 8"/>
                <p:cNvSpPr>
                  <a:spLocks noChangeArrowheads="1"/>
                </p:cNvSpPr>
                <p:nvPr/>
              </p:nvSpPr>
              <p:spPr bwMode="auto">
                <a:xfrm flipV="1">
                  <a:off x="7647017" y="4398170"/>
                  <a:ext cx="2617944" cy="446430"/>
                </a:xfrm>
                <a:prstGeom prst="ellipse">
                  <a:avLst/>
                </a:prstGeom>
                <a:gradFill rotWithShape="1">
                  <a:gsLst>
                    <a:gs pos="0">
                      <a:srgbClr val="000000">
                        <a:alpha val="70000"/>
                      </a:srgbClr>
                    </a:gs>
                    <a:gs pos="100000">
                      <a:srgbClr val="FFFFFF">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57" name="Oval 19"/>
                <p:cNvSpPr>
                  <a:spLocks noChangeArrowheads="1"/>
                </p:cNvSpPr>
                <p:nvPr/>
              </p:nvSpPr>
              <p:spPr bwMode="auto">
                <a:xfrm>
                  <a:off x="8012312" y="2699415"/>
                  <a:ext cx="1930843" cy="1930666"/>
                </a:xfrm>
                <a:prstGeom prst="ellipse">
                  <a:avLst/>
                </a:prstGeom>
                <a:solidFill>
                  <a:srgbClr val="404040"/>
                </a:solidFill>
                <a:ln w="9525">
                  <a:noFill/>
                  <a:round/>
                  <a:headEnd/>
                  <a:tailEnd/>
                </a:ln>
                <a:effectLst/>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3200" b="1" i="0" u="none" strike="noStrike" kern="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58" name="未知"/>
                <p:cNvSpPr>
                  <a:spLocks/>
                </p:cNvSpPr>
                <p:nvPr/>
              </p:nvSpPr>
              <p:spPr bwMode="auto">
                <a:xfrm>
                  <a:off x="8232648" y="2742899"/>
                  <a:ext cx="1490170" cy="727623"/>
                </a:xfrm>
                <a:custGeom>
                  <a:avLst/>
                  <a:gdLst>
                    <a:gd name="T0" fmla="*/ 729 w 1321"/>
                    <a:gd name="T1" fmla="*/ 203 h 712"/>
                    <a:gd name="T2" fmla="*/ 738 w 1321"/>
                    <a:gd name="T3" fmla="*/ 224 h 712"/>
                    <a:gd name="T4" fmla="*/ 740 w 1321"/>
                    <a:gd name="T5" fmla="*/ 244 h 712"/>
                    <a:gd name="T6" fmla="*/ 737 w 1321"/>
                    <a:gd name="T7" fmla="*/ 262 h 712"/>
                    <a:gd name="T8" fmla="*/ 727 w 1321"/>
                    <a:gd name="T9" fmla="*/ 279 h 712"/>
                    <a:gd name="T10" fmla="*/ 713 w 1321"/>
                    <a:gd name="T11" fmla="*/ 294 h 712"/>
                    <a:gd name="T12" fmla="*/ 694 w 1321"/>
                    <a:gd name="T13" fmla="*/ 306 h 712"/>
                    <a:gd name="T14" fmla="*/ 670 w 1321"/>
                    <a:gd name="T15" fmla="*/ 318 h 712"/>
                    <a:gd name="T16" fmla="*/ 643 w 1321"/>
                    <a:gd name="T17" fmla="*/ 329 h 712"/>
                    <a:gd name="T18" fmla="*/ 612 w 1321"/>
                    <a:gd name="T19" fmla="*/ 338 h 712"/>
                    <a:gd name="T20" fmla="*/ 578 w 1321"/>
                    <a:gd name="T21" fmla="*/ 346 h 712"/>
                    <a:gd name="T22" fmla="*/ 542 w 1321"/>
                    <a:gd name="T23" fmla="*/ 352 h 712"/>
                    <a:gd name="T24" fmla="*/ 502 w 1321"/>
                    <a:gd name="T25" fmla="*/ 357 h 712"/>
                    <a:gd name="T26" fmla="*/ 462 w 1321"/>
                    <a:gd name="T27" fmla="*/ 360 h 712"/>
                    <a:gd name="T28" fmla="*/ 445 w 1321"/>
                    <a:gd name="T29" fmla="*/ 361 h 712"/>
                    <a:gd name="T30" fmla="*/ 267 w 1321"/>
                    <a:gd name="T31" fmla="*/ 361 h 712"/>
                    <a:gd name="T32" fmla="*/ 264 w 1321"/>
                    <a:gd name="T33" fmla="*/ 361 h 712"/>
                    <a:gd name="T34" fmla="*/ 229 w 1321"/>
                    <a:gd name="T35" fmla="*/ 359 h 712"/>
                    <a:gd name="T36" fmla="*/ 195 w 1321"/>
                    <a:gd name="T37" fmla="*/ 357 h 712"/>
                    <a:gd name="T38" fmla="*/ 162 w 1321"/>
                    <a:gd name="T39" fmla="*/ 353 h 712"/>
                    <a:gd name="T40" fmla="*/ 132 w 1321"/>
                    <a:gd name="T41" fmla="*/ 349 h 712"/>
                    <a:gd name="T42" fmla="*/ 104 w 1321"/>
                    <a:gd name="T43" fmla="*/ 343 h 712"/>
                    <a:gd name="T44" fmla="*/ 79 w 1321"/>
                    <a:gd name="T45" fmla="*/ 336 h 712"/>
                    <a:gd name="T46" fmla="*/ 57 w 1321"/>
                    <a:gd name="T47" fmla="*/ 329 h 712"/>
                    <a:gd name="T48" fmla="*/ 38 w 1321"/>
                    <a:gd name="T49" fmla="*/ 319 h 712"/>
                    <a:gd name="T50" fmla="*/ 22 w 1321"/>
                    <a:gd name="T51" fmla="*/ 308 h 712"/>
                    <a:gd name="T52" fmla="*/ 10 w 1321"/>
                    <a:gd name="T53" fmla="*/ 296 h 712"/>
                    <a:gd name="T54" fmla="*/ 3 w 1321"/>
                    <a:gd name="T55" fmla="*/ 281 h 712"/>
                    <a:gd name="T56" fmla="*/ 0 w 1321"/>
                    <a:gd name="T57" fmla="*/ 266 h 712"/>
                    <a:gd name="T58" fmla="*/ 0 w 1321"/>
                    <a:gd name="T59" fmla="*/ 264 h 712"/>
                    <a:gd name="T60" fmla="*/ 2 w 1321"/>
                    <a:gd name="T61" fmla="*/ 247 h 712"/>
                    <a:gd name="T62" fmla="*/ 9 w 1321"/>
                    <a:gd name="T63" fmla="*/ 226 h 712"/>
                    <a:gd name="T64" fmla="*/ 29 w 1321"/>
                    <a:gd name="T65" fmla="*/ 188 h 712"/>
                    <a:gd name="T66" fmla="*/ 53 w 1321"/>
                    <a:gd name="T67" fmla="*/ 152 h 712"/>
                    <a:gd name="T68" fmla="*/ 82 w 1321"/>
                    <a:gd name="T69" fmla="*/ 119 h 712"/>
                    <a:gd name="T70" fmla="*/ 114 w 1321"/>
                    <a:gd name="T71" fmla="*/ 89 h 712"/>
                    <a:gd name="T72" fmla="*/ 151 w 1321"/>
                    <a:gd name="T73" fmla="*/ 63 h 712"/>
                    <a:gd name="T74" fmla="*/ 191 w 1321"/>
                    <a:gd name="T75" fmla="*/ 42 h 712"/>
                    <a:gd name="T76" fmla="*/ 232 w 1321"/>
                    <a:gd name="T77" fmla="*/ 24 h 712"/>
                    <a:gd name="T78" fmla="*/ 278 w 1321"/>
                    <a:gd name="T79" fmla="*/ 11 h 712"/>
                    <a:gd name="T80" fmla="*/ 325 w 1321"/>
                    <a:gd name="T81" fmla="*/ 3 h 712"/>
                    <a:gd name="T82" fmla="*/ 374 w 1321"/>
                    <a:gd name="T83" fmla="*/ 0 h 712"/>
                    <a:gd name="T84" fmla="*/ 374 w 1321"/>
                    <a:gd name="T85" fmla="*/ 0 h 712"/>
                    <a:gd name="T86" fmla="*/ 425 w 1321"/>
                    <a:gd name="T87" fmla="*/ 3 h 712"/>
                    <a:gd name="T88" fmla="*/ 474 w 1321"/>
                    <a:gd name="T89" fmla="*/ 12 h 712"/>
                    <a:gd name="T90" fmla="*/ 522 w 1321"/>
                    <a:gd name="T91" fmla="*/ 27 h 712"/>
                    <a:gd name="T92" fmla="*/ 566 w 1321"/>
                    <a:gd name="T93" fmla="*/ 46 h 712"/>
                    <a:gd name="T94" fmla="*/ 606 w 1321"/>
                    <a:gd name="T95" fmla="*/ 69 h 712"/>
                    <a:gd name="T96" fmla="*/ 644 w 1321"/>
                    <a:gd name="T97" fmla="*/ 98 h 712"/>
                    <a:gd name="T98" fmla="*/ 677 w 1321"/>
                    <a:gd name="T99" fmla="*/ 130 h 712"/>
                    <a:gd name="T100" fmla="*/ 705 w 1321"/>
                    <a:gd name="T101" fmla="*/ 165 h 712"/>
                    <a:gd name="T102" fmla="*/ 729 w 1321"/>
                    <a:gd name="T103" fmla="*/ 203 h 712"/>
                    <a:gd name="T104" fmla="*/ 729 w 1321"/>
                    <a:gd name="T105" fmla="*/ 203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FF0000">
                        <a:alpha val="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sp>
            <p:nvSpPr>
              <p:cNvPr id="55" name="TextBox 34"/>
              <p:cNvSpPr txBox="1">
                <a:spLocks noChangeArrowheads="1"/>
              </p:cNvSpPr>
              <p:nvPr/>
            </p:nvSpPr>
            <p:spPr bwMode="auto">
              <a:xfrm>
                <a:off x="8359908" y="3160739"/>
                <a:ext cx="488097" cy="1008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ysClr val="window" lastClr="FFFFFF"/>
                    </a:solidFill>
                    <a:effectLst/>
                    <a:uLnTx/>
                    <a:uFillTx/>
                    <a:latin typeface="Impact" pitchFamily="34" charset="0"/>
                    <a:ea typeface="微软雅黑" pitchFamily="34" charset="-122"/>
                    <a:cs typeface="+mn-cs"/>
                  </a:rPr>
                  <a:t>2</a:t>
                </a:r>
                <a:endParaRPr kumimoji="0" lang="zh-CN" altLang="en-US" sz="3600" b="0" i="0" u="none" strike="noStrike" kern="0" cap="none" spc="0" normalizeH="0" baseline="0" noProof="0" dirty="0">
                  <a:ln>
                    <a:noFill/>
                  </a:ln>
                  <a:solidFill>
                    <a:sysClr val="window" lastClr="FFFFFF"/>
                  </a:solidFill>
                  <a:effectLst/>
                  <a:uLnTx/>
                  <a:uFillTx/>
                  <a:latin typeface="Impact" pitchFamily="34" charset="0"/>
                  <a:ea typeface="微软雅黑" pitchFamily="34" charset="-122"/>
                  <a:cs typeface="+mn-cs"/>
                </a:endParaRPr>
              </a:p>
            </p:txBody>
          </p:sp>
        </p:grpSp>
        <p:grpSp>
          <p:nvGrpSpPr>
            <p:cNvPr id="43" name="Group 12"/>
            <p:cNvGrpSpPr>
              <a:grpSpLocks/>
            </p:cNvGrpSpPr>
            <p:nvPr/>
          </p:nvGrpSpPr>
          <p:grpSpPr bwMode="auto">
            <a:xfrm rot="-1693754" flipH="1" flipV="1">
              <a:off x="7549762" y="3711857"/>
              <a:ext cx="1227443" cy="293770"/>
              <a:chOff x="2532" y="1051"/>
              <a:chExt cx="893" cy="246"/>
            </a:xfrm>
          </p:grpSpPr>
          <p:grpSp>
            <p:nvGrpSpPr>
              <p:cNvPr id="44" name="Group 13"/>
              <p:cNvGrpSpPr>
                <a:grpSpLocks/>
              </p:cNvGrpSpPr>
              <p:nvPr/>
            </p:nvGrpSpPr>
            <p:grpSpPr bwMode="auto">
              <a:xfrm>
                <a:off x="2532" y="1051"/>
                <a:ext cx="743" cy="185"/>
                <a:chOff x="1565" y="2568"/>
                <a:chExt cx="1118" cy="279"/>
              </a:xfrm>
            </p:grpSpPr>
            <p:sp>
              <p:nvSpPr>
                <p:cNvPr id="50" name="AutoShape 14"/>
                <p:cNvSpPr>
                  <a:spLocks noChangeArrowheads="1"/>
                </p:cNvSpPr>
                <p:nvPr/>
              </p:nvSpPr>
              <p:spPr bwMode="ltGray">
                <a:xfrm rot="5263130">
                  <a:off x="1859" y="2292"/>
                  <a:ext cx="239" cy="824"/>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51" name="AutoShape 15"/>
                <p:cNvSpPr>
                  <a:spLocks noChangeArrowheads="1"/>
                </p:cNvSpPr>
                <p:nvPr/>
              </p:nvSpPr>
              <p:spPr bwMode="ltGray">
                <a:xfrm rot="6078281">
                  <a:off x="1993" y="2295"/>
                  <a:ext cx="239"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52" name="AutoShape 16"/>
                <p:cNvSpPr>
                  <a:spLocks noChangeArrowheads="1"/>
                </p:cNvSpPr>
                <p:nvPr/>
              </p:nvSpPr>
              <p:spPr bwMode="ltGray">
                <a:xfrm rot="6373927">
                  <a:off x="2070" y="2313"/>
                  <a:ext cx="242" cy="826"/>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53" name="AutoShape 17"/>
                <p:cNvSpPr>
                  <a:spLocks noChangeArrowheads="1"/>
                </p:cNvSpPr>
                <p:nvPr/>
              </p:nvSpPr>
              <p:spPr bwMode="ltGray">
                <a:xfrm rot="6906312">
                  <a:off x="2163" y="2352"/>
                  <a:ext cx="239" cy="816"/>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grpSp>
            <p:nvGrpSpPr>
              <p:cNvPr id="45" name="Group 18"/>
              <p:cNvGrpSpPr>
                <a:grpSpLocks/>
              </p:cNvGrpSpPr>
              <p:nvPr/>
            </p:nvGrpSpPr>
            <p:grpSpPr bwMode="auto">
              <a:xfrm rot="1353540">
                <a:off x="2682" y="1111"/>
                <a:ext cx="743" cy="186"/>
                <a:chOff x="1565" y="2568"/>
                <a:chExt cx="1118" cy="279"/>
              </a:xfrm>
            </p:grpSpPr>
            <p:sp>
              <p:nvSpPr>
                <p:cNvPr id="46" name="AutoShape 19"/>
                <p:cNvSpPr>
                  <a:spLocks noChangeArrowheads="1"/>
                </p:cNvSpPr>
                <p:nvPr/>
              </p:nvSpPr>
              <p:spPr bwMode="ltGray">
                <a:xfrm rot="5263130">
                  <a:off x="1865" y="2297"/>
                  <a:ext cx="236"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47" name="AutoShape 20"/>
                <p:cNvSpPr>
                  <a:spLocks noChangeArrowheads="1"/>
                </p:cNvSpPr>
                <p:nvPr/>
              </p:nvSpPr>
              <p:spPr bwMode="ltGray">
                <a:xfrm rot="6078281">
                  <a:off x="2006" y="2290"/>
                  <a:ext cx="233" cy="824"/>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48" name="AutoShape 21"/>
                <p:cNvSpPr>
                  <a:spLocks noChangeArrowheads="1"/>
                </p:cNvSpPr>
                <p:nvPr/>
              </p:nvSpPr>
              <p:spPr bwMode="ltGray">
                <a:xfrm rot="6373927">
                  <a:off x="2082" y="2311"/>
                  <a:ext cx="233"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49" name="AutoShape 22"/>
                <p:cNvSpPr>
                  <a:spLocks noChangeArrowheads="1"/>
                </p:cNvSpPr>
                <p:nvPr/>
              </p:nvSpPr>
              <p:spPr bwMode="ltGray">
                <a:xfrm rot="6906312">
                  <a:off x="2172" y="2348"/>
                  <a:ext cx="233" cy="818"/>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grpSp>
      </p:grpSp>
      <p:grpSp>
        <p:nvGrpSpPr>
          <p:cNvPr id="59" name="组合 57"/>
          <p:cNvGrpSpPr>
            <a:grpSpLocks/>
          </p:cNvGrpSpPr>
          <p:nvPr/>
        </p:nvGrpSpPr>
        <p:grpSpPr bwMode="auto">
          <a:xfrm>
            <a:off x="3881910" y="3133557"/>
            <a:ext cx="1433512" cy="1125861"/>
            <a:chOff x="7242844" y="2761727"/>
            <a:chExt cx="1677511" cy="1374579"/>
          </a:xfrm>
        </p:grpSpPr>
        <p:grpSp>
          <p:nvGrpSpPr>
            <p:cNvPr id="60" name="组合 58"/>
            <p:cNvGrpSpPr>
              <a:grpSpLocks/>
            </p:cNvGrpSpPr>
            <p:nvPr/>
          </p:nvGrpSpPr>
          <p:grpSpPr bwMode="auto">
            <a:xfrm>
              <a:off x="7242844" y="2761727"/>
              <a:ext cx="1677511" cy="1374579"/>
              <a:chOff x="7737176" y="3044094"/>
              <a:chExt cx="1677511" cy="1374579"/>
            </a:xfrm>
          </p:grpSpPr>
          <p:grpSp>
            <p:nvGrpSpPr>
              <p:cNvPr id="72" name="组合 70"/>
              <p:cNvGrpSpPr>
                <a:grpSpLocks/>
              </p:cNvGrpSpPr>
              <p:nvPr/>
            </p:nvGrpSpPr>
            <p:grpSpPr bwMode="auto">
              <a:xfrm>
                <a:off x="7737176" y="3044094"/>
                <a:ext cx="1677511" cy="1374579"/>
                <a:chOff x="7647017" y="2699415"/>
                <a:chExt cx="2617944" cy="2145185"/>
              </a:xfrm>
            </p:grpSpPr>
            <p:sp>
              <p:nvSpPr>
                <p:cNvPr id="74" name="Oval 8"/>
                <p:cNvSpPr>
                  <a:spLocks noChangeArrowheads="1"/>
                </p:cNvSpPr>
                <p:nvPr/>
              </p:nvSpPr>
              <p:spPr bwMode="auto">
                <a:xfrm flipV="1">
                  <a:off x="7647017" y="4398170"/>
                  <a:ext cx="2617944" cy="446430"/>
                </a:xfrm>
                <a:prstGeom prst="ellipse">
                  <a:avLst/>
                </a:prstGeom>
                <a:gradFill rotWithShape="1">
                  <a:gsLst>
                    <a:gs pos="0">
                      <a:srgbClr val="000000">
                        <a:alpha val="70000"/>
                      </a:srgbClr>
                    </a:gs>
                    <a:gs pos="100000">
                      <a:srgbClr val="FFFFFF">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75" name="Oval 19"/>
                <p:cNvSpPr>
                  <a:spLocks noChangeArrowheads="1"/>
                </p:cNvSpPr>
                <p:nvPr/>
              </p:nvSpPr>
              <p:spPr bwMode="auto">
                <a:xfrm>
                  <a:off x="8012312" y="2699415"/>
                  <a:ext cx="1930843" cy="1930666"/>
                </a:xfrm>
                <a:prstGeom prst="ellipse">
                  <a:avLst/>
                </a:prstGeom>
                <a:solidFill>
                  <a:srgbClr val="7F7F7F"/>
                </a:solidFill>
                <a:ln w="9525">
                  <a:noFill/>
                  <a:round/>
                  <a:headEnd/>
                  <a:tailEnd/>
                </a:ln>
                <a:effectLst/>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3200" b="1" i="0" u="none" strike="noStrike" kern="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76" name="未知"/>
                <p:cNvSpPr>
                  <a:spLocks/>
                </p:cNvSpPr>
                <p:nvPr/>
              </p:nvSpPr>
              <p:spPr bwMode="auto">
                <a:xfrm>
                  <a:off x="8232648" y="2742899"/>
                  <a:ext cx="1490170" cy="727623"/>
                </a:xfrm>
                <a:custGeom>
                  <a:avLst/>
                  <a:gdLst>
                    <a:gd name="T0" fmla="*/ 729 w 1321"/>
                    <a:gd name="T1" fmla="*/ 203 h 712"/>
                    <a:gd name="T2" fmla="*/ 738 w 1321"/>
                    <a:gd name="T3" fmla="*/ 224 h 712"/>
                    <a:gd name="T4" fmla="*/ 740 w 1321"/>
                    <a:gd name="T5" fmla="*/ 244 h 712"/>
                    <a:gd name="T6" fmla="*/ 737 w 1321"/>
                    <a:gd name="T7" fmla="*/ 262 h 712"/>
                    <a:gd name="T8" fmla="*/ 727 w 1321"/>
                    <a:gd name="T9" fmla="*/ 279 h 712"/>
                    <a:gd name="T10" fmla="*/ 713 w 1321"/>
                    <a:gd name="T11" fmla="*/ 294 h 712"/>
                    <a:gd name="T12" fmla="*/ 694 w 1321"/>
                    <a:gd name="T13" fmla="*/ 306 h 712"/>
                    <a:gd name="T14" fmla="*/ 670 w 1321"/>
                    <a:gd name="T15" fmla="*/ 318 h 712"/>
                    <a:gd name="T16" fmla="*/ 643 w 1321"/>
                    <a:gd name="T17" fmla="*/ 329 h 712"/>
                    <a:gd name="T18" fmla="*/ 612 w 1321"/>
                    <a:gd name="T19" fmla="*/ 338 h 712"/>
                    <a:gd name="T20" fmla="*/ 578 w 1321"/>
                    <a:gd name="T21" fmla="*/ 346 h 712"/>
                    <a:gd name="T22" fmla="*/ 542 w 1321"/>
                    <a:gd name="T23" fmla="*/ 352 h 712"/>
                    <a:gd name="T24" fmla="*/ 502 w 1321"/>
                    <a:gd name="T25" fmla="*/ 357 h 712"/>
                    <a:gd name="T26" fmla="*/ 462 w 1321"/>
                    <a:gd name="T27" fmla="*/ 360 h 712"/>
                    <a:gd name="T28" fmla="*/ 445 w 1321"/>
                    <a:gd name="T29" fmla="*/ 361 h 712"/>
                    <a:gd name="T30" fmla="*/ 267 w 1321"/>
                    <a:gd name="T31" fmla="*/ 361 h 712"/>
                    <a:gd name="T32" fmla="*/ 264 w 1321"/>
                    <a:gd name="T33" fmla="*/ 361 h 712"/>
                    <a:gd name="T34" fmla="*/ 229 w 1321"/>
                    <a:gd name="T35" fmla="*/ 359 h 712"/>
                    <a:gd name="T36" fmla="*/ 195 w 1321"/>
                    <a:gd name="T37" fmla="*/ 357 h 712"/>
                    <a:gd name="T38" fmla="*/ 162 w 1321"/>
                    <a:gd name="T39" fmla="*/ 353 h 712"/>
                    <a:gd name="T40" fmla="*/ 132 w 1321"/>
                    <a:gd name="T41" fmla="*/ 349 h 712"/>
                    <a:gd name="T42" fmla="*/ 104 w 1321"/>
                    <a:gd name="T43" fmla="*/ 343 h 712"/>
                    <a:gd name="T44" fmla="*/ 79 w 1321"/>
                    <a:gd name="T45" fmla="*/ 336 h 712"/>
                    <a:gd name="T46" fmla="*/ 57 w 1321"/>
                    <a:gd name="T47" fmla="*/ 329 h 712"/>
                    <a:gd name="T48" fmla="*/ 38 w 1321"/>
                    <a:gd name="T49" fmla="*/ 319 h 712"/>
                    <a:gd name="T50" fmla="*/ 22 w 1321"/>
                    <a:gd name="T51" fmla="*/ 308 h 712"/>
                    <a:gd name="T52" fmla="*/ 10 w 1321"/>
                    <a:gd name="T53" fmla="*/ 296 h 712"/>
                    <a:gd name="T54" fmla="*/ 3 w 1321"/>
                    <a:gd name="T55" fmla="*/ 281 h 712"/>
                    <a:gd name="T56" fmla="*/ 0 w 1321"/>
                    <a:gd name="T57" fmla="*/ 266 h 712"/>
                    <a:gd name="T58" fmla="*/ 0 w 1321"/>
                    <a:gd name="T59" fmla="*/ 264 h 712"/>
                    <a:gd name="T60" fmla="*/ 2 w 1321"/>
                    <a:gd name="T61" fmla="*/ 247 h 712"/>
                    <a:gd name="T62" fmla="*/ 9 w 1321"/>
                    <a:gd name="T63" fmla="*/ 226 h 712"/>
                    <a:gd name="T64" fmla="*/ 29 w 1321"/>
                    <a:gd name="T65" fmla="*/ 188 h 712"/>
                    <a:gd name="T66" fmla="*/ 53 w 1321"/>
                    <a:gd name="T67" fmla="*/ 152 h 712"/>
                    <a:gd name="T68" fmla="*/ 82 w 1321"/>
                    <a:gd name="T69" fmla="*/ 119 h 712"/>
                    <a:gd name="T70" fmla="*/ 114 w 1321"/>
                    <a:gd name="T71" fmla="*/ 89 h 712"/>
                    <a:gd name="T72" fmla="*/ 151 w 1321"/>
                    <a:gd name="T73" fmla="*/ 63 h 712"/>
                    <a:gd name="T74" fmla="*/ 191 w 1321"/>
                    <a:gd name="T75" fmla="*/ 42 h 712"/>
                    <a:gd name="T76" fmla="*/ 232 w 1321"/>
                    <a:gd name="T77" fmla="*/ 24 h 712"/>
                    <a:gd name="T78" fmla="*/ 278 w 1321"/>
                    <a:gd name="T79" fmla="*/ 11 h 712"/>
                    <a:gd name="T80" fmla="*/ 325 w 1321"/>
                    <a:gd name="T81" fmla="*/ 3 h 712"/>
                    <a:gd name="T82" fmla="*/ 374 w 1321"/>
                    <a:gd name="T83" fmla="*/ 0 h 712"/>
                    <a:gd name="T84" fmla="*/ 374 w 1321"/>
                    <a:gd name="T85" fmla="*/ 0 h 712"/>
                    <a:gd name="T86" fmla="*/ 425 w 1321"/>
                    <a:gd name="T87" fmla="*/ 3 h 712"/>
                    <a:gd name="T88" fmla="*/ 474 w 1321"/>
                    <a:gd name="T89" fmla="*/ 12 h 712"/>
                    <a:gd name="T90" fmla="*/ 522 w 1321"/>
                    <a:gd name="T91" fmla="*/ 27 h 712"/>
                    <a:gd name="T92" fmla="*/ 566 w 1321"/>
                    <a:gd name="T93" fmla="*/ 46 h 712"/>
                    <a:gd name="T94" fmla="*/ 606 w 1321"/>
                    <a:gd name="T95" fmla="*/ 69 h 712"/>
                    <a:gd name="T96" fmla="*/ 644 w 1321"/>
                    <a:gd name="T97" fmla="*/ 98 h 712"/>
                    <a:gd name="T98" fmla="*/ 677 w 1321"/>
                    <a:gd name="T99" fmla="*/ 130 h 712"/>
                    <a:gd name="T100" fmla="*/ 705 w 1321"/>
                    <a:gd name="T101" fmla="*/ 165 h 712"/>
                    <a:gd name="T102" fmla="*/ 729 w 1321"/>
                    <a:gd name="T103" fmla="*/ 203 h 712"/>
                    <a:gd name="T104" fmla="*/ 729 w 1321"/>
                    <a:gd name="T105" fmla="*/ 203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FF0000">
                        <a:alpha val="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sp>
            <p:nvSpPr>
              <p:cNvPr id="73" name="TextBox 71"/>
              <p:cNvSpPr txBox="1">
                <a:spLocks noChangeArrowheads="1"/>
              </p:cNvSpPr>
              <p:nvPr/>
            </p:nvSpPr>
            <p:spPr bwMode="auto">
              <a:xfrm>
                <a:off x="8359908" y="3160739"/>
                <a:ext cx="422441" cy="1008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ysClr val="window" lastClr="FFFFFF"/>
                    </a:solidFill>
                    <a:effectLst/>
                    <a:uLnTx/>
                    <a:uFillTx/>
                    <a:latin typeface="Impact" pitchFamily="34" charset="0"/>
                    <a:ea typeface="微软雅黑" pitchFamily="34" charset="-122"/>
                    <a:cs typeface="+mn-cs"/>
                  </a:rPr>
                  <a:t>1</a:t>
                </a:r>
                <a:endParaRPr kumimoji="0" lang="zh-CN" altLang="en-US" sz="3600" b="0" i="0" u="none" strike="noStrike" kern="0" cap="none" spc="0" normalizeH="0" baseline="0" noProof="0" dirty="0">
                  <a:ln>
                    <a:noFill/>
                  </a:ln>
                  <a:solidFill>
                    <a:sysClr val="window" lastClr="FFFFFF"/>
                  </a:solidFill>
                  <a:effectLst/>
                  <a:uLnTx/>
                  <a:uFillTx/>
                  <a:latin typeface="Impact" pitchFamily="34" charset="0"/>
                  <a:ea typeface="微软雅黑" pitchFamily="34" charset="-122"/>
                  <a:cs typeface="+mn-cs"/>
                </a:endParaRPr>
              </a:p>
            </p:txBody>
          </p:sp>
        </p:grpSp>
        <p:grpSp>
          <p:nvGrpSpPr>
            <p:cNvPr id="61" name="Group 12"/>
            <p:cNvGrpSpPr>
              <a:grpSpLocks/>
            </p:cNvGrpSpPr>
            <p:nvPr/>
          </p:nvGrpSpPr>
          <p:grpSpPr bwMode="auto">
            <a:xfrm rot="-1693754" flipH="1" flipV="1">
              <a:off x="7549762" y="3711857"/>
              <a:ext cx="1227443" cy="293770"/>
              <a:chOff x="2532" y="1051"/>
              <a:chExt cx="893" cy="246"/>
            </a:xfrm>
          </p:grpSpPr>
          <p:grpSp>
            <p:nvGrpSpPr>
              <p:cNvPr id="62" name="Group 13"/>
              <p:cNvGrpSpPr>
                <a:grpSpLocks/>
              </p:cNvGrpSpPr>
              <p:nvPr/>
            </p:nvGrpSpPr>
            <p:grpSpPr bwMode="auto">
              <a:xfrm>
                <a:off x="2532" y="1051"/>
                <a:ext cx="743" cy="185"/>
                <a:chOff x="1565" y="2568"/>
                <a:chExt cx="1118" cy="279"/>
              </a:xfrm>
            </p:grpSpPr>
            <p:sp>
              <p:nvSpPr>
                <p:cNvPr id="68" name="AutoShape 14"/>
                <p:cNvSpPr>
                  <a:spLocks noChangeArrowheads="1"/>
                </p:cNvSpPr>
                <p:nvPr/>
              </p:nvSpPr>
              <p:spPr bwMode="ltGray">
                <a:xfrm rot="5263130">
                  <a:off x="1859" y="2292"/>
                  <a:ext cx="239" cy="824"/>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69" name="AutoShape 15"/>
                <p:cNvSpPr>
                  <a:spLocks noChangeArrowheads="1"/>
                </p:cNvSpPr>
                <p:nvPr/>
              </p:nvSpPr>
              <p:spPr bwMode="ltGray">
                <a:xfrm rot="6078281">
                  <a:off x="1993" y="2295"/>
                  <a:ext cx="239"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70" name="AutoShape 16"/>
                <p:cNvSpPr>
                  <a:spLocks noChangeArrowheads="1"/>
                </p:cNvSpPr>
                <p:nvPr/>
              </p:nvSpPr>
              <p:spPr bwMode="ltGray">
                <a:xfrm rot="6373927">
                  <a:off x="2070" y="2313"/>
                  <a:ext cx="242" cy="826"/>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71" name="AutoShape 17"/>
                <p:cNvSpPr>
                  <a:spLocks noChangeArrowheads="1"/>
                </p:cNvSpPr>
                <p:nvPr/>
              </p:nvSpPr>
              <p:spPr bwMode="ltGray">
                <a:xfrm rot="6906312">
                  <a:off x="2163" y="2352"/>
                  <a:ext cx="239" cy="816"/>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grpSp>
            <p:nvGrpSpPr>
              <p:cNvPr id="63" name="Group 18"/>
              <p:cNvGrpSpPr>
                <a:grpSpLocks/>
              </p:cNvGrpSpPr>
              <p:nvPr/>
            </p:nvGrpSpPr>
            <p:grpSpPr bwMode="auto">
              <a:xfrm rot="1353540">
                <a:off x="2682" y="1111"/>
                <a:ext cx="743" cy="186"/>
                <a:chOff x="1565" y="2568"/>
                <a:chExt cx="1118" cy="279"/>
              </a:xfrm>
            </p:grpSpPr>
            <p:sp>
              <p:nvSpPr>
                <p:cNvPr id="64" name="AutoShape 19"/>
                <p:cNvSpPr>
                  <a:spLocks noChangeArrowheads="1"/>
                </p:cNvSpPr>
                <p:nvPr/>
              </p:nvSpPr>
              <p:spPr bwMode="ltGray">
                <a:xfrm rot="5263130">
                  <a:off x="1865" y="2297"/>
                  <a:ext cx="236"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65" name="AutoShape 20"/>
                <p:cNvSpPr>
                  <a:spLocks noChangeArrowheads="1"/>
                </p:cNvSpPr>
                <p:nvPr/>
              </p:nvSpPr>
              <p:spPr bwMode="ltGray">
                <a:xfrm rot="6078281">
                  <a:off x="2006" y="2290"/>
                  <a:ext cx="233" cy="824"/>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66" name="AutoShape 21"/>
                <p:cNvSpPr>
                  <a:spLocks noChangeArrowheads="1"/>
                </p:cNvSpPr>
                <p:nvPr/>
              </p:nvSpPr>
              <p:spPr bwMode="ltGray">
                <a:xfrm rot="6373927">
                  <a:off x="2082" y="2311"/>
                  <a:ext cx="233"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67" name="AutoShape 22"/>
                <p:cNvSpPr>
                  <a:spLocks noChangeArrowheads="1"/>
                </p:cNvSpPr>
                <p:nvPr/>
              </p:nvSpPr>
              <p:spPr bwMode="ltGray">
                <a:xfrm rot="6906312">
                  <a:off x="2172" y="2348"/>
                  <a:ext cx="233" cy="818"/>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grpSp>
      </p:grpSp>
      <p:grpSp>
        <p:nvGrpSpPr>
          <p:cNvPr id="77" name="组合 93"/>
          <p:cNvGrpSpPr>
            <a:grpSpLocks/>
          </p:cNvGrpSpPr>
          <p:nvPr/>
        </p:nvGrpSpPr>
        <p:grpSpPr bwMode="auto">
          <a:xfrm>
            <a:off x="6000751" y="3133557"/>
            <a:ext cx="1433513" cy="1125861"/>
            <a:chOff x="7242844" y="2761727"/>
            <a:chExt cx="1677511" cy="1374579"/>
          </a:xfrm>
        </p:grpSpPr>
        <p:grpSp>
          <p:nvGrpSpPr>
            <p:cNvPr id="78" name="组合 94"/>
            <p:cNvGrpSpPr>
              <a:grpSpLocks/>
            </p:cNvGrpSpPr>
            <p:nvPr/>
          </p:nvGrpSpPr>
          <p:grpSpPr bwMode="auto">
            <a:xfrm>
              <a:off x="7242844" y="2761727"/>
              <a:ext cx="1677511" cy="1374579"/>
              <a:chOff x="7737176" y="3044094"/>
              <a:chExt cx="1677511" cy="1374579"/>
            </a:xfrm>
          </p:grpSpPr>
          <p:grpSp>
            <p:nvGrpSpPr>
              <p:cNvPr id="90" name="组合 106"/>
              <p:cNvGrpSpPr>
                <a:grpSpLocks/>
              </p:cNvGrpSpPr>
              <p:nvPr/>
            </p:nvGrpSpPr>
            <p:grpSpPr bwMode="auto">
              <a:xfrm>
                <a:off x="7737176" y="3044094"/>
                <a:ext cx="1677511" cy="1374579"/>
                <a:chOff x="7647017" y="2699415"/>
                <a:chExt cx="2617944" cy="2145185"/>
              </a:xfrm>
            </p:grpSpPr>
            <p:sp>
              <p:nvSpPr>
                <p:cNvPr id="92" name="Oval 8"/>
                <p:cNvSpPr>
                  <a:spLocks noChangeArrowheads="1"/>
                </p:cNvSpPr>
                <p:nvPr/>
              </p:nvSpPr>
              <p:spPr bwMode="auto">
                <a:xfrm flipV="1">
                  <a:off x="7647017" y="4398170"/>
                  <a:ext cx="2617944" cy="446430"/>
                </a:xfrm>
                <a:prstGeom prst="ellipse">
                  <a:avLst/>
                </a:prstGeom>
                <a:gradFill rotWithShape="1">
                  <a:gsLst>
                    <a:gs pos="0">
                      <a:srgbClr val="000000">
                        <a:alpha val="70000"/>
                      </a:srgbClr>
                    </a:gs>
                    <a:gs pos="100000">
                      <a:srgbClr val="FFFFFF">
                        <a:alpha val="0"/>
                      </a:srgbClr>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93" name="Oval 19"/>
                <p:cNvSpPr>
                  <a:spLocks noChangeArrowheads="1"/>
                </p:cNvSpPr>
                <p:nvPr/>
              </p:nvSpPr>
              <p:spPr bwMode="auto">
                <a:xfrm>
                  <a:off x="8012311" y="2699415"/>
                  <a:ext cx="1930842" cy="1930666"/>
                </a:xfrm>
                <a:prstGeom prst="ellipse">
                  <a:avLst/>
                </a:prstGeom>
                <a:solidFill>
                  <a:srgbClr val="404040"/>
                </a:solidFill>
                <a:ln w="9525">
                  <a:noFill/>
                  <a:round/>
                  <a:headEnd/>
                  <a:tailEnd/>
                </a:ln>
                <a:effectLst/>
              </p:spPr>
              <p:txBody>
                <a:bodyPr wrap="none"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zh-CN" altLang="en-US" sz="3200" b="1" i="0" u="none" strike="noStrike" kern="0" cap="none" spc="0" normalizeH="0" baseline="0" noProof="0" dirty="0">
                    <a:ln>
                      <a:noFill/>
                    </a:ln>
                    <a:solidFill>
                      <a:srgbClr val="FFFFFF"/>
                    </a:solidFill>
                    <a:effectLst/>
                    <a:uLnTx/>
                    <a:uFillTx/>
                    <a:latin typeface="微软雅黑" pitchFamily="34" charset="-122"/>
                    <a:ea typeface="微软雅黑" pitchFamily="34" charset="-122"/>
                    <a:cs typeface="+mn-cs"/>
                  </a:endParaRPr>
                </a:p>
              </p:txBody>
            </p:sp>
            <p:sp>
              <p:nvSpPr>
                <p:cNvPr id="94" name="未知"/>
                <p:cNvSpPr>
                  <a:spLocks/>
                </p:cNvSpPr>
                <p:nvPr/>
              </p:nvSpPr>
              <p:spPr bwMode="auto">
                <a:xfrm>
                  <a:off x="8232648" y="2742899"/>
                  <a:ext cx="1490169" cy="727623"/>
                </a:xfrm>
                <a:custGeom>
                  <a:avLst/>
                  <a:gdLst>
                    <a:gd name="T0" fmla="*/ 729 w 1321"/>
                    <a:gd name="T1" fmla="*/ 203 h 712"/>
                    <a:gd name="T2" fmla="*/ 738 w 1321"/>
                    <a:gd name="T3" fmla="*/ 224 h 712"/>
                    <a:gd name="T4" fmla="*/ 740 w 1321"/>
                    <a:gd name="T5" fmla="*/ 244 h 712"/>
                    <a:gd name="T6" fmla="*/ 737 w 1321"/>
                    <a:gd name="T7" fmla="*/ 262 h 712"/>
                    <a:gd name="T8" fmla="*/ 727 w 1321"/>
                    <a:gd name="T9" fmla="*/ 279 h 712"/>
                    <a:gd name="T10" fmla="*/ 713 w 1321"/>
                    <a:gd name="T11" fmla="*/ 294 h 712"/>
                    <a:gd name="T12" fmla="*/ 694 w 1321"/>
                    <a:gd name="T13" fmla="*/ 306 h 712"/>
                    <a:gd name="T14" fmla="*/ 670 w 1321"/>
                    <a:gd name="T15" fmla="*/ 318 h 712"/>
                    <a:gd name="T16" fmla="*/ 643 w 1321"/>
                    <a:gd name="T17" fmla="*/ 329 h 712"/>
                    <a:gd name="T18" fmla="*/ 612 w 1321"/>
                    <a:gd name="T19" fmla="*/ 338 h 712"/>
                    <a:gd name="T20" fmla="*/ 578 w 1321"/>
                    <a:gd name="T21" fmla="*/ 346 h 712"/>
                    <a:gd name="T22" fmla="*/ 542 w 1321"/>
                    <a:gd name="T23" fmla="*/ 352 h 712"/>
                    <a:gd name="T24" fmla="*/ 502 w 1321"/>
                    <a:gd name="T25" fmla="*/ 357 h 712"/>
                    <a:gd name="T26" fmla="*/ 462 w 1321"/>
                    <a:gd name="T27" fmla="*/ 360 h 712"/>
                    <a:gd name="T28" fmla="*/ 445 w 1321"/>
                    <a:gd name="T29" fmla="*/ 361 h 712"/>
                    <a:gd name="T30" fmla="*/ 267 w 1321"/>
                    <a:gd name="T31" fmla="*/ 361 h 712"/>
                    <a:gd name="T32" fmla="*/ 264 w 1321"/>
                    <a:gd name="T33" fmla="*/ 361 h 712"/>
                    <a:gd name="T34" fmla="*/ 229 w 1321"/>
                    <a:gd name="T35" fmla="*/ 359 h 712"/>
                    <a:gd name="T36" fmla="*/ 195 w 1321"/>
                    <a:gd name="T37" fmla="*/ 357 h 712"/>
                    <a:gd name="T38" fmla="*/ 162 w 1321"/>
                    <a:gd name="T39" fmla="*/ 353 h 712"/>
                    <a:gd name="T40" fmla="*/ 132 w 1321"/>
                    <a:gd name="T41" fmla="*/ 349 h 712"/>
                    <a:gd name="T42" fmla="*/ 104 w 1321"/>
                    <a:gd name="T43" fmla="*/ 343 h 712"/>
                    <a:gd name="T44" fmla="*/ 79 w 1321"/>
                    <a:gd name="T45" fmla="*/ 336 h 712"/>
                    <a:gd name="T46" fmla="*/ 57 w 1321"/>
                    <a:gd name="T47" fmla="*/ 329 h 712"/>
                    <a:gd name="T48" fmla="*/ 38 w 1321"/>
                    <a:gd name="T49" fmla="*/ 319 h 712"/>
                    <a:gd name="T50" fmla="*/ 22 w 1321"/>
                    <a:gd name="T51" fmla="*/ 308 h 712"/>
                    <a:gd name="T52" fmla="*/ 10 w 1321"/>
                    <a:gd name="T53" fmla="*/ 296 h 712"/>
                    <a:gd name="T54" fmla="*/ 3 w 1321"/>
                    <a:gd name="T55" fmla="*/ 281 h 712"/>
                    <a:gd name="T56" fmla="*/ 0 w 1321"/>
                    <a:gd name="T57" fmla="*/ 266 h 712"/>
                    <a:gd name="T58" fmla="*/ 0 w 1321"/>
                    <a:gd name="T59" fmla="*/ 264 h 712"/>
                    <a:gd name="T60" fmla="*/ 2 w 1321"/>
                    <a:gd name="T61" fmla="*/ 247 h 712"/>
                    <a:gd name="T62" fmla="*/ 9 w 1321"/>
                    <a:gd name="T63" fmla="*/ 226 h 712"/>
                    <a:gd name="T64" fmla="*/ 29 w 1321"/>
                    <a:gd name="T65" fmla="*/ 188 h 712"/>
                    <a:gd name="T66" fmla="*/ 53 w 1321"/>
                    <a:gd name="T67" fmla="*/ 152 h 712"/>
                    <a:gd name="T68" fmla="*/ 82 w 1321"/>
                    <a:gd name="T69" fmla="*/ 119 h 712"/>
                    <a:gd name="T70" fmla="*/ 114 w 1321"/>
                    <a:gd name="T71" fmla="*/ 89 h 712"/>
                    <a:gd name="T72" fmla="*/ 151 w 1321"/>
                    <a:gd name="T73" fmla="*/ 63 h 712"/>
                    <a:gd name="T74" fmla="*/ 191 w 1321"/>
                    <a:gd name="T75" fmla="*/ 42 h 712"/>
                    <a:gd name="T76" fmla="*/ 232 w 1321"/>
                    <a:gd name="T77" fmla="*/ 24 h 712"/>
                    <a:gd name="T78" fmla="*/ 278 w 1321"/>
                    <a:gd name="T79" fmla="*/ 11 h 712"/>
                    <a:gd name="T80" fmla="*/ 325 w 1321"/>
                    <a:gd name="T81" fmla="*/ 3 h 712"/>
                    <a:gd name="T82" fmla="*/ 374 w 1321"/>
                    <a:gd name="T83" fmla="*/ 0 h 712"/>
                    <a:gd name="T84" fmla="*/ 374 w 1321"/>
                    <a:gd name="T85" fmla="*/ 0 h 712"/>
                    <a:gd name="T86" fmla="*/ 425 w 1321"/>
                    <a:gd name="T87" fmla="*/ 3 h 712"/>
                    <a:gd name="T88" fmla="*/ 474 w 1321"/>
                    <a:gd name="T89" fmla="*/ 12 h 712"/>
                    <a:gd name="T90" fmla="*/ 522 w 1321"/>
                    <a:gd name="T91" fmla="*/ 27 h 712"/>
                    <a:gd name="T92" fmla="*/ 566 w 1321"/>
                    <a:gd name="T93" fmla="*/ 46 h 712"/>
                    <a:gd name="T94" fmla="*/ 606 w 1321"/>
                    <a:gd name="T95" fmla="*/ 69 h 712"/>
                    <a:gd name="T96" fmla="*/ 644 w 1321"/>
                    <a:gd name="T97" fmla="*/ 98 h 712"/>
                    <a:gd name="T98" fmla="*/ 677 w 1321"/>
                    <a:gd name="T99" fmla="*/ 130 h 712"/>
                    <a:gd name="T100" fmla="*/ 705 w 1321"/>
                    <a:gd name="T101" fmla="*/ 165 h 712"/>
                    <a:gd name="T102" fmla="*/ 729 w 1321"/>
                    <a:gd name="T103" fmla="*/ 203 h 712"/>
                    <a:gd name="T104" fmla="*/ 729 w 1321"/>
                    <a:gd name="T105" fmla="*/ 203 h 712"/>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321"/>
                    <a:gd name="T160" fmla="*/ 0 h 712"/>
                    <a:gd name="T161" fmla="*/ 1321 w 1321"/>
                    <a:gd name="T162" fmla="*/ 712 h 712"/>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321" h="712">
                      <a:moveTo>
                        <a:pt x="1301" y="401"/>
                      </a:moveTo>
                      <a:lnTo>
                        <a:pt x="1317" y="442"/>
                      </a:lnTo>
                      <a:lnTo>
                        <a:pt x="1321" y="481"/>
                      </a:lnTo>
                      <a:lnTo>
                        <a:pt x="1315" y="516"/>
                      </a:lnTo>
                      <a:lnTo>
                        <a:pt x="1298" y="550"/>
                      </a:lnTo>
                      <a:lnTo>
                        <a:pt x="1272" y="579"/>
                      </a:lnTo>
                      <a:lnTo>
                        <a:pt x="1239" y="604"/>
                      </a:lnTo>
                      <a:lnTo>
                        <a:pt x="1196" y="628"/>
                      </a:lnTo>
                      <a:lnTo>
                        <a:pt x="1147" y="649"/>
                      </a:lnTo>
                      <a:lnTo>
                        <a:pt x="1092" y="667"/>
                      </a:lnTo>
                      <a:lnTo>
                        <a:pt x="1031" y="683"/>
                      </a:lnTo>
                      <a:lnTo>
                        <a:pt x="967" y="694"/>
                      </a:lnTo>
                      <a:lnTo>
                        <a:pt x="896" y="704"/>
                      </a:lnTo>
                      <a:lnTo>
                        <a:pt x="824" y="710"/>
                      </a:lnTo>
                      <a:lnTo>
                        <a:pt x="795" y="712"/>
                      </a:lnTo>
                      <a:lnTo>
                        <a:pt x="476" y="712"/>
                      </a:lnTo>
                      <a:lnTo>
                        <a:pt x="472" y="712"/>
                      </a:lnTo>
                      <a:lnTo>
                        <a:pt x="409" y="708"/>
                      </a:lnTo>
                      <a:lnTo>
                        <a:pt x="348" y="704"/>
                      </a:lnTo>
                      <a:lnTo>
                        <a:pt x="290" y="696"/>
                      </a:lnTo>
                      <a:lnTo>
                        <a:pt x="235" y="689"/>
                      </a:lnTo>
                      <a:lnTo>
                        <a:pt x="186" y="677"/>
                      </a:lnTo>
                      <a:lnTo>
                        <a:pt x="141" y="663"/>
                      </a:lnTo>
                      <a:lnTo>
                        <a:pt x="102" y="648"/>
                      </a:lnTo>
                      <a:lnTo>
                        <a:pt x="67" y="630"/>
                      </a:lnTo>
                      <a:lnTo>
                        <a:pt x="39" y="608"/>
                      </a:lnTo>
                      <a:lnTo>
                        <a:pt x="18" y="583"/>
                      </a:lnTo>
                      <a:lnTo>
                        <a:pt x="6" y="554"/>
                      </a:lnTo>
                      <a:lnTo>
                        <a:pt x="0" y="524"/>
                      </a:lnTo>
                      <a:lnTo>
                        <a:pt x="0" y="520"/>
                      </a:lnTo>
                      <a:lnTo>
                        <a:pt x="4" y="487"/>
                      </a:lnTo>
                      <a:lnTo>
                        <a:pt x="16" y="446"/>
                      </a:lnTo>
                      <a:lnTo>
                        <a:pt x="51" y="370"/>
                      </a:lnTo>
                      <a:lnTo>
                        <a:pt x="94" y="299"/>
                      </a:lnTo>
                      <a:lnTo>
                        <a:pt x="147" y="235"/>
                      </a:lnTo>
                      <a:lnTo>
                        <a:pt x="204" y="176"/>
                      </a:lnTo>
                      <a:lnTo>
                        <a:pt x="270" y="125"/>
                      </a:lnTo>
                      <a:lnTo>
                        <a:pt x="341" y="82"/>
                      </a:lnTo>
                      <a:lnTo>
                        <a:pt x="415" y="47"/>
                      </a:lnTo>
                      <a:lnTo>
                        <a:pt x="497" y="21"/>
                      </a:lnTo>
                      <a:lnTo>
                        <a:pt x="581" y="6"/>
                      </a:lnTo>
                      <a:lnTo>
                        <a:pt x="667" y="0"/>
                      </a:lnTo>
                      <a:lnTo>
                        <a:pt x="759" y="6"/>
                      </a:lnTo>
                      <a:lnTo>
                        <a:pt x="847" y="23"/>
                      </a:lnTo>
                      <a:lnTo>
                        <a:pt x="932" y="53"/>
                      </a:lnTo>
                      <a:lnTo>
                        <a:pt x="1010" y="90"/>
                      </a:lnTo>
                      <a:lnTo>
                        <a:pt x="1082" y="137"/>
                      </a:lnTo>
                      <a:lnTo>
                        <a:pt x="1149" y="194"/>
                      </a:lnTo>
                      <a:lnTo>
                        <a:pt x="1208" y="256"/>
                      </a:lnTo>
                      <a:lnTo>
                        <a:pt x="1258" y="325"/>
                      </a:lnTo>
                      <a:lnTo>
                        <a:pt x="1301" y="401"/>
                      </a:lnTo>
                      <a:close/>
                    </a:path>
                  </a:pathLst>
                </a:custGeom>
                <a:gradFill rotWithShape="1">
                  <a:gsLst>
                    <a:gs pos="0">
                      <a:srgbClr val="FFFFFF"/>
                    </a:gs>
                    <a:gs pos="100000">
                      <a:srgbClr val="FF0000">
                        <a:alpha val="0"/>
                      </a:srgb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sp>
            <p:nvSpPr>
              <p:cNvPr id="91" name="TextBox 107"/>
              <p:cNvSpPr txBox="1">
                <a:spLocks noChangeArrowheads="1"/>
              </p:cNvSpPr>
              <p:nvPr/>
            </p:nvSpPr>
            <p:spPr bwMode="auto">
              <a:xfrm>
                <a:off x="8359908" y="3160739"/>
                <a:ext cx="503104" cy="10083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zh-CN" sz="3600" b="0" i="0" u="none" strike="noStrike" kern="0" cap="none" spc="0" normalizeH="0" baseline="0" noProof="0" dirty="0">
                    <a:ln>
                      <a:noFill/>
                    </a:ln>
                    <a:solidFill>
                      <a:sysClr val="window" lastClr="FFFFFF"/>
                    </a:solidFill>
                    <a:effectLst/>
                    <a:uLnTx/>
                    <a:uFillTx/>
                    <a:latin typeface="Impact" pitchFamily="34" charset="0"/>
                    <a:ea typeface="微软雅黑" pitchFamily="34" charset="-122"/>
                    <a:cs typeface="+mn-cs"/>
                  </a:rPr>
                  <a:t>3</a:t>
                </a:r>
                <a:endParaRPr kumimoji="0" lang="zh-CN" altLang="en-US" sz="3600" b="0" i="0" u="none" strike="noStrike" kern="0" cap="none" spc="0" normalizeH="0" baseline="0" noProof="0" dirty="0">
                  <a:ln>
                    <a:noFill/>
                  </a:ln>
                  <a:solidFill>
                    <a:sysClr val="window" lastClr="FFFFFF"/>
                  </a:solidFill>
                  <a:effectLst/>
                  <a:uLnTx/>
                  <a:uFillTx/>
                  <a:latin typeface="Impact" pitchFamily="34" charset="0"/>
                  <a:ea typeface="微软雅黑" pitchFamily="34" charset="-122"/>
                  <a:cs typeface="+mn-cs"/>
                </a:endParaRPr>
              </a:p>
            </p:txBody>
          </p:sp>
        </p:grpSp>
        <p:grpSp>
          <p:nvGrpSpPr>
            <p:cNvPr id="79" name="Group 12"/>
            <p:cNvGrpSpPr>
              <a:grpSpLocks/>
            </p:cNvGrpSpPr>
            <p:nvPr/>
          </p:nvGrpSpPr>
          <p:grpSpPr bwMode="auto">
            <a:xfrm rot="-1693754" flipH="1" flipV="1">
              <a:off x="7549762" y="3711857"/>
              <a:ext cx="1227443" cy="293770"/>
              <a:chOff x="2532" y="1051"/>
              <a:chExt cx="893" cy="246"/>
            </a:xfrm>
          </p:grpSpPr>
          <p:grpSp>
            <p:nvGrpSpPr>
              <p:cNvPr id="80" name="Group 13"/>
              <p:cNvGrpSpPr>
                <a:grpSpLocks/>
              </p:cNvGrpSpPr>
              <p:nvPr/>
            </p:nvGrpSpPr>
            <p:grpSpPr bwMode="auto">
              <a:xfrm>
                <a:off x="2532" y="1051"/>
                <a:ext cx="743" cy="185"/>
                <a:chOff x="1565" y="2568"/>
                <a:chExt cx="1118" cy="279"/>
              </a:xfrm>
            </p:grpSpPr>
            <p:sp>
              <p:nvSpPr>
                <p:cNvPr id="86" name="AutoShape 14"/>
                <p:cNvSpPr>
                  <a:spLocks noChangeArrowheads="1"/>
                </p:cNvSpPr>
                <p:nvPr/>
              </p:nvSpPr>
              <p:spPr bwMode="ltGray">
                <a:xfrm rot="5263130">
                  <a:off x="1859" y="2292"/>
                  <a:ext cx="239" cy="824"/>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87" name="AutoShape 15"/>
                <p:cNvSpPr>
                  <a:spLocks noChangeArrowheads="1"/>
                </p:cNvSpPr>
                <p:nvPr/>
              </p:nvSpPr>
              <p:spPr bwMode="ltGray">
                <a:xfrm rot="6078281">
                  <a:off x="1993" y="2295"/>
                  <a:ext cx="239"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88" name="AutoShape 16"/>
                <p:cNvSpPr>
                  <a:spLocks noChangeArrowheads="1"/>
                </p:cNvSpPr>
                <p:nvPr/>
              </p:nvSpPr>
              <p:spPr bwMode="ltGray">
                <a:xfrm rot="6373927">
                  <a:off x="2070" y="2313"/>
                  <a:ext cx="242" cy="826"/>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89" name="AutoShape 17"/>
                <p:cNvSpPr>
                  <a:spLocks noChangeArrowheads="1"/>
                </p:cNvSpPr>
                <p:nvPr/>
              </p:nvSpPr>
              <p:spPr bwMode="ltGray">
                <a:xfrm rot="6906312">
                  <a:off x="2163" y="2352"/>
                  <a:ext cx="239" cy="816"/>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grpSp>
            <p:nvGrpSpPr>
              <p:cNvPr id="81" name="Group 18"/>
              <p:cNvGrpSpPr>
                <a:grpSpLocks/>
              </p:cNvGrpSpPr>
              <p:nvPr/>
            </p:nvGrpSpPr>
            <p:grpSpPr bwMode="auto">
              <a:xfrm rot="1353540">
                <a:off x="2682" y="1111"/>
                <a:ext cx="743" cy="186"/>
                <a:chOff x="1565" y="2568"/>
                <a:chExt cx="1118" cy="279"/>
              </a:xfrm>
            </p:grpSpPr>
            <p:sp>
              <p:nvSpPr>
                <p:cNvPr id="82" name="AutoShape 19"/>
                <p:cNvSpPr>
                  <a:spLocks noChangeArrowheads="1"/>
                </p:cNvSpPr>
                <p:nvPr/>
              </p:nvSpPr>
              <p:spPr bwMode="ltGray">
                <a:xfrm rot="5263130">
                  <a:off x="1865" y="2297"/>
                  <a:ext cx="236"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83" name="AutoShape 20"/>
                <p:cNvSpPr>
                  <a:spLocks noChangeArrowheads="1"/>
                </p:cNvSpPr>
                <p:nvPr/>
              </p:nvSpPr>
              <p:spPr bwMode="ltGray">
                <a:xfrm rot="6078281">
                  <a:off x="2006" y="2290"/>
                  <a:ext cx="233" cy="824"/>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84" name="AutoShape 21"/>
                <p:cNvSpPr>
                  <a:spLocks noChangeArrowheads="1"/>
                </p:cNvSpPr>
                <p:nvPr/>
              </p:nvSpPr>
              <p:spPr bwMode="ltGray">
                <a:xfrm rot="6373927">
                  <a:off x="2082" y="2311"/>
                  <a:ext cx="233" cy="820"/>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sp>
              <p:nvSpPr>
                <p:cNvPr id="85" name="AutoShape 22"/>
                <p:cNvSpPr>
                  <a:spLocks noChangeArrowheads="1"/>
                </p:cNvSpPr>
                <p:nvPr/>
              </p:nvSpPr>
              <p:spPr bwMode="ltGray">
                <a:xfrm rot="6906312">
                  <a:off x="2172" y="2348"/>
                  <a:ext cx="233" cy="818"/>
                </a:xfrm>
                <a:prstGeom prst="moon">
                  <a:avLst>
                    <a:gd name="adj" fmla="val 49773"/>
                  </a:avLst>
                </a:prstGeom>
                <a:solidFill>
                  <a:srgbClr val="F8F8F8">
                    <a:alpha val="3999"/>
                  </a:srgbClr>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zh-CN" altLang="en-US" sz="1800" b="0" i="0" u="none" strike="noStrike" kern="0" cap="none" spc="0" normalizeH="0" baseline="0" noProof="0" dirty="0">
                    <a:ln>
                      <a:noFill/>
                    </a:ln>
                    <a:solidFill>
                      <a:sysClr val="windowText" lastClr="000000"/>
                    </a:solidFill>
                    <a:effectLst/>
                    <a:uLnTx/>
                    <a:uFillTx/>
                    <a:latin typeface="Impact" pitchFamily="34" charset="0"/>
                    <a:ea typeface="微软雅黑" pitchFamily="34" charset="-122"/>
                    <a:cs typeface="+mn-cs"/>
                  </a:endParaRPr>
                </a:p>
              </p:txBody>
            </p:sp>
          </p:grpSp>
        </p:grpSp>
      </p:grpSp>
      <p:sp>
        <p:nvSpPr>
          <p:cNvPr id="97" name="矩形 96"/>
          <p:cNvSpPr/>
          <p:nvPr/>
        </p:nvSpPr>
        <p:spPr>
          <a:xfrm>
            <a:off x="1304451" y="1254384"/>
            <a:ext cx="6481263" cy="421720"/>
          </a:xfrm>
          <a:prstGeom prst="rect">
            <a:avLst/>
          </a:prstGeom>
          <a:solidFill>
            <a:srgbClr val="7F7F7F"/>
          </a:solidFill>
          <a:ln w="3175" cap="flat" cmpd="sng" algn="ctr">
            <a:solidFill>
              <a:srgbClr val="D7D7D7"/>
            </a:solidFill>
            <a:prstDash val="solid"/>
          </a:ln>
          <a:effectLst>
            <a:outerShdw blurRad="50800" dist="38100" dir="2700000" algn="tl" rotWithShape="0">
              <a:prstClr val="black">
                <a:alpha val="40000"/>
              </a:prstClr>
            </a:outerShdw>
          </a:effectLst>
        </p:spPr>
        <p:txBody>
          <a:bodyPr anchor="ctr"/>
          <a:lstStyle/>
          <a:p>
            <a:pPr lvl="0" algn="ctr">
              <a:lnSpc>
                <a:spcPct val="120000"/>
              </a:lnSpc>
              <a:defRPr/>
            </a:pPr>
            <a:r>
              <a:rPr lang="en-GB" altLang="zh-CN" sz="1400" b="1" kern="0" dirty="0">
                <a:solidFill>
                  <a:srgbClr val="F9F9F9"/>
                </a:solidFill>
                <a:latin typeface="微软雅黑" pitchFamily="34" charset="-122"/>
                <a:ea typeface="微软雅黑" pitchFamily="34" charset="-122"/>
              </a:rPr>
              <a:t>Ship Lock Intelligent Dispatching System</a:t>
            </a:r>
          </a:p>
        </p:txBody>
      </p:sp>
      <p:sp>
        <p:nvSpPr>
          <p:cNvPr id="100" name="矩形 99"/>
          <p:cNvSpPr/>
          <p:nvPr/>
        </p:nvSpPr>
        <p:spPr>
          <a:xfrm>
            <a:off x="1305123" y="1609418"/>
            <a:ext cx="6480049" cy="899469"/>
          </a:xfrm>
          <a:prstGeom prst="rect">
            <a:avLst/>
          </a:prstGeom>
          <a:gradFill>
            <a:gsLst>
              <a:gs pos="33000">
                <a:srgbClr val="F9F9F9"/>
              </a:gs>
              <a:gs pos="100000">
                <a:srgbClr val="D7D7D7"/>
              </a:gs>
            </a:gsLst>
            <a:lin ang="5400000" scaled="0"/>
          </a:gradFill>
          <a:ln w="3175" cap="flat" cmpd="sng" algn="ctr">
            <a:solidFill>
              <a:srgbClr val="D7D7D7"/>
            </a:solidFill>
            <a:prstDash val="solid"/>
          </a:ln>
          <a:effectLst>
            <a:outerShdw blurRad="50800" dist="38100" dir="2700000" algn="tl" rotWithShape="0">
              <a:prstClr val="black">
                <a:alpha val="40000"/>
              </a:prstClr>
            </a:outerShdw>
          </a:effectLst>
        </p:spPr>
        <p:txBody>
          <a:bodyPr lIns="180000" tIns="180000" rIns="180000" anchor="t"/>
          <a:lstStyle/>
          <a:p>
            <a:pPr lvl="0">
              <a:lnSpc>
                <a:spcPct val="150000"/>
              </a:lnSpc>
              <a:spcBef>
                <a:spcPts val="1200"/>
              </a:spcBef>
              <a:defRPr/>
            </a:pPr>
            <a:r>
              <a:rPr lang="en-US" altLang="zh-CN" sz="1200" kern="0" dirty="0">
                <a:solidFill>
                  <a:srgbClr val="7D7D7D"/>
                </a:solidFill>
                <a:latin typeface="微软雅黑" pitchFamily="34" charset="-122"/>
                <a:ea typeface="微软雅黑" pitchFamily="34" charset="-122"/>
              </a:rPr>
              <a:t>Realize the intelligent and informational communication between ship, lock management center and ship owner.</a:t>
            </a:r>
            <a:endParaRPr kumimoji="0" lang="en-US" altLang="zh-CN" sz="1200" b="0" i="0" u="none" strike="noStrike" kern="0" cap="none" spc="0" normalizeH="0" baseline="0" noProof="0" dirty="0">
              <a:ln>
                <a:noFill/>
              </a:ln>
              <a:solidFill>
                <a:srgbClr val="7D7D7D"/>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2411731665"/>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par>
                                <p:cTn id="8" presetID="16" presetClass="entr" presetSubtype="42" fill="hold" grpId="0" nodeType="withEffect">
                                  <p:stCondLst>
                                    <p:cond delay="200"/>
                                  </p:stCondLst>
                                  <p:childTnLst>
                                    <p:set>
                                      <p:cBhvr>
                                        <p:cTn id="9" dur="1" fill="hold">
                                          <p:stCondLst>
                                            <p:cond delay="0"/>
                                          </p:stCondLst>
                                        </p:cTn>
                                        <p:tgtEl>
                                          <p:spTgt spid="4"/>
                                        </p:tgtEl>
                                        <p:attrNameLst>
                                          <p:attrName>style.visibility</p:attrName>
                                        </p:attrNameLst>
                                      </p:cBhvr>
                                      <p:to>
                                        <p:strVal val="visible"/>
                                      </p:to>
                                    </p:set>
                                    <p:animEffect transition="in" filter="barn(outHorizontal)">
                                      <p:cBhvr>
                                        <p:cTn id="10" dur="500"/>
                                        <p:tgtEl>
                                          <p:spTgt spid="4"/>
                                        </p:tgtEl>
                                      </p:cBhvr>
                                    </p:animEffect>
                                  </p:childTnLst>
                                </p:cTn>
                              </p:par>
                            </p:childTnLst>
                          </p:cTn>
                        </p:par>
                        <p:par>
                          <p:cTn id="11" fill="hold">
                            <p:stCondLst>
                              <p:cond delay="700"/>
                            </p:stCondLst>
                            <p:childTnLst>
                              <p:par>
                                <p:cTn id="12" presetID="53" presetClass="entr" presetSubtype="16" fill="hold" nodeType="afterEffect">
                                  <p:stCondLst>
                                    <p:cond delay="0"/>
                                  </p:stCondLst>
                                  <p:childTnLst>
                                    <p:set>
                                      <p:cBhvr>
                                        <p:cTn id="13" dur="1" fill="hold">
                                          <p:stCondLst>
                                            <p:cond delay="0"/>
                                          </p:stCondLst>
                                        </p:cTn>
                                        <p:tgtEl>
                                          <p:spTgt spid="59"/>
                                        </p:tgtEl>
                                        <p:attrNameLst>
                                          <p:attrName>style.visibility</p:attrName>
                                        </p:attrNameLst>
                                      </p:cBhvr>
                                      <p:to>
                                        <p:strVal val="visible"/>
                                      </p:to>
                                    </p:set>
                                    <p:anim calcmode="lin" valueType="num">
                                      <p:cBhvr>
                                        <p:cTn id="14" dur="500" fill="hold"/>
                                        <p:tgtEl>
                                          <p:spTgt spid="59"/>
                                        </p:tgtEl>
                                        <p:attrNameLst>
                                          <p:attrName>ppt_w</p:attrName>
                                        </p:attrNameLst>
                                      </p:cBhvr>
                                      <p:tavLst>
                                        <p:tav tm="0">
                                          <p:val>
                                            <p:fltVal val="0"/>
                                          </p:val>
                                        </p:tav>
                                        <p:tav tm="100000">
                                          <p:val>
                                            <p:strVal val="#ppt_w"/>
                                          </p:val>
                                        </p:tav>
                                      </p:tavLst>
                                    </p:anim>
                                    <p:anim calcmode="lin" valueType="num">
                                      <p:cBhvr>
                                        <p:cTn id="15" dur="500" fill="hold"/>
                                        <p:tgtEl>
                                          <p:spTgt spid="59"/>
                                        </p:tgtEl>
                                        <p:attrNameLst>
                                          <p:attrName>ppt_h</p:attrName>
                                        </p:attrNameLst>
                                      </p:cBhvr>
                                      <p:tavLst>
                                        <p:tav tm="0">
                                          <p:val>
                                            <p:fltVal val="0"/>
                                          </p:val>
                                        </p:tav>
                                        <p:tav tm="100000">
                                          <p:val>
                                            <p:strVal val="#ppt_h"/>
                                          </p:val>
                                        </p:tav>
                                      </p:tavLst>
                                    </p:anim>
                                    <p:animEffect transition="in" filter="fade">
                                      <p:cBhvr>
                                        <p:cTn id="16" dur="500"/>
                                        <p:tgtEl>
                                          <p:spTgt spid="59"/>
                                        </p:tgtEl>
                                      </p:cBhvr>
                                    </p:animEffect>
                                  </p:childTnLst>
                                </p:cTn>
                              </p:par>
                            </p:childTnLst>
                          </p:cTn>
                        </p:par>
                        <p:par>
                          <p:cTn id="17" fill="hold">
                            <p:stCondLst>
                              <p:cond delay="1200"/>
                            </p:stCondLst>
                            <p:childTnLst>
                              <p:par>
                                <p:cTn id="18" presetID="16" presetClass="entr" presetSubtype="21" fill="hold" grpId="0" nodeType="afterEffect">
                                  <p:stCondLst>
                                    <p:cond delay="0"/>
                                  </p:stCondLst>
                                  <p:childTnLst>
                                    <p:set>
                                      <p:cBhvr>
                                        <p:cTn id="19" dur="1" fill="hold">
                                          <p:stCondLst>
                                            <p:cond delay="0"/>
                                          </p:stCondLst>
                                        </p:cTn>
                                        <p:tgtEl>
                                          <p:spTgt spid="97"/>
                                        </p:tgtEl>
                                        <p:attrNameLst>
                                          <p:attrName>style.visibility</p:attrName>
                                        </p:attrNameLst>
                                      </p:cBhvr>
                                      <p:to>
                                        <p:strVal val="visible"/>
                                      </p:to>
                                    </p:set>
                                    <p:animEffect transition="in" filter="barn(inVertical)">
                                      <p:cBhvr>
                                        <p:cTn id="20" dur="500"/>
                                        <p:tgtEl>
                                          <p:spTgt spid="97"/>
                                        </p:tgtEl>
                                      </p:cBhvr>
                                    </p:animEffect>
                                  </p:childTnLst>
                                </p:cTn>
                              </p:par>
                            </p:childTnLst>
                          </p:cTn>
                        </p:par>
                        <p:par>
                          <p:cTn id="21" fill="hold">
                            <p:stCondLst>
                              <p:cond delay="1700"/>
                            </p:stCondLst>
                            <p:childTnLst>
                              <p:par>
                                <p:cTn id="22" presetID="22" presetClass="entr" presetSubtype="1" fill="hold" grpId="0" nodeType="afterEffect">
                                  <p:stCondLst>
                                    <p:cond delay="0"/>
                                  </p:stCondLst>
                                  <p:childTnLst>
                                    <p:set>
                                      <p:cBhvr>
                                        <p:cTn id="23" dur="1" fill="hold">
                                          <p:stCondLst>
                                            <p:cond delay="0"/>
                                          </p:stCondLst>
                                        </p:cTn>
                                        <p:tgtEl>
                                          <p:spTgt spid="100"/>
                                        </p:tgtEl>
                                        <p:attrNameLst>
                                          <p:attrName>style.visibility</p:attrName>
                                        </p:attrNameLst>
                                      </p:cBhvr>
                                      <p:to>
                                        <p:strVal val="visible"/>
                                      </p:to>
                                    </p:set>
                                    <p:animEffect transition="in" filter="wipe(up)">
                                      <p:cBhvr>
                                        <p:cTn id="24" dur="500"/>
                                        <p:tgtEl>
                                          <p:spTgt spid="100"/>
                                        </p:tgtEl>
                                      </p:cBhvr>
                                    </p:animEffect>
                                  </p:childTnLst>
                                </p:cTn>
                              </p:par>
                            </p:childTnLst>
                          </p:cTn>
                        </p:par>
                        <p:par>
                          <p:cTn id="25" fill="hold">
                            <p:stCondLst>
                              <p:cond delay="2200"/>
                            </p:stCondLst>
                            <p:childTnLst>
                              <p:par>
                                <p:cTn id="26" presetID="53" presetClass="entr" presetSubtype="16" fill="hold" nodeType="afterEffect">
                                  <p:stCondLst>
                                    <p:cond delay="0"/>
                                  </p:stCondLst>
                                  <p:childTnLst>
                                    <p:set>
                                      <p:cBhvr>
                                        <p:cTn id="27" dur="1" fill="hold">
                                          <p:stCondLst>
                                            <p:cond delay="0"/>
                                          </p:stCondLst>
                                        </p:cTn>
                                        <p:tgtEl>
                                          <p:spTgt spid="41"/>
                                        </p:tgtEl>
                                        <p:attrNameLst>
                                          <p:attrName>style.visibility</p:attrName>
                                        </p:attrNameLst>
                                      </p:cBhvr>
                                      <p:to>
                                        <p:strVal val="visible"/>
                                      </p:to>
                                    </p:set>
                                    <p:anim calcmode="lin" valueType="num">
                                      <p:cBhvr>
                                        <p:cTn id="28" dur="500" fill="hold"/>
                                        <p:tgtEl>
                                          <p:spTgt spid="41"/>
                                        </p:tgtEl>
                                        <p:attrNameLst>
                                          <p:attrName>ppt_w</p:attrName>
                                        </p:attrNameLst>
                                      </p:cBhvr>
                                      <p:tavLst>
                                        <p:tav tm="0">
                                          <p:val>
                                            <p:fltVal val="0"/>
                                          </p:val>
                                        </p:tav>
                                        <p:tav tm="100000">
                                          <p:val>
                                            <p:strVal val="#ppt_w"/>
                                          </p:val>
                                        </p:tav>
                                      </p:tavLst>
                                    </p:anim>
                                    <p:anim calcmode="lin" valueType="num">
                                      <p:cBhvr>
                                        <p:cTn id="29" dur="500" fill="hold"/>
                                        <p:tgtEl>
                                          <p:spTgt spid="41"/>
                                        </p:tgtEl>
                                        <p:attrNameLst>
                                          <p:attrName>ppt_h</p:attrName>
                                        </p:attrNameLst>
                                      </p:cBhvr>
                                      <p:tavLst>
                                        <p:tav tm="0">
                                          <p:val>
                                            <p:fltVal val="0"/>
                                          </p:val>
                                        </p:tav>
                                        <p:tav tm="100000">
                                          <p:val>
                                            <p:strVal val="#ppt_h"/>
                                          </p:val>
                                        </p:tav>
                                      </p:tavLst>
                                    </p:anim>
                                    <p:animEffect transition="in" filter="fade">
                                      <p:cBhvr>
                                        <p:cTn id="30" dur="500"/>
                                        <p:tgtEl>
                                          <p:spTgt spid="41"/>
                                        </p:tgtEl>
                                      </p:cBhvr>
                                    </p:animEffect>
                                  </p:childTnLst>
                                </p:cTn>
                              </p:par>
                            </p:childTnLst>
                          </p:cTn>
                        </p:par>
                        <p:par>
                          <p:cTn id="31" fill="hold">
                            <p:stCondLst>
                              <p:cond delay="2700"/>
                            </p:stCondLst>
                            <p:childTnLst>
                              <p:par>
                                <p:cTn id="32" presetID="53" presetClass="entr" presetSubtype="16" fill="hold" nodeType="afterEffect">
                                  <p:stCondLst>
                                    <p:cond delay="0"/>
                                  </p:stCondLst>
                                  <p:childTnLst>
                                    <p:set>
                                      <p:cBhvr>
                                        <p:cTn id="33" dur="1" fill="hold">
                                          <p:stCondLst>
                                            <p:cond delay="0"/>
                                          </p:stCondLst>
                                        </p:cTn>
                                        <p:tgtEl>
                                          <p:spTgt spid="77"/>
                                        </p:tgtEl>
                                        <p:attrNameLst>
                                          <p:attrName>style.visibility</p:attrName>
                                        </p:attrNameLst>
                                      </p:cBhvr>
                                      <p:to>
                                        <p:strVal val="visible"/>
                                      </p:to>
                                    </p:set>
                                    <p:anim calcmode="lin" valueType="num">
                                      <p:cBhvr>
                                        <p:cTn id="34" dur="500" fill="hold"/>
                                        <p:tgtEl>
                                          <p:spTgt spid="77"/>
                                        </p:tgtEl>
                                        <p:attrNameLst>
                                          <p:attrName>ppt_w</p:attrName>
                                        </p:attrNameLst>
                                      </p:cBhvr>
                                      <p:tavLst>
                                        <p:tav tm="0">
                                          <p:val>
                                            <p:fltVal val="0"/>
                                          </p:val>
                                        </p:tav>
                                        <p:tav tm="100000">
                                          <p:val>
                                            <p:strVal val="#ppt_w"/>
                                          </p:val>
                                        </p:tav>
                                      </p:tavLst>
                                    </p:anim>
                                    <p:anim calcmode="lin" valueType="num">
                                      <p:cBhvr>
                                        <p:cTn id="35" dur="500" fill="hold"/>
                                        <p:tgtEl>
                                          <p:spTgt spid="77"/>
                                        </p:tgtEl>
                                        <p:attrNameLst>
                                          <p:attrName>ppt_h</p:attrName>
                                        </p:attrNameLst>
                                      </p:cBhvr>
                                      <p:tavLst>
                                        <p:tav tm="0">
                                          <p:val>
                                            <p:fltVal val="0"/>
                                          </p:val>
                                        </p:tav>
                                        <p:tav tm="100000">
                                          <p:val>
                                            <p:strVal val="#ppt_h"/>
                                          </p:val>
                                        </p:tav>
                                      </p:tavLst>
                                    </p:anim>
                                    <p:animEffect transition="in" filter="fade">
                                      <p:cBhvr>
                                        <p:cTn id="36" dur="5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7" grpId="0" animBg="1"/>
      <p:bldP spid="10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pattFill prst="pct90">
          <a:fgClr>
            <a:srgbClr val="404040"/>
          </a:fgClr>
          <a:bgClr>
            <a:srgbClr val="595959"/>
          </a:bgClr>
        </a:pattFill>
        <a:effectLst/>
      </p:bgPr>
    </p:bg>
    <p:spTree>
      <p:nvGrpSpPr>
        <p:cNvPr id="1" name=""/>
        <p:cNvGrpSpPr/>
        <p:nvPr/>
      </p:nvGrpSpPr>
      <p:grpSpPr>
        <a:xfrm>
          <a:off x="0" y="0"/>
          <a:ext cx="0" cy="0"/>
          <a:chOff x="0" y="0"/>
          <a:chExt cx="0" cy="0"/>
        </a:xfrm>
      </p:grpSpPr>
      <p:sp>
        <p:nvSpPr>
          <p:cNvPr id="22" name="Freeform 13"/>
          <p:cNvSpPr>
            <a:spLocks/>
          </p:cNvSpPr>
          <p:nvPr/>
        </p:nvSpPr>
        <p:spPr bwMode="auto">
          <a:xfrm>
            <a:off x="-9766" y="1899183"/>
            <a:ext cx="9121913" cy="3249038"/>
          </a:xfrm>
          <a:custGeom>
            <a:avLst/>
            <a:gdLst>
              <a:gd name="T0" fmla="*/ 657 w 934"/>
              <a:gd name="T1" fmla="*/ 3 h 312"/>
              <a:gd name="T2" fmla="*/ 654 w 934"/>
              <a:gd name="T3" fmla="*/ 0 h 312"/>
              <a:gd name="T4" fmla="*/ 499 w 934"/>
              <a:gd name="T5" fmla="*/ 225 h 312"/>
              <a:gd name="T6" fmla="*/ 0 w 934"/>
              <a:gd name="T7" fmla="*/ 244 h 312"/>
              <a:gd name="T8" fmla="*/ 0 w 934"/>
              <a:gd name="T9" fmla="*/ 312 h 312"/>
              <a:gd name="T10" fmla="*/ 934 w 934"/>
              <a:gd name="T11" fmla="*/ 312 h 312"/>
              <a:gd name="T12" fmla="*/ 760 w 934"/>
              <a:gd name="T13" fmla="*/ 99 h 312"/>
              <a:gd name="T14" fmla="*/ 716 w 934"/>
              <a:gd name="T15" fmla="*/ 57 h 312"/>
              <a:gd name="T16" fmla="*/ 657 w 934"/>
              <a:gd name="T17" fmla="*/ 3 h 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34" h="312">
                <a:moveTo>
                  <a:pt x="657" y="3"/>
                </a:moveTo>
                <a:lnTo>
                  <a:pt x="654" y="0"/>
                </a:lnTo>
                <a:cubicBezTo>
                  <a:pt x="654" y="0"/>
                  <a:pt x="631" y="173"/>
                  <a:pt x="499" y="225"/>
                </a:cubicBezTo>
                <a:cubicBezTo>
                  <a:pt x="366" y="278"/>
                  <a:pt x="92" y="301"/>
                  <a:pt x="0" y="244"/>
                </a:cubicBezTo>
                <a:lnTo>
                  <a:pt x="0" y="312"/>
                </a:lnTo>
                <a:lnTo>
                  <a:pt x="934" y="312"/>
                </a:lnTo>
                <a:cubicBezTo>
                  <a:pt x="934" y="312"/>
                  <a:pt x="808" y="142"/>
                  <a:pt x="760" y="99"/>
                </a:cubicBezTo>
                <a:cubicBezTo>
                  <a:pt x="745" y="86"/>
                  <a:pt x="731" y="70"/>
                  <a:pt x="716" y="57"/>
                </a:cubicBezTo>
                <a:cubicBezTo>
                  <a:pt x="684" y="27"/>
                  <a:pt x="657" y="3"/>
                  <a:pt x="657" y="3"/>
                </a:cubicBezTo>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grpSp>
        <p:nvGrpSpPr>
          <p:cNvPr id="24" name="组合 23"/>
          <p:cNvGrpSpPr/>
          <p:nvPr/>
        </p:nvGrpSpPr>
        <p:grpSpPr>
          <a:xfrm>
            <a:off x="4450754" y="385374"/>
            <a:ext cx="3450476" cy="1826336"/>
            <a:chOff x="4428098" y="592147"/>
            <a:chExt cx="3450476" cy="1826336"/>
          </a:xfrm>
        </p:grpSpPr>
        <p:sp>
          <p:nvSpPr>
            <p:cNvPr id="35" name="Freeform 12"/>
            <p:cNvSpPr>
              <a:spLocks/>
            </p:cNvSpPr>
            <p:nvPr/>
          </p:nvSpPr>
          <p:spPr bwMode="auto">
            <a:xfrm>
              <a:off x="4428098" y="1383234"/>
              <a:ext cx="3298793" cy="1035249"/>
            </a:xfrm>
            <a:custGeom>
              <a:avLst/>
              <a:gdLst>
                <a:gd name="T0" fmla="*/ 189 w 364"/>
                <a:gd name="T1" fmla="*/ 0 h 106"/>
                <a:gd name="T2" fmla="*/ 20 w 364"/>
                <a:gd name="T3" fmla="*/ 57 h 106"/>
                <a:gd name="T4" fmla="*/ 0 w 364"/>
                <a:gd name="T5" fmla="*/ 106 h 106"/>
                <a:gd name="T6" fmla="*/ 140 w 364"/>
                <a:gd name="T7" fmla="*/ 66 h 106"/>
                <a:gd name="T8" fmla="*/ 204 w 364"/>
                <a:gd name="T9" fmla="*/ 99 h 106"/>
                <a:gd name="T10" fmla="*/ 209 w 364"/>
                <a:gd name="T11" fmla="*/ 47 h 106"/>
                <a:gd name="T12" fmla="*/ 364 w 364"/>
                <a:gd name="T13" fmla="*/ 16 h 106"/>
                <a:gd name="T14" fmla="*/ 213 w 364"/>
                <a:gd name="T15" fmla="*/ 13 h 106"/>
                <a:gd name="T16" fmla="*/ 189 w 364"/>
                <a:gd name="T17" fmla="*/ 0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4" h="106">
                  <a:moveTo>
                    <a:pt x="189" y="0"/>
                  </a:moveTo>
                  <a:lnTo>
                    <a:pt x="20" y="57"/>
                  </a:lnTo>
                  <a:lnTo>
                    <a:pt x="0" y="106"/>
                  </a:lnTo>
                  <a:lnTo>
                    <a:pt x="140" y="66"/>
                  </a:lnTo>
                  <a:lnTo>
                    <a:pt x="204" y="99"/>
                  </a:lnTo>
                  <a:lnTo>
                    <a:pt x="209" y="47"/>
                  </a:lnTo>
                  <a:lnTo>
                    <a:pt x="364" y="16"/>
                  </a:lnTo>
                  <a:lnTo>
                    <a:pt x="213" y="13"/>
                  </a:lnTo>
                  <a:lnTo>
                    <a:pt x="189" y="0"/>
                  </a:lnTo>
                </a:path>
              </a:pathLst>
            </a:custGeom>
            <a:solidFill>
              <a:srgbClr val="2E2E2E"/>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36" name="Freeform 11"/>
            <p:cNvSpPr>
              <a:spLocks/>
            </p:cNvSpPr>
            <p:nvPr/>
          </p:nvSpPr>
          <p:spPr bwMode="auto">
            <a:xfrm>
              <a:off x="5814679" y="1480899"/>
              <a:ext cx="580007" cy="625056"/>
            </a:xfrm>
            <a:custGeom>
              <a:avLst/>
              <a:gdLst>
                <a:gd name="T0" fmla="*/ 19 w 64"/>
                <a:gd name="T1" fmla="*/ 0 h 64"/>
                <a:gd name="T2" fmla="*/ 0 w 64"/>
                <a:gd name="T3" fmla="*/ 6 h 64"/>
                <a:gd name="T4" fmla="*/ 64 w 64"/>
                <a:gd name="T5" fmla="*/ 64 h 64"/>
                <a:gd name="T6" fmla="*/ 19 w 64"/>
                <a:gd name="T7" fmla="*/ 0 h 64"/>
              </a:gdLst>
              <a:ahLst/>
              <a:cxnLst>
                <a:cxn ang="0">
                  <a:pos x="T0" y="T1"/>
                </a:cxn>
                <a:cxn ang="0">
                  <a:pos x="T2" y="T3"/>
                </a:cxn>
                <a:cxn ang="0">
                  <a:pos x="T4" y="T5"/>
                </a:cxn>
                <a:cxn ang="0">
                  <a:pos x="T6" y="T7"/>
                </a:cxn>
              </a:cxnLst>
              <a:rect l="0" t="0" r="r" b="b"/>
              <a:pathLst>
                <a:path w="64" h="64">
                  <a:moveTo>
                    <a:pt x="19" y="0"/>
                  </a:moveTo>
                  <a:lnTo>
                    <a:pt x="0" y="6"/>
                  </a:lnTo>
                  <a:lnTo>
                    <a:pt x="64" y="64"/>
                  </a:lnTo>
                  <a:lnTo>
                    <a:pt x="19" y="0"/>
                  </a:lnTo>
                </a:path>
              </a:pathLst>
            </a:custGeom>
            <a:solidFill>
              <a:schemeClr val="bg1">
                <a:lumMod val="5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37" name="Freeform 8"/>
            <p:cNvSpPr>
              <a:spLocks/>
            </p:cNvSpPr>
            <p:nvPr/>
          </p:nvSpPr>
          <p:spPr bwMode="auto">
            <a:xfrm>
              <a:off x="4534930" y="592147"/>
              <a:ext cx="1459082" cy="1435676"/>
            </a:xfrm>
            <a:custGeom>
              <a:avLst/>
              <a:gdLst>
                <a:gd name="T0" fmla="*/ 161 w 161"/>
                <a:gd name="T1" fmla="*/ 91 h 147"/>
                <a:gd name="T2" fmla="*/ 45 w 161"/>
                <a:gd name="T3" fmla="*/ 0 h 147"/>
                <a:gd name="T4" fmla="*/ 0 w 161"/>
                <a:gd name="T5" fmla="*/ 147 h 147"/>
                <a:gd name="T6" fmla="*/ 161 w 161"/>
                <a:gd name="T7" fmla="*/ 91 h 147"/>
              </a:gdLst>
              <a:ahLst/>
              <a:cxnLst>
                <a:cxn ang="0">
                  <a:pos x="T0" y="T1"/>
                </a:cxn>
                <a:cxn ang="0">
                  <a:pos x="T2" y="T3"/>
                </a:cxn>
                <a:cxn ang="0">
                  <a:pos x="T4" y="T5"/>
                </a:cxn>
                <a:cxn ang="0">
                  <a:pos x="T6" y="T7"/>
                </a:cxn>
              </a:cxnLst>
              <a:rect l="0" t="0" r="r" b="b"/>
              <a:pathLst>
                <a:path w="161" h="147">
                  <a:moveTo>
                    <a:pt x="161" y="91"/>
                  </a:moveTo>
                  <a:lnTo>
                    <a:pt x="45" y="0"/>
                  </a:lnTo>
                  <a:lnTo>
                    <a:pt x="0" y="147"/>
                  </a:lnTo>
                  <a:lnTo>
                    <a:pt x="161" y="91"/>
                  </a:lnTo>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38" name="Freeform 9"/>
            <p:cNvSpPr>
              <a:spLocks/>
            </p:cNvSpPr>
            <p:nvPr/>
          </p:nvSpPr>
          <p:spPr bwMode="auto">
            <a:xfrm>
              <a:off x="4933223" y="594528"/>
              <a:ext cx="2945351" cy="752021"/>
            </a:xfrm>
            <a:custGeom>
              <a:avLst/>
              <a:gdLst>
                <a:gd name="T0" fmla="*/ 161 w 325"/>
                <a:gd name="T1" fmla="*/ 77 h 77"/>
                <a:gd name="T2" fmla="*/ 0 w 325"/>
                <a:gd name="T3" fmla="*/ 0 h 77"/>
                <a:gd name="T4" fmla="*/ 325 w 325"/>
                <a:gd name="T5" fmla="*/ 44 h 77"/>
                <a:gd name="T6" fmla="*/ 161 w 325"/>
                <a:gd name="T7" fmla="*/ 77 h 77"/>
              </a:gdLst>
              <a:ahLst/>
              <a:cxnLst>
                <a:cxn ang="0">
                  <a:pos x="T0" y="T1"/>
                </a:cxn>
                <a:cxn ang="0">
                  <a:pos x="T2" y="T3"/>
                </a:cxn>
                <a:cxn ang="0">
                  <a:pos x="T4" y="T5"/>
                </a:cxn>
                <a:cxn ang="0">
                  <a:pos x="T6" y="T7"/>
                </a:cxn>
              </a:cxnLst>
              <a:rect l="0" t="0" r="r" b="b"/>
              <a:pathLst>
                <a:path w="325" h="77">
                  <a:moveTo>
                    <a:pt x="161" y="77"/>
                  </a:moveTo>
                  <a:lnTo>
                    <a:pt x="0" y="0"/>
                  </a:lnTo>
                  <a:lnTo>
                    <a:pt x="325" y="44"/>
                  </a:lnTo>
                  <a:lnTo>
                    <a:pt x="161" y="77"/>
                  </a:lnTo>
                </a:path>
              </a:pathLst>
            </a:custGeom>
            <a:solidFill>
              <a:srgbClr val="FFFFFF"/>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40" name="Freeform 10"/>
            <p:cNvSpPr>
              <a:spLocks/>
            </p:cNvSpPr>
            <p:nvPr/>
          </p:nvSpPr>
          <p:spPr bwMode="auto">
            <a:xfrm>
              <a:off x="4953731" y="601914"/>
              <a:ext cx="1440956" cy="1504041"/>
            </a:xfrm>
            <a:custGeom>
              <a:avLst/>
              <a:gdLst>
                <a:gd name="T0" fmla="*/ 159 w 159"/>
                <a:gd name="T1" fmla="*/ 75 h 154"/>
                <a:gd name="T2" fmla="*/ 12 w 159"/>
                <a:gd name="T3" fmla="*/ 6 h 154"/>
                <a:gd name="T4" fmla="*/ 0 w 159"/>
                <a:gd name="T5" fmla="*/ 0 h 154"/>
                <a:gd name="T6" fmla="*/ 114 w 159"/>
                <a:gd name="T7" fmla="*/ 91 h 154"/>
                <a:gd name="T8" fmla="*/ 158 w 159"/>
                <a:gd name="T9" fmla="*/ 154 h 154"/>
                <a:gd name="T10" fmla="*/ 159 w 159"/>
                <a:gd name="T11" fmla="*/ 75 h 154"/>
              </a:gdLst>
              <a:ahLst/>
              <a:cxnLst>
                <a:cxn ang="0">
                  <a:pos x="T0" y="T1"/>
                </a:cxn>
                <a:cxn ang="0">
                  <a:pos x="T2" y="T3"/>
                </a:cxn>
                <a:cxn ang="0">
                  <a:pos x="T4" y="T5"/>
                </a:cxn>
                <a:cxn ang="0">
                  <a:pos x="T6" y="T7"/>
                </a:cxn>
                <a:cxn ang="0">
                  <a:pos x="T8" y="T9"/>
                </a:cxn>
                <a:cxn ang="0">
                  <a:pos x="T10" y="T11"/>
                </a:cxn>
              </a:cxnLst>
              <a:rect l="0" t="0" r="r" b="b"/>
              <a:pathLst>
                <a:path w="159" h="154">
                  <a:moveTo>
                    <a:pt x="159" y="75"/>
                  </a:moveTo>
                  <a:lnTo>
                    <a:pt x="12" y="6"/>
                  </a:lnTo>
                  <a:lnTo>
                    <a:pt x="0" y="0"/>
                  </a:lnTo>
                  <a:lnTo>
                    <a:pt x="114" y="91"/>
                  </a:lnTo>
                  <a:lnTo>
                    <a:pt x="158" y="154"/>
                  </a:lnTo>
                  <a:lnTo>
                    <a:pt x="159" y="75"/>
                  </a:lnTo>
                </a:path>
              </a:pathLst>
            </a:custGeom>
            <a:solidFill>
              <a:schemeClr val="bg1">
                <a:lumMod val="8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grpSp>
      <p:sp>
        <p:nvSpPr>
          <p:cNvPr id="41" name="TextBox 40"/>
          <p:cNvSpPr txBox="1"/>
          <p:nvPr/>
        </p:nvSpPr>
        <p:spPr>
          <a:xfrm>
            <a:off x="827584" y="2156251"/>
            <a:ext cx="3308919" cy="830997"/>
          </a:xfrm>
          <a:prstGeom prst="rect">
            <a:avLst/>
          </a:prstGeom>
          <a:noFill/>
        </p:spPr>
        <p:txBody>
          <a:bodyPr wrap="none" rtlCol="0">
            <a:spAutoFit/>
          </a:bodyPr>
          <a:lstStyle/>
          <a:p>
            <a:pPr algn="ctr"/>
            <a:r>
              <a:rPr lang="en-US" altLang="zh-CN" sz="4800" dirty="0">
                <a:solidFill>
                  <a:srgbClr val="FFC000"/>
                </a:solidFill>
                <a:effectLst>
                  <a:outerShdw blurRad="38100" dist="38100" dir="2700000" algn="tl">
                    <a:srgbClr val="000000">
                      <a:alpha val="43137"/>
                    </a:srgbClr>
                  </a:outerShdw>
                </a:effectLst>
                <a:latin typeface="汉仪大黑简" panose="02010609000101010101" pitchFamily="49" charset="-122"/>
                <a:ea typeface="汉仪大黑简" panose="02010609000101010101" pitchFamily="49" charset="-122"/>
              </a:rPr>
              <a:t>THANKS</a:t>
            </a:r>
            <a:r>
              <a:rPr lang="zh-CN" altLang="en-US" sz="4800" dirty="0">
                <a:solidFill>
                  <a:srgbClr val="FFC000"/>
                </a:solidFill>
                <a:effectLst>
                  <a:outerShdw blurRad="38100" dist="38100" dir="2700000" algn="tl">
                    <a:srgbClr val="000000">
                      <a:alpha val="43137"/>
                    </a:srgbClr>
                  </a:outerShdw>
                </a:effectLst>
                <a:latin typeface="汉仪大黑简" panose="02010609000101010101" pitchFamily="49" charset="-122"/>
                <a:ea typeface="汉仪大黑简" panose="02010609000101010101" pitchFamily="49" charset="-122"/>
              </a:rPr>
              <a:t>！</a:t>
            </a:r>
          </a:p>
        </p:txBody>
      </p:sp>
      <p:sp>
        <p:nvSpPr>
          <p:cNvPr id="43" name="Freeform 7"/>
          <p:cNvSpPr>
            <a:spLocks/>
          </p:cNvSpPr>
          <p:nvPr/>
        </p:nvSpPr>
        <p:spPr bwMode="auto">
          <a:xfrm>
            <a:off x="6383995" y="1909990"/>
            <a:ext cx="2788329" cy="3239135"/>
          </a:xfrm>
          <a:custGeom>
            <a:avLst/>
            <a:gdLst>
              <a:gd name="T0" fmla="*/ 0 w 179"/>
              <a:gd name="T1" fmla="*/ 0 h 217"/>
              <a:gd name="T2" fmla="*/ 179 w 179"/>
              <a:gd name="T3" fmla="*/ 216 h 217"/>
              <a:gd name="T4" fmla="*/ 156 w 179"/>
              <a:gd name="T5" fmla="*/ 217 h 217"/>
              <a:gd name="T6" fmla="*/ 96 w 179"/>
              <a:gd name="T7" fmla="*/ 117 h 217"/>
              <a:gd name="T8" fmla="*/ 0 w 179"/>
              <a:gd name="T9" fmla="*/ 0 h 217"/>
              <a:gd name="connsiteX0" fmla="*/ 116 w 10116"/>
              <a:gd name="connsiteY0" fmla="*/ 0 h 10000"/>
              <a:gd name="connsiteX1" fmla="*/ 10116 w 10116"/>
              <a:gd name="connsiteY1" fmla="*/ 9954 h 10000"/>
              <a:gd name="connsiteX2" fmla="*/ 8831 w 10116"/>
              <a:gd name="connsiteY2" fmla="*/ 10000 h 10000"/>
              <a:gd name="connsiteX3" fmla="*/ 5479 w 10116"/>
              <a:gd name="connsiteY3" fmla="*/ 5392 h 10000"/>
              <a:gd name="connsiteX4" fmla="*/ 0 w 10116"/>
              <a:gd name="connsiteY4" fmla="*/ 0 h 10000"/>
              <a:gd name="connsiteX0" fmla="*/ 116 w 10116"/>
              <a:gd name="connsiteY0" fmla="*/ 0 h 9954"/>
              <a:gd name="connsiteX1" fmla="*/ 10116 w 10116"/>
              <a:gd name="connsiteY1" fmla="*/ 9954 h 9954"/>
              <a:gd name="connsiteX2" fmla="*/ 8509 w 10116"/>
              <a:gd name="connsiteY2" fmla="*/ 9934 h 9954"/>
              <a:gd name="connsiteX3" fmla="*/ 5479 w 10116"/>
              <a:gd name="connsiteY3" fmla="*/ 5392 h 9954"/>
              <a:gd name="connsiteX4" fmla="*/ 0 w 10116"/>
              <a:gd name="connsiteY4" fmla="*/ 0 h 9954"/>
              <a:gd name="connsiteX0" fmla="*/ 115 w 10000"/>
              <a:gd name="connsiteY0" fmla="*/ 0 h 10046"/>
              <a:gd name="connsiteX1" fmla="*/ 10000 w 10000"/>
              <a:gd name="connsiteY1" fmla="*/ 10000 h 10046"/>
              <a:gd name="connsiteX2" fmla="*/ 8371 w 10000"/>
              <a:gd name="connsiteY2" fmla="*/ 10046 h 10046"/>
              <a:gd name="connsiteX3" fmla="*/ 5416 w 10000"/>
              <a:gd name="connsiteY3" fmla="*/ 5417 h 10046"/>
              <a:gd name="connsiteX4" fmla="*/ 0 w 10000"/>
              <a:gd name="connsiteY4" fmla="*/ 0 h 10046"/>
              <a:gd name="connsiteX0" fmla="*/ 115 w 10000"/>
              <a:gd name="connsiteY0" fmla="*/ 0 h 10046"/>
              <a:gd name="connsiteX1" fmla="*/ 10000 w 10000"/>
              <a:gd name="connsiteY1" fmla="*/ 10000 h 10046"/>
              <a:gd name="connsiteX2" fmla="*/ 8371 w 10000"/>
              <a:gd name="connsiteY2" fmla="*/ 10046 h 10046"/>
              <a:gd name="connsiteX3" fmla="*/ 5416 w 10000"/>
              <a:gd name="connsiteY3" fmla="*/ 5417 h 10046"/>
              <a:gd name="connsiteX4" fmla="*/ 0 w 10000"/>
              <a:gd name="connsiteY4" fmla="*/ 0 h 10046"/>
              <a:gd name="connsiteX0" fmla="*/ 115 w 10000"/>
              <a:gd name="connsiteY0" fmla="*/ 0 h 10046"/>
              <a:gd name="connsiteX1" fmla="*/ 10000 w 10000"/>
              <a:gd name="connsiteY1" fmla="*/ 10000 h 10046"/>
              <a:gd name="connsiteX2" fmla="*/ 8371 w 10000"/>
              <a:gd name="connsiteY2" fmla="*/ 10046 h 10046"/>
              <a:gd name="connsiteX3" fmla="*/ 4959 w 10000"/>
              <a:gd name="connsiteY3" fmla="*/ 5205 h 10046"/>
              <a:gd name="connsiteX4" fmla="*/ 0 w 10000"/>
              <a:gd name="connsiteY4" fmla="*/ 0 h 10046"/>
              <a:gd name="connsiteX0" fmla="*/ 115 w 10000"/>
              <a:gd name="connsiteY0" fmla="*/ 0 h 10046"/>
              <a:gd name="connsiteX1" fmla="*/ 10000 w 10000"/>
              <a:gd name="connsiteY1" fmla="*/ 10000 h 10046"/>
              <a:gd name="connsiteX2" fmla="*/ 8371 w 10000"/>
              <a:gd name="connsiteY2" fmla="*/ 10046 h 10046"/>
              <a:gd name="connsiteX3" fmla="*/ 4959 w 10000"/>
              <a:gd name="connsiteY3" fmla="*/ 5205 h 10046"/>
              <a:gd name="connsiteX4" fmla="*/ 0 w 10000"/>
              <a:gd name="connsiteY4" fmla="*/ 0 h 10046"/>
              <a:gd name="connsiteX0" fmla="*/ 396 w 10281"/>
              <a:gd name="connsiteY0" fmla="*/ 273 h 10319"/>
              <a:gd name="connsiteX1" fmla="*/ 10281 w 10281"/>
              <a:gd name="connsiteY1" fmla="*/ 10273 h 10319"/>
              <a:gd name="connsiteX2" fmla="*/ 8652 w 10281"/>
              <a:gd name="connsiteY2" fmla="*/ 10319 h 10319"/>
              <a:gd name="connsiteX3" fmla="*/ 5240 w 10281"/>
              <a:gd name="connsiteY3" fmla="*/ 5478 h 10319"/>
              <a:gd name="connsiteX4" fmla="*/ 0 w 10281"/>
              <a:gd name="connsiteY4" fmla="*/ 0 h 10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81" h="10319">
                <a:moveTo>
                  <a:pt x="396" y="273"/>
                </a:moveTo>
                <a:cubicBezTo>
                  <a:pt x="396" y="273"/>
                  <a:pt x="6281" y="3807"/>
                  <a:pt x="10281" y="10273"/>
                </a:cubicBezTo>
                <a:lnTo>
                  <a:pt x="8652" y="10319"/>
                </a:lnTo>
                <a:cubicBezTo>
                  <a:pt x="7929" y="9092"/>
                  <a:pt x="7008" y="7654"/>
                  <a:pt x="5240" y="5478"/>
                </a:cubicBezTo>
                <a:cubicBezTo>
                  <a:pt x="3031" y="2793"/>
                  <a:pt x="166" y="231"/>
                  <a:pt x="0" y="0"/>
                </a:cubicBezTo>
              </a:path>
            </a:pathLst>
          </a:custGeom>
          <a:solidFill>
            <a:srgbClr val="FFC000"/>
          </a:solidFill>
          <a:ln w="0">
            <a:noFill/>
            <a:prstDash val="solid"/>
            <a:round/>
            <a:headEnd/>
            <a:tailEnd/>
          </a:ln>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
        <p:nvSpPr>
          <p:cNvPr id="5" name="Freeform 6"/>
          <p:cNvSpPr>
            <a:spLocks/>
          </p:cNvSpPr>
          <p:nvPr/>
        </p:nvSpPr>
        <p:spPr bwMode="auto">
          <a:xfrm>
            <a:off x="-25006" y="1915926"/>
            <a:ext cx="6417701" cy="3385752"/>
          </a:xfrm>
          <a:custGeom>
            <a:avLst/>
            <a:gdLst>
              <a:gd name="T0" fmla="*/ 0 w 899"/>
              <a:gd name="T1" fmla="*/ 360 h 489"/>
              <a:gd name="T2" fmla="*/ 2 w 899"/>
              <a:gd name="T3" fmla="*/ 356 h 489"/>
              <a:gd name="T4" fmla="*/ 899 w 899"/>
              <a:gd name="T5" fmla="*/ 0 h 489"/>
              <a:gd name="T6" fmla="*/ 0 w 899"/>
              <a:gd name="T7" fmla="*/ 477 h 489"/>
              <a:gd name="T8" fmla="*/ 0 w 899"/>
              <a:gd name="T9" fmla="*/ 360 h 489"/>
              <a:gd name="connsiteX0" fmla="*/ 0 w 9926"/>
              <a:gd name="connsiteY0" fmla="*/ 7226 h 9662"/>
              <a:gd name="connsiteX1" fmla="*/ 22 w 9926"/>
              <a:gd name="connsiteY1" fmla="*/ 7144 h 9662"/>
              <a:gd name="connsiteX2" fmla="*/ 9926 w 9926"/>
              <a:gd name="connsiteY2" fmla="*/ 0 h 9662"/>
              <a:gd name="connsiteX3" fmla="*/ 0 w 9926"/>
              <a:gd name="connsiteY3" fmla="*/ 9619 h 9662"/>
              <a:gd name="connsiteX4" fmla="*/ 0 w 9926"/>
              <a:gd name="connsiteY4" fmla="*/ 7226 h 9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26" h="9662">
                <a:moveTo>
                  <a:pt x="0" y="7226"/>
                </a:moveTo>
                <a:cubicBezTo>
                  <a:pt x="7" y="7199"/>
                  <a:pt x="15" y="7171"/>
                  <a:pt x="22" y="7144"/>
                </a:cubicBezTo>
                <a:cubicBezTo>
                  <a:pt x="3660" y="9864"/>
                  <a:pt x="9147" y="6748"/>
                  <a:pt x="9926" y="0"/>
                </a:cubicBezTo>
                <a:cubicBezTo>
                  <a:pt x="9081" y="9366"/>
                  <a:pt x="3604" y="9864"/>
                  <a:pt x="0" y="9619"/>
                </a:cubicBezTo>
                <a:lnTo>
                  <a:pt x="0" y="7226"/>
                </a:lnTo>
              </a:path>
            </a:pathLst>
          </a:custGeom>
          <a:solidFill>
            <a:srgbClr val="FFC000"/>
          </a:solidFill>
          <a:ln>
            <a:noFill/>
          </a:ln>
        </p:spPr>
        <p:txBody>
          <a:bodyPr vert="horz" wrap="square" lIns="91440" tIns="45720" rIns="91440" bIns="45720" numCol="1" anchor="t" anchorCtr="0" compatLnSpc="1">
            <a:prstTxWarp prst="textNoShape">
              <a:avLst/>
            </a:prstTxWarp>
          </a:bodyPr>
          <a:lstStyle/>
          <a:p>
            <a:endParaRPr lang="zh-CN" altLang="en-US">
              <a:solidFill>
                <a:prstClr val="black"/>
              </a:solidFill>
            </a:endParaRPr>
          </a:p>
        </p:txBody>
      </p:sp>
    </p:spTree>
    <p:extLst>
      <p:ext uri="{BB962C8B-B14F-4D97-AF65-F5344CB8AC3E}">
        <p14:creationId xmlns:p14="http://schemas.microsoft.com/office/powerpoint/2010/main" val="4006948854"/>
      </p:ext>
    </p:extLst>
  </p:cSld>
  <p:clrMapOvr>
    <a:masterClrMapping/>
  </p:clrMapOvr>
  <mc:AlternateContent xmlns:mc="http://schemas.openxmlformats.org/markup-compatibility/2006" xmlns:p14="http://schemas.microsoft.com/office/powerpoint/2010/main">
    <mc:Choice Requires="p14">
      <p:transition spd="slow" p14:dur="2000" advTm="13362"/>
    </mc:Choice>
    <mc:Fallback xmlns="">
      <p:transition spd="slow" advTm="13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1500" fill="hold"/>
                                        <p:tgtEl>
                                          <p:spTgt spid="24"/>
                                        </p:tgtEl>
                                        <p:attrNameLst>
                                          <p:attrName>ppt_x</p:attrName>
                                        </p:attrNameLst>
                                      </p:cBhvr>
                                      <p:tavLst>
                                        <p:tav tm="0">
                                          <p:val>
                                            <p:strVal val="1+#ppt_w/2"/>
                                          </p:val>
                                        </p:tav>
                                        <p:tav tm="100000">
                                          <p:val>
                                            <p:strVal val="#ppt_x"/>
                                          </p:val>
                                        </p:tav>
                                      </p:tavLst>
                                    </p:anim>
                                    <p:anim calcmode="lin" valueType="num">
                                      <p:cBhvr additive="base">
                                        <p:cTn id="8" dur="1500" fill="hold"/>
                                        <p:tgtEl>
                                          <p:spTgt spid="24"/>
                                        </p:tgtEl>
                                        <p:attrNameLst>
                                          <p:attrName>ppt_y</p:attrName>
                                        </p:attrNameLst>
                                      </p:cBhvr>
                                      <p:tavLst>
                                        <p:tav tm="0">
                                          <p:val>
                                            <p:strVal val="1+#ppt_h/2"/>
                                          </p:val>
                                        </p:tav>
                                        <p:tav tm="100000">
                                          <p:val>
                                            <p:strVal val="#ppt_y"/>
                                          </p:val>
                                        </p:tav>
                                      </p:tavLst>
                                    </p:anim>
                                  </p:childTnLst>
                                </p:cTn>
                              </p:par>
                            </p:childTnLst>
                          </p:cTn>
                        </p:par>
                        <p:par>
                          <p:cTn id="9" fill="hold">
                            <p:stCondLst>
                              <p:cond delay="1500"/>
                            </p:stCondLst>
                            <p:childTnLst>
                              <p:par>
                                <p:cTn id="10" presetID="22" presetClass="entr" presetSubtype="1"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up)">
                                      <p:cBhvr>
                                        <p:cTn id="12" dur="500"/>
                                        <p:tgtEl>
                                          <p:spTgt spid="22"/>
                                        </p:tgtEl>
                                      </p:cBhvr>
                                    </p:animEffect>
                                  </p:childTnLst>
                                </p:cTn>
                              </p:par>
                              <p:par>
                                <p:cTn id="13" presetID="22" presetClass="entr" presetSubtype="1" fill="hold" grpId="0" nodeType="with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wipe(up)">
                                      <p:cBhvr>
                                        <p:cTn id="15" dur="500"/>
                                        <p:tgtEl>
                                          <p:spTgt spid="43"/>
                                        </p:tgtEl>
                                      </p:cBhvr>
                                    </p:animEffect>
                                  </p:childTnLst>
                                </p:cTn>
                              </p:par>
                              <p:par>
                                <p:cTn id="16" presetID="22" presetClass="entr" presetSubtype="1"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up)">
                                      <p:cBhvr>
                                        <p:cTn id="18" dur="500"/>
                                        <p:tgtEl>
                                          <p:spTgt spid="5"/>
                                        </p:tgtEl>
                                      </p:cBhvr>
                                    </p:animEffect>
                                  </p:childTnLst>
                                </p:cTn>
                              </p:par>
                            </p:childTnLst>
                          </p:cTn>
                        </p:par>
                        <p:par>
                          <p:cTn id="19" fill="hold">
                            <p:stCondLst>
                              <p:cond delay="2000"/>
                            </p:stCondLst>
                            <p:childTnLst>
                              <p:par>
                                <p:cTn id="20" presetID="22" presetClass="entr" presetSubtype="4" fill="hold" grpId="0" nodeType="afterEffect">
                                  <p:stCondLst>
                                    <p:cond delay="500"/>
                                  </p:stCondLst>
                                  <p:iterate type="lt">
                                    <p:tmPct val="10000"/>
                                  </p:iterate>
                                  <p:childTnLst>
                                    <p:set>
                                      <p:cBhvr>
                                        <p:cTn id="21" dur="1" fill="hold">
                                          <p:stCondLst>
                                            <p:cond delay="0"/>
                                          </p:stCondLst>
                                        </p:cTn>
                                        <p:tgtEl>
                                          <p:spTgt spid="41"/>
                                        </p:tgtEl>
                                        <p:attrNameLst>
                                          <p:attrName>style.visibility</p:attrName>
                                        </p:attrNameLst>
                                      </p:cBhvr>
                                      <p:to>
                                        <p:strVal val="visible"/>
                                      </p:to>
                                    </p:set>
                                    <p:animEffect transition="in" filter="wipe(down)">
                                      <p:cBhvr>
                                        <p:cTn id="22" dur="10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41" grpId="0"/>
      <p:bldP spid="43" grpId="0" animBg="1"/>
      <p:bldP spid="5" grpId="0" animBg="1"/>
    </p:bldLst>
  </p:timing>
  <p:extLst>
    <p:ext uri="{E180D4A7-C9FB-4DFB-919C-405C955672EB}">
      <p14:showEvtLst xmlns:p14="http://schemas.microsoft.com/office/powerpoint/2010/main">
        <p14:playEvt time="0" objId="17"/>
      </p14:showEvtLst>
    </p:ext>
  </p:extLst>
</p:sld>
</file>

<file path=ppt/theme/theme1.xml><?xml version="1.0" encoding="utf-8"?>
<a:theme xmlns:a="http://schemas.openxmlformats.org/drawingml/2006/main" name="第一PPT，www.1ppt.com">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2895</TotalTime>
  <Words>1216</Words>
  <Application>Microsoft Office PowerPoint</Application>
  <PresentationFormat>全屏显示(16:9)</PresentationFormat>
  <Paragraphs>142</Paragraphs>
  <Slides>17</Slides>
  <Notes>12</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17</vt:i4>
      </vt:variant>
    </vt:vector>
  </HeadingPairs>
  <TitlesOfParts>
    <vt:vector size="25" baseType="lpstr">
      <vt:lpstr>Broadway BT</vt:lpstr>
      <vt:lpstr>汉仪大黑简</vt:lpstr>
      <vt:lpstr>微软雅黑</vt:lpstr>
      <vt:lpstr>Arial</vt:lpstr>
      <vt:lpstr>Calibri</vt:lpstr>
      <vt:lpstr>Impact</vt:lpstr>
      <vt:lpstr>Wingdings</vt:lpstr>
      <vt:lpstr>第一PPT，www.1ppt.com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毕业答辩</dc:title>
  <dc:creator>第一PPT</dc:creator>
  <cp:keywords>www.1ppt.com</cp:keywords>
  <dc:description>www.1ppt.com</dc:description>
  <cp:lastModifiedBy>zy</cp:lastModifiedBy>
  <cp:revision>225</cp:revision>
  <dcterms:created xsi:type="dcterms:W3CDTF">2015-04-06T10:58:03Z</dcterms:created>
  <dcterms:modified xsi:type="dcterms:W3CDTF">2020-03-29T17:01:04Z</dcterms:modified>
  <cp:category>www.1ppt.com</cp:category>
</cp:coreProperties>
</file>