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258" r:id="rId3"/>
    <p:sldId id="262" r:id="rId4"/>
    <p:sldId id="265" r:id="rId5"/>
    <p:sldId id="264" r:id="rId6"/>
    <p:sldId id="266" r:id="rId7"/>
    <p:sldId id="267" r:id="rId8"/>
    <p:sldId id="268" r:id="rId9"/>
    <p:sldId id="288" r:id="rId10"/>
    <p:sldId id="269" r:id="rId11"/>
    <p:sldId id="287" r:id="rId12"/>
    <p:sldId id="277" r:id="rId13"/>
    <p:sldId id="263" r:id="rId14"/>
    <p:sldId id="271" r:id="rId15"/>
    <p:sldId id="272" r:id="rId16"/>
    <p:sldId id="274" r:id="rId17"/>
    <p:sldId id="275" r:id="rId18"/>
    <p:sldId id="290" r:id="rId19"/>
    <p:sldId id="276" r:id="rId20"/>
    <p:sldId id="289" r:id="rId21"/>
    <p:sldId id="273" r:id="rId22"/>
    <p:sldId id="278" r:id="rId23"/>
    <p:sldId id="284" r:id="rId24"/>
    <p:sldId id="292" r:id="rId25"/>
    <p:sldId id="279" r:id="rId26"/>
    <p:sldId id="285" r:id="rId27"/>
    <p:sldId id="280" r:id="rId28"/>
    <p:sldId id="286" r:id="rId29"/>
    <p:sldId id="291" r:id="rId30"/>
    <p:sldId id="281" r:id="rId31"/>
    <p:sldId id="283" r:id="rId32"/>
    <p:sldId id="261" r:id="rId33"/>
    <p:sldId id="293" r:id="rId34"/>
    <p:sldId id="256"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C6AA26-4CD2-51ED-A99B-3D5368E0A20A}" v="1093" dt="2024-04-18T11:01:17.7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5" d="100"/>
          <a:sy n="75" d="100"/>
        </p:scale>
        <p:origin x="96"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0D8B8A-D556-4ADF-A1A4-6B11A1C5C5A6}" type="datetimeFigureOut">
              <a:t>6/19/2024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B9EDC2-4507-4E43-98B1-30C03A147429}" type="slidenum">
              <a:t>‹#›</a:t>
            </a:fld>
            <a:endParaRPr lang="en-GB"/>
          </a:p>
        </p:txBody>
      </p:sp>
    </p:spTree>
    <p:extLst>
      <p:ext uri="{BB962C8B-B14F-4D97-AF65-F5344CB8AC3E}">
        <p14:creationId xmlns:p14="http://schemas.microsoft.com/office/powerpoint/2010/main" val="3364292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such a scenario, international trade takes place between X &amp; Y. To fulfill domestic demands, Y can buy as much as it needs from X. Likewise, by selling its excess yield to Y, X gains monetarily.</a:t>
            </a:r>
          </a:p>
        </p:txBody>
      </p:sp>
      <p:sp>
        <p:nvSpPr>
          <p:cNvPr id="4" name="Slide Number Placeholder 3"/>
          <p:cNvSpPr>
            <a:spLocks noGrp="1"/>
          </p:cNvSpPr>
          <p:nvPr>
            <p:ph type="sldNum" sz="quarter" idx="5"/>
          </p:nvPr>
        </p:nvSpPr>
        <p:spPr/>
        <p:txBody>
          <a:bodyPr/>
          <a:lstStyle/>
          <a:p>
            <a:fld id="{5EB9EDC2-4507-4E43-98B1-30C03A147429}" type="slidenum">
              <a:t>7</a:t>
            </a:fld>
            <a:endParaRPr lang="en-GB"/>
          </a:p>
        </p:txBody>
      </p:sp>
    </p:spTree>
    <p:extLst>
      <p:ext uri="{BB962C8B-B14F-4D97-AF65-F5344CB8AC3E}">
        <p14:creationId xmlns:p14="http://schemas.microsoft.com/office/powerpoint/2010/main" val="24585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above example, it might be clear to you due to the absence of trade both the countries produce both the fruits, but if there is a trade between these two countries then they need to produce the goods in which they specialize, i.e. they have an edge over the others.</a:t>
            </a:r>
          </a:p>
        </p:txBody>
      </p:sp>
      <p:sp>
        <p:nvSpPr>
          <p:cNvPr id="4" name="Slide Number Placeholder 3"/>
          <p:cNvSpPr>
            <a:spLocks noGrp="1"/>
          </p:cNvSpPr>
          <p:nvPr>
            <p:ph type="sldNum" sz="quarter" idx="5"/>
          </p:nvPr>
        </p:nvSpPr>
        <p:spPr/>
        <p:txBody>
          <a:bodyPr/>
          <a:lstStyle/>
          <a:p>
            <a:fld id="{5EB9EDC2-4507-4E43-98B1-30C03A147429}" type="slidenum">
              <a:t>16</a:t>
            </a:fld>
            <a:endParaRPr lang="en-GB"/>
          </a:p>
        </p:txBody>
      </p:sp>
    </p:spTree>
    <p:extLst>
      <p:ext uri="{BB962C8B-B14F-4D97-AF65-F5344CB8AC3E}">
        <p14:creationId xmlns:p14="http://schemas.microsoft.com/office/powerpoint/2010/main" val="4252253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19/06/2024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wallstreetmojo.com/product-cost/" TargetMode="External"/><Relationship Id="rId2" Type="http://schemas.openxmlformats.org/officeDocument/2006/relationships/hyperlink" Target="https://www.wallstreetmojo.com/ramp-up/" TargetMode="External"/><Relationship Id="rId1" Type="http://schemas.openxmlformats.org/officeDocument/2006/relationships/slideLayout" Target="../slideLayouts/slideLayout2.xml"/><Relationship Id="rId4" Type="http://schemas.openxmlformats.org/officeDocument/2006/relationships/hyperlink" Target="https://www.wallstreetmojo.com/economies-of-scal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nsenergybusiness.com/features/top-cobalt-producing-countries/" TargetMode="External"/><Relationship Id="rId2" Type="http://schemas.openxmlformats.org/officeDocument/2006/relationships/hyperlink" Target="https://www.wallstreetmojo.com/product-innovatio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wallstreetmojo.com/mercantilism/"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weforum.org/agenda/2021/10/how-international-trade-works-global-economy/"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worldbank.org/en/home" TargetMode="External"/><Relationship Id="rId2" Type="http://schemas.openxmlformats.org/officeDocument/2006/relationships/hyperlink" Target="https://www.imf.org/en/About" TargetMode="External"/><Relationship Id="rId1" Type="http://schemas.openxmlformats.org/officeDocument/2006/relationships/slideLayout" Target="../slideLayouts/slideLayout2.xml"/><Relationship Id="rId4" Type="http://schemas.openxmlformats.org/officeDocument/2006/relationships/hyperlink" Target="https://www.wto.or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lN3qrFA4jXc?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imf.org/en/About/Factsheets/imf-capacity-development" TargetMode="External"/><Relationship Id="rId2" Type="http://schemas.openxmlformats.org/officeDocument/2006/relationships/hyperlink" Target="https://www.imf.org/en/About/Factsheets/IMF-Lendin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p68WX7vrzJ4?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NQ952ba75Yk?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weforum.org/agenda/2021/10/how-international-trade-works-global-economy/" TargetMode="External"/><Relationship Id="rId2" Type="http://schemas.openxmlformats.org/officeDocument/2006/relationships/hyperlink" Target="https://www.wallstreetmojo.com/international-trad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a:t>Week 6</a:t>
            </a:r>
            <a:endParaRPr lang="en-GB" sz="2800" dirty="0"/>
          </a:p>
          <a:p>
            <a:endParaRPr lang="en-GB" sz="2800" dirty="0"/>
          </a:p>
          <a:p>
            <a:r>
              <a:rPr lang="en-GB" sz="2800" dirty="0"/>
              <a:t>    International  Trade</a:t>
            </a:r>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dirty="0">
                <a:latin typeface="Arial"/>
                <a:cs typeface="Arial"/>
              </a:rPr>
              <a:t>By the end of this session, students should be aware of:</a:t>
            </a:r>
          </a:p>
          <a:p>
            <a:pPr marL="457200" indent="-457200" algn="l">
              <a:buChar char="•"/>
            </a:pPr>
            <a:r>
              <a:rPr lang="en-GB" sz="2800" dirty="0">
                <a:latin typeface="Arial"/>
                <a:cs typeface="Arial"/>
              </a:rPr>
              <a:t>International trade </a:t>
            </a:r>
          </a:p>
          <a:p>
            <a:pPr marL="457200" indent="-457200" algn="l">
              <a:buChar char="•"/>
            </a:pPr>
            <a:r>
              <a:rPr lang="en-GB" sz="2800" dirty="0">
                <a:latin typeface="Arial"/>
                <a:cs typeface="Arial"/>
              </a:rPr>
              <a:t>Trade theories</a:t>
            </a:r>
          </a:p>
          <a:p>
            <a:pPr marL="457200" indent="-457200" algn="l">
              <a:buChar char="•"/>
            </a:pPr>
            <a:r>
              <a:rPr lang="en-GB" sz="2800" dirty="0">
                <a:latin typeface="Arial"/>
                <a:cs typeface="Arial"/>
              </a:rPr>
              <a:t>Features of major regional trading groups: WTO, IMF and World bank</a:t>
            </a: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52114"/>
            <a:ext cx="9144000" cy="5005686"/>
          </a:xfrm>
        </p:spPr>
        <p:txBody>
          <a:bodyPr vert="horz" lIns="91440" tIns="45720" rIns="91440" bIns="45720" rtlCol="0" anchor="t">
            <a:normAutofit/>
          </a:bodyPr>
          <a:lstStyle/>
          <a:p>
            <a:pPr algn="l"/>
            <a:r>
              <a:rPr lang="en-GB" sz="2800" b="1" dirty="0">
                <a:solidFill>
                  <a:srgbClr val="0C4E54"/>
                </a:solidFill>
              </a:rPr>
              <a:t>What is International Trade?</a:t>
            </a:r>
            <a:endParaRPr lang="en-US" sz="2800"/>
          </a:p>
          <a:p>
            <a:pPr algn="l"/>
            <a:r>
              <a:rPr lang="en-GB" sz="2800" i="1" dirty="0">
                <a:solidFill>
                  <a:srgbClr val="212121"/>
                </a:solidFill>
                <a:ea typeface="+mn-lt"/>
                <a:cs typeface="+mn-lt"/>
              </a:rPr>
              <a:t>International Trade is the exchange of goods and services across international borders ( </a:t>
            </a:r>
            <a:r>
              <a:rPr lang="en-GB" dirty="0" err="1">
                <a:solidFill>
                  <a:srgbClr val="000000"/>
                </a:solidFill>
                <a:ea typeface="+mn-lt"/>
                <a:cs typeface="+mn-lt"/>
              </a:rPr>
              <a:t>Wallstreetmojo</a:t>
            </a:r>
            <a:r>
              <a:rPr lang="en-GB" dirty="0">
                <a:solidFill>
                  <a:srgbClr val="000000"/>
                </a:solidFill>
                <a:ea typeface="+mn-lt"/>
                <a:cs typeface="+mn-lt"/>
              </a:rPr>
              <a:t>, 2024)</a:t>
            </a:r>
            <a:r>
              <a:rPr lang="en-GB" sz="2800" i="1" dirty="0">
                <a:solidFill>
                  <a:srgbClr val="212121"/>
                </a:solidFill>
                <a:ea typeface="+mn-lt"/>
                <a:cs typeface="+mn-lt"/>
              </a:rPr>
              <a:t>.</a:t>
            </a:r>
            <a:endParaRPr lang="en-GB" sz="2800" dirty="0">
              <a:solidFill>
                <a:srgbClr val="000000"/>
              </a:solidFill>
              <a:ea typeface="+mn-lt"/>
              <a:cs typeface="+mn-lt"/>
            </a:endParaRPr>
          </a:p>
          <a:p>
            <a:pPr algn="l"/>
            <a:r>
              <a:rPr lang="en-GB" sz="2800" i="1" dirty="0">
                <a:solidFill>
                  <a:srgbClr val="212121"/>
                </a:solidFill>
                <a:ea typeface="+mn-lt"/>
                <a:cs typeface="+mn-lt"/>
              </a:rPr>
              <a:t> It usually comes with additional risks caused by changes in exchange rates, government policies, laws, judicial systems, and financial markets.</a:t>
            </a:r>
            <a:endParaRPr lang="en-GB" sz="2800"/>
          </a:p>
          <a:p>
            <a:pPr algn="l"/>
            <a:r>
              <a:rPr lang="en-GB" sz="2800" dirty="0">
                <a:solidFill>
                  <a:srgbClr val="212121"/>
                </a:solidFill>
                <a:ea typeface="+mn-lt"/>
                <a:cs typeface="+mn-lt"/>
              </a:rPr>
              <a:t>International trade comprises import, export, entrepot, foreign direct investment, job outsourcing, setting up production in other countries, and setting up of multinational companies.</a:t>
            </a:r>
            <a:endParaRPr lang="en-GB" sz="2800"/>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356958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48265" y="740944"/>
            <a:ext cx="9819735" cy="5307610"/>
          </a:xfrm>
        </p:spPr>
        <p:txBody>
          <a:bodyPr vert="horz" lIns="91440" tIns="45720" rIns="91440" bIns="45720" rtlCol="0" anchor="t">
            <a:normAutofit fontScale="92500" lnSpcReduction="10000"/>
          </a:bodyPr>
          <a:lstStyle/>
          <a:p>
            <a:pPr algn="l"/>
            <a:r>
              <a:rPr lang="en-GB" sz="1400" dirty="0">
                <a:solidFill>
                  <a:srgbClr val="212121"/>
                </a:solidFill>
                <a:ea typeface="+mn-lt"/>
                <a:cs typeface="+mn-lt"/>
              </a:rPr>
              <a:t>I</a:t>
            </a:r>
            <a:endParaRPr lang="en-GB" sz="1400" dirty="0">
              <a:solidFill>
                <a:srgbClr val="212121"/>
              </a:solidFill>
              <a:latin typeface="Aptos"/>
              <a:cs typeface="Arial"/>
            </a:endParaRPr>
          </a:p>
          <a:p>
            <a:pPr algn="l"/>
            <a:r>
              <a:rPr lang="en-GB" sz="2800" b="1">
                <a:solidFill>
                  <a:srgbClr val="0C4E54"/>
                </a:solidFill>
              </a:rPr>
              <a:t>International Trade Types</a:t>
            </a:r>
            <a:endParaRPr lang="en-GB" sz="2800">
              <a:solidFill>
                <a:srgbClr val="000000"/>
              </a:solidFill>
              <a:ea typeface="+mn-lt"/>
              <a:cs typeface="+mn-lt"/>
            </a:endParaRPr>
          </a:p>
          <a:p>
            <a:pPr algn="l"/>
            <a:r>
              <a:rPr lang="en-GB" sz="2800" dirty="0">
                <a:solidFill>
                  <a:srgbClr val="212121"/>
                </a:solidFill>
                <a:ea typeface="+mn-lt"/>
                <a:cs typeface="+mn-lt"/>
              </a:rPr>
              <a:t>International trade </a:t>
            </a:r>
            <a:r>
              <a:rPr lang="en-GB" sz="2800" err="1">
                <a:solidFill>
                  <a:srgbClr val="212121"/>
                </a:solidFill>
                <a:ea typeface="+mn-lt"/>
                <a:cs typeface="+mn-lt"/>
              </a:rPr>
              <a:t>trade</a:t>
            </a:r>
            <a:r>
              <a:rPr lang="en-GB" sz="2800" dirty="0">
                <a:solidFill>
                  <a:srgbClr val="212121"/>
                </a:solidFill>
                <a:ea typeface="+mn-lt"/>
                <a:cs typeface="+mn-lt"/>
              </a:rPr>
              <a:t> can take place via three different routes:</a:t>
            </a:r>
            <a:endParaRPr lang="en-GB" sz="2800"/>
          </a:p>
          <a:p>
            <a:pPr algn="l"/>
            <a:endParaRPr lang="en-GB" sz="2800" dirty="0">
              <a:solidFill>
                <a:srgbClr val="212121"/>
              </a:solidFill>
              <a:ea typeface="+mn-lt"/>
              <a:cs typeface="+mn-lt"/>
            </a:endParaRPr>
          </a:p>
          <a:p>
            <a:pPr algn="l"/>
            <a:r>
              <a:rPr lang="en-GB" sz="2800" b="1" dirty="0">
                <a:solidFill>
                  <a:srgbClr val="212121"/>
                </a:solidFill>
                <a:ea typeface="+mn-lt"/>
                <a:cs typeface="+mn-lt"/>
              </a:rPr>
              <a:t>Import: </a:t>
            </a:r>
            <a:r>
              <a:rPr lang="en-GB" sz="2800" dirty="0">
                <a:solidFill>
                  <a:srgbClr val="212121"/>
                </a:solidFill>
                <a:ea typeface="+mn-lt"/>
                <a:cs typeface="+mn-lt"/>
              </a:rPr>
              <a:t>Primarily, when a country is incapable of producing products domestically, goods are imported.</a:t>
            </a:r>
            <a:endParaRPr lang="en-GB" sz="2800"/>
          </a:p>
          <a:p>
            <a:pPr algn="l">
              <a:buChar char="•"/>
            </a:pPr>
            <a:endParaRPr lang="en-GB" sz="2800" dirty="0">
              <a:solidFill>
                <a:srgbClr val="212121"/>
              </a:solidFill>
              <a:ea typeface="+mn-lt"/>
              <a:cs typeface="+mn-lt"/>
            </a:endParaRPr>
          </a:p>
          <a:p>
            <a:pPr algn="l"/>
            <a:r>
              <a:rPr lang="en-GB" sz="2800" b="1" dirty="0">
                <a:solidFill>
                  <a:srgbClr val="212121"/>
                </a:solidFill>
                <a:ea typeface="+mn-lt"/>
                <a:cs typeface="+mn-lt"/>
              </a:rPr>
              <a:t>Export</a:t>
            </a:r>
            <a:r>
              <a:rPr lang="en-GB" sz="2800" dirty="0">
                <a:solidFill>
                  <a:srgbClr val="212121"/>
                </a:solidFill>
                <a:ea typeface="+mn-lt"/>
                <a:cs typeface="+mn-lt"/>
              </a:rPr>
              <a:t>: When a country produces surplus goods or services of international quality, it can sell these outside its geographical boundaries. Such international selling of products is termed export trade.</a:t>
            </a:r>
            <a:endParaRPr lang="en-GB" sz="2800"/>
          </a:p>
          <a:p>
            <a:pPr algn="l"/>
            <a:r>
              <a:rPr lang="en-GB" sz="2800" b="1" dirty="0">
                <a:solidFill>
                  <a:srgbClr val="212121"/>
                </a:solidFill>
                <a:ea typeface="+mn-lt"/>
                <a:cs typeface="+mn-lt"/>
              </a:rPr>
              <a:t>Entrepot</a:t>
            </a:r>
            <a:r>
              <a:rPr lang="en-GB" sz="2800" dirty="0">
                <a:solidFill>
                  <a:srgbClr val="212121"/>
                </a:solidFill>
                <a:ea typeface="+mn-lt"/>
                <a:cs typeface="+mn-lt"/>
              </a:rPr>
              <a:t>: It is a blend of import and export. Country A buys goods or services from country B and sells them to country C after adding some value to the goods.</a:t>
            </a:r>
            <a:endParaRPr lang="en-GB" sz="2800"/>
          </a:p>
          <a:p>
            <a:pPr algn="l">
              <a:buChar char="•"/>
            </a:pPr>
            <a:endParaRPr lang="en-GB" sz="2800" b="1" dirty="0">
              <a:solidFill>
                <a:srgbClr val="0C4E54"/>
              </a:solidFil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29798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48265" y="740944"/>
            <a:ext cx="9819735" cy="5307610"/>
          </a:xfrm>
        </p:spPr>
        <p:txBody>
          <a:bodyPr vert="horz" lIns="91440" tIns="45720" rIns="91440" bIns="45720" rtlCol="0" anchor="t">
            <a:normAutofit/>
          </a:bodyPr>
          <a:lstStyle/>
          <a:p>
            <a:pPr algn="l"/>
            <a:r>
              <a:rPr lang="en-GB" sz="1400" dirty="0">
                <a:solidFill>
                  <a:srgbClr val="212121"/>
                </a:solidFill>
                <a:ea typeface="+mn-lt"/>
                <a:cs typeface="+mn-lt"/>
              </a:rPr>
              <a:t>I</a:t>
            </a:r>
            <a:endParaRPr lang="en-GB" sz="1400" dirty="0">
              <a:solidFill>
                <a:srgbClr val="212121"/>
              </a:solidFill>
              <a:latin typeface="Aptos"/>
              <a:cs typeface="Arial"/>
            </a:endParaRPr>
          </a:p>
          <a:p>
            <a:pPr algn="l"/>
            <a:r>
              <a:rPr lang="en-GB" sz="2000" b="1" dirty="0">
                <a:solidFill>
                  <a:srgbClr val="212121"/>
                </a:solidFill>
                <a:ea typeface="+mn-lt"/>
                <a:cs typeface="+mn-lt"/>
              </a:rPr>
              <a:t>Goods and services are imported goods due to the following reasons:</a:t>
            </a:r>
            <a:endParaRPr lang="en-GB" sz="2000" b="1">
              <a:latin typeface="Arial"/>
              <a:cs typeface="Arial"/>
            </a:endParaRPr>
          </a:p>
          <a:p>
            <a:pPr lvl="1" algn="l">
              <a:buFont typeface="Courier New" panose="020B0604020202020204" pitchFamily="34" charset="0"/>
              <a:buChar char="o"/>
            </a:pPr>
            <a:r>
              <a:rPr lang="en-GB" sz="1600" dirty="0">
                <a:solidFill>
                  <a:srgbClr val="212121"/>
                </a:solidFill>
                <a:ea typeface="+mn-lt"/>
                <a:cs typeface="+mn-lt"/>
              </a:rPr>
              <a:t>Low price</a:t>
            </a:r>
            <a:endParaRPr lang="en-GB" sz="1600">
              <a:ea typeface="+mn-lt"/>
              <a:cs typeface="+mn-lt"/>
            </a:endParaRPr>
          </a:p>
          <a:p>
            <a:pPr lvl="1" algn="l">
              <a:buFont typeface="Courier New" panose="020B0604020202020204" pitchFamily="34" charset="0"/>
              <a:buChar char="o"/>
            </a:pPr>
            <a:r>
              <a:rPr lang="en-GB" sz="1600" dirty="0">
                <a:solidFill>
                  <a:srgbClr val="212121"/>
                </a:solidFill>
                <a:ea typeface="+mn-lt"/>
                <a:cs typeface="+mn-lt"/>
              </a:rPr>
              <a:t>Superior quality</a:t>
            </a:r>
            <a:endParaRPr lang="en-GB" sz="1600"/>
          </a:p>
          <a:p>
            <a:pPr lvl="1" algn="l">
              <a:buFont typeface="Courier New" panose="020B0604020202020204" pitchFamily="34" charset="0"/>
              <a:buChar char="o"/>
            </a:pPr>
            <a:r>
              <a:rPr lang="en-GB" sz="1600" dirty="0">
                <a:solidFill>
                  <a:srgbClr val="212121"/>
                </a:solidFill>
                <a:ea typeface="+mn-lt"/>
                <a:cs typeface="+mn-lt"/>
              </a:rPr>
              <a:t>Lack of availability in the domestic market</a:t>
            </a:r>
            <a:endParaRPr lang="en-GB" sz="1600"/>
          </a:p>
          <a:p>
            <a:pPr lvl="1" algn="l">
              <a:buFont typeface="Courier New" panose="020B0604020202020204" pitchFamily="34" charset="0"/>
              <a:buChar char="o"/>
            </a:pPr>
            <a:r>
              <a:rPr lang="en-GB" sz="1600" dirty="0">
                <a:solidFill>
                  <a:srgbClr val="212121"/>
                </a:solidFill>
                <a:ea typeface="+mn-lt"/>
                <a:cs typeface="+mn-lt"/>
              </a:rPr>
              <a:t>Excessive demand</a:t>
            </a:r>
            <a:endParaRPr lang="en-GB" sz="1600"/>
          </a:p>
          <a:p>
            <a:pPr lvl="1" algn="l">
              <a:buFont typeface="Courier New" panose="020B0604020202020204" pitchFamily="34" charset="0"/>
              <a:buChar char="o"/>
            </a:pPr>
            <a:r>
              <a:rPr lang="en-GB" sz="1600" dirty="0">
                <a:solidFill>
                  <a:srgbClr val="212121"/>
                </a:solidFill>
                <a:ea typeface="+mn-lt"/>
                <a:cs typeface="+mn-lt"/>
              </a:rPr>
              <a:t>Low supply</a:t>
            </a:r>
            <a:endParaRPr lang="en-GB" sz="1600"/>
          </a:p>
          <a:p>
            <a:pPr algn="l"/>
            <a:r>
              <a:rPr lang="en-GB" sz="2000" b="1" dirty="0">
                <a:solidFill>
                  <a:srgbClr val="212121"/>
                </a:solidFill>
                <a:ea typeface="+mn-lt"/>
                <a:cs typeface="+mn-lt"/>
              </a:rPr>
              <a:t>Similarly, goods are exported due to the following reasons:</a:t>
            </a:r>
            <a:endParaRPr lang="en-GB" sz="2000" b="1"/>
          </a:p>
          <a:p>
            <a:pPr lvl="1" algn="l">
              <a:buFont typeface="Courier New" panose="020B0604020202020204" pitchFamily="34" charset="0"/>
              <a:buChar char="o"/>
            </a:pPr>
            <a:r>
              <a:rPr lang="en-GB" sz="1600" dirty="0">
                <a:solidFill>
                  <a:srgbClr val="212121"/>
                </a:solidFill>
                <a:ea typeface="+mn-lt"/>
                <a:cs typeface="+mn-lt"/>
              </a:rPr>
              <a:t>Higher value in the international market</a:t>
            </a:r>
            <a:endParaRPr lang="en-GB" sz="1600"/>
          </a:p>
          <a:p>
            <a:pPr lvl="1" algn="l">
              <a:buFont typeface="Courier New" panose="020B0604020202020204" pitchFamily="34" charset="0"/>
              <a:buChar char="o"/>
            </a:pPr>
            <a:r>
              <a:rPr lang="en-GB" sz="1600" dirty="0">
                <a:solidFill>
                  <a:srgbClr val="212121"/>
                </a:solidFill>
                <a:ea typeface="+mn-lt"/>
                <a:cs typeface="+mn-lt"/>
              </a:rPr>
              <a:t>International quality</a:t>
            </a:r>
            <a:endParaRPr lang="en-GB" sz="1600"/>
          </a:p>
          <a:p>
            <a:pPr lvl="1" algn="l">
              <a:buFont typeface="Courier New" panose="020B0604020202020204" pitchFamily="34" charset="0"/>
              <a:buChar char="o"/>
            </a:pPr>
            <a:r>
              <a:rPr lang="en-GB" sz="1600" dirty="0">
                <a:solidFill>
                  <a:srgbClr val="212121"/>
                </a:solidFill>
                <a:ea typeface="+mn-lt"/>
                <a:cs typeface="+mn-lt"/>
              </a:rPr>
              <a:t>Excess production in the domestic market</a:t>
            </a:r>
            <a:endParaRPr lang="en-GB" sz="1600"/>
          </a:p>
          <a:p>
            <a:pPr lvl="1" algn="l">
              <a:buFont typeface="Courier New" panose="020B0604020202020204" pitchFamily="34" charset="0"/>
              <a:buChar char="o"/>
            </a:pPr>
            <a:r>
              <a:rPr lang="en-GB" sz="1600" dirty="0">
                <a:solidFill>
                  <a:srgbClr val="212121"/>
                </a:solidFill>
                <a:ea typeface="+mn-lt"/>
                <a:cs typeface="+mn-lt"/>
              </a:rPr>
              <a:t>Increasing demand in the global market.</a:t>
            </a:r>
            <a:endParaRPr lang="en-GB" sz="1600"/>
          </a:p>
          <a:p>
            <a:pPr algn="l"/>
            <a:r>
              <a:rPr lang="en-GB" sz="2000" dirty="0">
                <a:solidFill>
                  <a:srgbClr val="212121"/>
                </a:solidFill>
                <a:ea typeface="+mn-lt"/>
                <a:cs typeface="+mn-lt"/>
              </a:rPr>
              <a:t>Often, companies set up their production units outside their geographical boundaries to avail cheap </a:t>
            </a:r>
            <a:r>
              <a:rPr lang="en-GB" sz="2000" err="1">
                <a:solidFill>
                  <a:srgbClr val="212121"/>
                </a:solidFill>
                <a:ea typeface="+mn-lt"/>
                <a:cs typeface="+mn-lt"/>
              </a:rPr>
              <a:t>labor</a:t>
            </a:r>
            <a:r>
              <a:rPr lang="en-GB" sz="2000" dirty="0">
                <a:solidFill>
                  <a:srgbClr val="212121"/>
                </a:solidFill>
                <a:ea typeface="+mn-lt"/>
                <a:cs typeface="+mn-lt"/>
              </a:rPr>
              <a:t>, natural resources unavailable domestically, and lower cost of production.</a:t>
            </a:r>
            <a:endParaRPr lang="en-GB" sz="2000" dirty="0"/>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713601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48265" y="740944"/>
            <a:ext cx="9819735" cy="5307610"/>
          </a:xfrm>
        </p:spPr>
        <p:txBody>
          <a:bodyPr vert="horz" lIns="91440" tIns="45720" rIns="91440" bIns="45720" rtlCol="0" anchor="t">
            <a:normAutofit/>
          </a:bodyPr>
          <a:lstStyle/>
          <a:p>
            <a:pPr algn="l"/>
            <a:endParaRPr lang="en-GB" sz="1400" dirty="0">
              <a:solidFill>
                <a:srgbClr val="212121"/>
              </a:solidFill>
              <a:latin typeface="Aptos"/>
              <a:cs typeface="Arial"/>
            </a:endParaRPr>
          </a:p>
          <a:p>
            <a:pPr algn="l"/>
            <a:endParaRPr lang="en-GB" sz="2000" b="1" dirty="0">
              <a:solidFill>
                <a:srgbClr val="0C4E54"/>
              </a:solidFill>
            </a:endParaRPr>
          </a:p>
          <a:p>
            <a:pPr algn="l"/>
            <a:r>
              <a:rPr lang="en-GB" sz="2800" b="1" dirty="0">
                <a:solidFill>
                  <a:srgbClr val="0C4E54"/>
                </a:solidFill>
              </a:rPr>
              <a:t>Example</a:t>
            </a:r>
            <a:endParaRPr lang="en-GB" sz="2800" dirty="0"/>
          </a:p>
          <a:p>
            <a:pPr algn="l"/>
            <a:endParaRPr lang="en-GB" sz="2800" b="1" dirty="0">
              <a:solidFill>
                <a:srgbClr val="0C4E54"/>
              </a:solidFill>
              <a:ea typeface="+mn-lt"/>
              <a:cs typeface="+mn-lt"/>
            </a:endParaRPr>
          </a:p>
          <a:p>
            <a:pPr algn="l"/>
            <a:endParaRPr lang="en-GB" sz="2800" b="1" dirty="0">
              <a:solidFill>
                <a:srgbClr val="0C4E54"/>
              </a:solidFill>
              <a:ea typeface="+mn-lt"/>
              <a:cs typeface="+mn-lt"/>
            </a:endParaRPr>
          </a:p>
          <a:p>
            <a:pPr algn="l"/>
            <a:r>
              <a:rPr lang="en-GB" sz="2800" dirty="0">
                <a:solidFill>
                  <a:srgbClr val="212121"/>
                </a:solidFill>
                <a:ea typeface="+mn-lt"/>
                <a:cs typeface="+mn-lt"/>
              </a:rPr>
              <a:t>Let us assume that there are two countries, X and Y. X produce rice at a very low price (in comparison to Y). X is a developing nation. Y, on the other hand, cannot grow rice on its land despite having a flourishing economy—due to the </a:t>
            </a:r>
            <a:r>
              <a:rPr lang="en-GB" sz="2800" err="1">
                <a:solidFill>
                  <a:srgbClr val="212121"/>
                </a:solidFill>
                <a:ea typeface="+mn-lt"/>
                <a:cs typeface="+mn-lt"/>
              </a:rPr>
              <a:t>unfavorable</a:t>
            </a:r>
            <a:r>
              <a:rPr lang="en-GB" sz="2800" dirty="0">
                <a:solidFill>
                  <a:srgbClr val="212121"/>
                </a:solidFill>
                <a:ea typeface="+mn-lt"/>
                <a:cs typeface="+mn-lt"/>
              </a:rPr>
              <a:t> climate and soil.</a:t>
            </a:r>
            <a:endParaRPr lang="en-GB" sz="2800"/>
          </a:p>
          <a:p>
            <a:pPr algn="l"/>
            <a:endParaRPr lang="en-GB" sz="2800" b="1" dirty="0">
              <a:solidFill>
                <a:srgbClr val="0C4E54"/>
              </a:solidFill>
            </a:endParaRPr>
          </a:p>
          <a:p>
            <a:pPr algn="l">
              <a:buChar char="•"/>
            </a:pPr>
            <a:endParaRPr lang="en-GB" sz="2900" b="1" dirty="0">
              <a:solidFill>
                <a:srgbClr val="0C4E54"/>
              </a:solidFil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883592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International Trade">
            <a:extLst>
              <a:ext uri="{FF2B5EF4-FFF2-40B4-BE49-F238E27FC236}">
                <a16:creationId xmlns:a16="http://schemas.microsoft.com/office/drawing/2014/main" id="{EFFE1AA0-EC2D-BE83-5B86-7B6254ADF9C6}"/>
              </a:ext>
            </a:extLst>
          </p:cNvPr>
          <p:cNvPicPr>
            <a:picLocks noChangeAspect="1"/>
          </p:cNvPicPr>
          <p:nvPr/>
        </p:nvPicPr>
        <p:blipFill rotWithShape="1">
          <a:blip r:embed="rId3">
            <a:alphaModFix amt="50000"/>
          </a:blip>
          <a:srcRect l="-378" r="819" b="-210"/>
          <a:stretch/>
        </p:blipFill>
        <p:spPr>
          <a:xfrm>
            <a:off x="-46395" y="1"/>
            <a:ext cx="12246954" cy="6872340"/>
          </a:xfrm>
          <a:prstGeom prst="rect">
            <a:avLst/>
          </a:prstGeom>
        </p:spPr>
      </p:pic>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ea typeface="+mn-lt"/>
                <a:cs typeface="+mn-lt"/>
              </a:rPr>
              <a:t>I</a:t>
            </a:r>
            <a:endParaRPr lang="en-GB">
              <a:solidFill>
                <a:srgbClr val="FFFFFF"/>
              </a:solidFill>
              <a:latin typeface="Aptos"/>
              <a:cs typeface="Arial"/>
            </a:endParaRPr>
          </a:p>
          <a:p>
            <a:endParaRPr lang="en-GB" b="1">
              <a:solidFill>
                <a:srgbClr val="FFFFFF"/>
              </a:solidFill>
            </a:endParaRPr>
          </a:p>
          <a:p>
            <a:endParaRPr lang="en-GB" b="1">
              <a:solidFill>
                <a:srgbClr val="FFFFFF"/>
              </a:solidFill>
            </a:endParaRPr>
          </a:p>
          <a:p>
            <a:pPr>
              <a:buChar char="•"/>
            </a:pPr>
            <a:endParaRPr lang="en-GB" b="1">
              <a:solidFill>
                <a:srgbClr val="FFFFFF"/>
              </a:solidFill>
            </a:endParaRPr>
          </a:p>
          <a:p>
            <a:pPr marL="457200" indent="-457200">
              <a:buChar char="•"/>
            </a:pPr>
            <a:endParaRPr lang="en-GB">
              <a:solidFill>
                <a:srgbClr val="FFFFFF"/>
              </a:solidFill>
              <a:latin typeface="Arial"/>
              <a:cs typeface="Arial"/>
            </a:endParaRPr>
          </a:p>
          <a:p>
            <a:pPr marL="457200" indent="-457200">
              <a:buFont typeface="Arial"/>
              <a:buChar char="•"/>
            </a:pPr>
            <a:endParaRPr lang="en-GB">
              <a:solidFill>
                <a:srgbClr val="FFFFFF"/>
              </a:solidFill>
              <a:latin typeface="Arial"/>
              <a:cs typeface="Arial"/>
            </a:endParaRPr>
          </a:p>
          <a:p>
            <a:pPr marL="457200" indent="-457200">
              <a:buFont typeface="Arial"/>
              <a:buChar char="•"/>
            </a:pPr>
            <a:endParaRPr lang="en-GB">
              <a:solidFill>
                <a:srgbClr val="FFFFFF"/>
              </a:solidFill>
              <a:latin typeface="Arial"/>
              <a:cs typeface="Arial"/>
            </a:endParaRPr>
          </a:p>
          <a:p>
            <a:endParaRPr lang="en-GB">
              <a:solidFill>
                <a:srgbClr val="FFFFFF"/>
              </a:solidFill>
            </a:endParaRPr>
          </a:p>
        </p:txBody>
      </p:sp>
    </p:spTree>
    <p:extLst>
      <p:ext uri="{BB962C8B-B14F-4D97-AF65-F5344CB8AC3E}">
        <p14:creationId xmlns:p14="http://schemas.microsoft.com/office/powerpoint/2010/main" val="80217278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87B61-CE5B-F7D9-FA35-E3D2B1D0EEFB}"/>
              </a:ext>
            </a:extLst>
          </p:cNvPr>
          <p:cNvSpPr>
            <a:spLocks noGrp="1"/>
          </p:cNvSpPr>
          <p:nvPr>
            <p:ph idx="1"/>
          </p:nvPr>
        </p:nvSpPr>
        <p:spPr>
          <a:xfrm>
            <a:off x="838200" y="560418"/>
            <a:ext cx="10515600" cy="5616545"/>
          </a:xfrm>
        </p:spPr>
        <p:txBody>
          <a:bodyPr vert="horz" lIns="91440" tIns="45720" rIns="91440" bIns="45720" rtlCol="0" anchor="t">
            <a:noAutofit/>
          </a:bodyPr>
          <a:lstStyle/>
          <a:p>
            <a:pPr marL="0" indent="0">
              <a:buNone/>
            </a:pPr>
            <a:r>
              <a:rPr lang="en-GB" sz="2400" b="1" dirty="0">
                <a:solidFill>
                  <a:srgbClr val="0C4E54"/>
                </a:solidFill>
              </a:rPr>
              <a:t>Importance of International trade</a:t>
            </a:r>
            <a:endParaRPr lang="en-GB" sz="2400" dirty="0"/>
          </a:p>
          <a:p>
            <a:pPr marL="0" indent="0">
              <a:buNone/>
            </a:pPr>
            <a:r>
              <a:rPr lang="en-GB" sz="2400" dirty="0">
                <a:solidFill>
                  <a:srgbClr val="212121"/>
                </a:solidFill>
                <a:ea typeface="+mn-lt"/>
                <a:cs typeface="+mn-lt"/>
              </a:rPr>
              <a:t>In the global era, international trade has bridged the gap between producers, sellers, and consumers.</a:t>
            </a:r>
            <a:endParaRPr lang="en-GB" sz="2400" dirty="0"/>
          </a:p>
          <a:p>
            <a:pPr marL="0" indent="0">
              <a:buNone/>
            </a:pPr>
            <a:r>
              <a:rPr lang="en-GB" sz="2400" b="1" dirty="0">
                <a:solidFill>
                  <a:srgbClr val="212121"/>
                </a:solidFill>
                <a:ea typeface="+mn-lt"/>
                <a:cs typeface="+mn-lt"/>
              </a:rPr>
              <a:t>Comparative Advantage</a:t>
            </a:r>
            <a:r>
              <a:rPr lang="en-GB" sz="2400" dirty="0">
                <a:solidFill>
                  <a:srgbClr val="212121"/>
                </a:solidFill>
                <a:ea typeface="+mn-lt"/>
                <a:cs typeface="+mn-lt"/>
              </a:rPr>
              <a:t>: Through international trade, a nation gains expertise in a particular product or service and develops a reputation. For instance, the US has a comparative advantage in capital goods.</a:t>
            </a:r>
            <a:endParaRPr lang="en-GB" sz="2400" dirty="0"/>
          </a:p>
          <a:p>
            <a:pPr marL="0" indent="0">
              <a:buNone/>
            </a:pPr>
            <a:r>
              <a:rPr lang="en-GB" sz="2400" b="1" dirty="0">
                <a:solidFill>
                  <a:srgbClr val="212121"/>
                </a:solidFill>
                <a:ea typeface="+mn-lt"/>
                <a:cs typeface="+mn-lt"/>
              </a:rPr>
              <a:t>Global Development and Economic Growth</a:t>
            </a:r>
            <a:r>
              <a:rPr lang="en-GB" sz="2400" dirty="0">
                <a:solidFill>
                  <a:srgbClr val="212121"/>
                </a:solidFill>
                <a:ea typeface="+mn-lt"/>
                <a:cs typeface="+mn-lt"/>
              </a:rPr>
              <a:t>: An increase in cross-border commerce boosts the local economy of the involved countries.</a:t>
            </a:r>
            <a:endParaRPr lang="en-GB" sz="2400" dirty="0"/>
          </a:p>
          <a:p>
            <a:pPr marL="0" indent="0">
              <a:buNone/>
            </a:pPr>
            <a:r>
              <a:rPr lang="en-GB" sz="2400" b="1" dirty="0">
                <a:solidFill>
                  <a:srgbClr val="212121"/>
                </a:solidFill>
                <a:ea typeface="+mn-lt"/>
                <a:cs typeface="+mn-lt"/>
              </a:rPr>
              <a:t>Attaining Economies of Scale and Specialization</a:t>
            </a:r>
            <a:r>
              <a:rPr lang="en-GB" sz="2400" dirty="0">
                <a:solidFill>
                  <a:srgbClr val="212121"/>
                </a:solidFill>
                <a:ea typeface="+mn-lt"/>
                <a:cs typeface="+mn-lt"/>
              </a:rPr>
              <a:t>: As the demand for imported goods from a particular nation increases—the country becomes well known for the particular product—production is </a:t>
            </a:r>
            <a:r>
              <a:rPr lang="en-GB" sz="2400" b="1" u="sng" dirty="0">
                <a:solidFill>
                  <a:srgbClr val="0CA0A0"/>
                </a:solidFill>
                <a:ea typeface="+mn-lt"/>
                <a:cs typeface="+mn-lt"/>
                <a:hlinkClick r:id="rId2"/>
              </a:rPr>
              <a:t>ramped up</a:t>
            </a:r>
            <a:r>
              <a:rPr lang="en-GB" sz="2400" dirty="0">
                <a:solidFill>
                  <a:srgbClr val="212121"/>
                </a:solidFill>
                <a:ea typeface="+mn-lt"/>
                <a:cs typeface="+mn-lt"/>
              </a:rPr>
              <a:t>. The producing country brings down </a:t>
            </a:r>
            <a:r>
              <a:rPr lang="en-GB" sz="2400" b="1" u="sng" dirty="0">
                <a:solidFill>
                  <a:srgbClr val="0CA0A0"/>
                </a:solidFill>
                <a:ea typeface="+mn-lt"/>
                <a:cs typeface="+mn-lt"/>
                <a:hlinkClick r:id="rId3"/>
              </a:rPr>
              <a:t>the cost of production</a:t>
            </a:r>
            <a:r>
              <a:rPr lang="en-GB" sz="2400" dirty="0">
                <a:solidFill>
                  <a:srgbClr val="212121"/>
                </a:solidFill>
                <a:ea typeface="+mn-lt"/>
                <a:cs typeface="+mn-lt"/>
              </a:rPr>
              <a:t> by achieving </a:t>
            </a:r>
            <a:r>
              <a:rPr lang="en-GB" sz="2400" b="1" u="sng" dirty="0">
                <a:solidFill>
                  <a:srgbClr val="0CA0A0"/>
                </a:solidFill>
                <a:ea typeface="+mn-lt"/>
                <a:cs typeface="+mn-lt"/>
                <a:hlinkClick r:id="rId4"/>
              </a:rPr>
              <a:t>economies of scale</a:t>
            </a:r>
            <a:r>
              <a:rPr lang="en-GB" sz="2400" dirty="0">
                <a:solidFill>
                  <a:srgbClr val="212121"/>
                </a:solidFill>
                <a:ea typeface="+mn-lt"/>
                <a:cs typeface="+mn-lt"/>
              </a:rPr>
              <a:t>.</a:t>
            </a:r>
            <a:endParaRPr lang="en-GB" sz="2400" dirty="0"/>
          </a:p>
          <a:p>
            <a:endParaRPr lang="en-GB" sz="2400" dirty="0"/>
          </a:p>
        </p:txBody>
      </p:sp>
    </p:spTree>
    <p:extLst>
      <p:ext uri="{BB962C8B-B14F-4D97-AF65-F5344CB8AC3E}">
        <p14:creationId xmlns:p14="http://schemas.microsoft.com/office/powerpoint/2010/main" val="907459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87B61-CE5B-F7D9-FA35-E3D2B1D0EEFB}"/>
              </a:ext>
            </a:extLst>
          </p:cNvPr>
          <p:cNvSpPr>
            <a:spLocks noGrp="1"/>
          </p:cNvSpPr>
          <p:nvPr>
            <p:ph idx="1"/>
          </p:nvPr>
        </p:nvSpPr>
        <p:spPr>
          <a:xfrm>
            <a:off x="838200" y="560418"/>
            <a:ext cx="10515600" cy="5616545"/>
          </a:xfrm>
        </p:spPr>
        <p:txBody>
          <a:bodyPr vert="horz" lIns="91440" tIns="45720" rIns="91440" bIns="45720" rtlCol="0" anchor="t">
            <a:noAutofit/>
          </a:bodyPr>
          <a:lstStyle/>
          <a:p>
            <a:pPr marL="0" indent="0">
              <a:buNone/>
            </a:pPr>
            <a:r>
              <a:rPr lang="en-GB" sz="2400" b="1" dirty="0">
                <a:solidFill>
                  <a:srgbClr val="0C4E54"/>
                </a:solidFill>
              </a:rPr>
              <a:t>Importance of International trade</a:t>
            </a:r>
            <a:endParaRPr lang="en-GB" sz="2400" dirty="0"/>
          </a:p>
          <a:p>
            <a:endParaRPr lang="en-GB" sz="2400" dirty="0">
              <a:solidFill>
                <a:srgbClr val="212121"/>
              </a:solidFill>
            </a:endParaRPr>
          </a:p>
          <a:p>
            <a:pPr marL="0" indent="0">
              <a:buNone/>
            </a:pPr>
            <a:r>
              <a:rPr lang="en-GB" sz="2400" b="1" dirty="0">
                <a:solidFill>
                  <a:srgbClr val="212121"/>
                </a:solidFill>
                <a:ea typeface="+mn-lt"/>
                <a:cs typeface="+mn-lt"/>
              </a:rPr>
              <a:t>More Choices for Consumers</a:t>
            </a:r>
            <a:r>
              <a:rPr lang="en-GB" sz="2400" dirty="0">
                <a:solidFill>
                  <a:srgbClr val="212121"/>
                </a:solidFill>
                <a:ea typeface="+mn-lt"/>
                <a:cs typeface="+mn-lt"/>
              </a:rPr>
              <a:t>: When the market is flooded with imported goods and services, the buyers have more options to select from. Customer decisions are dictated by preference and purchasing power. Increased options also mean more competition for the producers—increased </a:t>
            </a:r>
            <a:r>
              <a:rPr lang="en-GB" sz="2400" b="1" u="sng" dirty="0">
                <a:solidFill>
                  <a:srgbClr val="0CA0A0"/>
                </a:solidFill>
                <a:ea typeface="+mn-lt"/>
                <a:cs typeface="+mn-lt"/>
                <a:hlinkClick r:id="rId2"/>
              </a:rPr>
              <a:t>product innovation</a:t>
            </a:r>
            <a:r>
              <a:rPr lang="en-GB" sz="2400" dirty="0">
                <a:solidFill>
                  <a:srgbClr val="212121"/>
                </a:solidFill>
                <a:ea typeface="+mn-lt"/>
                <a:cs typeface="+mn-lt"/>
              </a:rPr>
              <a:t> and product quality.</a:t>
            </a:r>
            <a:endParaRPr lang="en-GB" sz="2400" dirty="0"/>
          </a:p>
          <a:p>
            <a:r>
              <a:rPr lang="en-GB" sz="2400" b="1" dirty="0">
                <a:solidFill>
                  <a:srgbClr val="212121"/>
                </a:solidFill>
                <a:ea typeface="+mn-lt"/>
                <a:cs typeface="+mn-lt"/>
              </a:rPr>
              <a:t>Access to Abundant Raw Material</a:t>
            </a:r>
            <a:r>
              <a:rPr lang="en-GB" sz="2400" dirty="0">
                <a:solidFill>
                  <a:srgbClr val="212121"/>
                </a:solidFill>
                <a:ea typeface="+mn-lt"/>
                <a:cs typeface="+mn-lt"/>
              </a:rPr>
              <a:t>: Many nations lack a particular resource that is required for manufacturing goods. Via international trade, even the rarest natural resources can be acquired.</a:t>
            </a:r>
            <a:br>
              <a:rPr lang="en-GB" sz="2400" dirty="0">
                <a:ea typeface="+mn-lt"/>
                <a:cs typeface="+mn-lt"/>
              </a:rPr>
            </a:br>
            <a:br>
              <a:rPr lang="en-GB" sz="2400" dirty="0">
                <a:ea typeface="+mn-lt"/>
                <a:cs typeface="+mn-lt"/>
              </a:rPr>
            </a:br>
            <a:r>
              <a:rPr lang="en-GB" sz="2400" dirty="0">
                <a:solidFill>
                  <a:srgbClr val="212121"/>
                </a:solidFill>
                <a:ea typeface="+mn-lt"/>
                <a:cs typeface="+mn-lt"/>
              </a:rPr>
              <a:t>For example, to manufacture batteries used in electric vehicles cobalt is required; </a:t>
            </a:r>
            <a:r>
              <a:rPr lang="en-GB" sz="2400" b="1" u="sng" dirty="0">
                <a:solidFill>
                  <a:srgbClr val="0CA0A0"/>
                </a:solidFill>
                <a:ea typeface="+mn-lt"/>
                <a:cs typeface="+mn-lt"/>
                <a:hlinkClick r:id="rId3"/>
              </a:rPr>
              <a:t>70%</a:t>
            </a:r>
            <a:r>
              <a:rPr lang="en-GB" sz="2400" dirty="0">
                <a:solidFill>
                  <a:srgbClr val="212121"/>
                </a:solidFill>
                <a:ea typeface="+mn-lt"/>
                <a:cs typeface="+mn-lt"/>
              </a:rPr>
              <a:t> of the world’s cobalt is found in the Republic of Congo. But, through international commerce, other countries can acquire the mineral.</a:t>
            </a:r>
            <a:endParaRPr lang="en-GB" sz="2400" dirty="0"/>
          </a:p>
          <a:p>
            <a:endParaRPr lang="en-GB" sz="2400" dirty="0"/>
          </a:p>
        </p:txBody>
      </p:sp>
    </p:spTree>
    <p:extLst>
      <p:ext uri="{BB962C8B-B14F-4D97-AF65-F5344CB8AC3E}">
        <p14:creationId xmlns:p14="http://schemas.microsoft.com/office/powerpoint/2010/main" val="932610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87B61-CE5B-F7D9-FA35-E3D2B1D0EEFB}"/>
              </a:ext>
            </a:extLst>
          </p:cNvPr>
          <p:cNvSpPr>
            <a:spLocks noGrp="1"/>
          </p:cNvSpPr>
          <p:nvPr>
            <p:ph idx="1"/>
          </p:nvPr>
        </p:nvSpPr>
        <p:spPr>
          <a:xfrm>
            <a:off x="838200" y="560418"/>
            <a:ext cx="10515600" cy="5616545"/>
          </a:xfrm>
        </p:spPr>
        <p:txBody>
          <a:bodyPr vert="horz" lIns="91440" tIns="45720" rIns="91440" bIns="45720" rtlCol="0" anchor="t">
            <a:normAutofit/>
          </a:bodyPr>
          <a:lstStyle/>
          <a:p>
            <a:pPr>
              <a:buNone/>
            </a:pPr>
            <a:r>
              <a:rPr lang="en-GB" b="1" dirty="0">
                <a:solidFill>
                  <a:srgbClr val="212121"/>
                </a:solidFill>
                <a:ea typeface="+mn-lt"/>
                <a:cs typeface="+mn-lt"/>
              </a:rPr>
              <a:t>Barriers to international trade</a:t>
            </a:r>
            <a:endParaRPr lang="en-US">
              <a:solidFill>
                <a:srgbClr val="000000"/>
              </a:solidFill>
              <a:ea typeface="+mn-lt"/>
              <a:cs typeface="+mn-lt"/>
            </a:endParaRPr>
          </a:p>
          <a:p>
            <a:pPr marL="0" indent="0">
              <a:buNone/>
            </a:pPr>
            <a:br>
              <a:rPr lang="en-GB" dirty="0">
                <a:ea typeface="+mn-lt"/>
                <a:cs typeface="+mn-lt"/>
              </a:rPr>
            </a:br>
            <a:r>
              <a:rPr lang="en-GB" dirty="0">
                <a:solidFill>
                  <a:srgbClr val="212121"/>
                </a:solidFill>
                <a:ea typeface="+mn-lt"/>
                <a:cs typeface="+mn-lt"/>
              </a:rPr>
              <a:t>– Natural obstacles like language, distance, etc.</a:t>
            </a:r>
            <a:endParaRPr lang="en-GB">
              <a:solidFill>
                <a:srgbClr val="000000"/>
              </a:solidFill>
              <a:ea typeface="+mn-lt"/>
              <a:cs typeface="+mn-lt"/>
            </a:endParaRPr>
          </a:p>
          <a:p>
            <a:pPr marL="0" indent="0">
              <a:buNone/>
            </a:pPr>
            <a:br>
              <a:rPr lang="en-GB" dirty="0">
                <a:ea typeface="+mn-lt"/>
                <a:cs typeface="+mn-lt"/>
              </a:rPr>
            </a:br>
            <a:r>
              <a:rPr lang="en-GB" dirty="0">
                <a:solidFill>
                  <a:srgbClr val="212121"/>
                </a:solidFill>
                <a:ea typeface="+mn-lt"/>
                <a:cs typeface="+mn-lt"/>
              </a:rPr>
              <a:t>– Tariff barriers—import duty, export duty, or anti-dumping duty.</a:t>
            </a:r>
            <a:endParaRPr lang="en-GB" dirty="0">
              <a:solidFill>
                <a:srgbClr val="000000"/>
              </a:solidFill>
              <a:ea typeface="+mn-lt"/>
              <a:cs typeface="+mn-lt"/>
            </a:endParaRPr>
          </a:p>
          <a:p>
            <a:pPr marL="0" indent="0">
              <a:buNone/>
            </a:pPr>
            <a:br>
              <a:rPr lang="en-GB" dirty="0">
                <a:ea typeface="+mn-lt"/>
                <a:cs typeface="+mn-lt"/>
              </a:rPr>
            </a:br>
            <a:r>
              <a:rPr lang="en-GB" dirty="0">
                <a:solidFill>
                  <a:srgbClr val="212121"/>
                </a:solidFill>
                <a:ea typeface="+mn-lt"/>
                <a:cs typeface="+mn-lt"/>
              </a:rPr>
              <a:t>– Non-tariff barriers—embargoes, government restrictions on imports, and import quotas.</a:t>
            </a:r>
            <a:endParaRPr lang="en-GB"/>
          </a:p>
          <a:p>
            <a:endParaRPr lang="en-GB" b="1" dirty="0">
              <a:solidFill>
                <a:srgbClr val="0C4E54"/>
              </a:solidFill>
            </a:endParaRPr>
          </a:p>
          <a:p>
            <a:endParaRPr lang="en-GB" dirty="0"/>
          </a:p>
        </p:txBody>
      </p:sp>
    </p:spTree>
    <p:extLst>
      <p:ext uri="{BB962C8B-B14F-4D97-AF65-F5344CB8AC3E}">
        <p14:creationId xmlns:p14="http://schemas.microsoft.com/office/powerpoint/2010/main" val="132706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87B61-CE5B-F7D9-FA35-E3D2B1D0EEFB}"/>
              </a:ext>
            </a:extLst>
          </p:cNvPr>
          <p:cNvSpPr>
            <a:spLocks noGrp="1"/>
          </p:cNvSpPr>
          <p:nvPr>
            <p:ph idx="1"/>
          </p:nvPr>
        </p:nvSpPr>
        <p:spPr>
          <a:xfrm>
            <a:off x="838200" y="560418"/>
            <a:ext cx="10515600" cy="5616545"/>
          </a:xfrm>
        </p:spPr>
        <p:txBody>
          <a:bodyPr vert="horz" lIns="91440" tIns="45720" rIns="91440" bIns="45720" rtlCol="0" anchor="t">
            <a:normAutofit/>
          </a:bodyPr>
          <a:lstStyle/>
          <a:p>
            <a:pPr>
              <a:buNone/>
            </a:pPr>
            <a:r>
              <a:rPr lang="en-GB" sz="1400" b="1" dirty="0">
                <a:solidFill>
                  <a:srgbClr val="212121"/>
                </a:solidFill>
                <a:ea typeface="+mn-lt"/>
                <a:cs typeface="+mn-lt"/>
              </a:rPr>
              <a:t>b</a:t>
            </a:r>
            <a:endParaRPr lang="en-US" dirty="0"/>
          </a:p>
          <a:p>
            <a:pPr marL="0" indent="0">
              <a:buNone/>
            </a:pPr>
            <a:endParaRPr lang="en-GB" sz="2900" b="1" dirty="0">
              <a:solidFill>
                <a:srgbClr val="0C4E54"/>
              </a:solidFill>
            </a:endParaRPr>
          </a:p>
          <a:p>
            <a:endParaRPr lang="en-GB" dirty="0"/>
          </a:p>
        </p:txBody>
      </p:sp>
      <p:pic>
        <p:nvPicPr>
          <p:cNvPr id="2" name="Picture 1" descr="International Trade">
            <a:extLst>
              <a:ext uri="{FF2B5EF4-FFF2-40B4-BE49-F238E27FC236}">
                <a16:creationId xmlns:a16="http://schemas.microsoft.com/office/drawing/2014/main" id="{D87CD93E-17FE-5DBE-1F44-71C684F1E35A}"/>
              </a:ext>
            </a:extLst>
          </p:cNvPr>
          <p:cNvPicPr>
            <a:picLocks noChangeAspect="1"/>
          </p:cNvPicPr>
          <p:nvPr/>
        </p:nvPicPr>
        <p:blipFill>
          <a:blip r:embed="rId2"/>
          <a:stretch>
            <a:fillRect/>
          </a:stretch>
        </p:blipFill>
        <p:spPr>
          <a:xfrm>
            <a:off x="-623709" y="-2723700"/>
            <a:ext cx="13913869" cy="9933138"/>
          </a:xfrm>
          <a:prstGeom prst="rect">
            <a:avLst/>
          </a:prstGeom>
        </p:spPr>
      </p:pic>
    </p:spTree>
    <p:extLst>
      <p:ext uri="{BB962C8B-B14F-4D97-AF65-F5344CB8AC3E}">
        <p14:creationId xmlns:p14="http://schemas.microsoft.com/office/powerpoint/2010/main" val="287629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endParaRPr lang="en-GB" sz="1400" b="1" dirty="0">
              <a:solidFill>
                <a:srgbClr val="222222"/>
              </a:solidFill>
              <a:ea typeface="+mn-lt"/>
              <a:cs typeface="+mn-lt"/>
            </a:endParaRPr>
          </a:p>
          <a:p>
            <a:pPr marL="0" indent="0">
              <a:buNone/>
            </a:pPr>
            <a:r>
              <a:rPr lang="en-GB" b="1">
                <a:solidFill>
                  <a:srgbClr val="222222"/>
                </a:solidFill>
                <a:ea typeface="+mn-lt"/>
                <a:cs typeface="+mn-lt"/>
              </a:rPr>
              <a:t>International trade theories</a:t>
            </a:r>
            <a:endParaRPr lang="en-GB" b="1" dirty="0">
              <a:solidFill>
                <a:srgbClr val="222222"/>
              </a:solidFill>
              <a:ea typeface="+mn-lt"/>
              <a:cs typeface="+mn-lt"/>
            </a:endParaRPr>
          </a:p>
          <a:p>
            <a:endParaRPr lang="en-GB" b="1" dirty="0">
              <a:solidFill>
                <a:srgbClr val="222222"/>
              </a:solidFill>
              <a:ea typeface="+mn-lt"/>
              <a:cs typeface="+mn-lt"/>
            </a:endParaRPr>
          </a:p>
          <a:p>
            <a:endParaRPr lang="en-GB" b="1" dirty="0">
              <a:solidFill>
                <a:srgbClr val="222222"/>
              </a:solidFill>
              <a:ea typeface="+mn-lt"/>
              <a:cs typeface="+mn-lt"/>
            </a:endParaRPr>
          </a:p>
          <a:p>
            <a:r>
              <a:rPr lang="en-GB">
                <a:solidFill>
                  <a:srgbClr val="222222"/>
                </a:solidFill>
                <a:ea typeface="+mn-lt"/>
                <a:cs typeface="+mn-lt"/>
              </a:rPr>
              <a:t>Absolute advantage</a:t>
            </a:r>
            <a:r>
              <a:rPr lang="en-GB" dirty="0">
                <a:solidFill>
                  <a:srgbClr val="222222"/>
                </a:solidFill>
                <a:ea typeface="+mn-lt"/>
                <a:cs typeface="+mn-lt"/>
              </a:rPr>
              <a:t>  </a:t>
            </a:r>
            <a:endParaRPr lang="en-GB">
              <a:solidFill>
                <a:srgbClr val="000000"/>
              </a:solidFill>
              <a:ea typeface="+mn-lt"/>
              <a:cs typeface="+mn-lt"/>
            </a:endParaRPr>
          </a:p>
          <a:p>
            <a:r>
              <a:rPr lang="en-GB">
                <a:solidFill>
                  <a:srgbClr val="222222"/>
                </a:solidFill>
                <a:ea typeface="+mn-lt"/>
                <a:cs typeface="+mn-lt"/>
              </a:rPr>
              <a:t> Comparative advantage</a:t>
            </a:r>
            <a:r>
              <a:rPr lang="en-GB" dirty="0">
                <a:solidFill>
                  <a:srgbClr val="222222"/>
                </a:solidFill>
                <a:ea typeface="+mn-lt"/>
                <a:cs typeface="+mn-lt"/>
              </a:rPr>
              <a:t> </a:t>
            </a:r>
          </a:p>
          <a:p>
            <a:r>
              <a:rPr lang="en-GB">
                <a:solidFill>
                  <a:srgbClr val="222222"/>
                </a:solidFill>
                <a:ea typeface="+mn-lt"/>
                <a:cs typeface="+mn-lt"/>
              </a:rPr>
              <a:t>Mercantilism</a:t>
            </a:r>
            <a:r>
              <a:rPr lang="en-GB" dirty="0">
                <a:solidFill>
                  <a:srgbClr val="222222"/>
                </a:solidFill>
                <a:ea typeface="+mn-lt"/>
                <a:cs typeface="+mn-lt"/>
              </a:rPr>
              <a:t> </a:t>
            </a:r>
            <a:endParaRPr lang="en-GB" dirty="0">
              <a:solidFill>
                <a:srgbClr val="222222"/>
              </a:solidFill>
            </a:endParaRPr>
          </a:p>
        </p:txBody>
      </p:sp>
    </p:spTree>
    <p:extLst>
      <p:ext uri="{BB962C8B-B14F-4D97-AF65-F5344CB8AC3E}">
        <p14:creationId xmlns:p14="http://schemas.microsoft.com/office/powerpoint/2010/main" val="2643234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90114" y="367133"/>
            <a:ext cx="10797395" cy="4890667"/>
          </a:xfrm>
        </p:spPr>
        <p:txBody>
          <a:bodyPr vert="horz" lIns="91440" tIns="45720" rIns="91440" bIns="45720" rtlCol="0" anchor="t">
            <a:normAutofit lnSpcReduction="10000"/>
          </a:bodyPr>
          <a:lstStyle/>
          <a:p>
            <a:pPr algn="l"/>
            <a:r>
              <a:rPr lang="en-GB" sz="2800" dirty="0">
                <a:solidFill>
                  <a:srgbClr val="212121"/>
                </a:solidFill>
                <a:ea typeface="+mn-lt"/>
                <a:cs typeface="+mn-lt"/>
              </a:rPr>
              <a:t>In the 18</a:t>
            </a:r>
            <a:r>
              <a:rPr lang="en-GB" sz="2800" baseline="30000" dirty="0">
                <a:solidFill>
                  <a:srgbClr val="212121"/>
                </a:solidFill>
                <a:ea typeface="+mn-lt"/>
                <a:cs typeface="+mn-lt"/>
              </a:rPr>
              <a:t>th</a:t>
            </a:r>
            <a:r>
              <a:rPr lang="en-GB" sz="2800" dirty="0">
                <a:solidFill>
                  <a:srgbClr val="212121"/>
                </a:solidFill>
                <a:ea typeface="+mn-lt"/>
                <a:cs typeface="+mn-lt"/>
              </a:rPr>
              <a:t> century, Adam Smith brought the international trade theory of comparative advantage analysis into the limelight. </a:t>
            </a:r>
            <a:endParaRPr lang="en-US" sz="2800">
              <a:solidFill>
                <a:srgbClr val="000000"/>
              </a:solidFill>
              <a:ea typeface="+mn-lt"/>
              <a:cs typeface="+mn-lt"/>
            </a:endParaRPr>
          </a:p>
          <a:p>
            <a:pPr algn="l"/>
            <a:r>
              <a:rPr lang="en-GB" sz="2800" dirty="0">
                <a:solidFill>
                  <a:srgbClr val="212121"/>
                </a:solidFill>
                <a:ea typeface="+mn-lt"/>
                <a:cs typeface="+mn-lt"/>
              </a:rPr>
              <a:t>It was founded on the </a:t>
            </a:r>
            <a:r>
              <a:rPr lang="en-GB" sz="2800" err="1">
                <a:solidFill>
                  <a:srgbClr val="212121"/>
                </a:solidFill>
                <a:ea typeface="+mn-lt"/>
                <a:cs typeface="+mn-lt"/>
              </a:rPr>
              <a:t>the</a:t>
            </a:r>
            <a:r>
              <a:rPr lang="en-GB" sz="2800" dirty="0">
                <a:solidFill>
                  <a:srgbClr val="212121"/>
                </a:solidFill>
                <a:ea typeface="+mn-lt"/>
                <a:cs typeface="+mn-lt"/>
              </a:rPr>
              <a:t> </a:t>
            </a:r>
            <a:r>
              <a:rPr lang="en-GB" sz="2800" b="1" u="sng" dirty="0">
                <a:solidFill>
                  <a:srgbClr val="0CA0A0"/>
                </a:solidFill>
                <a:ea typeface="+mn-lt"/>
                <a:cs typeface="+mn-lt"/>
                <a:hlinkClick r:id="rId2"/>
              </a:rPr>
              <a:t>mercantilist</a:t>
            </a:r>
            <a:r>
              <a:rPr lang="en-GB" sz="2800" dirty="0">
                <a:solidFill>
                  <a:srgbClr val="212121"/>
                </a:solidFill>
                <a:ea typeface="+mn-lt"/>
                <a:cs typeface="+mn-lt"/>
              </a:rPr>
              <a:t> thoughts of the British School of Classical Economics. </a:t>
            </a:r>
            <a:endParaRPr lang="en-US" sz="2800">
              <a:solidFill>
                <a:srgbClr val="000000"/>
              </a:solidFill>
              <a:ea typeface="+mn-lt"/>
              <a:cs typeface="+mn-lt"/>
            </a:endParaRPr>
          </a:p>
          <a:p>
            <a:pPr algn="l"/>
            <a:endParaRPr lang="en-GB" sz="2800" dirty="0">
              <a:solidFill>
                <a:srgbClr val="212121"/>
              </a:solidFill>
              <a:ea typeface="+mn-lt"/>
              <a:cs typeface="+mn-lt"/>
            </a:endParaRPr>
          </a:p>
          <a:p>
            <a:pPr algn="l"/>
            <a:r>
              <a:rPr lang="en-GB" sz="2800" dirty="0">
                <a:solidFill>
                  <a:srgbClr val="212121"/>
                </a:solidFill>
                <a:ea typeface="+mn-lt"/>
                <a:cs typeface="+mn-lt"/>
              </a:rPr>
              <a:t>In </a:t>
            </a:r>
            <a:r>
              <a:rPr lang="en-GB" sz="2800" i="1" dirty="0">
                <a:solidFill>
                  <a:srgbClr val="212121"/>
                </a:solidFill>
                <a:ea typeface="+mn-lt"/>
                <a:cs typeface="+mn-lt"/>
              </a:rPr>
              <a:t>Wealth of Nations, </a:t>
            </a:r>
            <a:r>
              <a:rPr lang="en-GB" sz="2800" dirty="0">
                <a:solidFill>
                  <a:srgbClr val="212121"/>
                </a:solidFill>
                <a:ea typeface="+mn-lt"/>
                <a:cs typeface="+mn-lt"/>
              </a:rPr>
              <a:t>the author instigated the need for specialized goods production amidst extensive demand and scarce supply of resources. </a:t>
            </a:r>
            <a:endParaRPr lang="en-US" sz="2800">
              <a:solidFill>
                <a:srgbClr val="000000"/>
              </a:solidFill>
              <a:ea typeface="+mn-lt"/>
              <a:cs typeface="+mn-lt"/>
            </a:endParaRPr>
          </a:p>
          <a:p>
            <a:pPr algn="l"/>
            <a:endParaRPr lang="en-GB" sz="2800" dirty="0">
              <a:solidFill>
                <a:srgbClr val="212121"/>
              </a:solidFill>
              <a:ea typeface="+mn-lt"/>
              <a:cs typeface="+mn-lt"/>
            </a:endParaRPr>
          </a:p>
          <a:p>
            <a:pPr algn="l"/>
            <a:r>
              <a:rPr lang="en-GB" sz="2800" dirty="0">
                <a:solidFill>
                  <a:srgbClr val="212121"/>
                </a:solidFill>
                <a:ea typeface="+mn-lt"/>
                <a:cs typeface="+mn-lt"/>
              </a:rPr>
              <a:t>Later, the classical economist David Ricardo proposed the principles of comparative advantage.</a:t>
            </a:r>
            <a:endParaRPr lang="en-US" sz="2800"/>
          </a:p>
          <a:p>
            <a:pPr algn="l"/>
            <a:endParaRPr lang="en-GB" sz="2800" dirty="0">
              <a:latin typeface="Arial"/>
              <a:cs typeface="Arial"/>
            </a:endParaRP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707530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87B61-CE5B-F7D9-FA35-E3D2B1D0EEFB}"/>
              </a:ext>
            </a:extLst>
          </p:cNvPr>
          <p:cNvSpPr>
            <a:spLocks noGrp="1"/>
          </p:cNvSpPr>
          <p:nvPr>
            <p:ph idx="1"/>
          </p:nvPr>
        </p:nvSpPr>
        <p:spPr>
          <a:xfrm>
            <a:off x="838200" y="560418"/>
            <a:ext cx="10515600" cy="5616545"/>
          </a:xfrm>
        </p:spPr>
        <p:txBody>
          <a:bodyPr vert="horz" lIns="91440" tIns="45720" rIns="91440" bIns="45720" rtlCol="0" anchor="t">
            <a:normAutofit/>
          </a:bodyPr>
          <a:lstStyle/>
          <a:p>
            <a:pPr>
              <a:buNone/>
            </a:pPr>
            <a:endParaRPr lang="en-GB" sz="1400" b="1" dirty="0">
              <a:solidFill>
                <a:srgbClr val="212121"/>
              </a:solidFill>
            </a:endParaRPr>
          </a:p>
          <a:p>
            <a:pPr>
              <a:buNone/>
            </a:pPr>
            <a:endParaRPr lang="en-GB" sz="1400" b="1" dirty="0">
              <a:solidFill>
                <a:srgbClr val="212121"/>
              </a:solidFill>
            </a:endParaRPr>
          </a:p>
          <a:p>
            <a:pPr marL="0" indent="0">
              <a:buNone/>
            </a:pPr>
            <a:endParaRPr lang="en-GB" sz="2900" b="1" dirty="0">
              <a:solidFill>
                <a:srgbClr val="0C4E54"/>
              </a:solidFill>
            </a:endParaRPr>
          </a:p>
          <a:p>
            <a:endParaRPr lang="en-GB" dirty="0">
              <a:solidFill>
                <a:srgbClr val="000000"/>
              </a:solidFill>
            </a:endParaRPr>
          </a:p>
        </p:txBody>
      </p:sp>
      <p:pic>
        <p:nvPicPr>
          <p:cNvPr id="2" name="Picture 1" descr="absolute vs comparative advantage">
            <a:extLst>
              <a:ext uri="{FF2B5EF4-FFF2-40B4-BE49-F238E27FC236}">
                <a16:creationId xmlns:a16="http://schemas.microsoft.com/office/drawing/2014/main" id="{6DC0F90D-7670-445C-AAA5-433DBA2E98EC}"/>
              </a:ext>
            </a:extLst>
          </p:cNvPr>
          <p:cNvPicPr>
            <a:picLocks noChangeAspect="1"/>
          </p:cNvPicPr>
          <p:nvPr/>
        </p:nvPicPr>
        <p:blipFill>
          <a:blip r:embed="rId2"/>
          <a:stretch>
            <a:fillRect/>
          </a:stretch>
        </p:blipFill>
        <p:spPr>
          <a:xfrm>
            <a:off x="3010260" y="2143125"/>
            <a:ext cx="5452612" cy="2571750"/>
          </a:xfrm>
          <a:prstGeom prst="rect">
            <a:avLst/>
          </a:prstGeom>
        </p:spPr>
      </p:pic>
    </p:spTree>
    <p:extLst>
      <p:ext uri="{BB962C8B-B14F-4D97-AF65-F5344CB8AC3E}">
        <p14:creationId xmlns:p14="http://schemas.microsoft.com/office/powerpoint/2010/main" val="3310401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pPr marL="0" indent="0">
              <a:buNone/>
            </a:pPr>
            <a:r>
              <a:rPr lang="en-GB" sz="2400" b="1" dirty="0">
                <a:solidFill>
                  <a:srgbClr val="222222"/>
                </a:solidFill>
              </a:rPr>
              <a:t>Definition of Absolute Advantage</a:t>
            </a:r>
            <a:endParaRPr lang="en-GB" sz="2400" dirty="0">
              <a:solidFill>
                <a:srgbClr val="222222"/>
              </a:solidFill>
            </a:endParaRPr>
          </a:p>
          <a:p>
            <a:r>
              <a:rPr lang="en-GB" sz="2400" dirty="0">
                <a:solidFill>
                  <a:srgbClr val="222222"/>
                </a:solidFill>
                <a:ea typeface="+mn-lt"/>
                <a:cs typeface="+mn-lt"/>
              </a:rPr>
              <a:t>The theory of absolute cost advantage was coined by </a:t>
            </a:r>
            <a:r>
              <a:rPr lang="en-GB" sz="2400" b="1" dirty="0">
                <a:solidFill>
                  <a:srgbClr val="222222"/>
                </a:solidFill>
                <a:ea typeface="+mn-lt"/>
                <a:cs typeface="+mn-lt"/>
              </a:rPr>
              <a:t>Adam Smith</a:t>
            </a:r>
            <a:r>
              <a:rPr lang="en-GB" sz="2400" dirty="0">
                <a:solidFill>
                  <a:srgbClr val="222222"/>
                </a:solidFill>
                <a:ea typeface="+mn-lt"/>
                <a:cs typeface="+mn-lt"/>
              </a:rPr>
              <a:t>, in the late 17th century in his popular book “</a:t>
            </a:r>
            <a:r>
              <a:rPr lang="en-GB" sz="2400" b="1" dirty="0">
                <a:solidFill>
                  <a:srgbClr val="222222"/>
                </a:solidFill>
                <a:ea typeface="+mn-lt"/>
                <a:cs typeface="+mn-lt"/>
              </a:rPr>
              <a:t>The Wealth of Nations</a:t>
            </a:r>
            <a:r>
              <a:rPr lang="en-GB" sz="2400" dirty="0">
                <a:solidFill>
                  <a:srgbClr val="222222"/>
                </a:solidFill>
                <a:ea typeface="+mn-lt"/>
                <a:cs typeface="+mn-lt"/>
              </a:rPr>
              <a:t>“, opposing the Mercantilism approach which believed that trade is a zero-sum game.</a:t>
            </a:r>
            <a:endParaRPr lang="en-GB" sz="2400"/>
          </a:p>
          <a:p>
            <a:endParaRPr lang="en-GB" sz="2400" dirty="0">
              <a:solidFill>
                <a:srgbClr val="222222"/>
              </a:solidFill>
              <a:ea typeface="+mn-lt"/>
              <a:cs typeface="+mn-lt"/>
            </a:endParaRPr>
          </a:p>
          <a:p>
            <a:r>
              <a:rPr lang="en-GB" sz="2400" dirty="0">
                <a:solidFill>
                  <a:srgbClr val="222222"/>
                </a:solidFill>
                <a:ea typeface="+mn-lt"/>
                <a:cs typeface="+mn-lt"/>
              </a:rPr>
              <a:t>In his theory, Smith argued that the nations gain through trading when they specialize as per their production superiority.</a:t>
            </a:r>
            <a:endParaRPr lang="en-GB" sz="2400"/>
          </a:p>
          <a:p>
            <a:endParaRPr lang="en-GB" sz="2400" dirty="0">
              <a:solidFill>
                <a:srgbClr val="222222"/>
              </a:solidFill>
              <a:ea typeface="+mn-lt"/>
              <a:cs typeface="+mn-lt"/>
            </a:endParaRPr>
          </a:p>
          <a:p>
            <a:r>
              <a:rPr lang="en-GB" sz="2400" dirty="0">
                <a:solidFill>
                  <a:srgbClr val="222222"/>
                </a:solidFill>
                <a:ea typeface="+mn-lt"/>
                <a:cs typeface="+mn-lt"/>
              </a:rPr>
              <a:t>According to this theory, a country or business entity is said to have an absolute advantage over others when it can produce the highest number of goods, with the best quality using fewer resources, than another country or entity.</a:t>
            </a:r>
            <a:endParaRPr lang="en-GB" sz="2400"/>
          </a:p>
          <a:p>
            <a:endParaRPr lang="en-GB" sz="2400" dirty="0">
              <a:solidFill>
                <a:srgbClr val="222222"/>
              </a:solidFill>
            </a:endParaRPr>
          </a:p>
        </p:txBody>
      </p:sp>
    </p:spTree>
    <p:extLst>
      <p:ext uri="{BB962C8B-B14F-4D97-AF65-F5344CB8AC3E}">
        <p14:creationId xmlns:p14="http://schemas.microsoft.com/office/powerpoint/2010/main" val="1072686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DC877F6A-A040-BEBF-6535-29AB40D0F232}"/>
              </a:ext>
            </a:extLst>
          </p:cNvPr>
          <p:cNvGraphicFramePr>
            <a:graphicFrameLocks noGrp="1"/>
          </p:cNvGraphicFramePr>
          <p:nvPr>
            <p:ph idx="1"/>
          </p:nvPr>
        </p:nvGraphicFramePr>
        <p:xfrm>
          <a:off x="838200" y="1825625"/>
          <a:ext cx="10515600" cy="1097280"/>
        </p:xfrm>
        <a:graphic>
          <a:graphicData uri="http://schemas.openxmlformats.org/drawingml/2006/table">
            <a:tbl>
              <a:tblPr bandRow="1">
                <a:tableStyleId>{5C22544A-7EE6-4342-B048-85BDC9FD1C3A}</a:tableStyleId>
              </a:tblPr>
              <a:tblGrid>
                <a:gridCol w="3505200">
                  <a:extLst>
                    <a:ext uri="{9D8B030D-6E8A-4147-A177-3AD203B41FA5}">
                      <a16:colId xmlns:a16="http://schemas.microsoft.com/office/drawing/2014/main" val="2343138555"/>
                    </a:ext>
                  </a:extLst>
                </a:gridCol>
                <a:gridCol w="3505200">
                  <a:extLst>
                    <a:ext uri="{9D8B030D-6E8A-4147-A177-3AD203B41FA5}">
                      <a16:colId xmlns:a16="http://schemas.microsoft.com/office/drawing/2014/main" val="3299067137"/>
                    </a:ext>
                  </a:extLst>
                </a:gridCol>
                <a:gridCol w="3505200">
                  <a:extLst>
                    <a:ext uri="{9D8B030D-6E8A-4147-A177-3AD203B41FA5}">
                      <a16:colId xmlns:a16="http://schemas.microsoft.com/office/drawing/2014/main" val="1393695335"/>
                    </a:ext>
                  </a:extLst>
                </a:gridCol>
              </a:tblGrid>
              <a:tr h="0">
                <a:tc>
                  <a:txBody>
                    <a:bodyPr/>
                    <a:lstStyle/>
                    <a:p>
                      <a:pPr algn="ctr" fontAlgn="ctr" latinLnBrk="0"/>
                      <a:r>
                        <a:rPr lang="en-GB" b="1" cap="all">
                          <a:effectLst/>
                        </a:rPr>
                        <a:t>COUNTRY</a:t>
                      </a:r>
                    </a:p>
                  </a:txBody>
                  <a:tcPr anchor="ctr">
                    <a:lnL>
                      <a:noFill/>
                    </a:lnL>
                    <a:lnR>
                      <a:noFill/>
                    </a:lnR>
                    <a:lnT>
                      <a:noFill/>
                    </a:lnT>
                    <a:lnB>
                      <a:noFill/>
                    </a:lnB>
                    <a:noFill/>
                  </a:tcPr>
                </a:tc>
                <a:tc>
                  <a:txBody>
                    <a:bodyPr/>
                    <a:lstStyle/>
                    <a:p>
                      <a:pPr algn="ctr" fontAlgn="ctr" latinLnBrk="0"/>
                      <a:r>
                        <a:rPr lang="en-GB" b="1" cap="all">
                          <a:effectLst/>
                        </a:rPr>
                        <a:t>ONE UNIT OF ORANGES</a:t>
                      </a:r>
                    </a:p>
                  </a:txBody>
                  <a:tcPr anchor="ctr">
                    <a:lnL>
                      <a:noFill/>
                    </a:lnL>
                    <a:lnR>
                      <a:noFill/>
                    </a:lnR>
                    <a:lnT>
                      <a:noFill/>
                    </a:lnT>
                    <a:lnB>
                      <a:noFill/>
                    </a:lnB>
                    <a:noFill/>
                  </a:tcPr>
                </a:tc>
                <a:tc>
                  <a:txBody>
                    <a:bodyPr/>
                    <a:lstStyle/>
                    <a:p>
                      <a:pPr algn="ctr" fontAlgn="ctr" latinLnBrk="0"/>
                      <a:r>
                        <a:rPr lang="en-GB" b="1" cap="all">
                          <a:effectLst/>
                        </a:rPr>
                        <a:t>ONE UNIT OF APPLES</a:t>
                      </a:r>
                    </a:p>
                  </a:txBody>
                  <a:tcPr anchor="ctr">
                    <a:lnL>
                      <a:noFill/>
                    </a:lnL>
                    <a:lnR>
                      <a:noFill/>
                    </a:lnR>
                    <a:lnT>
                      <a:noFill/>
                    </a:lnT>
                    <a:lnB>
                      <a:noFill/>
                    </a:lnB>
                    <a:noFill/>
                  </a:tcPr>
                </a:tc>
                <a:extLst>
                  <a:ext uri="{0D108BD9-81ED-4DB2-BD59-A6C34878D82A}">
                    <a16:rowId xmlns:a16="http://schemas.microsoft.com/office/drawing/2014/main" val="1582932795"/>
                  </a:ext>
                </a:extLst>
              </a:tr>
              <a:tr h="0">
                <a:tc>
                  <a:txBody>
                    <a:bodyPr/>
                    <a:lstStyle/>
                    <a:p>
                      <a:pPr algn="l" fontAlgn="t"/>
                      <a:r>
                        <a:rPr lang="en-GB">
                          <a:effectLst/>
                        </a:rPr>
                        <a:t>Country-A</a:t>
                      </a:r>
                    </a:p>
                  </a:txBody>
                  <a:tcPr>
                    <a:lnL>
                      <a:noFill/>
                    </a:lnL>
                    <a:lnR>
                      <a:noFill/>
                    </a:lnR>
                    <a:lnT>
                      <a:noFill/>
                    </a:lnT>
                    <a:lnB>
                      <a:noFill/>
                    </a:lnB>
                    <a:noFill/>
                  </a:tcPr>
                </a:tc>
                <a:tc>
                  <a:txBody>
                    <a:bodyPr/>
                    <a:lstStyle/>
                    <a:p>
                      <a:pPr algn="l" fontAlgn="t"/>
                      <a:r>
                        <a:rPr lang="en-GB">
                          <a:effectLst/>
                        </a:rPr>
                        <a:t>30</a:t>
                      </a:r>
                    </a:p>
                  </a:txBody>
                  <a:tcPr>
                    <a:lnL>
                      <a:noFill/>
                    </a:lnL>
                    <a:lnR>
                      <a:noFill/>
                    </a:lnR>
                    <a:lnT>
                      <a:noFill/>
                    </a:lnT>
                    <a:lnB>
                      <a:noFill/>
                    </a:lnB>
                    <a:noFill/>
                  </a:tcPr>
                </a:tc>
                <a:tc>
                  <a:txBody>
                    <a:bodyPr/>
                    <a:lstStyle/>
                    <a:p>
                      <a:pPr algn="l" fontAlgn="t"/>
                      <a:r>
                        <a:rPr lang="en-GB">
                          <a:effectLst/>
                        </a:rPr>
                        <a:t>40</a:t>
                      </a:r>
                    </a:p>
                  </a:txBody>
                  <a:tcPr>
                    <a:lnL>
                      <a:noFill/>
                    </a:lnL>
                    <a:lnR>
                      <a:noFill/>
                    </a:lnR>
                    <a:lnT>
                      <a:noFill/>
                    </a:lnT>
                    <a:lnB>
                      <a:noFill/>
                    </a:lnB>
                    <a:noFill/>
                  </a:tcPr>
                </a:tc>
                <a:extLst>
                  <a:ext uri="{0D108BD9-81ED-4DB2-BD59-A6C34878D82A}">
                    <a16:rowId xmlns:a16="http://schemas.microsoft.com/office/drawing/2014/main" val="729834731"/>
                  </a:ext>
                </a:extLst>
              </a:tr>
              <a:tr h="0">
                <a:tc>
                  <a:txBody>
                    <a:bodyPr/>
                    <a:lstStyle/>
                    <a:p>
                      <a:pPr algn="l" fontAlgn="t"/>
                      <a:r>
                        <a:rPr lang="en-GB">
                          <a:effectLst/>
                        </a:rPr>
                        <a:t>Country-B</a:t>
                      </a:r>
                    </a:p>
                  </a:txBody>
                  <a:tcPr>
                    <a:lnL>
                      <a:noFill/>
                    </a:lnL>
                    <a:lnR>
                      <a:noFill/>
                    </a:lnR>
                    <a:lnT>
                      <a:noFill/>
                    </a:lnT>
                    <a:lnB>
                      <a:noFill/>
                    </a:lnB>
                    <a:noFill/>
                  </a:tcPr>
                </a:tc>
                <a:tc>
                  <a:txBody>
                    <a:bodyPr/>
                    <a:lstStyle/>
                    <a:p>
                      <a:pPr algn="l" fontAlgn="t"/>
                      <a:r>
                        <a:rPr lang="en-GB">
                          <a:effectLst/>
                        </a:rPr>
                        <a:t>40</a:t>
                      </a:r>
                    </a:p>
                  </a:txBody>
                  <a:tcPr>
                    <a:lnL>
                      <a:noFill/>
                    </a:lnL>
                    <a:lnR>
                      <a:noFill/>
                    </a:lnR>
                    <a:lnT>
                      <a:noFill/>
                    </a:lnT>
                    <a:lnB>
                      <a:noFill/>
                    </a:lnB>
                    <a:noFill/>
                  </a:tcPr>
                </a:tc>
                <a:tc>
                  <a:txBody>
                    <a:bodyPr/>
                    <a:lstStyle/>
                    <a:p>
                      <a:pPr algn="l" fontAlgn="t"/>
                      <a:r>
                        <a:rPr lang="en-GB">
                          <a:effectLst/>
                        </a:rPr>
                        <a:t>30</a:t>
                      </a:r>
                    </a:p>
                  </a:txBody>
                  <a:tcPr>
                    <a:lnL>
                      <a:noFill/>
                    </a:lnL>
                    <a:lnR>
                      <a:noFill/>
                    </a:lnR>
                    <a:lnT>
                      <a:noFill/>
                    </a:lnT>
                    <a:lnB>
                      <a:noFill/>
                    </a:lnB>
                    <a:noFill/>
                  </a:tcPr>
                </a:tc>
                <a:extLst>
                  <a:ext uri="{0D108BD9-81ED-4DB2-BD59-A6C34878D82A}">
                    <a16:rowId xmlns:a16="http://schemas.microsoft.com/office/drawing/2014/main" val="31234345"/>
                  </a:ext>
                </a:extLst>
              </a:tr>
            </a:tbl>
          </a:graphicData>
        </a:graphic>
      </p:graphicFrame>
      <p:sp>
        <p:nvSpPr>
          <p:cNvPr id="6" name="TextBox 5">
            <a:extLst>
              <a:ext uri="{FF2B5EF4-FFF2-40B4-BE49-F238E27FC236}">
                <a16:creationId xmlns:a16="http://schemas.microsoft.com/office/drawing/2014/main" id="{3FB7EEFA-F26B-9341-F1C9-FD689B02DECA}"/>
              </a:ext>
            </a:extLst>
          </p:cNvPr>
          <p:cNvSpPr txBox="1"/>
          <p:nvPr/>
        </p:nvSpPr>
        <p:spPr>
          <a:xfrm>
            <a:off x="4724400" y="3200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222222"/>
                </a:solidFill>
                <a:latin typeface="Nunito Sans"/>
              </a:rPr>
              <a:t>Resources Required to produce one unit of oranges and apples</a:t>
            </a:r>
          </a:p>
        </p:txBody>
      </p:sp>
    </p:spTree>
    <p:extLst>
      <p:ext uri="{BB962C8B-B14F-4D97-AF65-F5344CB8AC3E}">
        <p14:creationId xmlns:p14="http://schemas.microsoft.com/office/powerpoint/2010/main" val="27688719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A94C73-E68C-9C96-AEE0-C4D134FEA29C}"/>
              </a:ext>
            </a:extLst>
          </p:cNvPr>
          <p:cNvSpPr>
            <a:spLocks noGrp="1"/>
          </p:cNvSpPr>
          <p:nvPr>
            <p:ph idx="1"/>
          </p:nvPr>
        </p:nvSpPr>
        <p:spPr>
          <a:xfrm>
            <a:off x="133710" y="-298"/>
            <a:ext cx="12039598" cy="6852996"/>
          </a:xfrm>
        </p:spPr>
        <p:txBody>
          <a:bodyPr vert="horz" lIns="91440" tIns="45720" rIns="91440" bIns="45720" rtlCol="0" anchor="t">
            <a:noAutofit/>
          </a:bodyPr>
          <a:lstStyle/>
          <a:p>
            <a:pPr marL="0" indent="0">
              <a:buNone/>
            </a:pPr>
            <a:r>
              <a:rPr lang="en-GB" b="1" dirty="0">
                <a:solidFill>
                  <a:srgbClr val="222222"/>
                </a:solidFill>
              </a:rPr>
              <a:t>Definition of Comparative Advantage</a:t>
            </a:r>
            <a:endParaRPr lang="en-GB"/>
          </a:p>
          <a:p>
            <a:r>
              <a:rPr lang="en-GB" dirty="0">
                <a:solidFill>
                  <a:srgbClr val="222222"/>
                </a:solidFill>
                <a:ea typeface="+mn-lt"/>
                <a:cs typeface="+mn-lt"/>
              </a:rPr>
              <a:t>In the early 18th century, </a:t>
            </a:r>
            <a:r>
              <a:rPr lang="en-GB" b="1" dirty="0">
                <a:solidFill>
                  <a:srgbClr val="222222"/>
                </a:solidFill>
                <a:ea typeface="+mn-lt"/>
                <a:cs typeface="+mn-lt"/>
              </a:rPr>
              <a:t>David Ricardo</a:t>
            </a:r>
            <a:r>
              <a:rPr lang="en-GB" dirty="0">
                <a:solidFill>
                  <a:srgbClr val="222222"/>
                </a:solidFill>
                <a:ea typeface="+mn-lt"/>
                <a:cs typeface="+mn-lt"/>
              </a:rPr>
              <a:t> followed the ‘Theory of Absolute Cost Advantage given by Adam Smith’ and took it a step further, by emphasizing that cost advantage is not a mandatory condition for trade to take place, between two countries. This is because, the countries can still gain from international trade, even when one country is able to produce all the goods with less labour cost than another country.</a:t>
            </a:r>
            <a:endParaRPr lang="en-GB"/>
          </a:p>
          <a:p>
            <a:r>
              <a:rPr lang="en-GB" dirty="0">
                <a:solidFill>
                  <a:srgbClr val="222222"/>
                </a:solidFill>
                <a:ea typeface="+mn-lt"/>
                <a:cs typeface="+mn-lt"/>
              </a:rPr>
              <a:t>In the book </a:t>
            </a:r>
            <a:r>
              <a:rPr lang="en-GB" b="1" dirty="0">
                <a:solidFill>
                  <a:srgbClr val="222222"/>
                </a:solidFill>
                <a:ea typeface="+mn-lt"/>
                <a:cs typeface="+mn-lt"/>
              </a:rPr>
              <a:t>Principles of Political Economy</a:t>
            </a:r>
            <a:r>
              <a:rPr lang="en-GB" dirty="0">
                <a:solidFill>
                  <a:srgbClr val="222222"/>
                </a:solidFill>
                <a:ea typeface="+mn-lt"/>
                <a:cs typeface="+mn-lt"/>
              </a:rPr>
              <a:t>, Ricardo indicated that it is beneficial for a nation to specialize in the production of those goods, which it can produce with maximum productivity, and minimum wasted effort and expense and to import those goods from other nations which it produces inefficiently.</a:t>
            </a:r>
            <a:endParaRPr lang="en-GB" dirty="0">
              <a:solidFill>
                <a:srgbClr val="222222"/>
              </a:solidFill>
            </a:endParaRPr>
          </a:p>
          <a:p>
            <a:endParaRPr lang="en-GB" dirty="0">
              <a:solidFill>
                <a:srgbClr val="222222"/>
              </a:solidFill>
            </a:endParaRPr>
          </a:p>
          <a:p>
            <a:endParaRPr lang="en-GB" sz="2400" dirty="0">
              <a:solidFill>
                <a:srgbClr val="222222"/>
              </a:solidFill>
            </a:endParaRPr>
          </a:p>
          <a:p>
            <a:endParaRPr lang="en-GB" sz="2400" dirty="0">
              <a:solidFill>
                <a:srgbClr val="222222"/>
              </a:solidFill>
            </a:endParaRPr>
          </a:p>
          <a:p>
            <a:endParaRPr lang="en-GB" sz="2400" dirty="0">
              <a:solidFill>
                <a:srgbClr val="222222"/>
              </a:solidFill>
            </a:endParaRPr>
          </a:p>
          <a:p>
            <a:endParaRPr lang="en-GB" dirty="0"/>
          </a:p>
        </p:txBody>
      </p:sp>
    </p:spTree>
    <p:extLst>
      <p:ext uri="{BB962C8B-B14F-4D97-AF65-F5344CB8AC3E}">
        <p14:creationId xmlns:p14="http://schemas.microsoft.com/office/powerpoint/2010/main" val="3136026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A94C73-E68C-9C96-AEE0-C4D134FEA29C}"/>
              </a:ext>
            </a:extLst>
          </p:cNvPr>
          <p:cNvSpPr>
            <a:spLocks noGrp="1"/>
          </p:cNvSpPr>
          <p:nvPr>
            <p:ph idx="1"/>
          </p:nvPr>
        </p:nvSpPr>
        <p:spPr>
          <a:xfrm>
            <a:off x="133710" y="-298"/>
            <a:ext cx="12039598" cy="6852996"/>
          </a:xfrm>
        </p:spPr>
        <p:txBody>
          <a:bodyPr vert="horz" lIns="91440" tIns="45720" rIns="91440" bIns="45720" rtlCol="0" anchor="t">
            <a:noAutofit/>
          </a:bodyPr>
          <a:lstStyle/>
          <a:p>
            <a:pPr marL="0" indent="0">
              <a:buNone/>
            </a:pPr>
            <a:r>
              <a:rPr lang="en-GB" b="1">
                <a:solidFill>
                  <a:srgbClr val="222222"/>
                </a:solidFill>
              </a:rPr>
              <a:t>Definition of Comparative Advantage</a:t>
            </a:r>
            <a:endParaRPr lang="en-GB"/>
          </a:p>
          <a:p>
            <a:endParaRPr lang="en-GB" dirty="0">
              <a:solidFill>
                <a:srgbClr val="222222"/>
              </a:solidFill>
            </a:endParaRPr>
          </a:p>
          <a:p>
            <a:r>
              <a:rPr lang="en-GB" dirty="0">
                <a:solidFill>
                  <a:srgbClr val="222222"/>
                </a:solidFill>
                <a:ea typeface="+mn-lt"/>
                <a:cs typeface="+mn-lt"/>
              </a:rPr>
              <a:t>According to his theory, a country or business entity is said to have a comparative advantage in the production of goods or services when it can produce/deliver that particular good or services at a comparatively lower opportunity cost than any other country. The opportunity cost as a determinant for analysis in making a choice amidst multiple options for production diversification.</a:t>
            </a:r>
            <a:endParaRPr lang="en-GB" dirty="0">
              <a:solidFill>
                <a:srgbClr val="222222"/>
              </a:solidFill>
            </a:endParaRPr>
          </a:p>
          <a:p>
            <a:r>
              <a:rPr lang="en-GB" dirty="0">
                <a:solidFill>
                  <a:srgbClr val="222222"/>
                </a:solidFill>
                <a:ea typeface="+mn-lt"/>
                <a:cs typeface="+mn-lt"/>
              </a:rPr>
              <a:t>It is used to gauge the efficiency of the countries in terms of relative magnitudes, as resources are limited and so they must go for producing those goods and services in which they possess a comparative advantage.</a:t>
            </a:r>
            <a:endParaRPr lang="en-GB"/>
          </a:p>
          <a:p>
            <a:endParaRPr lang="en-GB" dirty="0">
              <a:solidFill>
                <a:srgbClr val="222222"/>
              </a:solidFill>
            </a:endParaRPr>
          </a:p>
          <a:p>
            <a:endParaRPr lang="en-GB" sz="2400" dirty="0">
              <a:solidFill>
                <a:srgbClr val="222222"/>
              </a:solidFill>
            </a:endParaRPr>
          </a:p>
          <a:p>
            <a:endParaRPr lang="en-GB" dirty="0"/>
          </a:p>
        </p:txBody>
      </p:sp>
    </p:spTree>
    <p:extLst>
      <p:ext uri="{BB962C8B-B14F-4D97-AF65-F5344CB8AC3E}">
        <p14:creationId xmlns:p14="http://schemas.microsoft.com/office/powerpoint/2010/main" val="2045745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A94C73-E68C-9C96-AEE0-C4D134FEA29C}"/>
              </a:ext>
            </a:extLst>
          </p:cNvPr>
          <p:cNvSpPr>
            <a:spLocks noGrp="1"/>
          </p:cNvSpPr>
          <p:nvPr>
            <p:ph idx="1"/>
          </p:nvPr>
        </p:nvSpPr>
        <p:spPr>
          <a:xfrm>
            <a:off x="838200" y="718569"/>
            <a:ext cx="10515600" cy="5458394"/>
          </a:xfrm>
        </p:spPr>
        <p:txBody>
          <a:bodyPr vert="horz" lIns="91440" tIns="45720" rIns="91440" bIns="45720" rtlCol="0" anchor="t">
            <a:normAutofit/>
          </a:bodyPr>
          <a:lstStyle/>
          <a:p>
            <a:pPr marL="0" indent="0">
              <a:buNone/>
            </a:pPr>
            <a:r>
              <a:rPr lang="en-GB" b="1" dirty="0">
                <a:solidFill>
                  <a:srgbClr val="222222"/>
                </a:solidFill>
              </a:rPr>
              <a:t>Example</a:t>
            </a:r>
            <a:endParaRPr lang="en-GB" dirty="0">
              <a:solidFill>
                <a:srgbClr val="222222"/>
              </a:solidFill>
            </a:endParaRPr>
          </a:p>
          <a:p>
            <a:pPr marL="0" indent="0">
              <a:buNone/>
            </a:pPr>
            <a:r>
              <a:rPr lang="en-GB" dirty="0">
                <a:solidFill>
                  <a:srgbClr val="222222"/>
                </a:solidFill>
                <a:ea typeface="+mn-lt"/>
                <a:cs typeface="+mn-lt"/>
              </a:rPr>
              <a:t>Suppose Country-A has an absolute advantage in the production of wheat and pulses. It takes 10 resources to produce 1 ton of wheat and 16 resources to produce 1 ton of pulses. Hence, with 400 units of resources, Country-A can produce 40 tons of wheat and no pulses, or 25 tons of pulses and no wheat. In Country-B, it takes 40 resources to produce one ton of wheat and 25 resources to produce a ton of pulses. In this way, it can produce 10 tons of wheat and no pulses, or 16 tons of pulses and no wheat</a:t>
            </a:r>
            <a:endParaRPr lang="en-GB" dirty="0"/>
          </a:p>
          <a:p>
            <a:endParaRPr lang="en-GB" dirty="0">
              <a:solidFill>
                <a:srgbClr val="222222"/>
              </a:solidFill>
            </a:endParaRPr>
          </a:p>
          <a:p>
            <a:endParaRPr lang="en-GB" dirty="0">
              <a:solidFill>
                <a:srgbClr val="222222"/>
              </a:solidFill>
            </a:endParaRPr>
          </a:p>
          <a:p>
            <a:endParaRPr lang="en-GB" dirty="0"/>
          </a:p>
        </p:txBody>
      </p:sp>
    </p:spTree>
    <p:extLst>
      <p:ext uri="{BB962C8B-B14F-4D97-AF65-F5344CB8AC3E}">
        <p14:creationId xmlns:p14="http://schemas.microsoft.com/office/powerpoint/2010/main" val="2015377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Autofit/>
          </a:bodyPr>
          <a:lstStyle/>
          <a:p>
            <a:pPr marL="0" indent="0">
              <a:buNone/>
            </a:pPr>
            <a:r>
              <a:rPr lang="en-GB" sz="2400" b="1" dirty="0">
                <a:solidFill>
                  <a:srgbClr val="222222"/>
                </a:solidFill>
                <a:ea typeface="+mn-lt"/>
                <a:cs typeface="+mn-lt"/>
              </a:rPr>
              <a:t>Absolute advantage</a:t>
            </a:r>
            <a:r>
              <a:rPr lang="en-GB" sz="2400" dirty="0">
                <a:solidFill>
                  <a:srgbClr val="222222"/>
                </a:solidFill>
                <a:ea typeface="+mn-lt"/>
                <a:cs typeface="+mn-lt"/>
              </a:rPr>
              <a:t> is one when a country produces a commodity with the best quality and at a faster rate than another. </a:t>
            </a:r>
            <a:endParaRPr lang="en-US" dirty="0">
              <a:solidFill>
                <a:srgbClr val="000000"/>
              </a:solidFill>
              <a:ea typeface="+mn-lt"/>
              <a:cs typeface="+mn-lt"/>
            </a:endParaRPr>
          </a:p>
          <a:p>
            <a:pPr marL="0" indent="0">
              <a:buNone/>
            </a:pPr>
            <a:r>
              <a:rPr lang="en-GB" sz="2400" b="1">
                <a:solidFill>
                  <a:srgbClr val="222222"/>
                </a:solidFill>
                <a:ea typeface="+mn-lt"/>
                <a:cs typeface="+mn-lt"/>
              </a:rPr>
              <a:t>Comparative </a:t>
            </a:r>
            <a:r>
              <a:rPr lang="en-GB" sz="2400" b="1" dirty="0">
                <a:solidFill>
                  <a:srgbClr val="222222"/>
                </a:solidFill>
                <a:ea typeface="+mn-lt"/>
                <a:cs typeface="+mn-lt"/>
              </a:rPr>
              <a:t>advantage</a:t>
            </a:r>
            <a:r>
              <a:rPr lang="en-GB" sz="2400" dirty="0">
                <a:solidFill>
                  <a:srgbClr val="222222"/>
                </a:solidFill>
                <a:ea typeface="+mn-lt"/>
                <a:cs typeface="+mn-lt"/>
              </a:rPr>
              <a:t> is when a country has the potential to produce a particular product better than any other country.</a:t>
            </a:r>
            <a:endParaRPr lang="en-US"/>
          </a:p>
          <a:p>
            <a:pPr marL="0" indent="0">
              <a:buNone/>
            </a:pPr>
            <a:r>
              <a:rPr lang="en-GB" sz="2400" dirty="0">
                <a:solidFill>
                  <a:srgbClr val="222222"/>
                </a:solidFill>
                <a:ea typeface="+mn-lt"/>
                <a:cs typeface="+mn-lt"/>
              </a:rPr>
              <a:t>Due to the effect of globalization, one can enjoy Brazilian coffee, while living in the United States or go for a drive in a German car, on the roads of London. International trade helps the countries to expand their market and sell the goods and services across the boundaries of the country.</a:t>
            </a:r>
            <a:endParaRPr lang="en-GB" sz="2400" dirty="0">
              <a:solidFill>
                <a:srgbClr val="222222"/>
              </a:solidFill>
            </a:endParaRPr>
          </a:p>
          <a:p>
            <a:pPr marL="0" indent="0">
              <a:buNone/>
            </a:pPr>
            <a:r>
              <a:rPr lang="en-GB" sz="2400" b="1">
                <a:solidFill>
                  <a:srgbClr val="222222"/>
                </a:solidFill>
                <a:ea typeface="+mn-lt"/>
                <a:cs typeface="+mn-lt"/>
              </a:rPr>
              <a:t>Mercantilism</a:t>
            </a:r>
            <a:r>
              <a:rPr lang="en-GB" sz="2400">
                <a:solidFill>
                  <a:srgbClr val="222222"/>
                </a:solidFill>
                <a:ea typeface="+mn-lt"/>
                <a:cs typeface="+mn-lt"/>
              </a:rPr>
              <a:t> is the premier body of thought on international trade, introduced </a:t>
            </a:r>
            <a:r>
              <a:rPr lang="en-GB" sz="2400" dirty="0">
                <a:solidFill>
                  <a:srgbClr val="222222"/>
                </a:solidFill>
                <a:ea typeface="+mn-lt"/>
                <a:cs typeface="+mn-lt"/>
              </a:rPr>
              <a:t>in the 17th and 18th century in Europe, wherein the mercantilist writers are of the view that the primary aim of the international trade is to promote favourable Balance of Trade. Here the favourable balance of trade refers to surplus trade between the countries, wherein the value of goods exported is greater than the goods imported.</a:t>
            </a:r>
            <a:endParaRPr lang="en-GB" sz="2400"/>
          </a:p>
          <a:p>
            <a:endParaRPr lang="en-GB" sz="2400" dirty="0">
              <a:solidFill>
                <a:srgbClr val="222222"/>
              </a:solidFill>
            </a:endParaRPr>
          </a:p>
        </p:txBody>
      </p:sp>
    </p:spTree>
    <p:extLst>
      <p:ext uri="{BB962C8B-B14F-4D97-AF65-F5344CB8AC3E}">
        <p14:creationId xmlns:p14="http://schemas.microsoft.com/office/powerpoint/2010/main" val="20989606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pPr marL="0" indent="0">
              <a:buNone/>
            </a:pPr>
            <a:r>
              <a:rPr lang="en-GB" dirty="0">
                <a:solidFill>
                  <a:srgbClr val="222222"/>
                </a:solidFill>
              </a:rPr>
              <a:t>                                           Activity</a:t>
            </a:r>
          </a:p>
          <a:p>
            <a:pPr marL="0" indent="0">
              <a:buNone/>
            </a:pPr>
            <a:r>
              <a:rPr lang="en-GB" dirty="0">
                <a:solidFill>
                  <a:srgbClr val="222222"/>
                </a:solidFill>
              </a:rPr>
              <a:t>Click on this link and go through this article to understand the current </a:t>
            </a:r>
            <a:r>
              <a:rPr lang="en-GB">
                <a:solidFill>
                  <a:srgbClr val="222222"/>
                </a:solidFill>
              </a:rPr>
              <a:t>staTe</a:t>
            </a:r>
            <a:r>
              <a:rPr lang="en-GB" dirty="0">
                <a:solidFill>
                  <a:srgbClr val="222222"/>
                </a:solidFill>
              </a:rPr>
              <a:t> of global trade.</a:t>
            </a:r>
          </a:p>
          <a:p>
            <a:pPr marL="0" indent="0">
              <a:buNone/>
            </a:pPr>
            <a:endParaRPr lang="en-GB" dirty="0">
              <a:solidFill>
                <a:srgbClr val="222222"/>
              </a:solidFill>
            </a:endParaRPr>
          </a:p>
          <a:p>
            <a:pPr marL="0" indent="0">
              <a:buNone/>
            </a:pPr>
            <a:r>
              <a:rPr lang="en-GB" sz="2400" dirty="0">
                <a:solidFill>
                  <a:srgbClr val="222222"/>
                </a:solidFill>
                <a:latin typeface="Segoe UI"/>
                <a:cs typeface="Segoe UI"/>
                <a:hlinkClick r:id="rId2"/>
              </a:rPr>
              <a:t>This is the current state of global trade | World Economic Forum (weforum.org)</a:t>
            </a:r>
            <a:endParaRPr lang="en-GB"/>
          </a:p>
        </p:txBody>
      </p:sp>
    </p:spTree>
    <p:extLst>
      <p:ext uri="{BB962C8B-B14F-4D97-AF65-F5344CB8AC3E}">
        <p14:creationId xmlns:p14="http://schemas.microsoft.com/office/powerpoint/2010/main" val="27411490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pPr marL="0" indent="0">
              <a:buNone/>
            </a:pPr>
            <a:r>
              <a:rPr lang="en-GB" b="1" dirty="0">
                <a:solidFill>
                  <a:srgbClr val="222222"/>
                </a:solidFill>
              </a:rPr>
              <a:t>  </a:t>
            </a:r>
            <a:r>
              <a:rPr lang="en-GB" b="1" dirty="0">
                <a:solidFill>
                  <a:srgbClr val="212529"/>
                </a:solidFill>
              </a:rPr>
              <a:t>International Monetary Fund, World Bank, and World Trade Organization</a:t>
            </a:r>
            <a:endParaRPr lang="en-US" b="1" dirty="0">
              <a:solidFill>
                <a:srgbClr val="000000"/>
              </a:solidFill>
            </a:endParaRPr>
          </a:p>
          <a:p>
            <a:pPr marL="0" indent="0">
              <a:buNone/>
            </a:pPr>
            <a:endParaRPr lang="en-GB" b="1" dirty="0">
              <a:solidFill>
                <a:srgbClr val="212529"/>
              </a:solidFill>
              <a:ea typeface="+mn-lt"/>
              <a:cs typeface="+mn-lt"/>
            </a:endParaRPr>
          </a:p>
          <a:p>
            <a:pPr marL="0" indent="0">
              <a:buNone/>
            </a:pPr>
            <a:r>
              <a:rPr lang="en-GB" dirty="0">
                <a:solidFill>
                  <a:srgbClr val="212529"/>
                </a:solidFill>
                <a:ea typeface="+mn-lt"/>
                <a:cs typeface="+mn-lt"/>
              </a:rPr>
              <a:t>The International Monetary Fund (IMF), World Bank, and World Trade Organization (WTO) are three of the most important global financial institutions, working to promote economic growth and development around the world. </a:t>
            </a:r>
            <a:endParaRPr lang="en-GB" dirty="0">
              <a:solidFill>
                <a:srgbClr val="000000"/>
              </a:solidFill>
              <a:ea typeface="+mn-lt"/>
              <a:cs typeface="+mn-lt"/>
            </a:endParaRPr>
          </a:p>
          <a:p>
            <a:pPr marL="0" indent="0">
              <a:buNone/>
            </a:pPr>
            <a:endParaRPr lang="en-GB" dirty="0">
              <a:solidFill>
                <a:srgbClr val="212529"/>
              </a:solidFill>
              <a:ea typeface="+mn-lt"/>
              <a:cs typeface="+mn-lt"/>
            </a:endParaRPr>
          </a:p>
          <a:p>
            <a:pPr marL="0" indent="0">
              <a:buNone/>
            </a:pPr>
            <a:r>
              <a:rPr lang="en-GB">
                <a:solidFill>
                  <a:srgbClr val="212529"/>
                </a:solidFill>
                <a:ea typeface="+mn-lt"/>
                <a:cs typeface="+mn-lt"/>
              </a:rPr>
              <a:t>These institutions play a crucial </a:t>
            </a:r>
            <a:r>
              <a:rPr lang="en-GB" dirty="0">
                <a:solidFill>
                  <a:srgbClr val="212529"/>
                </a:solidFill>
                <a:ea typeface="+mn-lt"/>
                <a:cs typeface="+mn-lt"/>
              </a:rPr>
              <a:t>role in shaping the global economy and have a significant impact on the lives of people in both developed and developing countries.</a:t>
            </a:r>
            <a:endParaRPr lang="en-GB"/>
          </a:p>
        </p:txBody>
      </p:sp>
    </p:spTree>
    <p:extLst>
      <p:ext uri="{BB962C8B-B14F-4D97-AF65-F5344CB8AC3E}">
        <p14:creationId xmlns:p14="http://schemas.microsoft.com/office/powerpoint/2010/main" val="147113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18691" y="689814"/>
            <a:ext cx="11593901" cy="6162884"/>
          </a:xfrm>
        </p:spPr>
        <p:txBody>
          <a:bodyPr vert="horz" lIns="91440" tIns="45720" rIns="91440" bIns="45720" rtlCol="0" anchor="t">
            <a:normAutofit/>
          </a:bodyPr>
          <a:lstStyle/>
          <a:p>
            <a:pPr marL="0" indent="0">
              <a:buNone/>
            </a:pPr>
            <a:r>
              <a:rPr lang="en-US" b="1">
                <a:solidFill>
                  <a:srgbClr val="000000"/>
                </a:solidFill>
              </a:rPr>
              <a:t>Group Task</a:t>
            </a:r>
            <a:endParaRPr lang="en-US" b="1"/>
          </a:p>
          <a:p>
            <a:pPr marL="0" indent="0">
              <a:buNone/>
            </a:pPr>
            <a:endParaRPr lang="en-GB" dirty="0">
              <a:solidFill>
                <a:srgbClr val="222222"/>
              </a:solidFill>
            </a:endParaRPr>
          </a:p>
          <a:p>
            <a:pPr marL="0" indent="0">
              <a:buNone/>
            </a:pPr>
            <a:r>
              <a:rPr lang="en-GB" sz="2400" dirty="0">
                <a:solidFill>
                  <a:srgbClr val="212529"/>
                </a:solidFill>
              </a:rPr>
              <a:t>Click on the links below and go through the web pages of theses organisation s and </a:t>
            </a:r>
            <a:r>
              <a:rPr lang="en-GB" sz="2400">
                <a:solidFill>
                  <a:srgbClr val="212529"/>
                </a:solidFill>
              </a:rPr>
              <a:t>outline the role and functions of each of the organisation.</a:t>
            </a:r>
          </a:p>
          <a:p>
            <a:pPr marL="0" indent="0">
              <a:buNone/>
            </a:pPr>
            <a:endParaRPr lang="en-GB" sz="2400" dirty="0">
              <a:solidFill>
                <a:srgbClr val="212529"/>
              </a:solidFill>
            </a:endParaRPr>
          </a:p>
          <a:p>
            <a:pPr marL="0" indent="0">
              <a:buNone/>
            </a:pPr>
            <a:r>
              <a:rPr lang="en-GB" sz="2400" b="1">
                <a:solidFill>
                  <a:srgbClr val="212529"/>
                </a:solidFill>
              </a:rPr>
              <a:t>Group 1</a:t>
            </a:r>
            <a:r>
              <a:rPr lang="en-GB" sz="2400" dirty="0">
                <a:solidFill>
                  <a:srgbClr val="212529"/>
                </a:solidFill>
              </a:rPr>
              <a:t> </a:t>
            </a:r>
            <a:r>
              <a:rPr lang="en-GB" sz="2400" dirty="0">
                <a:solidFill>
                  <a:srgbClr val="212529"/>
                </a:solidFill>
                <a:hlinkClick r:id="rId2"/>
              </a:rPr>
              <a:t>About</a:t>
            </a:r>
            <a:r>
              <a:rPr lang="en-GB" sz="2400" dirty="0">
                <a:solidFill>
                  <a:srgbClr val="212529"/>
                </a:solidFill>
                <a:ea typeface="+mn-lt"/>
                <a:cs typeface="+mn-lt"/>
                <a:hlinkClick r:id="rId2">
                  <a:extLst>
                    <a:ext uri="{A12FA001-AC4F-418D-AE19-62706E023703}">
                      <ahyp:hlinkClr xmlns:ahyp="http://schemas.microsoft.com/office/drawing/2018/hyperlinkcolor" val="tx"/>
                    </a:ext>
                  </a:extLst>
                </a:hlinkClick>
              </a:rPr>
              <a:t> the IMF</a:t>
            </a:r>
            <a:endParaRPr lang="en-GB" sz="2400">
              <a:solidFill>
                <a:srgbClr val="212529"/>
              </a:solidFill>
              <a:ea typeface="+mn-lt"/>
              <a:cs typeface="+mn-lt"/>
            </a:endParaRPr>
          </a:p>
          <a:p>
            <a:pPr marL="0" indent="0">
              <a:buNone/>
            </a:pPr>
            <a:r>
              <a:rPr lang="en-GB" sz="2400" b="1">
                <a:solidFill>
                  <a:srgbClr val="212529"/>
                </a:solidFill>
                <a:ea typeface="+mn-lt"/>
                <a:cs typeface="+mn-lt"/>
              </a:rPr>
              <a:t>Group 2</a:t>
            </a:r>
            <a:r>
              <a:rPr lang="en-GB" sz="2400" dirty="0">
                <a:solidFill>
                  <a:srgbClr val="212529"/>
                </a:solidFill>
                <a:ea typeface="+mn-lt"/>
                <a:cs typeface="+mn-lt"/>
              </a:rPr>
              <a:t> </a:t>
            </a:r>
            <a:r>
              <a:rPr lang="en-GB" sz="2400" dirty="0">
                <a:solidFill>
                  <a:srgbClr val="212529"/>
                </a:solidFill>
                <a:ea typeface="+mn-lt"/>
                <a:cs typeface="+mn-lt"/>
                <a:hlinkClick r:id="rId3">
                  <a:extLst>
                    <a:ext uri="{A12FA001-AC4F-418D-AE19-62706E023703}">
                      <ahyp:hlinkClr xmlns:ahyp="http://schemas.microsoft.com/office/drawing/2018/hyperlinkcolor" val="tx"/>
                    </a:ext>
                  </a:extLst>
                </a:hlinkClick>
              </a:rPr>
              <a:t>World Bank Group - International Development, Poverty, &amp; Sustainability</a:t>
            </a:r>
            <a:endParaRPr lang="en-GB" sz="2400" dirty="0">
              <a:solidFill>
                <a:srgbClr val="212529"/>
              </a:solidFill>
              <a:ea typeface="+mn-lt"/>
              <a:cs typeface="+mn-lt"/>
            </a:endParaRPr>
          </a:p>
          <a:p>
            <a:pPr marL="0" indent="0">
              <a:buNone/>
            </a:pPr>
            <a:r>
              <a:rPr lang="en-GB" sz="2400" b="1">
                <a:solidFill>
                  <a:srgbClr val="212529"/>
                </a:solidFill>
                <a:latin typeface="Aptos"/>
                <a:ea typeface="+mn-lt"/>
                <a:cs typeface="Segoe UI"/>
              </a:rPr>
              <a:t>Group 3</a:t>
            </a:r>
            <a:r>
              <a:rPr lang="en-GB" sz="2400" dirty="0">
                <a:solidFill>
                  <a:srgbClr val="212529"/>
                </a:solidFill>
                <a:latin typeface="Aptos"/>
                <a:ea typeface="+mn-lt"/>
                <a:cs typeface="Segoe UI"/>
              </a:rPr>
              <a:t> </a:t>
            </a:r>
            <a:r>
              <a:rPr lang="en-GB" sz="2400" dirty="0">
                <a:solidFill>
                  <a:srgbClr val="212529"/>
                </a:solidFill>
                <a:latin typeface="Segoe UI"/>
                <a:ea typeface="+mn-lt"/>
                <a:cs typeface="Segoe UI"/>
                <a:hlinkClick r:id="rId4">
                  <a:extLst>
                    <a:ext uri="{A12FA001-AC4F-418D-AE19-62706E023703}">
                      <ahyp:hlinkClr xmlns:ahyp="http://schemas.microsoft.com/office/drawing/2018/hyperlinkcolor" val="tx"/>
                    </a:ext>
                  </a:extLst>
                </a:hlinkClick>
              </a:rPr>
              <a:t>World Trade Organization - Home page - Global trade (wto.org)</a:t>
            </a:r>
            <a:endParaRPr lang="en-GB" sz="2400">
              <a:solidFill>
                <a:srgbClr val="212529"/>
              </a:solidFill>
              <a:latin typeface="Segoe UI"/>
              <a:ea typeface="+mn-lt"/>
              <a:cs typeface="Segoe UI"/>
            </a:endParaRPr>
          </a:p>
          <a:p>
            <a:pPr marL="0" indent="0">
              <a:buNone/>
            </a:pPr>
            <a:endParaRPr lang="en-GB" sz="2400" dirty="0">
              <a:solidFill>
                <a:srgbClr val="212529"/>
              </a:solidFill>
              <a:latin typeface="Segoe UI"/>
              <a:cs typeface="Segoe UI"/>
            </a:endParaRPr>
          </a:p>
        </p:txBody>
      </p:sp>
    </p:spTree>
    <p:extLst>
      <p:ext uri="{BB962C8B-B14F-4D97-AF65-F5344CB8AC3E}">
        <p14:creationId xmlns:p14="http://schemas.microsoft.com/office/powerpoint/2010/main" val="38920638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2EB29-1456-511B-12B5-917AAC2FD45D}"/>
              </a:ext>
            </a:extLst>
          </p:cNvPr>
          <p:cNvSpPr>
            <a:spLocks noGrp="1"/>
          </p:cNvSpPr>
          <p:nvPr>
            <p:ph type="title"/>
          </p:nvPr>
        </p:nvSpPr>
        <p:spPr/>
        <p:txBody>
          <a:bodyPr/>
          <a:lstStyle/>
          <a:p>
            <a:endParaRPr lang="en-GB"/>
          </a:p>
        </p:txBody>
      </p:sp>
      <p:pic>
        <p:nvPicPr>
          <p:cNvPr id="4" name="Online Media 3" title="What's the difference between the IMF and the World Bank? | CNBC Explains">
            <a:hlinkClick r:id="" action="ppaction://media"/>
            <a:extLst>
              <a:ext uri="{FF2B5EF4-FFF2-40B4-BE49-F238E27FC236}">
                <a16:creationId xmlns:a16="http://schemas.microsoft.com/office/drawing/2014/main" id="{7F13C585-8A0A-3EF7-849C-E44E9F362AA0}"/>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1501537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272871"/>
            <a:ext cx="11004430" cy="5904092"/>
          </a:xfrm>
        </p:spPr>
        <p:txBody>
          <a:bodyPr vert="horz" lIns="91440" tIns="45720" rIns="91440" bIns="45720" rtlCol="0" anchor="t">
            <a:normAutofit/>
          </a:bodyPr>
          <a:lstStyle/>
          <a:p>
            <a:pPr marL="0" indent="0">
              <a:buNone/>
            </a:pPr>
            <a:r>
              <a:rPr lang="en-GB" b="1">
                <a:solidFill>
                  <a:srgbClr val="212529"/>
                </a:solidFill>
                <a:latin typeface="-apple-system"/>
                <a:ea typeface="-apple-system"/>
                <a:cs typeface="-apple-system"/>
              </a:rPr>
              <a:t>International Monetary Fund (IMF):</a:t>
            </a:r>
            <a:endParaRPr lang="en-US" b="1"/>
          </a:p>
          <a:p>
            <a:r>
              <a:rPr lang="en-GB" dirty="0">
                <a:solidFill>
                  <a:srgbClr val="212529"/>
                </a:solidFill>
                <a:latin typeface="-apple-system"/>
                <a:ea typeface="-apple-system"/>
                <a:cs typeface="-apple-system"/>
              </a:rPr>
              <a:t>The IMF is an international organization that provides financial assistance to countries experiencing economic difficulties. </a:t>
            </a:r>
          </a:p>
          <a:p>
            <a:r>
              <a:rPr lang="en-GB">
                <a:solidFill>
                  <a:srgbClr val="212529"/>
                </a:solidFill>
                <a:latin typeface="-apple-system"/>
                <a:ea typeface="-apple-system"/>
                <a:cs typeface="-apple-system"/>
              </a:rPr>
              <a:t>It was </a:t>
            </a:r>
            <a:r>
              <a:rPr lang="en-GB" dirty="0">
                <a:solidFill>
                  <a:srgbClr val="212529"/>
                </a:solidFill>
                <a:latin typeface="-apple-system"/>
                <a:ea typeface="-apple-system"/>
                <a:cs typeface="-apple-system"/>
              </a:rPr>
              <a:t>established in 1945 to promote international monetary cooperation, facilitate the balanced growth of international trade, and provide resources to help member countries overcome economic difficulties.</a:t>
            </a:r>
            <a:endParaRPr lang="en-GB" dirty="0"/>
          </a:p>
          <a:p>
            <a:r>
              <a:rPr lang="en-GB" dirty="0">
                <a:solidFill>
                  <a:srgbClr val="212529"/>
                </a:solidFill>
                <a:latin typeface="-apple-system"/>
                <a:ea typeface="-apple-system"/>
                <a:cs typeface="-apple-system"/>
              </a:rPr>
              <a:t>The IMF has 190 member countries and is headquartered in Washington, D.C. </a:t>
            </a:r>
            <a:endParaRPr lang="en-GB" sz="1800" dirty="0">
              <a:solidFill>
                <a:srgbClr val="212529"/>
              </a:solidFill>
              <a:latin typeface="Aptos" panose="020B0004020202020204"/>
              <a:ea typeface="-apple-system"/>
              <a:cs typeface="-apple-system"/>
            </a:endParaRPr>
          </a:p>
          <a:p>
            <a:r>
              <a:rPr lang="en-GB">
                <a:solidFill>
                  <a:srgbClr val="212529"/>
                </a:solidFill>
                <a:latin typeface="-apple-system"/>
                <a:ea typeface="-apple-system"/>
                <a:cs typeface="-apple-system"/>
              </a:rPr>
              <a:t>The organization provides loans to member </a:t>
            </a:r>
            <a:r>
              <a:rPr lang="en-GB" dirty="0">
                <a:solidFill>
                  <a:srgbClr val="212529"/>
                </a:solidFill>
                <a:latin typeface="-apple-system"/>
                <a:ea typeface="-apple-system"/>
                <a:cs typeface="-apple-system"/>
              </a:rPr>
              <a:t>countries facing economic difficulties and works with them to develop and implement economic reform programs. The goal of these programs is to restore macroeconomic stability and promote sustainable economic growth.</a:t>
            </a:r>
            <a:endParaRPr lang="en-GB" sz="1800" dirty="0">
              <a:solidFill>
                <a:srgbClr val="212529"/>
              </a:solidFill>
            </a:endParaRPr>
          </a:p>
        </p:txBody>
      </p:sp>
    </p:spTree>
    <p:extLst>
      <p:ext uri="{BB962C8B-B14F-4D97-AF65-F5344CB8AC3E}">
        <p14:creationId xmlns:p14="http://schemas.microsoft.com/office/powerpoint/2010/main" val="3986990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pPr marL="0" indent="0">
              <a:buNone/>
            </a:pPr>
            <a:r>
              <a:rPr lang="en-GB" b="1" dirty="0">
                <a:solidFill>
                  <a:srgbClr val="212529"/>
                </a:solidFill>
                <a:latin typeface="-apple-system"/>
                <a:ea typeface="-apple-system"/>
                <a:cs typeface="-apple-system"/>
              </a:rPr>
              <a:t>Functions of International Monetary Fund (IMF):</a:t>
            </a:r>
            <a:endParaRPr lang="en-US" b="1"/>
          </a:p>
          <a:p>
            <a:pPr marL="0" indent="0">
              <a:buNone/>
            </a:pPr>
            <a:endParaRPr lang="en-GB" dirty="0">
              <a:solidFill>
                <a:srgbClr val="212529"/>
              </a:solidFill>
              <a:latin typeface="-apple-system"/>
            </a:endParaRPr>
          </a:p>
          <a:p>
            <a:r>
              <a:rPr lang="en-GB" b="1">
                <a:solidFill>
                  <a:srgbClr val="004C97"/>
                </a:solidFill>
              </a:rPr>
              <a:t>POLICY ADVICE</a:t>
            </a:r>
            <a:endParaRPr lang="en-GB" dirty="0">
              <a:solidFill>
                <a:srgbClr val="212529"/>
              </a:solidFill>
              <a:latin typeface="-apple-system"/>
            </a:endParaRPr>
          </a:p>
          <a:p>
            <a:r>
              <a:rPr lang="en-GB" b="1" u="sng" dirty="0">
                <a:solidFill>
                  <a:srgbClr val="E35205"/>
                </a:solidFill>
                <a:hlinkClick r:id="rId2"/>
              </a:rPr>
              <a:t>FINANCIAL ASSISTANCE</a:t>
            </a:r>
            <a:endParaRPr lang="en-GB" u="sng" dirty="0">
              <a:solidFill>
                <a:srgbClr val="212529"/>
              </a:solidFill>
              <a:latin typeface="-apple-system"/>
            </a:endParaRPr>
          </a:p>
          <a:p>
            <a:r>
              <a:rPr lang="en-GB" b="1" dirty="0">
                <a:solidFill>
                  <a:srgbClr val="004C97"/>
                </a:solidFill>
                <a:hlinkClick r:id="rId3"/>
              </a:rPr>
              <a:t>CAPACITY DEVELOPMENT</a:t>
            </a:r>
            <a:endParaRPr lang="en-GB" dirty="0">
              <a:solidFill>
                <a:srgbClr val="212529"/>
              </a:solidFill>
              <a:latin typeface="-apple-system"/>
            </a:endParaRPr>
          </a:p>
          <a:p>
            <a:endParaRPr lang="en-GB" dirty="0">
              <a:solidFill>
                <a:srgbClr val="212529"/>
              </a:solidFill>
              <a:latin typeface="-apple-system"/>
            </a:endParaRPr>
          </a:p>
          <a:p>
            <a:endParaRPr lang="en-GB" dirty="0">
              <a:solidFill>
                <a:srgbClr val="212529"/>
              </a:solidFill>
              <a:latin typeface="-apple-system"/>
            </a:endParaRPr>
          </a:p>
        </p:txBody>
      </p:sp>
    </p:spTree>
    <p:extLst>
      <p:ext uri="{BB962C8B-B14F-4D97-AF65-F5344CB8AC3E}">
        <p14:creationId xmlns:p14="http://schemas.microsoft.com/office/powerpoint/2010/main" val="7041375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205597" y="287248"/>
            <a:ext cx="11637033" cy="6565450"/>
          </a:xfrm>
        </p:spPr>
        <p:txBody>
          <a:bodyPr vert="horz" lIns="91440" tIns="45720" rIns="91440" bIns="45720" rtlCol="0" anchor="t">
            <a:normAutofit/>
          </a:bodyPr>
          <a:lstStyle/>
          <a:p>
            <a:pPr>
              <a:buNone/>
            </a:pPr>
            <a:r>
              <a:rPr lang="en-GB" b="1" dirty="0">
                <a:solidFill>
                  <a:srgbClr val="212529"/>
                </a:solidFill>
              </a:rPr>
              <a:t>World Bank:</a:t>
            </a:r>
            <a:endParaRPr lang="en-US" b="1" dirty="0"/>
          </a:p>
          <a:p>
            <a:pPr marL="457200" indent="-457200"/>
            <a:r>
              <a:rPr lang="en-GB" dirty="0">
                <a:solidFill>
                  <a:srgbClr val="212529"/>
                </a:solidFill>
                <a:ea typeface="+mn-lt"/>
                <a:cs typeface="+mn-lt"/>
              </a:rPr>
              <a:t>The World Bank is an international financial institution that provides loans to developing countries for capital programs. </a:t>
            </a:r>
            <a:endParaRPr lang="en-GB" dirty="0">
              <a:solidFill>
                <a:srgbClr val="000000"/>
              </a:solidFill>
              <a:ea typeface="+mn-lt"/>
              <a:cs typeface="+mn-lt"/>
            </a:endParaRPr>
          </a:p>
          <a:p>
            <a:pPr marL="457200" indent="-457200"/>
            <a:r>
              <a:rPr lang="en-GB">
                <a:solidFill>
                  <a:srgbClr val="212529"/>
                </a:solidFill>
                <a:ea typeface="+mn-lt"/>
                <a:cs typeface="+mn-lt"/>
              </a:rPr>
              <a:t>It was </a:t>
            </a:r>
            <a:r>
              <a:rPr lang="en-GB" dirty="0">
                <a:solidFill>
                  <a:srgbClr val="212529"/>
                </a:solidFill>
                <a:ea typeface="+mn-lt"/>
                <a:cs typeface="+mn-lt"/>
              </a:rPr>
              <a:t>established in 1944 and is headquartered in Washington, D.C. </a:t>
            </a:r>
            <a:endParaRPr lang="en-GB">
              <a:solidFill>
                <a:srgbClr val="000000"/>
              </a:solidFill>
              <a:ea typeface="+mn-lt"/>
              <a:cs typeface="+mn-lt"/>
            </a:endParaRPr>
          </a:p>
          <a:p>
            <a:pPr marL="457200" indent="-457200"/>
            <a:r>
              <a:rPr lang="en-GB">
                <a:solidFill>
                  <a:srgbClr val="212529"/>
                </a:solidFill>
                <a:ea typeface="+mn-lt"/>
                <a:cs typeface="+mn-lt"/>
              </a:rPr>
              <a:t>The World Bank has 189 member countries and provides </a:t>
            </a:r>
            <a:r>
              <a:rPr lang="en-GB" dirty="0">
                <a:solidFill>
                  <a:srgbClr val="212529"/>
                </a:solidFill>
                <a:ea typeface="+mn-lt"/>
                <a:cs typeface="+mn-lt"/>
              </a:rPr>
              <a:t>loans to support programs that aim to reduce poverty and promote sustainable economic growth.</a:t>
            </a:r>
            <a:endParaRPr lang="en-GB"/>
          </a:p>
          <a:p>
            <a:pPr marL="457200" indent="-457200"/>
            <a:r>
              <a:rPr lang="en-GB" dirty="0">
                <a:solidFill>
                  <a:srgbClr val="212529"/>
                </a:solidFill>
                <a:ea typeface="+mn-lt"/>
                <a:cs typeface="+mn-lt"/>
              </a:rPr>
              <a:t>In addition to providing loans, the World Bank also provides technical assistance and policy advice to developing countries. </a:t>
            </a:r>
            <a:endParaRPr lang="en-GB" dirty="0">
              <a:solidFill>
                <a:srgbClr val="000000"/>
              </a:solidFill>
              <a:ea typeface="+mn-lt"/>
              <a:cs typeface="+mn-lt"/>
            </a:endParaRPr>
          </a:p>
          <a:p>
            <a:pPr marL="457200" indent="-457200"/>
            <a:r>
              <a:rPr lang="en-GB">
                <a:solidFill>
                  <a:srgbClr val="212529"/>
                </a:solidFill>
                <a:ea typeface="+mn-lt"/>
                <a:cs typeface="+mn-lt"/>
              </a:rPr>
              <a:t>The organization </a:t>
            </a:r>
            <a:r>
              <a:rPr lang="en-GB" dirty="0">
                <a:solidFill>
                  <a:srgbClr val="212529"/>
                </a:solidFill>
                <a:ea typeface="+mn-lt"/>
                <a:cs typeface="+mn-lt"/>
              </a:rPr>
              <a:t>has several initiatives aimed at promoting economic growth and reducing poverty, including the International Finance Corporation (IFC), which provides financing for private sector projects in developing countries, and the International Development Association (IDA), which provides low-interest loans and grants to the poorest countries.</a:t>
            </a:r>
            <a:endParaRPr lang="en-GB"/>
          </a:p>
          <a:p>
            <a:pPr marL="0" indent="0">
              <a:buNone/>
            </a:pPr>
            <a:endParaRPr lang="en-GB" dirty="0">
              <a:solidFill>
                <a:srgbClr val="212529"/>
              </a:solidFill>
              <a:latin typeface="-apple-system"/>
            </a:endParaRPr>
          </a:p>
        </p:txBody>
      </p:sp>
    </p:spTree>
    <p:extLst>
      <p:ext uri="{BB962C8B-B14F-4D97-AF65-F5344CB8AC3E}">
        <p14:creationId xmlns:p14="http://schemas.microsoft.com/office/powerpoint/2010/main" val="7948147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pPr>
              <a:buNone/>
            </a:pPr>
            <a:r>
              <a:rPr lang="en-GB" b="1">
                <a:solidFill>
                  <a:srgbClr val="212529"/>
                </a:solidFill>
              </a:rPr>
              <a:t>Functions of World Bank</a:t>
            </a:r>
            <a:endParaRPr lang="en-US" b="1"/>
          </a:p>
          <a:p>
            <a:pPr>
              <a:buNone/>
            </a:pPr>
            <a:endParaRPr lang="en-GB" b="1" dirty="0">
              <a:solidFill>
                <a:srgbClr val="212529"/>
              </a:solidFill>
              <a:ea typeface="+mn-lt"/>
              <a:cs typeface="+mn-lt"/>
            </a:endParaRPr>
          </a:p>
          <a:p>
            <a:pPr marL="457200" indent="-457200"/>
            <a:r>
              <a:rPr lang="en-GB">
                <a:solidFill>
                  <a:srgbClr val="212529"/>
                </a:solidFill>
                <a:ea typeface="+mn-lt"/>
                <a:cs typeface="+mn-lt"/>
              </a:rPr>
              <a:t> The World Bank Group works in every major area of development. and provide a wide array of financial products and technical assistance</a:t>
            </a:r>
            <a:endParaRPr lang="en-GB">
              <a:solidFill>
                <a:srgbClr val="000000"/>
              </a:solidFill>
              <a:ea typeface="+mn-lt"/>
              <a:cs typeface="+mn-lt"/>
            </a:endParaRPr>
          </a:p>
          <a:p>
            <a:pPr marL="457200" indent="-457200"/>
            <a:endParaRPr lang="en-GB" dirty="0">
              <a:solidFill>
                <a:srgbClr val="212529"/>
              </a:solidFill>
              <a:ea typeface="+mn-lt"/>
              <a:cs typeface="+mn-lt"/>
            </a:endParaRPr>
          </a:p>
          <a:p>
            <a:pPr marL="457200" indent="-457200"/>
            <a:r>
              <a:rPr lang="en-GB">
                <a:solidFill>
                  <a:srgbClr val="212529"/>
                </a:solidFill>
                <a:ea typeface="+mn-lt"/>
                <a:cs typeface="+mn-lt"/>
              </a:rPr>
              <a:t>Help countries share and apply innovative </a:t>
            </a:r>
            <a:r>
              <a:rPr lang="en-GB" dirty="0">
                <a:solidFill>
                  <a:srgbClr val="212529"/>
                </a:solidFill>
                <a:ea typeface="+mn-lt"/>
                <a:cs typeface="+mn-lt"/>
              </a:rPr>
              <a:t>knowledge and solutions to the challenges they face.</a:t>
            </a:r>
            <a:endParaRPr lang="en-GB"/>
          </a:p>
          <a:p>
            <a:pPr marL="457200" indent="-457200"/>
            <a:endParaRPr lang="en-GB" dirty="0">
              <a:solidFill>
                <a:srgbClr val="212529"/>
              </a:solidFill>
              <a:latin typeface="Aptos"/>
            </a:endParaRPr>
          </a:p>
          <a:p>
            <a:pPr marL="0" indent="0">
              <a:buNone/>
            </a:pPr>
            <a:endParaRPr lang="en-GB" dirty="0">
              <a:solidFill>
                <a:srgbClr val="212529"/>
              </a:solidFill>
              <a:latin typeface="-apple-system"/>
            </a:endParaRPr>
          </a:p>
        </p:txBody>
      </p:sp>
    </p:spTree>
    <p:extLst>
      <p:ext uri="{BB962C8B-B14F-4D97-AF65-F5344CB8AC3E}">
        <p14:creationId xmlns:p14="http://schemas.microsoft.com/office/powerpoint/2010/main" val="3072675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2CB19-3917-11A2-655C-B76AFACE9E5E}"/>
              </a:ext>
            </a:extLst>
          </p:cNvPr>
          <p:cNvSpPr>
            <a:spLocks noGrp="1"/>
          </p:cNvSpPr>
          <p:nvPr>
            <p:ph type="title"/>
          </p:nvPr>
        </p:nvSpPr>
        <p:spPr/>
        <p:txBody>
          <a:bodyPr/>
          <a:lstStyle/>
          <a:p>
            <a:endParaRPr lang="en-GB"/>
          </a:p>
        </p:txBody>
      </p:sp>
      <p:pic>
        <p:nvPicPr>
          <p:cNvPr id="4" name="Online Media 3" title="World Trade Organization">
            <a:hlinkClick r:id="" action="ppaction://media"/>
            <a:extLst>
              <a:ext uri="{FF2B5EF4-FFF2-40B4-BE49-F238E27FC236}">
                <a16:creationId xmlns:a16="http://schemas.microsoft.com/office/drawing/2014/main" id="{19D6D70A-8A30-EA81-FE31-AE6DA4449661}"/>
              </a:ext>
            </a:extLst>
          </p:cNvPr>
          <p:cNvPicPr>
            <a:picLocks noGrp="1" noRot="1" noChangeAspect="1"/>
          </p:cNvPicPr>
          <p:nvPr>
            <p:ph idx="1"/>
            <a:videoFile r:link="rId1"/>
          </p:nvPr>
        </p:nvPicPr>
        <p:blipFill>
          <a:blip r:embed="rId3"/>
          <a:stretch>
            <a:fillRect/>
          </a:stretch>
        </p:blipFill>
        <p:spPr>
          <a:xfrm>
            <a:off x="3195638" y="1825625"/>
            <a:ext cx="5800725" cy="4351338"/>
          </a:xfrm>
        </p:spPr>
      </p:pic>
    </p:spTree>
    <p:extLst>
      <p:ext uri="{BB962C8B-B14F-4D97-AF65-F5344CB8AC3E}">
        <p14:creationId xmlns:p14="http://schemas.microsoft.com/office/powerpoint/2010/main" val="3089318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pPr>
              <a:buNone/>
            </a:pPr>
            <a:r>
              <a:rPr lang="en-GB" b="1" dirty="0">
                <a:solidFill>
                  <a:srgbClr val="212529"/>
                </a:solidFill>
              </a:rPr>
              <a:t>World Trade Organization (WTO):</a:t>
            </a:r>
            <a:endParaRPr lang="en-US" b="1"/>
          </a:p>
          <a:p>
            <a:pPr marL="457200" indent="-457200"/>
            <a:r>
              <a:rPr lang="en-GB" dirty="0">
                <a:solidFill>
                  <a:srgbClr val="212529"/>
                </a:solidFill>
                <a:ea typeface="+mn-lt"/>
                <a:cs typeface="+mn-lt"/>
              </a:rPr>
              <a:t>The WTO is an international organization that deals with the rules of trade between nations. </a:t>
            </a:r>
            <a:endParaRPr lang="en-GB">
              <a:solidFill>
                <a:srgbClr val="000000"/>
              </a:solidFill>
              <a:ea typeface="+mn-lt"/>
              <a:cs typeface="+mn-lt"/>
            </a:endParaRPr>
          </a:p>
          <a:p>
            <a:pPr marL="457200" indent="-457200"/>
            <a:r>
              <a:rPr lang="en-GB">
                <a:solidFill>
                  <a:srgbClr val="212529"/>
                </a:solidFill>
                <a:ea typeface="+mn-lt"/>
                <a:cs typeface="+mn-lt"/>
              </a:rPr>
              <a:t>It was established in 1995 and is </a:t>
            </a:r>
            <a:r>
              <a:rPr lang="en-GB" dirty="0">
                <a:solidFill>
                  <a:srgbClr val="212529"/>
                </a:solidFill>
                <a:ea typeface="+mn-lt"/>
                <a:cs typeface="+mn-lt"/>
              </a:rPr>
              <a:t>headquartered in Geneva, Switzerland. </a:t>
            </a:r>
            <a:endParaRPr lang="en-GB">
              <a:solidFill>
                <a:srgbClr val="000000"/>
              </a:solidFill>
              <a:ea typeface="+mn-lt"/>
              <a:cs typeface="+mn-lt"/>
            </a:endParaRPr>
          </a:p>
          <a:p>
            <a:pPr marL="457200" indent="-457200"/>
            <a:r>
              <a:rPr lang="en-GB">
                <a:solidFill>
                  <a:srgbClr val="212529"/>
                </a:solidFill>
                <a:ea typeface="+mn-lt"/>
                <a:cs typeface="+mn-lt"/>
              </a:rPr>
              <a:t>The WTO has 164 member countries and is </a:t>
            </a:r>
            <a:r>
              <a:rPr lang="en-GB" dirty="0">
                <a:solidFill>
                  <a:srgbClr val="212529"/>
                </a:solidFill>
                <a:ea typeface="+mn-lt"/>
                <a:cs typeface="+mn-lt"/>
              </a:rPr>
              <a:t>responsible for overseeing and regulating international trade.</a:t>
            </a:r>
            <a:endParaRPr lang="en-GB"/>
          </a:p>
          <a:p>
            <a:pPr marL="457200" indent="-457200"/>
            <a:r>
              <a:rPr lang="en-GB" dirty="0">
                <a:solidFill>
                  <a:srgbClr val="212529"/>
                </a:solidFill>
                <a:ea typeface="+mn-lt"/>
                <a:cs typeface="+mn-lt"/>
              </a:rPr>
              <a:t>The WTO sets and enforces rules on trade in goods, services, and intellectual property, and provides a forum for member countries to negotiate trade agreements. </a:t>
            </a:r>
            <a:endParaRPr lang="en-GB" dirty="0">
              <a:solidFill>
                <a:srgbClr val="000000"/>
              </a:solidFill>
              <a:ea typeface="+mn-lt"/>
              <a:cs typeface="+mn-lt"/>
            </a:endParaRPr>
          </a:p>
          <a:p>
            <a:pPr marL="457200" indent="-457200"/>
            <a:r>
              <a:rPr lang="en-GB">
                <a:solidFill>
                  <a:srgbClr val="212529"/>
                </a:solidFill>
                <a:ea typeface="+mn-lt"/>
                <a:cs typeface="+mn-lt"/>
              </a:rPr>
              <a:t>The organization also provides a </a:t>
            </a:r>
            <a:r>
              <a:rPr lang="en-GB" dirty="0">
                <a:solidFill>
                  <a:srgbClr val="212529"/>
                </a:solidFill>
                <a:ea typeface="+mn-lt"/>
                <a:cs typeface="+mn-lt"/>
              </a:rPr>
              <a:t>dispute resolution mechanism to help resolve trade disputes between member countries.</a:t>
            </a:r>
            <a:endParaRPr lang="en-GB"/>
          </a:p>
          <a:p>
            <a:pPr marL="457200" indent="-457200"/>
            <a:endParaRPr lang="en-GB" dirty="0">
              <a:solidFill>
                <a:srgbClr val="212529"/>
              </a:solidFill>
            </a:endParaRPr>
          </a:p>
          <a:p>
            <a:pPr marL="0" indent="0">
              <a:buNone/>
            </a:pPr>
            <a:endParaRPr lang="en-GB" dirty="0">
              <a:solidFill>
                <a:srgbClr val="212529"/>
              </a:solidFill>
              <a:latin typeface="-apple-system"/>
            </a:endParaRPr>
          </a:p>
        </p:txBody>
      </p:sp>
    </p:spTree>
    <p:extLst>
      <p:ext uri="{BB962C8B-B14F-4D97-AF65-F5344CB8AC3E}">
        <p14:creationId xmlns:p14="http://schemas.microsoft.com/office/powerpoint/2010/main" val="20387557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pPr>
              <a:buNone/>
            </a:pPr>
            <a:r>
              <a:rPr lang="en-GB" b="1" dirty="0">
                <a:solidFill>
                  <a:srgbClr val="212529"/>
                </a:solidFill>
              </a:rPr>
              <a:t>Functions of World Trade Organization (WTO):</a:t>
            </a:r>
            <a:endParaRPr lang="en-US" b="1" dirty="0"/>
          </a:p>
          <a:p>
            <a:pPr>
              <a:buNone/>
            </a:pPr>
            <a:endParaRPr lang="en-GB" dirty="0"/>
          </a:p>
          <a:p>
            <a:pPr>
              <a:buFont typeface="Arial"/>
              <a:buChar char="•"/>
            </a:pPr>
            <a:r>
              <a:rPr lang="en-GB" dirty="0">
                <a:solidFill>
                  <a:srgbClr val="000000"/>
                </a:solidFill>
                <a:ea typeface="+mn-lt"/>
                <a:cs typeface="+mn-lt"/>
              </a:rPr>
              <a:t>Administering WTO trade agreements</a:t>
            </a:r>
            <a:endParaRPr lang="en-GB" dirty="0"/>
          </a:p>
          <a:p>
            <a:pPr>
              <a:buFont typeface="Arial"/>
              <a:buChar char="•"/>
            </a:pPr>
            <a:r>
              <a:rPr lang="en-GB" dirty="0">
                <a:solidFill>
                  <a:srgbClr val="000000"/>
                </a:solidFill>
                <a:ea typeface="+mn-lt"/>
                <a:cs typeface="+mn-lt"/>
              </a:rPr>
              <a:t>Forum for trade negotiations</a:t>
            </a:r>
            <a:endParaRPr lang="en-GB" dirty="0"/>
          </a:p>
          <a:p>
            <a:pPr>
              <a:buFont typeface="Arial"/>
              <a:buChar char="•"/>
            </a:pPr>
            <a:r>
              <a:rPr lang="en-GB" dirty="0">
                <a:solidFill>
                  <a:srgbClr val="000000"/>
                </a:solidFill>
                <a:ea typeface="+mn-lt"/>
                <a:cs typeface="+mn-lt"/>
              </a:rPr>
              <a:t>Handling trade disputes</a:t>
            </a:r>
            <a:endParaRPr lang="en-GB" dirty="0"/>
          </a:p>
          <a:p>
            <a:pPr>
              <a:buFont typeface="Arial"/>
              <a:buChar char="•"/>
            </a:pPr>
            <a:r>
              <a:rPr lang="en-GB" dirty="0">
                <a:solidFill>
                  <a:srgbClr val="000000"/>
                </a:solidFill>
                <a:ea typeface="+mn-lt"/>
                <a:cs typeface="+mn-lt"/>
              </a:rPr>
              <a:t>Monitoring national trade policies</a:t>
            </a:r>
            <a:endParaRPr lang="en-GB" dirty="0"/>
          </a:p>
          <a:p>
            <a:pPr>
              <a:buFont typeface="Arial"/>
              <a:buChar char="•"/>
            </a:pPr>
            <a:r>
              <a:rPr lang="en-GB" dirty="0">
                <a:solidFill>
                  <a:srgbClr val="000000"/>
                </a:solidFill>
                <a:ea typeface="+mn-lt"/>
                <a:cs typeface="+mn-lt"/>
              </a:rPr>
              <a:t>Technical assistance and training for developing countries</a:t>
            </a:r>
            <a:endParaRPr lang="en-GB" dirty="0"/>
          </a:p>
          <a:p>
            <a:pPr>
              <a:buFont typeface="Arial"/>
              <a:buChar char="•"/>
            </a:pPr>
            <a:r>
              <a:rPr lang="en-GB" dirty="0">
                <a:solidFill>
                  <a:srgbClr val="000000"/>
                </a:solidFill>
                <a:ea typeface="+mn-lt"/>
                <a:cs typeface="+mn-lt"/>
              </a:rPr>
              <a:t>Cooperation with other international organizations</a:t>
            </a:r>
            <a:endParaRPr lang="en-GB" dirty="0"/>
          </a:p>
          <a:p>
            <a:pPr>
              <a:buNone/>
            </a:pPr>
            <a:endParaRPr lang="en-GB" dirty="0">
              <a:solidFill>
                <a:srgbClr val="212529"/>
              </a:solidFill>
            </a:endParaRPr>
          </a:p>
          <a:p>
            <a:pPr>
              <a:buNone/>
            </a:pPr>
            <a:endParaRPr lang="en-GB" dirty="0">
              <a:solidFill>
                <a:srgbClr val="212529"/>
              </a:solidFill>
            </a:endParaRPr>
          </a:p>
          <a:p>
            <a:pPr marL="0" indent="0">
              <a:buNone/>
            </a:pPr>
            <a:endParaRPr lang="en-GB" dirty="0">
              <a:solidFill>
                <a:srgbClr val="212529"/>
              </a:solidFill>
              <a:latin typeface="-apple-system"/>
            </a:endParaRPr>
          </a:p>
        </p:txBody>
      </p:sp>
    </p:spTree>
    <p:extLst>
      <p:ext uri="{BB962C8B-B14F-4D97-AF65-F5344CB8AC3E}">
        <p14:creationId xmlns:p14="http://schemas.microsoft.com/office/powerpoint/2010/main" val="945252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AC6F6-392A-DE14-67B0-D2CC9C0BF01A}"/>
              </a:ext>
            </a:extLst>
          </p:cNvPr>
          <p:cNvSpPr>
            <a:spLocks noGrp="1"/>
          </p:cNvSpPr>
          <p:nvPr>
            <p:ph type="title"/>
          </p:nvPr>
        </p:nvSpPr>
        <p:spPr/>
        <p:txBody>
          <a:bodyPr/>
          <a:lstStyle/>
          <a:p>
            <a:endParaRPr lang="en-GB"/>
          </a:p>
        </p:txBody>
      </p:sp>
      <p:pic>
        <p:nvPicPr>
          <p:cNvPr id="4" name="Online Media 3" title="How do the WTO, World Bank and IMF work?">
            <a:hlinkClick r:id="" action="ppaction://media"/>
            <a:extLst>
              <a:ext uri="{FF2B5EF4-FFF2-40B4-BE49-F238E27FC236}">
                <a16:creationId xmlns:a16="http://schemas.microsoft.com/office/drawing/2014/main" id="{3C34D90C-2531-BA5D-06BD-EF459BA6355B}"/>
              </a:ext>
            </a:extLst>
          </p:cNvPr>
          <p:cNvPicPr>
            <a:picLocks noGrp="1" noRot="1" noChangeAspect="1"/>
          </p:cNvPicPr>
          <p:nvPr>
            <p:ph idx="1"/>
            <a:videoFile r:link="rId1"/>
          </p:nvPr>
        </p:nvPicPr>
        <p:blipFill>
          <a:blip r:embed="rId3"/>
          <a:stretch>
            <a:fillRect/>
          </a:stretch>
        </p:blipFill>
        <p:spPr>
          <a:xfrm>
            <a:off x="3195638" y="1825625"/>
            <a:ext cx="5800725" cy="4351338"/>
          </a:xfrm>
        </p:spPr>
      </p:pic>
    </p:spTree>
    <p:extLst>
      <p:ext uri="{BB962C8B-B14F-4D97-AF65-F5344CB8AC3E}">
        <p14:creationId xmlns:p14="http://schemas.microsoft.com/office/powerpoint/2010/main" val="34882843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5E6711-BFF5-B2AE-3663-B2763CE134C2}"/>
              </a:ext>
            </a:extLst>
          </p:cNvPr>
          <p:cNvSpPr>
            <a:spLocks noGrp="1"/>
          </p:cNvSpPr>
          <p:nvPr>
            <p:ph idx="1"/>
          </p:nvPr>
        </p:nvSpPr>
        <p:spPr/>
        <p:txBody>
          <a:bodyPr vert="horz" lIns="91440" tIns="45720" rIns="91440" bIns="45720" rtlCol="0" anchor="t">
            <a:normAutofit/>
          </a:bodyPr>
          <a:lstStyle/>
          <a:p>
            <a:pPr marL="0" indent="0">
              <a:buNone/>
            </a:pPr>
            <a:r>
              <a:rPr lang="en-GB" b="1"/>
              <a:t>Summary</a:t>
            </a:r>
            <a:endParaRPr lang="en-US"/>
          </a:p>
          <a:p>
            <a:r>
              <a:rPr lang="en-GB">
                <a:latin typeface="Arial"/>
                <a:cs typeface="Arial"/>
              </a:rPr>
              <a:t>What are the different types of international trade </a:t>
            </a:r>
            <a:endParaRPr lang="en-US">
              <a:latin typeface="Arial"/>
              <a:cs typeface="Arial"/>
            </a:endParaRPr>
          </a:p>
          <a:p>
            <a:r>
              <a:rPr lang="en-GB">
                <a:latin typeface="Arial"/>
                <a:cs typeface="Arial"/>
              </a:rPr>
              <a:t>Explain </a:t>
            </a:r>
            <a:r>
              <a:rPr lang="en-GB">
                <a:solidFill>
                  <a:srgbClr val="222222"/>
                </a:solidFill>
                <a:latin typeface="Arial"/>
                <a:cs typeface="Arial"/>
              </a:rPr>
              <a:t>Absolute advantage , Comparative advantage and Mercantilism trade t</a:t>
            </a:r>
            <a:r>
              <a:rPr lang="en-GB">
                <a:latin typeface="Arial"/>
                <a:cs typeface="Arial"/>
              </a:rPr>
              <a:t>heories</a:t>
            </a:r>
            <a:endParaRPr lang="en-US">
              <a:latin typeface="Arial"/>
              <a:cs typeface="Arial"/>
            </a:endParaRPr>
          </a:p>
          <a:p>
            <a:r>
              <a:rPr lang="en-GB">
                <a:latin typeface="Arial"/>
                <a:cs typeface="Arial"/>
              </a:rPr>
              <a:t> What are the features and functions of major regional trading </a:t>
            </a:r>
            <a:r>
              <a:rPr lang="en-GB" dirty="0">
                <a:latin typeface="Arial"/>
                <a:cs typeface="Arial"/>
              </a:rPr>
              <a:t>groups: WTO, IMF and World bank</a:t>
            </a:r>
            <a:endParaRPr lang="en-US" dirty="0">
              <a:latin typeface="Arial"/>
              <a:cs typeface="Arial"/>
            </a:endParaRPr>
          </a:p>
          <a:p>
            <a:pPr marL="457200" indent="-457200"/>
            <a:endParaRPr lang="en-GB" dirty="0">
              <a:latin typeface="Arial"/>
              <a:cs typeface="Arial"/>
            </a:endParaRPr>
          </a:p>
          <a:p>
            <a:endParaRPr lang="en-GB" dirty="0"/>
          </a:p>
        </p:txBody>
      </p:sp>
    </p:spTree>
    <p:extLst>
      <p:ext uri="{BB962C8B-B14F-4D97-AF65-F5344CB8AC3E}">
        <p14:creationId xmlns:p14="http://schemas.microsoft.com/office/powerpoint/2010/main" val="34363071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5018" y="7699"/>
            <a:ext cx="12206376" cy="6903498"/>
          </a:xfrm>
        </p:spPr>
        <p:txBody>
          <a:bodyPr vert="horz" lIns="91440" tIns="45720" rIns="91440" bIns="45720" rtlCol="0" anchor="t">
            <a:normAutofit/>
          </a:bodyPr>
          <a:lstStyle/>
          <a:p>
            <a:pPr algn="l"/>
            <a:endParaRPr lang="en-GB" sz="1200" b="1" u="sng" dirty="0">
              <a:solidFill>
                <a:srgbClr val="062527"/>
              </a:solidFill>
            </a:endParaRPr>
          </a:p>
          <a:p>
            <a:pPr algn="l"/>
            <a:r>
              <a:rPr lang="en-GB">
                <a:ea typeface="+mn-lt"/>
                <a:cs typeface="+mn-lt"/>
              </a:rPr>
              <a:t>Refences</a:t>
            </a:r>
            <a:endParaRPr lang="en-GB" dirty="0">
              <a:ea typeface="+mn-lt"/>
              <a:cs typeface="+mn-lt"/>
            </a:endParaRPr>
          </a:p>
          <a:p>
            <a:pPr algn="l"/>
            <a:endParaRPr lang="en-GB" dirty="0">
              <a:ea typeface="+mn-lt"/>
              <a:cs typeface="+mn-lt"/>
            </a:endParaRPr>
          </a:p>
          <a:p>
            <a:pPr algn="l"/>
            <a:r>
              <a:rPr lang="en-GB">
                <a:ea typeface="+mn-lt"/>
                <a:cs typeface="+mn-lt"/>
              </a:rPr>
              <a:t>Wallstreetmojo</a:t>
            </a:r>
            <a:r>
              <a:rPr lang="en-GB" dirty="0">
                <a:ea typeface="+mn-lt"/>
                <a:cs typeface="+mn-lt"/>
              </a:rPr>
              <a:t> (2024) International trade. Available at: </a:t>
            </a:r>
            <a:r>
              <a:rPr lang="en-GB" err="1">
                <a:ea typeface="+mn-lt"/>
                <a:cs typeface="+mn-lt"/>
              </a:rPr>
              <a:t>i</a:t>
            </a:r>
            <a:r>
              <a:rPr lang="en-GB" dirty="0">
                <a:ea typeface="+mn-lt"/>
                <a:cs typeface="+mn-lt"/>
                <a:hlinkClick r:id="rId2"/>
              </a:rPr>
              <a:t>nternational Trade - Definition, Theory, Examples, Benefits (wallstreetmojo.com)</a:t>
            </a:r>
            <a:endParaRPr lang="en-US"/>
          </a:p>
          <a:p>
            <a:pPr algn="l"/>
            <a:endParaRPr lang="en-GB" dirty="0"/>
          </a:p>
          <a:p>
            <a:pPr algn="l"/>
            <a:r>
              <a:rPr lang="en-GB" dirty="0">
                <a:ea typeface="+mn-lt"/>
                <a:cs typeface="+mn-lt"/>
              </a:rPr>
              <a:t>World economic forum (2021). Available at: </a:t>
            </a:r>
            <a:r>
              <a:rPr lang="en-GB" dirty="0">
                <a:ea typeface="+mn-lt"/>
                <a:cs typeface="+mn-lt"/>
                <a:hlinkClick r:id="rId3"/>
              </a:rPr>
              <a:t>This is the current state of global trade | World Economic Forum (weforum.org)</a:t>
            </a:r>
            <a:endParaRPr lang="en-GB" dirty="0">
              <a:ea typeface="+mn-lt"/>
              <a:cs typeface="+mn-lt"/>
            </a:endParaRPr>
          </a:p>
          <a:p>
            <a:pPr algn="l"/>
            <a:endParaRPr lang="en-GB" dirty="0"/>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54</TotalTime>
  <Words>2211</Words>
  <Application>Microsoft Office PowerPoint</Application>
  <PresentationFormat>Widescreen</PresentationFormat>
  <Paragraphs>194</Paragraphs>
  <Slides>34</Slides>
  <Notes>2</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-apple-system</vt:lpstr>
      <vt:lpstr>Aptos</vt:lpstr>
      <vt:lpstr>Aptos Display</vt:lpstr>
      <vt:lpstr>Arial</vt:lpstr>
      <vt:lpstr>Calibri</vt:lpstr>
      <vt:lpstr>Courier New</vt:lpstr>
      <vt:lpstr>Nunito Sans</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Doreen Nyaa Amundam</cp:lastModifiedBy>
  <cp:revision>511</cp:revision>
  <dcterms:created xsi:type="dcterms:W3CDTF">2024-04-08T12:14:45Z</dcterms:created>
  <dcterms:modified xsi:type="dcterms:W3CDTF">2024-06-19T09:44:26Z</dcterms:modified>
</cp:coreProperties>
</file>