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4" r:id="rId3"/>
    <p:sldId id="268" r:id="rId4"/>
    <p:sldId id="271" r:id="rId5"/>
    <p:sldId id="269" r:id="rId6"/>
    <p:sldId id="270" r:id="rId7"/>
    <p:sldId id="273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629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964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059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94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899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4789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306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100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448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670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031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840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4C404C-B9E9-4DA7-AA96-CF72D420503E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916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Austerity and opportunity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Seeing a way forward in the most challenging circumstances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528154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BCA1F39-0F16-4F52-BA04-C295577E9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EB04FA8-D026-44FF-A883-BA4EB53CD3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328" y="1166018"/>
            <a:ext cx="6632448" cy="531707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Banks </a:t>
            </a:r>
            <a:r>
              <a:rPr lang="en-GB" dirty="0"/>
              <a:t>G (2015) ‘Performance and productivity in public service in </a:t>
            </a:r>
            <a:r>
              <a:rPr lang="en-GB" dirty="0" err="1"/>
              <a:t>Wanna</a:t>
            </a:r>
            <a:r>
              <a:rPr lang="en-GB" dirty="0"/>
              <a:t> et al (</a:t>
            </a:r>
            <a:r>
              <a:rPr lang="en-GB" dirty="0" err="1"/>
              <a:t>eds</a:t>
            </a:r>
            <a:r>
              <a:rPr lang="en-GB" dirty="0"/>
              <a:t>) Managing Under Austerity, Delivering Under Pressure: Performance and Productivity in Public Service. </a:t>
            </a:r>
            <a:r>
              <a:rPr lang="en-GB" dirty="0" err="1"/>
              <a:t>Anu</a:t>
            </a:r>
            <a:r>
              <a:rPr lang="en-GB" dirty="0"/>
              <a:t> Press</a:t>
            </a:r>
          </a:p>
          <a:p>
            <a:r>
              <a:rPr lang="en-GB" dirty="0"/>
              <a:t>McTaggart (2015) ‘Getting leaner, smarter and more effective: opportunities and constraints for governments under austerity’ in </a:t>
            </a:r>
            <a:r>
              <a:rPr lang="en-GB" dirty="0" err="1"/>
              <a:t>Wanna</a:t>
            </a:r>
            <a:r>
              <a:rPr lang="en-GB" dirty="0"/>
              <a:t> et al (</a:t>
            </a:r>
            <a:r>
              <a:rPr lang="en-GB" dirty="0" err="1"/>
              <a:t>eds</a:t>
            </a:r>
            <a:r>
              <a:rPr lang="en-GB" dirty="0"/>
              <a:t>) Managing Under Austerity, Delivering Under Pressure: Performance and Productivity in Public Service. </a:t>
            </a:r>
            <a:r>
              <a:rPr lang="en-GB" dirty="0" err="1"/>
              <a:t>Anu</a:t>
            </a:r>
            <a:r>
              <a:rPr lang="en-GB" dirty="0"/>
              <a:t> </a:t>
            </a:r>
            <a:r>
              <a:rPr lang="en-GB" dirty="0" smtClean="0"/>
              <a:t>Press</a:t>
            </a:r>
          </a:p>
          <a:p>
            <a:r>
              <a:rPr lang="en-GB" dirty="0" err="1" smtClean="0"/>
              <a:t>Wanna</a:t>
            </a:r>
            <a:r>
              <a:rPr lang="en-GB" dirty="0" smtClean="0"/>
              <a:t> </a:t>
            </a:r>
            <a:r>
              <a:rPr lang="en-GB" dirty="0"/>
              <a:t>J, Lee H and Yates S (2015) Managing Under Austerity, Delivering Under Pressure: Performance and Productivity in Public Service. </a:t>
            </a:r>
            <a:r>
              <a:rPr lang="en-GB" dirty="0" err="1"/>
              <a:t>Anu</a:t>
            </a:r>
            <a:r>
              <a:rPr lang="en-GB" dirty="0"/>
              <a:t> Press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0648" y="365125"/>
            <a:ext cx="4543044" cy="6453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727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549" y="1508043"/>
            <a:ext cx="11990451" cy="564256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CBCA1F39-0F16-4F52-BA04-C295577E9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Opportunities – not all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EB04FA8-D026-44FF-A883-BA4EB53CD3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549" y="1572768"/>
            <a:ext cx="4251579" cy="5495544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Governments have the opportunity to recalibrate themselves</a:t>
            </a:r>
          </a:p>
          <a:p>
            <a:r>
              <a:rPr lang="en-GB" dirty="0">
                <a:solidFill>
                  <a:schemeClr val="bg1"/>
                </a:solidFill>
              </a:rPr>
              <a:t>To plan ahead carefully for the short, medium and longer term</a:t>
            </a:r>
          </a:p>
          <a:p>
            <a:r>
              <a:rPr lang="en-GB" dirty="0">
                <a:solidFill>
                  <a:schemeClr val="bg1"/>
                </a:solidFill>
              </a:rPr>
              <a:t>To consider current expenses and how they might be reduced</a:t>
            </a:r>
          </a:p>
          <a:p>
            <a:r>
              <a:rPr lang="en-GB" dirty="0">
                <a:solidFill>
                  <a:schemeClr val="bg1"/>
                </a:solidFill>
              </a:rPr>
              <a:t>To consider the current scope of operations and consider how this might also be reduced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6A3136A9-7B03-4E61-81B1-F69D0B1522F8}"/>
              </a:ext>
            </a:extLst>
          </p:cNvPr>
          <p:cNvSpPr txBox="1"/>
          <p:nvPr/>
        </p:nvSpPr>
        <p:spPr>
          <a:xfrm>
            <a:off x="8106310" y="5732980"/>
            <a:ext cx="3154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McTaggart 2015</a:t>
            </a:r>
          </a:p>
        </p:txBody>
      </p:sp>
    </p:spTree>
    <p:extLst>
      <p:ext uri="{BB962C8B-B14F-4D97-AF65-F5344CB8AC3E}">
        <p14:creationId xmlns:p14="http://schemas.microsoft.com/office/powerpoint/2010/main" val="2333687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BCA1F39-0F16-4F52-BA04-C295577E9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options?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EB04FA8-D026-44FF-A883-BA4EB53CD3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703064" cy="4351338"/>
          </a:xfrm>
        </p:spPr>
        <p:txBody>
          <a:bodyPr/>
          <a:lstStyle/>
          <a:p>
            <a:r>
              <a:rPr lang="en-GB" dirty="0"/>
              <a:t>What might the options be for moving services forward?</a:t>
            </a:r>
          </a:p>
          <a:p>
            <a:r>
              <a:rPr lang="en-GB" dirty="0"/>
              <a:t>How can we strive to balance the books in the short, medium and long term?</a:t>
            </a:r>
          </a:p>
          <a:p>
            <a:r>
              <a:rPr lang="en-GB" dirty="0"/>
              <a:t>How would you approach this knotty problem if you were working as a public official?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6A3136A9-7B03-4E61-81B1-F69D0B1522F8}"/>
              </a:ext>
            </a:extLst>
          </p:cNvPr>
          <p:cNvSpPr txBox="1"/>
          <p:nvPr/>
        </p:nvSpPr>
        <p:spPr>
          <a:xfrm>
            <a:off x="8106310" y="5732980"/>
            <a:ext cx="3154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McTaggart 2015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2540" y="1825625"/>
            <a:ext cx="5915787" cy="3329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127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BCA1F39-0F16-4F52-BA04-C295577E9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798" y="2502703"/>
            <a:ext cx="2500899" cy="1325563"/>
          </a:xfrm>
        </p:spPr>
        <p:txBody>
          <a:bodyPr/>
          <a:lstStyle/>
          <a:p>
            <a:r>
              <a:rPr lang="en-GB" dirty="0"/>
              <a:t>Options?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6A3136A9-7B03-4E61-81B1-F69D0B1522F8}"/>
              </a:ext>
            </a:extLst>
          </p:cNvPr>
          <p:cNvSpPr txBox="1"/>
          <p:nvPr/>
        </p:nvSpPr>
        <p:spPr>
          <a:xfrm>
            <a:off x="8106310" y="5732980"/>
            <a:ext cx="3154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McTaggart 2015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817A8985-CB65-42C9-902B-FB79C7846F37}"/>
              </a:ext>
            </a:extLst>
          </p:cNvPr>
          <p:cNvSpPr/>
          <p:nvPr/>
        </p:nvSpPr>
        <p:spPr>
          <a:xfrm>
            <a:off x="3339099" y="775284"/>
            <a:ext cx="7921375" cy="14121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Cut services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="" xmlns:a16="http://schemas.microsoft.com/office/drawing/2014/main" id="{14994C74-0663-4416-969A-644C2B3FA5CC}"/>
              </a:ext>
            </a:extLst>
          </p:cNvPr>
          <p:cNvSpPr/>
          <p:nvPr/>
        </p:nvSpPr>
        <p:spPr>
          <a:xfrm>
            <a:off x="3339100" y="2459431"/>
            <a:ext cx="7921375" cy="14121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Increase taxes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A64AAA75-DE72-4B76-AF68-670D8EBDCE52}"/>
              </a:ext>
            </a:extLst>
          </p:cNvPr>
          <p:cNvSpPr/>
          <p:nvPr/>
        </p:nvSpPr>
        <p:spPr>
          <a:xfrm>
            <a:off x="3339099" y="4096205"/>
            <a:ext cx="7921375" cy="14121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Innovate!</a:t>
            </a:r>
          </a:p>
        </p:txBody>
      </p:sp>
    </p:spTree>
    <p:extLst>
      <p:ext uri="{BB962C8B-B14F-4D97-AF65-F5344CB8AC3E}">
        <p14:creationId xmlns:p14="http://schemas.microsoft.com/office/powerpoint/2010/main" val="2199221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BCA1F39-0F16-4F52-BA04-C295577E9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Difficulties with reform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EB04FA8-D026-44FF-A883-BA4EB53CD3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477000" cy="435133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Changing mindset from </a:t>
            </a:r>
            <a:r>
              <a:rPr lang="en-GB" b="1" dirty="0"/>
              <a:t>doing</a:t>
            </a:r>
            <a:r>
              <a:rPr lang="en-GB" dirty="0"/>
              <a:t> to </a:t>
            </a:r>
            <a:r>
              <a:rPr lang="en-GB" b="1" dirty="0"/>
              <a:t>facilitating</a:t>
            </a:r>
            <a:r>
              <a:rPr lang="en-GB" dirty="0"/>
              <a:t> public services used to controlling services find difficulty in taking the foot off the accelerator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Create capacity to think about </a:t>
            </a:r>
            <a:r>
              <a:rPr lang="en-GB" b="1" dirty="0"/>
              <a:t>planned implementation of change</a:t>
            </a:r>
            <a:r>
              <a:rPr lang="en-GB" dirty="0"/>
              <a:t>: time to pause and reflect; performance management and organisational change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6A3136A9-7B03-4E61-81B1-F69D0B1522F8}"/>
              </a:ext>
            </a:extLst>
          </p:cNvPr>
          <p:cNvSpPr txBox="1"/>
          <p:nvPr/>
        </p:nvSpPr>
        <p:spPr>
          <a:xfrm>
            <a:off x="8106310" y="5732980"/>
            <a:ext cx="3154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McTaggart 2015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8616" y="1690688"/>
            <a:ext cx="3451860" cy="3451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773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BCA1F39-0F16-4F52-BA04-C295577E9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Difficulties with reform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EB04FA8-D026-44FF-A883-BA4EB53CD3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655067" cy="4351338"/>
          </a:xfrm>
        </p:spPr>
        <p:txBody>
          <a:bodyPr/>
          <a:lstStyle/>
          <a:p>
            <a:pPr marL="514350" indent="-514350">
              <a:buFont typeface="+mj-lt"/>
              <a:buAutoNum type="arabicPeriod" startAt="3"/>
            </a:pPr>
            <a:r>
              <a:rPr lang="en-GB" dirty="0"/>
              <a:t>Lack of clarity about outcomes: how can we measure the success or otherwise of our reform if we cannot </a:t>
            </a:r>
            <a:r>
              <a:rPr lang="en-GB" b="1" dirty="0"/>
              <a:t>see the difference</a:t>
            </a:r>
            <a:r>
              <a:rPr lang="en-GB" dirty="0"/>
              <a:t>?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en-GB" dirty="0"/>
              <a:t>Reform has to come from the </a:t>
            </a:r>
            <a:r>
              <a:rPr lang="en-GB" b="1" dirty="0"/>
              <a:t>centre of government </a:t>
            </a:r>
            <a:r>
              <a:rPr lang="en-GB" dirty="0"/>
              <a:t>and engage the entire organisation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en-GB" dirty="0"/>
              <a:t>Risk-taking: we </a:t>
            </a:r>
            <a:r>
              <a:rPr lang="en-GB" b="1" dirty="0"/>
              <a:t>cannot be risk averse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6A3136A9-7B03-4E61-81B1-F69D0B1522F8}"/>
              </a:ext>
            </a:extLst>
          </p:cNvPr>
          <p:cNvSpPr txBox="1"/>
          <p:nvPr/>
        </p:nvSpPr>
        <p:spPr>
          <a:xfrm>
            <a:off x="8106310" y="5732980"/>
            <a:ext cx="3154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McTaggart 2015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3267" y="2423160"/>
            <a:ext cx="5637276" cy="2505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459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Wanna</a:t>
            </a:r>
            <a:r>
              <a:rPr lang="en-GB" dirty="0"/>
              <a:t> J, Lee H and Yates S (2015) </a:t>
            </a:r>
            <a:r>
              <a:rPr lang="en-GB" i="1" dirty="0"/>
              <a:t>Managing Under Austerity, Delivering Under Pressure: Performance and Productivity in Public Service</a:t>
            </a:r>
            <a:r>
              <a:rPr lang="en-GB" dirty="0"/>
              <a:t>. Anu Press</a:t>
            </a:r>
          </a:p>
          <a:p>
            <a:r>
              <a:rPr lang="en-GB" dirty="0"/>
              <a:t>Banks G (2015) ‘Performance and productivity in public service in </a:t>
            </a:r>
            <a:r>
              <a:rPr lang="en-GB" dirty="0" err="1"/>
              <a:t>Wanna</a:t>
            </a:r>
            <a:r>
              <a:rPr lang="en-GB" dirty="0"/>
              <a:t> et al (eds) </a:t>
            </a:r>
            <a:r>
              <a:rPr lang="en-GB" i="1" dirty="0">
                <a:solidFill>
                  <a:prstClr val="black"/>
                </a:solidFill>
              </a:rPr>
              <a:t>Managing Under Austerity, Delivering Under Pressure: Performance and Productivity in Public Service</a:t>
            </a:r>
            <a:r>
              <a:rPr lang="en-GB" dirty="0">
                <a:solidFill>
                  <a:prstClr val="black"/>
                </a:solidFill>
              </a:rPr>
              <a:t>. Anu Press</a:t>
            </a:r>
            <a:endParaRPr lang="en-GB" dirty="0"/>
          </a:p>
          <a:p>
            <a:pPr lvl="0"/>
            <a:r>
              <a:rPr lang="en-GB" dirty="0"/>
              <a:t>McTaggart (2015) ‘Getting leaner, smarter and more effective: opportunities and constraints for governments under austerity’ in </a:t>
            </a:r>
            <a:r>
              <a:rPr lang="en-GB" dirty="0" err="1"/>
              <a:t>Wanna</a:t>
            </a:r>
            <a:r>
              <a:rPr lang="en-GB" dirty="0"/>
              <a:t> et al (eds) </a:t>
            </a:r>
            <a:r>
              <a:rPr lang="en-GB" i="1" dirty="0">
                <a:solidFill>
                  <a:prstClr val="black"/>
                </a:solidFill>
              </a:rPr>
              <a:t>Managing Under Austerity, Delivering Under Pressure: Performance and Productivity in Public Service</a:t>
            </a:r>
            <a:r>
              <a:rPr lang="en-GB" dirty="0">
                <a:solidFill>
                  <a:prstClr val="black"/>
                </a:solidFill>
              </a:rPr>
              <a:t>. Anu Press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9563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438</Words>
  <Application>Microsoft Office PowerPoint</Application>
  <PresentationFormat>Widescreen</PresentationFormat>
  <Paragraphs>34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Austerity and opportunity</vt:lpstr>
      <vt:lpstr>PowerPoint Presentation</vt:lpstr>
      <vt:lpstr>Opportunities – not all threats</vt:lpstr>
      <vt:lpstr>What are the options?</vt:lpstr>
      <vt:lpstr>Options?</vt:lpstr>
      <vt:lpstr>Difficulties with reform</vt:lpstr>
      <vt:lpstr>Difficulties with reform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under austerity</dc:title>
  <dc:creator>Mike Durke</dc:creator>
  <cp:lastModifiedBy>Mike Durke</cp:lastModifiedBy>
  <cp:revision>11</cp:revision>
  <dcterms:created xsi:type="dcterms:W3CDTF">2019-10-08T10:53:29Z</dcterms:created>
  <dcterms:modified xsi:type="dcterms:W3CDTF">2019-11-05T11:23:53Z</dcterms:modified>
</cp:coreProperties>
</file>