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51"/>
  </p:notesMasterIdLst>
  <p:handoutMasterIdLst>
    <p:handoutMasterId r:id="rId52"/>
  </p:handoutMasterIdLst>
  <p:sldIdLst>
    <p:sldId id="371" r:id="rId2"/>
    <p:sldId id="649" r:id="rId3"/>
    <p:sldId id="611" r:id="rId4"/>
    <p:sldId id="645" r:id="rId5"/>
    <p:sldId id="650" r:id="rId6"/>
    <p:sldId id="634" r:id="rId7"/>
    <p:sldId id="635" r:id="rId8"/>
    <p:sldId id="636" r:id="rId9"/>
    <p:sldId id="615" r:id="rId10"/>
    <p:sldId id="664" r:id="rId11"/>
    <p:sldId id="616" r:id="rId12"/>
    <p:sldId id="665" r:id="rId13"/>
    <p:sldId id="666" r:id="rId14"/>
    <p:sldId id="667" r:id="rId15"/>
    <p:sldId id="617" r:id="rId16"/>
    <p:sldId id="618" r:id="rId17"/>
    <p:sldId id="619" r:id="rId18"/>
    <p:sldId id="668" r:id="rId19"/>
    <p:sldId id="669" r:id="rId20"/>
    <p:sldId id="670" r:id="rId21"/>
    <p:sldId id="620" r:id="rId22"/>
    <p:sldId id="621" r:id="rId23"/>
    <p:sldId id="622" r:id="rId24"/>
    <p:sldId id="623" r:id="rId25"/>
    <p:sldId id="624" r:id="rId26"/>
    <p:sldId id="651" r:id="rId27"/>
    <p:sldId id="652" r:id="rId28"/>
    <p:sldId id="653" r:id="rId29"/>
    <p:sldId id="654" r:id="rId30"/>
    <p:sldId id="655" r:id="rId31"/>
    <p:sldId id="671" r:id="rId32"/>
    <p:sldId id="672" r:id="rId33"/>
    <p:sldId id="673" r:id="rId34"/>
    <p:sldId id="674" r:id="rId35"/>
    <p:sldId id="657" r:id="rId36"/>
    <p:sldId id="658" r:id="rId37"/>
    <p:sldId id="675" r:id="rId38"/>
    <p:sldId id="659" r:id="rId39"/>
    <p:sldId id="660" r:id="rId40"/>
    <p:sldId id="686" r:id="rId41"/>
    <p:sldId id="676" r:id="rId42"/>
    <p:sldId id="661" r:id="rId43"/>
    <p:sldId id="662" r:id="rId44"/>
    <p:sldId id="687" r:id="rId45"/>
    <p:sldId id="663" r:id="rId46"/>
    <p:sldId id="639" r:id="rId47"/>
    <p:sldId id="638" r:id="rId48"/>
    <p:sldId id="640" r:id="rId49"/>
    <p:sldId id="641" r:id="rId50"/>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3.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3.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6.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5" Type="http://schemas.openxmlformats.org/officeDocument/2006/relationships/image" Target="../media/image7.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openxmlformats.org/officeDocument/2006/relationships/image" Target="../media/image8.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openxmlformats.org/officeDocument/2006/relationships/image" Target="../media/image9.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5" Type="http://schemas.openxmlformats.org/officeDocument/2006/relationships/image" Target="../media/image3.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openxmlformats.org/officeDocument/2006/relationships/image" Target="../media/image10.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2.xml"/><Relationship Id="rId5" Type="http://schemas.microsoft.com/office/2007/relationships/hdphoto" Target="../media/hdphoto2.wdp"/><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5" Type="http://schemas.openxmlformats.org/officeDocument/2006/relationships/image" Target="../media/image12.png"/><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6.xml"/><Relationship Id="rId5" Type="http://schemas.openxmlformats.org/officeDocument/2006/relationships/image" Target="../media/image13.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openxmlformats.org/officeDocument/2006/relationships/image" Target="../media/image14.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8.xml"/><Relationship Id="rId5" Type="http://schemas.microsoft.com/office/2007/relationships/hdphoto" Target="../media/hdphoto2.wdp"/><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5" Type="http://schemas.openxmlformats.org/officeDocument/2006/relationships/image" Target="../media/image15.png"/><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2.xml"/><Relationship Id="rId5" Type="http://schemas.openxmlformats.org/officeDocument/2006/relationships/image" Target="../media/image16.png"/><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3.xml"/><Relationship Id="rId6" Type="http://schemas.openxmlformats.org/officeDocument/2006/relationships/image" Target="../media/image18.png"/><Relationship Id="rId5" Type="http://schemas.openxmlformats.org/officeDocument/2006/relationships/image" Target="../media/image17.png"/><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4.xml"/><Relationship Id="rId5" Type="http://schemas.openxmlformats.org/officeDocument/2006/relationships/image" Target="../media/image20.png"/><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5.xml"/><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7.xml"/><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8.xml"/><Relationship Id="rId5" Type="http://schemas.openxmlformats.org/officeDocument/2006/relationships/image" Target="../media/image21.pn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9.xml"/><Relationship Id="rId5" Type="http://schemas.openxmlformats.org/officeDocument/2006/relationships/image" Target="../media/image22.pn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0.xml"/><Relationship Id="rId5" Type="http://schemas.openxmlformats.org/officeDocument/2006/relationships/image" Target="../media/image23.pn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 Id="rId5" Type="http://schemas.openxmlformats.org/officeDocument/2006/relationships/image" Target="../media/image24.pn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5.xml"/><Relationship Id="rId5" Type="http://schemas.openxmlformats.org/officeDocument/2006/relationships/image" Target="../media/image25.png"/><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7.xml"/><Relationship Id="rId5" Type="http://schemas.openxmlformats.org/officeDocument/2006/relationships/image" Target="../media/image24.png"/><Relationship Id="rId4" Type="http://schemas.microsoft.com/office/2007/relationships/hdphoto" Target="../media/hdphoto2.wdp"/></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38.xml"/><Relationship Id="rId5" Type="http://schemas.microsoft.com/office/2007/relationships/hdphoto" Target="../media/hdphoto2.wdp"/><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39.xml"/><Relationship Id="rId6" Type="http://schemas.openxmlformats.org/officeDocument/2006/relationships/image" Target="../media/image28.png"/><Relationship Id="rId5" Type="http://schemas.microsoft.com/office/2007/relationships/hdphoto" Target="../media/hdphoto2.wdp"/><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40.xml"/><Relationship Id="rId6" Type="http://schemas.openxmlformats.org/officeDocument/2006/relationships/image" Target="../media/image28.png"/><Relationship Id="rId5" Type="http://schemas.microsoft.com/office/2007/relationships/hdphoto" Target="../media/hdphoto2.wdp"/><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1.xml"/><Relationship Id="rId5" Type="http://schemas.openxmlformats.org/officeDocument/2006/relationships/image" Target="../media/image24.png"/><Relationship Id="rId4" Type="http://schemas.microsoft.com/office/2007/relationships/hdphoto" Target="../media/hdphoto2.wdp"/></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themeOverride" Target="../theme/themeOverride42.xml"/><Relationship Id="rId5" Type="http://schemas.microsoft.com/office/2007/relationships/hdphoto" Target="../media/hdphoto2.wdp"/><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4.xml"/><Relationship Id="rId5" Type="http://schemas.openxmlformats.org/officeDocument/2006/relationships/image" Target="../media/image24.png"/><Relationship Id="rId4" Type="http://schemas.microsoft.com/office/2007/relationships/hdphoto" Target="../media/hdphoto2.wdp"/></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5.xml"/><Relationship Id="rId5" Type="http://schemas.openxmlformats.org/officeDocument/2006/relationships/image" Target="../media/image30.png"/><Relationship Id="rId4" Type="http://schemas.microsoft.com/office/2007/relationships/hdphoto" Target="../media/hdphoto2.wdp"/></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7.xml"/><Relationship Id="rId5" Type="http://schemas.openxmlformats.org/officeDocument/2006/relationships/image" Target="../media/image31.png"/><Relationship Id="rId4" Type="http://schemas.microsoft.com/office/2007/relationships/hdphoto" Target="../media/hdphoto2.wdp"/></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9.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EC17D9C-D978-26AD-3087-54246446EEC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9C14ACC-1F4C-C697-64C8-CE6249F4178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C576E63D-A310-9FE5-7EEA-D06E28C29BE6}"/>
              </a:ext>
            </a:extLst>
          </p:cNvPr>
          <p:cNvPicPr>
            <a:picLocks noChangeAspect="1"/>
          </p:cNvPicPr>
          <p:nvPr/>
        </p:nvPicPr>
        <p:blipFill>
          <a:blip r:embed="rId5"/>
          <a:stretch>
            <a:fillRect/>
          </a:stretch>
        </p:blipFill>
        <p:spPr>
          <a:xfrm>
            <a:off x="118542" y="45418"/>
            <a:ext cx="10729192" cy="6723952"/>
          </a:xfrm>
          <a:prstGeom prst="rect">
            <a:avLst/>
          </a:prstGeom>
        </p:spPr>
      </p:pic>
      <p:sp>
        <p:nvSpPr>
          <p:cNvPr id="7" name="矩形 6">
            <a:extLst>
              <a:ext uri="{FF2B5EF4-FFF2-40B4-BE49-F238E27FC236}">
                <a16:creationId xmlns:a16="http://schemas.microsoft.com/office/drawing/2014/main" id="{3E954FC2-5B5C-86A7-7009-066F478AD782}"/>
              </a:ext>
            </a:extLst>
          </p:cNvPr>
          <p:cNvSpPr/>
          <p:nvPr/>
        </p:nvSpPr>
        <p:spPr>
          <a:xfrm>
            <a:off x="6311230" y="4941962"/>
            <a:ext cx="792088" cy="165618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60300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0A1879E-BAA2-3EE2-FE23-59D700EC634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7B43B049-96EF-2594-1D90-0F6944E827E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EF805160-96FB-BA4C-F67B-C1E242E7FCF7}"/>
              </a:ext>
            </a:extLst>
          </p:cNvPr>
          <p:cNvSpPr txBox="1"/>
          <p:nvPr/>
        </p:nvSpPr>
        <p:spPr>
          <a:xfrm>
            <a:off x="5880923" y="803993"/>
            <a:ext cx="4062651"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「須菩提，於意云何？阿羅漢能作是念，我得阿羅漢道不？須菩提言：不也，世尊。何以故？實無有法，名阿羅漢。世尊，若阿羅漢作是念，我得阿羅漢道，即為著我人眾生壽者。」</a:t>
            </a:r>
          </a:p>
        </p:txBody>
      </p:sp>
      <p:sp>
        <p:nvSpPr>
          <p:cNvPr id="7" name="文字方塊 6">
            <a:extLst>
              <a:ext uri="{FF2B5EF4-FFF2-40B4-BE49-F238E27FC236}">
                <a16:creationId xmlns:a16="http://schemas.microsoft.com/office/drawing/2014/main" id="{F02FF53B-2827-5B04-8C71-4AF36C989345}"/>
              </a:ext>
            </a:extLst>
          </p:cNvPr>
          <p:cNvSpPr txBox="1"/>
          <p:nvPr/>
        </p:nvSpPr>
        <p:spPr>
          <a:xfrm>
            <a:off x="985324" y="769616"/>
            <a:ext cx="4708981"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阿羅漢</a:t>
            </a:r>
            <a:r>
              <a:rPr lang="en-US" altLang="zh-TW" sz="2800" b="1" dirty="0">
                <a:solidFill>
                  <a:schemeClr val="bg1"/>
                </a:solidFill>
              </a:rPr>
              <a:t>』</a:t>
            </a:r>
            <a:r>
              <a:rPr lang="zh-TW" altLang="en-US" sz="2800" b="1" dirty="0">
                <a:solidFill>
                  <a:schemeClr val="bg1"/>
                </a:solidFill>
              </a:rPr>
              <a:t>，此云「無生」</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三果於四禪天，進斷上二界七十二品思惑盡，使證無生法忍，不受後有</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生死從此了矣，故稱無生。然其心中，實并法亦無之</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因其無法，則生滅心息，故曰無生。是亦假名無生耳。</a:t>
            </a:r>
          </a:p>
        </p:txBody>
      </p:sp>
      <p:pic>
        <p:nvPicPr>
          <p:cNvPr id="10" name="圖片 9">
            <a:extLst>
              <a:ext uri="{FF2B5EF4-FFF2-40B4-BE49-F238E27FC236}">
                <a16:creationId xmlns:a16="http://schemas.microsoft.com/office/drawing/2014/main" id="{44C828F0-8821-ABE3-0DD8-A7EEA087B9C0}"/>
              </a:ext>
            </a:extLst>
          </p:cNvPr>
          <p:cNvPicPr>
            <a:picLocks noChangeAspect="1"/>
          </p:cNvPicPr>
          <p:nvPr/>
        </p:nvPicPr>
        <p:blipFill>
          <a:blip r:embed="rId5"/>
          <a:stretch>
            <a:fillRect/>
          </a:stretch>
        </p:blipFill>
        <p:spPr>
          <a:xfrm>
            <a:off x="10130192" y="969818"/>
            <a:ext cx="674394" cy="2603992"/>
          </a:xfrm>
          <a:prstGeom prst="rect">
            <a:avLst/>
          </a:prstGeom>
        </p:spPr>
      </p:pic>
    </p:spTree>
    <p:extLst>
      <p:ext uri="{BB962C8B-B14F-4D97-AF65-F5344CB8AC3E}">
        <p14:creationId xmlns:p14="http://schemas.microsoft.com/office/powerpoint/2010/main" val="36479520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9DCB898-6F62-AFD8-2451-9DE8665C8824}"/>
              </a:ext>
            </a:extLst>
          </p:cNvPr>
          <p:cNvPicPr>
            <a:picLocks noChangeAspect="1"/>
          </p:cNvPicPr>
          <p:nvPr/>
        </p:nvPicPr>
        <p:blipFill>
          <a:blip r:embed="rId3"/>
          <a:stretch>
            <a:fillRect/>
          </a:stretch>
        </p:blipFill>
        <p:spPr>
          <a:xfrm>
            <a:off x="10085" y="242"/>
            <a:ext cx="7557800" cy="6859588"/>
          </a:xfrm>
          <a:prstGeom prst="rect">
            <a:avLst/>
          </a:prstGeom>
        </p:spPr>
      </p:pic>
      <p:sp>
        <p:nvSpPr>
          <p:cNvPr id="6" name="文字方塊 5">
            <a:extLst>
              <a:ext uri="{FF2B5EF4-FFF2-40B4-BE49-F238E27FC236}">
                <a16:creationId xmlns:a16="http://schemas.microsoft.com/office/drawing/2014/main" id="{95F064F6-4929-0C7E-F800-CB9AC1DAF9FE}"/>
              </a:ext>
            </a:extLst>
          </p:cNvPr>
          <p:cNvSpPr txBox="1"/>
          <p:nvPr/>
        </p:nvSpPr>
        <p:spPr>
          <a:xfrm>
            <a:off x="7537375" y="3087347"/>
            <a:ext cx="4104456" cy="1292662"/>
          </a:xfrm>
          <a:prstGeom prst="rect">
            <a:avLst/>
          </a:prstGeom>
          <a:noFill/>
        </p:spPr>
        <p:txBody>
          <a:bodyPr wrap="square" rtlCol="0">
            <a:spAutoFit/>
          </a:bodyPr>
          <a:lstStyle/>
          <a:p>
            <a:r>
              <a:rPr lang="zh-TW" altLang="en-US" sz="2600" dirty="0">
                <a:solidFill>
                  <a:schemeClr val="bg1"/>
                </a:solidFill>
              </a:rPr>
              <a:t>上上</a:t>
            </a:r>
            <a:r>
              <a:rPr lang="zh-CN" altLang="en-US" sz="2600" dirty="0">
                <a:solidFill>
                  <a:schemeClr val="bg1"/>
                </a:solidFill>
              </a:rPr>
              <a:t>品</a:t>
            </a:r>
            <a:r>
              <a:rPr lang="zh-TW" altLang="en-US" sz="2600" dirty="0">
                <a:solidFill>
                  <a:schemeClr val="bg1"/>
                </a:solidFill>
              </a:rPr>
              <a:t>，上中</a:t>
            </a:r>
            <a:r>
              <a:rPr lang="zh-CN" altLang="en-US" sz="2600" dirty="0">
                <a:solidFill>
                  <a:schemeClr val="bg1"/>
                </a:solidFill>
              </a:rPr>
              <a:t>品</a:t>
            </a:r>
            <a:r>
              <a:rPr lang="zh-TW" altLang="en-US" sz="2600" dirty="0">
                <a:solidFill>
                  <a:schemeClr val="bg1"/>
                </a:solidFill>
              </a:rPr>
              <a:t>，上下</a:t>
            </a:r>
            <a:r>
              <a:rPr lang="zh-CN" altLang="en-US" sz="2600" dirty="0">
                <a:solidFill>
                  <a:schemeClr val="bg1"/>
                </a:solidFill>
              </a:rPr>
              <a:t>品</a:t>
            </a:r>
            <a:r>
              <a:rPr lang="zh-TW" altLang="en-US" sz="2600" dirty="0">
                <a:solidFill>
                  <a:schemeClr val="bg1"/>
                </a:solidFill>
              </a:rPr>
              <a:t>，中上</a:t>
            </a:r>
            <a:r>
              <a:rPr lang="zh-CN" altLang="en-US" sz="2600" dirty="0">
                <a:solidFill>
                  <a:schemeClr val="bg1"/>
                </a:solidFill>
              </a:rPr>
              <a:t>品</a:t>
            </a:r>
            <a:r>
              <a:rPr lang="zh-TW" altLang="en-US" sz="2600" dirty="0">
                <a:solidFill>
                  <a:schemeClr val="bg1"/>
                </a:solidFill>
              </a:rPr>
              <a:t>，中中</a:t>
            </a:r>
            <a:r>
              <a:rPr lang="zh-CN" altLang="en-US" sz="2600" dirty="0">
                <a:solidFill>
                  <a:schemeClr val="bg1"/>
                </a:solidFill>
              </a:rPr>
              <a:t>品</a:t>
            </a:r>
            <a:r>
              <a:rPr lang="zh-TW" altLang="en-US" sz="2600" dirty="0">
                <a:solidFill>
                  <a:schemeClr val="bg1"/>
                </a:solidFill>
              </a:rPr>
              <a:t>，中下</a:t>
            </a:r>
            <a:r>
              <a:rPr lang="zh-CN" altLang="en-US" sz="2600" dirty="0">
                <a:solidFill>
                  <a:schemeClr val="bg1"/>
                </a:solidFill>
              </a:rPr>
              <a:t>品</a:t>
            </a:r>
            <a:r>
              <a:rPr lang="zh-TW" altLang="en-US" sz="2600" dirty="0">
                <a:solidFill>
                  <a:schemeClr val="bg1"/>
                </a:solidFill>
              </a:rPr>
              <a:t>，下上</a:t>
            </a:r>
            <a:r>
              <a:rPr lang="zh-CN" altLang="en-US" sz="2600" dirty="0">
                <a:solidFill>
                  <a:schemeClr val="bg1"/>
                </a:solidFill>
              </a:rPr>
              <a:t>品</a:t>
            </a:r>
            <a:r>
              <a:rPr lang="zh-TW" altLang="en-US" sz="2600" dirty="0">
                <a:solidFill>
                  <a:schemeClr val="bg1"/>
                </a:solidFill>
              </a:rPr>
              <a:t>，下中</a:t>
            </a:r>
            <a:r>
              <a:rPr lang="zh-CN" altLang="en-US" sz="2600" dirty="0">
                <a:solidFill>
                  <a:schemeClr val="bg1"/>
                </a:solidFill>
              </a:rPr>
              <a:t>品</a:t>
            </a:r>
            <a:r>
              <a:rPr lang="zh-TW" altLang="en-US" sz="2600" dirty="0">
                <a:solidFill>
                  <a:schemeClr val="bg1"/>
                </a:solidFill>
              </a:rPr>
              <a:t>，下下</a:t>
            </a:r>
            <a:r>
              <a:rPr lang="zh-CN" altLang="en-US" sz="2600" dirty="0">
                <a:solidFill>
                  <a:schemeClr val="bg1"/>
                </a:solidFill>
              </a:rPr>
              <a:t>品。</a:t>
            </a:r>
            <a:endParaRPr lang="zh-TW" altLang="en-US" sz="2600" dirty="0">
              <a:solidFill>
                <a:schemeClr val="bg1"/>
              </a:solidFill>
            </a:endParaRPr>
          </a:p>
        </p:txBody>
      </p:sp>
      <p:sp>
        <p:nvSpPr>
          <p:cNvPr id="7" name="文字方塊 6">
            <a:extLst>
              <a:ext uri="{FF2B5EF4-FFF2-40B4-BE49-F238E27FC236}">
                <a16:creationId xmlns:a16="http://schemas.microsoft.com/office/drawing/2014/main" id="{9C830934-49B4-AECE-C689-783FECC4A888}"/>
              </a:ext>
            </a:extLst>
          </p:cNvPr>
          <p:cNvSpPr txBox="1"/>
          <p:nvPr/>
        </p:nvSpPr>
        <p:spPr>
          <a:xfrm>
            <a:off x="7567885" y="5069135"/>
            <a:ext cx="4104456" cy="1292662"/>
          </a:xfrm>
          <a:prstGeom prst="rect">
            <a:avLst/>
          </a:prstGeom>
          <a:noFill/>
        </p:spPr>
        <p:txBody>
          <a:bodyPr wrap="square" rtlCol="0">
            <a:spAutoFit/>
          </a:bodyPr>
          <a:lstStyle/>
          <a:p>
            <a:r>
              <a:rPr lang="zh-TW" altLang="en-US" sz="2600" dirty="0">
                <a:solidFill>
                  <a:schemeClr val="bg1"/>
                </a:solidFill>
              </a:rPr>
              <a:t>上上</a:t>
            </a:r>
            <a:r>
              <a:rPr lang="zh-CN" altLang="en-US" sz="2600" dirty="0">
                <a:solidFill>
                  <a:schemeClr val="bg1"/>
                </a:solidFill>
              </a:rPr>
              <a:t>品</a:t>
            </a:r>
            <a:r>
              <a:rPr lang="zh-TW" altLang="en-US" sz="2600" dirty="0">
                <a:solidFill>
                  <a:schemeClr val="bg1"/>
                </a:solidFill>
              </a:rPr>
              <a:t>，上中</a:t>
            </a:r>
            <a:r>
              <a:rPr lang="zh-CN" altLang="en-US" sz="2600" dirty="0">
                <a:solidFill>
                  <a:schemeClr val="bg1"/>
                </a:solidFill>
              </a:rPr>
              <a:t>品</a:t>
            </a:r>
            <a:r>
              <a:rPr lang="zh-TW" altLang="en-US" sz="2600" dirty="0">
                <a:solidFill>
                  <a:schemeClr val="bg1"/>
                </a:solidFill>
              </a:rPr>
              <a:t>，上下</a:t>
            </a:r>
            <a:r>
              <a:rPr lang="zh-CN" altLang="en-US" sz="2600" dirty="0">
                <a:solidFill>
                  <a:schemeClr val="bg1"/>
                </a:solidFill>
              </a:rPr>
              <a:t>品</a:t>
            </a:r>
            <a:r>
              <a:rPr lang="zh-TW" altLang="en-US" sz="2600" dirty="0">
                <a:solidFill>
                  <a:schemeClr val="bg1"/>
                </a:solidFill>
              </a:rPr>
              <a:t>，中上</a:t>
            </a:r>
            <a:r>
              <a:rPr lang="zh-CN" altLang="en-US" sz="2600" dirty="0">
                <a:solidFill>
                  <a:schemeClr val="bg1"/>
                </a:solidFill>
              </a:rPr>
              <a:t>品</a:t>
            </a:r>
            <a:r>
              <a:rPr lang="zh-TW" altLang="en-US" sz="2600" dirty="0">
                <a:solidFill>
                  <a:schemeClr val="bg1"/>
                </a:solidFill>
              </a:rPr>
              <a:t>，中中</a:t>
            </a:r>
            <a:r>
              <a:rPr lang="zh-CN" altLang="en-US" sz="2600" dirty="0">
                <a:solidFill>
                  <a:schemeClr val="bg1"/>
                </a:solidFill>
              </a:rPr>
              <a:t>品</a:t>
            </a:r>
            <a:r>
              <a:rPr lang="zh-TW" altLang="en-US" sz="2600" dirty="0">
                <a:solidFill>
                  <a:schemeClr val="bg1"/>
                </a:solidFill>
              </a:rPr>
              <a:t>，中下</a:t>
            </a:r>
            <a:r>
              <a:rPr lang="zh-CN" altLang="en-US" sz="2600" dirty="0">
                <a:solidFill>
                  <a:schemeClr val="bg1"/>
                </a:solidFill>
              </a:rPr>
              <a:t>品</a:t>
            </a:r>
            <a:r>
              <a:rPr lang="zh-TW" altLang="en-US" sz="2600" dirty="0">
                <a:solidFill>
                  <a:schemeClr val="bg1"/>
                </a:solidFill>
              </a:rPr>
              <a:t>，下上</a:t>
            </a:r>
            <a:r>
              <a:rPr lang="zh-CN" altLang="en-US" sz="2600" dirty="0">
                <a:solidFill>
                  <a:schemeClr val="bg1"/>
                </a:solidFill>
              </a:rPr>
              <a:t>品</a:t>
            </a:r>
            <a:r>
              <a:rPr lang="zh-TW" altLang="en-US" sz="2600" dirty="0">
                <a:solidFill>
                  <a:schemeClr val="bg1"/>
                </a:solidFill>
              </a:rPr>
              <a:t>，下中</a:t>
            </a:r>
            <a:r>
              <a:rPr lang="zh-CN" altLang="en-US" sz="2600" dirty="0">
                <a:solidFill>
                  <a:schemeClr val="bg1"/>
                </a:solidFill>
              </a:rPr>
              <a:t>品</a:t>
            </a:r>
            <a:r>
              <a:rPr lang="zh-TW" altLang="en-US" sz="2600" dirty="0">
                <a:solidFill>
                  <a:schemeClr val="bg1"/>
                </a:solidFill>
              </a:rPr>
              <a:t>，下下</a:t>
            </a:r>
            <a:r>
              <a:rPr lang="zh-CN" altLang="en-US" sz="2600" dirty="0">
                <a:solidFill>
                  <a:schemeClr val="bg1"/>
                </a:solidFill>
              </a:rPr>
              <a:t>品。</a:t>
            </a:r>
            <a:endParaRPr lang="zh-TW" altLang="en-US" sz="2600" dirty="0">
              <a:solidFill>
                <a:schemeClr val="bg1"/>
              </a:solidFill>
            </a:endParaRPr>
          </a:p>
        </p:txBody>
      </p:sp>
      <p:sp>
        <p:nvSpPr>
          <p:cNvPr id="8" name="右大括弧 7">
            <a:extLst>
              <a:ext uri="{FF2B5EF4-FFF2-40B4-BE49-F238E27FC236}">
                <a16:creationId xmlns:a16="http://schemas.microsoft.com/office/drawing/2014/main" id="{761EF22B-5952-3BE8-705A-5E337F32590F}"/>
              </a:ext>
            </a:extLst>
          </p:cNvPr>
          <p:cNvSpPr/>
          <p:nvPr/>
        </p:nvSpPr>
        <p:spPr>
          <a:xfrm>
            <a:off x="11528325" y="3285778"/>
            <a:ext cx="174526" cy="2870158"/>
          </a:xfrm>
          <a:prstGeom prst="rightBrace">
            <a:avLst>
              <a:gd name="adj1" fmla="val 0"/>
              <a:gd name="adj2" fmla="val 50000"/>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735BF377-362F-2111-AB07-72C0004679CC}"/>
              </a:ext>
            </a:extLst>
          </p:cNvPr>
          <p:cNvSpPr txBox="1"/>
          <p:nvPr/>
        </p:nvSpPr>
        <p:spPr>
          <a:xfrm>
            <a:off x="11603414" y="3689575"/>
            <a:ext cx="615553" cy="2448272"/>
          </a:xfrm>
          <a:prstGeom prst="rect">
            <a:avLst/>
          </a:prstGeom>
          <a:noFill/>
        </p:spPr>
        <p:txBody>
          <a:bodyPr vert="eaVert" wrap="square" rtlCol="0">
            <a:spAutoFit/>
          </a:bodyPr>
          <a:lstStyle/>
          <a:p>
            <a:r>
              <a:rPr lang="zh-CN" altLang="en-US" sz="2800" b="1" dirty="0">
                <a:solidFill>
                  <a:schemeClr val="bg1"/>
                </a:solidFill>
              </a:rPr>
              <a:t>七十二品思惑</a:t>
            </a:r>
            <a:endParaRPr lang="zh-TW" altLang="en-US" sz="2800" b="1" dirty="0">
              <a:solidFill>
                <a:schemeClr val="bg1"/>
              </a:solidFill>
            </a:endParaRPr>
          </a:p>
        </p:txBody>
      </p:sp>
      <p:sp>
        <p:nvSpPr>
          <p:cNvPr id="11" name="文字方塊 10">
            <a:extLst>
              <a:ext uri="{FF2B5EF4-FFF2-40B4-BE49-F238E27FC236}">
                <a16:creationId xmlns:a16="http://schemas.microsoft.com/office/drawing/2014/main" id="{B791741F-97B8-96E7-410C-98A6E743E6BB}"/>
              </a:ext>
            </a:extLst>
          </p:cNvPr>
          <p:cNvSpPr txBox="1"/>
          <p:nvPr/>
        </p:nvSpPr>
        <p:spPr>
          <a:xfrm>
            <a:off x="8114511" y="2529367"/>
            <a:ext cx="4104456" cy="492443"/>
          </a:xfrm>
          <a:prstGeom prst="rect">
            <a:avLst/>
          </a:prstGeom>
          <a:noFill/>
        </p:spPr>
        <p:txBody>
          <a:bodyPr wrap="square" rtlCol="0">
            <a:spAutoFit/>
          </a:bodyPr>
          <a:lstStyle/>
          <a:p>
            <a:r>
              <a:rPr lang="zh-CN" altLang="en-US" sz="2600" b="1" dirty="0">
                <a:solidFill>
                  <a:schemeClr val="accent6"/>
                </a:solidFill>
              </a:rPr>
              <a:t>四果阿羅漢（無生）</a:t>
            </a:r>
            <a:endParaRPr lang="zh-TW" altLang="en-US" sz="2600" b="1" dirty="0">
              <a:solidFill>
                <a:schemeClr val="accent6"/>
              </a:solidFill>
            </a:endParaRPr>
          </a:p>
        </p:txBody>
      </p:sp>
      <p:sp>
        <p:nvSpPr>
          <p:cNvPr id="12" name="矩形 11">
            <a:extLst>
              <a:ext uri="{FF2B5EF4-FFF2-40B4-BE49-F238E27FC236}">
                <a16:creationId xmlns:a16="http://schemas.microsoft.com/office/drawing/2014/main" id="{6EB5793A-93B7-D20D-4E6A-4247118794ED}"/>
              </a:ext>
            </a:extLst>
          </p:cNvPr>
          <p:cNvSpPr/>
          <p:nvPr/>
        </p:nvSpPr>
        <p:spPr>
          <a:xfrm>
            <a:off x="7594041" y="3079917"/>
            <a:ext cx="3920951" cy="3374213"/>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24025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A8D79E1-A3CB-8A9C-07FB-A90905E7EDC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154F411D-7CFF-76EE-D924-B410C42A82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1FE9A90B-5284-7080-F724-541061AAA48F}"/>
              </a:ext>
            </a:extLst>
          </p:cNvPr>
          <p:cNvPicPr>
            <a:picLocks noChangeAspect="1"/>
          </p:cNvPicPr>
          <p:nvPr/>
        </p:nvPicPr>
        <p:blipFill>
          <a:blip r:embed="rId5"/>
          <a:stretch>
            <a:fillRect/>
          </a:stretch>
        </p:blipFill>
        <p:spPr>
          <a:xfrm>
            <a:off x="118542" y="45418"/>
            <a:ext cx="10729192" cy="6723952"/>
          </a:xfrm>
          <a:prstGeom prst="rect">
            <a:avLst/>
          </a:prstGeom>
        </p:spPr>
      </p:pic>
      <p:sp>
        <p:nvSpPr>
          <p:cNvPr id="7" name="矩形 6">
            <a:extLst>
              <a:ext uri="{FF2B5EF4-FFF2-40B4-BE49-F238E27FC236}">
                <a16:creationId xmlns:a16="http://schemas.microsoft.com/office/drawing/2014/main" id="{E6E97A2F-5F6A-611B-4C99-F5830F006B9B}"/>
              </a:ext>
            </a:extLst>
          </p:cNvPr>
          <p:cNvSpPr/>
          <p:nvPr/>
        </p:nvSpPr>
        <p:spPr>
          <a:xfrm>
            <a:off x="4078982" y="3141762"/>
            <a:ext cx="792088" cy="122413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920F2A6F-A3AC-9DD0-CE02-00E3F15346EB}"/>
              </a:ext>
            </a:extLst>
          </p:cNvPr>
          <p:cNvSpPr/>
          <p:nvPr/>
        </p:nvSpPr>
        <p:spPr>
          <a:xfrm>
            <a:off x="5015086" y="5013970"/>
            <a:ext cx="792088" cy="175540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5332540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D017928-87E0-96C9-CC0D-662B3270613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B56E9D5-3A08-1DE7-778C-91008B90A6D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006620AE-D4F1-6B31-7D7E-40EE94AE0185}"/>
              </a:ext>
            </a:extLst>
          </p:cNvPr>
          <p:cNvSpPr txBox="1"/>
          <p:nvPr/>
        </p:nvSpPr>
        <p:spPr>
          <a:xfrm>
            <a:off x="7819944" y="803993"/>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「世尊</a:t>
            </a:r>
            <a:r>
              <a:rPr lang="zh-CN" altLang="en-US" sz="2800" b="1" dirty="0">
                <a:solidFill>
                  <a:schemeClr val="bg1"/>
                </a:solidFill>
              </a:rPr>
              <a:t>，</a:t>
            </a:r>
            <a:r>
              <a:rPr lang="zh-TW" altLang="en-US" sz="2800" b="1" dirty="0">
                <a:solidFill>
                  <a:schemeClr val="bg1"/>
                </a:solidFill>
              </a:rPr>
              <a:t>佛說我得無</a:t>
            </a:r>
            <a:r>
              <a:rPr lang="zh-CN" altLang="en-US" sz="2800" b="1" dirty="0">
                <a:solidFill>
                  <a:schemeClr val="bg1"/>
                </a:solidFill>
              </a:rPr>
              <a:t>諍</a:t>
            </a:r>
            <a:r>
              <a:rPr lang="zh-TW" altLang="en-US" sz="2800" b="1" dirty="0">
                <a:solidFill>
                  <a:schemeClr val="bg1"/>
                </a:solidFill>
              </a:rPr>
              <a:t>三昧</a:t>
            </a:r>
            <a:r>
              <a:rPr lang="zh-CN" altLang="en-US" sz="2800" b="1" dirty="0">
                <a:solidFill>
                  <a:schemeClr val="bg1"/>
                </a:solidFill>
              </a:rPr>
              <a:t>，</a:t>
            </a:r>
            <a:r>
              <a:rPr lang="zh-TW" altLang="en-US" sz="2800" b="1" dirty="0">
                <a:solidFill>
                  <a:schemeClr val="bg1"/>
                </a:solidFill>
              </a:rPr>
              <a:t>人中最為第</a:t>
            </a:r>
            <a:r>
              <a:rPr lang="zh-CN" altLang="en-US" sz="2800" b="1" dirty="0">
                <a:solidFill>
                  <a:schemeClr val="bg1"/>
                </a:solidFill>
              </a:rPr>
              <a:t>一，</a:t>
            </a:r>
            <a:r>
              <a:rPr lang="zh-TW" altLang="en-US" sz="2800" b="1" dirty="0">
                <a:solidFill>
                  <a:schemeClr val="bg1"/>
                </a:solidFill>
              </a:rPr>
              <a:t>是第一離欲阿羅漢。」</a:t>
            </a:r>
          </a:p>
        </p:txBody>
      </p:sp>
      <p:sp>
        <p:nvSpPr>
          <p:cNvPr id="7" name="文字方塊 6">
            <a:extLst>
              <a:ext uri="{FF2B5EF4-FFF2-40B4-BE49-F238E27FC236}">
                <a16:creationId xmlns:a16="http://schemas.microsoft.com/office/drawing/2014/main" id="{88C2540F-4286-A27C-77A8-E5D9F9143A6C}"/>
              </a:ext>
            </a:extLst>
          </p:cNvPr>
          <p:cNvSpPr txBox="1"/>
          <p:nvPr/>
        </p:nvSpPr>
        <p:spPr>
          <a:xfrm>
            <a:off x="5051891" y="803993"/>
            <a:ext cx="2769989" cy="5039518"/>
          </a:xfrm>
          <a:prstGeom prst="rect">
            <a:avLst/>
          </a:prstGeom>
          <a:noFill/>
        </p:spPr>
        <p:txBody>
          <a:bodyPr vert="eaVert" wrap="square" rtlCol="0">
            <a:spAutoFit/>
          </a:bodyPr>
          <a:lstStyle/>
          <a:p>
            <a:pPr>
              <a:lnSpc>
                <a:spcPct val="150000"/>
              </a:lnSpc>
            </a:pPr>
            <a:r>
              <a:rPr lang="zh-CN" altLang="en-US" sz="2800" b="1" dirty="0">
                <a:solidFill>
                  <a:schemeClr val="bg1"/>
                </a:solidFill>
              </a:rPr>
              <a:t>雖</a:t>
            </a:r>
            <a:r>
              <a:rPr lang="zh-TW" altLang="en-US" sz="2800" b="1" dirty="0">
                <a:solidFill>
                  <a:schemeClr val="bg1"/>
                </a:solidFill>
              </a:rPr>
              <a:t>得無</a:t>
            </a:r>
            <a:r>
              <a:rPr lang="zh-CN" altLang="en-US" sz="2800" b="1" dirty="0">
                <a:solidFill>
                  <a:schemeClr val="bg1"/>
                </a:solidFill>
              </a:rPr>
              <a:t>諍</a:t>
            </a:r>
            <a:r>
              <a:rPr lang="zh-TW" altLang="en-US" sz="2800" b="1" dirty="0">
                <a:solidFill>
                  <a:schemeClr val="bg1"/>
                </a:solidFill>
              </a:rPr>
              <a:t>三昧，而不存有所得心。是自忘其在定矣，此為離三昧障。乃真得無</a:t>
            </a:r>
            <a:r>
              <a:rPr lang="zh-CN" altLang="en-US" sz="2800" b="1" dirty="0">
                <a:solidFill>
                  <a:schemeClr val="bg1"/>
                </a:solidFill>
              </a:rPr>
              <a:t>諍</a:t>
            </a:r>
            <a:r>
              <a:rPr lang="zh-TW" altLang="en-US" sz="2800" b="1" dirty="0">
                <a:solidFill>
                  <a:schemeClr val="bg1"/>
                </a:solidFill>
              </a:rPr>
              <a:t>、真得三昧。故稱</a:t>
            </a:r>
            <a:r>
              <a:rPr lang="en-US" altLang="zh-TW" sz="2800" b="1" dirty="0">
                <a:solidFill>
                  <a:schemeClr val="bg1"/>
                </a:solidFill>
              </a:rPr>
              <a:t>『</a:t>
            </a:r>
            <a:r>
              <a:rPr lang="zh-TW" altLang="en-US" sz="2800" b="1" dirty="0">
                <a:solidFill>
                  <a:schemeClr val="bg1"/>
                </a:solidFill>
              </a:rPr>
              <a:t>第一離欲阿羅漢</a:t>
            </a:r>
            <a:r>
              <a:rPr lang="en-US" altLang="zh-TW" sz="2800" b="1" dirty="0">
                <a:solidFill>
                  <a:schemeClr val="bg1"/>
                </a:solidFill>
              </a:rPr>
              <a:t>』</a:t>
            </a:r>
            <a:r>
              <a:rPr lang="zh-CN" altLang="en-US" sz="2800" b="1" dirty="0">
                <a:solidFill>
                  <a:schemeClr val="bg1"/>
                </a:solidFill>
              </a:rPr>
              <a:t>。</a:t>
            </a:r>
            <a:endParaRPr lang="zh-TW" altLang="en-US" sz="2800" b="1" dirty="0">
              <a:solidFill>
                <a:schemeClr val="bg1"/>
              </a:solidFill>
            </a:endParaRPr>
          </a:p>
        </p:txBody>
      </p:sp>
      <p:pic>
        <p:nvPicPr>
          <p:cNvPr id="9" name="圖片 8">
            <a:extLst>
              <a:ext uri="{FF2B5EF4-FFF2-40B4-BE49-F238E27FC236}">
                <a16:creationId xmlns:a16="http://schemas.microsoft.com/office/drawing/2014/main" id="{1550206A-EB4E-BF42-70CA-47CC90C32862}"/>
              </a:ext>
            </a:extLst>
          </p:cNvPr>
          <p:cNvPicPr>
            <a:picLocks noChangeAspect="1"/>
          </p:cNvPicPr>
          <p:nvPr/>
        </p:nvPicPr>
        <p:blipFill>
          <a:blip r:embed="rId5"/>
          <a:stretch>
            <a:fillRect/>
          </a:stretch>
        </p:blipFill>
        <p:spPr>
          <a:xfrm>
            <a:off x="9943602" y="449988"/>
            <a:ext cx="881965" cy="5571156"/>
          </a:xfrm>
          <a:prstGeom prst="rect">
            <a:avLst/>
          </a:prstGeom>
        </p:spPr>
      </p:pic>
      <p:sp>
        <p:nvSpPr>
          <p:cNvPr id="10" name="文字方塊 9">
            <a:extLst>
              <a:ext uri="{FF2B5EF4-FFF2-40B4-BE49-F238E27FC236}">
                <a16:creationId xmlns:a16="http://schemas.microsoft.com/office/drawing/2014/main" id="{F7D77A0B-6668-9C91-214B-24D683012C51}"/>
              </a:ext>
            </a:extLst>
          </p:cNvPr>
          <p:cNvSpPr txBox="1"/>
          <p:nvPr/>
        </p:nvSpPr>
        <p:spPr>
          <a:xfrm>
            <a:off x="18073" y="805531"/>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「自忘其在定」，這個定是很深的禪定，像世尊在</a:t>
            </a:r>
            <a:r>
              <a:rPr lang="en-US" altLang="zh-TW" sz="2800" dirty="0">
                <a:solidFill>
                  <a:srgbClr val="FFFF00"/>
                </a:solidFill>
              </a:rPr>
              <a:t>《</a:t>
            </a:r>
            <a:r>
              <a:rPr lang="zh-TW" altLang="en-US" sz="2800" dirty="0">
                <a:solidFill>
                  <a:srgbClr val="FFFF00"/>
                </a:solidFill>
              </a:rPr>
              <a:t>楞嚴經</a:t>
            </a:r>
            <a:r>
              <a:rPr lang="en-US" altLang="zh-TW" sz="2800" dirty="0">
                <a:solidFill>
                  <a:srgbClr val="FFFF00"/>
                </a:solidFill>
              </a:rPr>
              <a:t>》</a:t>
            </a:r>
            <a:r>
              <a:rPr lang="zh-TW" altLang="en-US" sz="2800" dirty="0">
                <a:solidFill>
                  <a:srgbClr val="FFFF00"/>
                </a:solidFill>
              </a:rPr>
              <a:t>上講的九次第定</a:t>
            </a:r>
            <a:r>
              <a:rPr lang="zh-CN" altLang="en-US" sz="2800" dirty="0">
                <a:solidFill>
                  <a:srgbClr val="FFFF00"/>
                </a:solidFill>
              </a:rPr>
              <a:t>。</a:t>
            </a:r>
            <a:endParaRPr lang="en-US" altLang="zh-CN" sz="2800" dirty="0">
              <a:solidFill>
                <a:srgbClr val="FFFF00"/>
              </a:solidFill>
            </a:endParaRPr>
          </a:p>
          <a:p>
            <a:pPr>
              <a:lnSpc>
                <a:spcPct val="150000"/>
              </a:lnSpc>
            </a:pPr>
            <a:r>
              <a:rPr lang="zh-TW" altLang="en-US" sz="2800" dirty="0">
                <a:solidFill>
                  <a:srgbClr val="FFFF00"/>
                </a:solidFill>
              </a:rPr>
              <a:t>人中離欲第一，就是於人無爭，於世無求，他第一，就在阿羅漢同學當中，他的功夫也比別人高，也算是第一。</a:t>
            </a:r>
          </a:p>
        </p:txBody>
      </p:sp>
    </p:spTree>
    <p:extLst>
      <p:ext uri="{BB962C8B-B14F-4D97-AF65-F5344CB8AC3E}">
        <p14:creationId xmlns:p14="http://schemas.microsoft.com/office/powerpoint/2010/main" val="37743807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DA59A0D-358A-5347-EA44-4080042F76A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E2D63C2-B8AA-F5FC-A716-BBCC31B17A3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FC85C40A-F665-444E-D858-05C0D1BB2233}"/>
              </a:ext>
            </a:extLst>
          </p:cNvPr>
          <p:cNvSpPr txBox="1"/>
          <p:nvPr/>
        </p:nvSpPr>
        <p:spPr>
          <a:xfrm>
            <a:off x="8506310" y="803993"/>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「我不作是念，我是離欲阿羅漢。」</a:t>
            </a:r>
          </a:p>
        </p:txBody>
      </p:sp>
      <p:sp>
        <p:nvSpPr>
          <p:cNvPr id="8" name="文字方塊 7">
            <a:extLst>
              <a:ext uri="{FF2B5EF4-FFF2-40B4-BE49-F238E27FC236}">
                <a16:creationId xmlns:a16="http://schemas.microsoft.com/office/drawing/2014/main" id="{A63CCD96-5ABF-9B87-09A6-D61312459D56}"/>
              </a:ext>
            </a:extLst>
          </p:cNvPr>
          <p:cNvSpPr txBox="1"/>
          <p:nvPr/>
        </p:nvSpPr>
        <p:spPr>
          <a:xfrm>
            <a:off x="3502918" y="803993"/>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須菩提尊者也是一個證果之人。前面說過，小乘四果雖證聖果，心中也是若無其事，當然須菩提也不例外。不過，須菩提常常被世尊讚歎，他是第一離欲阿羅漢。他在此地說，他從來也沒有這個念頭，他是第一離欲阿羅漢。</a:t>
            </a:r>
          </a:p>
        </p:txBody>
      </p:sp>
      <p:pic>
        <p:nvPicPr>
          <p:cNvPr id="10" name="圖片 9">
            <a:extLst>
              <a:ext uri="{FF2B5EF4-FFF2-40B4-BE49-F238E27FC236}">
                <a16:creationId xmlns:a16="http://schemas.microsoft.com/office/drawing/2014/main" id="{986F65DD-8FAA-3EEE-D2FB-3494235BF74E}"/>
              </a:ext>
            </a:extLst>
          </p:cNvPr>
          <p:cNvPicPr>
            <a:picLocks noChangeAspect="1"/>
          </p:cNvPicPr>
          <p:nvPr/>
        </p:nvPicPr>
        <p:blipFill>
          <a:blip r:embed="rId5"/>
          <a:stretch>
            <a:fillRect/>
          </a:stretch>
        </p:blipFill>
        <p:spPr>
          <a:xfrm>
            <a:off x="10127654" y="1053529"/>
            <a:ext cx="732009" cy="1872209"/>
          </a:xfrm>
          <a:prstGeom prst="rect">
            <a:avLst/>
          </a:prstGeom>
        </p:spPr>
      </p:pic>
    </p:spTree>
    <p:extLst>
      <p:ext uri="{BB962C8B-B14F-4D97-AF65-F5344CB8AC3E}">
        <p14:creationId xmlns:p14="http://schemas.microsoft.com/office/powerpoint/2010/main" val="3139486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D1F0FAE-C96A-D367-AF24-15FA587DF6F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25EBD26C-E0D9-87DD-25DF-3B41BCB113A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981F9F1B-D934-97B3-273F-6945BC7E6709}"/>
              </a:ext>
            </a:extLst>
          </p:cNvPr>
          <p:cNvSpPr txBox="1"/>
          <p:nvPr/>
        </p:nvSpPr>
        <p:spPr>
          <a:xfrm>
            <a:off x="7859980" y="803993"/>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「世尊，我若作是念，我得阿羅漢道，世尊則不說須菩提是樂阿蘭那行者。」</a:t>
            </a:r>
          </a:p>
        </p:txBody>
      </p:sp>
      <p:sp>
        <p:nvSpPr>
          <p:cNvPr id="7" name="文字方塊 6">
            <a:extLst>
              <a:ext uri="{FF2B5EF4-FFF2-40B4-BE49-F238E27FC236}">
                <a16:creationId xmlns:a16="http://schemas.microsoft.com/office/drawing/2014/main" id="{E1253966-2EAD-35A7-CC6B-3C7BE2B70F6B}"/>
              </a:ext>
            </a:extLst>
          </p:cNvPr>
          <p:cNvSpPr txBox="1"/>
          <p:nvPr/>
        </p:nvSpPr>
        <p:spPr>
          <a:xfrm>
            <a:off x="774074" y="765498"/>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這是從反面說，如果須菩提有這個念頭，「我證阿羅漢果了，我是四果阿羅漢」。要</a:t>
            </a:r>
            <a:r>
              <a:rPr lang="zh-CN" altLang="en-US" sz="2800" dirty="0">
                <a:solidFill>
                  <a:srgbClr val="FFFF00"/>
                </a:solidFill>
              </a:rPr>
              <a:t>是</a:t>
            </a:r>
            <a:r>
              <a:rPr lang="zh-TW" altLang="en-US" sz="2800" dirty="0">
                <a:solidFill>
                  <a:srgbClr val="FFFF00"/>
                </a:solidFill>
              </a:rPr>
              <a:t>有這個念頭，世尊就不會對他讚歎，不會說他是一個喜歡阿蘭那行者。</a:t>
            </a:r>
          </a:p>
        </p:txBody>
      </p:sp>
      <p:pic>
        <p:nvPicPr>
          <p:cNvPr id="9" name="圖片 8">
            <a:extLst>
              <a:ext uri="{FF2B5EF4-FFF2-40B4-BE49-F238E27FC236}">
                <a16:creationId xmlns:a16="http://schemas.microsoft.com/office/drawing/2014/main" id="{86ED7FA7-5A59-9FAA-0441-9369F5BDD95C}"/>
              </a:ext>
            </a:extLst>
          </p:cNvPr>
          <p:cNvPicPr>
            <a:picLocks noChangeAspect="1"/>
          </p:cNvPicPr>
          <p:nvPr/>
        </p:nvPicPr>
        <p:blipFill>
          <a:blip r:embed="rId5"/>
          <a:stretch>
            <a:fillRect/>
          </a:stretch>
        </p:blipFill>
        <p:spPr>
          <a:xfrm>
            <a:off x="10119845" y="873510"/>
            <a:ext cx="717985" cy="2766890"/>
          </a:xfrm>
          <a:prstGeom prst="rect">
            <a:avLst/>
          </a:prstGeom>
        </p:spPr>
      </p:pic>
      <p:sp>
        <p:nvSpPr>
          <p:cNvPr id="10" name="文字方塊 9">
            <a:extLst>
              <a:ext uri="{FF2B5EF4-FFF2-40B4-BE49-F238E27FC236}">
                <a16:creationId xmlns:a16="http://schemas.microsoft.com/office/drawing/2014/main" id="{7BE0A5A7-4EBF-E8D1-3B20-76DCE47DEDBE}"/>
              </a:ext>
            </a:extLst>
          </p:cNvPr>
          <p:cNvSpPr txBox="1"/>
          <p:nvPr/>
        </p:nvSpPr>
        <p:spPr>
          <a:xfrm>
            <a:off x="4405560" y="803993"/>
            <a:ext cx="3416320"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阿羅漢道</a:t>
            </a:r>
            <a:r>
              <a:rPr lang="en-US" altLang="zh-TW" sz="2800" b="1" dirty="0">
                <a:solidFill>
                  <a:schemeClr val="bg1"/>
                </a:solidFill>
              </a:rPr>
              <a:t>』</a:t>
            </a:r>
            <a:r>
              <a:rPr lang="zh-TW" altLang="en-US" sz="2800" b="1" dirty="0">
                <a:solidFill>
                  <a:schemeClr val="bg1"/>
                </a:solidFill>
              </a:rPr>
              <a:t>，即謂離欲。</a:t>
            </a:r>
            <a:r>
              <a:rPr lang="en-US" altLang="zh-TW" sz="2800" b="1" dirty="0">
                <a:solidFill>
                  <a:schemeClr val="bg1"/>
                </a:solidFill>
              </a:rPr>
              <a:t>『</a:t>
            </a:r>
            <a:r>
              <a:rPr lang="zh-TW" altLang="en-US" sz="2800" b="1" dirty="0">
                <a:solidFill>
                  <a:schemeClr val="bg1"/>
                </a:solidFill>
              </a:rPr>
              <a:t>阿蘭那</a:t>
            </a:r>
            <a:r>
              <a:rPr lang="en-US" altLang="zh-TW" sz="2800" b="1" dirty="0">
                <a:solidFill>
                  <a:schemeClr val="bg1"/>
                </a:solidFill>
              </a:rPr>
              <a:t>』</a:t>
            </a:r>
            <a:r>
              <a:rPr lang="zh-TW" altLang="en-US" sz="2800" b="1" dirty="0">
                <a:solidFill>
                  <a:schemeClr val="bg1"/>
                </a:solidFill>
              </a:rPr>
              <a:t>，此云寂靜，亦云無事</a:t>
            </a:r>
            <a:r>
              <a:rPr lang="en-US" altLang="zh-TW" sz="2800" b="1" dirty="0">
                <a:solidFill>
                  <a:schemeClr val="bg1"/>
                </a:solidFill>
              </a:rPr>
              <a:t>(</a:t>
            </a:r>
            <a:r>
              <a:rPr lang="zh-TW" altLang="en-US" sz="2800" b="1" dirty="0">
                <a:solidFill>
                  <a:schemeClr val="bg1"/>
                </a:solidFill>
              </a:rPr>
              <a:t>心無事相</a:t>
            </a:r>
            <a:r>
              <a:rPr lang="en-US" altLang="zh-TW" sz="2800" b="1" dirty="0">
                <a:solidFill>
                  <a:schemeClr val="bg1"/>
                </a:solidFill>
              </a:rPr>
              <a:t>)</a:t>
            </a:r>
            <a:r>
              <a:rPr lang="zh-CN" altLang="en-US" sz="2800" b="1" dirty="0">
                <a:solidFill>
                  <a:schemeClr val="bg1"/>
                </a:solidFill>
              </a:rPr>
              <a:t>。</a:t>
            </a:r>
            <a:r>
              <a:rPr lang="zh-TW" altLang="en-US" sz="2800" b="1" dirty="0">
                <a:solidFill>
                  <a:schemeClr val="bg1"/>
                </a:solidFill>
              </a:rPr>
              <a:t>相盡於外，心息於內，內外俱寂，無時不靜也，即無</a:t>
            </a:r>
            <a:r>
              <a:rPr lang="zh-CN" altLang="en-US" sz="2800" b="1" dirty="0">
                <a:solidFill>
                  <a:schemeClr val="bg1"/>
                </a:solidFill>
              </a:rPr>
              <a:t>諍</a:t>
            </a:r>
            <a:r>
              <a:rPr lang="zh-TW" altLang="en-US" sz="2800" b="1" dirty="0">
                <a:solidFill>
                  <a:schemeClr val="bg1"/>
                </a:solidFill>
              </a:rPr>
              <a:t>三昧之別名。</a:t>
            </a:r>
          </a:p>
        </p:txBody>
      </p:sp>
    </p:spTree>
    <p:extLst>
      <p:ext uri="{BB962C8B-B14F-4D97-AF65-F5344CB8AC3E}">
        <p14:creationId xmlns:p14="http://schemas.microsoft.com/office/powerpoint/2010/main" val="38661876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55D9FC8-5015-BA89-0CEF-4A920A02E03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3C987C7-286C-8697-7FDF-49488F6503A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44FB62AC-5135-A55E-4773-AE70D8C9FEC5}"/>
              </a:ext>
            </a:extLst>
          </p:cNvPr>
          <p:cNvSpPr txBox="1"/>
          <p:nvPr/>
        </p:nvSpPr>
        <p:spPr>
          <a:xfrm>
            <a:off x="8506313" y="803993"/>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「以須菩提實無所行。而名須菩提是樂阿蘭那行。」</a:t>
            </a:r>
          </a:p>
        </p:txBody>
      </p:sp>
      <p:sp>
        <p:nvSpPr>
          <p:cNvPr id="7" name="文字方塊 6">
            <a:extLst>
              <a:ext uri="{FF2B5EF4-FFF2-40B4-BE49-F238E27FC236}">
                <a16:creationId xmlns:a16="http://schemas.microsoft.com/office/drawing/2014/main" id="{4A4830EA-8572-F407-E122-E19799A4E501}"/>
              </a:ext>
            </a:extLst>
          </p:cNvPr>
          <p:cNvSpPr txBox="1"/>
          <p:nvPr/>
        </p:nvSpPr>
        <p:spPr>
          <a:xfrm>
            <a:off x="556707" y="782452"/>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無住就是真心，就是本性，就是佛與大菩薩的行持。這教給我們，怎樣才能做到無其所得，無其所行，只要我們不作念，沒有這個念頭；說得明白一點，沒有這個分別，沒有這個執著，不取相不住相就行</a:t>
            </a:r>
            <a:r>
              <a:rPr lang="zh-CN" altLang="en-US" sz="2800" dirty="0">
                <a:solidFill>
                  <a:srgbClr val="FFFF00"/>
                </a:solidFill>
              </a:rPr>
              <a:t>。</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2F7E5BEB-8B75-9711-B557-D0D9FC04C6CB}"/>
              </a:ext>
            </a:extLst>
          </p:cNvPr>
          <p:cNvSpPr txBox="1"/>
          <p:nvPr/>
        </p:nvSpPr>
        <p:spPr>
          <a:xfrm>
            <a:off x="5422327" y="802796"/>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必得而無其所得，乃為真得。若有所得，便為非得</a:t>
            </a:r>
            <a:r>
              <a:rPr lang="zh-CN" altLang="en-US" sz="2800" b="1" dirty="0">
                <a:solidFill>
                  <a:schemeClr val="bg1"/>
                </a:solidFill>
              </a:rPr>
              <a:t>。</a:t>
            </a:r>
            <a:r>
              <a:rPr lang="zh-TW" altLang="en-US" sz="2800" b="1" dirty="0">
                <a:solidFill>
                  <a:schemeClr val="bg1"/>
                </a:solidFill>
              </a:rPr>
              <a:t>必行而無其所行，乃為正行。若有所行，便為非行。</a:t>
            </a:r>
          </a:p>
        </p:txBody>
      </p:sp>
      <p:pic>
        <p:nvPicPr>
          <p:cNvPr id="10" name="圖片 9">
            <a:extLst>
              <a:ext uri="{FF2B5EF4-FFF2-40B4-BE49-F238E27FC236}">
                <a16:creationId xmlns:a16="http://schemas.microsoft.com/office/drawing/2014/main" id="{A857BE5D-7AE3-554A-F0EB-78249537CCBD}"/>
              </a:ext>
            </a:extLst>
          </p:cNvPr>
          <p:cNvPicPr>
            <a:picLocks noChangeAspect="1"/>
          </p:cNvPicPr>
          <p:nvPr/>
        </p:nvPicPr>
        <p:blipFill>
          <a:blip r:embed="rId5"/>
          <a:stretch>
            <a:fillRect/>
          </a:stretch>
        </p:blipFill>
        <p:spPr>
          <a:xfrm>
            <a:off x="10099747" y="981522"/>
            <a:ext cx="603971" cy="1941994"/>
          </a:xfrm>
          <a:prstGeom prst="rect">
            <a:avLst/>
          </a:prstGeom>
        </p:spPr>
      </p:pic>
    </p:spTree>
    <p:extLst>
      <p:ext uri="{BB962C8B-B14F-4D97-AF65-F5344CB8AC3E}">
        <p14:creationId xmlns:p14="http://schemas.microsoft.com/office/powerpoint/2010/main" val="7405928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DADB338-1001-36D3-D9A0-508AFB841DB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C1F45F6-50C5-12B2-D570-5B662C4581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90BA5FA5-46A9-E768-44C2-38E8F00B90A0}"/>
              </a:ext>
            </a:extLst>
          </p:cNvPr>
          <p:cNvPicPr>
            <a:picLocks noChangeAspect="1"/>
          </p:cNvPicPr>
          <p:nvPr/>
        </p:nvPicPr>
        <p:blipFill>
          <a:blip r:embed="rId5"/>
          <a:stretch>
            <a:fillRect/>
          </a:stretch>
        </p:blipFill>
        <p:spPr>
          <a:xfrm>
            <a:off x="118542" y="45418"/>
            <a:ext cx="10729192" cy="6723952"/>
          </a:xfrm>
          <a:prstGeom prst="rect">
            <a:avLst/>
          </a:prstGeom>
        </p:spPr>
      </p:pic>
      <p:sp>
        <p:nvSpPr>
          <p:cNvPr id="8" name="矩形 7">
            <a:extLst>
              <a:ext uri="{FF2B5EF4-FFF2-40B4-BE49-F238E27FC236}">
                <a16:creationId xmlns:a16="http://schemas.microsoft.com/office/drawing/2014/main" id="{D8809154-1631-08E3-4C12-2AC81455599B}"/>
              </a:ext>
            </a:extLst>
          </p:cNvPr>
          <p:cNvSpPr/>
          <p:nvPr/>
        </p:nvSpPr>
        <p:spPr>
          <a:xfrm>
            <a:off x="3430910" y="5013970"/>
            <a:ext cx="792088" cy="175540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941433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B48288B-8D0D-49FA-4C90-CAD97E10792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D8B8A39-216B-3ECD-E7ED-6AF8729BE6B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BF2C8C43-DF20-949D-65C6-0726B3469574}"/>
              </a:ext>
            </a:extLst>
          </p:cNvPr>
          <p:cNvSpPr txBox="1"/>
          <p:nvPr/>
        </p:nvSpPr>
        <p:spPr>
          <a:xfrm>
            <a:off x="7213655" y="803993"/>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「佛告須菩提：於意云何？如來昔在然燈佛所，於法有所得不？世尊，如來在然燈佛所，於法實無所得。」</a:t>
            </a:r>
          </a:p>
        </p:txBody>
      </p:sp>
      <p:sp>
        <p:nvSpPr>
          <p:cNvPr id="3" name="文字方塊 2">
            <a:extLst>
              <a:ext uri="{FF2B5EF4-FFF2-40B4-BE49-F238E27FC236}">
                <a16:creationId xmlns:a16="http://schemas.microsoft.com/office/drawing/2014/main" id="{B44B1ED2-60BA-1018-F423-484D51EC2763}"/>
              </a:ext>
            </a:extLst>
          </p:cNvPr>
          <p:cNvSpPr txBox="1"/>
          <p:nvPr/>
        </p:nvSpPr>
        <p:spPr>
          <a:xfrm>
            <a:off x="233670" y="740983"/>
            <a:ext cx="2123658" cy="5112568"/>
          </a:xfrm>
          <a:prstGeom prst="rect">
            <a:avLst/>
          </a:prstGeom>
          <a:noFill/>
        </p:spPr>
        <p:txBody>
          <a:bodyPr vert="eaVert" wrap="square" rtlCol="0">
            <a:spAutoFit/>
          </a:bodyPr>
          <a:lstStyle/>
          <a:p>
            <a:pPr>
              <a:lnSpc>
                <a:spcPct val="150000"/>
              </a:lnSpc>
            </a:pPr>
            <a:r>
              <a:rPr lang="zh-TW" altLang="en-US" sz="2800" dirty="0">
                <a:solidFill>
                  <a:srgbClr val="FFFF00"/>
                </a:solidFill>
              </a:rPr>
              <a:t>菩薩從初信位，一直到等覺位五十一個位次，位位都是實無所得</a:t>
            </a:r>
            <a:r>
              <a:rPr lang="zh-CN" altLang="en-US" sz="2800" dirty="0">
                <a:solidFill>
                  <a:srgbClr val="FFFF00"/>
                </a:solidFill>
              </a:rPr>
              <a:t>，都是離</a:t>
            </a:r>
            <a:r>
              <a:rPr lang="zh-TW" altLang="en-US" sz="2800" dirty="0">
                <a:solidFill>
                  <a:srgbClr val="FFFF00"/>
                </a:solidFill>
              </a:rPr>
              <a:t>四相</a:t>
            </a:r>
            <a:r>
              <a:rPr lang="zh-CN" altLang="en-US" sz="2800" dirty="0">
                <a:solidFill>
                  <a:srgbClr val="FFFF00"/>
                </a:solidFill>
              </a:rPr>
              <a:t>。</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4459B2E8-6A55-6927-38FF-6A0486DD2E37}"/>
              </a:ext>
            </a:extLst>
          </p:cNvPr>
          <p:cNvSpPr txBox="1"/>
          <p:nvPr/>
        </p:nvSpPr>
        <p:spPr>
          <a:xfrm>
            <a:off x="5123676" y="777508"/>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此世尊往昔行菩薩道，初證八地時之事。望佛果則為因地，望初學人則為果</a:t>
            </a:r>
            <a:r>
              <a:rPr lang="zh-CN" altLang="en-US" sz="2800" b="1" dirty="0">
                <a:solidFill>
                  <a:schemeClr val="bg1"/>
                </a:solidFill>
              </a:rPr>
              <a:t>地。</a:t>
            </a:r>
            <a:endParaRPr lang="zh-TW" altLang="en-US" sz="2800" b="1" dirty="0">
              <a:solidFill>
                <a:schemeClr val="bg1"/>
              </a:solidFill>
            </a:endParaRPr>
          </a:p>
        </p:txBody>
      </p:sp>
      <p:pic>
        <p:nvPicPr>
          <p:cNvPr id="8" name="圖片 7">
            <a:extLst>
              <a:ext uri="{FF2B5EF4-FFF2-40B4-BE49-F238E27FC236}">
                <a16:creationId xmlns:a16="http://schemas.microsoft.com/office/drawing/2014/main" id="{7CDBCD8E-76F5-6900-B60A-27434F88D9E1}"/>
              </a:ext>
            </a:extLst>
          </p:cNvPr>
          <p:cNvPicPr>
            <a:picLocks noChangeAspect="1"/>
          </p:cNvPicPr>
          <p:nvPr/>
        </p:nvPicPr>
        <p:blipFill>
          <a:blip r:embed="rId5"/>
          <a:stretch>
            <a:fillRect/>
          </a:stretch>
        </p:blipFill>
        <p:spPr>
          <a:xfrm>
            <a:off x="10117466" y="981522"/>
            <a:ext cx="874283" cy="2736304"/>
          </a:xfrm>
          <a:prstGeom prst="rect">
            <a:avLst/>
          </a:prstGeom>
        </p:spPr>
      </p:pic>
      <p:sp>
        <p:nvSpPr>
          <p:cNvPr id="9" name="文字方塊 8">
            <a:extLst>
              <a:ext uri="{FF2B5EF4-FFF2-40B4-BE49-F238E27FC236}">
                <a16:creationId xmlns:a16="http://schemas.microsoft.com/office/drawing/2014/main" id="{1394093A-0B08-0684-744A-7C53334DAC58}"/>
              </a:ext>
            </a:extLst>
          </p:cNvPr>
          <p:cNvSpPr txBox="1"/>
          <p:nvPr/>
        </p:nvSpPr>
        <p:spPr>
          <a:xfrm>
            <a:off x="2370822" y="765498"/>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八地證無生法忍。無生法，即是真如實相</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「忍」是通達無礙不退之意。即理</a:t>
            </a:r>
            <a:r>
              <a:rPr lang="zh-CN" altLang="en-US" sz="2800" b="1" dirty="0">
                <a:solidFill>
                  <a:schemeClr val="bg1"/>
                </a:solidFill>
              </a:rPr>
              <a:t>智</a:t>
            </a:r>
            <a:r>
              <a:rPr lang="zh-TW" altLang="en-US" sz="2800" b="1" dirty="0">
                <a:solidFill>
                  <a:schemeClr val="bg1"/>
                </a:solidFill>
              </a:rPr>
              <a:t>相冥</a:t>
            </a:r>
            <a:r>
              <a:rPr lang="zh-CN" altLang="en-US" sz="2800" b="1" dirty="0">
                <a:solidFill>
                  <a:schemeClr val="bg1"/>
                </a:solidFill>
              </a:rPr>
              <a:t>，</a:t>
            </a:r>
            <a:r>
              <a:rPr lang="zh-TW" altLang="en-US" sz="2800" b="1" dirty="0">
                <a:solidFill>
                  <a:schemeClr val="bg1"/>
                </a:solidFill>
              </a:rPr>
              <a:t>忍可印持也</a:t>
            </a:r>
            <a:r>
              <a:rPr lang="zh-CN" altLang="en-US" sz="2800" b="1" dirty="0">
                <a:solidFill>
                  <a:schemeClr val="bg1"/>
                </a:solidFill>
              </a:rPr>
              <a:t>。</a:t>
            </a:r>
            <a:endParaRPr lang="zh-TW" altLang="en-US" sz="2800" b="1" dirty="0">
              <a:solidFill>
                <a:schemeClr val="bg1"/>
              </a:solidFill>
            </a:endParaRPr>
          </a:p>
        </p:txBody>
      </p:sp>
    </p:spTree>
    <p:extLst>
      <p:ext uri="{BB962C8B-B14F-4D97-AF65-F5344CB8AC3E}">
        <p14:creationId xmlns:p14="http://schemas.microsoft.com/office/powerpoint/2010/main" val="25394529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CE390F1B-DA1C-9E95-A6D1-29F60B0E0494}"/>
              </a:ext>
            </a:extLst>
          </p:cNvPr>
          <p:cNvPicPr>
            <a:picLocks noChangeAspect="1"/>
          </p:cNvPicPr>
          <p:nvPr/>
        </p:nvPicPr>
        <p:blipFill>
          <a:blip r:embed="rId3"/>
          <a:stretch>
            <a:fillRect/>
          </a:stretch>
        </p:blipFill>
        <p:spPr>
          <a:xfrm>
            <a:off x="1414686" y="82912"/>
            <a:ext cx="8640960" cy="6669392"/>
          </a:xfrm>
          <a:prstGeom prst="rect">
            <a:avLst/>
          </a:prstGeom>
        </p:spPr>
      </p:pic>
      <p:sp>
        <p:nvSpPr>
          <p:cNvPr id="6" name="匾額 5" descr="佛學概要十四講表 習講">
            <a:extLst>
              <a:ext uri="{FF2B5EF4-FFF2-40B4-BE49-F238E27FC236}">
                <a16:creationId xmlns:a16="http://schemas.microsoft.com/office/drawing/2014/main" id="{FD6A41EF-1481-BBEF-E571-E7BECF9862A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7A32D49D-10CF-A154-5267-5250BC5ACA8D}"/>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矩形 7">
            <a:extLst>
              <a:ext uri="{FF2B5EF4-FFF2-40B4-BE49-F238E27FC236}">
                <a16:creationId xmlns:a16="http://schemas.microsoft.com/office/drawing/2014/main" id="{6B417D43-7DB3-4FAF-75B9-F64C8FCA9206}"/>
              </a:ext>
            </a:extLst>
          </p:cNvPr>
          <p:cNvSpPr/>
          <p:nvPr/>
        </p:nvSpPr>
        <p:spPr>
          <a:xfrm>
            <a:off x="8255446" y="4077866"/>
            <a:ext cx="792088" cy="175540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0432461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3066436-F1DE-46C6-F64B-5F0C1B365F87}"/>
              </a:ext>
            </a:extLst>
          </p:cNvPr>
          <p:cNvSpPr txBox="1"/>
          <p:nvPr/>
        </p:nvSpPr>
        <p:spPr>
          <a:xfrm>
            <a:off x="221393" y="333450"/>
            <a:ext cx="11942783" cy="1868332"/>
          </a:xfrm>
          <a:prstGeom prst="rect">
            <a:avLst/>
          </a:prstGeom>
          <a:noFill/>
        </p:spPr>
        <p:txBody>
          <a:bodyPr wrap="square" rtlCol="0">
            <a:spAutoFit/>
          </a:bodyPr>
          <a:lstStyle/>
          <a:p>
            <a:pPr>
              <a:lnSpc>
                <a:spcPts val="3500"/>
              </a:lnSpc>
            </a:pPr>
            <a:r>
              <a:rPr lang="zh-TW" altLang="en-US" sz="2800" b="1" dirty="0">
                <a:solidFill>
                  <a:schemeClr val="bg1">
                    <a:lumMod val="95000"/>
                  </a:schemeClr>
                </a:solidFill>
              </a:rPr>
              <a:t>「須菩提！於意云何？菩薩莊嚴佛土不？」 </a:t>
            </a:r>
          </a:p>
          <a:p>
            <a:pPr>
              <a:lnSpc>
                <a:spcPts val="3500"/>
              </a:lnSpc>
            </a:pPr>
            <a:r>
              <a:rPr lang="zh-TW" altLang="en-US" sz="2800" b="1" dirty="0">
                <a:solidFill>
                  <a:schemeClr val="bg1">
                    <a:lumMod val="95000"/>
                  </a:schemeClr>
                </a:solidFill>
              </a:rPr>
              <a:t>「不也，世尊！何以故？莊嚴佛土者，即非莊嚴，是名莊嚴。」 </a:t>
            </a:r>
          </a:p>
          <a:p>
            <a:pPr>
              <a:lnSpc>
                <a:spcPts val="3500"/>
              </a:lnSpc>
            </a:pPr>
            <a:r>
              <a:rPr lang="zh-TW" altLang="en-US" sz="2800" b="1" dirty="0">
                <a:solidFill>
                  <a:schemeClr val="bg1">
                    <a:lumMod val="95000"/>
                  </a:schemeClr>
                </a:solidFill>
              </a:rPr>
              <a:t>「是故須菩提，諸菩薩摩訶薩應如是生清淨心，不應住色生心，不應住聲香味觸法生心，應無所住而生其心。</a:t>
            </a:r>
          </a:p>
        </p:txBody>
      </p:sp>
      <p:sp>
        <p:nvSpPr>
          <p:cNvPr id="5" name="文字方塊 4">
            <a:extLst>
              <a:ext uri="{FF2B5EF4-FFF2-40B4-BE49-F238E27FC236}">
                <a16:creationId xmlns:a16="http://schemas.microsoft.com/office/drawing/2014/main" id="{C4395582-54BC-EAF2-0011-ADE4709768DA}"/>
              </a:ext>
            </a:extLst>
          </p:cNvPr>
          <p:cNvSpPr txBox="1"/>
          <p:nvPr/>
        </p:nvSpPr>
        <p:spPr>
          <a:xfrm>
            <a:off x="239469" y="2421682"/>
            <a:ext cx="11719753" cy="4114460"/>
          </a:xfrm>
          <a:prstGeom prst="rect">
            <a:avLst/>
          </a:prstGeom>
          <a:noFill/>
        </p:spPr>
        <p:txBody>
          <a:bodyPr wrap="square" rtlCol="0">
            <a:spAutoFit/>
          </a:bodyPr>
          <a:lstStyle/>
          <a:p>
            <a:pPr>
              <a:lnSpc>
                <a:spcPts val="3500"/>
              </a:lnSpc>
            </a:pPr>
            <a:r>
              <a:rPr lang="en-US" altLang="zh-TW" sz="2800" b="1" dirty="0">
                <a:solidFill>
                  <a:schemeClr val="bg1">
                    <a:lumMod val="95000"/>
                  </a:schemeClr>
                </a:solidFill>
              </a:rPr>
              <a:t> “</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Does a bodhisattva create any harmonious buddha fields?”</a:t>
            </a:r>
          </a:p>
          <a:p>
            <a:pPr>
              <a:lnSpc>
                <a:spcPts val="3500"/>
              </a:lnSpc>
            </a:pPr>
            <a:r>
              <a:rPr lang="en-US" altLang="zh-TW" sz="2800" b="1" dirty="0">
                <a:solidFill>
                  <a:schemeClr val="bg1">
                    <a:lumMod val="95000"/>
                  </a:schemeClr>
                </a:solidFill>
              </a:rPr>
              <a:t>  “No, World-Honored One, he does not. Why? Because creat</a:t>
            </a:r>
            <a:r>
              <a:rPr lang="en-US" altLang="zh-CN" sz="2800" b="1" dirty="0">
                <a:solidFill>
                  <a:schemeClr val="bg1">
                    <a:lumMod val="95000"/>
                  </a:schemeClr>
                </a:solidFill>
              </a:rPr>
              <a:t>ing</a:t>
            </a:r>
            <a:r>
              <a:rPr lang="en-US" altLang="zh-TW" sz="2800" b="1" dirty="0">
                <a:solidFill>
                  <a:schemeClr val="bg1">
                    <a:lumMod val="95000"/>
                  </a:schemeClr>
                </a:solidFill>
              </a:rPr>
              <a:t> a harmonious buddha field is not (the nature of) creating a harmonious buddha field, and therefore it is known as creating a harmonious buddha field.”</a:t>
            </a:r>
          </a:p>
          <a:p>
            <a:pPr>
              <a:lnSpc>
                <a:spcPts val="3500"/>
              </a:lnSpc>
            </a:pPr>
            <a:r>
              <a:rPr lang="en-US" altLang="zh-TW" sz="2800" b="1" dirty="0">
                <a:solidFill>
                  <a:schemeClr val="bg1">
                    <a:lumMod val="95000"/>
                  </a:schemeClr>
                </a:solidFill>
              </a:rPr>
              <a:t> “So, </a:t>
            </a:r>
            <a:r>
              <a:rPr lang="en-US" altLang="zh-TW" sz="2800" b="1" dirty="0" err="1">
                <a:solidFill>
                  <a:schemeClr val="bg1">
                    <a:lumMod val="95000"/>
                  </a:schemeClr>
                </a:solidFill>
              </a:rPr>
              <a:t>Subhuti</a:t>
            </a:r>
            <a:r>
              <a:rPr lang="en-US" altLang="zh-TW" sz="2800" b="1" dirty="0">
                <a:solidFill>
                  <a:schemeClr val="bg1">
                    <a:lumMod val="95000"/>
                  </a:schemeClr>
                </a:solidFill>
              </a:rPr>
              <a:t>, all bodhisattvas should develop a pure, lucid mind that doesn’t depend upon sight, sound, touch, flavor, smell, or any thought that arises in it. A bodhisattva should develop a mind that functions freely, without depending on anything or any place.”</a:t>
            </a:r>
          </a:p>
        </p:txBody>
      </p:sp>
    </p:spTree>
    <p:extLst>
      <p:ext uri="{BB962C8B-B14F-4D97-AF65-F5344CB8AC3E}">
        <p14:creationId xmlns:p14="http://schemas.microsoft.com/office/powerpoint/2010/main" val="24489956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002FB0D-2765-E42F-54F5-499B0483D05C}"/>
              </a:ext>
            </a:extLst>
          </p:cNvPr>
          <p:cNvSpPr txBox="1"/>
          <p:nvPr/>
        </p:nvSpPr>
        <p:spPr>
          <a:xfrm>
            <a:off x="256023" y="837506"/>
            <a:ext cx="11942783" cy="1172629"/>
          </a:xfrm>
          <a:prstGeom prst="rect">
            <a:avLst/>
          </a:prstGeom>
          <a:noFill/>
        </p:spPr>
        <p:txBody>
          <a:bodyPr wrap="square" rtlCol="0">
            <a:spAutoFit/>
          </a:bodyPr>
          <a:lstStyle/>
          <a:p>
            <a:pPr>
              <a:lnSpc>
                <a:spcPts val="4400"/>
              </a:lnSpc>
            </a:pPr>
            <a:r>
              <a:rPr lang="zh-TW" altLang="en-US" sz="2800" b="1" dirty="0">
                <a:solidFill>
                  <a:schemeClr val="bg1">
                    <a:lumMod val="95000"/>
                  </a:schemeClr>
                </a:solidFill>
              </a:rPr>
              <a:t>「須菩提！譬如有人，身如須彌山王，於意云何？是身為大不？」 </a:t>
            </a:r>
          </a:p>
          <a:p>
            <a:pPr>
              <a:lnSpc>
                <a:spcPts val="4400"/>
              </a:lnSpc>
            </a:pPr>
            <a:r>
              <a:rPr lang="zh-TW" altLang="en-US" sz="2800" b="1" dirty="0">
                <a:solidFill>
                  <a:schemeClr val="bg1">
                    <a:lumMod val="95000"/>
                  </a:schemeClr>
                </a:solidFill>
              </a:rPr>
              <a:t>須菩提言：「甚大，世尊！何以故？佛說非身，是名大身。」</a:t>
            </a:r>
          </a:p>
        </p:txBody>
      </p:sp>
      <p:sp>
        <p:nvSpPr>
          <p:cNvPr id="5" name="文字方塊 4">
            <a:extLst>
              <a:ext uri="{FF2B5EF4-FFF2-40B4-BE49-F238E27FC236}">
                <a16:creationId xmlns:a16="http://schemas.microsoft.com/office/drawing/2014/main" id="{9C0F5DF5-4EF6-4610-2906-C055F07153D6}"/>
              </a:ext>
            </a:extLst>
          </p:cNvPr>
          <p:cNvSpPr txBox="1"/>
          <p:nvPr/>
        </p:nvSpPr>
        <p:spPr>
          <a:xfrm>
            <a:off x="239469" y="2493690"/>
            <a:ext cx="11719753" cy="2303066"/>
          </a:xfrm>
          <a:prstGeom prst="rect">
            <a:avLst/>
          </a:prstGeom>
          <a:noFill/>
        </p:spPr>
        <p:txBody>
          <a:bodyPr wrap="square" rtlCol="0">
            <a:spAutoFit/>
          </a:bodyPr>
          <a:lstStyle/>
          <a:p>
            <a:pPr>
              <a:lnSpc>
                <a:spcPts val="4400"/>
              </a:lnSpc>
            </a:pPr>
            <a:r>
              <a:rPr lang="en-US" altLang="zh-TW" sz="2800" b="1" dirty="0">
                <a:solidFill>
                  <a:schemeClr val="bg1">
                    <a:lumMod val="95000"/>
                  </a:schemeClr>
                </a:solidFill>
              </a:rPr>
              <a:t>The Buddha continued, “</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If someone were to have a body as large as a Mount Sumeru, would not this body be very large?”</a:t>
            </a:r>
          </a:p>
          <a:p>
            <a:pPr>
              <a:lnSpc>
                <a:spcPts val="4400"/>
              </a:lnSpc>
            </a:pPr>
            <a:r>
              <a:rPr lang="en-US" altLang="zh-TW" sz="2800" b="1" dirty="0">
                <a:solidFill>
                  <a:schemeClr val="bg1">
                    <a:lumMod val="95000"/>
                  </a:schemeClr>
                </a:solidFill>
              </a:rPr>
              <a:t>  </a:t>
            </a:r>
            <a:r>
              <a:rPr lang="en-US" altLang="zh-TW" sz="2800" b="1" dirty="0" err="1">
                <a:solidFill>
                  <a:schemeClr val="bg1">
                    <a:lumMod val="95000"/>
                  </a:schemeClr>
                </a:solidFill>
              </a:rPr>
              <a:t>Subhuti</a:t>
            </a:r>
            <a:r>
              <a:rPr lang="en-US" altLang="zh-TW" sz="2800" b="1" dirty="0">
                <a:solidFill>
                  <a:schemeClr val="bg1">
                    <a:lumMod val="95000"/>
                  </a:schemeClr>
                </a:solidFill>
              </a:rPr>
              <a:t> said, ‘very large indeed, World-honored One. Why? Because the Buddha teaches that that which is no-body is known as a large body.”</a:t>
            </a:r>
          </a:p>
        </p:txBody>
      </p:sp>
    </p:spTree>
    <p:extLst>
      <p:ext uri="{BB962C8B-B14F-4D97-AF65-F5344CB8AC3E}">
        <p14:creationId xmlns:p14="http://schemas.microsoft.com/office/powerpoint/2010/main" val="3465826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E09BA2-F354-067C-A738-8ABCDD17B33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EF6D79F-0FAA-D243-AC77-5358B50C5FD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5A56BF15-E6F3-F05F-7E83-8D56E10CA8B8}"/>
              </a:ext>
            </a:extLst>
          </p:cNvPr>
          <p:cNvSpPr txBox="1"/>
          <p:nvPr/>
        </p:nvSpPr>
        <p:spPr>
          <a:xfrm>
            <a:off x="6816846" y="808792"/>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「須菩提，於意云何，菩薩莊嚴佛土不？不也，世尊。何以故？莊嚴佛土者，則非莊嚴，是名莊嚴。」</a:t>
            </a:r>
          </a:p>
        </p:txBody>
      </p:sp>
      <p:sp>
        <p:nvSpPr>
          <p:cNvPr id="3" name="文字方塊 2">
            <a:extLst>
              <a:ext uri="{FF2B5EF4-FFF2-40B4-BE49-F238E27FC236}">
                <a16:creationId xmlns:a16="http://schemas.microsoft.com/office/drawing/2014/main" id="{6D6EDC90-6251-DB32-38B6-64E937AE391C}"/>
              </a:ext>
            </a:extLst>
          </p:cNvPr>
          <p:cNvSpPr txBox="1"/>
          <p:nvPr/>
        </p:nvSpPr>
        <p:spPr>
          <a:xfrm>
            <a:off x="910630" y="837506"/>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迴向是一個離相的善巧方便</a:t>
            </a:r>
            <a:r>
              <a:rPr lang="zh-CN" altLang="en-US" sz="2800" dirty="0">
                <a:solidFill>
                  <a:srgbClr val="FFFF00"/>
                </a:solidFill>
              </a:rPr>
              <a:t>。佛教我們</a:t>
            </a:r>
            <a:r>
              <a:rPr lang="zh-TW" altLang="en-US" sz="2800" dirty="0">
                <a:solidFill>
                  <a:srgbClr val="FFFF00"/>
                </a:solidFill>
              </a:rPr>
              <a:t>迴向三處</a:t>
            </a:r>
            <a:r>
              <a:rPr lang="zh-CN" altLang="en-US" sz="2800" dirty="0">
                <a:solidFill>
                  <a:srgbClr val="FFFF00"/>
                </a:solidFill>
              </a:rPr>
              <a:t>：</a:t>
            </a:r>
            <a:r>
              <a:rPr lang="zh-TW" altLang="en-US" sz="2800" dirty="0">
                <a:solidFill>
                  <a:srgbClr val="FFFF00"/>
                </a:solidFill>
              </a:rPr>
              <a:t>第一是「迴向菩提」，</a:t>
            </a:r>
            <a:r>
              <a:rPr lang="zh-CN" altLang="en-US" sz="2800" dirty="0">
                <a:solidFill>
                  <a:srgbClr val="FFFF00"/>
                </a:solidFill>
              </a:rPr>
              <a:t>即迴因向果</a:t>
            </a:r>
            <a:r>
              <a:rPr lang="zh-TW" altLang="en-US" sz="2800" dirty="0">
                <a:solidFill>
                  <a:srgbClr val="FFFF00"/>
                </a:solidFill>
              </a:rPr>
              <a:t>。第二是「迴向眾生」</a:t>
            </a:r>
            <a:r>
              <a:rPr lang="zh-CN" altLang="en-US" sz="2800" dirty="0">
                <a:solidFill>
                  <a:srgbClr val="FFFF00"/>
                </a:solidFill>
              </a:rPr>
              <a:t>，即迴自向他。</a:t>
            </a:r>
            <a:r>
              <a:rPr lang="zh-TW" altLang="en-US" sz="2800" dirty="0">
                <a:solidFill>
                  <a:srgbClr val="FFFF00"/>
                </a:solidFill>
              </a:rPr>
              <a:t>第三</a:t>
            </a:r>
            <a:r>
              <a:rPr lang="zh-CN" altLang="en-US" sz="2800" dirty="0">
                <a:solidFill>
                  <a:srgbClr val="FFFF00"/>
                </a:solidFill>
              </a:rPr>
              <a:t>是</a:t>
            </a:r>
            <a:r>
              <a:rPr lang="zh-TW" altLang="en-US" sz="2800" dirty="0">
                <a:solidFill>
                  <a:srgbClr val="FFFF00"/>
                </a:solidFill>
              </a:rPr>
              <a:t>「迴向實際」，</a:t>
            </a:r>
            <a:r>
              <a:rPr lang="zh-CN" altLang="en-US" sz="2800" dirty="0">
                <a:solidFill>
                  <a:srgbClr val="FFFF00"/>
                </a:solidFill>
              </a:rPr>
              <a:t>即迴事向理。</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83EF9169-2E5D-35AC-253C-E86DA0AD9B31}"/>
              </a:ext>
            </a:extLst>
          </p:cNvPr>
          <p:cNvSpPr txBox="1"/>
          <p:nvPr/>
        </p:nvSpPr>
        <p:spPr>
          <a:xfrm>
            <a:off x="4583038" y="778654"/>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菩薩修因時，六度萬行，一一功行，回向淨土。所謂「願以此功德，莊嚴佛淨</a:t>
            </a:r>
            <a:r>
              <a:rPr lang="zh-CN" altLang="en-US" sz="2800" b="1" dirty="0">
                <a:solidFill>
                  <a:schemeClr val="bg1"/>
                </a:solidFill>
              </a:rPr>
              <a:t>土」是也。</a:t>
            </a:r>
            <a:endParaRPr lang="zh-TW" altLang="en-US" sz="2800" b="1" dirty="0">
              <a:solidFill>
                <a:schemeClr val="bg1"/>
              </a:solidFill>
            </a:endParaRPr>
          </a:p>
        </p:txBody>
      </p:sp>
      <p:pic>
        <p:nvPicPr>
          <p:cNvPr id="8" name="圖片 7">
            <a:extLst>
              <a:ext uri="{FF2B5EF4-FFF2-40B4-BE49-F238E27FC236}">
                <a16:creationId xmlns:a16="http://schemas.microsoft.com/office/drawing/2014/main" id="{617544C4-9746-5247-ED1E-C9942FAB3DAC}"/>
              </a:ext>
            </a:extLst>
          </p:cNvPr>
          <p:cNvPicPr>
            <a:picLocks noChangeAspect="1"/>
          </p:cNvPicPr>
          <p:nvPr/>
        </p:nvPicPr>
        <p:blipFill>
          <a:blip r:embed="rId5"/>
          <a:stretch>
            <a:fillRect/>
          </a:stretch>
        </p:blipFill>
        <p:spPr>
          <a:xfrm>
            <a:off x="9983638" y="189434"/>
            <a:ext cx="897346" cy="6120680"/>
          </a:xfrm>
          <a:prstGeom prst="rect">
            <a:avLst/>
          </a:prstGeom>
        </p:spPr>
      </p:pic>
    </p:spTree>
    <p:extLst>
      <p:ext uri="{BB962C8B-B14F-4D97-AF65-F5344CB8AC3E}">
        <p14:creationId xmlns:p14="http://schemas.microsoft.com/office/powerpoint/2010/main" val="31424639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A9FB0C9-8912-2DC2-13C8-DD529DEF410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3EB346E1-F537-B827-AF5E-F3335C45B1E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3ED1DD4D-D58E-764F-243E-8BD26F892D31}"/>
              </a:ext>
            </a:extLst>
          </p:cNvPr>
          <p:cNvSpPr txBox="1"/>
          <p:nvPr/>
        </p:nvSpPr>
        <p:spPr>
          <a:xfrm>
            <a:off x="7087740" y="803993"/>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「是故須菩提，諸菩薩摩訶薩。應如是生清淨心</a:t>
            </a:r>
            <a:r>
              <a:rPr lang="zh-CN" altLang="en-US" sz="2800" b="1" dirty="0">
                <a:solidFill>
                  <a:schemeClr val="bg1"/>
                </a:solidFill>
              </a:rPr>
              <a:t>，</a:t>
            </a:r>
            <a:r>
              <a:rPr lang="zh-TW" altLang="en-US" sz="2800" b="1" dirty="0">
                <a:solidFill>
                  <a:schemeClr val="bg1"/>
                </a:solidFill>
              </a:rPr>
              <a:t>不應住色生心，不應住聲香味觸法生心，應無所住而生其心。」</a:t>
            </a:r>
          </a:p>
        </p:txBody>
      </p:sp>
      <p:sp>
        <p:nvSpPr>
          <p:cNvPr id="3" name="文字方塊 2">
            <a:extLst>
              <a:ext uri="{FF2B5EF4-FFF2-40B4-BE49-F238E27FC236}">
                <a16:creationId xmlns:a16="http://schemas.microsoft.com/office/drawing/2014/main" id="{863B4A8D-C15D-668F-7057-ED5A1A80B657}"/>
              </a:ext>
            </a:extLst>
          </p:cNvPr>
          <p:cNvSpPr txBox="1"/>
          <p:nvPr/>
        </p:nvSpPr>
        <p:spPr>
          <a:xfrm>
            <a:off x="216702" y="803993"/>
            <a:ext cx="4708981" cy="5112568"/>
          </a:xfrm>
          <a:prstGeom prst="rect">
            <a:avLst/>
          </a:prstGeom>
          <a:noFill/>
        </p:spPr>
        <p:txBody>
          <a:bodyPr vert="eaVert" wrap="square" rtlCol="0">
            <a:spAutoFit/>
          </a:bodyPr>
          <a:lstStyle/>
          <a:p>
            <a:pPr>
              <a:lnSpc>
                <a:spcPct val="150000"/>
              </a:lnSpc>
            </a:pPr>
            <a:r>
              <a:rPr lang="zh-TW" altLang="en-US" sz="2800" dirty="0">
                <a:solidFill>
                  <a:srgbClr val="FFFF00"/>
                </a:solidFill>
              </a:rPr>
              <a:t>末後兩句是總結，把修行總原則傳授給我們。六塵是色聲香味觸法，包括現代人所說的物質享受與精神享受。問題</a:t>
            </a:r>
            <a:r>
              <a:rPr lang="zh-CN" altLang="en-US" sz="2800" dirty="0">
                <a:solidFill>
                  <a:srgbClr val="FFFF00"/>
                </a:solidFill>
              </a:rPr>
              <a:t>的</a:t>
            </a:r>
            <a:r>
              <a:rPr lang="zh-TW" altLang="en-US" sz="2800" dirty="0">
                <a:solidFill>
                  <a:srgbClr val="FFFF00"/>
                </a:solidFill>
              </a:rPr>
              <a:t>關鍵在那個「住」</a:t>
            </a:r>
            <a:r>
              <a:rPr lang="zh-CN" altLang="en-US" sz="2800" dirty="0">
                <a:solidFill>
                  <a:srgbClr val="FFFF00"/>
                </a:solidFill>
              </a:rPr>
              <a:t>（</a:t>
            </a:r>
            <a:r>
              <a:rPr lang="zh-TW" altLang="en-US" sz="2800" dirty="0">
                <a:solidFill>
                  <a:srgbClr val="FFFF00"/>
                </a:solidFill>
              </a:rPr>
              <a:t>分別執著</a:t>
            </a:r>
            <a:r>
              <a:rPr lang="zh-CN" altLang="en-US" sz="2800" dirty="0">
                <a:solidFill>
                  <a:srgbClr val="FFFF00"/>
                </a:solidFill>
              </a:rPr>
              <a:t>）</a:t>
            </a:r>
            <a:r>
              <a:rPr lang="zh-TW" altLang="en-US" sz="2800" dirty="0">
                <a:solidFill>
                  <a:srgbClr val="FFFF00"/>
                </a:solidFill>
              </a:rPr>
              <a:t>。實在講，享受不礙事，</a:t>
            </a:r>
            <a:r>
              <a:rPr lang="zh-CN" altLang="en-US" sz="2800" dirty="0">
                <a:solidFill>
                  <a:srgbClr val="FFFF00"/>
                </a:solidFill>
              </a:rPr>
              <a:t>不要分別執著就</a:t>
            </a:r>
            <a:r>
              <a:rPr lang="zh-TW" altLang="en-US" sz="2800" dirty="0">
                <a:solidFill>
                  <a:srgbClr val="FFFF00"/>
                </a:solidFill>
              </a:rPr>
              <a:t>沒問</a:t>
            </a:r>
            <a:r>
              <a:rPr lang="zh-CN" altLang="en-US" sz="2800" dirty="0">
                <a:solidFill>
                  <a:srgbClr val="FFFF00"/>
                </a:solidFill>
              </a:rPr>
              <a:t>題；</a:t>
            </a:r>
            <a:r>
              <a:rPr lang="zh-TW" altLang="en-US" sz="2800" dirty="0">
                <a:solidFill>
                  <a:srgbClr val="FFFF00"/>
                </a:solidFill>
              </a:rPr>
              <a:t>一有分別執著</a:t>
            </a:r>
            <a:r>
              <a:rPr lang="zh-CN" altLang="en-US" sz="2800" dirty="0">
                <a:solidFill>
                  <a:srgbClr val="FFFF00"/>
                </a:solidFill>
              </a:rPr>
              <a:t>就麻煩了。</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5C07875B-BD27-0748-F09D-7EE0B703C8F5}"/>
              </a:ext>
            </a:extLst>
          </p:cNvPr>
          <p:cNvSpPr txBox="1"/>
          <p:nvPr/>
        </p:nvSpPr>
        <p:spPr>
          <a:xfrm>
            <a:off x="4979660" y="778654"/>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此節經文是結束前文</a:t>
            </a:r>
            <a:r>
              <a:rPr lang="zh-CN" altLang="en-US" sz="2800" b="1" dirty="0">
                <a:solidFill>
                  <a:schemeClr val="bg1"/>
                </a:solidFill>
              </a:rPr>
              <a:t>。</a:t>
            </a:r>
            <a:r>
              <a:rPr lang="zh-TW" altLang="en-US" sz="2800" b="1" dirty="0">
                <a:solidFill>
                  <a:schemeClr val="bg1"/>
                </a:solidFill>
              </a:rPr>
              <a:t>為自開口說至此處，千言萬語之點睛結穴處。義趣甚深</a:t>
            </a:r>
            <a:r>
              <a:rPr lang="zh-CN" altLang="en-US" sz="2800" b="1" dirty="0">
                <a:solidFill>
                  <a:schemeClr val="bg1"/>
                </a:solidFill>
              </a:rPr>
              <a:t>。</a:t>
            </a:r>
            <a:endParaRPr lang="zh-TW" altLang="en-US" sz="2800" b="1" dirty="0">
              <a:solidFill>
                <a:schemeClr val="bg1"/>
              </a:solidFill>
            </a:endParaRPr>
          </a:p>
        </p:txBody>
      </p:sp>
      <p:pic>
        <p:nvPicPr>
          <p:cNvPr id="8" name="圖片 7">
            <a:extLst>
              <a:ext uri="{FF2B5EF4-FFF2-40B4-BE49-F238E27FC236}">
                <a16:creationId xmlns:a16="http://schemas.microsoft.com/office/drawing/2014/main" id="{47BA8B32-5E5D-5B54-EC0E-AEC6A8773504}"/>
              </a:ext>
            </a:extLst>
          </p:cNvPr>
          <p:cNvPicPr>
            <a:picLocks noChangeAspect="1"/>
          </p:cNvPicPr>
          <p:nvPr/>
        </p:nvPicPr>
        <p:blipFill>
          <a:blip r:embed="rId5"/>
          <a:stretch>
            <a:fillRect/>
          </a:stretch>
        </p:blipFill>
        <p:spPr>
          <a:xfrm>
            <a:off x="10053960" y="804043"/>
            <a:ext cx="717985" cy="3406866"/>
          </a:xfrm>
          <a:prstGeom prst="rect">
            <a:avLst/>
          </a:prstGeom>
        </p:spPr>
      </p:pic>
    </p:spTree>
    <p:extLst>
      <p:ext uri="{BB962C8B-B14F-4D97-AF65-F5344CB8AC3E}">
        <p14:creationId xmlns:p14="http://schemas.microsoft.com/office/powerpoint/2010/main" val="4033195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D59B7CB-4088-3A7F-2CB3-2997A02FFFD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1597D764-CACF-E809-2F75-7F686A2A9AA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EDEAF974-E391-8C4B-72F5-B637F449A50B}"/>
              </a:ext>
            </a:extLst>
          </p:cNvPr>
          <p:cNvSpPr txBox="1"/>
          <p:nvPr/>
        </p:nvSpPr>
        <p:spPr>
          <a:xfrm>
            <a:off x="7087740" y="803993"/>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「須菩提，譬如有人，身如須彌山王。於意云何，是身為大不？須菩提言：甚大，世尊，何以故？佛說非身，是名大身。」</a:t>
            </a:r>
          </a:p>
        </p:txBody>
      </p:sp>
      <p:sp>
        <p:nvSpPr>
          <p:cNvPr id="3" name="文字方塊 2">
            <a:extLst>
              <a:ext uri="{FF2B5EF4-FFF2-40B4-BE49-F238E27FC236}">
                <a16:creationId xmlns:a16="http://schemas.microsoft.com/office/drawing/2014/main" id="{5E24B293-AF6E-DA96-793A-2CCB08ADFF18}"/>
              </a:ext>
            </a:extLst>
          </p:cNvPr>
          <p:cNvSpPr txBox="1"/>
          <p:nvPr/>
        </p:nvSpPr>
        <p:spPr>
          <a:xfrm>
            <a:off x="97709" y="778654"/>
            <a:ext cx="4062651" cy="5112568"/>
          </a:xfrm>
          <a:prstGeom prst="rect">
            <a:avLst/>
          </a:prstGeom>
          <a:noFill/>
        </p:spPr>
        <p:txBody>
          <a:bodyPr vert="eaVert" wrap="square" rtlCol="0">
            <a:spAutoFit/>
          </a:bodyPr>
          <a:lstStyle/>
          <a:p>
            <a:pPr>
              <a:lnSpc>
                <a:spcPct val="150000"/>
              </a:lnSpc>
            </a:pPr>
            <a:r>
              <a:rPr lang="zh-CN" altLang="en-US" sz="2800" dirty="0">
                <a:solidFill>
                  <a:srgbClr val="FFFF00"/>
                </a:solidFill>
              </a:rPr>
              <a:t>有人</a:t>
            </a:r>
            <a:r>
              <a:rPr lang="zh-TW" altLang="en-US" sz="2800" dirty="0">
                <a:solidFill>
                  <a:srgbClr val="FFFF00"/>
                </a:solidFill>
              </a:rPr>
              <a:t>正是開經，尊者所說的，善男子善女人，發阿耨多羅三藐三菩提心者，有人就是指這些人。「大身」，就是無上菩提所證得的報身。讚佛偈裡「白毫宛轉五須彌」</a:t>
            </a:r>
            <a:r>
              <a:rPr lang="zh-CN" altLang="en-US" sz="2800" dirty="0">
                <a:solidFill>
                  <a:srgbClr val="FFFF00"/>
                </a:solidFill>
              </a:rPr>
              <a:t>，</a:t>
            </a:r>
            <a:r>
              <a:rPr lang="zh-TW" altLang="en-US" sz="2800" dirty="0">
                <a:solidFill>
                  <a:srgbClr val="FFFF00"/>
                </a:solidFill>
              </a:rPr>
              <a:t>就是形容佛的報身</a:t>
            </a:r>
            <a:r>
              <a:rPr lang="zh-CN" altLang="en-US" sz="2800" dirty="0">
                <a:solidFill>
                  <a:srgbClr val="FFFF00"/>
                </a:solidFill>
              </a:rPr>
              <a:t>之大。</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9A93C129-3E7C-4C77-1B40-26621CEAC474}"/>
              </a:ext>
            </a:extLst>
          </p:cNvPr>
          <p:cNvSpPr txBox="1"/>
          <p:nvPr/>
        </p:nvSpPr>
        <p:spPr>
          <a:xfrm>
            <a:off x="4333329" y="778654"/>
            <a:ext cx="2769989" cy="503951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有人</a:t>
            </a:r>
            <a:r>
              <a:rPr lang="en-US" altLang="zh-TW" sz="2800" b="1" dirty="0">
                <a:solidFill>
                  <a:schemeClr val="bg1"/>
                </a:solidFill>
              </a:rPr>
              <a:t>』</a:t>
            </a:r>
            <a:r>
              <a:rPr lang="zh-TW" altLang="en-US" sz="2800" b="1" dirty="0">
                <a:solidFill>
                  <a:schemeClr val="bg1"/>
                </a:solidFill>
              </a:rPr>
              <a:t>，指發大道心之人。大心為因，</a:t>
            </a:r>
            <a:r>
              <a:rPr lang="en-US" altLang="zh-TW" sz="2800" b="1" dirty="0">
                <a:solidFill>
                  <a:schemeClr val="bg1"/>
                </a:solidFill>
              </a:rPr>
              <a:t>『</a:t>
            </a:r>
            <a:r>
              <a:rPr lang="zh-TW" altLang="en-US" sz="2800" b="1" dirty="0">
                <a:solidFill>
                  <a:schemeClr val="bg1"/>
                </a:solidFill>
              </a:rPr>
              <a:t>大身</a:t>
            </a:r>
            <a:r>
              <a:rPr lang="en-US" altLang="zh-TW" sz="2800" b="1" dirty="0">
                <a:solidFill>
                  <a:schemeClr val="bg1"/>
                </a:solidFill>
              </a:rPr>
              <a:t>』</a:t>
            </a:r>
            <a:r>
              <a:rPr lang="zh-TW" altLang="en-US" sz="2800" b="1" dirty="0">
                <a:solidFill>
                  <a:schemeClr val="bg1"/>
                </a:solidFill>
              </a:rPr>
              <a:t>為果。多劫勤修六度萬</a:t>
            </a:r>
            <a:r>
              <a:rPr lang="zh-CN" altLang="en-US" sz="2800" b="1" dirty="0">
                <a:solidFill>
                  <a:schemeClr val="bg1"/>
                </a:solidFill>
              </a:rPr>
              <a:t>行，福</a:t>
            </a:r>
            <a:r>
              <a:rPr lang="zh-TW" altLang="en-US" sz="2800" b="1" dirty="0">
                <a:solidFill>
                  <a:schemeClr val="bg1"/>
                </a:solidFill>
              </a:rPr>
              <a:t>慧雙嚴，功行圓滿，方能證得。所謂無邊相好身</a:t>
            </a:r>
            <a:r>
              <a:rPr lang="zh-CN" altLang="en-US" sz="2800" b="1" dirty="0">
                <a:solidFill>
                  <a:schemeClr val="bg1"/>
                </a:solidFill>
              </a:rPr>
              <a:t>。</a:t>
            </a:r>
            <a:endParaRPr lang="zh-TW" altLang="en-US" sz="2800" b="1" dirty="0">
              <a:solidFill>
                <a:schemeClr val="bg1"/>
              </a:solidFill>
            </a:endParaRPr>
          </a:p>
        </p:txBody>
      </p:sp>
      <p:pic>
        <p:nvPicPr>
          <p:cNvPr id="8" name="圖片 7">
            <a:extLst>
              <a:ext uri="{FF2B5EF4-FFF2-40B4-BE49-F238E27FC236}">
                <a16:creationId xmlns:a16="http://schemas.microsoft.com/office/drawing/2014/main" id="{9D8131E0-2A5B-4AE3-1F7F-3CCF612CA431}"/>
              </a:ext>
            </a:extLst>
          </p:cNvPr>
          <p:cNvPicPr>
            <a:picLocks noChangeAspect="1"/>
          </p:cNvPicPr>
          <p:nvPr/>
        </p:nvPicPr>
        <p:blipFill>
          <a:blip r:embed="rId5"/>
          <a:stretch>
            <a:fillRect/>
          </a:stretch>
        </p:blipFill>
        <p:spPr>
          <a:xfrm>
            <a:off x="10129748" y="981522"/>
            <a:ext cx="717986" cy="3235948"/>
          </a:xfrm>
          <a:prstGeom prst="rect">
            <a:avLst/>
          </a:prstGeom>
        </p:spPr>
      </p:pic>
    </p:spTree>
    <p:extLst>
      <p:ext uri="{BB962C8B-B14F-4D97-AF65-F5344CB8AC3E}">
        <p14:creationId xmlns:p14="http://schemas.microsoft.com/office/powerpoint/2010/main" val="13518057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89D8E3A-477E-83B1-E8C1-C77FC1AAEC4F}"/>
              </a:ext>
            </a:extLst>
          </p:cNvPr>
          <p:cNvPicPr>
            <a:picLocks noChangeAspect="1"/>
          </p:cNvPicPr>
          <p:nvPr/>
        </p:nvPicPr>
        <p:blipFill>
          <a:blip r:embed="rId3"/>
          <a:stretch>
            <a:fillRect/>
          </a:stretch>
        </p:blipFill>
        <p:spPr>
          <a:xfrm>
            <a:off x="1414686" y="82912"/>
            <a:ext cx="8640960" cy="6669392"/>
          </a:xfrm>
          <a:prstGeom prst="rect">
            <a:avLst/>
          </a:prstGeom>
        </p:spPr>
      </p:pic>
      <p:sp>
        <p:nvSpPr>
          <p:cNvPr id="5" name="匾額 4" descr="佛學概要十四講表 習講">
            <a:extLst>
              <a:ext uri="{FF2B5EF4-FFF2-40B4-BE49-F238E27FC236}">
                <a16:creationId xmlns:a16="http://schemas.microsoft.com/office/drawing/2014/main" id="{94226E12-3F3E-C14D-08D2-C94205A8521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EEEF0EB4-91CE-77CE-F6D2-9194919D91DE}"/>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19AF3F35-D81C-4D24-F46E-363F1CA9BCCA}"/>
              </a:ext>
            </a:extLst>
          </p:cNvPr>
          <p:cNvSpPr/>
          <p:nvPr/>
        </p:nvSpPr>
        <p:spPr>
          <a:xfrm>
            <a:off x="7175326" y="4077866"/>
            <a:ext cx="792088" cy="175540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2468343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D969A58-9443-6C92-A5AB-43C3C10EB716}"/>
              </a:ext>
            </a:extLst>
          </p:cNvPr>
          <p:cNvSpPr txBox="1"/>
          <p:nvPr/>
        </p:nvSpPr>
        <p:spPr>
          <a:xfrm>
            <a:off x="123814" y="104509"/>
            <a:ext cx="11942783" cy="2208297"/>
          </a:xfrm>
          <a:prstGeom prst="rect">
            <a:avLst/>
          </a:prstGeom>
          <a:noFill/>
        </p:spPr>
        <p:txBody>
          <a:bodyPr wrap="square" rtlCol="0">
            <a:spAutoFit/>
          </a:bodyPr>
          <a:lstStyle/>
          <a:p>
            <a:pPr>
              <a:lnSpc>
                <a:spcPts val="3300"/>
              </a:lnSpc>
            </a:pPr>
            <a:r>
              <a:rPr lang="zh-TW" altLang="en-US" sz="2800" b="1" dirty="0">
                <a:solidFill>
                  <a:schemeClr val="bg1">
                    <a:lumMod val="95000"/>
                  </a:schemeClr>
                </a:solidFill>
              </a:rPr>
              <a:t>「須菩提！如恒河中所有沙數，如是沙等恒河，於意云何？是諸恒河沙寧為多不？」 須菩提言：「甚多，世尊！但諸恒河尚多無數，何況其沙！」 </a:t>
            </a:r>
          </a:p>
          <a:p>
            <a:pPr>
              <a:lnSpc>
                <a:spcPts val="3300"/>
              </a:lnSpc>
            </a:pPr>
            <a:r>
              <a:rPr lang="zh-TW" altLang="en-US" sz="2800" b="1" dirty="0">
                <a:solidFill>
                  <a:schemeClr val="bg1">
                    <a:lumMod val="95000"/>
                  </a:schemeClr>
                </a:solidFill>
              </a:rPr>
              <a:t>「須菩提！我今實言告汝：若有善男子、善女人，以七寶滿爾所恒河沙數三千大千世界，以用布施，得福多不？」 </a:t>
            </a:r>
          </a:p>
          <a:p>
            <a:pPr>
              <a:lnSpc>
                <a:spcPts val="3300"/>
              </a:lnSpc>
            </a:pPr>
            <a:r>
              <a:rPr lang="zh-TW" altLang="en-US" sz="2800" b="1" dirty="0">
                <a:solidFill>
                  <a:schemeClr val="bg1">
                    <a:lumMod val="95000"/>
                  </a:schemeClr>
                </a:solidFill>
              </a:rPr>
              <a:t>須菩提言：「甚多，世尊！」</a:t>
            </a:r>
          </a:p>
        </p:txBody>
      </p:sp>
      <p:sp>
        <p:nvSpPr>
          <p:cNvPr id="5" name="文字方塊 4">
            <a:extLst>
              <a:ext uri="{FF2B5EF4-FFF2-40B4-BE49-F238E27FC236}">
                <a16:creationId xmlns:a16="http://schemas.microsoft.com/office/drawing/2014/main" id="{466CDBDC-35E7-9DAE-72D6-488F270B10D8}"/>
              </a:ext>
            </a:extLst>
          </p:cNvPr>
          <p:cNvSpPr txBox="1"/>
          <p:nvPr/>
        </p:nvSpPr>
        <p:spPr>
          <a:xfrm>
            <a:off x="239469" y="2421682"/>
            <a:ext cx="11719753" cy="4324261"/>
          </a:xfrm>
          <a:prstGeom prst="rect">
            <a:avLst/>
          </a:prstGeom>
          <a:noFill/>
        </p:spPr>
        <p:txBody>
          <a:bodyPr wrap="square" rtlCol="0">
            <a:spAutoFit/>
          </a:bodyPr>
          <a:lstStyle/>
          <a:p>
            <a:pPr>
              <a:lnSpc>
                <a:spcPts val="3300"/>
              </a:lnSpc>
            </a:pPr>
            <a:r>
              <a:rPr lang="en-US" altLang="zh-TW" sz="2800" b="1" dirty="0">
                <a:solidFill>
                  <a:schemeClr val="bg1">
                    <a:lumMod val="95000"/>
                  </a:schemeClr>
                </a:solidFill>
              </a:rPr>
              <a:t> “</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If there were as many Ganges Rivers as there are grains of sand in the Ganges, would the number of grains of sand in all those rivers would be many?”  </a:t>
            </a:r>
            <a:r>
              <a:rPr lang="en-US" altLang="zh-TW" sz="2800" b="1" dirty="0" err="1">
                <a:solidFill>
                  <a:schemeClr val="bg1">
                    <a:lumMod val="95000"/>
                  </a:schemeClr>
                </a:solidFill>
              </a:rPr>
              <a:t>Subhuti</a:t>
            </a:r>
            <a:r>
              <a:rPr lang="en-US" altLang="zh-TW" sz="2800" b="1" dirty="0">
                <a:solidFill>
                  <a:schemeClr val="bg1">
                    <a:lumMod val="95000"/>
                  </a:schemeClr>
                </a:solidFill>
              </a:rPr>
              <a:t> said, “Very many, indeed, World-honored One. Those Ganges Rivers would indeed be many, much more so the grains of sand in them.”  “</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If there were a good man or woman who filled the trichiliocosms containing as many world systems as there are grains of sand in those Ganges Rivers with the seven precious treasures and then gave them all away out of generosity, would not this merit be very great?”  </a:t>
            </a:r>
            <a:r>
              <a:rPr lang="en-US" altLang="zh-TW" sz="2800" b="1" dirty="0" err="1">
                <a:solidFill>
                  <a:schemeClr val="bg1">
                    <a:lumMod val="95000"/>
                  </a:schemeClr>
                </a:solidFill>
              </a:rPr>
              <a:t>Subhuti</a:t>
            </a:r>
            <a:r>
              <a:rPr lang="en-US" altLang="zh-TW" sz="2800" b="1" dirty="0">
                <a:solidFill>
                  <a:schemeClr val="bg1">
                    <a:lumMod val="95000"/>
                  </a:schemeClr>
                </a:solidFill>
              </a:rPr>
              <a:t> said, “Very great, indeed, World-Honored One.”</a:t>
            </a:r>
          </a:p>
        </p:txBody>
      </p:sp>
    </p:spTree>
    <p:extLst>
      <p:ext uri="{BB962C8B-B14F-4D97-AF65-F5344CB8AC3E}">
        <p14:creationId xmlns:p14="http://schemas.microsoft.com/office/powerpoint/2010/main" val="301834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984C11B-BFC6-E666-9BE8-B41C3AE025C4}"/>
              </a:ext>
            </a:extLst>
          </p:cNvPr>
          <p:cNvSpPr txBox="1"/>
          <p:nvPr/>
        </p:nvSpPr>
        <p:spPr>
          <a:xfrm>
            <a:off x="123814" y="104509"/>
            <a:ext cx="11942783" cy="2208297"/>
          </a:xfrm>
          <a:prstGeom prst="rect">
            <a:avLst/>
          </a:prstGeom>
          <a:noFill/>
        </p:spPr>
        <p:txBody>
          <a:bodyPr wrap="square" rtlCol="0">
            <a:spAutoFit/>
          </a:bodyPr>
          <a:lstStyle/>
          <a:p>
            <a:pPr>
              <a:lnSpc>
                <a:spcPts val="3300"/>
              </a:lnSpc>
            </a:pPr>
            <a:r>
              <a:rPr lang="zh-TW" altLang="en-US" sz="2800" b="1" dirty="0">
                <a:solidFill>
                  <a:schemeClr val="bg1">
                    <a:lumMod val="95000"/>
                  </a:schemeClr>
                </a:solidFill>
              </a:rPr>
              <a:t>佛告須菩提：「若善男子、善女人，於此經中，乃至受持四句偈等，為他人說，而此福德勝前福德。</a:t>
            </a:r>
            <a:endParaRPr lang="en-US" altLang="zh-TW" sz="2800" b="1" dirty="0">
              <a:solidFill>
                <a:schemeClr val="bg1">
                  <a:lumMod val="95000"/>
                </a:schemeClr>
              </a:solidFill>
            </a:endParaRPr>
          </a:p>
          <a:p>
            <a:pPr>
              <a:lnSpc>
                <a:spcPts val="3300"/>
              </a:lnSpc>
            </a:pPr>
            <a:r>
              <a:rPr lang="zh-TW" altLang="en-US" sz="2800" b="1" dirty="0">
                <a:solidFill>
                  <a:schemeClr val="bg1">
                    <a:lumMod val="95000"/>
                  </a:schemeClr>
                </a:solidFill>
              </a:rPr>
              <a:t>復次，須菩提！隨說是經，乃至四句偈等，當知此處，一切世間、天、人、阿修羅，皆應供養，如佛塔廟，何況有人盡能受持讀誦。須菩提！當知是人成就最上第一希有之法，若是經典所在之處，即為有佛，若尊重弟子。」</a:t>
            </a:r>
          </a:p>
        </p:txBody>
      </p:sp>
      <p:sp>
        <p:nvSpPr>
          <p:cNvPr id="5" name="文字方塊 4">
            <a:extLst>
              <a:ext uri="{FF2B5EF4-FFF2-40B4-BE49-F238E27FC236}">
                <a16:creationId xmlns:a16="http://schemas.microsoft.com/office/drawing/2014/main" id="{81EE7727-9C75-32C1-301B-7EFB421322AD}"/>
              </a:ext>
            </a:extLst>
          </p:cNvPr>
          <p:cNvSpPr txBox="1"/>
          <p:nvPr/>
        </p:nvSpPr>
        <p:spPr>
          <a:xfrm>
            <a:off x="239469" y="2421682"/>
            <a:ext cx="11719753" cy="4324261"/>
          </a:xfrm>
          <a:prstGeom prst="rect">
            <a:avLst/>
          </a:prstGeom>
          <a:noFill/>
        </p:spPr>
        <p:txBody>
          <a:bodyPr wrap="square" rtlCol="0">
            <a:spAutoFit/>
          </a:bodyPr>
          <a:lstStyle/>
          <a:p>
            <a:pPr>
              <a:lnSpc>
                <a:spcPts val="3300"/>
              </a:lnSpc>
            </a:pPr>
            <a:r>
              <a:rPr lang="en-US" altLang="zh-TW" sz="2800" b="1" dirty="0">
                <a:solidFill>
                  <a:schemeClr val="bg1">
                    <a:lumMod val="95000"/>
                  </a:schemeClr>
                </a:solidFill>
              </a:rPr>
              <a:t> The Buddha said, “I declare to you, </a:t>
            </a:r>
            <a:r>
              <a:rPr lang="en-US" altLang="zh-TW" sz="2800" b="1" dirty="0" err="1">
                <a:solidFill>
                  <a:schemeClr val="bg1">
                    <a:lumMod val="95000"/>
                  </a:schemeClr>
                </a:solidFill>
              </a:rPr>
              <a:t>Subhuti</a:t>
            </a:r>
            <a:r>
              <a:rPr lang="en-US" altLang="zh-TW" sz="2800" b="1" dirty="0">
                <a:solidFill>
                  <a:schemeClr val="bg1">
                    <a:lumMod val="95000"/>
                  </a:schemeClr>
                </a:solidFill>
              </a:rPr>
              <a:t>, if a good man or woman were to accept, </a:t>
            </a:r>
            <a:r>
              <a:rPr lang="en-US" altLang="zh-TW" sz="2800" b="1" dirty="0" err="1">
                <a:solidFill>
                  <a:schemeClr val="bg1">
                    <a:lumMod val="95000"/>
                  </a:schemeClr>
                </a:solidFill>
              </a:rPr>
              <a:t>practise</a:t>
            </a:r>
            <a:r>
              <a:rPr lang="en-US" altLang="zh-TW" sz="2800" b="1" dirty="0">
                <a:solidFill>
                  <a:schemeClr val="bg1">
                    <a:lumMod val="95000"/>
                  </a:schemeClr>
                </a:solidFill>
              </a:rPr>
              <a:t>, and explain even four lines of this sutra to others, such merit would be far greater than the proceeding one.” </a:t>
            </a:r>
          </a:p>
          <a:p>
            <a:pPr>
              <a:lnSpc>
                <a:spcPts val="3300"/>
              </a:lnSpc>
            </a:pPr>
            <a:r>
              <a:rPr lang="en-US" altLang="zh-TW" sz="2800" b="1" dirty="0">
                <a:solidFill>
                  <a:schemeClr val="bg1">
                    <a:lumMod val="95000"/>
                  </a:schemeClr>
                </a:solidFill>
              </a:rPr>
              <a:t>“Moreover, </a:t>
            </a:r>
            <a:r>
              <a:rPr lang="en-US" altLang="zh-TW" sz="2800" b="1" dirty="0" err="1">
                <a:solidFill>
                  <a:schemeClr val="bg1">
                    <a:lumMod val="95000"/>
                  </a:schemeClr>
                </a:solidFill>
              </a:rPr>
              <a:t>Subhuti</a:t>
            </a:r>
            <a:r>
              <a:rPr lang="en-US" altLang="zh-TW" sz="2800" b="1" dirty="0">
                <a:solidFill>
                  <a:schemeClr val="bg1">
                    <a:lumMod val="95000"/>
                  </a:schemeClr>
                </a:solidFill>
              </a:rPr>
              <a:t>, wherever this sutra or even four lines of it are preached, that place will be respected by all beings including devas, asuras, etc., as if it were the Buddha’s own Chaitya. How much more [worthy of respect] the person who can </a:t>
            </a:r>
            <a:r>
              <a:rPr lang="en-US" altLang="zh-TW" sz="2800" b="1" dirty="0" err="1">
                <a:solidFill>
                  <a:schemeClr val="bg1">
                    <a:lumMod val="95000"/>
                  </a:schemeClr>
                </a:solidFill>
              </a:rPr>
              <a:t>memorise</a:t>
            </a:r>
            <a:r>
              <a:rPr lang="en-US" altLang="zh-TW" sz="2800" b="1" dirty="0">
                <a:solidFill>
                  <a:schemeClr val="bg1">
                    <a:lumMod val="95000"/>
                  </a:schemeClr>
                </a:solidFill>
              </a:rPr>
              <a:t> and recite this sutra [for the benefit of others]! </a:t>
            </a:r>
            <a:r>
              <a:rPr lang="en-US" altLang="zh-TW" sz="2800" b="1" dirty="0" err="1">
                <a:solidFill>
                  <a:schemeClr val="bg1">
                    <a:lumMod val="95000"/>
                  </a:schemeClr>
                </a:solidFill>
              </a:rPr>
              <a:t>Subhuti</a:t>
            </a:r>
            <a:r>
              <a:rPr lang="en-US" altLang="zh-TW" sz="2800" b="1" dirty="0">
                <a:solidFill>
                  <a:schemeClr val="bg1">
                    <a:lumMod val="95000"/>
                  </a:schemeClr>
                </a:solidFill>
              </a:rPr>
              <a:t>, you should know that such a person achieves the highest, foremost and most wonderful blessing. Wherever this sutra is kept, the place is to be regarded as if the Buddha or a venerable disciple of his were present.”</a:t>
            </a:r>
          </a:p>
        </p:txBody>
      </p:sp>
    </p:spTree>
    <p:extLst>
      <p:ext uri="{BB962C8B-B14F-4D97-AF65-F5344CB8AC3E}">
        <p14:creationId xmlns:p14="http://schemas.microsoft.com/office/powerpoint/2010/main" val="30412626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910DEE9-BF1C-F2EF-8A02-9685D65B6A20}"/>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882B964F-9E65-750F-849E-BD37B2A4027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1ACD63C1-DE66-1DB5-3248-DCE012BA76E8}"/>
              </a:ext>
            </a:extLst>
          </p:cNvPr>
          <p:cNvSpPr txBox="1"/>
          <p:nvPr/>
        </p:nvSpPr>
        <p:spPr>
          <a:xfrm>
            <a:off x="6680110" y="818026"/>
            <a:ext cx="3416320"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「須菩提，如恆河中所有沙數，如是沙等恆河，於意云何，是諸恆河沙寧為多不？須菩提言：甚多，世尊，但諸恆河尚多無數，何況其沙。」</a:t>
            </a:r>
          </a:p>
        </p:txBody>
      </p:sp>
      <p:sp>
        <p:nvSpPr>
          <p:cNvPr id="3" name="文字方塊 2">
            <a:extLst>
              <a:ext uri="{FF2B5EF4-FFF2-40B4-BE49-F238E27FC236}">
                <a16:creationId xmlns:a16="http://schemas.microsoft.com/office/drawing/2014/main" id="{D761F818-D655-4301-2678-4F7FF4877409}"/>
              </a:ext>
            </a:extLst>
          </p:cNvPr>
          <p:cNvSpPr txBox="1"/>
          <p:nvPr/>
        </p:nvSpPr>
        <p:spPr>
          <a:xfrm>
            <a:off x="4045297" y="765498"/>
            <a:ext cx="2769989" cy="5112568"/>
          </a:xfrm>
          <a:prstGeom prst="rect">
            <a:avLst/>
          </a:prstGeom>
          <a:noFill/>
        </p:spPr>
        <p:txBody>
          <a:bodyPr vert="eaVert" wrap="square" rtlCol="0">
            <a:spAutoFit/>
          </a:bodyPr>
          <a:lstStyle/>
          <a:p>
            <a:pPr>
              <a:lnSpc>
                <a:spcPct val="150000"/>
              </a:lnSpc>
            </a:pPr>
            <a:r>
              <a:rPr lang="zh-TW" altLang="en-US" sz="2800" dirty="0">
                <a:solidFill>
                  <a:srgbClr val="FFFF00"/>
                </a:solidFill>
              </a:rPr>
              <a:t>小標題實在講就是註釋經文的。約經功校顯，就這一部經的功德來做個比較，顯示受持讀誦、為人演說，功德不可思議。</a:t>
            </a:r>
            <a:endParaRPr lang="en-US" altLang="zh-TW" sz="2800" dirty="0">
              <a:solidFill>
                <a:srgbClr val="FFFF00"/>
              </a:solidFill>
            </a:endParaRPr>
          </a:p>
        </p:txBody>
      </p:sp>
      <p:pic>
        <p:nvPicPr>
          <p:cNvPr id="8" name="圖片 7">
            <a:extLst>
              <a:ext uri="{FF2B5EF4-FFF2-40B4-BE49-F238E27FC236}">
                <a16:creationId xmlns:a16="http://schemas.microsoft.com/office/drawing/2014/main" id="{8DADCA20-79DB-A94D-C020-B44CAD76955A}"/>
              </a:ext>
            </a:extLst>
          </p:cNvPr>
          <p:cNvPicPr>
            <a:picLocks noChangeAspect="1"/>
          </p:cNvPicPr>
          <p:nvPr/>
        </p:nvPicPr>
        <p:blipFill>
          <a:blip r:embed="rId5"/>
          <a:stretch>
            <a:fillRect/>
          </a:stretch>
        </p:blipFill>
        <p:spPr>
          <a:xfrm>
            <a:off x="10162583" y="693490"/>
            <a:ext cx="717985" cy="5381310"/>
          </a:xfrm>
          <a:prstGeom prst="rect">
            <a:avLst/>
          </a:prstGeom>
        </p:spPr>
      </p:pic>
      <p:sp>
        <p:nvSpPr>
          <p:cNvPr id="9" name="文字方塊 8">
            <a:extLst>
              <a:ext uri="{FF2B5EF4-FFF2-40B4-BE49-F238E27FC236}">
                <a16:creationId xmlns:a16="http://schemas.microsoft.com/office/drawing/2014/main" id="{0527164E-6F46-6F7E-755C-4C6EC52A1CFE}"/>
              </a:ext>
            </a:extLst>
          </p:cNvPr>
          <p:cNvSpPr txBox="1"/>
          <p:nvPr/>
        </p:nvSpPr>
        <p:spPr>
          <a:xfrm>
            <a:off x="118542" y="765498"/>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世尊比喻得好，我們一般凡夫想不出這一個大的數字比較。把恆河的沙，每一粒沙變成一條恆河</a:t>
            </a:r>
            <a:r>
              <a:rPr lang="zh-CN" altLang="en-US" sz="2800" dirty="0">
                <a:solidFill>
                  <a:srgbClr val="FFFF00"/>
                </a:solidFill>
              </a:rPr>
              <a:t>；這些</a:t>
            </a:r>
            <a:r>
              <a:rPr lang="zh-TW" altLang="en-US" sz="2800" dirty="0">
                <a:solidFill>
                  <a:srgbClr val="FFFF00"/>
                </a:solidFill>
              </a:rPr>
              <a:t>恆河沙數的恆河，那裡面的沙有多少？</a:t>
            </a:r>
            <a:r>
              <a:rPr lang="zh-CN" altLang="en-US" sz="2800" dirty="0">
                <a:solidFill>
                  <a:srgbClr val="FFFF00"/>
                </a:solidFill>
              </a:rPr>
              <a:t>這是</a:t>
            </a:r>
            <a:r>
              <a:rPr lang="zh-TW" altLang="en-US" sz="2800" dirty="0">
                <a:solidFill>
                  <a:srgbClr val="FFFF00"/>
                </a:solidFill>
              </a:rPr>
              <a:t>先用比喻做一個前提，然後佛再說明真正的意思。</a:t>
            </a:r>
            <a:endParaRPr lang="en-US" altLang="zh-TW" sz="2800" dirty="0">
              <a:solidFill>
                <a:srgbClr val="FFFF00"/>
              </a:solidFill>
            </a:endParaRPr>
          </a:p>
        </p:txBody>
      </p:sp>
    </p:spTree>
    <p:extLst>
      <p:ext uri="{BB962C8B-B14F-4D97-AF65-F5344CB8AC3E}">
        <p14:creationId xmlns:p14="http://schemas.microsoft.com/office/powerpoint/2010/main" val="8617692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700C8EC-0A35-82D6-B141-A149AEF4A69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F9E3677-7883-3170-1AB8-BAA2BEC0B60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CA0DC7BC-E125-CCEE-1DE6-A7B8D9DEBD42}"/>
              </a:ext>
            </a:extLst>
          </p:cNvPr>
          <p:cNvSpPr txBox="1"/>
          <p:nvPr/>
        </p:nvSpPr>
        <p:spPr>
          <a:xfrm>
            <a:off x="6672887" y="818026"/>
            <a:ext cx="3416320"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「須菩提，我今實言告汝。若有善男子、善女人，以七寶滿爾所恆河沙數三千大千世界，以用布施，得福多不？須菩提言：甚多，世尊。」</a:t>
            </a:r>
          </a:p>
        </p:txBody>
      </p:sp>
      <p:sp>
        <p:nvSpPr>
          <p:cNvPr id="3" name="文字方塊 2">
            <a:extLst>
              <a:ext uri="{FF2B5EF4-FFF2-40B4-BE49-F238E27FC236}">
                <a16:creationId xmlns:a16="http://schemas.microsoft.com/office/drawing/2014/main" id="{3B50F99A-1E31-62DE-576A-002D81C4B06A}"/>
              </a:ext>
            </a:extLst>
          </p:cNvPr>
          <p:cNvSpPr txBox="1"/>
          <p:nvPr/>
        </p:nvSpPr>
        <p:spPr>
          <a:xfrm>
            <a:off x="3790826" y="814272"/>
            <a:ext cx="2769989"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實言告汝</a:t>
            </a:r>
            <a:r>
              <a:rPr lang="en-US" altLang="zh-TW" sz="2800" b="1" dirty="0">
                <a:solidFill>
                  <a:schemeClr val="bg1"/>
                </a:solidFill>
              </a:rPr>
              <a:t>』</a:t>
            </a:r>
            <a:r>
              <a:rPr lang="zh-TW" altLang="en-US" sz="2800" b="1" dirty="0">
                <a:solidFill>
                  <a:schemeClr val="bg1"/>
                </a:solidFill>
              </a:rPr>
              <a:t>，說在此、而意在下文。使知「所說、持說之福，更多於此」，是真實語，不可不信。</a:t>
            </a:r>
            <a:endParaRPr lang="en-US" altLang="zh-TW" sz="2800" b="1" dirty="0">
              <a:solidFill>
                <a:schemeClr val="bg1"/>
              </a:solidFill>
            </a:endParaRPr>
          </a:p>
        </p:txBody>
      </p:sp>
      <p:pic>
        <p:nvPicPr>
          <p:cNvPr id="7" name="圖片 6">
            <a:extLst>
              <a:ext uri="{FF2B5EF4-FFF2-40B4-BE49-F238E27FC236}">
                <a16:creationId xmlns:a16="http://schemas.microsoft.com/office/drawing/2014/main" id="{944B9A17-3E30-5E49-2E78-E50EFF5FE667}"/>
              </a:ext>
            </a:extLst>
          </p:cNvPr>
          <p:cNvPicPr>
            <a:picLocks noChangeAspect="1"/>
          </p:cNvPicPr>
          <p:nvPr/>
        </p:nvPicPr>
        <p:blipFill>
          <a:blip r:embed="rId5"/>
          <a:stretch>
            <a:fillRect/>
          </a:stretch>
        </p:blipFill>
        <p:spPr>
          <a:xfrm>
            <a:off x="10271670" y="814272"/>
            <a:ext cx="605913" cy="2907016"/>
          </a:xfrm>
          <a:prstGeom prst="rect">
            <a:avLst/>
          </a:prstGeom>
        </p:spPr>
      </p:pic>
      <p:sp>
        <p:nvSpPr>
          <p:cNvPr id="8" name="文字方塊 7">
            <a:extLst>
              <a:ext uri="{FF2B5EF4-FFF2-40B4-BE49-F238E27FC236}">
                <a16:creationId xmlns:a16="http://schemas.microsoft.com/office/drawing/2014/main" id="{29A073A0-09FD-7B12-CA33-8C92F6FBB5E5}"/>
              </a:ext>
            </a:extLst>
          </p:cNvPr>
          <p:cNvSpPr txBox="1"/>
          <p:nvPr/>
        </p:nvSpPr>
        <p:spPr>
          <a:xfrm>
            <a:off x="1414686" y="765498"/>
            <a:ext cx="2123658" cy="5112568"/>
          </a:xfrm>
          <a:prstGeom prst="rect">
            <a:avLst/>
          </a:prstGeom>
          <a:noFill/>
        </p:spPr>
        <p:txBody>
          <a:bodyPr vert="eaVert" wrap="square" rtlCol="0">
            <a:spAutoFit/>
          </a:bodyPr>
          <a:lstStyle/>
          <a:p>
            <a:pPr>
              <a:lnSpc>
                <a:spcPct val="150000"/>
              </a:lnSpc>
            </a:pPr>
            <a:r>
              <a:rPr lang="zh-CN" altLang="en-US" sz="2800" dirty="0">
                <a:solidFill>
                  <a:srgbClr val="FFFF00"/>
                </a:solidFill>
              </a:rPr>
              <a:t>這個數字是</a:t>
            </a:r>
            <a:r>
              <a:rPr lang="zh-TW" altLang="en-US" sz="2800" dirty="0">
                <a:solidFill>
                  <a:srgbClr val="FFFF00"/>
                </a:solidFill>
              </a:rPr>
              <a:t>恆河沙數</a:t>
            </a:r>
            <a:r>
              <a:rPr lang="zh-CN" altLang="en-US" sz="2800" dirty="0">
                <a:solidFill>
                  <a:srgbClr val="FFFF00"/>
                </a:solidFill>
              </a:rPr>
              <a:t>的</a:t>
            </a:r>
            <a:r>
              <a:rPr lang="zh-TW" altLang="en-US" sz="2800" dirty="0">
                <a:solidFill>
                  <a:srgbClr val="FFFF00"/>
                </a:solidFill>
              </a:rPr>
              <a:t>恆河</a:t>
            </a:r>
            <a:r>
              <a:rPr lang="zh-CN" altLang="en-US" sz="2800" dirty="0">
                <a:solidFill>
                  <a:srgbClr val="FFFF00"/>
                </a:solidFill>
              </a:rPr>
              <a:t>，裡面的</a:t>
            </a:r>
            <a:r>
              <a:rPr lang="zh-TW" altLang="en-US" sz="2800" dirty="0">
                <a:solidFill>
                  <a:srgbClr val="FFFF00"/>
                </a:solidFill>
              </a:rPr>
              <a:t>沙</a:t>
            </a:r>
            <a:r>
              <a:rPr lang="zh-CN" altLang="en-US" sz="2800" dirty="0">
                <a:solidFill>
                  <a:srgbClr val="FFFF00"/>
                </a:solidFill>
              </a:rPr>
              <a:t>。恒河無量，裡面各有無量的沙，數目更是多極了！</a:t>
            </a:r>
            <a:endParaRPr lang="en-US" altLang="zh-TW" sz="2800" dirty="0">
              <a:solidFill>
                <a:srgbClr val="FFFF00"/>
              </a:solidFill>
            </a:endParaRPr>
          </a:p>
        </p:txBody>
      </p:sp>
    </p:spTree>
    <p:extLst>
      <p:ext uri="{BB962C8B-B14F-4D97-AF65-F5344CB8AC3E}">
        <p14:creationId xmlns:p14="http://schemas.microsoft.com/office/powerpoint/2010/main" val="36209342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53CA11D-B418-5A12-ED8D-2A91617B686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E9A2889-0FDB-E042-5734-C12E9C59E72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A61DB4B5-BD1D-C022-4113-71FA479C5EAD}"/>
              </a:ext>
            </a:extLst>
          </p:cNvPr>
          <p:cNvSpPr txBox="1"/>
          <p:nvPr/>
        </p:nvSpPr>
        <p:spPr>
          <a:xfrm>
            <a:off x="7573689" y="814272"/>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「佛告須菩提：若善男子、善女人，於此經中，乃至受持四句偈等，為他人說，而此福德，勝前福德。」</a:t>
            </a:r>
          </a:p>
        </p:txBody>
      </p:sp>
      <p:sp>
        <p:nvSpPr>
          <p:cNvPr id="3" name="文字方塊 2">
            <a:extLst>
              <a:ext uri="{FF2B5EF4-FFF2-40B4-BE49-F238E27FC236}">
                <a16:creationId xmlns:a16="http://schemas.microsoft.com/office/drawing/2014/main" id="{80815717-F111-571B-580C-4905CD38DF4F}"/>
              </a:ext>
            </a:extLst>
          </p:cNvPr>
          <p:cNvSpPr txBox="1"/>
          <p:nvPr/>
        </p:nvSpPr>
        <p:spPr>
          <a:xfrm>
            <a:off x="5555724" y="777747"/>
            <a:ext cx="212365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四句偈等</a:t>
            </a:r>
            <a:r>
              <a:rPr lang="en-US" altLang="zh-TW" sz="2800" b="1" dirty="0">
                <a:solidFill>
                  <a:schemeClr val="bg1"/>
                </a:solidFill>
              </a:rPr>
              <a:t>』</a:t>
            </a:r>
            <a:r>
              <a:rPr lang="zh-TW" altLang="en-US" sz="2800" b="1" dirty="0">
                <a:solidFill>
                  <a:schemeClr val="bg1"/>
                </a:solidFill>
              </a:rPr>
              <a:t>，極言持說極少之經，尚福德勝前。則持說全經，其福更勝，不待言矣。</a:t>
            </a:r>
            <a:endParaRPr lang="en-US" altLang="zh-TW" sz="2800" b="1" dirty="0">
              <a:solidFill>
                <a:schemeClr val="bg1"/>
              </a:solidFill>
            </a:endParaRPr>
          </a:p>
        </p:txBody>
      </p:sp>
      <p:pic>
        <p:nvPicPr>
          <p:cNvPr id="8" name="圖片 7">
            <a:extLst>
              <a:ext uri="{FF2B5EF4-FFF2-40B4-BE49-F238E27FC236}">
                <a16:creationId xmlns:a16="http://schemas.microsoft.com/office/drawing/2014/main" id="{64A49148-84ED-9391-F2D3-0CD8E98F4F57}"/>
              </a:ext>
            </a:extLst>
          </p:cNvPr>
          <p:cNvPicPr>
            <a:picLocks noChangeAspect="1"/>
          </p:cNvPicPr>
          <p:nvPr/>
        </p:nvPicPr>
        <p:blipFill>
          <a:blip r:embed="rId5"/>
          <a:stretch>
            <a:fillRect/>
          </a:stretch>
        </p:blipFill>
        <p:spPr>
          <a:xfrm>
            <a:off x="10343678" y="841675"/>
            <a:ext cx="684217" cy="2304256"/>
          </a:xfrm>
          <a:prstGeom prst="rect">
            <a:avLst/>
          </a:prstGeom>
        </p:spPr>
      </p:pic>
      <p:pic>
        <p:nvPicPr>
          <p:cNvPr id="10" name="圖片 9">
            <a:extLst>
              <a:ext uri="{FF2B5EF4-FFF2-40B4-BE49-F238E27FC236}">
                <a16:creationId xmlns:a16="http://schemas.microsoft.com/office/drawing/2014/main" id="{496D1FA0-118E-BB79-BE40-3818866BAA62}"/>
              </a:ext>
            </a:extLst>
          </p:cNvPr>
          <p:cNvPicPr>
            <a:picLocks noChangeAspect="1"/>
          </p:cNvPicPr>
          <p:nvPr/>
        </p:nvPicPr>
        <p:blipFill>
          <a:blip r:embed="rId6"/>
          <a:stretch>
            <a:fillRect/>
          </a:stretch>
        </p:blipFill>
        <p:spPr>
          <a:xfrm>
            <a:off x="982639" y="1"/>
            <a:ext cx="4218855" cy="6814170"/>
          </a:xfrm>
          <a:prstGeom prst="rect">
            <a:avLst/>
          </a:prstGeom>
        </p:spPr>
      </p:pic>
      <p:pic>
        <p:nvPicPr>
          <p:cNvPr id="12" name="圖片 11">
            <a:extLst>
              <a:ext uri="{FF2B5EF4-FFF2-40B4-BE49-F238E27FC236}">
                <a16:creationId xmlns:a16="http://schemas.microsoft.com/office/drawing/2014/main" id="{03F21949-94A4-5B8F-3A0B-7E98B317F69A}"/>
              </a:ext>
            </a:extLst>
          </p:cNvPr>
          <p:cNvPicPr>
            <a:picLocks noChangeAspect="1"/>
          </p:cNvPicPr>
          <p:nvPr/>
        </p:nvPicPr>
        <p:blipFill>
          <a:blip r:embed="rId7"/>
          <a:stretch>
            <a:fillRect/>
          </a:stretch>
        </p:blipFill>
        <p:spPr>
          <a:xfrm>
            <a:off x="334566" y="0"/>
            <a:ext cx="792088" cy="6814170"/>
          </a:xfrm>
          <a:prstGeom prst="rect">
            <a:avLst/>
          </a:prstGeom>
        </p:spPr>
      </p:pic>
    </p:spTree>
    <p:extLst>
      <p:ext uri="{BB962C8B-B14F-4D97-AF65-F5344CB8AC3E}">
        <p14:creationId xmlns:p14="http://schemas.microsoft.com/office/powerpoint/2010/main" val="4976009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FCA7067-431D-0DA1-EE19-B631B781690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333AE328-ACC8-2A6B-DC01-A8E149494D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FCE86D85-1512-4916-47AE-DBE6491B229B}"/>
              </a:ext>
            </a:extLst>
          </p:cNvPr>
          <p:cNvSpPr txBox="1"/>
          <p:nvPr/>
        </p:nvSpPr>
        <p:spPr>
          <a:xfrm>
            <a:off x="7370888" y="814272"/>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「復次，須菩提，隨說是經，乃至四句偈等，當知此處，一切世間天人阿修羅，皆應供養，如佛塔廟。」</a:t>
            </a:r>
          </a:p>
        </p:txBody>
      </p:sp>
      <p:sp>
        <p:nvSpPr>
          <p:cNvPr id="3" name="文字方塊 2">
            <a:extLst>
              <a:ext uri="{FF2B5EF4-FFF2-40B4-BE49-F238E27FC236}">
                <a16:creationId xmlns:a16="http://schemas.microsoft.com/office/drawing/2014/main" id="{FB851D34-7F5F-9C89-A020-EED2DADC5DBF}"/>
              </a:ext>
            </a:extLst>
          </p:cNvPr>
          <p:cNvSpPr txBox="1"/>
          <p:nvPr/>
        </p:nvSpPr>
        <p:spPr>
          <a:xfrm>
            <a:off x="5352923" y="814272"/>
            <a:ext cx="212365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隨</a:t>
            </a:r>
            <a:r>
              <a:rPr lang="en-US" altLang="zh-TW" sz="2800" b="1" dirty="0">
                <a:solidFill>
                  <a:schemeClr val="bg1"/>
                </a:solidFill>
              </a:rPr>
              <a:t>』</a:t>
            </a:r>
            <a:r>
              <a:rPr lang="zh-TW" altLang="en-US" sz="2800" b="1" dirty="0">
                <a:solidFill>
                  <a:schemeClr val="bg1"/>
                </a:solidFill>
              </a:rPr>
              <a:t>者，隨緣、不限定之意。如隨人、隨機、隨時、隨處、隨眾、隨文。</a:t>
            </a:r>
            <a:endParaRPr lang="en-US" altLang="zh-TW" sz="2800" b="1" dirty="0">
              <a:solidFill>
                <a:schemeClr val="bg1"/>
              </a:solidFill>
            </a:endParaRPr>
          </a:p>
        </p:txBody>
      </p:sp>
      <p:pic>
        <p:nvPicPr>
          <p:cNvPr id="7" name="圖片 6">
            <a:extLst>
              <a:ext uri="{FF2B5EF4-FFF2-40B4-BE49-F238E27FC236}">
                <a16:creationId xmlns:a16="http://schemas.microsoft.com/office/drawing/2014/main" id="{B90A99D2-3F74-A2E0-ABF3-3C0527979FFE}"/>
              </a:ext>
            </a:extLst>
          </p:cNvPr>
          <p:cNvPicPr>
            <a:picLocks noChangeAspect="1"/>
          </p:cNvPicPr>
          <p:nvPr/>
        </p:nvPicPr>
        <p:blipFill>
          <a:blip r:embed="rId5"/>
          <a:stretch>
            <a:fillRect/>
          </a:stretch>
        </p:blipFill>
        <p:spPr>
          <a:xfrm>
            <a:off x="10273765" y="814272"/>
            <a:ext cx="717985" cy="4228580"/>
          </a:xfrm>
          <a:prstGeom prst="rect">
            <a:avLst/>
          </a:prstGeom>
        </p:spPr>
      </p:pic>
      <p:sp>
        <p:nvSpPr>
          <p:cNvPr id="8" name="文字方塊 7">
            <a:extLst>
              <a:ext uri="{FF2B5EF4-FFF2-40B4-BE49-F238E27FC236}">
                <a16:creationId xmlns:a16="http://schemas.microsoft.com/office/drawing/2014/main" id="{E5A4C97E-2F5F-8A4D-51CB-26C413C9ABD4}"/>
              </a:ext>
            </a:extLst>
          </p:cNvPr>
          <p:cNvSpPr txBox="1"/>
          <p:nvPr/>
        </p:nvSpPr>
        <p:spPr>
          <a:xfrm>
            <a:off x="12324" y="765498"/>
            <a:ext cx="5355312" cy="5112568"/>
          </a:xfrm>
          <a:prstGeom prst="rect">
            <a:avLst/>
          </a:prstGeom>
          <a:noFill/>
        </p:spPr>
        <p:txBody>
          <a:bodyPr vert="eaVert" wrap="square" rtlCol="0">
            <a:spAutoFit/>
          </a:bodyPr>
          <a:lstStyle/>
          <a:p>
            <a:pPr>
              <a:lnSpc>
                <a:spcPct val="150000"/>
              </a:lnSpc>
            </a:pPr>
            <a:r>
              <a:rPr lang="zh-CN" altLang="en-US" sz="2800" dirty="0">
                <a:solidFill>
                  <a:srgbClr val="FFFF00"/>
                </a:solidFill>
              </a:rPr>
              <a:t>隨說，</a:t>
            </a:r>
            <a:r>
              <a:rPr lang="zh-TW" altLang="en-US" sz="2800" dirty="0">
                <a:solidFill>
                  <a:srgbClr val="FFFF00"/>
                </a:solidFill>
              </a:rPr>
              <a:t>現在講沒一定。「如隨人」，你遇到親戚朋友，給他說</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一句兩句，時間也不長，只要他喜歡聽，都可以給他說。不認識的人，他也沒意思要聽，我們能不能跟他說？行！我們念</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，念出聲音，他不就聽進去了！</a:t>
            </a:r>
          </a:p>
        </p:txBody>
      </p:sp>
    </p:spTree>
    <p:extLst>
      <p:ext uri="{BB962C8B-B14F-4D97-AF65-F5344CB8AC3E}">
        <p14:creationId xmlns:p14="http://schemas.microsoft.com/office/powerpoint/2010/main" val="5041375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92B08E0-BA21-632F-0199-F3AE0407D8F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B9FB148-C059-BC99-DBB2-D7916EE04B1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9D6B50AB-BF2F-CCBC-58FC-D30C0ED46261}"/>
              </a:ext>
            </a:extLst>
          </p:cNvPr>
          <p:cNvSpPr txBox="1"/>
          <p:nvPr/>
        </p:nvSpPr>
        <p:spPr>
          <a:xfrm>
            <a:off x="8940100" y="756095"/>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說者不可著相，遠離名利，恭敬供養。聞者不可不存恭敬，尊重法故，不忘所自故。</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E435BDBE-5B32-1F80-63B4-AEBC912D4048}"/>
              </a:ext>
            </a:extLst>
          </p:cNvPr>
          <p:cNvSpPr txBox="1"/>
          <p:nvPr/>
        </p:nvSpPr>
        <p:spPr>
          <a:xfrm>
            <a:off x="168468" y="756095"/>
            <a:ext cx="6001643" cy="5112568"/>
          </a:xfrm>
          <a:prstGeom prst="rect">
            <a:avLst/>
          </a:prstGeom>
          <a:noFill/>
        </p:spPr>
        <p:txBody>
          <a:bodyPr vert="eaVert" wrap="square" rtlCol="0">
            <a:spAutoFit/>
          </a:bodyPr>
          <a:lstStyle/>
          <a:p>
            <a:pPr>
              <a:lnSpc>
                <a:spcPct val="150000"/>
              </a:lnSpc>
            </a:pPr>
            <a:r>
              <a:rPr lang="zh-TW" altLang="en-US" sz="2800" dirty="0">
                <a:solidFill>
                  <a:srgbClr val="FFFF00"/>
                </a:solidFill>
              </a:rPr>
              <a:t>諸佛如來、菩薩、聲聞，無不是弘法度生。弘法利生範圍是無限的深廣</a:t>
            </a:r>
            <a:r>
              <a:rPr lang="zh-CN" altLang="en-US" sz="2800" dirty="0">
                <a:solidFill>
                  <a:srgbClr val="FFFF00"/>
                </a:solidFill>
              </a:rPr>
              <a:t>，</a:t>
            </a:r>
            <a:r>
              <a:rPr lang="en-US" altLang="zh-TW" sz="2800" dirty="0">
                <a:solidFill>
                  <a:srgbClr val="FFFF00"/>
                </a:solidFill>
              </a:rPr>
              <a:t>《</a:t>
            </a:r>
            <a:r>
              <a:rPr lang="zh-TW" altLang="en-US" sz="2800" dirty="0">
                <a:solidFill>
                  <a:srgbClr val="FFFF00"/>
                </a:solidFill>
              </a:rPr>
              <a:t>華嚴</a:t>
            </a:r>
            <a:r>
              <a:rPr lang="zh-CN" altLang="en-US" sz="2800" dirty="0">
                <a:solidFill>
                  <a:srgbClr val="FFFF00"/>
                </a:solidFill>
              </a:rPr>
              <a:t>經</a:t>
            </a:r>
            <a:r>
              <a:rPr lang="en-US" altLang="zh-TW" sz="2800" dirty="0">
                <a:solidFill>
                  <a:srgbClr val="FFFF00"/>
                </a:solidFill>
              </a:rPr>
              <a:t>》</a:t>
            </a:r>
            <a:r>
              <a:rPr lang="zh-TW" altLang="en-US" sz="2800" dirty="0">
                <a:solidFill>
                  <a:srgbClr val="FFFF00"/>
                </a:solidFill>
              </a:rPr>
              <a:t>為我們具體呈現出來。而在各種方式當中，以言詞演說最為方便。但是要知道，其他的方法也非常多，看善財童子五十三參就能夠明白。無論出家弟子或在家弟子，發心講經說法，都屬於代佛宣揚。</a:t>
            </a:r>
          </a:p>
        </p:txBody>
      </p:sp>
      <p:sp>
        <p:nvSpPr>
          <p:cNvPr id="6" name="文字方塊 5">
            <a:extLst>
              <a:ext uri="{FF2B5EF4-FFF2-40B4-BE49-F238E27FC236}">
                <a16:creationId xmlns:a16="http://schemas.microsoft.com/office/drawing/2014/main" id="{C9CF2D72-8214-C984-D1B8-B2C1E13AC713}"/>
              </a:ext>
            </a:extLst>
          </p:cNvPr>
          <p:cNvSpPr txBox="1"/>
          <p:nvPr/>
        </p:nvSpPr>
        <p:spPr>
          <a:xfrm>
            <a:off x="6170111" y="756095"/>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說經之人，代佛宣揚，便同真佛在此。說此大法，紹隆佛種，便是住持三寶。故曰</a:t>
            </a:r>
            <a:r>
              <a:rPr lang="en-US" altLang="zh-TW" sz="2800" b="1" dirty="0">
                <a:solidFill>
                  <a:schemeClr val="bg1"/>
                </a:solidFill>
              </a:rPr>
              <a:t>『</a:t>
            </a:r>
            <a:r>
              <a:rPr lang="zh-TW" altLang="en-US" sz="2800" b="1" dirty="0">
                <a:solidFill>
                  <a:schemeClr val="bg1"/>
                </a:solidFill>
              </a:rPr>
              <a:t>如佛塔廟，皆應供養</a:t>
            </a:r>
            <a:r>
              <a:rPr lang="en-US" altLang="zh-TW" sz="2800" b="1" dirty="0">
                <a:solidFill>
                  <a:schemeClr val="bg1"/>
                </a:solidFill>
              </a:rPr>
              <a:t>』</a:t>
            </a:r>
            <a:r>
              <a:rPr lang="zh-TW" altLang="en-US" sz="2800" b="1" dirty="0">
                <a:solidFill>
                  <a:schemeClr val="bg1"/>
                </a:solidFill>
              </a:rPr>
              <a:t>。</a:t>
            </a:r>
            <a:endParaRPr lang="en-US" altLang="zh-TW" sz="2800" b="1" dirty="0">
              <a:solidFill>
                <a:schemeClr val="bg1"/>
              </a:solidFill>
            </a:endParaRPr>
          </a:p>
        </p:txBody>
      </p:sp>
    </p:spTree>
    <p:extLst>
      <p:ext uri="{BB962C8B-B14F-4D97-AF65-F5344CB8AC3E}">
        <p14:creationId xmlns:p14="http://schemas.microsoft.com/office/powerpoint/2010/main" val="27249235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964C20C-7806-8A8C-75FA-58EE6286D1A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9D14C58-1D75-457F-5BD3-DBBD06894A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E7C62A5C-A95C-BD0A-43AA-92E408763203}"/>
              </a:ext>
            </a:extLst>
          </p:cNvPr>
          <p:cNvSpPr txBox="1"/>
          <p:nvPr/>
        </p:nvSpPr>
        <p:spPr>
          <a:xfrm>
            <a:off x="204266" y="753360"/>
            <a:ext cx="8586966" cy="5112568"/>
          </a:xfrm>
          <a:prstGeom prst="rect">
            <a:avLst/>
          </a:prstGeom>
          <a:noFill/>
        </p:spPr>
        <p:txBody>
          <a:bodyPr vert="eaVert" wrap="square" rtlCol="0">
            <a:spAutoFit/>
          </a:bodyPr>
          <a:lstStyle/>
          <a:p>
            <a:pPr>
              <a:lnSpc>
                <a:spcPct val="150000"/>
              </a:lnSpc>
            </a:pPr>
            <a:r>
              <a:rPr lang="zh-TW" altLang="en-US" sz="2800" dirty="0">
                <a:solidFill>
                  <a:srgbClr val="FFFF00"/>
                </a:solidFill>
              </a:rPr>
              <a:t>這是江居士提出的警告。古德所謂「錯下一個字轉語，墮五百世野狐身」。經不能說錯，說錯了要負責任，要背因果，這是我們要注意的。雖然沒有發心出來講經，平常談話當中，要是說錯了，也要背因果。要用什麼樣的態度？要用真誠、恭敬的態度，知道多少說多少，不知道的可以不說。儒家也說得好，知之為知之，不知為不知，是知也。人家問我們佛法，我們知道的就答覆他</a:t>
            </a:r>
            <a:r>
              <a:rPr lang="zh-CN" altLang="en-US" sz="2800" dirty="0">
                <a:solidFill>
                  <a:srgbClr val="FFFF00"/>
                </a:solidFill>
              </a:rPr>
              <a:t>；</a:t>
            </a:r>
            <a:r>
              <a:rPr lang="zh-TW" altLang="en-US" sz="2800" dirty="0">
                <a:solidFill>
                  <a:srgbClr val="FFFF00"/>
                </a:solidFill>
              </a:rPr>
              <a:t>不知道的</a:t>
            </a:r>
            <a:r>
              <a:rPr lang="zh-CN" altLang="en-US" sz="2800" dirty="0">
                <a:solidFill>
                  <a:srgbClr val="FFFF00"/>
                </a:solidFill>
              </a:rPr>
              <a:t>就</a:t>
            </a:r>
            <a:r>
              <a:rPr lang="zh-TW" altLang="en-US" sz="2800" dirty="0">
                <a:solidFill>
                  <a:srgbClr val="FFFF00"/>
                </a:solidFill>
              </a:rPr>
              <a:t>老實說不</a:t>
            </a:r>
            <a:r>
              <a:rPr lang="zh-CN" altLang="en-US" sz="2800" dirty="0">
                <a:solidFill>
                  <a:srgbClr val="FFFF00"/>
                </a:solidFill>
              </a:rPr>
              <a:t>知道</a:t>
            </a:r>
            <a:r>
              <a:rPr lang="zh-TW" altLang="en-US" sz="2800" dirty="0">
                <a:solidFill>
                  <a:srgbClr val="FFFF00"/>
                </a:solidFill>
              </a:rPr>
              <a:t>。</a:t>
            </a:r>
          </a:p>
        </p:txBody>
      </p:sp>
      <p:sp>
        <p:nvSpPr>
          <p:cNvPr id="3" name="文字方塊 2">
            <a:extLst>
              <a:ext uri="{FF2B5EF4-FFF2-40B4-BE49-F238E27FC236}">
                <a16:creationId xmlns:a16="http://schemas.microsoft.com/office/drawing/2014/main" id="{33453FDB-8C8C-532C-5A44-9FE6A4B67088}"/>
              </a:ext>
            </a:extLst>
          </p:cNvPr>
          <p:cNvSpPr txBox="1"/>
          <p:nvPr/>
        </p:nvSpPr>
        <p:spPr>
          <a:xfrm>
            <a:off x="8903518" y="753360"/>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倘說經人，非法說法，法說非法，妄談般若，誤法誤人。其罪業之大，亦不可言喻。</a:t>
            </a:r>
            <a:endParaRPr lang="en-US" altLang="zh-TW" sz="2800" b="1" dirty="0">
              <a:solidFill>
                <a:schemeClr val="bg1"/>
              </a:solidFill>
            </a:endParaRPr>
          </a:p>
        </p:txBody>
      </p:sp>
    </p:spTree>
    <p:extLst>
      <p:ext uri="{BB962C8B-B14F-4D97-AF65-F5344CB8AC3E}">
        <p14:creationId xmlns:p14="http://schemas.microsoft.com/office/powerpoint/2010/main" val="26637913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66D9F7F-02DC-25BF-A3E6-0169B18D87F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4C249DAF-7C12-9867-7C66-F38DE2669D2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39735FDA-3D9C-6E53-666D-CF04648D30DB}"/>
              </a:ext>
            </a:extLst>
          </p:cNvPr>
          <p:cNvSpPr txBox="1"/>
          <p:nvPr/>
        </p:nvSpPr>
        <p:spPr>
          <a:xfrm>
            <a:off x="4943078" y="476528"/>
            <a:ext cx="6001643" cy="5544616"/>
          </a:xfrm>
          <a:prstGeom prst="rect">
            <a:avLst/>
          </a:prstGeom>
          <a:noFill/>
        </p:spPr>
        <p:txBody>
          <a:bodyPr vert="eaVert" wrap="square" rtlCol="0">
            <a:spAutoFit/>
          </a:bodyPr>
          <a:lstStyle/>
          <a:p>
            <a:pPr>
              <a:lnSpc>
                <a:spcPct val="150000"/>
              </a:lnSpc>
            </a:pPr>
            <a:r>
              <a:rPr lang="en-US" altLang="zh-TW" sz="2800" dirty="0">
                <a:solidFill>
                  <a:schemeClr val="bg1"/>
                </a:solidFill>
              </a:rPr>
              <a:t>《</a:t>
            </a:r>
            <a:r>
              <a:rPr lang="zh-CN" altLang="en-US" sz="2800" dirty="0">
                <a:solidFill>
                  <a:schemeClr val="bg1"/>
                </a:solidFill>
              </a:rPr>
              <a:t>從容庵錄</a:t>
            </a:r>
            <a:r>
              <a:rPr lang="zh-CN" altLang="en-US" sz="2800" dirty="0">
                <a:solidFill>
                  <a:schemeClr val="bg1"/>
                </a:solidFill>
                <a:sym typeface="Wingdings 2" panose="05020102010507070707" pitchFamily="18" charset="2"/>
              </a:rPr>
              <a:t>第八則</a:t>
            </a:r>
            <a:r>
              <a:rPr lang="en-US" altLang="zh-TW" sz="2800" dirty="0">
                <a:solidFill>
                  <a:schemeClr val="bg1"/>
                </a:solidFill>
              </a:rPr>
              <a:t>》</a:t>
            </a:r>
            <a:r>
              <a:rPr lang="zh-CN" altLang="en-US" sz="2800" dirty="0">
                <a:solidFill>
                  <a:schemeClr val="bg1"/>
                </a:solidFill>
              </a:rPr>
              <a:t>：</a:t>
            </a:r>
            <a:r>
              <a:rPr lang="zh-TW" altLang="en-US" sz="2800" dirty="0">
                <a:solidFill>
                  <a:schemeClr val="bg1"/>
                </a:solidFill>
              </a:rPr>
              <a:t>百丈上堂。常有一老人聽法</a:t>
            </a:r>
            <a:r>
              <a:rPr lang="zh-CN" altLang="en-US" sz="2800" dirty="0">
                <a:solidFill>
                  <a:schemeClr val="bg1"/>
                </a:solidFill>
              </a:rPr>
              <a:t>，</a:t>
            </a:r>
            <a:r>
              <a:rPr lang="zh-TW" altLang="en-US" sz="2800" dirty="0">
                <a:solidFill>
                  <a:schemeClr val="bg1"/>
                </a:solidFill>
              </a:rPr>
              <a:t>隨眾散去。一日不去</a:t>
            </a:r>
            <a:r>
              <a:rPr lang="zh-CN" altLang="en-US" sz="2800" dirty="0">
                <a:solidFill>
                  <a:schemeClr val="bg1"/>
                </a:solidFill>
              </a:rPr>
              <a:t>，</a:t>
            </a:r>
            <a:r>
              <a:rPr lang="zh-TW" altLang="en-US" sz="2800" dirty="0">
                <a:solidFill>
                  <a:schemeClr val="bg1"/>
                </a:solidFill>
              </a:rPr>
              <a:t>丈乃問</a:t>
            </a:r>
            <a:r>
              <a:rPr lang="zh-CN" altLang="en-US" sz="2800" dirty="0">
                <a:solidFill>
                  <a:schemeClr val="bg1"/>
                </a:solidFill>
              </a:rPr>
              <a:t>：</a:t>
            </a:r>
            <a:r>
              <a:rPr lang="zh-TW" altLang="en-US" sz="2800" dirty="0">
                <a:solidFill>
                  <a:schemeClr val="bg1"/>
                </a:solidFill>
              </a:rPr>
              <a:t>立者何人</a:t>
            </a:r>
            <a:r>
              <a:rPr lang="zh-CN" altLang="en-US" sz="2800" dirty="0">
                <a:solidFill>
                  <a:schemeClr val="bg1"/>
                </a:solidFill>
              </a:rPr>
              <a:t>？</a:t>
            </a:r>
            <a:r>
              <a:rPr lang="zh-TW" altLang="en-US" sz="2800" dirty="0">
                <a:solidFill>
                  <a:schemeClr val="bg1"/>
                </a:solidFill>
              </a:rPr>
              <a:t>老人云</a:t>
            </a:r>
            <a:r>
              <a:rPr lang="zh-CN" altLang="en-US" sz="2800" dirty="0">
                <a:solidFill>
                  <a:schemeClr val="bg1"/>
                </a:solidFill>
              </a:rPr>
              <a:t>：</a:t>
            </a:r>
            <a:r>
              <a:rPr lang="zh-TW" altLang="en-US" sz="2800" dirty="0">
                <a:solidFill>
                  <a:schemeClr val="bg1"/>
                </a:solidFill>
              </a:rPr>
              <a:t>某甲於過去迦葉佛時</a:t>
            </a:r>
            <a:r>
              <a:rPr lang="zh-CN" altLang="en-US" sz="2800" dirty="0">
                <a:solidFill>
                  <a:schemeClr val="bg1"/>
                </a:solidFill>
              </a:rPr>
              <a:t>，</a:t>
            </a:r>
            <a:r>
              <a:rPr lang="zh-TW" altLang="en-US" sz="2800" dirty="0">
                <a:solidFill>
                  <a:schemeClr val="bg1"/>
                </a:solidFill>
              </a:rPr>
              <a:t>曾住此山</a:t>
            </a:r>
            <a:r>
              <a:rPr lang="zh-CN" altLang="en-US" sz="2800" dirty="0">
                <a:solidFill>
                  <a:schemeClr val="bg1"/>
                </a:solidFill>
              </a:rPr>
              <a:t>。</a:t>
            </a:r>
            <a:r>
              <a:rPr lang="zh-TW" altLang="en-US" sz="2800" dirty="0">
                <a:solidFill>
                  <a:schemeClr val="bg1"/>
                </a:solidFill>
              </a:rPr>
              <a:t>有學人問</a:t>
            </a:r>
            <a:r>
              <a:rPr lang="zh-CN" altLang="en-US" sz="2800" dirty="0">
                <a:solidFill>
                  <a:schemeClr val="bg1"/>
                </a:solidFill>
              </a:rPr>
              <a:t>：</a:t>
            </a:r>
            <a:r>
              <a:rPr lang="zh-TW" altLang="en-US" sz="2800" dirty="0">
                <a:solidFill>
                  <a:schemeClr val="bg1"/>
                </a:solidFill>
              </a:rPr>
              <a:t>大修行底人還落因果也無</a:t>
            </a:r>
            <a:r>
              <a:rPr lang="zh-CN" altLang="en-US" sz="2800" dirty="0">
                <a:solidFill>
                  <a:schemeClr val="bg1"/>
                </a:solidFill>
              </a:rPr>
              <a:t>？</a:t>
            </a:r>
            <a:r>
              <a:rPr lang="zh-TW" altLang="en-US" sz="2800" dirty="0">
                <a:solidFill>
                  <a:schemeClr val="bg1"/>
                </a:solidFill>
              </a:rPr>
              <a:t>對他道</a:t>
            </a:r>
            <a:r>
              <a:rPr lang="zh-CN" altLang="en-US" sz="2800" dirty="0">
                <a:solidFill>
                  <a:schemeClr val="bg1"/>
                </a:solidFill>
              </a:rPr>
              <a:t>：</a:t>
            </a:r>
            <a:r>
              <a:rPr lang="zh-TW" altLang="en-US" sz="2800" dirty="0">
                <a:solidFill>
                  <a:schemeClr val="bg1"/>
                </a:solidFill>
              </a:rPr>
              <a:t>不落因果</a:t>
            </a:r>
            <a:r>
              <a:rPr lang="zh-CN" altLang="en-US" sz="2800" dirty="0">
                <a:solidFill>
                  <a:schemeClr val="bg1"/>
                </a:solidFill>
              </a:rPr>
              <a:t>。</a:t>
            </a:r>
            <a:r>
              <a:rPr lang="zh-TW" altLang="en-US" sz="2800" dirty="0">
                <a:solidFill>
                  <a:schemeClr val="bg1"/>
                </a:solidFill>
              </a:rPr>
              <a:t>墮野狐身五百生</a:t>
            </a:r>
            <a:r>
              <a:rPr lang="zh-CN" altLang="en-US" sz="2800" dirty="0">
                <a:solidFill>
                  <a:schemeClr val="bg1"/>
                </a:solidFill>
              </a:rPr>
              <a:t>。</a:t>
            </a:r>
            <a:r>
              <a:rPr lang="zh-TW" altLang="en-US" sz="2800" dirty="0">
                <a:solidFill>
                  <a:schemeClr val="bg1"/>
                </a:solidFill>
              </a:rPr>
              <a:t>今請和尚代一轉語</a:t>
            </a:r>
            <a:r>
              <a:rPr lang="zh-CN" altLang="en-US" sz="2800" dirty="0">
                <a:solidFill>
                  <a:schemeClr val="bg1"/>
                </a:solidFill>
              </a:rPr>
              <a:t>。</a:t>
            </a:r>
            <a:r>
              <a:rPr lang="zh-TW" altLang="en-US" sz="2800" dirty="0">
                <a:solidFill>
                  <a:schemeClr val="bg1"/>
                </a:solidFill>
              </a:rPr>
              <a:t>丈云</a:t>
            </a:r>
            <a:r>
              <a:rPr lang="zh-CN" altLang="en-US" sz="2800" dirty="0">
                <a:solidFill>
                  <a:schemeClr val="bg1"/>
                </a:solidFill>
              </a:rPr>
              <a:t>：</a:t>
            </a:r>
            <a:r>
              <a:rPr lang="zh-TW" altLang="en-US" sz="2800" dirty="0">
                <a:solidFill>
                  <a:schemeClr val="bg1"/>
                </a:solidFill>
              </a:rPr>
              <a:t>不昧因果</a:t>
            </a:r>
            <a:r>
              <a:rPr lang="zh-CN" altLang="en-US" sz="2800" dirty="0">
                <a:solidFill>
                  <a:schemeClr val="bg1"/>
                </a:solidFill>
              </a:rPr>
              <a:t>。</a:t>
            </a:r>
            <a:r>
              <a:rPr lang="zh-TW" altLang="en-US" sz="2800" dirty="0">
                <a:solidFill>
                  <a:schemeClr val="bg1"/>
                </a:solidFill>
              </a:rPr>
              <a:t>老人於言下大悟。</a:t>
            </a:r>
          </a:p>
        </p:txBody>
      </p:sp>
      <p:sp>
        <p:nvSpPr>
          <p:cNvPr id="3" name="文字方塊 2">
            <a:extLst>
              <a:ext uri="{FF2B5EF4-FFF2-40B4-BE49-F238E27FC236}">
                <a16:creationId xmlns:a16="http://schemas.microsoft.com/office/drawing/2014/main" id="{A34EEFE7-7D9D-5D71-5E82-FB5862683732}"/>
              </a:ext>
            </a:extLst>
          </p:cNvPr>
          <p:cNvSpPr txBox="1"/>
          <p:nvPr/>
        </p:nvSpPr>
        <p:spPr>
          <a:xfrm>
            <a:off x="622598" y="476528"/>
            <a:ext cx="4708981" cy="5544616"/>
          </a:xfrm>
          <a:prstGeom prst="rect">
            <a:avLst/>
          </a:prstGeom>
          <a:noFill/>
        </p:spPr>
        <p:txBody>
          <a:bodyPr vert="eaVert" wrap="square" rtlCol="0">
            <a:spAutoFit/>
          </a:bodyPr>
          <a:lstStyle/>
          <a:p>
            <a:pPr>
              <a:lnSpc>
                <a:spcPct val="150000"/>
              </a:lnSpc>
            </a:pPr>
            <a:r>
              <a:rPr lang="zh-CN" altLang="en-US" sz="2800" dirty="0">
                <a:solidFill>
                  <a:srgbClr val="FFFF00"/>
                </a:solidFill>
              </a:rPr>
              <a:t>一轉語：</a:t>
            </a:r>
            <a:r>
              <a:rPr lang="zh-TW" altLang="en-US" sz="2800" dirty="0">
                <a:solidFill>
                  <a:srgbClr val="FFFF00"/>
                </a:solidFill>
              </a:rPr>
              <a:t>禪林用語。乃令人轉迷開悟之語句。即於禪者迷惑不解，進退維谷之際，由師家驀地翻轉機法，下一語句，而令禪者頓然穎解。所下之語，若為三句，則稱三轉語。百丈和尚曾以「不昧因果」一轉語，使一行者脫離五百世野狐身。</a:t>
            </a:r>
          </a:p>
        </p:txBody>
      </p:sp>
    </p:spTree>
    <p:extLst>
      <p:ext uri="{BB962C8B-B14F-4D97-AF65-F5344CB8AC3E}">
        <p14:creationId xmlns:p14="http://schemas.microsoft.com/office/powerpoint/2010/main" val="38590000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CD9004-0803-F381-56A7-86182E41977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A7C779A-EB63-360E-7CDC-91C3167663D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F2457710-FB61-C830-99F6-292FC13A0748}"/>
              </a:ext>
            </a:extLst>
          </p:cNvPr>
          <p:cNvSpPr txBox="1"/>
          <p:nvPr/>
        </p:nvSpPr>
        <p:spPr>
          <a:xfrm>
            <a:off x="5447134" y="908576"/>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言</a:t>
            </a:r>
            <a:r>
              <a:rPr lang="en-US" altLang="zh-TW" sz="2800" b="1" dirty="0">
                <a:solidFill>
                  <a:schemeClr val="bg1"/>
                </a:solidFill>
              </a:rPr>
              <a:t>『</a:t>
            </a:r>
            <a:r>
              <a:rPr lang="zh-TW" altLang="en-US" sz="2800" b="1" dirty="0">
                <a:solidFill>
                  <a:schemeClr val="bg1"/>
                </a:solidFill>
              </a:rPr>
              <a:t>受持</a:t>
            </a:r>
            <a:r>
              <a:rPr lang="en-US" altLang="zh-TW" sz="2800" b="1" dirty="0">
                <a:solidFill>
                  <a:schemeClr val="bg1"/>
                </a:solidFill>
              </a:rPr>
              <a:t>』</a:t>
            </a:r>
            <a:r>
              <a:rPr lang="zh-TW" altLang="en-US" sz="2800" b="1" dirty="0">
                <a:solidFill>
                  <a:schemeClr val="bg1"/>
                </a:solidFill>
              </a:rPr>
              <a:t>復言</a:t>
            </a:r>
            <a:r>
              <a:rPr lang="en-US" altLang="zh-TW" sz="2800" b="1" dirty="0">
                <a:solidFill>
                  <a:schemeClr val="bg1"/>
                </a:solidFill>
              </a:rPr>
              <a:t>『</a:t>
            </a:r>
            <a:r>
              <a:rPr lang="zh-TW" altLang="en-US" sz="2800" b="1" dirty="0">
                <a:solidFill>
                  <a:schemeClr val="bg1"/>
                </a:solidFill>
              </a:rPr>
              <a:t>讀誦</a:t>
            </a:r>
            <a:r>
              <a:rPr lang="en-US" altLang="zh-TW" sz="2800" b="1" dirty="0">
                <a:solidFill>
                  <a:schemeClr val="bg1"/>
                </a:solidFill>
              </a:rPr>
              <a:t>』</a:t>
            </a:r>
            <a:r>
              <a:rPr lang="zh-TW" altLang="en-US" sz="2800" b="1" dirty="0">
                <a:solidFill>
                  <a:schemeClr val="bg1"/>
                </a:solidFill>
              </a:rPr>
              <a:t>者，明其必能領納修持，方為真能讀誦。以經義無盡，時時讀誦、時時有悟處，薰習不斷，增長定慧，受持之力，日益進步。</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CF073058-63E7-A78E-1810-17CF5D548A4D}"/>
              </a:ext>
            </a:extLst>
          </p:cNvPr>
          <p:cNvSpPr txBox="1"/>
          <p:nvPr/>
        </p:nvSpPr>
        <p:spPr>
          <a:xfrm>
            <a:off x="1054646" y="908576"/>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受持讀誦，為人說四句偈，那個功德就不可思議了。如果能夠受持全經、讀誦全經，所得的功德利益必定超過前面太多太多了，多到我們無法想像，不要說說了，說不出，想像都想像不到。</a:t>
            </a:r>
          </a:p>
        </p:txBody>
      </p:sp>
      <p:sp>
        <p:nvSpPr>
          <p:cNvPr id="6" name="文字方塊 5">
            <a:extLst>
              <a:ext uri="{FF2B5EF4-FFF2-40B4-BE49-F238E27FC236}">
                <a16:creationId xmlns:a16="http://schemas.microsoft.com/office/drawing/2014/main" id="{A7918228-FA51-F19A-10ED-8686A1AEF399}"/>
              </a:ext>
            </a:extLst>
          </p:cNvPr>
          <p:cNvSpPr txBox="1"/>
          <p:nvPr/>
        </p:nvSpPr>
        <p:spPr>
          <a:xfrm>
            <a:off x="9165864" y="814272"/>
            <a:ext cx="830997"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「何況有人盡能受持讀誦。」</a:t>
            </a:r>
          </a:p>
        </p:txBody>
      </p:sp>
      <p:pic>
        <p:nvPicPr>
          <p:cNvPr id="8" name="圖片 7">
            <a:extLst>
              <a:ext uri="{FF2B5EF4-FFF2-40B4-BE49-F238E27FC236}">
                <a16:creationId xmlns:a16="http://schemas.microsoft.com/office/drawing/2014/main" id="{C2E8A205-BAE5-43D8-B1D1-4EFA5B5A9A39}"/>
              </a:ext>
            </a:extLst>
          </p:cNvPr>
          <p:cNvPicPr>
            <a:picLocks noChangeAspect="1"/>
          </p:cNvPicPr>
          <p:nvPr/>
        </p:nvPicPr>
        <p:blipFill>
          <a:blip r:embed="rId5"/>
          <a:stretch>
            <a:fillRect/>
          </a:stretch>
        </p:blipFill>
        <p:spPr>
          <a:xfrm>
            <a:off x="10161955" y="1053530"/>
            <a:ext cx="717985" cy="3240366"/>
          </a:xfrm>
          <a:prstGeom prst="rect">
            <a:avLst/>
          </a:prstGeom>
        </p:spPr>
      </p:pic>
    </p:spTree>
    <p:extLst>
      <p:ext uri="{BB962C8B-B14F-4D97-AF65-F5344CB8AC3E}">
        <p14:creationId xmlns:p14="http://schemas.microsoft.com/office/powerpoint/2010/main" val="18652591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CDFE424-5C35-5B53-300A-83B6502BE92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24577E4B-EE2A-D939-88AD-4519C319499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B12D828D-2757-4D94-4C2C-A8E53C10089D}"/>
              </a:ext>
            </a:extLst>
          </p:cNvPr>
          <p:cNvSpPr txBox="1"/>
          <p:nvPr/>
        </p:nvSpPr>
        <p:spPr>
          <a:xfrm>
            <a:off x="4183015" y="838444"/>
            <a:ext cx="4062651"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最上第一希有之法</a:t>
            </a:r>
            <a:r>
              <a:rPr lang="en-US" altLang="zh-TW" sz="2800" b="1" dirty="0">
                <a:solidFill>
                  <a:schemeClr val="bg1"/>
                </a:solidFill>
              </a:rPr>
              <a:t>』</a:t>
            </a:r>
            <a:r>
              <a:rPr lang="zh-TW" altLang="en-US" sz="2800" b="1" dirty="0">
                <a:solidFill>
                  <a:schemeClr val="bg1"/>
                </a:solidFill>
              </a:rPr>
              <a:t>，即阿耨多羅三藐三菩提法也。</a:t>
            </a:r>
            <a:r>
              <a:rPr lang="en-US" altLang="zh-TW" sz="2800" b="1" dirty="0">
                <a:solidFill>
                  <a:schemeClr val="bg1"/>
                </a:solidFill>
              </a:rPr>
              <a:t>《</a:t>
            </a:r>
            <a:r>
              <a:rPr lang="zh-TW" altLang="en-US" sz="2800" b="1" dirty="0">
                <a:solidFill>
                  <a:schemeClr val="bg1"/>
                </a:solidFill>
              </a:rPr>
              <a:t>彌陀經</a:t>
            </a:r>
            <a:r>
              <a:rPr lang="en-US" altLang="zh-TW" sz="2800" b="1" dirty="0">
                <a:solidFill>
                  <a:schemeClr val="bg1"/>
                </a:solidFill>
              </a:rPr>
              <a:t>》</a:t>
            </a:r>
            <a:r>
              <a:rPr lang="zh-TW" altLang="en-US" sz="2800" b="1" dirty="0">
                <a:solidFill>
                  <a:schemeClr val="bg1"/>
                </a:solidFill>
              </a:rPr>
              <a:t>云：「釋迦牟尼，能為甚難希有之事，能於五濁惡世中，得阿耨菩提。」甚難希有，即第一希有也。</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ED81161C-914B-2843-D2CB-E6AB8EE2E899}"/>
              </a:ext>
            </a:extLst>
          </p:cNvPr>
          <p:cNvSpPr txBox="1"/>
          <p:nvPr/>
        </p:nvSpPr>
        <p:spPr>
          <a:xfrm>
            <a:off x="694606" y="856610"/>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這個實實在在不可思議，若不是世尊為我們說明，我們怎麼也想不出其中所以然的道理，這樣殊勝功德利益，原來就在受持讀誦、為人演說當中成就的。</a:t>
            </a:r>
          </a:p>
        </p:txBody>
      </p:sp>
      <p:sp>
        <p:nvSpPr>
          <p:cNvPr id="6" name="文字方塊 5">
            <a:extLst>
              <a:ext uri="{FF2B5EF4-FFF2-40B4-BE49-F238E27FC236}">
                <a16:creationId xmlns:a16="http://schemas.microsoft.com/office/drawing/2014/main" id="{205ED1AD-7A0C-6A21-9F6B-E95B878E3EE8}"/>
              </a:ext>
            </a:extLst>
          </p:cNvPr>
          <p:cNvSpPr txBox="1"/>
          <p:nvPr/>
        </p:nvSpPr>
        <p:spPr>
          <a:xfrm>
            <a:off x="8362294" y="814272"/>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「須菩提。當知是人。成就最上第一希有之法。」</a:t>
            </a:r>
          </a:p>
        </p:txBody>
      </p:sp>
      <p:pic>
        <p:nvPicPr>
          <p:cNvPr id="8" name="圖片 7">
            <a:extLst>
              <a:ext uri="{FF2B5EF4-FFF2-40B4-BE49-F238E27FC236}">
                <a16:creationId xmlns:a16="http://schemas.microsoft.com/office/drawing/2014/main" id="{E5837D80-2047-1D69-DC0F-743454B82424}"/>
              </a:ext>
            </a:extLst>
          </p:cNvPr>
          <p:cNvPicPr>
            <a:picLocks noChangeAspect="1"/>
          </p:cNvPicPr>
          <p:nvPr/>
        </p:nvPicPr>
        <p:blipFill>
          <a:blip r:embed="rId5"/>
          <a:stretch>
            <a:fillRect/>
          </a:stretch>
        </p:blipFill>
        <p:spPr>
          <a:xfrm>
            <a:off x="10055646" y="1053530"/>
            <a:ext cx="908298" cy="4136355"/>
          </a:xfrm>
          <a:prstGeom prst="rect">
            <a:avLst/>
          </a:prstGeom>
        </p:spPr>
      </p:pic>
    </p:spTree>
    <p:extLst>
      <p:ext uri="{BB962C8B-B14F-4D97-AF65-F5344CB8AC3E}">
        <p14:creationId xmlns:p14="http://schemas.microsoft.com/office/powerpoint/2010/main" val="24849610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7C58946-EC56-4274-DF0E-52FB8AA131B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CA95D8E-4C86-D29B-F9A1-12DACB92CA8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1AD632AF-7D42-406B-C22D-7E809CA86DD1}"/>
              </a:ext>
            </a:extLst>
          </p:cNvPr>
          <p:cNvSpPr txBox="1"/>
          <p:nvPr/>
        </p:nvSpPr>
        <p:spPr>
          <a:xfrm>
            <a:off x="5075167" y="821459"/>
            <a:ext cx="2769989"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若尊重弟子</a:t>
            </a:r>
            <a:r>
              <a:rPr lang="en-US" altLang="zh-TW" sz="2800" b="1" dirty="0">
                <a:solidFill>
                  <a:schemeClr val="bg1"/>
                </a:solidFill>
              </a:rPr>
              <a:t>』</a:t>
            </a:r>
            <a:r>
              <a:rPr lang="zh-TW" altLang="en-US" sz="2800" b="1" dirty="0">
                <a:solidFill>
                  <a:schemeClr val="bg1"/>
                </a:solidFill>
              </a:rPr>
              <a:t>，是統謂一切賢聖、菩薩、羅漢，盡攝在內，不必分別專指也。總明此經殊勝，在處處貴，在人人尊而已。</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D89892F2-9A36-E702-9997-21B24263C5BE}"/>
              </a:ext>
            </a:extLst>
          </p:cNvPr>
          <p:cNvSpPr txBox="1"/>
          <p:nvPr/>
        </p:nvSpPr>
        <p:spPr>
          <a:xfrm>
            <a:off x="421855" y="873510"/>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這個「尊重弟子」，統指所有佛弟子，包括沒有斷惑證真的，那就是連我們都包括在其中。這是實在話，只要能聽到</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生歡喜心，就得諸佛護念，善神擁護。如能</a:t>
            </a:r>
            <a:r>
              <a:rPr lang="zh-CN" altLang="en-US" sz="2800" dirty="0">
                <a:solidFill>
                  <a:srgbClr val="FFFF00"/>
                </a:solidFill>
              </a:rPr>
              <a:t>依教</a:t>
            </a:r>
            <a:r>
              <a:rPr lang="zh-TW" altLang="en-US" sz="2800" dirty="0">
                <a:solidFill>
                  <a:srgbClr val="FFFF00"/>
                </a:solidFill>
              </a:rPr>
              <a:t>修行，</a:t>
            </a:r>
            <a:r>
              <a:rPr lang="zh-CN" altLang="en-US" sz="2800" dirty="0">
                <a:solidFill>
                  <a:srgbClr val="FFFF00"/>
                </a:solidFill>
              </a:rPr>
              <a:t>就</a:t>
            </a:r>
            <a:r>
              <a:rPr lang="zh-TW" altLang="en-US" sz="2800" dirty="0">
                <a:solidFill>
                  <a:srgbClr val="FFFF00"/>
                </a:solidFill>
              </a:rPr>
              <a:t>更殊勝。</a:t>
            </a:r>
          </a:p>
        </p:txBody>
      </p:sp>
      <p:sp>
        <p:nvSpPr>
          <p:cNvPr id="6" name="文字方塊 5">
            <a:extLst>
              <a:ext uri="{FF2B5EF4-FFF2-40B4-BE49-F238E27FC236}">
                <a16:creationId xmlns:a16="http://schemas.microsoft.com/office/drawing/2014/main" id="{D07FF96E-EB65-FE58-F4F3-09A5577F71C5}"/>
              </a:ext>
            </a:extLst>
          </p:cNvPr>
          <p:cNvSpPr txBox="1"/>
          <p:nvPr/>
        </p:nvSpPr>
        <p:spPr>
          <a:xfrm>
            <a:off x="8362297" y="814272"/>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「若是經典所在之處。則為有佛。若尊重弟子。」</a:t>
            </a:r>
          </a:p>
        </p:txBody>
      </p:sp>
      <p:pic>
        <p:nvPicPr>
          <p:cNvPr id="8" name="圖片 7">
            <a:extLst>
              <a:ext uri="{FF2B5EF4-FFF2-40B4-BE49-F238E27FC236}">
                <a16:creationId xmlns:a16="http://schemas.microsoft.com/office/drawing/2014/main" id="{E921980D-B896-6D05-F73B-7753635FBD32}"/>
              </a:ext>
            </a:extLst>
          </p:cNvPr>
          <p:cNvPicPr>
            <a:picLocks noChangeAspect="1"/>
          </p:cNvPicPr>
          <p:nvPr/>
        </p:nvPicPr>
        <p:blipFill>
          <a:blip r:embed="rId5"/>
          <a:stretch>
            <a:fillRect/>
          </a:stretch>
        </p:blipFill>
        <p:spPr>
          <a:xfrm>
            <a:off x="10055646" y="1053530"/>
            <a:ext cx="621855" cy="2736304"/>
          </a:xfrm>
          <a:prstGeom prst="rect">
            <a:avLst/>
          </a:prstGeom>
        </p:spPr>
      </p:pic>
    </p:spTree>
    <p:extLst>
      <p:ext uri="{BB962C8B-B14F-4D97-AF65-F5344CB8AC3E}">
        <p14:creationId xmlns:p14="http://schemas.microsoft.com/office/powerpoint/2010/main" val="17310750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013C6EE-6174-A4BC-2AEF-F2263F3BDAD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941BD4E3-9989-F472-8480-6B6DD85E7C9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3" name="圖片 2">
            <a:extLst>
              <a:ext uri="{FF2B5EF4-FFF2-40B4-BE49-F238E27FC236}">
                <a16:creationId xmlns:a16="http://schemas.microsoft.com/office/drawing/2014/main" id="{C0128012-7172-BB83-FD35-8E7DCAE29380}"/>
              </a:ext>
            </a:extLst>
          </p:cNvPr>
          <p:cNvPicPr>
            <a:picLocks noChangeAspect="1"/>
          </p:cNvPicPr>
          <p:nvPr/>
        </p:nvPicPr>
        <p:blipFill>
          <a:blip r:embed="rId5"/>
          <a:stretch>
            <a:fillRect/>
          </a:stretch>
        </p:blipFill>
        <p:spPr>
          <a:xfrm>
            <a:off x="1459372" y="-45418"/>
            <a:ext cx="7776864" cy="6859588"/>
          </a:xfrm>
          <a:prstGeom prst="rect">
            <a:avLst/>
          </a:prstGeom>
        </p:spPr>
      </p:pic>
      <p:sp>
        <p:nvSpPr>
          <p:cNvPr id="8" name="矩形 7">
            <a:extLst>
              <a:ext uri="{FF2B5EF4-FFF2-40B4-BE49-F238E27FC236}">
                <a16:creationId xmlns:a16="http://schemas.microsoft.com/office/drawing/2014/main" id="{E5A9F16C-595F-02E8-2CD8-EFF3D3A597A6}"/>
              </a:ext>
            </a:extLst>
          </p:cNvPr>
          <p:cNvSpPr/>
          <p:nvPr/>
        </p:nvSpPr>
        <p:spPr>
          <a:xfrm>
            <a:off x="7175326" y="1701602"/>
            <a:ext cx="792088"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22365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0531238-08C5-EB87-0CC6-B9DBDF6D2EA1}"/>
              </a:ext>
            </a:extLst>
          </p:cNvPr>
          <p:cNvSpPr txBox="1"/>
          <p:nvPr/>
        </p:nvSpPr>
        <p:spPr>
          <a:xfrm>
            <a:off x="123814" y="104509"/>
            <a:ext cx="11942783" cy="2080057"/>
          </a:xfrm>
          <a:prstGeom prst="rect">
            <a:avLst/>
          </a:prstGeom>
          <a:noFill/>
        </p:spPr>
        <p:txBody>
          <a:bodyPr wrap="square" rtlCol="0">
            <a:spAutoFit/>
          </a:bodyPr>
          <a:lstStyle/>
          <a:p>
            <a:pPr>
              <a:lnSpc>
                <a:spcPts val="3100"/>
              </a:lnSpc>
            </a:pPr>
            <a:r>
              <a:rPr lang="zh-TW" altLang="en-US" sz="2800" b="1" dirty="0">
                <a:solidFill>
                  <a:schemeClr val="bg1">
                    <a:lumMod val="95000"/>
                  </a:schemeClr>
                </a:solidFill>
              </a:rPr>
              <a:t>爾時，須菩提白佛言：「世尊！當何名此經？我等云何奉持？」 </a:t>
            </a:r>
          </a:p>
          <a:p>
            <a:pPr>
              <a:lnSpc>
                <a:spcPts val="3100"/>
              </a:lnSpc>
            </a:pPr>
            <a:r>
              <a:rPr lang="zh-TW" altLang="en-US" sz="2800" b="1" dirty="0">
                <a:solidFill>
                  <a:schemeClr val="bg1">
                    <a:lumMod val="95000"/>
                  </a:schemeClr>
                </a:solidFill>
              </a:rPr>
              <a:t>佛告須菩提：「是經名為</a:t>
            </a:r>
            <a:r>
              <a:rPr lang="en-US" altLang="zh-TW" sz="2800" b="1" dirty="0">
                <a:solidFill>
                  <a:schemeClr val="bg1">
                    <a:lumMod val="95000"/>
                  </a:schemeClr>
                </a:solidFill>
              </a:rPr>
              <a:t>《</a:t>
            </a:r>
            <a:r>
              <a:rPr lang="zh-TW" altLang="en-US" sz="2800" b="1" dirty="0">
                <a:solidFill>
                  <a:schemeClr val="bg1">
                    <a:lumMod val="95000"/>
                  </a:schemeClr>
                </a:solidFill>
              </a:rPr>
              <a:t>金剛般若波羅蜜</a:t>
            </a:r>
            <a:r>
              <a:rPr lang="en-US" altLang="zh-TW" sz="2800" b="1" dirty="0">
                <a:solidFill>
                  <a:schemeClr val="bg1">
                    <a:lumMod val="95000"/>
                  </a:schemeClr>
                </a:solidFill>
              </a:rPr>
              <a:t>》</a:t>
            </a:r>
            <a:r>
              <a:rPr lang="zh-TW" altLang="en-US" sz="2800" b="1" dirty="0">
                <a:solidFill>
                  <a:schemeClr val="bg1">
                    <a:lumMod val="95000"/>
                  </a:schemeClr>
                </a:solidFill>
              </a:rPr>
              <a:t>，以是名字，汝當奉持。所以者何？須菩提！佛說般若波羅蜜，即非般若波羅蜜，是名般若波羅蜜。</a:t>
            </a:r>
            <a:endParaRPr lang="en-US" altLang="zh-TW" sz="2800" b="1" dirty="0">
              <a:solidFill>
                <a:schemeClr val="bg1">
                  <a:lumMod val="95000"/>
                </a:schemeClr>
              </a:solidFill>
            </a:endParaRPr>
          </a:p>
          <a:p>
            <a:pPr>
              <a:lnSpc>
                <a:spcPts val="3100"/>
              </a:lnSpc>
            </a:pPr>
            <a:r>
              <a:rPr lang="zh-TW" altLang="en-US" sz="2800" b="1" dirty="0">
                <a:solidFill>
                  <a:schemeClr val="bg1">
                    <a:lumMod val="95000"/>
                  </a:schemeClr>
                </a:solidFill>
              </a:rPr>
              <a:t>須菩提！於意云何？如來有所說法不？」 須菩提白佛言：「世尊！如來無所說。」</a:t>
            </a:r>
          </a:p>
        </p:txBody>
      </p:sp>
      <p:sp>
        <p:nvSpPr>
          <p:cNvPr id="5" name="文字方塊 4">
            <a:extLst>
              <a:ext uri="{FF2B5EF4-FFF2-40B4-BE49-F238E27FC236}">
                <a16:creationId xmlns:a16="http://schemas.microsoft.com/office/drawing/2014/main" id="{F6A74A4B-3B7C-3C1F-1F01-693833CC9F82}"/>
              </a:ext>
            </a:extLst>
          </p:cNvPr>
          <p:cNvSpPr txBox="1"/>
          <p:nvPr/>
        </p:nvSpPr>
        <p:spPr>
          <a:xfrm>
            <a:off x="235328" y="2257735"/>
            <a:ext cx="11719753" cy="4067780"/>
          </a:xfrm>
          <a:prstGeom prst="rect">
            <a:avLst/>
          </a:prstGeom>
          <a:noFill/>
        </p:spPr>
        <p:txBody>
          <a:bodyPr wrap="square" rtlCol="0">
            <a:spAutoFit/>
          </a:bodyPr>
          <a:lstStyle/>
          <a:p>
            <a:pPr>
              <a:lnSpc>
                <a:spcPts val="3100"/>
              </a:lnSpc>
            </a:pPr>
            <a:r>
              <a:rPr lang="en-US" altLang="zh-TW" sz="2800" b="1" dirty="0">
                <a:solidFill>
                  <a:schemeClr val="bg1">
                    <a:lumMod val="95000"/>
                  </a:schemeClr>
                </a:solidFill>
              </a:rPr>
              <a:t>At that time </a:t>
            </a:r>
            <a:r>
              <a:rPr lang="en-US" altLang="zh-TW" sz="2800" b="1" dirty="0" err="1">
                <a:solidFill>
                  <a:schemeClr val="bg1">
                    <a:lumMod val="95000"/>
                  </a:schemeClr>
                </a:solidFill>
              </a:rPr>
              <a:t>Subhuti</a:t>
            </a:r>
            <a:r>
              <a:rPr lang="en-US" altLang="zh-TW" sz="2800" b="1" dirty="0">
                <a:solidFill>
                  <a:schemeClr val="bg1">
                    <a:lumMod val="95000"/>
                  </a:schemeClr>
                </a:solidFill>
              </a:rPr>
              <a:t> said to the Buddha, ‘World-Honored One, what will this sutra be called? How should we keep its teachings in mind?”</a:t>
            </a:r>
          </a:p>
          <a:p>
            <a:pPr>
              <a:lnSpc>
                <a:spcPts val="3100"/>
              </a:lnSpc>
            </a:pPr>
            <a:r>
              <a:rPr lang="en-US" altLang="zh-TW" sz="2800" b="1" dirty="0">
                <a:solidFill>
                  <a:schemeClr val="bg1">
                    <a:lumMod val="95000"/>
                  </a:schemeClr>
                </a:solidFill>
              </a:rPr>
              <a:t>The Buddha said to </a:t>
            </a:r>
            <a:r>
              <a:rPr lang="en-US" altLang="zh-TW" sz="2800" b="1" dirty="0" err="1">
                <a:solidFill>
                  <a:schemeClr val="bg1">
                    <a:lumMod val="95000"/>
                  </a:schemeClr>
                </a:solidFill>
              </a:rPr>
              <a:t>Subhuti</a:t>
            </a:r>
            <a:r>
              <a:rPr lang="en-US" altLang="zh-TW" sz="2800" b="1" dirty="0">
                <a:solidFill>
                  <a:schemeClr val="bg1">
                    <a:lumMod val="95000"/>
                  </a:schemeClr>
                </a:solidFill>
              </a:rPr>
              <a:t>, “This sutra will be called the </a:t>
            </a:r>
            <a:r>
              <a:rPr lang="en-US" altLang="zh-TW" sz="2800" b="1" dirty="0" err="1">
                <a:solidFill>
                  <a:schemeClr val="bg1">
                    <a:lumMod val="95000"/>
                  </a:schemeClr>
                </a:solidFill>
              </a:rPr>
              <a:t>Vajrachedika</a:t>
            </a:r>
            <a:r>
              <a:rPr lang="en-US" altLang="zh-TW" sz="2800" b="1" dirty="0">
                <a:solidFill>
                  <a:schemeClr val="bg1">
                    <a:lumMod val="95000"/>
                  </a:schemeClr>
                </a:solidFill>
              </a:rPr>
              <a:t> Prajnaparamita, The Diamond-Cutter Wisdom That Has Gone Beyond. You should practice it according to this name. And why? The reason is, </a:t>
            </a:r>
            <a:r>
              <a:rPr lang="en-US" altLang="zh-TW" sz="2800" b="1" dirty="0" err="1">
                <a:solidFill>
                  <a:schemeClr val="bg1">
                    <a:lumMod val="95000"/>
                  </a:schemeClr>
                </a:solidFill>
              </a:rPr>
              <a:t>Subhuti</a:t>
            </a:r>
            <a:r>
              <a:rPr lang="en-US" altLang="zh-TW" sz="2800" b="1" dirty="0">
                <a:solidFill>
                  <a:schemeClr val="bg1">
                    <a:lumMod val="95000"/>
                  </a:schemeClr>
                </a:solidFill>
              </a:rPr>
              <a:t>, that what the Tathagata has called the Prajnaparamita, the highest, transcendental wisdom, is not, in fact, (the nature of) the Prajnaparamita and therefore it is called Prajnaparamita.</a:t>
            </a:r>
          </a:p>
          <a:p>
            <a:pPr>
              <a:lnSpc>
                <a:spcPts val="3100"/>
              </a:lnSpc>
            </a:pPr>
            <a:r>
              <a:rPr lang="en-US" altLang="zh-TW" sz="2800" b="1" dirty="0">
                <a:solidFill>
                  <a:schemeClr val="bg1">
                    <a:lumMod val="95000"/>
                  </a:schemeClr>
                </a:solidFill>
              </a:rPr>
              <a:t>“</a:t>
            </a: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Is there any Dharma that the Tathagata has </a:t>
            </a:r>
            <a:r>
              <a:rPr lang="en-US" altLang="zh-TW" sz="2800" b="1" dirty="0" err="1">
                <a:solidFill>
                  <a:schemeClr val="bg1">
                    <a:lumMod val="95000"/>
                  </a:schemeClr>
                </a:solidFill>
              </a:rPr>
              <a:t>taught?”“No</a:t>
            </a:r>
            <a:r>
              <a:rPr lang="en-US" altLang="zh-TW" sz="2800" b="1" dirty="0">
                <a:solidFill>
                  <a:schemeClr val="bg1">
                    <a:lumMod val="95000"/>
                  </a:schemeClr>
                </a:solidFill>
              </a:rPr>
              <a:t>, indeed, World-Honored One, there is none.”</a:t>
            </a:r>
          </a:p>
        </p:txBody>
      </p:sp>
    </p:spTree>
    <p:extLst>
      <p:ext uri="{BB962C8B-B14F-4D97-AF65-F5344CB8AC3E}">
        <p14:creationId xmlns:p14="http://schemas.microsoft.com/office/powerpoint/2010/main" val="20509584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FA2CC18-4030-5D4B-47A0-155872E0E26E}"/>
              </a:ext>
            </a:extLst>
          </p:cNvPr>
          <p:cNvSpPr txBox="1"/>
          <p:nvPr/>
        </p:nvSpPr>
        <p:spPr>
          <a:xfrm>
            <a:off x="123814" y="104509"/>
            <a:ext cx="11942783" cy="2323713"/>
          </a:xfrm>
          <a:prstGeom prst="rect">
            <a:avLst/>
          </a:prstGeom>
          <a:noFill/>
        </p:spPr>
        <p:txBody>
          <a:bodyPr wrap="square" rtlCol="0">
            <a:spAutoFit/>
          </a:bodyPr>
          <a:lstStyle/>
          <a:p>
            <a:pPr>
              <a:lnSpc>
                <a:spcPts val="2900"/>
              </a:lnSpc>
            </a:pPr>
            <a:r>
              <a:rPr lang="zh-TW" altLang="en-US" sz="2800" b="1" dirty="0">
                <a:solidFill>
                  <a:schemeClr val="bg1">
                    <a:lumMod val="95000"/>
                  </a:schemeClr>
                </a:solidFill>
              </a:rPr>
              <a:t>「須菩提！於意云何？三千大千世界所有微塵是為多不？」 須菩提言：「甚多，世尊！」 「須菩提！諸微塵，如來說非微塵，是名微塵。如來說：世界，非世界，是名世界。 </a:t>
            </a:r>
          </a:p>
          <a:p>
            <a:pPr>
              <a:lnSpc>
                <a:spcPts val="2900"/>
              </a:lnSpc>
            </a:pPr>
            <a:r>
              <a:rPr lang="zh-TW" altLang="en-US" sz="2800" b="1" dirty="0">
                <a:solidFill>
                  <a:schemeClr val="bg1">
                    <a:lumMod val="95000"/>
                  </a:schemeClr>
                </a:solidFill>
              </a:rPr>
              <a:t>「須菩提！於意云何？可以三十二相見如來不？」 「不也，世尊！不可以三十二相得見如來。何以故？如來說：三十二相，即是非相，是名三十二相。」 </a:t>
            </a:r>
          </a:p>
        </p:txBody>
      </p:sp>
      <p:sp>
        <p:nvSpPr>
          <p:cNvPr id="5" name="文字方塊 4">
            <a:extLst>
              <a:ext uri="{FF2B5EF4-FFF2-40B4-BE49-F238E27FC236}">
                <a16:creationId xmlns:a16="http://schemas.microsoft.com/office/drawing/2014/main" id="{A580BD5D-F10E-4BB3-82EC-2647897A8337}"/>
              </a:ext>
            </a:extLst>
          </p:cNvPr>
          <p:cNvSpPr txBox="1"/>
          <p:nvPr/>
        </p:nvSpPr>
        <p:spPr>
          <a:xfrm>
            <a:off x="235328" y="2570087"/>
            <a:ext cx="11831269" cy="4184992"/>
          </a:xfrm>
          <a:prstGeom prst="rect">
            <a:avLst/>
          </a:prstGeom>
          <a:noFill/>
        </p:spPr>
        <p:txBody>
          <a:bodyPr wrap="square" rtlCol="0">
            <a:spAutoFit/>
          </a:bodyPr>
          <a:lstStyle/>
          <a:p>
            <a:pPr>
              <a:lnSpc>
                <a:spcPts val="2900"/>
              </a:lnSpc>
            </a:pPr>
            <a:r>
              <a:rPr lang="en-US" altLang="zh-TW" sz="2800" b="1" dirty="0">
                <a:solidFill>
                  <a:schemeClr val="bg1">
                    <a:lumMod val="95000"/>
                  </a:schemeClr>
                </a:solidFill>
              </a:rPr>
              <a:t>“What do you think, </a:t>
            </a:r>
            <a:r>
              <a:rPr lang="en-US" altLang="zh-TW" sz="2800" b="1" dirty="0" err="1">
                <a:solidFill>
                  <a:schemeClr val="bg1">
                    <a:lumMod val="95000"/>
                  </a:schemeClr>
                </a:solidFill>
              </a:rPr>
              <a:t>Subhuti</a:t>
            </a:r>
            <a:r>
              <a:rPr lang="en-US" altLang="zh-TW" sz="2800" b="1" dirty="0">
                <a:solidFill>
                  <a:schemeClr val="bg1">
                    <a:lumMod val="95000"/>
                  </a:schemeClr>
                </a:solidFill>
              </a:rPr>
              <a:t>? Are there many dust particles in the </a:t>
            </a:r>
            <a:r>
              <a:rPr lang="en-US" altLang="zh-TW" sz="2800" b="1" dirty="0" err="1">
                <a:solidFill>
                  <a:schemeClr val="bg1">
                    <a:lumMod val="95000"/>
                  </a:schemeClr>
                </a:solidFill>
              </a:rPr>
              <a:t>trichiliocosm?”“Yes</a:t>
            </a:r>
            <a:r>
              <a:rPr lang="en-US" altLang="zh-TW" sz="2800" b="1" dirty="0">
                <a:solidFill>
                  <a:schemeClr val="bg1">
                    <a:lumMod val="95000"/>
                  </a:schemeClr>
                </a:solidFill>
              </a:rPr>
              <a:t>, very many, indeed, World-Honored One.”</a:t>
            </a:r>
          </a:p>
          <a:p>
            <a:pPr>
              <a:lnSpc>
                <a:spcPts val="2900"/>
              </a:lnSpc>
            </a:pPr>
            <a:r>
              <a:rPr lang="en-US" altLang="zh-TW" sz="2800" b="1" dirty="0">
                <a:solidFill>
                  <a:schemeClr val="bg1">
                    <a:lumMod val="95000"/>
                  </a:schemeClr>
                </a:solidFill>
              </a:rPr>
              <a:t>“</a:t>
            </a:r>
            <a:r>
              <a:rPr lang="en-US" altLang="zh-TW" sz="2800" b="1" dirty="0" err="1">
                <a:solidFill>
                  <a:schemeClr val="bg1">
                    <a:lumMod val="95000"/>
                  </a:schemeClr>
                </a:solidFill>
              </a:rPr>
              <a:t>Subhuti</a:t>
            </a:r>
            <a:r>
              <a:rPr lang="en-US" altLang="zh-TW" sz="2800" b="1" dirty="0">
                <a:solidFill>
                  <a:schemeClr val="bg1">
                    <a:lumMod val="95000"/>
                  </a:schemeClr>
                </a:solidFill>
              </a:rPr>
              <a:t>, the Tathagata teaches that what are called dust particles are not dust particles. That is why they are merely dust particles. And what the Tathagata calls </a:t>
            </a:r>
            <a:r>
              <a:rPr lang="en-US" altLang="zh-TW" sz="2800" b="1" dirty="0" err="1">
                <a:solidFill>
                  <a:schemeClr val="bg1">
                    <a:lumMod val="95000"/>
                  </a:schemeClr>
                </a:solidFill>
              </a:rPr>
              <a:t>chiliocosms</a:t>
            </a:r>
            <a:r>
              <a:rPr lang="en-US" altLang="zh-TW" sz="2800" b="1" dirty="0">
                <a:solidFill>
                  <a:schemeClr val="bg1">
                    <a:lumMod val="95000"/>
                  </a:schemeClr>
                </a:solidFill>
              </a:rPr>
              <a:t> are not </a:t>
            </a:r>
            <a:r>
              <a:rPr lang="en-US" altLang="zh-TW" sz="2800" b="1" dirty="0" err="1">
                <a:solidFill>
                  <a:schemeClr val="bg1">
                    <a:lumMod val="95000"/>
                  </a:schemeClr>
                </a:solidFill>
              </a:rPr>
              <a:t>chiliocosms</a:t>
            </a:r>
            <a:r>
              <a:rPr lang="en-US" altLang="zh-TW" sz="2800" b="1" dirty="0">
                <a:solidFill>
                  <a:schemeClr val="bg1">
                    <a:lumMod val="95000"/>
                  </a:schemeClr>
                </a:solidFill>
              </a:rPr>
              <a:t>. That is why they are merely </a:t>
            </a:r>
            <a:r>
              <a:rPr lang="en-US" altLang="zh-TW" sz="2800" b="1" dirty="0" err="1">
                <a:solidFill>
                  <a:schemeClr val="bg1">
                    <a:lumMod val="95000"/>
                  </a:schemeClr>
                </a:solidFill>
              </a:rPr>
              <a:t>chiliocosms</a:t>
            </a:r>
            <a:r>
              <a:rPr lang="en-US" altLang="zh-TW" sz="2800" b="1" dirty="0">
                <a:solidFill>
                  <a:schemeClr val="bg1">
                    <a:lumMod val="95000"/>
                  </a:schemeClr>
                </a:solidFill>
              </a:rPr>
              <a:t>.</a:t>
            </a:r>
          </a:p>
          <a:p>
            <a:pPr>
              <a:lnSpc>
                <a:spcPts val="2900"/>
              </a:lnSpc>
            </a:pPr>
            <a:r>
              <a:rPr lang="en-US" altLang="zh-TW" sz="2800" b="1" dirty="0">
                <a:solidFill>
                  <a:schemeClr val="bg1">
                    <a:lumMod val="95000"/>
                  </a:schemeClr>
                </a:solidFill>
              </a:rPr>
              <a:t>“What do you think, </a:t>
            </a:r>
            <a:r>
              <a:rPr lang="en-US" altLang="zh-TW" sz="2800" b="1" dirty="0" err="1">
                <a:solidFill>
                  <a:schemeClr val="bg1">
                    <a:lumMod val="95000"/>
                  </a:schemeClr>
                </a:solidFill>
              </a:rPr>
              <a:t>Subhuti</a:t>
            </a:r>
            <a:r>
              <a:rPr lang="en-US" altLang="zh-TW" sz="2800" b="1" dirty="0">
                <a:solidFill>
                  <a:schemeClr val="bg1">
                    <a:lumMod val="95000"/>
                  </a:schemeClr>
                </a:solidFill>
              </a:rPr>
              <a:t>? Can the Tathagata be </a:t>
            </a:r>
            <a:r>
              <a:rPr lang="en-US" altLang="zh-TW" sz="2800" b="1" dirty="0" err="1">
                <a:solidFill>
                  <a:schemeClr val="bg1">
                    <a:lumMod val="95000"/>
                  </a:schemeClr>
                </a:solidFill>
              </a:rPr>
              <a:t>recognised</a:t>
            </a:r>
            <a:r>
              <a:rPr lang="en-US" altLang="zh-TW" sz="2800" b="1" dirty="0">
                <a:solidFill>
                  <a:schemeClr val="bg1">
                    <a:lumMod val="95000"/>
                  </a:schemeClr>
                </a:solidFill>
              </a:rPr>
              <a:t> through the thirty-two marks [of a great man]?”“No, World-Honored One, he cannot be </a:t>
            </a:r>
            <a:r>
              <a:rPr lang="en-US" altLang="zh-TW" sz="2800" b="1" dirty="0" err="1">
                <a:solidFill>
                  <a:schemeClr val="bg1">
                    <a:lumMod val="95000"/>
                  </a:schemeClr>
                </a:solidFill>
              </a:rPr>
              <a:t>recognised</a:t>
            </a:r>
            <a:r>
              <a:rPr lang="en-US" altLang="zh-TW" sz="2800" b="1" dirty="0">
                <a:solidFill>
                  <a:schemeClr val="bg1">
                    <a:lumMod val="95000"/>
                  </a:schemeClr>
                </a:solidFill>
              </a:rPr>
              <a:t> through the thirty-two marks. And why? Because the Tathagata has taught that what are called the thirty-two marks are really no-marks. Therefore they are called the thirty-two marks.”</a:t>
            </a:r>
          </a:p>
        </p:txBody>
      </p:sp>
    </p:spTree>
    <p:extLst>
      <p:ext uri="{BB962C8B-B14F-4D97-AF65-F5344CB8AC3E}">
        <p14:creationId xmlns:p14="http://schemas.microsoft.com/office/powerpoint/2010/main" val="810244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84B8C6E-0E7B-3E45-6EB4-DA09B6B253FC}"/>
              </a:ext>
            </a:extLst>
          </p:cNvPr>
          <p:cNvSpPr txBox="1"/>
          <p:nvPr/>
        </p:nvSpPr>
        <p:spPr>
          <a:xfrm>
            <a:off x="228321" y="621482"/>
            <a:ext cx="11942783" cy="993092"/>
          </a:xfrm>
          <a:prstGeom prst="rect">
            <a:avLst/>
          </a:prstGeom>
          <a:noFill/>
        </p:spPr>
        <p:txBody>
          <a:bodyPr wrap="square" rtlCol="0">
            <a:spAutoFit/>
          </a:bodyPr>
          <a:lstStyle/>
          <a:p>
            <a:pPr>
              <a:lnSpc>
                <a:spcPts val="3600"/>
              </a:lnSpc>
            </a:pPr>
            <a:r>
              <a:rPr lang="zh-TW" altLang="en-US" sz="2800" b="1" dirty="0">
                <a:solidFill>
                  <a:schemeClr val="bg1">
                    <a:lumMod val="95000"/>
                  </a:schemeClr>
                </a:solidFill>
              </a:rPr>
              <a:t>「須菩提！若有善男子、善女人，以恒河沙等身命布施；若復有人，於此經中，乃至受持四句偈等，為他人說，其福甚多！」 </a:t>
            </a:r>
          </a:p>
        </p:txBody>
      </p:sp>
      <p:sp>
        <p:nvSpPr>
          <p:cNvPr id="5" name="文字方塊 4">
            <a:extLst>
              <a:ext uri="{FF2B5EF4-FFF2-40B4-BE49-F238E27FC236}">
                <a16:creationId xmlns:a16="http://schemas.microsoft.com/office/drawing/2014/main" id="{C6D69FD1-B44C-1B11-9CDC-641AA2D66B7A}"/>
              </a:ext>
            </a:extLst>
          </p:cNvPr>
          <p:cNvSpPr txBox="1"/>
          <p:nvPr/>
        </p:nvSpPr>
        <p:spPr>
          <a:xfrm>
            <a:off x="235326" y="2239788"/>
            <a:ext cx="11719753" cy="2380011"/>
          </a:xfrm>
          <a:prstGeom prst="rect">
            <a:avLst/>
          </a:prstGeom>
          <a:noFill/>
        </p:spPr>
        <p:txBody>
          <a:bodyPr wrap="square" rtlCol="0">
            <a:spAutoFit/>
          </a:bodyPr>
          <a:lstStyle/>
          <a:p>
            <a:pPr>
              <a:lnSpc>
                <a:spcPts val="3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a good son or good daughter dedicates lifetimes as numerous as the sands in the Ganges river to charitable acts, and there were another person who </a:t>
            </a:r>
            <a:r>
              <a:rPr lang="en-US" altLang="zh-CN" sz="2800" b="1" dirty="0">
                <a:solidFill>
                  <a:schemeClr val="bg1">
                    <a:lumMod val="95000"/>
                  </a:schemeClr>
                </a:solidFill>
              </a:rPr>
              <a:t>accepted and </a:t>
            </a:r>
            <a:r>
              <a:rPr lang="en-US" altLang="zh-CN" sz="2800" b="1" dirty="0" err="1">
                <a:solidFill>
                  <a:schemeClr val="bg1">
                    <a:lumMod val="95000"/>
                  </a:schemeClr>
                </a:solidFill>
              </a:rPr>
              <a:t>practised</a:t>
            </a:r>
            <a:r>
              <a:rPr lang="en-US" altLang="zh-CN" sz="2800" b="1" dirty="0">
                <a:solidFill>
                  <a:schemeClr val="bg1">
                    <a:lumMod val="95000"/>
                  </a:schemeClr>
                </a:solidFill>
              </a:rPr>
              <a:t> </a:t>
            </a:r>
            <a:r>
              <a:rPr lang="en-US" altLang="zh-TW" sz="2800" b="1" dirty="0">
                <a:solidFill>
                  <a:schemeClr val="bg1">
                    <a:lumMod val="95000"/>
                  </a:schemeClr>
                </a:solidFill>
              </a:rPr>
              <a:t>as much as a four-line verse of this scripture and taught it to others, the merit received by the latter person would be by far greater.”</a:t>
            </a:r>
          </a:p>
        </p:txBody>
      </p:sp>
    </p:spTree>
    <p:extLst>
      <p:ext uri="{BB962C8B-B14F-4D97-AF65-F5344CB8AC3E}">
        <p14:creationId xmlns:p14="http://schemas.microsoft.com/office/powerpoint/2010/main" val="39747388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8046FFD-9654-D5EA-8D9A-04CBEB72C00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9E1A48DC-EBF1-03AE-CA08-4F225B82EDB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EE117989-3187-15E0-BA0A-4494F9C0D0E9}"/>
              </a:ext>
            </a:extLst>
          </p:cNvPr>
          <p:cNvSpPr txBox="1"/>
          <p:nvPr/>
        </p:nvSpPr>
        <p:spPr>
          <a:xfrm>
            <a:off x="6203796" y="838444"/>
            <a:ext cx="212365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爾時</a:t>
            </a:r>
            <a:r>
              <a:rPr lang="en-US" altLang="zh-TW" sz="2800" b="1" dirty="0">
                <a:solidFill>
                  <a:schemeClr val="bg1"/>
                </a:solidFill>
              </a:rPr>
              <a:t>』</a:t>
            </a:r>
            <a:r>
              <a:rPr lang="zh-TW" altLang="en-US" sz="2800" b="1" dirty="0">
                <a:solidFill>
                  <a:schemeClr val="bg1"/>
                </a:solidFill>
              </a:rPr>
              <a:t>，意顯領會得綱要時，便當行持，不容稍懈。所謂「解時即是行時」是也。</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8F7AD43B-750F-0951-1337-A35FBFD5E32A}"/>
              </a:ext>
            </a:extLst>
          </p:cNvPr>
          <p:cNvSpPr txBox="1"/>
          <p:nvPr/>
        </p:nvSpPr>
        <p:spPr>
          <a:xfrm>
            <a:off x="143836" y="814272"/>
            <a:ext cx="6001643" cy="5112568"/>
          </a:xfrm>
          <a:prstGeom prst="rect">
            <a:avLst/>
          </a:prstGeom>
          <a:noFill/>
        </p:spPr>
        <p:txBody>
          <a:bodyPr vert="eaVert" wrap="square" rtlCol="0">
            <a:spAutoFit/>
          </a:bodyPr>
          <a:lstStyle/>
          <a:p>
            <a:pPr>
              <a:lnSpc>
                <a:spcPct val="150000"/>
              </a:lnSpc>
            </a:pPr>
            <a:r>
              <a:rPr lang="zh-TW" altLang="en-US" sz="2800" dirty="0">
                <a:solidFill>
                  <a:srgbClr val="FFFF00"/>
                </a:solidFill>
              </a:rPr>
              <a:t>一般經典，當機者請教經名，多半在一部經將要講完的時候，而</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請示經名，它在這一部經的當中，跟其他經不一樣。</a:t>
            </a:r>
            <a:r>
              <a:rPr lang="zh-CN" altLang="en-US" sz="2800" dirty="0">
                <a:solidFill>
                  <a:srgbClr val="FFFF00"/>
                </a:solidFill>
              </a:rPr>
              <a:t>這裡</a:t>
            </a:r>
            <a:r>
              <a:rPr lang="zh-TW" altLang="en-US" sz="2800" dirty="0">
                <a:solidFill>
                  <a:srgbClr val="FFFF00"/>
                </a:solidFill>
              </a:rPr>
              <a:t>最重要的，無過於「解時即是行時」，這句話說得非常之好。明瞭趕緊要去做，不做有什麼用處？行就是要去做，不能有絲毫的懈怠，要認真、要努力。</a:t>
            </a:r>
          </a:p>
        </p:txBody>
      </p:sp>
      <p:sp>
        <p:nvSpPr>
          <p:cNvPr id="6" name="文字方塊 5">
            <a:extLst>
              <a:ext uri="{FF2B5EF4-FFF2-40B4-BE49-F238E27FC236}">
                <a16:creationId xmlns:a16="http://schemas.microsoft.com/office/drawing/2014/main" id="{1E18D6CA-6606-E9EB-B3BB-DA7649148ED3}"/>
              </a:ext>
            </a:extLst>
          </p:cNvPr>
          <p:cNvSpPr txBox="1"/>
          <p:nvPr/>
        </p:nvSpPr>
        <p:spPr>
          <a:xfrm>
            <a:off x="8362300" y="814272"/>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「爾時須菩提白佛言。世尊。當何名此經。我等云何奉持。」</a:t>
            </a:r>
          </a:p>
        </p:txBody>
      </p:sp>
      <p:pic>
        <p:nvPicPr>
          <p:cNvPr id="8" name="圖片 7">
            <a:extLst>
              <a:ext uri="{FF2B5EF4-FFF2-40B4-BE49-F238E27FC236}">
                <a16:creationId xmlns:a16="http://schemas.microsoft.com/office/drawing/2014/main" id="{A4F856B3-E32B-9D7C-47D6-25ECBC7A1833}"/>
              </a:ext>
            </a:extLst>
          </p:cNvPr>
          <p:cNvPicPr>
            <a:picLocks noChangeAspect="1"/>
          </p:cNvPicPr>
          <p:nvPr/>
        </p:nvPicPr>
        <p:blipFill>
          <a:blip r:embed="rId5"/>
          <a:stretch>
            <a:fillRect/>
          </a:stretch>
        </p:blipFill>
        <p:spPr>
          <a:xfrm>
            <a:off x="10021648" y="981522"/>
            <a:ext cx="717985" cy="3059830"/>
          </a:xfrm>
          <a:prstGeom prst="rect">
            <a:avLst/>
          </a:prstGeom>
        </p:spPr>
      </p:pic>
    </p:spTree>
    <p:extLst>
      <p:ext uri="{BB962C8B-B14F-4D97-AF65-F5344CB8AC3E}">
        <p14:creationId xmlns:p14="http://schemas.microsoft.com/office/powerpoint/2010/main" val="10779598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BA2DFE1-B1F6-08A4-4194-DF5B49D613ED}"/>
              </a:ext>
            </a:extLst>
          </p:cNvPr>
          <p:cNvSpPr txBox="1"/>
          <p:nvPr/>
        </p:nvSpPr>
        <p:spPr>
          <a:xfrm>
            <a:off x="5780728" y="775776"/>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故此經名，雖似說在中間，仍與他經無別。請示持法，以便大眾遵依。</a:t>
            </a:r>
            <a:endParaRPr lang="en-US" altLang="zh-TW" sz="2800" b="1" dirty="0">
              <a:solidFill>
                <a:schemeClr val="bg1"/>
              </a:solidFill>
            </a:endParaRPr>
          </a:p>
        </p:txBody>
      </p:sp>
      <p:sp>
        <p:nvSpPr>
          <p:cNvPr id="3" name="文字方塊 2">
            <a:extLst>
              <a:ext uri="{FF2B5EF4-FFF2-40B4-BE49-F238E27FC236}">
                <a16:creationId xmlns:a16="http://schemas.microsoft.com/office/drawing/2014/main" id="{CC9B834E-C5A2-00C1-B7E0-A01E6B0B5FF8}"/>
              </a:ext>
            </a:extLst>
          </p:cNvPr>
          <p:cNvSpPr txBox="1"/>
          <p:nvPr/>
        </p:nvSpPr>
        <p:spPr>
          <a:xfrm>
            <a:off x="334566" y="739251"/>
            <a:ext cx="5355312" cy="5112568"/>
          </a:xfrm>
          <a:prstGeom prst="rect">
            <a:avLst/>
          </a:prstGeom>
          <a:noFill/>
        </p:spPr>
        <p:txBody>
          <a:bodyPr vert="eaVert" wrap="square" rtlCol="0">
            <a:spAutoFit/>
          </a:bodyPr>
          <a:lstStyle/>
          <a:p>
            <a:pPr>
              <a:lnSpc>
                <a:spcPct val="150000"/>
              </a:lnSpc>
            </a:pP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的大主意是明瞭了，怎麼個修法？也就是說，如何把金剛般若用在我們日常生活之中，使我們的生活變成金剛般若。金剛般若，要用現代的話來說，般若是智慧，金剛是最尊、最貴的，也就是說高度的智慧，至高無上的智慧，那是我們的生活。</a:t>
            </a:r>
          </a:p>
        </p:txBody>
      </p:sp>
      <p:sp>
        <p:nvSpPr>
          <p:cNvPr id="4" name="文字方塊 3">
            <a:extLst>
              <a:ext uri="{FF2B5EF4-FFF2-40B4-BE49-F238E27FC236}">
                <a16:creationId xmlns:a16="http://schemas.microsoft.com/office/drawing/2014/main" id="{78B7CDB0-511A-49FB-D70B-1E84C41CE675}"/>
              </a:ext>
            </a:extLst>
          </p:cNvPr>
          <p:cNvSpPr txBox="1"/>
          <p:nvPr/>
        </p:nvSpPr>
        <p:spPr>
          <a:xfrm>
            <a:off x="7950013" y="775776"/>
            <a:ext cx="4062651"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他經請問經名，多說在全部之末。今在中間，何故？須知此經後半部之義，是從前半部開出。其義前半部中已有，不過說之未詳耳。若非長老再問，則說了前半部，便可終止。</a:t>
            </a:r>
          </a:p>
        </p:txBody>
      </p:sp>
    </p:spTree>
    <p:extLst>
      <p:ext uri="{BB962C8B-B14F-4D97-AF65-F5344CB8AC3E}">
        <p14:creationId xmlns:p14="http://schemas.microsoft.com/office/powerpoint/2010/main" val="32688077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2239243-D8B1-33E7-2A84-3493C069A7B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772110BF-329D-D862-902A-21FED4F930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8" name="圖片 7">
            <a:extLst>
              <a:ext uri="{FF2B5EF4-FFF2-40B4-BE49-F238E27FC236}">
                <a16:creationId xmlns:a16="http://schemas.microsoft.com/office/drawing/2014/main" id="{4A24F3A0-CD19-E37F-02CF-8FFE28792DB8}"/>
              </a:ext>
            </a:extLst>
          </p:cNvPr>
          <p:cNvPicPr>
            <a:picLocks noChangeAspect="1"/>
          </p:cNvPicPr>
          <p:nvPr/>
        </p:nvPicPr>
        <p:blipFill>
          <a:blip r:embed="rId5"/>
          <a:stretch>
            <a:fillRect/>
          </a:stretch>
        </p:blipFill>
        <p:spPr>
          <a:xfrm>
            <a:off x="1459372" y="-45418"/>
            <a:ext cx="7776864" cy="6859588"/>
          </a:xfrm>
          <a:prstGeom prst="rect">
            <a:avLst/>
          </a:prstGeom>
        </p:spPr>
      </p:pic>
      <p:sp>
        <p:nvSpPr>
          <p:cNvPr id="9" name="矩形 8">
            <a:extLst>
              <a:ext uri="{FF2B5EF4-FFF2-40B4-BE49-F238E27FC236}">
                <a16:creationId xmlns:a16="http://schemas.microsoft.com/office/drawing/2014/main" id="{3A442CED-3E74-B290-CE41-F469FECD83EA}"/>
              </a:ext>
            </a:extLst>
          </p:cNvPr>
          <p:cNvSpPr/>
          <p:nvPr/>
        </p:nvSpPr>
        <p:spPr>
          <a:xfrm>
            <a:off x="5951190" y="2349674"/>
            <a:ext cx="792088"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7658249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343C3091-327D-732B-65CB-2D111A10411A}"/>
              </a:ext>
            </a:extLst>
          </p:cNvPr>
          <p:cNvSpPr txBox="1"/>
          <p:nvPr/>
        </p:nvSpPr>
        <p:spPr>
          <a:xfrm>
            <a:off x="3790950" y="814272"/>
            <a:ext cx="4062651" cy="5112568"/>
          </a:xfrm>
          <a:prstGeom prst="rect">
            <a:avLst/>
          </a:prstGeom>
          <a:noFill/>
        </p:spPr>
        <p:txBody>
          <a:bodyPr vert="eaVert" wrap="square" rtlCol="0">
            <a:spAutoFit/>
          </a:bodyPr>
          <a:lstStyle/>
          <a:p>
            <a:pPr>
              <a:lnSpc>
                <a:spcPct val="150000"/>
              </a:lnSpc>
            </a:pPr>
            <a:r>
              <a:rPr lang="zh-TW" altLang="en-US" sz="2800" dirty="0">
                <a:solidFill>
                  <a:srgbClr val="FFFF00"/>
                </a:solidFill>
              </a:rPr>
              <a:t>尊者為我們大眾請示經題，便於我們在日常生活當中，得到實際上修行的綱領。世尊非常慈悲，有求必應，將這個經題為我們宣布出來，經的名字叫</a:t>
            </a:r>
            <a:r>
              <a:rPr lang="en-US" altLang="zh-TW" sz="2800" dirty="0">
                <a:solidFill>
                  <a:srgbClr val="FFFF00"/>
                </a:solidFill>
              </a:rPr>
              <a:t>『</a:t>
            </a:r>
            <a:r>
              <a:rPr lang="zh-TW" altLang="en-US" sz="2800" dirty="0">
                <a:solidFill>
                  <a:srgbClr val="FFFF00"/>
                </a:solidFill>
              </a:rPr>
              <a:t>金剛般若波羅蜜</a:t>
            </a:r>
            <a:r>
              <a:rPr lang="en-US" altLang="zh-TW" sz="2800" dirty="0">
                <a:solidFill>
                  <a:srgbClr val="FFFF00"/>
                </a:solidFill>
              </a:rPr>
              <a:t>』</a:t>
            </a:r>
            <a:r>
              <a:rPr lang="zh-TW" altLang="en-US" sz="2800" dirty="0">
                <a:solidFill>
                  <a:srgbClr val="FFFF00"/>
                </a:solidFill>
              </a:rPr>
              <a:t>。</a:t>
            </a:r>
          </a:p>
        </p:txBody>
      </p:sp>
      <p:sp>
        <p:nvSpPr>
          <p:cNvPr id="4" name="文字方塊 3">
            <a:extLst>
              <a:ext uri="{FF2B5EF4-FFF2-40B4-BE49-F238E27FC236}">
                <a16:creationId xmlns:a16="http://schemas.microsoft.com/office/drawing/2014/main" id="{0EA55233-20B9-D157-10DE-C27E1221F0D4}"/>
              </a:ext>
            </a:extLst>
          </p:cNvPr>
          <p:cNvSpPr txBox="1"/>
          <p:nvPr/>
        </p:nvSpPr>
        <p:spPr>
          <a:xfrm>
            <a:off x="8111430" y="814272"/>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「佛告須菩提。是經名為金剛般若波羅蜜。」</a:t>
            </a:r>
          </a:p>
        </p:txBody>
      </p:sp>
      <p:pic>
        <p:nvPicPr>
          <p:cNvPr id="6" name="圖片 5">
            <a:extLst>
              <a:ext uri="{FF2B5EF4-FFF2-40B4-BE49-F238E27FC236}">
                <a16:creationId xmlns:a16="http://schemas.microsoft.com/office/drawing/2014/main" id="{8DCFF4FF-E37E-8B6F-9997-AF7F99B45CC0}"/>
              </a:ext>
            </a:extLst>
          </p:cNvPr>
          <p:cNvPicPr>
            <a:picLocks noChangeAspect="1"/>
          </p:cNvPicPr>
          <p:nvPr/>
        </p:nvPicPr>
        <p:blipFill>
          <a:blip r:embed="rId3"/>
          <a:stretch>
            <a:fillRect/>
          </a:stretch>
        </p:blipFill>
        <p:spPr>
          <a:xfrm>
            <a:off x="9846587" y="865490"/>
            <a:ext cx="809623" cy="4004464"/>
          </a:xfrm>
          <a:prstGeom prst="rect">
            <a:avLst/>
          </a:prstGeom>
        </p:spPr>
      </p:pic>
      <p:sp>
        <p:nvSpPr>
          <p:cNvPr id="7" name="匾額 6" descr="佛學概要十四講表 習講">
            <a:extLst>
              <a:ext uri="{FF2B5EF4-FFF2-40B4-BE49-F238E27FC236}">
                <a16:creationId xmlns:a16="http://schemas.microsoft.com/office/drawing/2014/main" id="{58F4D6A3-E8CB-4091-7CD9-B09F64A1130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2D804295-562C-E249-D86E-CE94F385E4CE}"/>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1649114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CA03B959-C95B-BDC7-E905-AC5532D173DD}"/>
              </a:ext>
            </a:extLst>
          </p:cNvPr>
          <p:cNvSpPr txBox="1"/>
          <p:nvPr/>
        </p:nvSpPr>
        <p:spPr>
          <a:xfrm>
            <a:off x="5344923" y="873510"/>
            <a:ext cx="406265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此是令人，顧名思義，因名會體。要知經義，皆是「應無所住」。所以急當斷除我見，則煩惱障除。而業障、報障，亦隨之而皆除矣。三障消除，則法、報、應，三身圓現。</a:t>
            </a:r>
          </a:p>
        </p:txBody>
      </p:sp>
      <p:sp>
        <p:nvSpPr>
          <p:cNvPr id="3" name="文字方塊 2">
            <a:extLst>
              <a:ext uri="{FF2B5EF4-FFF2-40B4-BE49-F238E27FC236}">
                <a16:creationId xmlns:a16="http://schemas.microsoft.com/office/drawing/2014/main" id="{67818354-CB0F-E880-C301-302112D040B4}"/>
              </a:ext>
            </a:extLst>
          </p:cNvPr>
          <p:cNvSpPr txBox="1"/>
          <p:nvPr/>
        </p:nvSpPr>
        <p:spPr>
          <a:xfrm>
            <a:off x="9368665" y="814272"/>
            <a:ext cx="830997"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「以是名字，汝當奉持。」</a:t>
            </a:r>
          </a:p>
        </p:txBody>
      </p:sp>
      <p:pic>
        <p:nvPicPr>
          <p:cNvPr id="6" name="圖片 5">
            <a:extLst>
              <a:ext uri="{FF2B5EF4-FFF2-40B4-BE49-F238E27FC236}">
                <a16:creationId xmlns:a16="http://schemas.microsoft.com/office/drawing/2014/main" id="{0CB09A30-5A3D-17C4-361E-8674C95E0D84}"/>
              </a:ext>
            </a:extLst>
          </p:cNvPr>
          <p:cNvPicPr>
            <a:picLocks noChangeAspect="1"/>
          </p:cNvPicPr>
          <p:nvPr/>
        </p:nvPicPr>
        <p:blipFill>
          <a:blip r:embed="rId3"/>
          <a:stretch>
            <a:fillRect/>
          </a:stretch>
        </p:blipFill>
        <p:spPr>
          <a:xfrm>
            <a:off x="10201757" y="981521"/>
            <a:ext cx="717985" cy="2681677"/>
          </a:xfrm>
          <a:prstGeom prst="rect">
            <a:avLst/>
          </a:prstGeom>
        </p:spPr>
      </p:pic>
      <p:sp>
        <p:nvSpPr>
          <p:cNvPr id="9" name="匾額 8" descr="佛學概要十四講表 習講">
            <a:extLst>
              <a:ext uri="{FF2B5EF4-FFF2-40B4-BE49-F238E27FC236}">
                <a16:creationId xmlns:a16="http://schemas.microsoft.com/office/drawing/2014/main" id="{0E32C164-B742-9C17-0037-0DF4E01E770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10" name="圖片 9">
            <a:extLst>
              <a:ext uri="{FF2B5EF4-FFF2-40B4-BE49-F238E27FC236}">
                <a16:creationId xmlns:a16="http://schemas.microsoft.com/office/drawing/2014/main" id="{88663D93-267E-7254-3ABD-F6B44FD9697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12" name="圖片 11">
            <a:extLst>
              <a:ext uri="{FF2B5EF4-FFF2-40B4-BE49-F238E27FC236}">
                <a16:creationId xmlns:a16="http://schemas.microsoft.com/office/drawing/2014/main" id="{C485B41B-F996-B104-778B-9D0594EC4BE0}"/>
              </a:ext>
            </a:extLst>
          </p:cNvPr>
          <p:cNvPicPr>
            <a:picLocks noChangeAspect="1"/>
          </p:cNvPicPr>
          <p:nvPr/>
        </p:nvPicPr>
        <p:blipFill>
          <a:blip r:embed="rId6"/>
          <a:stretch>
            <a:fillRect/>
          </a:stretch>
        </p:blipFill>
        <p:spPr>
          <a:xfrm>
            <a:off x="5085885" y="5932682"/>
            <a:ext cx="1266059" cy="793026"/>
          </a:xfrm>
          <a:prstGeom prst="rect">
            <a:avLst/>
          </a:prstGeom>
        </p:spPr>
      </p:pic>
      <p:sp>
        <p:nvSpPr>
          <p:cNvPr id="14" name="矩形 13">
            <a:extLst>
              <a:ext uri="{FF2B5EF4-FFF2-40B4-BE49-F238E27FC236}">
                <a16:creationId xmlns:a16="http://schemas.microsoft.com/office/drawing/2014/main" id="{7F63E715-F2CF-ACA1-322F-B692D3FDDD2A}"/>
              </a:ext>
            </a:extLst>
          </p:cNvPr>
          <p:cNvSpPr/>
          <p:nvPr/>
        </p:nvSpPr>
        <p:spPr>
          <a:xfrm>
            <a:off x="2782838" y="146673"/>
            <a:ext cx="1990751" cy="662473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3D80235C-4B84-C821-D6B3-139270242158}"/>
              </a:ext>
            </a:extLst>
          </p:cNvPr>
          <p:cNvSpPr txBox="1"/>
          <p:nvPr/>
        </p:nvSpPr>
        <p:spPr>
          <a:xfrm>
            <a:off x="2912922" y="218615"/>
            <a:ext cx="1477328" cy="6120680"/>
          </a:xfrm>
          <a:prstGeom prst="rect">
            <a:avLst/>
          </a:prstGeom>
          <a:noFill/>
        </p:spPr>
        <p:txBody>
          <a:bodyPr vert="eaVert" wrap="square" rtlCol="0">
            <a:spAutoFit/>
          </a:bodyPr>
          <a:lstStyle/>
          <a:p>
            <a:r>
              <a:rPr lang="zh-TW" altLang="en-US" sz="2800" b="1" dirty="0">
                <a:solidFill>
                  <a:srgbClr val="C00000"/>
                </a:solidFill>
              </a:rPr>
              <a:t>（一）惑障：除則成般若德</a:t>
            </a:r>
            <a:r>
              <a:rPr lang="en-US" altLang="zh-CN" sz="2800" b="1" dirty="0">
                <a:solidFill>
                  <a:srgbClr val="C00000"/>
                </a:solidFill>
              </a:rPr>
              <a:t>——</a:t>
            </a:r>
            <a:r>
              <a:rPr lang="zh-CN" altLang="en-US" sz="2800" b="1" dirty="0">
                <a:solidFill>
                  <a:srgbClr val="C00000"/>
                </a:solidFill>
              </a:rPr>
              <a:t>報身</a:t>
            </a:r>
            <a:r>
              <a:rPr lang="zh-TW" altLang="en-US" sz="2800" b="1" dirty="0">
                <a:solidFill>
                  <a:srgbClr val="C00000"/>
                </a:solidFill>
              </a:rPr>
              <a:t>。</a:t>
            </a:r>
            <a:endParaRPr lang="en-US" altLang="zh-TW" sz="2800" b="1" dirty="0">
              <a:solidFill>
                <a:srgbClr val="C00000"/>
              </a:solidFill>
            </a:endParaRPr>
          </a:p>
          <a:p>
            <a:r>
              <a:rPr lang="zh-TW" altLang="en-US" sz="2800" b="1" dirty="0">
                <a:solidFill>
                  <a:srgbClr val="C00000"/>
                </a:solidFill>
              </a:rPr>
              <a:t>（二）業障：除則成解脫德</a:t>
            </a:r>
            <a:r>
              <a:rPr lang="en-US" altLang="zh-CN" sz="2800" b="1" dirty="0">
                <a:solidFill>
                  <a:srgbClr val="C00000"/>
                </a:solidFill>
              </a:rPr>
              <a:t>——</a:t>
            </a:r>
            <a:r>
              <a:rPr lang="zh-CN" altLang="en-US" sz="2800" b="1" dirty="0">
                <a:solidFill>
                  <a:srgbClr val="C00000"/>
                </a:solidFill>
              </a:rPr>
              <a:t>應身</a:t>
            </a:r>
            <a:r>
              <a:rPr lang="zh-TW" altLang="en-US" sz="2800" b="1" dirty="0">
                <a:solidFill>
                  <a:srgbClr val="C00000"/>
                </a:solidFill>
              </a:rPr>
              <a:t>。</a:t>
            </a:r>
            <a:endParaRPr lang="en-US" altLang="zh-TW" sz="2800" b="1" dirty="0">
              <a:solidFill>
                <a:srgbClr val="C00000"/>
              </a:solidFill>
            </a:endParaRPr>
          </a:p>
          <a:p>
            <a:r>
              <a:rPr lang="zh-TW" altLang="en-US" sz="2800" b="1" dirty="0">
                <a:solidFill>
                  <a:srgbClr val="C00000"/>
                </a:solidFill>
              </a:rPr>
              <a:t>（三）報障：除則成法身德</a:t>
            </a:r>
            <a:r>
              <a:rPr lang="en-US" altLang="zh-CN" sz="2800" b="1" dirty="0">
                <a:solidFill>
                  <a:srgbClr val="C00000"/>
                </a:solidFill>
              </a:rPr>
              <a:t>——</a:t>
            </a:r>
            <a:r>
              <a:rPr lang="zh-CN" altLang="en-US" sz="2800" b="1" dirty="0">
                <a:solidFill>
                  <a:srgbClr val="C00000"/>
                </a:solidFill>
              </a:rPr>
              <a:t>法身</a:t>
            </a:r>
            <a:r>
              <a:rPr lang="zh-TW" altLang="en-US" sz="2800" b="1" dirty="0">
                <a:solidFill>
                  <a:srgbClr val="C00000"/>
                </a:solidFill>
              </a:rPr>
              <a:t>。</a:t>
            </a:r>
          </a:p>
        </p:txBody>
      </p:sp>
      <p:sp>
        <p:nvSpPr>
          <p:cNvPr id="16" name="文字方塊 15">
            <a:extLst>
              <a:ext uri="{FF2B5EF4-FFF2-40B4-BE49-F238E27FC236}">
                <a16:creationId xmlns:a16="http://schemas.microsoft.com/office/drawing/2014/main" id="{854C7302-186E-B4A3-8B75-CB9E430C1250}"/>
              </a:ext>
            </a:extLst>
          </p:cNvPr>
          <p:cNvSpPr txBox="1"/>
          <p:nvPr/>
        </p:nvSpPr>
        <p:spPr>
          <a:xfrm>
            <a:off x="4266126" y="1053530"/>
            <a:ext cx="553998" cy="1512168"/>
          </a:xfrm>
          <a:prstGeom prst="rect">
            <a:avLst/>
          </a:prstGeom>
          <a:noFill/>
          <a:ln>
            <a:noFill/>
          </a:ln>
        </p:spPr>
        <p:txBody>
          <a:bodyPr vert="eaVert" wrap="square" rtlCol="0">
            <a:spAutoFit/>
          </a:bodyPr>
          <a:lstStyle/>
          <a:p>
            <a:r>
              <a:rPr lang="zh-CN" altLang="en-US" b="1" dirty="0">
                <a:ln>
                  <a:solidFill>
                    <a:schemeClr val="accent6"/>
                  </a:solidFill>
                </a:ln>
                <a:solidFill>
                  <a:schemeClr val="accent6"/>
                </a:solidFill>
              </a:rPr>
              <a:t>（三</a:t>
            </a:r>
            <a:r>
              <a:rPr lang="zh-TW" altLang="en-US" b="1" dirty="0">
                <a:ln>
                  <a:solidFill>
                    <a:schemeClr val="accent6"/>
                  </a:solidFill>
                </a:ln>
                <a:solidFill>
                  <a:schemeClr val="accent6"/>
                </a:solidFill>
              </a:rPr>
              <a:t>障</a:t>
            </a:r>
            <a:r>
              <a:rPr lang="zh-CN" altLang="en-US" b="1" dirty="0">
                <a:ln>
                  <a:solidFill>
                    <a:schemeClr val="accent6"/>
                  </a:solidFill>
                </a:ln>
                <a:solidFill>
                  <a:schemeClr val="accent6"/>
                </a:solidFill>
              </a:rPr>
              <a:t>）</a:t>
            </a:r>
            <a:endParaRPr lang="zh-TW" altLang="en-US" b="1" dirty="0">
              <a:ln>
                <a:solidFill>
                  <a:schemeClr val="accent6"/>
                </a:solidFill>
              </a:ln>
              <a:solidFill>
                <a:schemeClr val="accent6"/>
              </a:solidFill>
            </a:endParaRPr>
          </a:p>
        </p:txBody>
      </p:sp>
      <p:sp>
        <p:nvSpPr>
          <p:cNvPr id="17" name="文字方塊 16">
            <a:extLst>
              <a:ext uri="{FF2B5EF4-FFF2-40B4-BE49-F238E27FC236}">
                <a16:creationId xmlns:a16="http://schemas.microsoft.com/office/drawing/2014/main" id="{BCF4BE63-417C-944C-A0DC-D7B5D12E06FF}"/>
              </a:ext>
            </a:extLst>
          </p:cNvPr>
          <p:cNvSpPr txBox="1"/>
          <p:nvPr/>
        </p:nvSpPr>
        <p:spPr>
          <a:xfrm>
            <a:off x="4269533" y="3285778"/>
            <a:ext cx="553998" cy="1512168"/>
          </a:xfrm>
          <a:prstGeom prst="rect">
            <a:avLst/>
          </a:prstGeom>
          <a:noFill/>
          <a:ln>
            <a:noFill/>
          </a:ln>
        </p:spPr>
        <p:txBody>
          <a:bodyPr vert="eaVert" wrap="square" rtlCol="0">
            <a:spAutoFit/>
          </a:bodyPr>
          <a:lstStyle/>
          <a:p>
            <a:r>
              <a:rPr lang="zh-CN" altLang="en-US" b="1" dirty="0">
                <a:ln>
                  <a:solidFill>
                    <a:schemeClr val="accent6"/>
                  </a:solidFill>
                </a:ln>
                <a:solidFill>
                  <a:schemeClr val="accent6"/>
                </a:solidFill>
              </a:rPr>
              <a:t>（三德）</a:t>
            </a:r>
            <a:endParaRPr lang="zh-TW" altLang="en-US" b="1" dirty="0">
              <a:ln>
                <a:solidFill>
                  <a:schemeClr val="accent6"/>
                </a:solidFill>
              </a:ln>
              <a:solidFill>
                <a:schemeClr val="accent6"/>
              </a:solidFill>
            </a:endParaRPr>
          </a:p>
        </p:txBody>
      </p:sp>
      <p:sp>
        <p:nvSpPr>
          <p:cNvPr id="18" name="文字方塊 17">
            <a:extLst>
              <a:ext uri="{FF2B5EF4-FFF2-40B4-BE49-F238E27FC236}">
                <a16:creationId xmlns:a16="http://schemas.microsoft.com/office/drawing/2014/main" id="{3258B0B8-7A27-5B39-9721-95613262F39C}"/>
              </a:ext>
            </a:extLst>
          </p:cNvPr>
          <p:cNvSpPr txBox="1"/>
          <p:nvPr/>
        </p:nvSpPr>
        <p:spPr>
          <a:xfrm>
            <a:off x="4269533" y="4869954"/>
            <a:ext cx="553998" cy="1512168"/>
          </a:xfrm>
          <a:prstGeom prst="rect">
            <a:avLst/>
          </a:prstGeom>
          <a:noFill/>
          <a:ln>
            <a:noFill/>
          </a:ln>
        </p:spPr>
        <p:txBody>
          <a:bodyPr vert="eaVert" wrap="square" rtlCol="0">
            <a:spAutoFit/>
          </a:bodyPr>
          <a:lstStyle/>
          <a:p>
            <a:r>
              <a:rPr lang="zh-CN" altLang="en-US" b="1" dirty="0">
                <a:ln>
                  <a:solidFill>
                    <a:schemeClr val="accent6"/>
                  </a:solidFill>
                </a:ln>
                <a:solidFill>
                  <a:schemeClr val="accent6"/>
                </a:solidFill>
              </a:rPr>
              <a:t>（三身）</a:t>
            </a:r>
            <a:endParaRPr lang="zh-TW" altLang="en-US" b="1" dirty="0">
              <a:ln>
                <a:solidFill>
                  <a:schemeClr val="accent6"/>
                </a:solidFill>
              </a:ln>
              <a:solidFill>
                <a:schemeClr val="accent6"/>
              </a:solidFill>
            </a:endParaRPr>
          </a:p>
        </p:txBody>
      </p:sp>
    </p:spTree>
    <p:extLst>
      <p:ext uri="{BB962C8B-B14F-4D97-AF65-F5344CB8AC3E}">
        <p14:creationId xmlns:p14="http://schemas.microsoft.com/office/powerpoint/2010/main" val="42702961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p:bldP spid="16" grpId="0"/>
      <p:bldP spid="17" grpId="0"/>
      <p:bldP spid="18"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F81ACD2-557E-BB0E-26DB-5988E4502678}"/>
              </a:ext>
            </a:extLst>
          </p:cNvPr>
          <p:cNvSpPr txBox="1"/>
          <p:nvPr/>
        </p:nvSpPr>
        <p:spPr>
          <a:xfrm>
            <a:off x="5344923" y="873510"/>
            <a:ext cx="4062651"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此是令人，顧名思義，因名會體。要知經義，皆是「應無所住」。所以急當斷除我見，則煩惱障除。而業障、報障，亦隨之而皆除矣。三障消除，則法、報、應，三身圓現。</a:t>
            </a:r>
          </a:p>
        </p:txBody>
      </p:sp>
      <p:sp>
        <p:nvSpPr>
          <p:cNvPr id="5" name="文字方塊 4">
            <a:extLst>
              <a:ext uri="{FF2B5EF4-FFF2-40B4-BE49-F238E27FC236}">
                <a16:creationId xmlns:a16="http://schemas.microsoft.com/office/drawing/2014/main" id="{B8020B2C-1380-1F51-68D2-AC43B533B112}"/>
              </a:ext>
            </a:extLst>
          </p:cNvPr>
          <p:cNvSpPr txBox="1"/>
          <p:nvPr/>
        </p:nvSpPr>
        <p:spPr>
          <a:xfrm>
            <a:off x="9368665" y="814272"/>
            <a:ext cx="830997"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「以是名字，汝當奉持。」</a:t>
            </a:r>
          </a:p>
        </p:txBody>
      </p:sp>
      <p:pic>
        <p:nvPicPr>
          <p:cNvPr id="6" name="圖片 5">
            <a:extLst>
              <a:ext uri="{FF2B5EF4-FFF2-40B4-BE49-F238E27FC236}">
                <a16:creationId xmlns:a16="http://schemas.microsoft.com/office/drawing/2014/main" id="{EEFF34A1-ABE4-F007-9C5E-68F721FD752B}"/>
              </a:ext>
            </a:extLst>
          </p:cNvPr>
          <p:cNvPicPr>
            <a:picLocks noChangeAspect="1"/>
          </p:cNvPicPr>
          <p:nvPr/>
        </p:nvPicPr>
        <p:blipFill>
          <a:blip r:embed="rId3"/>
          <a:stretch>
            <a:fillRect/>
          </a:stretch>
        </p:blipFill>
        <p:spPr>
          <a:xfrm>
            <a:off x="10201757" y="981521"/>
            <a:ext cx="717985" cy="2681677"/>
          </a:xfrm>
          <a:prstGeom prst="rect">
            <a:avLst/>
          </a:prstGeom>
        </p:spPr>
      </p:pic>
      <p:sp>
        <p:nvSpPr>
          <p:cNvPr id="7" name="文字方塊 6">
            <a:extLst>
              <a:ext uri="{FF2B5EF4-FFF2-40B4-BE49-F238E27FC236}">
                <a16:creationId xmlns:a16="http://schemas.microsoft.com/office/drawing/2014/main" id="{3B7A0725-47EE-1AEF-0AD5-364B9B58EDDE}"/>
              </a:ext>
            </a:extLst>
          </p:cNvPr>
          <p:cNvSpPr txBox="1"/>
          <p:nvPr/>
        </p:nvSpPr>
        <p:spPr>
          <a:xfrm>
            <a:off x="2174830" y="902757"/>
            <a:ext cx="3416320" cy="5112568"/>
          </a:xfrm>
          <a:prstGeom prst="rect">
            <a:avLst/>
          </a:prstGeom>
          <a:noFill/>
        </p:spPr>
        <p:txBody>
          <a:bodyPr vert="eaVert" wrap="square" rtlCol="0">
            <a:spAutoFit/>
          </a:bodyPr>
          <a:lstStyle/>
          <a:p>
            <a:pPr>
              <a:lnSpc>
                <a:spcPct val="150000"/>
              </a:lnSpc>
            </a:pPr>
            <a:r>
              <a:rPr lang="zh-TW" altLang="en-US" sz="2800" dirty="0">
                <a:solidFill>
                  <a:srgbClr val="FFFF00"/>
                </a:solidFill>
              </a:rPr>
              <a:t>從經的名題聯想到所講的義理，這是初步功夫。受持讀誦是最低限度功夫。功夫深一點的，就因名會體了</a:t>
            </a:r>
            <a:r>
              <a:rPr lang="zh-CN" altLang="en-US" sz="2800" dirty="0">
                <a:solidFill>
                  <a:srgbClr val="FFFF00"/>
                </a:solidFill>
              </a:rPr>
              <a:t>，</a:t>
            </a:r>
            <a:r>
              <a:rPr lang="zh-TW" altLang="en-US" sz="2800" dirty="0">
                <a:solidFill>
                  <a:srgbClr val="FFFF00"/>
                </a:solidFill>
              </a:rPr>
              <a:t>這是受持深</a:t>
            </a:r>
            <a:r>
              <a:rPr lang="zh-CN" altLang="en-US" sz="2800" dirty="0">
                <a:solidFill>
                  <a:srgbClr val="FFFF00"/>
                </a:solidFill>
              </a:rPr>
              <a:t>的，</a:t>
            </a:r>
            <a:r>
              <a:rPr lang="zh-TW" altLang="en-US" sz="2800" dirty="0">
                <a:solidFill>
                  <a:srgbClr val="FFFF00"/>
                </a:solidFill>
              </a:rPr>
              <a:t>就明心見性</a:t>
            </a:r>
            <a:r>
              <a:rPr lang="zh-CN" altLang="en-US" sz="2800" dirty="0">
                <a:solidFill>
                  <a:srgbClr val="FFFF00"/>
                </a:solidFill>
              </a:rPr>
              <a:t>；</a:t>
            </a:r>
            <a:r>
              <a:rPr lang="zh-TW" altLang="en-US" sz="2800" dirty="0">
                <a:solidFill>
                  <a:srgbClr val="FFFF00"/>
                </a:solidFill>
              </a:rPr>
              <a:t>三學、三慧圓融成一體。</a:t>
            </a:r>
          </a:p>
        </p:txBody>
      </p:sp>
      <p:sp>
        <p:nvSpPr>
          <p:cNvPr id="8" name="文字方塊 7">
            <a:extLst>
              <a:ext uri="{FF2B5EF4-FFF2-40B4-BE49-F238E27FC236}">
                <a16:creationId xmlns:a16="http://schemas.microsoft.com/office/drawing/2014/main" id="{0B912B87-F2BF-219F-989B-CA632788BEBA}"/>
              </a:ext>
            </a:extLst>
          </p:cNvPr>
          <p:cNvSpPr txBox="1"/>
          <p:nvPr/>
        </p:nvSpPr>
        <p:spPr>
          <a:xfrm>
            <a:off x="110699" y="902757"/>
            <a:ext cx="2123658" cy="5112568"/>
          </a:xfrm>
          <a:prstGeom prst="rect">
            <a:avLst/>
          </a:prstGeom>
          <a:noFill/>
        </p:spPr>
        <p:txBody>
          <a:bodyPr vert="eaVert" wrap="square" rtlCol="0">
            <a:spAutoFit/>
          </a:bodyPr>
          <a:lstStyle/>
          <a:p>
            <a:pPr>
              <a:lnSpc>
                <a:spcPct val="150000"/>
              </a:lnSpc>
            </a:pPr>
            <a:r>
              <a:rPr lang="zh-TW" altLang="en-US" sz="2800" dirty="0">
                <a:solidFill>
                  <a:srgbClr val="FFFF00"/>
                </a:solidFill>
              </a:rPr>
              <a:t>三障消除，三身就現前。注意這個地方，圓現，什麼叫圓？一即是三，三即是一，那就圓了。</a:t>
            </a:r>
          </a:p>
        </p:txBody>
      </p:sp>
      <p:sp>
        <p:nvSpPr>
          <p:cNvPr id="9" name="匾額 8" descr="佛學概要十四講表 習講">
            <a:extLst>
              <a:ext uri="{FF2B5EF4-FFF2-40B4-BE49-F238E27FC236}">
                <a16:creationId xmlns:a16="http://schemas.microsoft.com/office/drawing/2014/main" id="{16E02590-C6D4-BF0A-F800-36843E0C1B8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10" name="圖片 9">
            <a:extLst>
              <a:ext uri="{FF2B5EF4-FFF2-40B4-BE49-F238E27FC236}">
                <a16:creationId xmlns:a16="http://schemas.microsoft.com/office/drawing/2014/main" id="{33BF3B6F-1044-9C5C-CE44-FA87CE43CAE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11" name="圖片 10">
            <a:extLst>
              <a:ext uri="{FF2B5EF4-FFF2-40B4-BE49-F238E27FC236}">
                <a16:creationId xmlns:a16="http://schemas.microsoft.com/office/drawing/2014/main" id="{7C8E24EF-A942-F54B-01E1-7CA584AF64A9}"/>
              </a:ext>
            </a:extLst>
          </p:cNvPr>
          <p:cNvPicPr>
            <a:picLocks noChangeAspect="1"/>
          </p:cNvPicPr>
          <p:nvPr/>
        </p:nvPicPr>
        <p:blipFill>
          <a:blip r:embed="rId6"/>
          <a:stretch>
            <a:fillRect/>
          </a:stretch>
        </p:blipFill>
        <p:spPr>
          <a:xfrm>
            <a:off x="5085885" y="5932682"/>
            <a:ext cx="1266059" cy="793026"/>
          </a:xfrm>
          <a:prstGeom prst="rect">
            <a:avLst/>
          </a:prstGeom>
        </p:spPr>
      </p:pic>
    </p:spTree>
    <p:extLst>
      <p:ext uri="{BB962C8B-B14F-4D97-AF65-F5344CB8AC3E}">
        <p14:creationId xmlns:p14="http://schemas.microsoft.com/office/powerpoint/2010/main" val="1858250469"/>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9" name="匾額 18" descr="佛學概要十四講表 習講">
            <a:extLst>
              <a:ext uri="{FF2B5EF4-FFF2-40B4-BE49-F238E27FC236}">
                <a16:creationId xmlns:a16="http://schemas.microsoft.com/office/drawing/2014/main" id="{BC61AECF-582B-F013-B934-7632391988B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20" name="圖片 19">
            <a:extLst>
              <a:ext uri="{FF2B5EF4-FFF2-40B4-BE49-F238E27FC236}">
                <a16:creationId xmlns:a16="http://schemas.microsoft.com/office/drawing/2014/main" id="{2DDC99EC-6CF4-18BC-B601-5187A058C76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21" name="圖片 20">
            <a:extLst>
              <a:ext uri="{FF2B5EF4-FFF2-40B4-BE49-F238E27FC236}">
                <a16:creationId xmlns:a16="http://schemas.microsoft.com/office/drawing/2014/main" id="{46C38CEB-5AA4-EEC9-B72F-CDC8C978E590}"/>
              </a:ext>
            </a:extLst>
          </p:cNvPr>
          <p:cNvPicPr>
            <a:picLocks noChangeAspect="1"/>
          </p:cNvPicPr>
          <p:nvPr/>
        </p:nvPicPr>
        <p:blipFill>
          <a:blip r:embed="rId5"/>
          <a:stretch>
            <a:fillRect/>
          </a:stretch>
        </p:blipFill>
        <p:spPr>
          <a:xfrm>
            <a:off x="1459372" y="-45418"/>
            <a:ext cx="7776864" cy="6859588"/>
          </a:xfrm>
          <a:prstGeom prst="rect">
            <a:avLst/>
          </a:prstGeom>
        </p:spPr>
      </p:pic>
      <p:sp>
        <p:nvSpPr>
          <p:cNvPr id="22" name="矩形 21">
            <a:extLst>
              <a:ext uri="{FF2B5EF4-FFF2-40B4-BE49-F238E27FC236}">
                <a16:creationId xmlns:a16="http://schemas.microsoft.com/office/drawing/2014/main" id="{C6F3DEEA-154B-80B8-89F9-6372F51F06C8}"/>
              </a:ext>
            </a:extLst>
          </p:cNvPr>
          <p:cNvSpPr/>
          <p:nvPr/>
        </p:nvSpPr>
        <p:spPr>
          <a:xfrm>
            <a:off x="4511030" y="3501802"/>
            <a:ext cx="648072"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237066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06B1180-8F82-A5F9-DFC7-BBC300027361}"/>
              </a:ext>
            </a:extLst>
          </p:cNvPr>
          <p:cNvSpPr txBox="1"/>
          <p:nvPr/>
        </p:nvSpPr>
        <p:spPr>
          <a:xfrm>
            <a:off x="5484301" y="873510"/>
            <a:ext cx="3416320"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所以者何</a:t>
            </a:r>
            <a:r>
              <a:rPr lang="en-US" altLang="zh-TW" sz="2800" b="1" dirty="0">
                <a:solidFill>
                  <a:schemeClr val="bg1"/>
                </a:solidFill>
              </a:rPr>
              <a:t>』</a:t>
            </a:r>
            <a:r>
              <a:rPr lang="zh-TW" altLang="en-US" sz="2800" b="1" dirty="0">
                <a:solidFill>
                  <a:schemeClr val="bg1"/>
                </a:solidFill>
              </a:rPr>
              <a:t>四字，標詞使人注意也。下（六四</a:t>
            </a:r>
            <a:r>
              <a:rPr lang="en-US" altLang="zh-TW" sz="2800" b="1" dirty="0">
                <a:solidFill>
                  <a:schemeClr val="bg1"/>
                </a:solidFill>
              </a:rPr>
              <a:t>—</a:t>
            </a:r>
            <a:r>
              <a:rPr lang="zh-TW" altLang="en-US" sz="2800" b="1" dirty="0">
                <a:solidFill>
                  <a:schemeClr val="bg1"/>
                </a:solidFill>
              </a:rPr>
              <a:t>六九節）經文，皆是開示修持之法。皆是說明，</a:t>
            </a:r>
            <a:r>
              <a:rPr lang="en-US" altLang="zh-TW" sz="2800" b="1" dirty="0">
                <a:solidFill>
                  <a:schemeClr val="bg1"/>
                </a:solidFill>
              </a:rPr>
              <a:t>『</a:t>
            </a:r>
            <a:r>
              <a:rPr lang="zh-TW" altLang="en-US" sz="2800" b="1" dirty="0">
                <a:solidFill>
                  <a:schemeClr val="bg1"/>
                </a:solidFill>
              </a:rPr>
              <a:t>以是名字，汝當奉持</a:t>
            </a:r>
            <a:r>
              <a:rPr lang="en-US" altLang="zh-TW" sz="2800" b="1" dirty="0">
                <a:solidFill>
                  <a:schemeClr val="bg1"/>
                </a:solidFill>
              </a:rPr>
              <a:t>』</a:t>
            </a:r>
            <a:r>
              <a:rPr lang="zh-TW" altLang="en-US" sz="2800" b="1" dirty="0">
                <a:solidFill>
                  <a:schemeClr val="bg1"/>
                </a:solidFill>
              </a:rPr>
              <a:t>之所以然。</a:t>
            </a:r>
          </a:p>
        </p:txBody>
      </p:sp>
      <p:sp>
        <p:nvSpPr>
          <p:cNvPr id="3" name="文字方塊 2">
            <a:extLst>
              <a:ext uri="{FF2B5EF4-FFF2-40B4-BE49-F238E27FC236}">
                <a16:creationId xmlns:a16="http://schemas.microsoft.com/office/drawing/2014/main" id="{8034F462-F0E3-EFAB-1B49-C2EDB4E2B210}"/>
              </a:ext>
            </a:extLst>
          </p:cNvPr>
          <p:cNvSpPr txBox="1"/>
          <p:nvPr/>
        </p:nvSpPr>
        <p:spPr>
          <a:xfrm>
            <a:off x="9039952" y="814272"/>
            <a:ext cx="830997"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「所以者何。」</a:t>
            </a:r>
          </a:p>
        </p:txBody>
      </p:sp>
      <p:sp>
        <p:nvSpPr>
          <p:cNvPr id="4" name="文字方塊 3">
            <a:extLst>
              <a:ext uri="{FF2B5EF4-FFF2-40B4-BE49-F238E27FC236}">
                <a16:creationId xmlns:a16="http://schemas.microsoft.com/office/drawing/2014/main" id="{287E20D0-1E56-67BA-2C44-070E996181C6}"/>
              </a:ext>
            </a:extLst>
          </p:cNvPr>
          <p:cNvSpPr txBox="1"/>
          <p:nvPr/>
        </p:nvSpPr>
        <p:spPr>
          <a:xfrm>
            <a:off x="3464595" y="836204"/>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此一句中含有三義：（一）如何而斷。（二）從何斷起。（三）因何須斷。</a:t>
            </a:r>
          </a:p>
        </p:txBody>
      </p:sp>
      <p:pic>
        <p:nvPicPr>
          <p:cNvPr id="8" name="圖片 7">
            <a:extLst>
              <a:ext uri="{FF2B5EF4-FFF2-40B4-BE49-F238E27FC236}">
                <a16:creationId xmlns:a16="http://schemas.microsoft.com/office/drawing/2014/main" id="{D1AB730F-D757-1A9F-8587-7F2FC892CE90}"/>
              </a:ext>
            </a:extLst>
          </p:cNvPr>
          <p:cNvPicPr>
            <a:picLocks noChangeAspect="1"/>
          </p:cNvPicPr>
          <p:nvPr/>
        </p:nvPicPr>
        <p:blipFill>
          <a:blip r:embed="rId3"/>
          <a:stretch>
            <a:fillRect/>
          </a:stretch>
        </p:blipFill>
        <p:spPr>
          <a:xfrm>
            <a:off x="10158980" y="930160"/>
            <a:ext cx="616745" cy="3437092"/>
          </a:xfrm>
          <a:prstGeom prst="rect">
            <a:avLst/>
          </a:prstGeom>
        </p:spPr>
      </p:pic>
      <p:sp>
        <p:nvSpPr>
          <p:cNvPr id="9" name="文字方塊 8">
            <a:extLst>
              <a:ext uri="{FF2B5EF4-FFF2-40B4-BE49-F238E27FC236}">
                <a16:creationId xmlns:a16="http://schemas.microsoft.com/office/drawing/2014/main" id="{B56DBF3B-DD47-87AE-0933-99E7F4ABE754}"/>
              </a:ext>
            </a:extLst>
          </p:cNvPr>
          <p:cNvSpPr txBox="1"/>
          <p:nvPr/>
        </p:nvSpPr>
        <p:spPr>
          <a:xfrm>
            <a:off x="550590" y="793928"/>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「如何而斷」。斷者，斷我見也。我見是妄想之別名。妄想原是真心所變，本不能斷。所謂斷者，破之而已。</a:t>
            </a:r>
          </a:p>
        </p:txBody>
      </p:sp>
      <p:sp>
        <p:nvSpPr>
          <p:cNvPr id="10" name="匾額 9" descr="佛學概要十四講表 習講">
            <a:extLst>
              <a:ext uri="{FF2B5EF4-FFF2-40B4-BE49-F238E27FC236}">
                <a16:creationId xmlns:a16="http://schemas.microsoft.com/office/drawing/2014/main" id="{B3BF45E7-713D-0A4E-3C5C-D16A762BA46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11" name="圖片 10">
            <a:extLst>
              <a:ext uri="{FF2B5EF4-FFF2-40B4-BE49-F238E27FC236}">
                <a16:creationId xmlns:a16="http://schemas.microsoft.com/office/drawing/2014/main" id="{27DFC0D7-0CA3-B263-A333-D2FA11F3269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35847818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BE80B76-3B70-2D4F-95B3-8DC0DE92B354}"/>
              </a:ext>
            </a:extLst>
          </p:cNvPr>
          <p:cNvSpPr txBox="1"/>
          <p:nvPr/>
        </p:nvSpPr>
        <p:spPr>
          <a:xfrm>
            <a:off x="9229873" y="712672"/>
            <a:ext cx="2769989"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云何能破，開解而已。斷我見，並無別法，唯在徹底明理。亦即徹底開解，而見到宇宙人生之事實真相而已。</a:t>
            </a:r>
          </a:p>
        </p:txBody>
      </p:sp>
      <p:sp>
        <p:nvSpPr>
          <p:cNvPr id="5" name="文字方塊 4">
            <a:extLst>
              <a:ext uri="{FF2B5EF4-FFF2-40B4-BE49-F238E27FC236}">
                <a16:creationId xmlns:a16="http://schemas.microsoft.com/office/drawing/2014/main" id="{5A86D91E-1958-D70D-5C5C-02120D349E32}"/>
              </a:ext>
            </a:extLst>
          </p:cNvPr>
          <p:cNvSpPr txBox="1"/>
          <p:nvPr/>
        </p:nvSpPr>
        <p:spPr>
          <a:xfrm>
            <a:off x="7183444" y="745011"/>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眾生處處執著，由其不知四大五蘊，以及一切法皆是緣生，如幻如化。云何可執，執之何益。</a:t>
            </a:r>
          </a:p>
        </p:txBody>
      </p:sp>
      <p:sp>
        <p:nvSpPr>
          <p:cNvPr id="6" name="文字方塊 5">
            <a:extLst>
              <a:ext uri="{FF2B5EF4-FFF2-40B4-BE49-F238E27FC236}">
                <a16:creationId xmlns:a16="http://schemas.microsoft.com/office/drawing/2014/main" id="{F4B57857-AE85-FB8E-CE13-819F5D77C336}"/>
              </a:ext>
            </a:extLst>
          </p:cNvPr>
          <p:cNvSpPr txBox="1"/>
          <p:nvPr/>
        </p:nvSpPr>
        <p:spPr>
          <a:xfrm>
            <a:off x="5051668" y="741563"/>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若能於一切法不執，則我見自化。此真破見惑之金剛也。故曰，</a:t>
            </a:r>
            <a:r>
              <a:rPr lang="en-US" altLang="zh-TW" sz="2800" b="1" dirty="0">
                <a:solidFill>
                  <a:schemeClr val="bg1"/>
                </a:solidFill>
              </a:rPr>
              <a:t>『</a:t>
            </a:r>
            <a:r>
              <a:rPr lang="zh-TW" altLang="en-US" sz="2800" b="1" dirty="0">
                <a:solidFill>
                  <a:schemeClr val="bg1"/>
                </a:solidFill>
              </a:rPr>
              <a:t>以是名字，汝當奉持</a:t>
            </a:r>
            <a:r>
              <a:rPr lang="en-US" altLang="zh-TW" sz="2800" b="1" dirty="0">
                <a:solidFill>
                  <a:schemeClr val="bg1"/>
                </a:solidFill>
              </a:rPr>
              <a:t>』</a:t>
            </a:r>
            <a:r>
              <a:rPr lang="zh-TW" altLang="en-US" sz="2800" b="1" dirty="0">
                <a:solidFill>
                  <a:schemeClr val="bg1"/>
                </a:solidFill>
              </a:rPr>
              <a:t>。</a:t>
            </a:r>
          </a:p>
        </p:txBody>
      </p:sp>
      <p:sp>
        <p:nvSpPr>
          <p:cNvPr id="7" name="文字方塊 6">
            <a:extLst>
              <a:ext uri="{FF2B5EF4-FFF2-40B4-BE49-F238E27FC236}">
                <a16:creationId xmlns:a16="http://schemas.microsoft.com/office/drawing/2014/main" id="{477DEF28-A103-5641-02CF-CAC3A7F7F196}"/>
              </a:ext>
            </a:extLst>
          </p:cNvPr>
          <p:cNvSpPr txBox="1"/>
          <p:nvPr/>
        </p:nvSpPr>
        <p:spPr>
          <a:xfrm>
            <a:off x="1670774" y="708383"/>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「從何斷起」。應知其則非，而離名字相。知其無所說，而離言說相。大千世界，為佛教化之境。三十二相，為佛所現之身。皆不可執，其餘可知矣。</a:t>
            </a:r>
          </a:p>
        </p:txBody>
      </p:sp>
      <p:sp>
        <p:nvSpPr>
          <p:cNvPr id="8" name="文字方塊 7">
            <a:extLst>
              <a:ext uri="{FF2B5EF4-FFF2-40B4-BE49-F238E27FC236}">
                <a16:creationId xmlns:a16="http://schemas.microsoft.com/office/drawing/2014/main" id="{19C95AEF-D920-BAD6-1070-29780262DE17}"/>
              </a:ext>
            </a:extLst>
          </p:cNvPr>
          <p:cNvSpPr txBox="1"/>
          <p:nvPr/>
        </p:nvSpPr>
        <p:spPr>
          <a:xfrm>
            <a:off x="308338" y="693490"/>
            <a:ext cx="147732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「因何須斷」。倘不如是觀照，斷除我見，便不能明心見性。</a:t>
            </a:r>
          </a:p>
        </p:txBody>
      </p:sp>
    </p:spTree>
    <p:extLst>
      <p:ext uri="{BB962C8B-B14F-4D97-AF65-F5344CB8AC3E}">
        <p14:creationId xmlns:p14="http://schemas.microsoft.com/office/powerpoint/2010/main" val="25330109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091F4B2-5560-C131-D504-47A87BF0A40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5503A1C8-D9B7-CEA4-5E8D-E4FDD71772C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55934A5D-B8F1-C6F6-B6B6-89D5C5656728}"/>
              </a:ext>
            </a:extLst>
          </p:cNvPr>
          <p:cNvPicPr>
            <a:picLocks noChangeAspect="1"/>
          </p:cNvPicPr>
          <p:nvPr/>
        </p:nvPicPr>
        <p:blipFill>
          <a:blip r:embed="rId5"/>
          <a:stretch>
            <a:fillRect/>
          </a:stretch>
        </p:blipFill>
        <p:spPr>
          <a:xfrm>
            <a:off x="1459372" y="-45418"/>
            <a:ext cx="7776864" cy="6859588"/>
          </a:xfrm>
          <a:prstGeom prst="rect">
            <a:avLst/>
          </a:prstGeom>
        </p:spPr>
      </p:pic>
      <p:sp>
        <p:nvSpPr>
          <p:cNvPr id="7" name="矩形 6">
            <a:extLst>
              <a:ext uri="{FF2B5EF4-FFF2-40B4-BE49-F238E27FC236}">
                <a16:creationId xmlns:a16="http://schemas.microsoft.com/office/drawing/2014/main" id="{39079604-9062-9732-7C84-D06E83D567AD}"/>
              </a:ext>
            </a:extLst>
          </p:cNvPr>
          <p:cNvSpPr/>
          <p:nvPr/>
        </p:nvSpPr>
        <p:spPr>
          <a:xfrm>
            <a:off x="3934966" y="4221882"/>
            <a:ext cx="648072"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033225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1E83B74-0987-964E-3110-67725C25C48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ADEE0948-DCE1-7E99-8805-FBE93E743E0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8D9A234B-D2F1-7630-2A82-3C110599C39B}"/>
              </a:ext>
            </a:extLst>
          </p:cNvPr>
          <p:cNvSpPr txBox="1"/>
          <p:nvPr/>
        </p:nvSpPr>
        <p:spPr>
          <a:xfrm>
            <a:off x="4999825" y="902757"/>
            <a:ext cx="3416320"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則非</a:t>
            </a:r>
            <a:r>
              <a:rPr lang="en-US" altLang="zh-TW" sz="2800" b="1" dirty="0">
                <a:solidFill>
                  <a:schemeClr val="bg1"/>
                </a:solidFill>
              </a:rPr>
              <a:t>』</a:t>
            </a:r>
            <a:r>
              <a:rPr lang="zh-TW" altLang="en-US" sz="2800" b="1" dirty="0">
                <a:solidFill>
                  <a:schemeClr val="bg1"/>
                </a:solidFill>
              </a:rPr>
              <a:t>，令離相，所以會性也。成佛由於修般若，而不知實由修「般若則非般若」也。使修般若而未離名字相，則為四相具足之凡夫也。</a:t>
            </a:r>
          </a:p>
        </p:txBody>
      </p:sp>
      <p:sp>
        <p:nvSpPr>
          <p:cNvPr id="5" name="文字方塊 4">
            <a:extLst>
              <a:ext uri="{FF2B5EF4-FFF2-40B4-BE49-F238E27FC236}">
                <a16:creationId xmlns:a16="http://schemas.microsoft.com/office/drawing/2014/main" id="{A53512E3-E848-58A9-96D7-8F9AD026F46A}"/>
              </a:ext>
            </a:extLst>
          </p:cNvPr>
          <p:cNvSpPr txBox="1"/>
          <p:nvPr/>
        </p:nvSpPr>
        <p:spPr>
          <a:xfrm>
            <a:off x="8575422" y="814272"/>
            <a:ext cx="147732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「須菩提。佛說般若波羅蜜。則非般若波羅蜜。」</a:t>
            </a:r>
          </a:p>
        </p:txBody>
      </p:sp>
      <p:sp>
        <p:nvSpPr>
          <p:cNvPr id="6" name="文字方塊 5">
            <a:extLst>
              <a:ext uri="{FF2B5EF4-FFF2-40B4-BE49-F238E27FC236}">
                <a16:creationId xmlns:a16="http://schemas.microsoft.com/office/drawing/2014/main" id="{468DF88F-5879-D652-7C18-06D370B7CC23}"/>
              </a:ext>
            </a:extLst>
          </p:cNvPr>
          <p:cNvSpPr txBox="1"/>
          <p:nvPr/>
        </p:nvSpPr>
        <p:spPr>
          <a:xfrm>
            <a:off x="1333312" y="902757"/>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「佛」之一稱，乃性相全彰之名。非同「如來」，但屬性德之稱。今曰</a:t>
            </a:r>
            <a:r>
              <a:rPr lang="en-US" altLang="zh-TW" sz="2800" b="1" dirty="0">
                <a:solidFill>
                  <a:schemeClr val="bg1"/>
                </a:solidFill>
              </a:rPr>
              <a:t>『</a:t>
            </a:r>
            <a:r>
              <a:rPr lang="zh-TW" altLang="en-US" sz="2800" b="1" dirty="0">
                <a:solidFill>
                  <a:schemeClr val="bg1"/>
                </a:solidFill>
              </a:rPr>
              <a:t>佛說</a:t>
            </a:r>
            <a:r>
              <a:rPr lang="en-US" altLang="zh-TW" sz="2800" b="1" dirty="0">
                <a:solidFill>
                  <a:schemeClr val="bg1"/>
                </a:solidFill>
              </a:rPr>
              <a:t>』</a:t>
            </a:r>
            <a:r>
              <a:rPr lang="zh-TW" altLang="en-US" sz="2800" b="1" dirty="0">
                <a:solidFill>
                  <a:schemeClr val="bg1"/>
                </a:solidFill>
              </a:rPr>
              <a:t>者，乃指般若則非般若。即名字以離名字也。明其雖不壞相，仍應會歸於性。</a:t>
            </a:r>
          </a:p>
        </p:txBody>
      </p:sp>
      <p:pic>
        <p:nvPicPr>
          <p:cNvPr id="8" name="圖片 7">
            <a:extLst>
              <a:ext uri="{FF2B5EF4-FFF2-40B4-BE49-F238E27FC236}">
                <a16:creationId xmlns:a16="http://schemas.microsoft.com/office/drawing/2014/main" id="{FF49356D-4755-3781-0DB1-33ABC7B72575}"/>
              </a:ext>
            </a:extLst>
          </p:cNvPr>
          <p:cNvPicPr>
            <a:picLocks noChangeAspect="1"/>
          </p:cNvPicPr>
          <p:nvPr/>
        </p:nvPicPr>
        <p:blipFill>
          <a:blip r:embed="rId5"/>
          <a:stretch>
            <a:fillRect/>
          </a:stretch>
        </p:blipFill>
        <p:spPr>
          <a:xfrm>
            <a:off x="10212027" y="477465"/>
            <a:ext cx="555749" cy="5904657"/>
          </a:xfrm>
          <a:prstGeom prst="rect">
            <a:avLst/>
          </a:prstGeom>
        </p:spPr>
      </p:pic>
    </p:spTree>
    <p:extLst>
      <p:ext uri="{BB962C8B-B14F-4D97-AF65-F5344CB8AC3E}">
        <p14:creationId xmlns:p14="http://schemas.microsoft.com/office/powerpoint/2010/main" val="42906779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4DDC203-E773-7716-6B32-9B6882099532}"/>
              </a:ext>
            </a:extLst>
          </p:cNvPr>
          <p:cNvSpPr txBox="1"/>
          <p:nvPr/>
        </p:nvSpPr>
        <p:spPr>
          <a:xfrm>
            <a:off x="351310" y="873510"/>
            <a:ext cx="11392862" cy="5112568"/>
          </a:xfrm>
          <a:prstGeom prst="rect">
            <a:avLst/>
          </a:prstGeom>
          <a:noFill/>
        </p:spPr>
        <p:txBody>
          <a:bodyPr vert="eaVert" wrap="square" rtlCol="0">
            <a:spAutoFit/>
          </a:bodyPr>
          <a:lstStyle/>
          <a:p>
            <a:pPr>
              <a:lnSpc>
                <a:spcPts val="4600"/>
              </a:lnSpc>
            </a:pPr>
            <a:r>
              <a:rPr lang="zh-TW" altLang="en-US" sz="2800" dirty="0">
                <a:solidFill>
                  <a:srgbClr val="FFFF00"/>
                </a:solidFill>
              </a:rPr>
              <a:t>「佛說般若波羅蜜，則非般若波羅蜜。」為什麼用佛說，而不用如來說？用如來說跟用佛說，裡面的意義差別很大。這是學般若、讀</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的人，不可以不知道。佛這個名稱，有些時候專從相上說的；有些時候像在此地，因為它底下連著般若波羅蜜，則非般若波羅蜜，下面有「則非」連在下面，那麼這個名字就把性相統統包含在其中。般若波羅蜜是相，則非般若波羅蜜是講的性。所以看底下這個文，上面「佛說」這個意思，我們就明白。如果說「如來說」，那是專講自性，這種句子在</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裡面也很多。下面告訴我們，般若是名字，「即名字要離名字相」，那你就真的會聽。</a:t>
            </a:r>
          </a:p>
        </p:txBody>
      </p:sp>
    </p:spTree>
    <p:extLst>
      <p:ext uri="{BB962C8B-B14F-4D97-AF65-F5344CB8AC3E}">
        <p14:creationId xmlns:p14="http://schemas.microsoft.com/office/powerpoint/2010/main" val="4103258952"/>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D44DFC86-E1C6-E13C-E850-9B2EAA5BBD1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B10AD97F-BA4A-CC13-3CA8-27AFAFD3E03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80F15AE2-F262-0DED-3C54-C027D3AF2934}"/>
              </a:ext>
            </a:extLst>
          </p:cNvPr>
          <p:cNvSpPr txBox="1"/>
          <p:nvPr/>
        </p:nvSpPr>
        <p:spPr>
          <a:xfrm>
            <a:off x="5893996" y="873510"/>
            <a:ext cx="147732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有所說法否</a:t>
            </a:r>
            <a:r>
              <a:rPr lang="en-US" altLang="zh-TW" sz="2800" b="1" dirty="0">
                <a:solidFill>
                  <a:schemeClr val="bg1"/>
                </a:solidFill>
              </a:rPr>
              <a:t>』</a:t>
            </a:r>
            <a:r>
              <a:rPr lang="zh-TW" altLang="en-US" sz="2800" b="1" dirty="0">
                <a:solidFill>
                  <a:schemeClr val="bg1"/>
                </a:solidFill>
              </a:rPr>
              <a:t>，意謂心中存有所說之般若波羅蜜法相否？</a:t>
            </a:r>
          </a:p>
        </p:txBody>
      </p:sp>
      <p:sp>
        <p:nvSpPr>
          <p:cNvPr id="5" name="文字方塊 4">
            <a:extLst>
              <a:ext uri="{FF2B5EF4-FFF2-40B4-BE49-F238E27FC236}">
                <a16:creationId xmlns:a16="http://schemas.microsoft.com/office/drawing/2014/main" id="{72B86D97-07D5-A781-7619-DC54FA944632}"/>
              </a:ext>
            </a:extLst>
          </p:cNvPr>
          <p:cNvSpPr txBox="1"/>
          <p:nvPr/>
        </p:nvSpPr>
        <p:spPr>
          <a:xfrm>
            <a:off x="7569052" y="814272"/>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「須菩提。於意云何。如來有所說法不。須菩提白佛言。世尊。如來無所說。」</a:t>
            </a:r>
          </a:p>
        </p:txBody>
      </p:sp>
      <p:pic>
        <p:nvPicPr>
          <p:cNvPr id="7" name="圖片 6">
            <a:extLst>
              <a:ext uri="{FF2B5EF4-FFF2-40B4-BE49-F238E27FC236}">
                <a16:creationId xmlns:a16="http://schemas.microsoft.com/office/drawing/2014/main" id="{A3FF1673-FF04-C3C8-8ADB-233E7B8F830A}"/>
              </a:ext>
            </a:extLst>
          </p:cNvPr>
          <p:cNvPicPr>
            <a:picLocks noChangeAspect="1"/>
          </p:cNvPicPr>
          <p:nvPr/>
        </p:nvPicPr>
        <p:blipFill>
          <a:blip r:embed="rId5"/>
          <a:stretch>
            <a:fillRect/>
          </a:stretch>
        </p:blipFill>
        <p:spPr>
          <a:xfrm>
            <a:off x="9985733" y="981522"/>
            <a:ext cx="717985" cy="3477705"/>
          </a:xfrm>
          <a:prstGeom prst="rect">
            <a:avLst/>
          </a:prstGeom>
        </p:spPr>
      </p:pic>
      <p:sp>
        <p:nvSpPr>
          <p:cNvPr id="8" name="文字方塊 7">
            <a:extLst>
              <a:ext uri="{FF2B5EF4-FFF2-40B4-BE49-F238E27FC236}">
                <a16:creationId xmlns:a16="http://schemas.microsoft.com/office/drawing/2014/main" id="{69BC2A11-E357-54DD-1899-BDFFC1ABE8E3}"/>
              </a:ext>
            </a:extLst>
          </p:cNvPr>
          <p:cNvSpPr txBox="1"/>
          <p:nvPr/>
        </p:nvSpPr>
        <p:spPr>
          <a:xfrm>
            <a:off x="3474051" y="873510"/>
            <a:ext cx="212365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如來</a:t>
            </a:r>
            <a:r>
              <a:rPr lang="en-US" altLang="zh-TW" sz="2800" b="1" dirty="0">
                <a:solidFill>
                  <a:schemeClr val="bg1"/>
                </a:solidFill>
              </a:rPr>
              <a:t>』</a:t>
            </a:r>
            <a:r>
              <a:rPr lang="zh-TW" altLang="en-US" sz="2800" b="1" dirty="0">
                <a:solidFill>
                  <a:schemeClr val="bg1"/>
                </a:solidFill>
              </a:rPr>
              <a:t>是性德之稱。性體空寂，豈有所說之法相耶。不曰「佛說」而曰「如來說」，意在明此。</a:t>
            </a:r>
          </a:p>
        </p:txBody>
      </p:sp>
      <p:sp>
        <p:nvSpPr>
          <p:cNvPr id="9" name="文字方塊 8">
            <a:extLst>
              <a:ext uri="{FF2B5EF4-FFF2-40B4-BE49-F238E27FC236}">
                <a16:creationId xmlns:a16="http://schemas.microsoft.com/office/drawing/2014/main" id="{A16C53C1-D95B-0449-8DBF-BCB19672343A}"/>
              </a:ext>
            </a:extLst>
          </p:cNvPr>
          <p:cNvSpPr txBox="1"/>
          <p:nvPr/>
        </p:nvSpPr>
        <p:spPr>
          <a:xfrm>
            <a:off x="982638" y="837506"/>
            <a:ext cx="2123658"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無所說</a:t>
            </a:r>
            <a:r>
              <a:rPr lang="en-US" altLang="zh-TW" sz="2800" b="1" dirty="0">
                <a:solidFill>
                  <a:schemeClr val="bg1"/>
                </a:solidFill>
              </a:rPr>
              <a:t>』</a:t>
            </a:r>
            <a:r>
              <a:rPr lang="zh-TW" altLang="en-US" sz="2800" b="1" dirty="0">
                <a:solidFill>
                  <a:schemeClr val="bg1"/>
                </a:solidFill>
              </a:rPr>
              <a:t>者，無其所說也，非謂無說。「無所行」、「無所得」等句，意同此。</a:t>
            </a:r>
          </a:p>
        </p:txBody>
      </p:sp>
    </p:spTree>
    <p:extLst>
      <p:ext uri="{BB962C8B-B14F-4D97-AF65-F5344CB8AC3E}">
        <p14:creationId xmlns:p14="http://schemas.microsoft.com/office/powerpoint/2010/main" val="11179819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37A6176-3296-DDBE-1BD6-E745701B0A7D}"/>
              </a:ext>
            </a:extLst>
          </p:cNvPr>
          <p:cNvSpPr txBox="1"/>
          <p:nvPr/>
        </p:nvSpPr>
        <p:spPr>
          <a:xfrm>
            <a:off x="6419820"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須知此兩節經文義趣，世尊實令奉持者離念也。念不離，則名言之相終不能離。</a:t>
            </a:r>
          </a:p>
        </p:txBody>
      </p:sp>
      <p:sp>
        <p:nvSpPr>
          <p:cNvPr id="5" name="文字方塊 4">
            <a:extLst>
              <a:ext uri="{FF2B5EF4-FFF2-40B4-BE49-F238E27FC236}">
                <a16:creationId xmlns:a16="http://schemas.microsoft.com/office/drawing/2014/main" id="{1B6C5B97-5AFA-69A0-B288-9E25A11ABA13}"/>
              </a:ext>
            </a:extLst>
          </p:cNvPr>
          <p:cNvSpPr txBox="1"/>
          <p:nvPr/>
        </p:nvSpPr>
        <p:spPr>
          <a:xfrm>
            <a:off x="8583542" y="781069"/>
            <a:ext cx="3416320"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如來所說，皆是真如自性中自在流出。初未起心動念。雖終日說、熾然說、剎說、塵說，實無言說之相。尚無說相，安有所說之法相耶。故曰</a:t>
            </a:r>
            <a:r>
              <a:rPr lang="en-US" altLang="zh-TW" sz="2800" b="1" dirty="0">
                <a:solidFill>
                  <a:schemeClr val="bg1"/>
                </a:solidFill>
              </a:rPr>
              <a:t>『</a:t>
            </a:r>
            <a:r>
              <a:rPr lang="zh-TW" altLang="en-US" sz="2800" b="1" dirty="0">
                <a:solidFill>
                  <a:schemeClr val="bg1"/>
                </a:solidFill>
              </a:rPr>
              <a:t>如來無所說</a:t>
            </a:r>
            <a:r>
              <a:rPr lang="en-US" altLang="zh-TW" sz="2800" b="1" dirty="0">
                <a:solidFill>
                  <a:schemeClr val="bg1"/>
                </a:solidFill>
              </a:rPr>
              <a:t>』</a:t>
            </a:r>
            <a:r>
              <a:rPr lang="zh-TW" altLang="en-US" sz="2800" b="1" dirty="0">
                <a:solidFill>
                  <a:schemeClr val="bg1"/>
                </a:solidFill>
              </a:rPr>
              <a:t>。</a:t>
            </a:r>
          </a:p>
        </p:txBody>
      </p:sp>
      <p:sp>
        <p:nvSpPr>
          <p:cNvPr id="6" name="文字方塊 5">
            <a:extLst>
              <a:ext uri="{FF2B5EF4-FFF2-40B4-BE49-F238E27FC236}">
                <a16:creationId xmlns:a16="http://schemas.microsoft.com/office/drawing/2014/main" id="{DC0D69BD-47B1-4142-FAD0-36FBA99920B1}"/>
              </a:ext>
            </a:extLst>
          </p:cNvPr>
          <p:cNvSpPr txBox="1"/>
          <p:nvPr/>
        </p:nvSpPr>
        <p:spPr>
          <a:xfrm>
            <a:off x="3002344" y="765498"/>
            <a:ext cx="3416320"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起信論</a:t>
            </a:r>
            <a:r>
              <a:rPr lang="en-US" altLang="zh-TW" sz="2800" b="1" dirty="0">
                <a:solidFill>
                  <a:schemeClr val="bg1"/>
                </a:solidFill>
              </a:rPr>
              <a:t>》</a:t>
            </a:r>
            <a:r>
              <a:rPr lang="zh-TW" altLang="en-US" sz="2800" b="1" dirty="0">
                <a:solidFill>
                  <a:schemeClr val="bg1"/>
                </a:solidFill>
              </a:rPr>
              <a:t>云：「若離心念，則無一切境界之相。」又云：「離言說相，離名字相，離心緣相。畢竟平等，乃至唯是一心，故名真如。」</a:t>
            </a:r>
          </a:p>
        </p:txBody>
      </p:sp>
      <p:sp>
        <p:nvSpPr>
          <p:cNvPr id="7" name="文字方塊 6">
            <a:extLst>
              <a:ext uri="{FF2B5EF4-FFF2-40B4-BE49-F238E27FC236}">
                <a16:creationId xmlns:a16="http://schemas.microsoft.com/office/drawing/2014/main" id="{862D8799-E386-D338-9FB4-80764BD09ABD}"/>
              </a:ext>
            </a:extLst>
          </p:cNvPr>
          <p:cNvSpPr txBox="1"/>
          <p:nvPr/>
        </p:nvSpPr>
        <p:spPr>
          <a:xfrm>
            <a:off x="231777" y="765498"/>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離心緣相，即是離念。「緣」指攀緣。心緣，即是起心動念。心若動念，必有所攀緣，便落於名字相矣。</a:t>
            </a:r>
          </a:p>
        </p:txBody>
      </p:sp>
    </p:spTree>
    <p:extLst>
      <p:ext uri="{BB962C8B-B14F-4D97-AF65-F5344CB8AC3E}">
        <p14:creationId xmlns:p14="http://schemas.microsoft.com/office/powerpoint/2010/main" val="36046349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ACF9741-6DBB-E6C4-4EF6-D9E22929519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第十一講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78BDB249-A1F9-524B-65B5-DA7BCC9F0F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9BA8FC0B-03C6-DF44-F604-23BDEE587C99}"/>
              </a:ext>
            </a:extLst>
          </p:cNvPr>
          <p:cNvSpPr txBox="1"/>
          <p:nvPr/>
        </p:nvSpPr>
        <p:spPr>
          <a:xfrm>
            <a:off x="1774726" y="850797"/>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總而言之，此兩節經旨，即是先須了徹無有定法，以清妄念之源，此是智慧。更須破除攀緣心想，以截斷妄念之流。此是能斷。作觀、念佛，乃能斷之方便。</a:t>
            </a:r>
          </a:p>
        </p:txBody>
      </p:sp>
      <p:sp>
        <p:nvSpPr>
          <p:cNvPr id="5" name="文字方塊 4">
            <a:extLst>
              <a:ext uri="{FF2B5EF4-FFF2-40B4-BE49-F238E27FC236}">
                <a16:creationId xmlns:a16="http://schemas.microsoft.com/office/drawing/2014/main" id="{EE021333-2DE4-05CA-D1E2-2213D4513F56}"/>
              </a:ext>
            </a:extLst>
          </p:cNvPr>
          <p:cNvSpPr txBox="1"/>
          <p:nvPr/>
        </p:nvSpPr>
        <p:spPr>
          <a:xfrm>
            <a:off x="5457582" y="850797"/>
            <a:ext cx="5355312"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開智慧是轉凡入聖之樞紐。經云，「以是名字奉持」。「名字」是金剛般若。故此經所明義趣，皆是開其金剛智也。離名字、離言說、離心緣、離念是也。離念即是斷無明。無明分分斷，法身分分證。等覺菩薩復用此法，斷最後一分極細無明而成佛果。</a:t>
            </a:r>
          </a:p>
        </p:txBody>
      </p:sp>
    </p:spTree>
    <p:extLst>
      <p:ext uri="{BB962C8B-B14F-4D97-AF65-F5344CB8AC3E}">
        <p14:creationId xmlns:p14="http://schemas.microsoft.com/office/powerpoint/2010/main" val="5688536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31814</TotalTime>
  <Words>6249</Words>
  <Application>Microsoft Office PowerPoint</Application>
  <PresentationFormat>自訂</PresentationFormat>
  <Paragraphs>277</Paragraphs>
  <Slides>49</Slides>
  <Notes>0</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49</vt:i4>
      </vt:variant>
    </vt:vector>
  </HeadingPairs>
  <TitlesOfParts>
    <vt:vector size="53" baseType="lpstr">
      <vt:lpstr>Arial</vt:lpstr>
      <vt:lpstr>Calibri</vt:lpstr>
      <vt:lpstr>Wingdings 2</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762</cp:revision>
  <dcterms:created xsi:type="dcterms:W3CDTF">2019-12-17T19:51:00Z</dcterms:created>
  <dcterms:modified xsi:type="dcterms:W3CDTF">2025-05-05T15:45:14Z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