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648" r:id="rId4"/>
  </p:sldMasterIdLst>
  <p:notesMasterIdLst>
    <p:notesMasterId r:id="rId44"/>
  </p:notesMasterIdLst>
  <p:handoutMasterIdLst>
    <p:handoutMasterId r:id="rId45"/>
  </p:handoutMasterIdLst>
  <p:sldIdLst>
    <p:sldId id="256" r:id="rId5"/>
    <p:sldId id="275" r:id="rId6"/>
    <p:sldId id="365" r:id="rId7"/>
    <p:sldId id="283" r:id="rId8"/>
    <p:sldId id="299" r:id="rId9"/>
    <p:sldId id="392" r:id="rId10"/>
    <p:sldId id="398" r:id="rId11"/>
    <p:sldId id="419" r:id="rId12"/>
    <p:sldId id="366" r:id="rId13"/>
    <p:sldId id="394" r:id="rId14"/>
    <p:sldId id="396" r:id="rId15"/>
    <p:sldId id="399" r:id="rId16"/>
    <p:sldId id="397" r:id="rId17"/>
    <p:sldId id="395" r:id="rId18"/>
    <p:sldId id="339" r:id="rId19"/>
    <p:sldId id="417" r:id="rId20"/>
    <p:sldId id="421" r:id="rId21"/>
    <p:sldId id="369" r:id="rId22"/>
    <p:sldId id="400" r:id="rId23"/>
    <p:sldId id="402" r:id="rId24"/>
    <p:sldId id="401" r:id="rId25"/>
    <p:sldId id="403" r:id="rId26"/>
    <p:sldId id="393" r:id="rId27"/>
    <p:sldId id="405" r:id="rId28"/>
    <p:sldId id="406" r:id="rId29"/>
    <p:sldId id="407" r:id="rId30"/>
    <p:sldId id="408" r:id="rId31"/>
    <p:sldId id="409" r:id="rId32"/>
    <p:sldId id="410" r:id="rId33"/>
    <p:sldId id="418" r:id="rId34"/>
    <p:sldId id="420" r:id="rId35"/>
    <p:sldId id="411" r:id="rId36"/>
    <p:sldId id="412" r:id="rId37"/>
    <p:sldId id="413" r:id="rId38"/>
    <p:sldId id="414" r:id="rId39"/>
    <p:sldId id="415" r:id="rId40"/>
    <p:sldId id="416" r:id="rId41"/>
    <p:sldId id="274" r:id="rId42"/>
    <p:sldId id="298" r:id="rId43"/>
  </p:sldIdLst>
  <p:sldSz cx="9144000" cy="6858000" type="screen4x3"/>
  <p:notesSz cx="6858000" cy="9144000"/>
  <p:embeddedFontLst>
    <p:embeddedFont>
      <p:font typeface="Calibri" panose="020F0502020204030204" pitchFamily="34" charset="0"/>
      <p:regular r:id="rId46"/>
      <p:bold r:id="rId47"/>
      <p:italic r:id="rId48"/>
      <p:boldItalic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8" autoAdjust="0"/>
    <p:restoredTop sz="94660"/>
  </p:normalViewPr>
  <p:slideViewPr>
    <p:cSldViewPr>
      <p:cViewPr varScale="1">
        <p:scale>
          <a:sx n="100" d="100"/>
          <a:sy n="100" d="100"/>
        </p:scale>
        <p:origin x="597" y="51"/>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en-GB" smtClean="0"/>
              <a:t>n.kaliyamurthy@uwtsd.ac.uk</a:t>
            </a: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04/11/2020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smtClean="0"/>
              <a:t>n.kaliyamurthy@uwtsd.ac.uk</a:t>
            </a: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B30FD7-B61A-47AD-9734-0729CE3D67F9}" type="datetimeFigureOut">
              <a:rPr lang="en-GB" smtClean="0"/>
              <a:t>04/11/2020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944230-701F-4349-8BF0-47885920E893}" type="slidenum">
              <a:rPr lang="en-GB" smtClean="0"/>
              <a:t>‹#›</a:t>
            </a:fld>
            <a:endParaRPr lang="en-GB"/>
          </a:p>
        </p:txBody>
      </p:sp>
    </p:spTree>
    <p:extLst>
      <p:ext uri="{BB962C8B-B14F-4D97-AF65-F5344CB8AC3E}">
        <p14:creationId xmlns:p14="http://schemas.microsoft.com/office/powerpoint/2010/main" val="4253430931"/>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r>
              <a:rPr lang="en-US" smtClean="0"/>
              <a:t>n.kaliyamurthy@uwtsd.ac.uk</a:t>
            </a:r>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r>
              <a:rPr lang="en-GB"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r>
              <a:rPr lang="en-GB" smtClean="0"/>
              <a:t>n.kaliyamurthy@uwtsd.ac.uk</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US" smtClean="0"/>
              <a:t>n.kaliyamurthy@uwtsd.ac.uk</a:t>
            </a: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smtClean="0"/>
              <a:t>n.kaliyamurthy@uwtsd.ac.uk</a:t>
            </a:r>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US" smtClean="0"/>
              <a:t>n.kaliyamurthy@uwtsd.ac.uk</a:t>
            </a:r>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n.kaliyamurthy@uwtsd.ac.uk</a:t>
            </a:r>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smtClean="0"/>
              <a:t>n.kaliyamurthy@uwtsd.ac.uk</a:t>
            </a: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smtClean="0"/>
              <a:t>n.kaliyamurthy@uwtsd.ac.uk</a:t>
            </a:r>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US" smtClean="0"/>
              <a:t>n.kaliyamurthy@uwtsd.ac.uk</a:t>
            </a:r>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r>
              <a:rPr lang="en-US" smtClean="0"/>
              <a:t>n.kaliyamurthy@uwtsd.ac.uk</a:t>
            </a:r>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596" y="1772816"/>
            <a:ext cx="8280920" cy="1470025"/>
          </a:xfrm>
        </p:spPr>
        <p:txBody>
          <a:bodyPr>
            <a:noAutofit/>
          </a:bodyPr>
          <a:lstStyle/>
          <a:p>
            <a:pPr algn="r"/>
            <a:r>
              <a:rPr lang="en-GB" sz="4800" b="1" dirty="0">
                <a:solidFill>
                  <a:schemeClr val="accent2"/>
                </a:solidFill>
              </a:rPr>
              <a:t>Advanced Networking</a:t>
            </a:r>
            <a:r>
              <a:rPr lang="en-GB" sz="6600" dirty="0">
                <a:solidFill>
                  <a:schemeClr val="bg1"/>
                </a:solidFill>
              </a:rPr>
              <a:t/>
            </a:r>
            <a:br>
              <a:rPr lang="en-GB" sz="6600" dirty="0">
                <a:solidFill>
                  <a:schemeClr val="bg1"/>
                </a:solidFill>
              </a:rPr>
            </a:br>
            <a:r>
              <a:rPr lang="en-GB" sz="2800" i="1" dirty="0">
                <a:solidFill>
                  <a:schemeClr val="bg1"/>
                </a:solidFill>
              </a:rPr>
              <a:t>(ACCA5024)</a:t>
            </a:r>
            <a:r>
              <a:rPr lang="en-GB" sz="3200" i="1" dirty="0">
                <a:solidFill>
                  <a:schemeClr val="bg1"/>
                </a:solidFill>
              </a:rPr>
              <a:t/>
            </a:r>
            <a:br>
              <a:rPr lang="en-GB" sz="3200" i="1" dirty="0">
                <a:solidFill>
                  <a:schemeClr val="bg1"/>
                </a:solidFill>
              </a:rPr>
            </a:br>
            <a:r>
              <a:rPr lang="en-GB" sz="2800" i="1" dirty="0" smtClean="0">
                <a:solidFill>
                  <a:schemeClr val="bg1"/>
                </a:solidFill>
              </a:rPr>
              <a:t>Network Security</a:t>
            </a:r>
            <a:endParaRPr lang="en-GB" sz="3600" i="1" dirty="0">
              <a:solidFill>
                <a:schemeClr val="bg1"/>
              </a:solidFill>
            </a:endParaRPr>
          </a:p>
        </p:txBody>
      </p:sp>
      <p:pic>
        <p:nvPicPr>
          <p:cNvPr id="3" name="Picture 2">
            <a:extLst>
              <a:ext uri="{FF2B5EF4-FFF2-40B4-BE49-F238E27FC236}">
                <a16:creationId xmlns:a16="http://schemas.microsoft.com/office/drawing/2014/main" id="{2FA4A25C-5932-4EB6-9528-F433191E8E1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7308304" y="5813249"/>
            <a:ext cx="555759" cy="699398"/>
          </a:xfrm>
          <a:prstGeom prst="rect">
            <a:avLst/>
          </a:prstGeom>
        </p:spPr>
      </p:pic>
      <p:pic>
        <p:nvPicPr>
          <p:cNvPr id="4" name="Picture 3">
            <a:extLst>
              <a:ext uri="{FF2B5EF4-FFF2-40B4-BE49-F238E27FC236}">
                <a16:creationId xmlns:a16="http://schemas.microsoft.com/office/drawing/2014/main" id="{961390BA-6482-4793-8E13-AAF02E8996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1480" y="5813249"/>
            <a:ext cx="707013" cy="699398"/>
          </a:xfrm>
          <a:prstGeom prst="rect">
            <a:avLst/>
          </a:prstGeom>
          <a:noFill/>
          <a:ln>
            <a:noFill/>
          </a:ln>
        </p:spPr>
      </p:pic>
      <p:pic>
        <p:nvPicPr>
          <p:cNvPr id="5" name="Picture 4">
            <a:extLst>
              <a:ext uri="{FF2B5EF4-FFF2-40B4-BE49-F238E27FC236}">
                <a16:creationId xmlns:a16="http://schemas.microsoft.com/office/drawing/2014/main" id="{E2059D90-FF17-4043-9C97-7CB2A6EF6DD1}"/>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4139952" y="6245164"/>
            <a:ext cx="1678208" cy="246676"/>
          </a:xfrm>
          <a:prstGeom prst="rect">
            <a:avLst/>
          </a:prstGeom>
          <a:noFill/>
          <a:ln>
            <a:noFill/>
          </a:ln>
        </p:spPr>
      </p:pic>
      <p:pic>
        <p:nvPicPr>
          <p:cNvPr id="1026" name="Picture 2" descr="Image result for tef silver">
            <a:extLst>
              <a:ext uri="{FF2B5EF4-FFF2-40B4-BE49-F238E27FC236}">
                <a16:creationId xmlns:a16="http://schemas.microsoft.com/office/drawing/2014/main" id="{C735C6D0-8C18-4742-B20E-3DEE6868117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8144" y="5794007"/>
            <a:ext cx="583430" cy="719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i="1" dirty="0" smtClean="0">
                <a:solidFill>
                  <a:schemeClr val="accent1">
                    <a:lumMod val="50000"/>
                  </a:schemeClr>
                </a:solidFill>
              </a:rPr>
              <a:t>From our previous class… (recap)</a:t>
            </a:r>
            <a:endParaRPr lang="en-GB" sz="3600"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p:txBody>
          <a:bodyPr>
            <a:normAutofit/>
          </a:bodyPr>
          <a:lstStyle/>
          <a:p>
            <a:r>
              <a:rPr lang="en-GB" dirty="0"/>
              <a:t>Networks!  </a:t>
            </a:r>
            <a:r>
              <a:rPr lang="en-GB" sz="1800" i="1" dirty="0"/>
              <a:t>(</a:t>
            </a:r>
            <a:r>
              <a:rPr lang="en-GB" sz="1800" b="1" i="1" u="sng" dirty="0"/>
              <a:t>Communication</a:t>
            </a:r>
            <a:r>
              <a:rPr lang="en-GB" sz="1800" b="1" i="1" dirty="0"/>
              <a:t> </a:t>
            </a:r>
            <a:r>
              <a:rPr lang="en-GB" sz="1800" i="1" dirty="0"/>
              <a:t>with the </a:t>
            </a:r>
            <a:r>
              <a:rPr lang="en-GB" sz="1800" b="1" i="1" u="sng" dirty="0"/>
              <a:t>function</a:t>
            </a:r>
            <a:r>
              <a:rPr lang="en-GB" sz="1800" i="1" dirty="0"/>
              <a:t>ing of various </a:t>
            </a:r>
            <a:r>
              <a:rPr lang="en-GB" sz="1800" b="1" i="1" u="sng" dirty="0"/>
              <a:t>devices)</a:t>
            </a:r>
            <a:endParaRPr lang="en-GB" sz="1800" i="1" dirty="0"/>
          </a:p>
          <a:p>
            <a:pPr lvl="1"/>
            <a:r>
              <a:rPr lang="en-GB" dirty="0"/>
              <a:t>Network Components</a:t>
            </a:r>
          </a:p>
          <a:p>
            <a:pPr lvl="1"/>
            <a:r>
              <a:rPr lang="en-GB" dirty="0"/>
              <a:t>Types of Networks</a:t>
            </a:r>
          </a:p>
          <a:p>
            <a:pPr lvl="1"/>
            <a:r>
              <a:rPr lang="en-GB" dirty="0"/>
              <a:t>Trends and Security	</a:t>
            </a:r>
          </a:p>
          <a:p>
            <a:pPr lvl="2"/>
            <a:r>
              <a:rPr lang="en-GB" i="1" dirty="0"/>
              <a:t>Connections, Convergence</a:t>
            </a:r>
          </a:p>
          <a:p>
            <a:pPr lvl="2"/>
            <a:r>
              <a:rPr lang="en-GB" i="1" dirty="0"/>
              <a:t>Reliability (Fault Tolerance, Scalability, Security and </a:t>
            </a:r>
            <a:r>
              <a:rPr lang="en-GB" i="1" dirty="0" err="1"/>
              <a:t>QoS</a:t>
            </a:r>
            <a:r>
              <a:rPr lang="en-GB" i="1" dirty="0"/>
              <a:t>)</a:t>
            </a:r>
          </a:p>
          <a:p>
            <a:pPr lvl="2"/>
            <a:r>
              <a:rPr lang="en-GB" i="1" dirty="0"/>
              <a:t>BYOD, Cloud, Online Collaboration, Communications</a:t>
            </a:r>
          </a:p>
          <a:p>
            <a:pPr lvl="2"/>
            <a:r>
              <a:rPr lang="en-GB" i="1" dirty="0"/>
              <a:t>Security Devices and Techs. (Firewalls, VPN, </a:t>
            </a:r>
            <a:r>
              <a:rPr lang="en-GB" i="1" dirty="0" err="1"/>
              <a:t>acl’s</a:t>
            </a:r>
            <a:r>
              <a:rPr lang="en-GB" i="1" dirty="0"/>
              <a:t>)</a:t>
            </a:r>
          </a:p>
          <a:p>
            <a:pPr marL="0" indent="0">
              <a:buNone/>
            </a:pPr>
            <a:endParaRPr lang="en-GB" dirty="0"/>
          </a:p>
          <a:p>
            <a:endParaRPr lang="en-GB" dirty="0"/>
          </a:p>
        </p:txBody>
      </p:sp>
      <p:sp>
        <p:nvSpPr>
          <p:cNvPr id="6" name="TextBox 5"/>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62113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i="1" dirty="0" smtClean="0">
                <a:solidFill>
                  <a:schemeClr val="accent1">
                    <a:lumMod val="50000"/>
                  </a:schemeClr>
                </a:solidFill>
              </a:rPr>
              <a:t>From our previous class… (recap)</a:t>
            </a:r>
            <a:endParaRPr lang="en-GB" sz="3600"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p:txBody>
          <a:bodyPr>
            <a:normAutofit/>
          </a:bodyPr>
          <a:lstStyle/>
          <a:p>
            <a:r>
              <a:rPr lang="en-GB" dirty="0" smtClean="0"/>
              <a:t>Standards and Protocols</a:t>
            </a:r>
          </a:p>
          <a:p>
            <a:pPr lvl="1"/>
            <a:r>
              <a:rPr lang="en-GB" i="1" dirty="0"/>
              <a:t>OSI Reference Model and TCP/IP Protocol Model</a:t>
            </a:r>
          </a:p>
          <a:p>
            <a:r>
              <a:rPr lang="en-GB" dirty="0" smtClean="0"/>
              <a:t>Ethernet Networks </a:t>
            </a:r>
          </a:p>
          <a:p>
            <a:pPr lvl="1"/>
            <a:r>
              <a:rPr lang="en-GB" dirty="0" smtClean="0"/>
              <a:t>Physical Addressing (MAC Addresses)</a:t>
            </a:r>
          </a:p>
          <a:p>
            <a:pPr lvl="1"/>
            <a:r>
              <a:rPr lang="en-GB" dirty="0" smtClean="0"/>
              <a:t>ARP </a:t>
            </a:r>
          </a:p>
          <a:p>
            <a:pPr lvl="1"/>
            <a:endParaRPr lang="en-GB" dirty="0" smtClean="0"/>
          </a:p>
          <a:p>
            <a:pPr marL="457200" lvl="1" indent="0">
              <a:buNone/>
            </a:pPr>
            <a:endParaRPr lang="en-GB" i="1" dirty="0"/>
          </a:p>
          <a:p>
            <a:pPr marL="0" indent="0">
              <a:buNone/>
            </a:pPr>
            <a:endParaRPr lang="en-GB" dirty="0"/>
          </a:p>
          <a:p>
            <a:endParaRPr lang="en-GB" dirty="0"/>
          </a:p>
        </p:txBody>
      </p:sp>
      <p:sp>
        <p:nvSpPr>
          <p:cNvPr id="6" name="TextBox 5"/>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4845279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i="1" dirty="0">
                <a:solidFill>
                  <a:schemeClr val="accent1">
                    <a:lumMod val="50000"/>
                  </a:schemeClr>
                </a:solidFill>
              </a:rPr>
              <a:t>From our previous class… (recap)</a:t>
            </a:r>
            <a:endParaRPr lang="en-GB" sz="3600"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p:txBody>
          <a:bodyPr>
            <a:normAutofit lnSpcReduction="10000"/>
          </a:bodyPr>
          <a:lstStyle/>
          <a:p>
            <a:r>
              <a:rPr lang="en-GB" dirty="0"/>
              <a:t>Logical Addressing</a:t>
            </a:r>
          </a:p>
          <a:p>
            <a:pPr lvl="1"/>
            <a:r>
              <a:rPr lang="en-GB" dirty="0"/>
              <a:t>IP Addresses</a:t>
            </a:r>
          </a:p>
          <a:p>
            <a:pPr lvl="1"/>
            <a:r>
              <a:rPr lang="en-GB" dirty="0"/>
              <a:t>IPv4, Subnet Mask and Default Gateways</a:t>
            </a:r>
          </a:p>
          <a:p>
            <a:pPr lvl="1"/>
            <a:r>
              <a:rPr lang="en-GB" dirty="0"/>
              <a:t>Subnetting: FLSM and </a:t>
            </a:r>
            <a:r>
              <a:rPr lang="en-GB" dirty="0" smtClean="0"/>
              <a:t>VLSM</a:t>
            </a:r>
          </a:p>
          <a:p>
            <a:pPr lvl="1"/>
            <a:endParaRPr lang="en-GB" dirty="0" smtClean="0"/>
          </a:p>
          <a:p>
            <a:pPr lvl="1"/>
            <a:r>
              <a:rPr lang="en-GB" dirty="0" smtClean="0"/>
              <a:t>IPv6, </a:t>
            </a:r>
            <a:r>
              <a:rPr lang="en-GB" i="1" dirty="0" smtClean="0"/>
              <a:t>Migrating from IPv4 to IPv6</a:t>
            </a:r>
          </a:p>
          <a:p>
            <a:pPr lvl="1"/>
            <a:r>
              <a:rPr lang="en-GB" i="1" dirty="0" smtClean="0"/>
              <a:t>Neighbour Discovery</a:t>
            </a:r>
          </a:p>
          <a:p>
            <a:pPr lvl="1"/>
            <a:r>
              <a:rPr lang="en-GB" i="1" dirty="0" smtClean="0"/>
              <a:t>Auto Configuration</a:t>
            </a: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19078123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blip>
          <a:srcRect l="6932" t="15070" r="26828" b="36711"/>
          <a:stretch/>
        </p:blipFill>
        <p:spPr>
          <a:xfrm>
            <a:off x="899592" y="1700808"/>
            <a:ext cx="7272808" cy="5295132"/>
          </a:xfrm>
          <a:prstGeom prst="rect">
            <a:avLst/>
          </a:prstGeom>
          <a:scene3d>
            <a:camera prst="isometricOffAxis1Top"/>
            <a:lightRig rig="threePt" dir="t"/>
          </a:scene3d>
        </p:spPr>
      </p:pic>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1116632" y="2132856"/>
            <a:ext cx="8229600" cy="3917032"/>
          </a:xfr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a:bodyPr>
          <a:lstStyle/>
          <a:p>
            <a:pPr algn="just"/>
            <a:r>
              <a:rPr lang="en-GB" sz="2400" b="1" i="1" dirty="0" smtClean="0">
                <a:solidFill>
                  <a:schemeClr val="tx2"/>
                </a:solidFill>
              </a:rPr>
              <a:t>Using Packet Tracer – Build simple networks, Configure end devices and test the connection.</a:t>
            </a:r>
          </a:p>
          <a:p>
            <a:r>
              <a:rPr lang="en-GB" sz="2400" b="1" i="1" dirty="0" smtClean="0">
                <a:solidFill>
                  <a:schemeClr val="tx2"/>
                </a:solidFill>
              </a:rPr>
              <a:t>Use Wireshark (Packet Sniffing Tool) to capture the packets and analyse them.</a:t>
            </a:r>
          </a:p>
          <a:p>
            <a:r>
              <a:rPr lang="en-GB" sz="2400" b="1" i="1" dirty="0" smtClean="0">
                <a:solidFill>
                  <a:schemeClr val="tx2"/>
                </a:solidFill>
              </a:rPr>
              <a:t>Analysed ARP and ICMP (Ethernet Frames).</a:t>
            </a:r>
          </a:p>
          <a:p>
            <a:r>
              <a:rPr lang="en-GB" sz="2400" b="1" i="1" dirty="0" smtClean="0">
                <a:solidFill>
                  <a:schemeClr val="tx2"/>
                </a:solidFill>
              </a:rPr>
              <a:t>Configuring IPv4, IPv6 Networks, Troubleshooting them</a:t>
            </a:r>
            <a:endParaRPr lang="en-GB" sz="2400" b="1" dirty="0"/>
          </a:p>
        </p:txBody>
      </p:sp>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i="1" dirty="0" smtClean="0">
                <a:solidFill>
                  <a:schemeClr val="accent1">
                    <a:lumMod val="50000"/>
                  </a:schemeClr>
                </a:solidFill>
              </a:rPr>
              <a:t>From our previous tutorials… and Independent Learning (recap)</a:t>
            </a:r>
            <a:endParaRPr lang="en-GB" sz="3600" i="1" dirty="0">
              <a:solidFill>
                <a:schemeClr val="accent1">
                  <a:lumMod val="50000"/>
                </a:schemeClr>
              </a:solidFill>
            </a:endParaRPr>
          </a:p>
        </p:txBody>
      </p:sp>
      <p:sp>
        <p:nvSpPr>
          <p:cNvPr id="6" name="TextBox 5"/>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20705167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3600" dirty="0" smtClean="0">
                <a:solidFill>
                  <a:schemeClr val="accent1">
                    <a:lumMod val="50000"/>
                  </a:schemeClr>
                </a:solidFill>
              </a:rPr>
              <a:t>Objectives and Discussions</a:t>
            </a:r>
            <a:endParaRPr lang="en-GB" sz="3600"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p:txBody>
          <a:bodyPr>
            <a:normAutofit/>
          </a:bodyPr>
          <a:lstStyle/>
          <a:p>
            <a:pPr fontAlgn="ctr">
              <a:buFont typeface="Wingdings" panose="05000000000000000000" pitchFamily="2" charset="2"/>
              <a:buChar char="§"/>
            </a:pPr>
            <a:r>
              <a:rPr lang="en-US" dirty="0" smtClean="0"/>
              <a:t>Vulnerabilities</a:t>
            </a:r>
          </a:p>
          <a:p>
            <a:pPr fontAlgn="ctr">
              <a:buFont typeface="Wingdings" panose="05000000000000000000" pitchFamily="2" charset="2"/>
              <a:buChar char="§"/>
            </a:pPr>
            <a:r>
              <a:rPr lang="en-US" dirty="0"/>
              <a:t>Security </a:t>
            </a:r>
            <a:r>
              <a:rPr lang="en-US" dirty="0" smtClean="0"/>
              <a:t>Threats</a:t>
            </a:r>
            <a:endParaRPr lang="en-GB" dirty="0"/>
          </a:p>
          <a:p>
            <a:pPr fontAlgn="ctr">
              <a:buFont typeface="Wingdings" panose="05000000000000000000" pitchFamily="2" charset="2"/>
              <a:buChar char="§"/>
            </a:pPr>
            <a:r>
              <a:rPr lang="en-US" dirty="0"/>
              <a:t>Network Attacks</a:t>
            </a:r>
            <a:endParaRPr lang="en-GB" dirty="0"/>
          </a:p>
          <a:p>
            <a:pPr fontAlgn="ctr">
              <a:buFont typeface="Wingdings" panose="05000000000000000000" pitchFamily="2" charset="2"/>
              <a:buChar char="§"/>
            </a:pPr>
            <a:r>
              <a:rPr lang="en-US" dirty="0"/>
              <a:t>Network Attack Mitigation</a:t>
            </a:r>
            <a:endParaRPr lang="en-GB" dirty="0"/>
          </a:p>
          <a:p>
            <a:pPr fontAlgn="ctr">
              <a:buFont typeface="Wingdings" panose="05000000000000000000" pitchFamily="2" charset="2"/>
              <a:buChar char="§"/>
            </a:pPr>
            <a:r>
              <a:rPr lang="en-US" dirty="0"/>
              <a:t>Device Security</a:t>
            </a:r>
            <a:endParaRPr lang="en-GB" dirty="0"/>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3089489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a:xfrm>
            <a:off x="457200" y="274638"/>
            <a:ext cx="4042792" cy="1143000"/>
          </a:xfrm>
        </p:spPr>
        <p:txBody>
          <a:bodyPr>
            <a:noAutofit/>
          </a:bodyPr>
          <a:lstStyle/>
          <a:p>
            <a:r>
              <a:rPr lang="en-GB" sz="3600" dirty="0" smtClean="0">
                <a:solidFill>
                  <a:schemeClr val="accent1">
                    <a:lumMod val="50000"/>
                  </a:schemeClr>
                </a:solidFill>
              </a:rPr>
              <a:t>Why always Security???</a:t>
            </a:r>
            <a:endParaRPr lang="en-GB" sz="3600"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1187624" y="2227357"/>
            <a:ext cx="2818656" cy="460647"/>
          </a:xfrm>
        </p:spPr>
        <p:txBody>
          <a:bodyPr>
            <a:normAutofit/>
          </a:bodyPr>
          <a:lstStyle/>
          <a:p>
            <a:pPr marL="0" indent="0" fontAlgn="ctr">
              <a:buNone/>
            </a:pPr>
            <a:r>
              <a:rPr lang="en-GB" sz="1800" dirty="0" smtClean="0">
                <a:latin typeface="Brush Script Std" panose="03060802040607070404" pitchFamily="66" charset="0"/>
              </a:rPr>
              <a:t>Lets grab a statistical bite </a:t>
            </a:r>
            <a:endParaRPr lang="en-GB" dirty="0">
              <a:latin typeface="Brush Script Std" panose="03060802040607070404" pitchFamily="66" charset="0"/>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26340"/>
          <a:stretch/>
        </p:blipFill>
        <p:spPr>
          <a:xfrm>
            <a:off x="4786028" y="22679"/>
            <a:ext cx="4277491" cy="5472626"/>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74063"/>
          <a:stretch/>
        </p:blipFill>
        <p:spPr>
          <a:xfrm>
            <a:off x="122132" y="3567028"/>
            <a:ext cx="4583416" cy="1891483"/>
          </a:xfrm>
          <a:prstGeom prst="rect">
            <a:avLst/>
          </a:prstGeom>
        </p:spPr>
      </p:pic>
    </p:spTree>
    <p:extLst>
      <p:ext uri="{BB962C8B-B14F-4D97-AF65-F5344CB8AC3E}">
        <p14:creationId xmlns:p14="http://schemas.microsoft.com/office/powerpoint/2010/main" val="20741871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l="2625" t="50087" r="50126" b="29621"/>
          <a:stretch/>
        </p:blipFill>
        <p:spPr>
          <a:xfrm>
            <a:off x="4154983" y="819019"/>
            <a:ext cx="1713161" cy="1839380"/>
          </a:xfrm>
          <a:prstGeom prst="rect">
            <a:avLst/>
          </a:prstGeom>
        </p:spPr>
      </p:pic>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2692202" y="222056"/>
            <a:ext cx="2818656" cy="460647"/>
          </a:xfrm>
        </p:spPr>
        <p:txBody>
          <a:bodyPr>
            <a:normAutofit/>
          </a:bodyPr>
          <a:lstStyle/>
          <a:p>
            <a:pPr marL="0" indent="0" fontAlgn="ctr">
              <a:buNone/>
            </a:pPr>
            <a:r>
              <a:rPr lang="en-GB" sz="1800" dirty="0" smtClean="0">
                <a:latin typeface="Brush Script Std" panose="03060802040607070404" pitchFamily="66" charset="0"/>
              </a:rPr>
              <a:t>Lets grab a statistical bite </a:t>
            </a:r>
            <a:endParaRPr lang="en-GB" dirty="0">
              <a:latin typeface="Brush Script Std" panose="03060802040607070404" pitchFamily="66" charset="0"/>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625" t="74590" r="50126" b="2664"/>
          <a:stretch/>
        </p:blipFill>
        <p:spPr>
          <a:xfrm>
            <a:off x="6444208" y="3566335"/>
            <a:ext cx="1725438" cy="2076530"/>
          </a:xfrm>
          <a:prstGeom prst="rect">
            <a:avLst/>
          </a:prstGeom>
        </p:spPr>
      </p:pic>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2369" t="24149" r="50382" b="53801"/>
          <a:stretch/>
        </p:blipFill>
        <p:spPr>
          <a:xfrm>
            <a:off x="202630" y="1711597"/>
            <a:ext cx="1761271" cy="2054816"/>
          </a:xfrm>
          <a:prstGeom prst="rect">
            <a:avLst/>
          </a:prstGeom>
        </p:spPr>
      </p:pic>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5249" t="3150" r="8127" b="77950"/>
          <a:stretch/>
        </p:blipFill>
        <p:spPr>
          <a:xfrm>
            <a:off x="202630" y="222056"/>
            <a:ext cx="2376264" cy="1296144"/>
          </a:xfrm>
          <a:prstGeom prst="rect">
            <a:avLst/>
          </a:prstGeom>
        </p:spPr>
      </p:pic>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49874" t="24747" r="2877" b="54251"/>
          <a:stretch/>
        </p:blipFill>
        <p:spPr>
          <a:xfrm>
            <a:off x="2226862" y="2433332"/>
            <a:ext cx="1749609" cy="1944216"/>
          </a:xfrm>
          <a:prstGeom prst="rect">
            <a:avLst/>
          </a:prstGeom>
        </p:spPr>
      </p:pic>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l="49874" t="50342" r="2877" b="29708"/>
          <a:stretch/>
        </p:blipFill>
        <p:spPr>
          <a:xfrm>
            <a:off x="4147144" y="3064542"/>
            <a:ext cx="1878525" cy="1982889"/>
          </a:xfrm>
          <a:prstGeom prst="rect">
            <a:avLst/>
          </a:prstGeom>
        </p:spPr>
      </p:pic>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49874" t="74127" r="2877" b="2804"/>
          <a:stretch/>
        </p:blipFill>
        <p:spPr>
          <a:xfrm>
            <a:off x="7020272" y="930132"/>
            <a:ext cx="1758816" cy="2146812"/>
          </a:xfrm>
          <a:prstGeom prst="rect">
            <a:avLst/>
          </a:prstGeom>
        </p:spPr>
      </p:pic>
    </p:spTree>
    <p:extLst>
      <p:ext uri="{BB962C8B-B14F-4D97-AF65-F5344CB8AC3E}">
        <p14:creationId xmlns:p14="http://schemas.microsoft.com/office/powerpoint/2010/main" val="16030503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a:xfrm>
            <a:off x="467544" y="285936"/>
            <a:ext cx="8229600" cy="1143000"/>
          </a:xfrm>
        </p:spPr>
        <p:txBody>
          <a:bodyPr>
            <a:noAutofit/>
          </a:bodyPr>
          <a:lstStyle/>
          <a:p>
            <a:r>
              <a:rPr lang="en-GB" sz="2800" dirty="0" smtClean="0">
                <a:solidFill>
                  <a:schemeClr val="accent1">
                    <a:lumMod val="50000"/>
                  </a:schemeClr>
                </a:solidFill>
              </a:rPr>
              <a:t>Attacks!!!</a:t>
            </a:r>
            <a:endParaRPr lang="en-GB" sz="2800" b="1"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611560" y="1556792"/>
            <a:ext cx="3816710" cy="3500063"/>
          </a:xfrm>
        </p:spPr>
        <p:txBody>
          <a:bodyPr>
            <a:noAutofit/>
          </a:bodyPr>
          <a:lstStyle/>
          <a:p>
            <a:pPr marL="0" indent="0" algn="just">
              <a:buNone/>
            </a:pPr>
            <a:endParaRPr lang="en-US" sz="1600" dirty="0" smtClean="0">
              <a:solidFill>
                <a:srgbClr val="000000"/>
              </a:solidFill>
            </a:endParaRPr>
          </a:p>
          <a:p>
            <a:pPr marL="0" indent="0" algn="just">
              <a:buNone/>
            </a:pPr>
            <a:r>
              <a:rPr lang="en-US" sz="1600" b="1" i="1" dirty="0" smtClean="0">
                <a:solidFill>
                  <a:srgbClr val="000000"/>
                </a:solidFill>
              </a:rPr>
              <a:t>Attacks </a:t>
            </a:r>
          </a:p>
          <a:p>
            <a:pPr marL="0" indent="0" algn="just">
              <a:buNone/>
            </a:pPr>
            <a:r>
              <a:rPr lang="en-US" sz="1600" dirty="0" smtClean="0">
                <a:solidFill>
                  <a:srgbClr val="000000"/>
                </a:solidFill>
                <a:sym typeface="Wingdings" panose="05000000000000000000" pitchFamily="2" charset="2"/>
              </a:rPr>
              <a:t> </a:t>
            </a:r>
            <a:r>
              <a:rPr lang="en-US" sz="1600" dirty="0" smtClean="0">
                <a:solidFill>
                  <a:srgbClr val="000000"/>
                </a:solidFill>
              </a:rPr>
              <a:t>loss </a:t>
            </a:r>
            <a:r>
              <a:rPr lang="en-US" sz="1600" dirty="0">
                <a:solidFill>
                  <a:srgbClr val="000000"/>
                </a:solidFill>
              </a:rPr>
              <a:t>of time and money due to damage, </a:t>
            </a:r>
            <a:endParaRPr lang="en-US" sz="1600" dirty="0" smtClean="0">
              <a:solidFill>
                <a:srgbClr val="000000"/>
              </a:solidFill>
            </a:endParaRPr>
          </a:p>
          <a:p>
            <a:pPr marL="0" indent="0" algn="just">
              <a:buNone/>
            </a:pPr>
            <a:r>
              <a:rPr lang="en-US" sz="1600" dirty="0" smtClean="0">
                <a:solidFill>
                  <a:srgbClr val="000000"/>
                </a:solidFill>
                <a:sym typeface="Wingdings" panose="05000000000000000000" pitchFamily="2" charset="2"/>
              </a:rPr>
              <a:t> </a:t>
            </a:r>
            <a:r>
              <a:rPr lang="en-US" sz="1600" dirty="0" smtClean="0">
                <a:solidFill>
                  <a:srgbClr val="000000"/>
                </a:solidFill>
              </a:rPr>
              <a:t>theft of important information/assets. </a:t>
            </a:r>
          </a:p>
          <a:p>
            <a:pPr marL="0" indent="0" algn="just">
              <a:buNone/>
            </a:pPr>
            <a:endParaRPr lang="en-US" sz="1600" b="1" i="1" dirty="0" smtClean="0">
              <a:solidFill>
                <a:srgbClr val="000000"/>
              </a:solidFill>
            </a:endParaRPr>
          </a:p>
          <a:p>
            <a:pPr marL="0" indent="0" algn="just">
              <a:buNone/>
            </a:pPr>
            <a:r>
              <a:rPr lang="en-US" sz="1600" b="1" i="1" dirty="0" smtClean="0">
                <a:solidFill>
                  <a:srgbClr val="000000"/>
                </a:solidFill>
              </a:rPr>
              <a:t>How attacks happen?</a:t>
            </a:r>
            <a:endParaRPr lang="en-US" sz="1600" b="1" i="1" dirty="0">
              <a:solidFill>
                <a:srgbClr val="000000"/>
              </a:solidFill>
            </a:endParaRPr>
          </a:p>
          <a:p>
            <a:pPr marL="0" indent="0" algn="just">
              <a:buNone/>
            </a:pPr>
            <a:r>
              <a:rPr lang="en-US" sz="1600" dirty="0" smtClean="0">
                <a:solidFill>
                  <a:srgbClr val="000000"/>
                </a:solidFill>
              </a:rPr>
              <a:t>Intruders can gain access to a network </a:t>
            </a:r>
          </a:p>
          <a:p>
            <a:pPr marL="0" indent="0" algn="just">
              <a:buNone/>
            </a:pPr>
            <a:r>
              <a:rPr lang="en-US" sz="1600" dirty="0" smtClean="0">
                <a:solidFill>
                  <a:srgbClr val="000000"/>
                </a:solidFill>
                <a:sym typeface="Wingdings" panose="05000000000000000000" pitchFamily="2" charset="2"/>
              </a:rPr>
              <a:t> </a:t>
            </a:r>
            <a:r>
              <a:rPr lang="en-US" sz="1600" dirty="0" smtClean="0">
                <a:solidFill>
                  <a:srgbClr val="000000"/>
                </a:solidFill>
              </a:rPr>
              <a:t>through software vulnerabilities, </a:t>
            </a:r>
          </a:p>
          <a:p>
            <a:pPr marL="0" indent="0" algn="just">
              <a:buNone/>
            </a:pPr>
            <a:r>
              <a:rPr lang="en-US" sz="1600" dirty="0" smtClean="0">
                <a:solidFill>
                  <a:srgbClr val="000000"/>
                </a:solidFill>
                <a:sym typeface="Wingdings" panose="05000000000000000000" pitchFamily="2" charset="2"/>
              </a:rPr>
              <a:t> </a:t>
            </a:r>
            <a:r>
              <a:rPr lang="en-US" sz="1600" dirty="0" smtClean="0">
                <a:solidFill>
                  <a:srgbClr val="000000"/>
                </a:solidFill>
              </a:rPr>
              <a:t>hardware attacks, </a:t>
            </a:r>
          </a:p>
          <a:p>
            <a:pPr marL="0" indent="0" algn="just">
              <a:buNone/>
            </a:pPr>
            <a:r>
              <a:rPr lang="en-US" sz="1600" dirty="0" smtClean="0">
                <a:solidFill>
                  <a:srgbClr val="000000"/>
                </a:solidFill>
                <a:sym typeface="Wingdings" panose="05000000000000000000" pitchFamily="2" charset="2"/>
              </a:rPr>
              <a:t> </a:t>
            </a:r>
            <a:r>
              <a:rPr lang="en-US" sz="1600" dirty="0" smtClean="0">
                <a:solidFill>
                  <a:srgbClr val="000000"/>
                </a:solidFill>
              </a:rPr>
              <a:t>Guessing someone's username and </a:t>
            </a:r>
            <a:endParaRPr lang="en-US" sz="1600" dirty="0">
              <a:solidFill>
                <a:srgbClr val="000000"/>
              </a:solidFill>
            </a:endParaRPr>
          </a:p>
          <a:p>
            <a:pPr marL="0" indent="0" algn="just">
              <a:buNone/>
            </a:pPr>
            <a:r>
              <a:rPr lang="en-US" sz="1600" dirty="0" smtClean="0">
                <a:solidFill>
                  <a:srgbClr val="000000"/>
                </a:solidFill>
              </a:rPr>
              <a:t>      password</a:t>
            </a:r>
            <a:r>
              <a:rPr lang="en-US" sz="1600" dirty="0" smtClean="0">
                <a:solidFill>
                  <a:srgbClr val="000000"/>
                </a:solidFill>
              </a:rPr>
              <a:t>. </a:t>
            </a: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6" name="TextBox 5"/>
          <p:cNvSpPr txBox="1"/>
          <p:nvPr/>
        </p:nvSpPr>
        <p:spPr>
          <a:xfrm>
            <a:off x="611411" y="1372126"/>
            <a:ext cx="4927887" cy="369332"/>
          </a:xfrm>
          <a:prstGeom prst="rect">
            <a:avLst/>
          </a:prstGeom>
          <a:noFill/>
        </p:spPr>
        <p:txBody>
          <a:bodyPr wrap="none" rtlCol="0">
            <a:spAutoFit/>
          </a:bodyPr>
          <a:lstStyle/>
          <a:p>
            <a:r>
              <a:rPr lang="en-GB" b="1" dirty="0" smtClean="0">
                <a:solidFill>
                  <a:srgbClr val="FF0000"/>
                </a:solidFill>
              </a:rPr>
              <a:t>INTENTIONALLY CAUSING NEGATIVE IMPACTS</a:t>
            </a:r>
            <a:r>
              <a:rPr lang="en-GB" dirty="0" smtClean="0"/>
              <a:t> </a:t>
            </a:r>
            <a:endParaRPr lang="en-GB" dirty="0"/>
          </a:p>
        </p:txBody>
      </p:sp>
      <p:pic>
        <p:nvPicPr>
          <p:cNvPr id="11" name="Picture 10" descr="Network Security/Meeting Notes 2019-03-11 - SOBAC Wiki"/>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8270" y="1894892"/>
            <a:ext cx="4511538" cy="3334308"/>
          </a:xfrm>
          <a:prstGeom prst="rect">
            <a:avLst/>
          </a:prstGeom>
        </p:spPr>
      </p:pic>
    </p:spTree>
    <p:extLst>
      <p:ext uri="{BB962C8B-B14F-4D97-AF65-F5344CB8AC3E}">
        <p14:creationId xmlns:p14="http://schemas.microsoft.com/office/powerpoint/2010/main" val="3650817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Threats Actors at the 1</a:t>
            </a:r>
            <a:r>
              <a:rPr lang="en-GB" sz="2800" baseline="30000" dirty="0" smtClean="0">
                <a:solidFill>
                  <a:schemeClr val="accent1">
                    <a:lumMod val="50000"/>
                  </a:schemeClr>
                </a:solidFill>
              </a:rPr>
              <a:t>st</a:t>
            </a:r>
            <a:r>
              <a:rPr lang="en-GB" sz="2800" dirty="0" smtClean="0">
                <a:solidFill>
                  <a:schemeClr val="accent1">
                    <a:lumMod val="50000"/>
                  </a:schemeClr>
                </a:solidFill>
              </a:rPr>
              <a:t> Place!!!</a:t>
            </a:r>
            <a:endParaRPr lang="en-GB" sz="2800" b="1"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611560" y="1556792"/>
            <a:ext cx="7920880" cy="3500063"/>
          </a:xfrm>
        </p:spPr>
        <p:txBody>
          <a:bodyPr>
            <a:noAutofit/>
          </a:bodyPr>
          <a:lstStyle/>
          <a:p>
            <a:pPr marL="0" indent="0" algn="ctr">
              <a:buNone/>
            </a:pPr>
            <a:r>
              <a:rPr lang="en-US" sz="1600" i="1" dirty="0">
                <a:solidFill>
                  <a:schemeClr val="accent4">
                    <a:lumMod val="75000"/>
                  </a:schemeClr>
                </a:solidFill>
                <a:effectLst>
                  <a:outerShdw blurRad="38100" dist="38100" dir="2700000" algn="tl">
                    <a:srgbClr val="000000">
                      <a:alpha val="43137"/>
                    </a:srgbClr>
                  </a:outerShdw>
                </a:effectLst>
              </a:rPr>
              <a:t>Intruders who gain access by modifying software or exploiting software vulnerabilities are called </a:t>
            </a:r>
            <a:r>
              <a:rPr lang="en-US" sz="1600" b="1" i="1" dirty="0">
                <a:solidFill>
                  <a:schemeClr val="accent4">
                    <a:lumMod val="75000"/>
                  </a:schemeClr>
                </a:solidFill>
                <a:effectLst>
                  <a:outerShdw blurRad="38100" dist="38100" dir="2700000" algn="tl">
                    <a:srgbClr val="000000">
                      <a:alpha val="43137"/>
                    </a:srgbClr>
                  </a:outerShdw>
                </a:effectLst>
              </a:rPr>
              <a:t>threat actors</a:t>
            </a:r>
            <a:r>
              <a:rPr lang="en-US" sz="1600" i="1" dirty="0">
                <a:solidFill>
                  <a:schemeClr val="accent4">
                    <a:lumMod val="75000"/>
                  </a:schemeClr>
                </a:solidFill>
                <a:effectLst>
                  <a:outerShdw blurRad="38100" dist="38100" dir="2700000" algn="tl">
                    <a:srgbClr val="000000">
                      <a:alpha val="43137"/>
                    </a:srgbClr>
                  </a:outerShdw>
                </a:effectLst>
              </a:rPr>
              <a:t>.</a:t>
            </a:r>
          </a:p>
          <a:p>
            <a:pPr marL="0" indent="0">
              <a:buNone/>
            </a:pPr>
            <a:endParaRPr lang="en-US" sz="1600" dirty="0" smtClean="0">
              <a:solidFill>
                <a:srgbClr val="000000"/>
              </a:solidFill>
            </a:endParaRPr>
          </a:p>
          <a:p>
            <a:pPr marL="0" indent="0">
              <a:buNone/>
            </a:pPr>
            <a:r>
              <a:rPr lang="en-US" sz="1600" dirty="0" smtClean="0">
                <a:solidFill>
                  <a:srgbClr val="000000"/>
                </a:solidFill>
              </a:rPr>
              <a:t>After </a:t>
            </a:r>
            <a:r>
              <a:rPr lang="en-US" sz="1600" dirty="0">
                <a:solidFill>
                  <a:srgbClr val="000000"/>
                </a:solidFill>
              </a:rPr>
              <a:t>the threat actor gains access to the </a:t>
            </a:r>
            <a:r>
              <a:rPr lang="en-US" sz="1600" dirty="0" smtClean="0">
                <a:solidFill>
                  <a:srgbClr val="000000"/>
                </a:solidFill>
              </a:rPr>
              <a:t>network, it may lead to…</a:t>
            </a:r>
            <a:endParaRPr lang="en-US" sz="1600" dirty="0">
              <a:solidFill>
                <a:srgbClr val="000000"/>
              </a:solidFill>
            </a:endParaRPr>
          </a:p>
          <a:p>
            <a:pPr marL="358835" lvl="1">
              <a:buFont typeface="Wingdings" panose="05000000000000000000" pitchFamily="2" charset="2"/>
              <a:buChar char="ü"/>
            </a:pPr>
            <a:r>
              <a:rPr lang="en-US" sz="1600" dirty="0">
                <a:solidFill>
                  <a:srgbClr val="000000"/>
                </a:solidFill>
              </a:rPr>
              <a:t>Information Theft</a:t>
            </a:r>
          </a:p>
          <a:p>
            <a:pPr marL="358835" lvl="1">
              <a:buFont typeface="Wingdings" panose="05000000000000000000" pitchFamily="2" charset="2"/>
              <a:buChar char="ü"/>
            </a:pPr>
            <a:r>
              <a:rPr lang="en-US" sz="1600" dirty="0">
                <a:solidFill>
                  <a:srgbClr val="000000"/>
                </a:solidFill>
              </a:rPr>
              <a:t>Data Loss and manipulation</a:t>
            </a:r>
          </a:p>
          <a:p>
            <a:pPr marL="358835" lvl="1">
              <a:buFont typeface="Wingdings" panose="05000000000000000000" pitchFamily="2" charset="2"/>
              <a:buChar char="ü"/>
            </a:pPr>
            <a:r>
              <a:rPr lang="en-US" sz="1600" dirty="0">
                <a:solidFill>
                  <a:srgbClr val="000000"/>
                </a:solidFill>
              </a:rPr>
              <a:t>Identity Theft</a:t>
            </a:r>
          </a:p>
          <a:p>
            <a:pPr marL="358835" lvl="1">
              <a:buFont typeface="Wingdings" panose="05000000000000000000" pitchFamily="2" charset="2"/>
              <a:buChar char="ü"/>
            </a:pPr>
            <a:r>
              <a:rPr lang="en-US" sz="1600" dirty="0">
                <a:solidFill>
                  <a:srgbClr val="000000"/>
                </a:solidFill>
              </a:rPr>
              <a:t>Disruption of </a:t>
            </a:r>
            <a:r>
              <a:rPr lang="en-US" sz="1600" dirty="0" smtClean="0">
                <a:solidFill>
                  <a:srgbClr val="000000"/>
                </a:solidFill>
              </a:rPr>
              <a:t>Service</a:t>
            </a:r>
          </a:p>
          <a:p>
            <a:pPr marL="73085" lvl="1" indent="0">
              <a:buNone/>
            </a:pPr>
            <a:endParaRPr lang="en-US" sz="1600" dirty="0">
              <a:solidFill>
                <a:srgbClr val="000000"/>
              </a:solidFill>
            </a:endParaRPr>
          </a:p>
          <a:p>
            <a:pPr marL="73085" lvl="1" indent="0">
              <a:buNone/>
            </a:pPr>
            <a:endParaRPr lang="en-US" sz="1600" dirty="0">
              <a:solidFill>
                <a:srgbClr val="000000"/>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39042025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Vulnerabilities</a:t>
            </a:r>
            <a:endParaRPr lang="en-GB" sz="2800" b="1"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611560" y="1196753"/>
            <a:ext cx="7920880" cy="2016224"/>
          </a:xfrm>
        </p:spPr>
        <p:txBody>
          <a:bodyPr>
            <a:noAutofit/>
          </a:bodyPr>
          <a:lstStyle/>
          <a:p>
            <a:pPr marL="73085" lvl="1" indent="0" algn="just">
              <a:buNone/>
            </a:pPr>
            <a:r>
              <a:rPr lang="en-US" sz="1600" b="1" i="1" dirty="0">
                <a:solidFill>
                  <a:srgbClr val="FF0000"/>
                </a:solidFill>
                <a:effectLst>
                  <a:outerShdw blurRad="38100" dist="38100" dir="2700000" algn="tl">
                    <a:srgbClr val="000000">
                      <a:alpha val="43137"/>
                    </a:srgbClr>
                  </a:outerShdw>
                </a:effectLst>
              </a:rPr>
              <a:t>Vulnerability is the degree of weakness in a network or a device. </a:t>
            </a:r>
          </a:p>
          <a:p>
            <a:pPr marL="73085" lvl="1" indent="0" algn="just">
              <a:buNone/>
            </a:pPr>
            <a:endParaRPr lang="en-US" sz="1600" b="1" i="1" dirty="0">
              <a:solidFill>
                <a:srgbClr val="FF0000"/>
              </a:solidFill>
              <a:effectLst>
                <a:outerShdw blurRad="38100" dist="38100" dir="2700000" algn="tl">
                  <a:srgbClr val="000000">
                    <a:alpha val="43137"/>
                  </a:srgbClr>
                </a:outerShdw>
              </a:effectLst>
            </a:endParaRPr>
          </a:p>
          <a:p>
            <a:pPr marL="73085" lvl="1" indent="0" algn="just">
              <a:buNone/>
            </a:pPr>
            <a:r>
              <a:rPr lang="en-US" sz="1600" dirty="0">
                <a:solidFill>
                  <a:srgbClr val="000000"/>
                </a:solidFill>
              </a:rPr>
              <a:t>Sometimes, vulnerability is inherent in routers, switches, desktops, servers, and even security devices</a:t>
            </a:r>
          </a:p>
          <a:p>
            <a:pPr marL="73085" lvl="1" indent="0" algn="just">
              <a:buNone/>
            </a:pPr>
            <a:endParaRPr lang="en-US" sz="1600" dirty="0">
              <a:solidFill>
                <a:srgbClr val="000000"/>
              </a:solidFill>
            </a:endParaRPr>
          </a:p>
          <a:p>
            <a:pPr marL="73085" lvl="1" indent="0" algn="just">
              <a:buNone/>
            </a:pPr>
            <a:r>
              <a:rPr lang="en-US" sz="1600" dirty="0">
                <a:solidFill>
                  <a:srgbClr val="000000"/>
                </a:solidFill>
              </a:rPr>
              <a:t>Typically, the network devices under attack are the endpoints, such as servers and desktop computers. </a:t>
            </a: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pic>
        <p:nvPicPr>
          <p:cNvPr id="6" name="Picture 5" descr="Does running Windows XP pose a security threat to th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7744" y="3068960"/>
            <a:ext cx="3914453" cy="2288380"/>
          </a:xfrm>
          <a:prstGeom prst="rect">
            <a:avLst/>
          </a:prstGeom>
        </p:spPr>
      </p:pic>
    </p:spTree>
    <p:extLst>
      <p:ext uri="{BB962C8B-B14F-4D97-AF65-F5344CB8AC3E}">
        <p14:creationId xmlns:p14="http://schemas.microsoft.com/office/powerpoint/2010/main" val="3633310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Vulnerabilities</a:t>
            </a:r>
            <a:endParaRPr lang="en-GB" sz="2800" b="1"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611560" y="1556792"/>
            <a:ext cx="7920880" cy="3500063"/>
          </a:xfrm>
        </p:spPr>
        <p:txBody>
          <a:bodyPr>
            <a:noAutofit/>
          </a:bodyPr>
          <a:lstStyle/>
          <a:p>
            <a:pPr marL="358775" indent="-285750" algn="just">
              <a:buFont typeface="Wingdings" panose="05000000000000000000" pitchFamily="2" charset="2"/>
              <a:buChar char="Ø"/>
            </a:pPr>
            <a:r>
              <a:rPr lang="en-US" sz="2000" b="1" i="1" dirty="0" smtClean="0">
                <a:solidFill>
                  <a:srgbClr val="000000"/>
                </a:solidFill>
              </a:rPr>
              <a:t>Technological Vulnerabilities</a:t>
            </a:r>
            <a:endParaRPr lang="en-US" sz="2000" dirty="0" smtClean="0">
              <a:solidFill>
                <a:srgbClr val="000000"/>
              </a:solidFill>
            </a:endParaRPr>
          </a:p>
          <a:p>
            <a:pPr marL="758825" lvl="1" algn="just">
              <a:buFont typeface="Wingdings" panose="05000000000000000000" pitchFamily="2" charset="2"/>
              <a:buChar char="ü"/>
            </a:pPr>
            <a:r>
              <a:rPr lang="en-US" sz="1600" dirty="0" smtClean="0">
                <a:solidFill>
                  <a:srgbClr val="000000"/>
                </a:solidFill>
              </a:rPr>
              <a:t>TCP/IP </a:t>
            </a:r>
            <a:r>
              <a:rPr lang="en-US" sz="1600" dirty="0">
                <a:solidFill>
                  <a:srgbClr val="000000"/>
                </a:solidFill>
              </a:rPr>
              <a:t>Protocol weaknesses, </a:t>
            </a:r>
            <a:endParaRPr lang="en-US" sz="1600" dirty="0" smtClean="0">
              <a:solidFill>
                <a:srgbClr val="000000"/>
              </a:solidFill>
            </a:endParaRPr>
          </a:p>
          <a:p>
            <a:pPr marL="758825" lvl="1" algn="just">
              <a:buFont typeface="Wingdings" panose="05000000000000000000" pitchFamily="2" charset="2"/>
              <a:buChar char="ü"/>
            </a:pPr>
            <a:r>
              <a:rPr lang="en-US" sz="1600" dirty="0" smtClean="0">
                <a:solidFill>
                  <a:srgbClr val="000000"/>
                </a:solidFill>
              </a:rPr>
              <a:t>Operating </a:t>
            </a:r>
            <a:r>
              <a:rPr lang="en-US" sz="1600" dirty="0">
                <a:solidFill>
                  <a:srgbClr val="000000"/>
                </a:solidFill>
              </a:rPr>
              <a:t>System Weaknesses, </a:t>
            </a:r>
            <a:endParaRPr lang="en-US" sz="1600" dirty="0" smtClean="0">
              <a:solidFill>
                <a:srgbClr val="000000"/>
              </a:solidFill>
            </a:endParaRPr>
          </a:p>
          <a:p>
            <a:pPr marL="758825" lvl="1" algn="just">
              <a:buFont typeface="Wingdings" panose="05000000000000000000" pitchFamily="2" charset="2"/>
              <a:buChar char="ü"/>
            </a:pPr>
            <a:r>
              <a:rPr lang="en-US" sz="1600" dirty="0" smtClean="0">
                <a:solidFill>
                  <a:srgbClr val="000000"/>
                </a:solidFill>
              </a:rPr>
              <a:t>Network </a:t>
            </a:r>
            <a:r>
              <a:rPr lang="en-US" sz="1600" dirty="0">
                <a:solidFill>
                  <a:srgbClr val="000000"/>
                </a:solidFill>
              </a:rPr>
              <a:t>Equipment weaknesses.</a:t>
            </a:r>
          </a:p>
          <a:p>
            <a:pPr marL="358775" lvl="1" algn="just">
              <a:buFont typeface="Wingdings" panose="05000000000000000000" pitchFamily="2" charset="2"/>
              <a:buChar char="Ø"/>
            </a:pPr>
            <a:endParaRPr lang="en-US" sz="2000" b="1" i="1" dirty="0" smtClean="0">
              <a:solidFill>
                <a:srgbClr val="000000"/>
              </a:solidFill>
            </a:endParaRPr>
          </a:p>
          <a:p>
            <a:pPr marL="358775" lvl="1" algn="just">
              <a:buFont typeface="Wingdings" panose="05000000000000000000" pitchFamily="2" charset="2"/>
              <a:buChar char="Ø"/>
            </a:pPr>
            <a:r>
              <a:rPr lang="en-US" sz="2000" b="1" i="1" dirty="0" smtClean="0">
                <a:solidFill>
                  <a:srgbClr val="000000"/>
                </a:solidFill>
              </a:rPr>
              <a:t>Configuration </a:t>
            </a:r>
            <a:r>
              <a:rPr lang="en-US" sz="2000" b="1" i="1" dirty="0">
                <a:solidFill>
                  <a:srgbClr val="000000"/>
                </a:solidFill>
              </a:rPr>
              <a:t>Vulnerabilities </a:t>
            </a:r>
            <a:endParaRPr lang="en-US" sz="2000" b="1" i="1" dirty="0" smtClean="0">
              <a:solidFill>
                <a:srgbClr val="000000"/>
              </a:solidFill>
            </a:endParaRPr>
          </a:p>
          <a:p>
            <a:pPr marL="815975" lvl="2" indent="-285750" algn="just">
              <a:buFont typeface="Wingdings" panose="05000000000000000000" pitchFamily="2" charset="2"/>
              <a:buChar char="ü"/>
            </a:pPr>
            <a:r>
              <a:rPr lang="en-US" sz="1600" dirty="0" smtClean="0">
                <a:solidFill>
                  <a:srgbClr val="000000"/>
                </a:solidFill>
              </a:rPr>
              <a:t>unsecured </a:t>
            </a:r>
            <a:r>
              <a:rPr lang="en-US" sz="1600" dirty="0">
                <a:solidFill>
                  <a:srgbClr val="000000"/>
                </a:solidFill>
              </a:rPr>
              <a:t>user accounts, </a:t>
            </a:r>
            <a:endParaRPr lang="en-US" sz="1600" dirty="0" smtClean="0">
              <a:solidFill>
                <a:srgbClr val="000000"/>
              </a:solidFill>
            </a:endParaRPr>
          </a:p>
          <a:p>
            <a:pPr marL="815975" lvl="2" indent="-285750" algn="just">
              <a:buFont typeface="Wingdings" panose="05000000000000000000" pitchFamily="2" charset="2"/>
              <a:buChar char="ü"/>
            </a:pPr>
            <a:r>
              <a:rPr lang="en-US" sz="1600" dirty="0" smtClean="0">
                <a:solidFill>
                  <a:srgbClr val="000000"/>
                </a:solidFill>
              </a:rPr>
              <a:t>system </a:t>
            </a:r>
            <a:r>
              <a:rPr lang="en-US" sz="1600" dirty="0">
                <a:solidFill>
                  <a:srgbClr val="000000"/>
                </a:solidFill>
              </a:rPr>
              <a:t>accounts with easily guessed passwords, </a:t>
            </a:r>
          </a:p>
          <a:p>
            <a:pPr marL="815975" lvl="2" indent="-285750" algn="just">
              <a:buFont typeface="Wingdings" panose="05000000000000000000" pitchFamily="2" charset="2"/>
              <a:buChar char="ü"/>
            </a:pPr>
            <a:r>
              <a:rPr lang="en-US" sz="1600" dirty="0" smtClean="0">
                <a:solidFill>
                  <a:srgbClr val="000000"/>
                </a:solidFill>
              </a:rPr>
              <a:t>misconfigured </a:t>
            </a:r>
            <a:r>
              <a:rPr lang="en-US" sz="1600" dirty="0">
                <a:solidFill>
                  <a:srgbClr val="000000"/>
                </a:solidFill>
              </a:rPr>
              <a:t>internet services, </a:t>
            </a:r>
            <a:endParaRPr lang="en-US" sz="1600" dirty="0" smtClean="0">
              <a:solidFill>
                <a:srgbClr val="000000"/>
              </a:solidFill>
            </a:endParaRPr>
          </a:p>
          <a:p>
            <a:pPr marL="815975" lvl="2" indent="-285750" algn="just">
              <a:buFont typeface="Wingdings" panose="05000000000000000000" pitchFamily="2" charset="2"/>
              <a:buChar char="ü"/>
            </a:pPr>
            <a:r>
              <a:rPr lang="en-US" sz="1600" dirty="0" smtClean="0">
                <a:solidFill>
                  <a:srgbClr val="000000"/>
                </a:solidFill>
              </a:rPr>
              <a:t>unsecure </a:t>
            </a:r>
            <a:r>
              <a:rPr lang="en-US" sz="1600" dirty="0">
                <a:solidFill>
                  <a:srgbClr val="000000"/>
                </a:solidFill>
              </a:rPr>
              <a:t>default settings, </a:t>
            </a:r>
            <a:endParaRPr lang="en-US" sz="1600" dirty="0" smtClean="0">
              <a:solidFill>
                <a:srgbClr val="000000"/>
              </a:solidFill>
            </a:endParaRPr>
          </a:p>
          <a:p>
            <a:pPr marL="815975" lvl="2" indent="-285750" algn="just">
              <a:buFont typeface="Wingdings" panose="05000000000000000000" pitchFamily="2" charset="2"/>
              <a:buChar char="ü"/>
            </a:pPr>
            <a:r>
              <a:rPr lang="en-US" sz="1600" dirty="0" smtClean="0">
                <a:solidFill>
                  <a:srgbClr val="000000"/>
                </a:solidFill>
              </a:rPr>
              <a:t>misconfigured </a:t>
            </a:r>
            <a:r>
              <a:rPr lang="en-US" sz="1600" dirty="0">
                <a:solidFill>
                  <a:srgbClr val="000000"/>
                </a:solidFill>
              </a:rPr>
              <a:t>network equipment</a:t>
            </a:r>
            <a:r>
              <a:rPr lang="en-US" sz="1600" dirty="0" smtClean="0">
                <a:solidFill>
                  <a:srgbClr val="000000"/>
                </a:solidFill>
              </a:rPr>
              <a:t>.</a:t>
            </a:r>
            <a:endParaRPr lang="en-US" sz="1600" dirty="0">
              <a:solidFill>
                <a:srgbClr val="000000"/>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41480269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Security Threats and Vulnerabilities</a:t>
            </a:r>
            <a:endParaRPr lang="en-GB" sz="2800" b="1"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611560" y="1556792"/>
            <a:ext cx="7920880" cy="3500063"/>
          </a:xfrm>
        </p:spPr>
        <p:txBody>
          <a:bodyPr>
            <a:noAutofit/>
          </a:bodyPr>
          <a:lstStyle/>
          <a:p>
            <a:pPr marL="358775" lvl="1" algn="just">
              <a:buFont typeface="Wingdings" panose="05000000000000000000" pitchFamily="2" charset="2"/>
              <a:buChar char="Ø"/>
            </a:pPr>
            <a:r>
              <a:rPr lang="en-US" sz="2000" b="1" i="1" dirty="0">
                <a:solidFill>
                  <a:srgbClr val="000000"/>
                </a:solidFill>
              </a:rPr>
              <a:t>Security Policy Vulnerabilities</a:t>
            </a:r>
          </a:p>
          <a:p>
            <a:pPr marL="758825" lvl="2" algn="just">
              <a:buFont typeface="Wingdings" panose="05000000000000000000" pitchFamily="2" charset="2"/>
              <a:buChar char="ü"/>
            </a:pPr>
            <a:r>
              <a:rPr lang="en-US" sz="1600" dirty="0">
                <a:solidFill>
                  <a:srgbClr val="000000"/>
                </a:solidFill>
              </a:rPr>
              <a:t>lack of a written security policy, </a:t>
            </a:r>
          </a:p>
          <a:p>
            <a:pPr marL="758825" lvl="2" algn="just">
              <a:buFont typeface="Wingdings" panose="05000000000000000000" pitchFamily="2" charset="2"/>
              <a:buChar char="ü"/>
            </a:pPr>
            <a:r>
              <a:rPr lang="en-US" sz="1600" dirty="0">
                <a:solidFill>
                  <a:srgbClr val="000000"/>
                </a:solidFill>
              </a:rPr>
              <a:t>politics, </a:t>
            </a:r>
          </a:p>
          <a:p>
            <a:pPr marL="758825" lvl="2" algn="just">
              <a:buFont typeface="Wingdings" panose="05000000000000000000" pitchFamily="2" charset="2"/>
              <a:buChar char="ü"/>
            </a:pPr>
            <a:r>
              <a:rPr lang="en-US" sz="1600" dirty="0">
                <a:solidFill>
                  <a:srgbClr val="000000"/>
                </a:solidFill>
              </a:rPr>
              <a:t>lack of authentication continuity, </a:t>
            </a:r>
          </a:p>
          <a:p>
            <a:pPr marL="758825" lvl="2" algn="just">
              <a:buFont typeface="Wingdings" panose="05000000000000000000" pitchFamily="2" charset="2"/>
              <a:buChar char="ü"/>
            </a:pPr>
            <a:r>
              <a:rPr lang="en-US" sz="1600" dirty="0">
                <a:solidFill>
                  <a:srgbClr val="000000"/>
                </a:solidFill>
              </a:rPr>
              <a:t>logical access controls not applied, </a:t>
            </a:r>
          </a:p>
          <a:p>
            <a:pPr marL="758825" lvl="2" algn="just">
              <a:buFont typeface="Wingdings" panose="05000000000000000000" pitchFamily="2" charset="2"/>
              <a:buChar char="ü"/>
            </a:pPr>
            <a:r>
              <a:rPr lang="en-US" sz="1600" dirty="0">
                <a:solidFill>
                  <a:srgbClr val="000000"/>
                </a:solidFill>
              </a:rPr>
              <a:t>software and hardware installation </a:t>
            </a:r>
          </a:p>
          <a:p>
            <a:pPr marL="758825" lvl="2" algn="just">
              <a:buFont typeface="Wingdings" panose="05000000000000000000" pitchFamily="2" charset="2"/>
              <a:buChar char="ü"/>
            </a:pPr>
            <a:r>
              <a:rPr lang="en-US" sz="1600" dirty="0">
                <a:solidFill>
                  <a:srgbClr val="000000"/>
                </a:solidFill>
              </a:rPr>
              <a:t>changes not following policy, and a nonexistent disaster recovery plan.</a:t>
            </a:r>
          </a:p>
          <a:p>
            <a:pPr marL="358775" lvl="1" algn="just">
              <a:buFont typeface="Wingdings" panose="05000000000000000000" pitchFamily="2" charset="2"/>
              <a:buChar char="Ø"/>
            </a:pPr>
            <a:endParaRPr lang="en-US" sz="2000" dirty="0" smtClean="0">
              <a:solidFill>
                <a:srgbClr val="000000"/>
              </a:solidFill>
            </a:endParaRPr>
          </a:p>
          <a:p>
            <a:pPr marL="73025" lvl="1" indent="0" algn="just">
              <a:buNone/>
            </a:pPr>
            <a:endParaRPr lang="en-US" sz="2000" dirty="0">
              <a:solidFill>
                <a:srgbClr val="000000"/>
              </a:solidFill>
            </a:endParaRPr>
          </a:p>
          <a:p>
            <a:pPr marL="73025" lvl="1" indent="0" algn="ctr">
              <a:buNone/>
            </a:pPr>
            <a:r>
              <a:rPr lang="en-US" sz="1800" dirty="0" smtClean="0">
                <a:solidFill>
                  <a:srgbClr val="000000"/>
                </a:solidFill>
              </a:rPr>
              <a:t>These </a:t>
            </a:r>
            <a:r>
              <a:rPr lang="en-US" sz="1800" dirty="0">
                <a:solidFill>
                  <a:srgbClr val="000000"/>
                </a:solidFill>
              </a:rPr>
              <a:t>sources of vulnerabilities can leave a network or device </a:t>
            </a:r>
            <a:endParaRPr lang="en-US" sz="1800" dirty="0" smtClean="0">
              <a:solidFill>
                <a:srgbClr val="000000"/>
              </a:solidFill>
            </a:endParaRPr>
          </a:p>
          <a:p>
            <a:pPr marL="73025" lvl="1" indent="0" algn="ctr">
              <a:buNone/>
            </a:pPr>
            <a:r>
              <a:rPr lang="en-US" sz="1800" b="1" i="1" dirty="0" smtClean="0">
                <a:solidFill>
                  <a:srgbClr val="FF0000"/>
                </a:solidFill>
                <a:effectLst>
                  <a:outerShdw blurRad="38100" dist="38100" dir="2700000" algn="tl">
                    <a:srgbClr val="000000">
                      <a:alpha val="43137"/>
                    </a:srgbClr>
                  </a:outerShdw>
                </a:effectLst>
              </a:rPr>
              <a:t>open </a:t>
            </a:r>
            <a:r>
              <a:rPr lang="en-US" sz="1800" b="1" i="1" dirty="0">
                <a:solidFill>
                  <a:srgbClr val="FF0000"/>
                </a:solidFill>
                <a:effectLst>
                  <a:outerShdw blurRad="38100" dist="38100" dir="2700000" algn="tl">
                    <a:srgbClr val="000000">
                      <a:alpha val="43137"/>
                    </a:srgbClr>
                  </a:outerShdw>
                </a:effectLst>
              </a:rPr>
              <a:t>to various attacks, including malicious code attacks and network attacks</a:t>
            </a:r>
          </a:p>
          <a:p>
            <a:pPr marL="358775" indent="-285750">
              <a:buFont typeface="Wingdings" panose="05000000000000000000" pitchFamily="2" charset="2"/>
              <a:buChar char="Ø"/>
            </a:pPr>
            <a:endParaRPr lang="en-US" sz="2000" dirty="0">
              <a:solidFill>
                <a:srgbClr val="000000"/>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29232242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Threats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6" name="Rectangle 5"/>
          <p:cNvSpPr/>
          <p:nvPr/>
        </p:nvSpPr>
        <p:spPr>
          <a:xfrm>
            <a:off x="390364" y="1124744"/>
            <a:ext cx="8363272" cy="4524315"/>
          </a:xfrm>
          <a:prstGeom prst="rect">
            <a:avLst/>
          </a:prstGeom>
        </p:spPr>
        <p:txBody>
          <a:bodyPr wrap="square">
            <a:spAutoFit/>
          </a:bodyPr>
          <a:lstStyle/>
          <a:p>
            <a:pPr algn="just"/>
            <a:r>
              <a:rPr lang="en-US" sz="1600" dirty="0" smtClean="0">
                <a:solidFill>
                  <a:srgbClr val="000000"/>
                </a:solidFill>
              </a:rPr>
              <a:t>Apart from those threats…. </a:t>
            </a:r>
          </a:p>
          <a:p>
            <a:pPr algn="just"/>
            <a:r>
              <a:rPr lang="en-US" sz="1600" dirty="0" smtClean="0">
                <a:solidFill>
                  <a:srgbClr val="000000"/>
                </a:solidFill>
              </a:rPr>
              <a:t>If </a:t>
            </a:r>
            <a:r>
              <a:rPr lang="en-US" sz="1600" dirty="0">
                <a:solidFill>
                  <a:srgbClr val="000000"/>
                </a:solidFill>
              </a:rPr>
              <a:t>network resources can be physically compromised, a threat actor can deny the use of network resources. The four classes of physical threats are as follows:</a:t>
            </a:r>
          </a:p>
          <a:p>
            <a:pPr marL="415985" lvl="1" indent="-342900" algn="just">
              <a:buFont typeface="Arial" panose="020B0604020202020204" pitchFamily="34" charset="0"/>
              <a:buChar char="•"/>
            </a:pPr>
            <a:endParaRPr lang="en-US" sz="1600" b="1" dirty="0" smtClean="0">
              <a:solidFill>
                <a:srgbClr val="000000"/>
              </a:solidFill>
            </a:endParaRPr>
          </a:p>
          <a:p>
            <a:pPr marL="358835" lvl="1" indent="-285750" algn="just">
              <a:buFont typeface="Wingdings" panose="05000000000000000000" pitchFamily="2" charset="2"/>
              <a:buChar char="q"/>
            </a:pPr>
            <a:r>
              <a:rPr lang="en-US" sz="1600" b="1" dirty="0" smtClean="0">
                <a:solidFill>
                  <a:srgbClr val="000000"/>
                </a:solidFill>
              </a:rPr>
              <a:t>Hardware </a:t>
            </a:r>
            <a:r>
              <a:rPr lang="en-US" sz="1600" b="1" dirty="0">
                <a:solidFill>
                  <a:srgbClr val="000000"/>
                </a:solidFill>
              </a:rPr>
              <a:t>threats -</a:t>
            </a:r>
            <a:r>
              <a:rPr lang="en-US" sz="1600" dirty="0">
                <a:solidFill>
                  <a:srgbClr val="000000"/>
                </a:solidFill>
              </a:rPr>
              <a:t> This includes physical damage to servers, routers, switches, cabling plant, and workstations.</a:t>
            </a:r>
          </a:p>
          <a:p>
            <a:pPr marL="358835" lvl="1" indent="-285750" algn="just">
              <a:buFont typeface="Wingdings" panose="05000000000000000000" pitchFamily="2" charset="2"/>
              <a:buChar char="q"/>
            </a:pPr>
            <a:endParaRPr lang="en-US" sz="1600" b="1" dirty="0" smtClean="0">
              <a:solidFill>
                <a:srgbClr val="000000"/>
              </a:solidFill>
            </a:endParaRPr>
          </a:p>
          <a:p>
            <a:pPr marL="358835" lvl="1" indent="-285750" algn="just">
              <a:buFont typeface="Wingdings" panose="05000000000000000000" pitchFamily="2" charset="2"/>
              <a:buChar char="q"/>
            </a:pPr>
            <a:r>
              <a:rPr lang="en-US" sz="1600" b="1" dirty="0" smtClean="0">
                <a:solidFill>
                  <a:srgbClr val="000000"/>
                </a:solidFill>
              </a:rPr>
              <a:t>Environmental </a:t>
            </a:r>
            <a:r>
              <a:rPr lang="en-US" sz="1600" b="1" dirty="0">
                <a:solidFill>
                  <a:srgbClr val="000000"/>
                </a:solidFill>
              </a:rPr>
              <a:t>threats -</a:t>
            </a:r>
            <a:r>
              <a:rPr lang="en-US" sz="1600" dirty="0">
                <a:solidFill>
                  <a:srgbClr val="000000"/>
                </a:solidFill>
              </a:rPr>
              <a:t> This includes temperature extremes (too hot or too cold) or humidity extremes (too wet or too dry).</a:t>
            </a:r>
          </a:p>
          <a:p>
            <a:pPr marL="358835" lvl="1" indent="-285750" algn="just">
              <a:buFont typeface="Wingdings" panose="05000000000000000000" pitchFamily="2" charset="2"/>
              <a:buChar char="q"/>
            </a:pPr>
            <a:endParaRPr lang="en-US" sz="1600" b="1" dirty="0" smtClean="0">
              <a:solidFill>
                <a:srgbClr val="000000"/>
              </a:solidFill>
            </a:endParaRPr>
          </a:p>
          <a:p>
            <a:pPr marL="358835" lvl="1" indent="-285750" algn="just">
              <a:buFont typeface="Wingdings" panose="05000000000000000000" pitchFamily="2" charset="2"/>
              <a:buChar char="q"/>
            </a:pPr>
            <a:r>
              <a:rPr lang="en-US" sz="1600" b="1" dirty="0" smtClean="0">
                <a:solidFill>
                  <a:srgbClr val="000000"/>
                </a:solidFill>
              </a:rPr>
              <a:t>Electrical </a:t>
            </a:r>
            <a:r>
              <a:rPr lang="en-US" sz="1600" b="1" dirty="0">
                <a:solidFill>
                  <a:srgbClr val="000000"/>
                </a:solidFill>
              </a:rPr>
              <a:t>threats -</a:t>
            </a:r>
            <a:r>
              <a:rPr lang="en-US" sz="1600" dirty="0">
                <a:solidFill>
                  <a:srgbClr val="000000"/>
                </a:solidFill>
              </a:rPr>
              <a:t> This includes voltage spikes, insufficient supply voltage (brownouts), unconditioned power (noise), and total power loss.</a:t>
            </a:r>
          </a:p>
          <a:p>
            <a:pPr marL="358835" lvl="1" indent="-285750" algn="just">
              <a:buFont typeface="Wingdings" panose="05000000000000000000" pitchFamily="2" charset="2"/>
              <a:buChar char="q"/>
            </a:pPr>
            <a:endParaRPr lang="en-US" sz="1600" b="1" dirty="0" smtClean="0">
              <a:solidFill>
                <a:srgbClr val="000000"/>
              </a:solidFill>
            </a:endParaRPr>
          </a:p>
          <a:p>
            <a:pPr marL="358835" lvl="1" indent="-285750" algn="just">
              <a:buFont typeface="Wingdings" panose="05000000000000000000" pitchFamily="2" charset="2"/>
              <a:buChar char="q"/>
            </a:pPr>
            <a:r>
              <a:rPr lang="en-US" sz="1600" b="1" dirty="0" smtClean="0">
                <a:solidFill>
                  <a:srgbClr val="000000"/>
                </a:solidFill>
              </a:rPr>
              <a:t>Maintenance </a:t>
            </a:r>
            <a:r>
              <a:rPr lang="en-US" sz="1600" b="1" dirty="0">
                <a:solidFill>
                  <a:srgbClr val="000000"/>
                </a:solidFill>
              </a:rPr>
              <a:t>threats -</a:t>
            </a:r>
            <a:r>
              <a:rPr lang="en-US" sz="1600" dirty="0">
                <a:solidFill>
                  <a:srgbClr val="000000"/>
                </a:solidFill>
              </a:rPr>
              <a:t> This includes poor handling of key electrical components (electrostatic discharge), lack of critical spare parts, poor cabling, and poor labeling</a:t>
            </a:r>
            <a:r>
              <a:rPr lang="en-US" sz="1600" dirty="0" smtClean="0">
                <a:solidFill>
                  <a:srgbClr val="000000"/>
                </a:solidFill>
              </a:rPr>
              <a:t>.</a:t>
            </a:r>
          </a:p>
          <a:p>
            <a:pPr marL="358835" lvl="1" indent="-285750" algn="just">
              <a:buFont typeface="Wingdings" panose="05000000000000000000" pitchFamily="2" charset="2"/>
              <a:buChar char="q"/>
            </a:pPr>
            <a:endParaRPr lang="en-US" sz="1600" dirty="0">
              <a:solidFill>
                <a:srgbClr val="000000"/>
              </a:solidFill>
            </a:endParaRPr>
          </a:p>
          <a:p>
            <a:pPr marL="73085" lvl="1" algn="ctr"/>
            <a:r>
              <a:rPr lang="en-US" sz="1600" b="1" i="1" dirty="0">
                <a:solidFill>
                  <a:srgbClr val="FF0000"/>
                </a:solidFill>
                <a:effectLst>
                  <a:outerShdw blurRad="38100" dist="38100" dir="2700000" algn="tl">
                    <a:srgbClr val="000000">
                      <a:alpha val="43137"/>
                    </a:srgbClr>
                  </a:outerShdw>
                </a:effectLst>
              </a:rPr>
              <a:t>A good plan for physical security must be created and implemented to address these issues. </a:t>
            </a:r>
          </a:p>
          <a:p>
            <a:pPr marL="73085" lvl="1" algn="just"/>
            <a:endParaRPr lang="en-US" sz="1600" dirty="0">
              <a:solidFill>
                <a:srgbClr val="000000"/>
              </a:solidFill>
            </a:endParaRPr>
          </a:p>
        </p:txBody>
      </p:sp>
    </p:spTree>
    <p:extLst>
      <p:ext uri="{BB962C8B-B14F-4D97-AF65-F5344CB8AC3E}">
        <p14:creationId xmlns:p14="http://schemas.microsoft.com/office/powerpoint/2010/main" val="40970084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Chats!!! </a:t>
            </a:r>
            <a:endParaRPr lang="en-GB" sz="2800" b="1" i="1" dirty="0">
              <a:solidFill>
                <a:schemeClr val="accent1">
                  <a:lumMod val="50000"/>
                </a:schemeClr>
              </a:solidFill>
            </a:endParaRPr>
          </a:p>
        </p:txBody>
      </p:sp>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457200" y="2276872"/>
            <a:ext cx="7920880" cy="1440160"/>
          </a:xfrm>
        </p:spPr>
        <p:txBody>
          <a:bodyPr>
            <a:noAutofit/>
          </a:bodyPr>
          <a:lstStyle/>
          <a:p>
            <a:pPr marL="914400" lvl="2" indent="0" algn="ctr">
              <a:lnSpc>
                <a:spcPct val="85000"/>
              </a:lnSpc>
              <a:spcBef>
                <a:spcPct val="30000"/>
              </a:spcBef>
              <a:buNone/>
            </a:pPr>
            <a:r>
              <a:rPr lang="en-US" sz="1600" i="1" dirty="0" smtClean="0"/>
              <a:t>Have </a:t>
            </a:r>
            <a:r>
              <a:rPr lang="en-US" sz="1600" i="1" dirty="0"/>
              <a:t>you ever seen or experienced a lapse </a:t>
            </a:r>
            <a:r>
              <a:rPr lang="en-US" sz="1600" i="1" dirty="0" smtClean="0"/>
              <a:t>in security (the actual threat) which could lead to any attacks? </a:t>
            </a:r>
          </a:p>
          <a:p>
            <a:pPr marL="914400" lvl="2" indent="0" algn="ctr">
              <a:lnSpc>
                <a:spcPct val="85000"/>
              </a:lnSpc>
              <a:spcBef>
                <a:spcPct val="30000"/>
              </a:spcBef>
              <a:buNone/>
            </a:pPr>
            <a:endParaRPr lang="en-US" sz="1600" i="1" dirty="0"/>
          </a:p>
          <a:p>
            <a:pPr marL="914400" lvl="2" indent="0" algn="ctr">
              <a:lnSpc>
                <a:spcPct val="85000"/>
              </a:lnSpc>
              <a:spcBef>
                <a:spcPct val="30000"/>
              </a:spcBef>
              <a:buNone/>
            </a:pPr>
            <a:r>
              <a:rPr lang="en-US" sz="1600" i="1" dirty="0" smtClean="0"/>
              <a:t>Lets share our experience!!!</a:t>
            </a:r>
          </a:p>
          <a:p>
            <a:pPr marL="914400" lvl="2" indent="0" algn="ctr">
              <a:lnSpc>
                <a:spcPct val="85000"/>
              </a:lnSpc>
              <a:spcBef>
                <a:spcPct val="30000"/>
              </a:spcBef>
              <a:buNone/>
            </a:pPr>
            <a:r>
              <a:rPr lang="en-US" sz="1600" i="1" dirty="0" smtClean="0"/>
              <a:t>Here is mine….. Password Scan (OneNote)</a:t>
            </a:r>
            <a:endParaRPr lang="en-US" sz="1600" i="1" dirty="0"/>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Tree>
    <p:extLst>
      <p:ext uri="{BB962C8B-B14F-4D97-AF65-F5344CB8AC3E}">
        <p14:creationId xmlns:p14="http://schemas.microsoft.com/office/powerpoint/2010/main" val="23997664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a:xfrm>
            <a:off x="1619672" y="274638"/>
            <a:ext cx="7067128" cy="1143000"/>
          </a:xfrm>
        </p:spPr>
        <p:txBody>
          <a:bodyPr>
            <a:noAutofit/>
          </a:bodyPr>
          <a:lstStyle/>
          <a:p>
            <a:r>
              <a:rPr lang="en-GB" sz="2800" dirty="0" smtClean="0">
                <a:solidFill>
                  <a:schemeClr val="accent1">
                    <a:lumMod val="50000"/>
                  </a:schemeClr>
                </a:solidFill>
              </a:rPr>
              <a:t>Chats!!! </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pic>
        <p:nvPicPr>
          <p:cNvPr id="4" name="Picture 3"/>
          <p:cNvPicPr>
            <a:picLocks noChangeAspect="1"/>
          </p:cNvPicPr>
          <p:nvPr/>
        </p:nvPicPr>
        <p:blipFill>
          <a:blip r:embed="rId2"/>
          <a:stretch>
            <a:fillRect/>
          </a:stretch>
        </p:blipFill>
        <p:spPr>
          <a:xfrm>
            <a:off x="2743332" y="1049315"/>
            <a:ext cx="3524276" cy="4267231"/>
          </a:xfrm>
          <a:prstGeom prst="rect">
            <a:avLst/>
          </a:prstGeom>
        </p:spPr>
      </p:pic>
      <p:pic>
        <p:nvPicPr>
          <p:cNvPr id="7" name="Picture 6"/>
          <p:cNvPicPr>
            <a:picLocks noChangeAspect="1"/>
          </p:cNvPicPr>
          <p:nvPr/>
        </p:nvPicPr>
        <p:blipFill>
          <a:blip r:embed="rId3"/>
          <a:stretch>
            <a:fillRect/>
          </a:stretch>
        </p:blipFill>
        <p:spPr>
          <a:xfrm>
            <a:off x="37248" y="140755"/>
            <a:ext cx="4343370" cy="784946"/>
          </a:xfrm>
          <a:prstGeom prst="rect">
            <a:avLst/>
          </a:prstGeom>
        </p:spPr>
      </p:pic>
      <p:pic>
        <p:nvPicPr>
          <p:cNvPr id="8" name="Picture 7"/>
          <p:cNvPicPr>
            <a:picLocks noChangeAspect="1"/>
          </p:cNvPicPr>
          <p:nvPr/>
        </p:nvPicPr>
        <p:blipFill>
          <a:blip r:embed="rId4"/>
          <a:stretch>
            <a:fillRect/>
          </a:stretch>
        </p:blipFill>
        <p:spPr>
          <a:xfrm>
            <a:off x="6442456" y="27409"/>
            <a:ext cx="2664296" cy="5665640"/>
          </a:xfrm>
          <a:prstGeom prst="rect">
            <a:avLst/>
          </a:prstGeom>
        </p:spPr>
      </p:pic>
    </p:spTree>
    <p:extLst>
      <p:ext uri="{BB962C8B-B14F-4D97-AF65-F5344CB8AC3E}">
        <p14:creationId xmlns:p14="http://schemas.microsoft.com/office/powerpoint/2010/main" val="29588615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a:xfrm>
            <a:off x="0" y="2996952"/>
            <a:ext cx="2520280" cy="1143000"/>
          </a:xfrm>
        </p:spPr>
        <p:txBody>
          <a:bodyPr>
            <a:noAutofit/>
          </a:bodyPr>
          <a:lstStyle/>
          <a:p>
            <a:r>
              <a:rPr lang="en-GB" sz="2800" dirty="0" smtClean="0">
                <a:solidFill>
                  <a:schemeClr val="accent1">
                    <a:lumMod val="50000"/>
                  </a:schemeClr>
                </a:solidFill>
              </a:rPr>
              <a:t>Attacks</a:t>
            </a:r>
            <a:endParaRPr lang="en-GB" sz="2800" b="1" i="1" dirty="0">
              <a:solidFill>
                <a:schemeClr val="accent1">
                  <a:lumMod val="50000"/>
                </a:schemeClr>
              </a:solidFill>
            </a:endParaRP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t="73499"/>
          <a:stretch/>
        </p:blipFill>
        <p:spPr>
          <a:xfrm>
            <a:off x="2267744" y="3284984"/>
            <a:ext cx="4464496" cy="2342543"/>
          </a:xfrm>
          <a:prstGeom prst="rect">
            <a:avLst/>
          </a:prstGeom>
        </p:spPr>
      </p:pic>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35700" b="27551"/>
          <a:stretch/>
        </p:blipFill>
        <p:spPr>
          <a:xfrm>
            <a:off x="4716016" y="81847"/>
            <a:ext cx="4237352" cy="3083177"/>
          </a:xfrm>
          <a:prstGeom prst="rect">
            <a:avLst/>
          </a:prstGeom>
        </p:spPr>
      </p:pic>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b="63650"/>
          <a:stretch/>
        </p:blipFill>
        <p:spPr>
          <a:xfrm>
            <a:off x="35496" y="116632"/>
            <a:ext cx="4235567" cy="3048392"/>
          </a:xfrm>
          <a:prstGeom prst="rect">
            <a:avLst/>
          </a:prstGeom>
        </p:spPr>
      </p:pic>
    </p:spTree>
    <p:extLst>
      <p:ext uri="{BB962C8B-B14F-4D97-AF65-F5344CB8AC3E}">
        <p14:creationId xmlns:p14="http://schemas.microsoft.com/office/powerpoint/2010/main" val="2583625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Attacks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4247317"/>
          </a:xfrm>
          <a:prstGeom prst="rect">
            <a:avLst/>
          </a:prstGeom>
        </p:spPr>
        <p:txBody>
          <a:bodyPr wrap="square">
            <a:spAutoFit/>
          </a:bodyPr>
          <a:lstStyle/>
          <a:p>
            <a:pPr algn="just"/>
            <a:r>
              <a:rPr lang="en-US" sz="1600" dirty="0">
                <a:solidFill>
                  <a:srgbClr val="000000"/>
                </a:solidFill>
              </a:rPr>
              <a:t>Malware is short for malicious software. It is code or software specifically designed to damage, disrupt, steal, or inflict “bad” or illegitimate action on data, hosts, or networks. </a:t>
            </a:r>
            <a:endParaRPr lang="en-US" sz="1600" dirty="0" smtClean="0">
              <a:solidFill>
                <a:srgbClr val="000000"/>
              </a:solidFill>
            </a:endParaRPr>
          </a:p>
          <a:p>
            <a:pPr marL="415985" lvl="1" indent="-342900" algn="just">
              <a:buFont typeface="Arial" panose="020B0604020202020204" pitchFamily="34" charset="0"/>
              <a:buChar char="•"/>
            </a:pPr>
            <a:endParaRPr lang="en-US" sz="1600" b="1" dirty="0" smtClean="0">
              <a:solidFill>
                <a:srgbClr val="000000"/>
              </a:solidFill>
            </a:endParaRPr>
          </a:p>
          <a:p>
            <a:pPr marL="415985" lvl="1" indent="-342900" algn="just">
              <a:buFont typeface="Arial" panose="020B0604020202020204" pitchFamily="34" charset="0"/>
              <a:buChar char="•"/>
            </a:pPr>
            <a:r>
              <a:rPr lang="en-US" sz="1600" b="1" dirty="0" smtClean="0">
                <a:solidFill>
                  <a:srgbClr val="000000"/>
                </a:solidFill>
              </a:rPr>
              <a:t>Viruses </a:t>
            </a:r>
            <a:r>
              <a:rPr lang="en-US" sz="1600" b="1" dirty="0">
                <a:solidFill>
                  <a:srgbClr val="000000"/>
                </a:solidFill>
              </a:rPr>
              <a:t>- </a:t>
            </a:r>
            <a:r>
              <a:rPr lang="en-US" sz="1600" dirty="0">
                <a:solidFill>
                  <a:srgbClr val="000000"/>
                </a:solidFill>
              </a:rPr>
              <a:t>A computer virus is a type of malware that propagates by inserting a copy of itself into, and becoming part of, another program. It spreads from one computer to another, leaving infections as it travels. </a:t>
            </a:r>
            <a:endParaRPr lang="en-US" sz="1600" dirty="0" smtClean="0">
              <a:solidFill>
                <a:srgbClr val="000000"/>
              </a:solidFill>
            </a:endParaRPr>
          </a:p>
          <a:p>
            <a:pPr marL="415985" lvl="1" indent="-342900" algn="just">
              <a:buFont typeface="Arial" panose="020B0604020202020204" pitchFamily="34" charset="0"/>
              <a:buChar char="•"/>
            </a:pPr>
            <a:endParaRPr lang="en-US" sz="1600" dirty="0">
              <a:solidFill>
                <a:srgbClr val="000000"/>
              </a:solidFill>
            </a:endParaRPr>
          </a:p>
          <a:p>
            <a:pPr marL="415985" lvl="1" indent="-342900" algn="just">
              <a:buFont typeface="Arial" panose="020B0604020202020204" pitchFamily="34" charset="0"/>
              <a:buChar char="•"/>
            </a:pPr>
            <a:r>
              <a:rPr lang="en-US" sz="1600" b="1" dirty="0">
                <a:solidFill>
                  <a:srgbClr val="000000"/>
                </a:solidFill>
              </a:rPr>
              <a:t>Worms - </a:t>
            </a:r>
            <a:r>
              <a:rPr lang="en-US" sz="1600" dirty="0">
                <a:solidFill>
                  <a:srgbClr val="000000"/>
                </a:solidFill>
              </a:rPr>
              <a:t>Computer worms are similar to viruses in that they replicate functional copies of themselves and can cause the same type of damage. In contrast to viruses, which require the spreading of an infected host file, worms are standalone software and do not require a host program or human help to propagate. </a:t>
            </a:r>
          </a:p>
          <a:p>
            <a:pPr marL="415985" lvl="1" indent="-342900" algn="just">
              <a:buFont typeface="Arial" panose="020B0604020202020204" pitchFamily="34" charset="0"/>
              <a:buChar char="•"/>
            </a:pPr>
            <a:endParaRPr lang="en-US" sz="1600" b="1" dirty="0" smtClean="0">
              <a:solidFill>
                <a:srgbClr val="000000"/>
              </a:solidFill>
            </a:endParaRPr>
          </a:p>
          <a:p>
            <a:pPr marL="415985" lvl="1" indent="-342900" algn="just">
              <a:buFont typeface="Arial" panose="020B0604020202020204" pitchFamily="34" charset="0"/>
              <a:buChar char="•"/>
            </a:pPr>
            <a:r>
              <a:rPr lang="en-US" sz="1600" b="1" dirty="0" smtClean="0">
                <a:solidFill>
                  <a:srgbClr val="000000"/>
                </a:solidFill>
              </a:rPr>
              <a:t>Trojan </a:t>
            </a:r>
            <a:r>
              <a:rPr lang="en-US" sz="1600" b="1" dirty="0">
                <a:solidFill>
                  <a:srgbClr val="000000"/>
                </a:solidFill>
              </a:rPr>
              <a:t>Horses - </a:t>
            </a:r>
            <a:r>
              <a:rPr lang="en-US" sz="1600" dirty="0">
                <a:solidFill>
                  <a:srgbClr val="000000"/>
                </a:solidFill>
              </a:rPr>
              <a:t>It is a harmful piece of software that looks legitimate. Unlike viruses and worms, Trojan horses do not reproduce by infecting other files. They self-replicate. Trojan horses must spread through user interaction such as opening an email attachment or downloading and running a file from the internet.</a:t>
            </a:r>
          </a:p>
          <a:p>
            <a:pPr marL="342900" indent="-342900" algn="just">
              <a:buFont typeface="Arial" panose="020B0604020202020204" pitchFamily="34" charset="0"/>
              <a:buChar char="•"/>
            </a:pPr>
            <a:endParaRPr lang="en-US" sz="1400" dirty="0">
              <a:solidFill>
                <a:srgbClr val="000000"/>
              </a:solidFill>
            </a:endParaRPr>
          </a:p>
        </p:txBody>
      </p:sp>
    </p:spTree>
    <p:extLst>
      <p:ext uri="{BB962C8B-B14F-4D97-AF65-F5344CB8AC3E}">
        <p14:creationId xmlns:p14="http://schemas.microsoft.com/office/powerpoint/2010/main" val="2280454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Attacks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2215991"/>
          </a:xfrm>
          <a:prstGeom prst="rect">
            <a:avLst/>
          </a:prstGeom>
        </p:spPr>
        <p:txBody>
          <a:bodyPr wrap="square">
            <a:spAutoFit/>
          </a:bodyPr>
          <a:lstStyle/>
          <a:p>
            <a:pPr algn="just"/>
            <a:r>
              <a:rPr lang="en-US" sz="1600" dirty="0">
                <a:solidFill>
                  <a:srgbClr val="000000"/>
                </a:solidFill>
              </a:rPr>
              <a:t>In addition to malicious code attacks, it is also possible for networks to fall prey to various network attacks. Network attacks can be classified into three major categories</a:t>
            </a:r>
            <a:r>
              <a:rPr lang="en-US" sz="1600" dirty="0" smtClean="0">
                <a:solidFill>
                  <a:srgbClr val="000000"/>
                </a:solidFill>
              </a:rPr>
              <a:t>:</a:t>
            </a:r>
          </a:p>
          <a:p>
            <a:pPr algn="just"/>
            <a:endParaRPr lang="en-US" sz="1600" dirty="0">
              <a:solidFill>
                <a:srgbClr val="000000"/>
              </a:solidFill>
            </a:endParaRPr>
          </a:p>
          <a:p>
            <a:pPr marL="358835" lvl="1" indent="-285750" algn="just">
              <a:buFont typeface="Wingdings" panose="05000000000000000000" pitchFamily="2" charset="2"/>
              <a:buChar char="Ø"/>
            </a:pPr>
            <a:r>
              <a:rPr lang="en-US" b="1" dirty="0">
                <a:solidFill>
                  <a:srgbClr val="000000"/>
                </a:solidFill>
              </a:rPr>
              <a:t>Reconnaissance </a:t>
            </a:r>
            <a:r>
              <a:rPr lang="en-US" b="1" dirty="0" smtClean="0">
                <a:solidFill>
                  <a:srgbClr val="000000"/>
                </a:solidFill>
              </a:rPr>
              <a:t>attacks</a:t>
            </a:r>
            <a:endParaRPr lang="en-US" dirty="0">
              <a:solidFill>
                <a:srgbClr val="000000"/>
              </a:solidFill>
            </a:endParaRPr>
          </a:p>
          <a:p>
            <a:pPr marL="358835" lvl="1" indent="-285750" algn="just">
              <a:buFont typeface="Wingdings" panose="05000000000000000000" pitchFamily="2" charset="2"/>
              <a:buChar char="Ø"/>
            </a:pPr>
            <a:endParaRPr lang="en-US" b="1" dirty="0" smtClean="0">
              <a:solidFill>
                <a:srgbClr val="000000"/>
              </a:solidFill>
            </a:endParaRPr>
          </a:p>
          <a:p>
            <a:pPr marL="358835" lvl="1" indent="-285750" algn="just">
              <a:buFont typeface="Wingdings" panose="05000000000000000000" pitchFamily="2" charset="2"/>
              <a:buChar char="Ø"/>
            </a:pPr>
            <a:r>
              <a:rPr lang="en-US" b="1" dirty="0" smtClean="0">
                <a:solidFill>
                  <a:srgbClr val="000000"/>
                </a:solidFill>
              </a:rPr>
              <a:t>Access </a:t>
            </a:r>
            <a:r>
              <a:rPr lang="en-US" b="1" dirty="0">
                <a:solidFill>
                  <a:srgbClr val="000000"/>
                </a:solidFill>
              </a:rPr>
              <a:t>attacks </a:t>
            </a:r>
            <a:endParaRPr lang="en-US" dirty="0">
              <a:solidFill>
                <a:srgbClr val="000000"/>
              </a:solidFill>
            </a:endParaRPr>
          </a:p>
          <a:p>
            <a:pPr marL="358835" lvl="1" indent="-285750" algn="just">
              <a:buFont typeface="Wingdings" panose="05000000000000000000" pitchFamily="2" charset="2"/>
              <a:buChar char="Ø"/>
            </a:pPr>
            <a:endParaRPr lang="en-US" b="1" dirty="0" smtClean="0">
              <a:solidFill>
                <a:srgbClr val="000000"/>
              </a:solidFill>
            </a:endParaRPr>
          </a:p>
          <a:p>
            <a:pPr marL="358835" lvl="1" indent="-285750" algn="just">
              <a:buFont typeface="Wingdings" panose="05000000000000000000" pitchFamily="2" charset="2"/>
              <a:buChar char="Ø"/>
            </a:pPr>
            <a:r>
              <a:rPr lang="en-US" b="1" dirty="0" smtClean="0">
                <a:solidFill>
                  <a:srgbClr val="000000"/>
                </a:solidFill>
              </a:rPr>
              <a:t>Denial </a:t>
            </a:r>
            <a:r>
              <a:rPr lang="en-US" b="1" dirty="0">
                <a:solidFill>
                  <a:srgbClr val="000000"/>
                </a:solidFill>
              </a:rPr>
              <a:t>of </a:t>
            </a:r>
            <a:r>
              <a:rPr lang="en-US" b="1" dirty="0" smtClean="0">
                <a:solidFill>
                  <a:srgbClr val="000000"/>
                </a:solidFill>
              </a:rPr>
              <a:t>service</a:t>
            </a:r>
            <a:endParaRPr lang="en-US" sz="1600" dirty="0">
              <a:solidFill>
                <a:srgbClr val="000000"/>
              </a:solidFill>
            </a:endParaRPr>
          </a:p>
        </p:txBody>
      </p:sp>
    </p:spTree>
    <p:extLst>
      <p:ext uri="{BB962C8B-B14F-4D97-AF65-F5344CB8AC3E}">
        <p14:creationId xmlns:p14="http://schemas.microsoft.com/office/powerpoint/2010/main" val="26685555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Attacks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2308324"/>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Reconnaissance attacks</a:t>
            </a:r>
          </a:p>
          <a:p>
            <a:pPr marL="358835" lvl="1" indent="-285750" algn="just">
              <a:buFont typeface="Wingdings" panose="05000000000000000000" pitchFamily="2" charset="2"/>
              <a:buChar char="Ø"/>
            </a:pPr>
            <a:endParaRPr lang="en-US" b="1" dirty="0" smtClean="0">
              <a:solidFill>
                <a:srgbClr val="000000"/>
              </a:solidFill>
            </a:endParaRPr>
          </a:p>
          <a:p>
            <a:pPr marL="816035" lvl="2" indent="-285750" algn="just">
              <a:buFont typeface="Wingdings" panose="05000000000000000000" pitchFamily="2" charset="2"/>
              <a:buChar char="Ø"/>
            </a:pPr>
            <a:r>
              <a:rPr lang="en-US" dirty="0" smtClean="0">
                <a:solidFill>
                  <a:srgbClr val="000000"/>
                </a:solidFill>
              </a:rPr>
              <a:t>The </a:t>
            </a:r>
            <a:r>
              <a:rPr lang="en-US" dirty="0">
                <a:solidFill>
                  <a:srgbClr val="000000"/>
                </a:solidFill>
              </a:rPr>
              <a:t>discovery and mapping of systems, services, or </a:t>
            </a:r>
            <a:r>
              <a:rPr lang="en-US" dirty="0" smtClean="0">
                <a:solidFill>
                  <a:srgbClr val="000000"/>
                </a:solidFill>
              </a:rPr>
              <a:t>vulnerabilities. Usually, external </a:t>
            </a:r>
            <a:r>
              <a:rPr lang="en-US" dirty="0">
                <a:solidFill>
                  <a:srgbClr val="000000"/>
                </a:solidFill>
              </a:rPr>
              <a:t>threat actors </a:t>
            </a:r>
            <a:r>
              <a:rPr lang="en-US" dirty="0" smtClean="0">
                <a:solidFill>
                  <a:srgbClr val="000000"/>
                </a:solidFill>
              </a:rPr>
              <a:t>use </a:t>
            </a:r>
            <a:r>
              <a:rPr lang="en-US" dirty="0">
                <a:solidFill>
                  <a:srgbClr val="000000"/>
                </a:solidFill>
              </a:rPr>
              <a:t>internet tools, such as the </a:t>
            </a:r>
            <a:r>
              <a:rPr lang="en-US" b="1" dirty="0" err="1">
                <a:solidFill>
                  <a:srgbClr val="000000"/>
                </a:solidFill>
              </a:rPr>
              <a:t>nslookup</a:t>
            </a:r>
            <a:r>
              <a:rPr lang="en-US" dirty="0">
                <a:solidFill>
                  <a:srgbClr val="000000"/>
                </a:solidFill>
              </a:rPr>
              <a:t> and </a:t>
            </a:r>
            <a:r>
              <a:rPr lang="en-US" b="1" dirty="0" err="1">
                <a:solidFill>
                  <a:srgbClr val="000000"/>
                </a:solidFill>
              </a:rPr>
              <a:t>whois</a:t>
            </a:r>
            <a:r>
              <a:rPr lang="en-US" dirty="0">
                <a:solidFill>
                  <a:srgbClr val="000000"/>
                </a:solidFill>
              </a:rPr>
              <a:t> utilities, to easily determine the IP address space assigned to a given corporation or entity. After the IP address space is determined, a threat actor can then ping the publicly available IP addresses to identify the addresses that are active. </a:t>
            </a:r>
          </a:p>
        </p:txBody>
      </p:sp>
    </p:spTree>
    <p:extLst>
      <p:ext uri="{BB962C8B-B14F-4D97-AF65-F5344CB8AC3E}">
        <p14:creationId xmlns:p14="http://schemas.microsoft.com/office/powerpoint/2010/main" val="33101178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Attacks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4062651"/>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Access </a:t>
            </a:r>
            <a:r>
              <a:rPr lang="en-US" b="1" dirty="0">
                <a:solidFill>
                  <a:srgbClr val="000000"/>
                </a:solidFill>
              </a:rPr>
              <a:t>attacks </a:t>
            </a:r>
            <a:endParaRPr lang="en-US" b="1" dirty="0" smtClean="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The </a:t>
            </a:r>
            <a:r>
              <a:rPr lang="en-US" sz="1600" dirty="0">
                <a:solidFill>
                  <a:srgbClr val="000000"/>
                </a:solidFill>
              </a:rPr>
              <a:t>unauthorized manipulation of data, system access, or user </a:t>
            </a:r>
            <a:r>
              <a:rPr lang="en-US" sz="1600" dirty="0" smtClean="0">
                <a:solidFill>
                  <a:srgbClr val="000000"/>
                </a:solidFill>
              </a:rPr>
              <a:t>privileges. </a:t>
            </a:r>
          </a:p>
          <a:p>
            <a:pPr marL="816035" lvl="2" indent="-285750" algn="just">
              <a:buFont typeface="Wingdings" panose="05000000000000000000" pitchFamily="2" charset="2"/>
              <a:buChar char="Ø"/>
            </a:pPr>
            <a:r>
              <a:rPr lang="en-US" sz="1600" dirty="0" smtClean="0">
                <a:solidFill>
                  <a:srgbClr val="000000"/>
                </a:solidFill>
              </a:rPr>
              <a:t>Access </a:t>
            </a:r>
            <a:r>
              <a:rPr lang="en-US" sz="1600" dirty="0">
                <a:solidFill>
                  <a:srgbClr val="000000"/>
                </a:solidFill>
              </a:rPr>
              <a:t>attacks exploit known vulnerabilities in authentication services, FTP services, and web services to gain entry to web accounts, confidential databases, and other sensitive information. </a:t>
            </a:r>
            <a:endParaRPr lang="en-US" sz="1600" dirty="0" smtClean="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Access attacks could be of any form…</a:t>
            </a:r>
          </a:p>
          <a:p>
            <a:pPr marL="1273235" lvl="3" indent="-285750" algn="just">
              <a:buFont typeface="Wingdings" panose="05000000000000000000" pitchFamily="2" charset="2"/>
              <a:buChar char="Ø"/>
            </a:pPr>
            <a:r>
              <a:rPr lang="en-US" sz="1600" b="1" dirty="0" smtClean="0">
                <a:solidFill>
                  <a:srgbClr val="000000"/>
                </a:solidFill>
              </a:rPr>
              <a:t>Password </a:t>
            </a:r>
            <a:r>
              <a:rPr lang="en-US" sz="1600" b="1" dirty="0">
                <a:solidFill>
                  <a:srgbClr val="000000"/>
                </a:solidFill>
              </a:rPr>
              <a:t>attacks -</a:t>
            </a:r>
            <a:r>
              <a:rPr lang="en-US" sz="1600" dirty="0">
                <a:solidFill>
                  <a:srgbClr val="000000"/>
                </a:solidFill>
              </a:rPr>
              <a:t> Implemented using brute force, </a:t>
            </a:r>
            <a:r>
              <a:rPr lang="en-US" sz="1600" dirty="0" err="1">
                <a:solidFill>
                  <a:srgbClr val="000000"/>
                </a:solidFill>
              </a:rPr>
              <a:t>trojan</a:t>
            </a:r>
            <a:r>
              <a:rPr lang="en-US" sz="1600" dirty="0">
                <a:solidFill>
                  <a:srgbClr val="000000"/>
                </a:solidFill>
              </a:rPr>
              <a:t> horse, and packet </a:t>
            </a:r>
            <a:r>
              <a:rPr lang="en-US" sz="1600" dirty="0" smtClean="0">
                <a:solidFill>
                  <a:srgbClr val="000000"/>
                </a:solidFill>
              </a:rPr>
              <a:t>sniffers</a:t>
            </a:r>
          </a:p>
          <a:p>
            <a:pPr marL="1273235" lvl="3" indent="-285750" algn="just">
              <a:buFont typeface="Wingdings" panose="05000000000000000000" pitchFamily="2" charset="2"/>
              <a:buChar char="Ø"/>
            </a:pPr>
            <a:r>
              <a:rPr lang="en-US" sz="1600" b="1" dirty="0" smtClean="0">
                <a:solidFill>
                  <a:srgbClr val="000000"/>
                </a:solidFill>
              </a:rPr>
              <a:t>Trust </a:t>
            </a:r>
            <a:r>
              <a:rPr lang="en-US" sz="1600" b="1" dirty="0">
                <a:solidFill>
                  <a:srgbClr val="000000"/>
                </a:solidFill>
              </a:rPr>
              <a:t>exploitation - </a:t>
            </a:r>
            <a:r>
              <a:rPr lang="en-US" sz="1600" dirty="0">
                <a:solidFill>
                  <a:srgbClr val="000000"/>
                </a:solidFill>
              </a:rPr>
              <a:t> A threat actor uses unauthorized privileges to gain access to a system, possibly compromising the </a:t>
            </a:r>
            <a:r>
              <a:rPr lang="en-US" sz="1600" dirty="0" smtClean="0">
                <a:solidFill>
                  <a:srgbClr val="000000"/>
                </a:solidFill>
              </a:rPr>
              <a:t>target.</a:t>
            </a:r>
          </a:p>
          <a:p>
            <a:pPr marL="1273235" lvl="3" indent="-285750" algn="just">
              <a:buFont typeface="Wingdings" panose="05000000000000000000" pitchFamily="2" charset="2"/>
              <a:buChar char="Ø"/>
            </a:pPr>
            <a:r>
              <a:rPr lang="en-US" sz="1600" b="1" dirty="0" smtClean="0">
                <a:solidFill>
                  <a:srgbClr val="000000"/>
                </a:solidFill>
              </a:rPr>
              <a:t>Port </a:t>
            </a:r>
            <a:r>
              <a:rPr lang="en-US" sz="1600" b="1" dirty="0">
                <a:solidFill>
                  <a:srgbClr val="000000"/>
                </a:solidFill>
              </a:rPr>
              <a:t>redirection</a:t>
            </a:r>
            <a:r>
              <a:rPr lang="en-US" sz="1600" dirty="0">
                <a:solidFill>
                  <a:srgbClr val="000000"/>
                </a:solidFill>
              </a:rPr>
              <a:t>: - A threat actor uses a compromised system as a base for attacks against other targets. For example, a threat actor using SSH (port 22) to connect to a compromised host A. Host A is trusted by host B and, therefore, the threat actor can use Telnet (port 23) to access </a:t>
            </a:r>
            <a:r>
              <a:rPr lang="en-US" sz="1600" dirty="0" smtClean="0">
                <a:solidFill>
                  <a:srgbClr val="000000"/>
                </a:solidFill>
              </a:rPr>
              <a:t>it.</a:t>
            </a:r>
          </a:p>
          <a:p>
            <a:pPr marL="1273235" lvl="3" indent="-285750" algn="just">
              <a:buFont typeface="Wingdings" panose="05000000000000000000" pitchFamily="2" charset="2"/>
              <a:buChar char="Ø"/>
            </a:pPr>
            <a:r>
              <a:rPr lang="en-US" sz="1600" b="1" dirty="0" smtClean="0">
                <a:solidFill>
                  <a:srgbClr val="000000"/>
                </a:solidFill>
              </a:rPr>
              <a:t>Man-in-the </a:t>
            </a:r>
            <a:r>
              <a:rPr lang="en-US" sz="1600" b="1" dirty="0">
                <a:solidFill>
                  <a:srgbClr val="000000"/>
                </a:solidFill>
              </a:rPr>
              <a:t>middle -</a:t>
            </a:r>
            <a:r>
              <a:rPr lang="en-US" sz="1600" dirty="0">
                <a:solidFill>
                  <a:srgbClr val="000000"/>
                </a:solidFill>
              </a:rPr>
              <a:t> The threat actor is positioned in between two legitimate entities in order to read or modify the data that passes between the two parties</a:t>
            </a:r>
            <a:r>
              <a:rPr lang="en-US" sz="1600" dirty="0" smtClean="0">
                <a:solidFill>
                  <a:srgbClr val="000000"/>
                </a:solidFill>
              </a:rPr>
              <a:t>.</a:t>
            </a:r>
            <a:endParaRPr lang="en-US" sz="1600" dirty="0">
              <a:solidFill>
                <a:srgbClr val="000000"/>
              </a:solidFill>
            </a:endParaRPr>
          </a:p>
        </p:txBody>
      </p:sp>
    </p:spTree>
    <p:extLst>
      <p:ext uri="{BB962C8B-B14F-4D97-AF65-F5344CB8AC3E}">
        <p14:creationId xmlns:p14="http://schemas.microsoft.com/office/powerpoint/2010/main" val="41509910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Attacks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4801314"/>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Denial </a:t>
            </a:r>
            <a:r>
              <a:rPr lang="en-US" b="1" dirty="0">
                <a:solidFill>
                  <a:srgbClr val="000000"/>
                </a:solidFill>
              </a:rPr>
              <a:t>of service </a:t>
            </a:r>
            <a:r>
              <a:rPr lang="en-US" dirty="0">
                <a:solidFill>
                  <a:srgbClr val="000000"/>
                </a:solidFill>
              </a:rPr>
              <a:t>- </a:t>
            </a:r>
            <a:endParaRPr lang="en-US" dirty="0" smtClean="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The </a:t>
            </a:r>
            <a:r>
              <a:rPr lang="en-US" sz="1600" dirty="0">
                <a:solidFill>
                  <a:srgbClr val="000000"/>
                </a:solidFill>
              </a:rPr>
              <a:t>disabling or corruption of networks, systems, or </a:t>
            </a:r>
            <a:r>
              <a:rPr lang="en-US" sz="1600" dirty="0" smtClean="0">
                <a:solidFill>
                  <a:srgbClr val="000000"/>
                </a:solidFill>
              </a:rPr>
              <a:t>services. </a:t>
            </a:r>
          </a:p>
          <a:p>
            <a:pPr marL="816035" lvl="2" indent="-285750" algn="just">
              <a:buFont typeface="Wingdings" panose="05000000000000000000" pitchFamily="2" charset="2"/>
              <a:buChar char="Ø"/>
            </a:pPr>
            <a:r>
              <a:rPr lang="en-US" sz="1600" dirty="0" smtClean="0">
                <a:solidFill>
                  <a:srgbClr val="000000"/>
                </a:solidFill>
              </a:rPr>
              <a:t>Denial </a:t>
            </a:r>
            <a:r>
              <a:rPr lang="en-US" sz="1600" dirty="0">
                <a:solidFill>
                  <a:srgbClr val="000000"/>
                </a:solidFill>
              </a:rPr>
              <a:t>of service (</a:t>
            </a:r>
            <a:r>
              <a:rPr lang="en-US" sz="1600" dirty="0" err="1">
                <a:solidFill>
                  <a:srgbClr val="000000"/>
                </a:solidFill>
              </a:rPr>
              <a:t>DoS</a:t>
            </a:r>
            <a:r>
              <a:rPr lang="en-US" sz="1600" dirty="0">
                <a:solidFill>
                  <a:srgbClr val="000000"/>
                </a:solidFill>
              </a:rPr>
              <a:t>) attacks are the most publicized form of attack and among the most difficult to eliminate. However, because of their ease of implementation and potentially significant damage, </a:t>
            </a:r>
            <a:r>
              <a:rPr lang="en-US" sz="1600" dirty="0" err="1">
                <a:solidFill>
                  <a:srgbClr val="000000"/>
                </a:solidFill>
              </a:rPr>
              <a:t>DoS</a:t>
            </a:r>
            <a:r>
              <a:rPr lang="en-US" sz="1600" dirty="0">
                <a:solidFill>
                  <a:srgbClr val="000000"/>
                </a:solidFill>
              </a:rPr>
              <a:t> attacks deserve special attention from security </a:t>
            </a:r>
            <a:r>
              <a:rPr lang="en-US" sz="1600" dirty="0" smtClean="0">
                <a:solidFill>
                  <a:srgbClr val="000000"/>
                </a:solidFill>
              </a:rPr>
              <a:t>administrators.</a:t>
            </a:r>
          </a:p>
          <a:p>
            <a:pPr marL="816035" lvl="2" indent="-285750" algn="just">
              <a:buFont typeface="Wingdings" panose="05000000000000000000" pitchFamily="2" charset="2"/>
              <a:buChar char="Ø"/>
            </a:pPr>
            <a:r>
              <a:rPr lang="en-US" sz="1600" dirty="0" err="1" smtClean="0">
                <a:solidFill>
                  <a:srgbClr val="000000"/>
                </a:solidFill>
              </a:rPr>
              <a:t>DoS</a:t>
            </a:r>
            <a:r>
              <a:rPr lang="en-US" sz="1600" dirty="0" smtClean="0">
                <a:solidFill>
                  <a:srgbClr val="000000"/>
                </a:solidFill>
              </a:rPr>
              <a:t> </a:t>
            </a:r>
            <a:r>
              <a:rPr lang="en-US" sz="1600" dirty="0">
                <a:solidFill>
                  <a:srgbClr val="000000"/>
                </a:solidFill>
              </a:rPr>
              <a:t>attacks take many forms. Ultimately, they </a:t>
            </a:r>
            <a:r>
              <a:rPr lang="en-US" sz="1600" b="1" i="1" dirty="0">
                <a:solidFill>
                  <a:srgbClr val="000000"/>
                </a:solidFill>
              </a:rPr>
              <a:t>prevent authorized people from using a service </a:t>
            </a:r>
            <a:r>
              <a:rPr lang="en-US" sz="1600" dirty="0">
                <a:solidFill>
                  <a:srgbClr val="000000"/>
                </a:solidFill>
              </a:rPr>
              <a:t>by consuming system resources. </a:t>
            </a:r>
            <a:endParaRPr lang="en-US" sz="1600" dirty="0" smtClean="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To </a:t>
            </a:r>
            <a:r>
              <a:rPr lang="en-US" sz="1600" dirty="0">
                <a:solidFill>
                  <a:srgbClr val="000000"/>
                </a:solidFill>
              </a:rPr>
              <a:t>help prevent </a:t>
            </a:r>
            <a:r>
              <a:rPr lang="en-US" sz="1600" dirty="0" err="1">
                <a:solidFill>
                  <a:srgbClr val="000000"/>
                </a:solidFill>
              </a:rPr>
              <a:t>DoS</a:t>
            </a:r>
            <a:r>
              <a:rPr lang="en-US" sz="1600" dirty="0">
                <a:solidFill>
                  <a:srgbClr val="000000"/>
                </a:solidFill>
              </a:rPr>
              <a:t> attacks it is important to </a:t>
            </a:r>
            <a:r>
              <a:rPr lang="en-US" sz="1600" b="1" i="1" dirty="0">
                <a:solidFill>
                  <a:srgbClr val="000000"/>
                </a:solidFill>
              </a:rPr>
              <a:t>stay up to date with the latest security updates for operating systems and </a:t>
            </a:r>
            <a:r>
              <a:rPr lang="en-US" sz="1600" b="1" i="1" dirty="0" smtClean="0">
                <a:solidFill>
                  <a:srgbClr val="000000"/>
                </a:solidFill>
              </a:rPr>
              <a:t>applications</a:t>
            </a:r>
            <a:r>
              <a:rPr lang="en-US" sz="1600" dirty="0" smtClean="0">
                <a:solidFill>
                  <a:srgbClr val="000000"/>
                </a:solidFill>
              </a:rPr>
              <a:t>.</a:t>
            </a:r>
          </a:p>
          <a:p>
            <a:pPr marL="816035" lvl="2" indent="-285750" algn="just">
              <a:buFont typeface="Wingdings" panose="05000000000000000000" pitchFamily="2" charset="2"/>
              <a:buChar char="Ø"/>
            </a:pPr>
            <a:r>
              <a:rPr lang="en-US" sz="1600" dirty="0" err="1" smtClean="0">
                <a:solidFill>
                  <a:srgbClr val="000000"/>
                </a:solidFill>
              </a:rPr>
              <a:t>DoS</a:t>
            </a:r>
            <a:r>
              <a:rPr lang="en-US" sz="1600" dirty="0" smtClean="0">
                <a:solidFill>
                  <a:srgbClr val="000000"/>
                </a:solidFill>
              </a:rPr>
              <a:t> </a:t>
            </a:r>
            <a:r>
              <a:rPr lang="en-US" sz="1600" dirty="0">
                <a:solidFill>
                  <a:srgbClr val="000000"/>
                </a:solidFill>
              </a:rPr>
              <a:t>attacks are a major risk because they </a:t>
            </a:r>
            <a:r>
              <a:rPr lang="en-US" sz="1600" b="1" i="1" dirty="0">
                <a:solidFill>
                  <a:srgbClr val="000000"/>
                </a:solidFill>
              </a:rPr>
              <a:t>interrupt communication and cause significant loss of time and money</a:t>
            </a:r>
            <a:r>
              <a:rPr lang="en-US" sz="1600" dirty="0">
                <a:solidFill>
                  <a:srgbClr val="000000"/>
                </a:solidFill>
              </a:rPr>
              <a:t>. </a:t>
            </a:r>
            <a:endParaRPr lang="en-US" sz="1600" dirty="0" smtClean="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These </a:t>
            </a:r>
            <a:r>
              <a:rPr lang="en-US" sz="1600" dirty="0">
                <a:solidFill>
                  <a:srgbClr val="000000"/>
                </a:solidFill>
              </a:rPr>
              <a:t>attacks are relatively simple to conduct, even by an unskilled threat </a:t>
            </a:r>
            <a:r>
              <a:rPr lang="en-US" sz="1600" dirty="0" smtClean="0">
                <a:solidFill>
                  <a:srgbClr val="000000"/>
                </a:solidFill>
              </a:rPr>
              <a:t>actor.</a:t>
            </a:r>
          </a:p>
          <a:p>
            <a:pPr marL="816035" lvl="2" indent="-285750" algn="just">
              <a:buFont typeface="Wingdings" panose="05000000000000000000" pitchFamily="2" charset="2"/>
              <a:buChar char="Ø"/>
            </a:pPr>
            <a:r>
              <a:rPr lang="en-US" sz="1600" dirty="0" smtClean="0">
                <a:solidFill>
                  <a:srgbClr val="000000"/>
                </a:solidFill>
              </a:rPr>
              <a:t>A </a:t>
            </a:r>
            <a:r>
              <a:rPr lang="en-US" sz="1600" b="1" i="1" dirty="0" err="1">
                <a:solidFill>
                  <a:srgbClr val="000000"/>
                </a:solidFill>
              </a:rPr>
              <a:t>DDoS</a:t>
            </a:r>
            <a:r>
              <a:rPr lang="en-US" sz="1600" b="1" i="1" dirty="0">
                <a:solidFill>
                  <a:srgbClr val="000000"/>
                </a:solidFill>
              </a:rPr>
              <a:t> is similar to a </a:t>
            </a:r>
            <a:r>
              <a:rPr lang="en-US" sz="1600" b="1" i="1" dirty="0" err="1">
                <a:solidFill>
                  <a:srgbClr val="000000"/>
                </a:solidFill>
              </a:rPr>
              <a:t>DoS</a:t>
            </a:r>
            <a:r>
              <a:rPr lang="en-US" sz="1600" b="1" i="1" dirty="0">
                <a:solidFill>
                  <a:srgbClr val="000000"/>
                </a:solidFill>
              </a:rPr>
              <a:t> attack</a:t>
            </a:r>
            <a:r>
              <a:rPr lang="en-US" sz="1600" dirty="0">
                <a:solidFill>
                  <a:srgbClr val="000000"/>
                </a:solidFill>
              </a:rPr>
              <a:t>, but it originates from multiple, coordinated </a:t>
            </a:r>
            <a:r>
              <a:rPr lang="en-US" sz="1600" dirty="0" smtClean="0">
                <a:solidFill>
                  <a:srgbClr val="000000"/>
                </a:solidFill>
              </a:rPr>
              <a:t>sources.</a:t>
            </a:r>
          </a:p>
          <a:p>
            <a:pPr marL="1273235" lvl="3" indent="-285750" algn="just">
              <a:buFont typeface="Wingdings" panose="05000000000000000000" pitchFamily="2" charset="2"/>
              <a:buChar char="Ø"/>
            </a:pPr>
            <a:r>
              <a:rPr lang="en-US" sz="1600" dirty="0" smtClean="0">
                <a:solidFill>
                  <a:srgbClr val="000000"/>
                </a:solidFill>
              </a:rPr>
              <a:t>For </a:t>
            </a:r>
            <a:r>
              <a:rPr lang="en-US" sz="1600" dirty="0">
                <a:solidFill>
                  <a:srgbClr val="000000"/>
                </a:solidFill>
              </a:rPr>
              <a:t>example, a threat actor builds a network of infected hosts, known as zombies. A network of zombies is called a botnet. The threat actor uses a command and control (</a:t>
            </a:r>
            <a:r>
              <a:rPr lang="en-US" sz="1600" dirty="0" err="1">
                <a:solidFill>
                  <a:srgbClr val="000000"/>
                </a:solidFill>
              </a:rPr>
              <a:t>CnC</a:t>
            </a:r>
            <a:r>
              <a:rPr lang="en-US" sz="1600" dirty="0">
                <a:solidFill>
                  <a:srgbClr val="000000"/>
                </a:solidFill>
              </a:rPr>
              <a:t>) program to instruct the botnet of zombies to carry out a </a:t>
            </a:r>
            <a:r>
              <a:rPr lang="en-US" sz="1600" dirty="0" err="1">
                <a:solidFill>
                  <a:srgbClr val="000000"/>
                </a:solidFill>
              </a:rPr>
              <a:t>DDoS</a:t>
            </a:r>
            <a:r>
              <a:rPr lang="en-US" sz="1600" dirty="0">
                <a:solidFill>
                  <a:srgbClr val="000000"/>
                </a:solidFill>
              </a:rPr>
              <a:t> attack.</a:t>
            </a:r>
          </a:p>
          <a:p>
            <a:pPr marL="358835" lvl="1" indent="-285750" algn="just">
              <a:buFont typeface="Wingdings" panose="05000000000000000000" pitchFamily="2" charset="2"/>
              <a:buChar char="Ø"/>
            </a:pPr>
            <a:endParaRPr lang="en-US" sz="1600" dirty="0">
              <a:solidFill>
                <a:srgbClr val="000000"/>
              </a:solidFill>
            </a:endParaRPr>
          </a:p>
        </p:txBody>
      </p:sp>
    </p:spTree>
    <p:extLst>
      <p:ext uri="{BB962C8B-B14F-4D97-AF65-F5344CB8AC3E}">
        <p14:creationId xmlns:p14="http://schemas.microsoft.com/office/powerpoint/2010/main" val="36814771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b="1" i="1" dirty="0" smtClean="0">
                <a:effectLst>
                  <a:outerShdw blurRad="38100" dist="38100" dir="2700000" algn="tl">
                    <a:srgbClr val="000000">
                      <a:alpha val="43137"/>
                    </a:srgbClr>
                  </a:outerShdw>
                </a:effectLst>
              </a:rPr>
              <a:t>3 – 1 – 3 </a:t>
            </a:r>
            <a:endParaRPr lang="en-GB" sz="2800" b="1" i="1" dirty="0">
              <a:effectLst>
                <a:outerShdw blurRad="38100" dist="38100" dir="2700000" algn="tl">
                  <a:srgbClr val="000000">
                    <a:alpha val="43137"/>
                  </a:srgbClr>
                </a:outerShdw>
              </a:effectLst>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6" name="Content Placeholder 2">
            <a:extLst>
              <a:ext uri="{FF2B5EF4-FFF2-40B4-BE49-F238E27FC236}">
                <a16:creationId xmlns:a16="http://schemas.microsoft.com/office/drawing/2014/main" id="{54A1C25E-7EBF-4A13-B167-E80F199FF570}"/>
              </a:ext>
            </a:extLst>
          </p:cNvPr>
          <p:cNvSpPr txBox="1">
            <a:spLocks/>
          </p:cNvSpPr>
          <p:nvPr/>
        </p:nvSpPr>
        <p:spPr>
          <a:xfrm>
            <a:off x="179512" y="1275366"/>
            <a:ext cx="7920880" cy="14401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400" lvl="2" indent="0" algn="ctr">
              <a:lnSpc>
                <a:spcPct val="85000"/>
              </a:lnSpc>
              <a:spcBef>
                <a:spcPct val="30000"/>
              </a:spcBef>
              <a:buNone/>
            </a:pPr>
            <a:r>
              <a:rPr lang="en-US" sz="1600" dirty="0"/>
              <a:t>Can you all write maximum </a:t>
            </a:r>
            <a:endParaRPr lang="en-US" sz="1600" dirty="0" smtClean="0"/>
          </a:p>
          <a:p>
            <a:pPr marL="914400" lvl="2" indent="0" algn="ctr">
              <a:lnSpc>
                <a:spcPct val="85000"/>
              </a:lnSpc>
              <a:spcBef>
                <a:spcPct val="30000"/>
              </a:spcBef>
              <a:buNone/>
            </a:pPr>
            <a:r>
              <a:rPr lang="en-US" sz="4400" b="1" i="1" dirty="0" smtClean="0">
                <a:effectLst>
                  <a:outerShdw blurRad="38100" dist="38100" dir="2700000" algn="tl">
                    <a:srgbClr val="000000">
                      <a:alpha val="43137"/>
                    </a:srgbClr>
                  </a:outerShdw>
                </a:effectLst>
                <a:latin typeface="+mj-lt"/>
                <a:ea typeface="+mj-ea"/>
                <a:cs typeface="+mj-cs"/>
              </a:rPr>
              <a:t>3 </a:t>
            </a:r>
            <a:r>
              <a:rPr lang="en-US" sz="4400" b="1" i="1" dirty="0">
                <a:effectLst>
                  <a:outerShdw blurRad="38100" dist="38100" dir="2700000" algn="tl">
                    <a:srgbClr val="000000">
                      <a:alpha val="43137"/>
                    </a:srgbClr>
                  </a:outerShdw>
                </a:effectLst>
                <a:latin typeface="+mj-lt"/>
                <a:ea typeface="+mj-ea"/>
                <a:cs typeface="+mj-cs"/>
              </a:rPr>
              <a:t>words</a:t>
            </a:r>
            <a:r>
              <a:rPr lang="en-US" sz="1600" dirty="0"/>
              <a:t> </a:t>
            </a:r>
            <a:endParaRPr lang="en-US" sz="1600" dirty="0" smtClean="0"/>
          </a:p>
          <a:p>
            <a:pPr marL="914400" lvl="2" indent="0" algn="ctr">
              <a:lnSpc>
                <a:spcPct val="85000"/>
              </a:lnSpc>
              <a:spcBef>
                <a:spcPct val="30000"/>
              </a:spcBef>
              <a:buNone/>
            </a:pPr>
            <a:r>
              <a:rPr lang="en-US" sz="1600" dirty="0" smtClean="0"/>
              <a:t>to </a:t>
            </a:r>
            <a:r>
              <a:rPr lang="en-US" sz="1600" dirty="0"/>
              <a:t>describe </a:t>
            </a:r>
            <a:endParaRPr lang="en-US" sz="1600" dirty="0" smtClean="0"/>
          </a:p>
          <a:p>
            <a:pPr marL="914400" lvl="2" indent="0" algn="ctr">
              <a:lnSpc>
                <a:spcPct val="85000"/>
              </a:lnSpc>
              <a:spcBef>
                <a:spcPct val="30000"/>
              </a:spcBef>
              <a:buNone/>
            </a:pPr>
            <a:r>
              <a:rPr lang="en-US" sz="4400" b="1" i="1" dirty="0" smtClean="0">
                <a:effectLst>
                  <a:outerShdw blurRad="38100" dist="38100" dir="2700000" algn="tl">
                    <a:srgbClr val="000000">
                      <a:alpha val="43137"/>
                    </a:srgbClr>
                  </a:outerShdw>
                </a:effectLst>
                <a:latin typeface="+mj-lt"/>
                <a:ea typeface="+mj-ea"/>
                <a:cs typeface="+mj-cs"/>
              </a:rPr>
              <a:t>1 method</a:t>
            </a:r>
          </a:p>
          <a:p>
            <a:pPr marL="914400" lvl="2" indent="0" algn="ctr">
              <a:lnSpc>
                <a:spcPct val="85000"/>
              </a:lnSpc>
              <a:spcBef>
                <a:spcPct val="30000"/>
              </a:spcBef>
              <a:buNone/>
            </a:pPr>
            <a:r>
              <a:rPr lang="en-US" sz="1600" dirty="0" smtClean="0"/>
              <a:t>/ </a:t>
            </a:r>
            <a:r>
              <a:rPr lang="en-US" sz="1600" dirty="0"/>
              <a:t>step to prevent or protect yourself against reconnaissance attacks</a:t>
            </a:r>
            <a:r>
              <a:rPr lang="en-US" sz="1600" dirty="0" smtClean="0"/>
              <a:t>?</a:t>
            </a:r>
          </a:p>
          <a:p>
            <a:pPr marL="914400" lvl="2" indent="0" algn="ctr">
              <a:lnSpc>
                <a:spcPct val="85000"/>
              </a:lnSpc>
              <a:spcBef>
                <a:spcPct val="30000"/>
              </a:spcBef>
              <a:buNone/>
            </a:pPr>
            <a:endParaRPr lang="en-US" sz="1600" dirty="0"/>
          </a:p>
          <a:p>
            <a:pPr marL="914400" lvl="2" indent="0" algn="ctr">
              <a:lnSpc>
                <a:spcPct val="85000"/>
              </a:lnSpc>
              <a:spcBef>
                <a:spcPct val="30000"/>
              </a:spcBef>
              <a:buNone/>
            </a:pPr>
            <a:r>
              <a:rPr lang="en-US" sz="4400" b="1" i="1" dirty="0">
                <a:effectLst>
                  <a:outerShdw blurRad="38100" dist="38100" dir="2700000" algn="tl">
                    <a:srgbClr val="000000">
                      <a:alpha val="43137"/>
                    </a:srgbClr>
                  </a:outerShdw>
                </a:effectLst>
                <a:latin typeface="+mj-lt"/>
                <a:ea typeface="+mj-ea"/>
                <a:cs typeface="+mj-cs"/>
              </a:rPr>
              <a:t>3 Minutes </a:t>
            </a:r>
            <a:endParaRPr lang="en-US" sz="4400" b="1" i="1" dirty="0" smtClean="0">
              <a:effectLst>
                <a:outerShdw blurRad="38100" dist="38100" dir="2700000" algn="tl">
                  <a:srgbClr val="000000">
                    <a:alpha val="43137"/>
                  </a:srgbClr>
                </a:outerShdw>
              </a:effectLst>
              <a:latin typeface="+mj-lt"/>
              <a:ea typeface="+mj-ea"/>
              <a:cs typeface="+mj-cs"/>
            </a:endParaRPr>
          </a:p>
          <a:p>
            <a:pPr marL="914400" lvl="2" indent="0" algn="ctr">
              <a:lnSpc>
                <a:spcPct val="85000"/>
              </a:lnSpc>
              <a:spcBef>
                <a:spcPct val="30000"/>
              </a:spcBef>
              <a:buNone/>
            </a:pPr>
            <a:r>
              <a:rPr lang="en-US" sz="1600" dirty="0" smtClean="0"/>
              <a:t>time </a:t>
            </a:r>
            <a:r>
              <a:rPr lang="en-US" sz="1600" dirty="0"/>
              <a:t>for you….. Here we go…</a:t>
            </a:r>
          </a:p>
        </p:txBody>
      </p:sp>
      <p:pic>
        <p:nvPicPr>
          <p:cNvPr id="4" name="Picture 3" descr="Bulletin of the Atomic Scientists - Wikipedia"/>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332656"/>
            <a:ext cx="2592288" cy="2592288"/>
          </a:xfrm>
          <a:prstGeom prst="rect">
            <a:avLst/>
          </a:prstGeom>
        </p:spPr>
      </p:pic>
    </p:spTree>
    <p:extLst>
      <p:ext uri="{BB962C8B-B14F-4D97-AF65-F5344CB8AC3E}">
        <p14:creationId xmlns:p14="http://schemas.microsoft.com/office/powerpoint/2010/main" val="27880422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2677656"/>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358835" lvl="1" indent="-285750" algn="just">
              <a:buFont typeface="Wingdings" panose="05000000000000000000" pitchFamily="2" charset="2"/>
              <a:buChar char="Ø"/>
            </a:pPr>
            <a:endParaRPr lang="en-US" b="1" dirty="0" smtClean="0">
              <a:solidFill>
                <a:srgbClr val="000000"/>
              </a:solidFill>
            </a:endParaRPr>
          </a:p>
          <a:p>
            <a:pPr marL="816035" lvl="2" indent="-285750" algn="just">
              <a:buFont typeface="Wingdings" panose="05000000000000000000" pitchFamily="2" charset="2"/>
              <a:buChar char="Ø"/>
            </a:pPr>
            <a:r>
              <a:rPr lang="en-US" i="1" dirty="0"/>
              <a:t>The Defense-in-Depth </a:t>
            </a:r>
            <a:r>
              <a:rPr lang="en-US" i="1" dirty="0" smtClean="0"/>
              <a:t>Approach</a:t>
            </a:r>
          </a:p>
          <a:p>
            <a:pPr marL="816035" lvl="2" indent="-285750" algn="just">
              <a:buFont typeface="Wingdings" panose="05000000000000000000" pitchFamily="2" charset="2"/>
              <a:buChar char="Ø"/>
            </a:pPr>
            <a:endParaRPr lang="en-US" b="1" i="1" dirty="0">
              <a:solidFill>
                <a:srgbClr val="000000"/>
              </a:solidFill>
            </a:endParaRPr>
          </a:p>
          <a:p>
            <a:pPr marL="1273235" lvl="3" indent="-285750" algn="just">
              <a:buFont typeface="Wingdings" panose="05000000000000000000" pitchFamily="2" charset="2"/>
              <a:buChar char="Ø"/>
            </a:pPr>
            <a:r>
              <a:rPr lang="en-US" sz="1600" dirty="0" smtClean="0"/>
              <a:t>To </a:t>
            </a:r>
            <a:r>
              <a:rPr lang="en-US" sz="1600" dirty="0"/>
              <a:t>mitigate network attacks, </a:t>
            </a:r>
            <a:endParaRPr lang="en-US" sz="1600" dirty="0" smtClean="0"/>
          </a:p>
          <a:p>
            <a:pPr marL="1273235" lvl="3" indent="-285750" algn="just">
              <a:buFont typeface="Wingdings" panose="05000000000000000000" pitchFamily="2" charset="2"/>
              <a:buChar char="Ø"/>
            </a:pPr>
            <a:r>
              <a:rPr lang="en-US" sz="1600" dirty="0" smtClean="0"/>
              <a:t>secure </a:t>
            </a:r>
            <a:r>
              <a:rPr lang="en-US" sz="1600" dirty="0"/>
              <a:t>devices including routers, switches, servers, and hosts. </a:t>
            </a:r>
            <a:endParaRPr lang="en-US" sz="1600" dirty="0" smtClean="0"/>
          </a:p>
          <a:p>
            <a:pPr marL="1273235" lvl="3" indent="-285750" algn="just">
              <a:buFont typeface="Wingdings" panose="05000000000000000000" pitchFamily="2" charset="2"/>
              <a:buChar char="Ø"/>
            </a:pPr>
            <a:r>
              <a:rPr lang="en-US" sz="1600" dirty="0" smtClean="0"/>
              <a:t>Most </a:t>
            </a:r>
            <a:r>
              <a:rPr lang="en-US" sz="1600" dirty="0"/>
              <a:t>organizations employ a defense-in-depth approach (also known as a layered approach) to security. </a:t>
            </a:r>
            <a:endParaRPr lang="en-US" sz="1600" dirty="0" smtClean="0"/>
          </a:p>
          <a:p>
            <a:pPr marL="1273235" lvl="3" indent="-285750" algn="just">
              <a:buFont typeface="Wingdings" panose="05000000000000000000" pitchFamily="2" charset="2"/>
              <a:buChar char="Ø"/>
            </a:pPr>
            <a:r>
              <a:rPr lang="en-US" sz="1600" dirty="0" smtClean="0"/>
              <a:t>This </a:t>
            </a:r>
            <a:r>
              <a:rPr lang="en-US" sz="1600" dirty="0"/>
              <a:t>requires a combination of networking devices and services working in </a:t>
            </a:r>
            <a:r>
              <a:rPr lang="en-US" sz="1600" dirty="0" smtClean="0"/>
              <a:t>tandem.</a:t>
            </a:r>
          </a:p>
        </p:txBody>
      </p:sp>
    </p:spTree>
    <p:extLst>
      <p:ext uri="{BB962C8B-B14F-4D97-AF65-F5344CB8AC3E}">
        <p14:creationId xmlns:p14="http://schemas.microsoft.com/office/powerpoint/2010/main" val="29471073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2646878"/>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r>
              <a:rPr lang="en-US" i="1" dirty="0"/>
              <a:t>The Defense-in-Depth </a:t>
            </a:r>
            <a:r>
              <a:rPr lang="en-US" i="1" dirty="0" smtClean="0"/>
              <a:t>Approach</a:t>
            </a:r>
          </a:p>
          <a:p>
            <a:pPr marL="530285" lvl="2" algn="just"/>
            <a:endParaRPr lang="en-US" i="1" dirty="0" smtClean="0"/>
          </a:p>
          <a:p>
            <a:pPr marL="1273235" lvl="3" indent="-285750" algn="just">
              <a:buFont typeface="Wingdings" panose="05000000000000000000" pitchFamily="2" charset="2"/>
              <a:buChar char="Ø"/>
            </a:pPr>
            <a:r>
              <a:rPr lang="en-US" sz="1600" dirty="0"/>
              <a:t>Several security devices and services are implemented to protect an organization’s users and assets against TCP/IP threats:</a:t>
            </a:r>
          </a:p>
          <a:p>
            <a:pPr marL="2600325" lvl="1" indent="-447675">
              <a:buFont typeface="Wingdings" panose="05000000000000000000" pitchFamily="2" charset="2"/>
              <a:buChar char="v"/>
            </a:pPr>
            <a:r>
              <a:rPr lang="en-US" sz="1600" dirty="0"/>
              <a:t>VPN </a:t>
            </a:r>
          </a:p>
          <a:p>
            <a:pPr marL="2600325" lvl="1" indent="-447675">
              <a:buFont typeface="Wingdings" panose="05000000000000000000" pitchFamily="2" charset="2"/>
              <a:buChar char="v"/>
            </a:pPr>
            <a:r>
              <a:rPr lang="en-US" sz="1600" dirty="0"/>
              <a:t>ASA Firewall </a:t>
            </a:r>
          </a:p>
          <a:p>
            <a:pPr marL="2600325" lvl="1" indent="-447675">
              <a:buFont typeface="Wingdings" panose="05000000000000000000" pitchFamily="2" charset="2"/>
              <a:buChar char="v"/>
            </a:pPr>
            <a:r>
              <a:rPr lang="en-US" sz="1600" dirty="0"/>
              <a:t>IPS </a:t>
            </a:r>
          </a:p>
          <a:p>
            <a:pPr marL="2600325" lvl="1" indent="-447675">
              <a:buFont typeface="Wingdings" panose="05000000000000000000" pitchFamily="2" charset="2"/>
              <a:buChar char="v"/>
            </a:pPr>
            <a:r>
              <a:rPr lang="en-US" sz="1600" dirty="0"/>
              <a:t>ESA/WSA </a:t>
            </a:r>
          </a:p>
          <a:p>
            <a:pPr marL="2600325" lvl="1" indent="-447675">
              <a:buFont typeface="Wingdings" panose="05000000000000000000" pitchFamily="2" charset="2"/>
              <a:buChar char="v"/>
            </a:pPr>
            <a:r>
              <a:rPr lang="en-US" sz="1600" dirty="0"/>
              <a:t>AAA Server </a:t>
            </a:r>
            <a:endParaRPr lang="en-US" sz="1600" dirty="0">
              <a:solidFill>
                <a:srgbClr val="58585B"/>
              </a:solidFill>
            </a:endParaRPr>
          </a:p>
        </p:txBody>
      </p:sp>
    </p:spTree>
    <p:extLst>
      <p:ext uri="{BB962C8B-B14F-4D97-AF65-F5344CB8AC3E}">
        <p14:creationId xmlns:p14="http://schemas.microsoft.com/office/powerpoint/2010/main" val="10344360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428823" y="1124744"/>
            <a:ext cx="8435280" cy="1692771"/>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i="1" dirty="0" smtClean="0"/>
          </a:p>
          <a:p>
            <a:pPr marL="816035" lvl="2" indent="-285750" algn="just">
              <a:buFont typeface="Wingdings" panose="05000000000000000000" pitchFamily="2" charset="2"/>
              <a:buChar char="Ø"/>
            </a:pPr>
            <a:r>
              <a:rPr lang="en-US" i="1" dirty="0" smtClean="0"/>
              <a:t>But, what is the first step? </a:t>
            </a:r>
          </a:p>
          <a:p>
            <a:pPr marL="816035" lvl="2" indent="-285750" algn="just">
              <a:buFont typeface="Wingdings" panose="05000000000000000000" pitchFamily="2" charset="2"/>
              <a:buChar char="Ø"/>
            </a:pPr>
            <a:r>
              <a:rPr lang="en-US" i="1" dirty="0" smtClean="0"/>
              <a:t>To install VPN OR ASA FIREWALLS?</a:t>
            </a:r>
          </a:p>
          <a:p>
            <a:pPr marL="816035" lvl="2" indent="-285750" algn="just">
              <a:buFont typeface="Wingdings" panose="05000000000000000000" pitchFamily="2" charset="2"/>
              <a:buChar char="Ø"/>
            </a:pPr>
            <a:endParaRPr lang="en-US" sz="1600" i="1" dirty="0">
              <a:solidFill>
                <a:srgbClr val="58585B"/>
              </a:solidFill>
            </a:endParaRPr>
          </a:p>
          <a:p>
            <a:pPr marL="816035" lvl="2" indent="-285750" algn="just">
              <a:buFont typeface="Wingdings" panose="05000000000000000000" pitchFamily="2" charset="2"/>
              <a:buChar char="Ø"/>
            </a:pPr>
            <a:r>
              <a:rPr lang="en-US" sz="1600" i="1" dirty="0" smtClean="0">
                <a:solidFill>
                  <a:srgbClr val="58585B"/>
                </a:solidFill>
              </a:rPr>
              <a:t>Exactly, NO!!! Then what?</a:t>
            </a:r>
            <a:endParaRPr lang="en-US" sz="1600" dirty="0">
              <a:solidFill>
                <a:srgbClr val="58585B"/>
              </a:solidFill>
            </a:endParaRPr>
          </a:p>
        </p:txBody>
      </p:sp>
    </p:spTree>
    <p:extLst>
      <p:ext uri="{BB962C8B-B14F-4D97-AF65-F5344CB8AC3E}">
        <p14:creationId xmlns:p14="http://schemas.microsoft.com/office/powerpoint/2010/main" val="23016026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2339102"/>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Backing </a:t>
            </a:r>
            <a:r>
              <a:rPr lang="en-US" sz="1600" dirty="0">
                <a:solidFill>
                  <a:srgbClr val="000000"/>
                </a:solidFill>
              </a:rPr>
              <a:t>up device configurations and data is one of the most effective ways of protecting against data loss. </a:t>
            </a:r>
            <a:endParaRPr lang="en-US" sz="1600" dirty="0" smtClean="0">
              <a:solidFill>
                <a:srgbClr val="000000"/>
              </a:solidFill>
            </a:endParaRPr>
          </a:p>
          <a:p>
            <a:pPr marL="816035" lvl="2" indent="-285750" algn="just">
              <a:buFont typeface="Wingdings" panose="05000000000000000000" pitchFamily="2" charset="2"/>
              <a:buChar char="Ø"/>
            </a:pPr>
            <a:endParaRPr lang="en-US" sz="1600" dirty="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Backups </a:t>
            </a:r>
            <a:r>
              <a:rPr lang="en-US" sz="1600" dirty="0">
                <a:solidFill>
                  <a:srgbClr val="000000"/>
                </a:solidFill>
              </a:rPr>
              <a:t>should be performed on a regular basis as identified in the security policy. </a:t>
            </a:r>
            <a:endParaRPr lang="en-US" sz="1600" dirty="0" smtClean="0">
              <a:solidFill>
                <a:srgbClr val="000000"/>
              </a:solidFill>
            </a:endParaRPr>
          </a:p>
          <a:p>
            <a:pPr marL="816035" lvl="2" indent="-285750" algn="just">
              <a:buFont typeface="Wingdings" panose="05000000000000000000" pitchFamily="2" charset="2"/>
              <a:buChar char="Ø"/>
            </a:pPr>
            <a:endParaRPr lang="en-US" sz="1600" dirty="0">
              <a:solidFill>
                <a:srgbClr val="000000"/>
              </a:solidFill>
            </a:endParaRPr>
          </a:p>
          <a:p>
            <a:pPr marL="816035" lvl="2" indent="-285750" algn="just">
              <a:buFont typeface="Wingdings" panose="05000000000000000000" pitchFamily="2" charset="2"/>
              <a:buChar char="Ø"/>
            </a:pPr>
            <a:r>
              <a:rPr lang="en-US" sz="1600" dirty="0" smtClean="0">
                <a:solidFill>
                  <a:srgbClr val="000000"/>
                </a:solidFill>
              </a:rPr>
              <a:t>Data </a:t>
            </a:r>
            <a:r>
              <a:rPr lang="en-US" sz="1600" dirty="0">
                <a:solidFill>
                  <a:srgbClr val="000000"/>
                </a:solidFill>
              </a:rPr>
              <a:t>backups are usually stored offsite to protect the backup media if anything happens to the main facility. </a:t>
            </a:r>
            <a:endParaRPr lang="en-US" i="1" dirty="0" smtClean="0"/>
          </a:p>
        </p:txBody>
      </p:sp>
      <p:graphicFrame>
        <p:nvGraphicFramePr>
          <p:cNvPr id="6" name="Table 5">
            <a:extLst>
              <a:ext uri="{FF2B5EF4-FFF2-40B4-BE49-F238E27FC236}">
                <a16:creationId xmlns:a16="http://schemas.microsoft.com/office/drawing/2014/main" id="{BFDDB9CF-5732-B04F-9B5F-86F9581E9B8C}"/>
              </a:ext>
            </a:extLst>
          </p:cNvPr>
          <p:cNvGraphicFramePr>
            <a:graphicFrameLocks noGrp="1"/>
          </p:cNvGraphicFramePr>
          <p:nvPr>
            <p:extLst>
              <p:ext uri="{D42A27DB-BD31-4B8C-83A1-F6EECF244321}">
                <p14:modId xmlns:p14="http://schemas.microsoft.com/office/powerpoint/2010/main" val="1100310383"/>
              </p:ext>
            </p:extLst>
          </p:nvPr>
        </p:nvGraphicFramePr>
        <p:xfrm>
          <a:off x="267742" y="3014554"/>
          <a:ext cx="8624739" cy="2217420"/>
        </p:xfrm>
        <a:graphic>
          <a:graphicData uri="http://schemas.openxmlformats.org/drawingml/2006/table">
            <a:tbl>
              <a:tblPr firstRow="1" bandRow="1">
                <a:tableStyleId>{3B4B98B0-60AC-42C2-AFA5-B58CD77FA1E5}</a:tableStyleId>
              </a:tblPr>
              <a:tblGrid>
                <a:gridCol w="1207914">
                  <a:extLst>
                    <a:ext uri="{9D8B030D-6E8A-4147-A177-3AD203B41FA5}">
                      <a16:colId xmlns:a16="http://schemas.microsoft.com/office/drawing/2014/main" val="3315903213"/>
                    </a:ext>
                  </a:extLst>
                </a:gridCol>
                <a:gridCol w="7416825">
                  <a:extLst>
                    <a:ext uri="{9D8B030D-6E8A-4147-A177-3AD203B41FA5}">
                      <a16:colId xmlns:a16="http://schemas.microsoft.com/office/drawing/2014/main" val="1742692061"/>
                    </a:ext>
                  </a:extLst>
                </a:gridCol>
              </a:tblGrid>
              <a:tr h="370840">
                <a:tc>
                  <a:txBody>
                    <a:bodyPr/>
                    <a:lstStyle/>
                    <a:p>
                      <a:pPr algn="l" fontAlgn="ctr"/>
                      <a:r>
                        <a:rPr lang="en-US" sz="1200" dirty="0">
                          <a:effectLst/>
                        </a:rPr>
                        <a:t>Consideration</a:t>
                      </a:r>
                    </a:p>
                  </a:txBody>
                  <a:tcPr marL="47625" marR="47625" marT="47625" marB="47625" anchor="ctr"/>
                </a:tc>
                <a:tc>
                  <a:txBody>
                    <a:bodyPr/>
                    <a:lstStyle/>
                    <a:p>
                      <a:pPr algn="l" fontAlgn="ctr"/>
                      <a:r>
                        <a:rPr lang="en-US" sz="1200" dirty="0">
                          <a:effectLst/>
                        </a:rPr>
                        <a:t>Description</a:t>
                      </a:r>
                    </a:p>
                  </a:txBody>
                  <a:tcPr marL="47625" marR="47625" marT="47625" marB="47625" anchor="ctr"/>
                </a:tc>
                <a:extLst>
                  <a:ext uri="{0D108BD9-81ED-4DB2-BD59-A6C34878D82A}">
                    <a16:rowId xmlns:a16="http://schemas.microsoft.com/office/drawing/2014/main" val="3224535824"/>
                  </a:ext>
                </a:extLst>
              </a:tr>
              <a:tr h="370840">
                <a:tc>
                  <a:txBody>
                    <a:bodyPr/>
                    <a:lstStyle/>
                    <a:p>
                      <a:pPr fontAlgn="ctr"/>
                      <a:r>
                        <a:rPr lang="en-US" sz="1200" dirty="0">
                          <a:effectLst/>
                        </a:rPr>
                        <a:t>Frequency</a:t>
                      </a:r>
                      <a:endParaRPr lang="en-US" sz="1200" b="0" dirty="0">
                        <a:solidFill>
                          <a:srgbClr val="000000"/>
                        </a:solidFill>
                        <a:effectLst/>
                      </a:endParaRPr>
                    </a:p>
                  </a:txBody>
                  <a:tcPr marL="47625" marR="47625" marT="47625" marB="47625" anchor="ctr"/>
                </a:tc>
                <a:tc>
                  <a:txBody>
                    <a:bodyPr/>
                    <a:lstStyle/>
                    <a:p>
                      <a:pPr algn="just" fontAlgn="ctr">
                        <a:buFont typeface="Arial" panose="020B0604020202020204" pitchFamily="34" charset="0"/>
                        <a:buNone/>
                      </a:pPr>
                      <a:r>
                        <a:rPr lang="en-US" sz="1200" dirty="0">
                          <a:effectLst/>
                        </a:rPr>
                        <a:t>Perform backups on a regular basis as identified in the security policy.</a:t>
                      </a:r>
                    </a:p>
                    <a:p>
                      <a:pPr algn="just" fontAlgn="ctr">
                        <a:buFont typeface="Arial" panose="020B0604020202020204" pitchFamily="34" charset="0"/>
                        <a:buNone/>
                      </a:pPr>
                      <a:r>
                        <a:rPr lang="en-US" sz="1200" dirty="0">
                          <a:effectLst/>
                        </a:rPr>
                        <a:t>Full backups can be time-consuming, therefore perform monthly or weekly backups with frequent partial backups of changed files.</a:t>
                      </a:r>
                      <a:endParaRPr lang="en-US" sz="1200" b="0" dirty="0">
                        <a:solidFill>
                          <a:srgbClr val="000000"/>
                        </a:solidFill>
                        <a:effectLst/>
                      </a:endParaRPr>
                    </a:p>
                  </a:txBody>
                  <a:tcPr marL="47625" marR="47625" marT="47625" marB="47625" anchor="ctr"/>
                </a:tc>
                <a:extLst>
                  <a:ext uri="{0D108BD9-81ED-4DB2-BD59-A6C34878D82A}">
                    <a16:rowId xmlns:a16="http://schemas.microsoft.com/office/drawing/2014/main" val="347220094"/>
                  </a:ext>
                </a:extLst>
              </a:tr>
              <a:tr h="370840">
                <a:tc>
                  <a:txBody>
                    <a:bodyPr/>
                    <a:lstStyle/>
                    <a:p>
                      <a:pPr fontAlgn="ctr"/>
                      <a:r>
                        <a:rPr lang="en-US" sz="1200" dirty="0">
                          <a:effectLst/>
                        </a:rPr>
                        <a:t>Storage</a:t>
                      </a:r>
                      <a:endParaRPr lang="en-US" sz="1200" b="0" dirty="0">
                        <a:solidFill>
                          <a:srgbClr val="000000"/>
                        </a:solidFill>
                        <a:effectLst/>
                      </a:endParaRPr>
                    </a:p>
                  </a:txBody>
                  <a:tcPr marL="47625" marR="47625" marT="47625" marB="47625" anchor="ctr"/>
                </a:tc>
                <a:tc>
                  <a:txBody>
                    <a:bodyPr/>
                    <a:lstStyle/>
                    <a:p>
                      <a:pPr algn="just" fontAlgn="ctr">
                        <a:buFont typeface="Arial" panose="020B0604020202020204" pitchFamily="34" charset="0"/>
                        <a:buNone/>
                      </a:pPr>
                      <a:r>
                        <a:rPr lang="en-US" sz="1200" dirty="0">
                          <a:effectLst/>
                        </a:rPr>
                        <a:t>Always validate backups to ensure the integrity of the data and validate the file restoration procedures.</a:t>
                      </a:r>
                      <a:endParaRPr lang="en-US" sz="1200" b="0" dirty="0">
                        <a:solidFill>
                          <a:srgbClr val="000000"/>
                        </a:solidFill>
                        <a:effectLst/>
                      </a:endParaRPr>
                    </a:p>
                  </a:txBody>
                  <a:tcPr marL="47625" marR="47625" marT="47625" marB="47625" anchor="ctr"/>
                </a:tc>
                <a:extLst>
                  <a:ext uri="{0D108BD9-81ED-4DB2-BD59-A6C34878D82A}">
                    <a16:rowId xmlns:a16="http://schemas.microsoft.com/office/drawing/2014/main" val="1791246065"/>
                  </a:ext>
                </a:extLst>
              </a:tr>
              <a:tr h="370840">
                <a:tc>
                  <a:txBody>
                    <a:bodyPr/>
                    <a:lstStyle/>
                    <a:p>
                      <a:pPr fontAlgn="ctr"/>
                      <a:r>
                        <a:rPr lang="en-US" sz="1200" dirty="0">
                          <a:effectLst/>
                        </a:rPr>
                        <a:t>Security</a:t>
                      </a:r>
                      <a:endParaRPr lang="en-US" sz="1200" b="0" dirty="0">
                        <a:solidFill>
                          <a:srgbClr val="000000"/>
                        </a:solidFill>
                        <a:effectLst/>
                      </a:endParaRPr>
                    </a:p>
                  </a:txBody>
                  <a:tcPr marL="47625" marR="47625" marT="47625" marB="47625" anchor="ctr"/>
                </a:tc>
                <a:tc>
                  <a:txBody>
                    <a:bodyPr/>
                    <a:lstStyle/>
                    <a:p>
                      <a:pPr algn="just" fontAlgn="ctr">
                        <a:buFont typeface="Arial" panose="020B0604020202020204" pitchFamily="34" charset="0"/>
                        <a:buNone/>
                      </a:pPr>
                      <a:r>
                        <a:rPr lang="en-US" sz="1200" dirty="0">
                          <a:effectLst/>
                        </a:rPr>
                        <a:t>Backups should be transported to an approved offsite storage location on a daily, weekly, or monthly rotation, as required by the security policy.</a:t>
                      </a:r>
                      <a:endParaRPr lang="en-US" sz="1200" b="0" dirty="0">
                        <a:solidFill>
                          <a:srgbClr val="000000"/>
                        </a:solidFill>
                        <a:effectLst/>
                      </a:endParaRPr>
                    </a:p>
                  </a:txBody>
                  <a:tcPr marL="47625" marR="47625" marT="47625" marB="47625" anchor="ctr"/>
                </a:tc>
                <a:extLst>
                  <a:ext uri="{0D108BD9-81ED-4DB2-BD59-A6C34878D82A}">
                    <a16:rowId xmlns:a16="http://schemas.microsoft.com/office/drawing/2014/main" val="2225932627"/>
                  </a:ext>
                </a:extLst>
              </a:tr>
              <a:tr h="370840">
                <a:tc>
                  <a:txBody>
                    <a:bodyPr/>
                    <a:lstStyle/>
                    <a:p>
                      <a:pPr fontAlgn="ctr"/>
                      <a:r>
                        <a:rPr lang="en-US" sz="1200" dirty="0">
                          <a:effectLst/>
                        </a:rPr>
                        <a:t>Validation</a:t>
                      </a:r>
                      <a:endParaRPr lang="en-US" sz="1200" b="0" dirty="0">
                        <a:solidFill>
                          <a:srgbClr val="000000"/>
                        </a:solidFill>
                        <a:effectLst/>
                      </a:endParaRPr>
                    </a:p>
                  </a:txBody>
                  <a:tcPr marL="47625" marR="47625" marT="47625" marB="47625" anchor="ctr"/>
                </a:tc>
                <a:tc>
                  <a:txBody>
                    <a:bodyPr/>
                    <a:lstStyle/>
                    <a:p>
                      <a:pPr algn="just" fontAlgn="ctr">
                        <a:buFont typeface="Arial" panose="020B0604020202020204" pitchFamily="34" charset="0"/>
                        <a:buNone/>
                      </a:pPr>
                      <a:r>
                        <a:rPr lang="en-US" sz="1200" dirty="0">
                          <a:effectLst/>
                        </a:rPr>
                        <a:t>Backups should be protected using strong passwords. The password is required to restore the data.</a:t>
                      </a:r>
                      <a:endParaRPr lang="en-US" sz="1200" b="0" dirty="0">
                        <a:solidFill>
                          <a:srgbClr val="000000"/>
                        </a:solidFill>
                        <a:effectLst/>
                      </a:endParaRPr>
                    </a:p>
                  </a:txBody>
                  <a:tcPr marL="47625" marR="47625" marT="47625" marB="47625" anchor="ctr"/>
                </a:tc>
                <a:extLst>
                  <a:ext uri="{0D108BD9-81ED-4DB2-BD59-A6C34878D82A}">
                    <a16:rowId xmlns:a16="http://schemas.microsoft.com/office/drawing/2014/main" val="1845723784"/>
                  </a:ext>
                </a:extLst>
              </a:tr>
            </a:tbl>
          </a:graphicData>
        </a:graphic>
      </p:graphicFrame>
    </p:spTree>
    <p:extLst>
      <p:ext uri="{BB962C8B-B14F-4D97-AF65-F5344CB8AC3E}">
        <p14:creationId xmlns:p14="http://schemas.microsoft.com/office/powerpoint/2010/main" val="33554043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pic>
        <p:nvPicPr>
          <p:cNvPr id="7" name="Picture 6">
            <a:extLst>
              <a:ext uri="{FF2B5EF4-FFF2-40B4-BE49-F238E27FC236}">
                <a16:creationId xmlns:a16="http://schemas.microsoft.com/office/drawing/2014/main" id="{CA3B1276-4D3A-B546-B0D3-54E99AE89A64}"/>
              </a:ext>
            </a:extLst>
          </p:cNvPr>
          <p:cNvPicPr>
            <a:picLocks noChangeAspect="1"/>
          </p:cNvPicPr>
          <p:nvPr/>
        </p:nvPicPr>
        <p:blipFill>
          <a:blip r:embed="rId2"/>
          <a:stretch>
            <a:fillRect/>
          </a:stretch>
        </p:blipFill>
        <p:spPr>
          <a:xfrm>
            <a:off x="1115616" y="1308249"/>
            <a:ext cx="6552728" cy="3800830"/>
          </a:xfrm>
          <a:prstGeom prst="rect">
            <a:avLst/>
          </a:prstGeom>
        </p:spPr>
      </p:pic>
    </p:spTree>
    <p:extLst>
      <p:ext uri="{BB962C8B-B14F-4D97-AF65-F5344CB8AC3E}">
        <p14:creationId xmlns:p14="http://schemas.microsoft.com/office/powerpoint/2010/main" val="12583357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pic>
        <p:nvPicPr>
          <p:cNvPr id="6" name="Picture 5"/>
          <p:cNvPicPr>
            <a:picLocks noChangeAspect="1"/>
          </p:cNvPicPr>
          <p:nvPr/>
        </p:nvPicPr>
        <p:blipFill>
          <a:blip r:embed="rId2"/>
          <a:stretch>
            <a:fillRect/>
          </a:stretch>
        </p:blipFill>
        <p:spPr>
          <a:xfrm>
            <a:off x="1187624" y="1196752"/>
            <a:ext cx="5472608" cy="4233029"/>
          </a:xfrm>
          <a:prstGeom prst="rect">
            <a:avLst/>
          </a:prstGeom>
        </p:spPr>
      </p:pic>
    </p:spTree>
    <p:extLst>
      <p:ext uri="{BB962C8B-B14F-4D97-AF65-F5344CB8AC3E}">
        <p14:creationId xmlns:p14="http://schemas.microsoft.com/office/powerpoint/2010/main" val="22632779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pic>
        <p:nvPicPr>
          <p:cNvPr id="3" name="Picture 2"/>
          <p:cNvPicPr>
            <a:picLocks noChangeAspect="1"/>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0345" t="4132" r="12541" b="71765"/>
          <a:stretch/>
        </p:blipFill>
        <p:spPr>
          <a:xfrm>
            <a:off x="267742" y="1164676"/>
            <a:ext cx="4032448" cy="1260384"/>
          </a:xfrm>
          <a:prstGeom prst="rect">
            <a:avLst/>
          </a:prstGeom>
        </p:spPr>
      </p:pic>
      <p:pic>
        <p:nvPicPr>
          <p:cNvPr id="7" name="Picture 6"/>
          <p:cNvPicPr>
            <a:picLocks noChangeAspect="1"/>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t="42858" b="16000"/>
          <a:stretch/>
        </p:blipFill>
        <p:spPr>
          <a:xfrm>
            <a:off x="2555776" y="2609255"/>
            <a:ext cx="6465703" cy="2660124"/>
          </a:xfrm>
          <a:prstGeom prst="rect">
            <a:avLst/>
          </a:prstGeom>
        </p:spPr>
      </p:pic>
    </p:spTree>
    <p:extLst>
      <p:ext uri="{BB962C8B-B14F-4D97-AF65-F5344CB8AC3E}">
        <p14:creationId xmlns:p14="http://schemas.microsoft.com/office/powerpoint/2010/main" val="1522633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a:xfrm>
            <a:off x="5090939" y="4524780"/>
            <a:ext cx="4036318" cy="1143000"/>
          </a:xfrm>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40687" t="89249" r="30682"/>
          <a:stretch/>
        </p:blipFill>
        <p:spPr>
          <a:xfrm>
            <a:off x="245206" y="134151"/>
            <a:ext cx="1368153" cy="737320"/>
          </a:xfrm>
          <a:prstGeom prst="rect">
            <a:avLst/>
          </a:prstGeom>
        </p:spPr>
      </p:pic>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t="21000" b="11801"/>
          <a:stretch/>
        </p:blipFill>
        <p:spPr>
          <a:xfrm>
            <a:off x="229009" y="1062170"/>
            <a:ext cx="4778499" cy="4608512"/>
          </a:xfrm>
          <a:prstGeom prst="rect">
            <a:avLst/>
          </a:prstGeom>
        </p:spPr>
      </p:pic>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b="80050"/>
          <a:stretch/>
        </p:blipFill>
        <p:spPr>
          <a:xfrm>
            <a:off x="4283968" y="134151"/>
            <a:ext cx="4778499" cy="1368152"/>
          </a:xfrm>
          <a:prstGeom prst="rect">
            <a:avLst/>
          </a:prstGeom>
        </p:spPr>
      </p:pic>
    </p:spTree>
    <p:extLst>
      <p:ext uri="{BB962C8B-B14F-4D97-AF65-F5344CB8AC3E}">
        <p14:creationId xmlns:p14="http://schemas.microsoft.com/office/powerpoint/2010/main" val="22177806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sp>
        <p:nvSpPr>
          <p:cNvPr id="3" name="Rectangle 2"/>
          <p:cNvSpPr/>
          <p:nvPr/>
        </p:nvSpPr>
        <p:spPr>
          <a:xfrm>
            <a:off x="683568" y="1659285"/>
            <a:ext cx="8208912" cy="2800767"/>
          </a:xfrm>
          <a:prstGeom prst="rect">
            <a:avLst/>
          </a:prstGeom>
        </p:spPr>
        <p:txBody>
          <a:bodyPr wrap="square">
            <a:spAutoFit/>
          </a:bodyPr>
          <a:lstStyle/>
          <a:p>
            <a:pPr marL="415985" lvl="1" indent="-342900" algn="just">
              <a:buFont typeface="Wingdings" panose="05000000000000000000" pitchFamily="2" charset="2"/>
              <a:buChar char="ü"/>
            </a:pPr>
            <a:r>
              <a:rPr lang="en-US" sz="1600" b="1" dirty="0">
                <a:solidFill>
                  <a:srgbClr val="FF0000"/>
                </a:solidFill>
              </a:rPr>
              <a:t>Default usernames and passwords</a:t>
            </a:r>
            <a:r>
              <a:rPr lang="en-US" sz="1600" dirty="0">
                <a:solidFill>
                  <a:srgbClr val="000000"/>
                </a:solidFill>
              </a:rPr>
              <a:t> should be changed immediately.</a:t>
            </a:r>
          </a:p>
          <a:p>
            <a:pPr marL="415985" lvl="1" indent="-342900" algn="just">
              <a:buFont typeface="Wingdings" panose="05000000000000000000" pitchFamily="2" charset="2"/>
              <a:buChar char="ü"/>
            </a:pPr>
            <a:endParaRPr lang="en-US" sz="1600" dirty="0" smtClean="0">
              <a:solidFill>
                <a:srgbClr val="000000"/>
              </a:solidFill>
            </a:endParaRPr>
          </a:p>
          <a:p>
            <a:pPr marL="415985" lvl="1" indent="-342900" algn="just">
              <a:buFont typeface="Wingdings" panose="05000000000000000000" pitchFamily="2" charset="2"/>
              <a:buChar char="ü"/>
            </a:pPr>
            <a:r>
              <a:rPr lang="en-US" sz="1600" dirty="0" smtClean="0">
                <a:solidFill>
                  <a:srgbClr val="000000"/>
                </a:solidFill>
              </a:rPr>
              <a:t>Access </a:t>
            </a:r>
            <a:r>
              <a:rPr lang="en-US" sz="1600" dirty="0">
                <a:solidFill>
                  <a:srgbClr val="000000"/>
                </a:solidFill>
              </a:rPr>
              <a:t>to </a:t>
            </a:r>
            <a:r>
              <a:rPr lang="en-US" sz="1600" b="1" dirty="0">
                <a:solidFill>
                  <a:srgbClr val="00B050"/>
                </a:solidFill>
              </a:rPr>
              <a:t>system resources </a:t>
            </a:r>
            <a:r>
              <a:rPr lang="en-US" sz="1600" dirty="0">
                <a:solidFill>
                  <a:srgbClr val="000000"/>
                </a:solidFill>
              </a:rPr>
              <a:t>should be </a:t>
            </a:r>
            <a:r>
              <a:rPr lang="en-US" sz="1600" b="1" dirty="0">
                <a:solidFill>
                  <a:srgbClr val="00B050"/>
                </a:solidFill>
              </a:rPr>
              <a:t>restricted to only the individuals </a:t>
            </a:r>
            <a:r>
              <a:rPr lang="en-US" sz="1600" dirty="0">
                <a:solidFill>
                  <a:srgbClr val="000000"/>
                </a:solidFill>
              </a:rPr>
              <a:t>that are authorized to use those resources.</a:t>
            </a:r>
          </a:p>
          <a:p>
            <a:pPr marL="415985" lvl="1" indent="-342900" algn="just">
              <a:buFont typeface="Wingdings" panose="05000000000000000000" pitchFamily="2" charset="2"/>
              <a:buChar char="ü"/>
            </a:pPr>
            <a:endParaRPr lang="en-US" sz="1600" dirty="0" smtClean="0">
              <a:solidFill>
                <a:srgbClr val="000000"/>
              </a:solidFill>
            </a:endParaRPr>
          </a:p>
          <a:p>
            <a:pPr marL="415985" lvl="1" indent="-342900" algn="just">
              <a:buFont typeface="Wingdings" panose="05000000000000000000" pitchFamily="2" charset="2"/>
              <a:buChar char="ü"/>
            </a:pPr>
            <a:r>
              <a:rPr lang="en-US" sz="1600" dirty="0" smtClean="0">
                <a:solidFill>
                  <a:srgbClr val="000000"/>
                </a:solidFill>
              </a:rPr>
              <a:t>Any </a:t>
            </a:r>
            <a:r>
              <a:rPr lang="en-US" sz="1600" b="1" dirty="0">
                <a:solidFill>
                  <a:srgbClr val="FF0000"/>
                </a:solidFill>
              </a:rPr>
              <a:t>unnecessary services </a:t>
            </a:r>
            <a:r>
              <a:rPr lang="en-US" sz="1600" dirty="0">
                <a:solidFill>
                  <a:srgbClr val="000000"/>
                </a:solidFill>
              </a:rPr>
              <a:t>and applications should be </a:t>
            </a:r>
            <a:r>
              <a:rPr lang="en-US" sz="1600" b="1" dirty="0">
                <a:solidFill>
                  <a:srgbClr val="FF0000"/>
                </a:solidFill>
              </a:rPr>
              <a:t>turned off and uninstalled</a:t>
            </a:r>
            <a:r>
              <a:rPr lang="en-US" sz="1600" dirty="0">
                <a:solidFill>
                  <a:srgbClr val="000000"/>
                </a:solidFill>
              </a:rPr>
              <a:t> when possible.</a:t>
            </a:r>
          </a:p>
          <a:p>
            <a:pPr marL="415985" lvl="1" indent="-342900" algn="just">
              <a:buFont typeface="Wingdings" panose="05000000000000000000" pitchFamily="2" charset="2"/>
              <a:buChar char="ü"/>
            </a:pPr>
            <a:endParaRPr lang="en-US" sz="1600" dirty="0" smtClean="0">
              <a:solidFill>
                <a:srgbClr val="000000"/>
              </a:solidFill>
            </a:endParaRPr>
          </a:p>
          <a:p>
            <a:pPr marL="415985" lvl="1" indent="-342900" algn="just">
              <a:buFont typeface="Wingdings" panose="05000000000000000000" pitchFamily="2" charset="2"/>
              <a:buChar char="ü"/>
            </a:pPr>
            <a:r>
              <a:rPr lang="en-US" sz="1600" dirty="0" smtClean="0">
                <a:solidFill>
                  <a:srgbClr val="000000"/>
                </a:solidFill>
              </a:rPr>
              <a:t>Often</a:t>
            </a:r>
            <a:r>
              <a:rPr lang="en-US" sz="1600" dirty="0">
                <a:solidFill>
                  <a:srgbClr val="000000"/>
                </a:solidFill>
              </a:rPr>
              <a:t>, devices shipped from the manufacturer have been sitting in a warehouse for a period of time and do not have the most up-to-date patches installed. It is important to </a:t>
            </a:r>
            <a:r>
              <a:rPr lang="en-US" sz="1600" b="1" dirty="0">
                <a:solidFill>
                  <a:srgbClr val="00B050"/>
                </a:solidFill>
              </a:rPr>
              <a:t>update any software and install any security patches prior to implementation</a:t>
            </a:r>
            <a:r>
              <a:rPr lang="en-US" sz="1600" dirty="0">
                <a:solidFill>
                  <a:srgbClr val="000000"/>
                </a:solidFill>
              </a:rPr>
              <a:t>.</a:t>
            </a:r>
          </a:p>
        </p:txBody>
      </p:sp>
    </p:spTree>
    <p:extLst>
      <p:ext uri="{BB962C8B-B14F-4D97-AF65-F5344CB8AC3E}">
        <p14:creationId xmlns:p14="http://schemas.microsoft.com/office/powerpoint/2010/main" val="37011808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sp>
        <p:nvSpPr>
          <p:cNvPr id="3" name="Rectangle 2"/>
          <p:cNvSpPr/>
          <p:nvPr/>
        </p:nvSpPr>
        <p:spPr>
          <a:xfrm>
            <a:off x="611560" y="980728"/>
            <a:ext cx="8208912" cy="4478149"/>
          </a:xfrm>
          <a:prstGeom prst="rect">
            <a:avLst/>
          </a:prstGeom>
        </p:spPr>
        <p:txBody>
          <a:bodyPr wrap="square">
            <a:spAutoFit/>
          </a:bodyPr>
          <a:lstStyle/>
          <a:p>
            <a:pPr algn="just"/>
            <a:r>
              <a:rPr lang="en-US" sz="1500" b="1" i="1" dirty="0" smtClean="0">
                <a:solidFill>
                  <a:srgbClr val="000000"/>
                </a:solidFill>
              </a:rPr>
              <a:t>Strong passwords</a:t>
            </a:r>
          </a:p>
          <a:p>
            <a:pPr marL="285750" indent="-285750" algn="just">
              <a:buFont typeface="Wingdings" panose="05000000000000000000" pitchFamily="2" charset="2"/>
              <a:buChar char="Ø"/>
            </a:pPr>
            <a:endParaRPr lang="en-US" sz="1500" dirty="0" smtClean="0">
              <a:solidFill>
                <a:srgbClr val="000000"/>
              </a:solidFill>
            </a:endParaRPr>
          </a:p>
          <a:p>
            <a:pPr marL="285750" indent="-285750" algn="just">
              <a:buFont typeface="Wingdings" panose="05000000000000000000" pitchFamily="2" charset="2"/>
              <a:buChar char="Ø"/>
            </a:pPr>
            <a:r>
              <a:rPr lang="en-US" sz="1500" dirty="0" smtClean="0">
                <a:solidFill>
                  <a:srgbClr val="000000"/>
                </a:solidFill>
              </a:rPr>
              <a:t>Use </a:t>
            </a:r>
            <a:r>
              <a:rPr lang="en-US" sz="1500" dirty="0">
                <a:solidFill>
                  <a:srgbClr val="000000"/>
                </a:solidFill>
              </a:rPr>
              <a:t>a password length of at least eight characters, preferably 10 or more </a:t>
            </a:r>
            <a:r>
              <a:rPr lang="en-US" sz="1500" dirty="0" smtClean="0">
                <a:solidFill>
                  <a:srgbClr val="000000"/>
                </a:solidFill>
              </a:rPr>
              <a:t>characters and make it complex</a:t>
            </a:r>
            <a:r>
              <a:rPr lang="en-US" sz="1500" dirty="0">
                <a:solidFill>
                  <a:srgbClr val="000000"/>
                </a:solidFill>
              </a:rPr>
              <a:t>. </a:t>
            </a:r>
          </a:p>
          <a:p>
            <a:pPr marL="285750" lvl="1" indent="-285750" algn="just">
              <a:buFont typeface="Wingdings" panose="05000000000000000000" pitchFamily="2" charset="2"/>
              <a:buChar char="Ø"/>
            </a:pPr>
            <a:endParaRPr lang="en-US" sz="1500" dirty="0" smtClean="0">
              <a:solidFill>
                <a:srgbClr val="000000"/>
              </a:solidFill>
            </a:endParaRPr>
          </a:p>
          <a:p>
            <a:pPr marL="285750" lvl="1" indent="-285750" algn="just">
              <a:buFont typeface="Wingdings" panose="05000000000000000000" pitchFamily="2" charset="2"/>
              <a:buChar char="Ø"/>
            </a:pPr>
            <a:r>
              <a:rPr lang="en-US" sz="1500" dirty="0" smtClean="0">
                <a:solidFill>
                  <a:srgbClr val="000000"/>
                </a:solidFill>
              </a:rPr>
              <a:t>Avoid </a:t>
            </a:r>
            <a:r>
              <a:rPr lang="en-US" sz="1500" dirty="0">
                <a:solidFill>
                  <a:srgbClr val="000000"/>
                </a:solidFill>
              </a:rPr>
              <a:t>passwords based on repetition, common dictionary words, letter or number sequences, usernames, relative or pet names, biographical information, such as birthdates, ID numbers, ancestor names, or other easily identifiable pieces of information.</a:t>
            </a:r>
          </a:p>
          <a:p>
            <a:pPr marL="285750" lvl="1" indent="-285750" algn="just">
              <a:buFont typeface="Wingdings" panose="05000000000000000000" pitchFamily="2" charset="2"/>
              <a:buChar char="Ø"/>
            </a:pPr>
            <a:endParaRPr lang="en-US" sz="1500" dirty="0" smtClean="0">
              <a:solidFill>
                <a:srgbClr val="000000"/>
              </a:solidFill>
            </a:endParaRPr>
          </a:p>
          <a:p>
            <a:pPr marL="285750" lvl="1" indent="-285750" algn="just">
              <a:buFont typeface="Wingdings" panose="05000000000000000000" pitchFamily="2" charset="2"/>
              <a:buChar char="Ø"/>
            </a:pPr>
            <a:r>
              <a:rPr lang="en-US" sz="1500" dirty="0" smtClean="0">
                <a:solidFill>
                  <a:srgbClr val="000000"/>
                </a:solidFill>
              </a:rPr>
              <a:t>Deliberately </a:t>
            </a:r>
            <a:r>
              <a:rPr lang="en-US" sz="1500" dirty="0">
                <a:solidFill>
                  <a:srgbClr val="000000"/>
                </a:solidFill>
              </a:rPr>
              <a:t>misspell a password. For example, Smith = Smyth = 5mYth or Security = 5ecur1ty.</a:t>
            </a:r>
          </a:p>
          <a:p>
            <a:pPr marL="285750" lvl="1" indent="-285750" algn="just">
              <a:buFont typeface="Wingdings" panose="05000000000000000000" pitchFamily="2" charset="2"/>
              <a:buChar char="Ø"/>
            </a:pPr>
            <a:endParaRPr lang="en-US" sz="1500" dirty="0" smtClean="0">
              <a:solidFill>
                <a:srgbClr val="000000"/>
              </a:solidFill>
            </a:endParaRPr>
          </a:p>
          <a:p>
            <a:pPr marL="285750" lvl="1" indent="-285750" algn="just">
              <a:buFont typeface="Wingdings" panose="05000000000000000000" pitchFamily="2" charset="2"/>
              <a:buChar char="Ø"/>
            </a:pPr>
            <a:r>
              <a:rPr lang="en-US" sz="1500" dirty="0" smtClean="0">
                <a:solidFill>
                  <a:srgbClr val="000000"/>
                </a:solidFill>
              </a:rPr>
              <a:t>Change </a:t>
            </a:r>
            <a:r>
              <a:rPr lang="en-US" sz="1500" dirty="0">
                <a:solidFill>
                  <a:srgbClr val="000000"/>
                </a:solidFill>
              </a:rPr>
              <a:t>passwords often. If a password is unknowingly compromised, the window of opportunity for the threat actor to use the password is limited.</a:t>
            </a:r>
          </a:p>
          <a:p>
            <a:pPr marL="285750" lvl="1" indent="-285750" algn="just">
              <a:buFont typeface="Wingdings" panose="05000000000000000000" pitchFamily="2" charset="2"/>
              <a:buChar char="Ø"/>
            </a:pPr>
            <a:endParaRPr lang="en-US" sz="1500" dirty="0" smtClean="0">
              <a:solidFill>
                <a:srgbClr val="000000"/>
              </a:solidFill>
            </a:endParaRPr>
          </a:p>
          <a:p>
            <a:pPr marL="285750" lvl="1" indent="-285750" algn="just">
              <a:buFont typeface="Wingdings" panose="05000000000000000000" pitchFamily="2" charset="2"/>
              <a:buChar char="Ø"/>
            </a:pPr>
            <a:r>
              <a:rPr lang="en-US" sz="1500" dirty="0" smtClean="0">
                <a:solidFill>
                  <a:srgbClr val="000000"/>
                </a:solidFill>
              </a:rPr>
              <a:t>Do </a:t>
            </a:r>
            <a:r>
              <a:rPr lang="en-US" sz="1500" dirty="0">
                <a:solidFill>
                  <a:srgbClr val="000000"/>
                </a:solidFill>
              </a:rPr>
              <a:t>not write passwords down and leave them in obvious places such as on the desk or monitor.</a:t>
            </a:r>
          </a:p>
          <a:p>
            <a:pPr marL="285750" indent="-285750" algn="just">
              <a:buFont typeface="Wingdings" panose="05000000000000000000" pitchFamily="2" charset="2"/>
              <a:buChar char="Ø"/>
            </a:pPr>
            <a:endParaRPr lang="en-US" sz="1500" dirty="0" smtClean="0">
              <a:solidFill>
                <a:srgbClr val="000000"/>
              </a:solidFill>
            </a:endParaRPr>
          </a:p>
          <a:p>
            <a:pPr marL="285750" indent="-285750" algn="just">
              <a:buFont typeface="Wingdings" panose="05000000000000000000" pitchFamily="2" charset="2"/>
              <a:buChar char="Ø"/>
            </a:pPr>
            <a:r>
              <a:rPr lang="en-US" sz="1500" dirty="0" smtClean="0">
                <a:solidFill>
                  <a:srgbClr val="000000"/>
                </a:solidFill>
              </a:rPr>
              <a:t>On </a:t>
            </a:r>
            <a:r>
              <a:rPr lang="en-US" sz="1500" dirty="0">
                <a:solidFill>
                  <a:srgbClr val="000000"/>
                </a:solidFill>
              </a:rPr>
              <a:t>Cisco routers, leading spaces are ignored for passwords, but spaces after the first character are not. </a:t>
            </a:r>
            <a:r>
              <a:rPr lang="en-US" sz="1500" dirty="0" smtClean="0">
                <a:solidFill>
                  <a:srgbClr val="000000"/>
                </a:solidFill>
              </a:rPr>
              <a:t> Use passphrase</a:t>
            </a:r>
            <a:r>
              <a:rPr lang="en-US" sz="1500" dirty="0">
                <a:solidFill>
                  <a:srgbClr val="000000"/>
                </a:solidFill>
              </a:rPr>
              <a:t>. A passphrase is often easier to remember than a simple password. It is also longer and harder to guess.</a:t>
            </a:r>
          </a:p>
        </p:txBody>
      </p:sp>
    </p:spTree>
    <p:extLst>
      <p:ext uri="{BB962C8B-B14F-4D97-AF65-F5344CB8AC3E}">
        <p14:creationId xmlns:p14="http://schemas.microsoft.com/office/powerpoint/2010/main" val="355047625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sp>
        <p:nvSpPr>
          <p:cNvPr id="3" name="Rectangle 2"/>
          <p:cNvSpPr/>
          <p:nvPr/>
        </p:nvSpPr>
        <p:spPr>
          <a:xfrm>
            <a:off x="611560" y="980728"/>
            <a:ext cx="8208912" cy="553998"/>
          </a:xfrm>
          <a:prstGeom prst="rect">
            <a:avLst/>
          </a:prstGeom>
        </p:spPr>
        <p:txBody>
          <a:bodyPr wrap="square">
            <a:spAutoFit/>
          </a:bodyPr>
          <a:lstStyle/>
          <a:p>
            <a:pPr algn="just"/>
            <a:r>
              <a:rPr lang="en-US" sz="1500" b="1" i="1" dirty="0" smtClean="0">
                <a:solidFill>
                  <a:srgbClr val="000000"/>
                </a:solidFill>
              </a:rPr>
              <a:t>In our Cisco Devices…</a:t>
            </a:r>
          </a:p>
          <a:p>
            <a:pPr marL="285750" indent="-285750" algn="just">
              <a:buFont typeface="Wingdings" panose="05000000000000000000" pitchFamily="2" charset="2"/>
              <a:buChar char="Ø"/>
            </a:pPr>
            <a:endParaRPr lang="en-US" sz="1500" dirty="0" smtClean="0">
              <a:solidFill>
                <a:srgbClr val="000000"/>
              </a:solidFill>
            </a:endParaRPr>
          </a:p>
        </p:txBody>
      </p:sp>
      <p:pic>
        <p:nvPicPr>
          <p:cNvPr id="6" name="Picture 5">
            <a:extLst>
              <a:ext uri="{FF2B5EF4-FFF2-40B4-BE49-F238E27FC236}">
                <a16:creationId xmlns:a16="http://schemas.microsoft.com/office/drawing/2014/main" id="{A08643C7-ED48-7D44-A04A-1E402EFD59BF}"/>
              </a:ext>
            </a:extLst>
          </p:cNvPr>
          <p:cNvPicPr>
            <a:picLocks noChangeAspect="1"/>
          </p:cNvPicPr>
          <p:nvPr/>
        </p:nvPicPr>
        <p:blipFill>
          <a:blip r:embed="rId2"/>
          <a:stretch>
            <a:fillRect/>
          </a:stretch>
        </p:blipFill>
        <p:spPr>
          <a:xfrm>
            <a:off x="1259632" y="1260341"/>
            <a:ext cx="6264696" cy="3982557"/>
          </a:xfrm>
          <a:prstGeom prst="rect">
            <a:avLst/>
          </a:prstGeom>
        </p:spPr>
      </p:pic>
    </p:spTree>
    <p:extLst>
      <p:ext uri="{BB962C8B-B14F-4D97-AF65-F5344CB8AC3E}">
        <p14:creationId xmlns:p14="http://schemas.microsoft.com/office/powerpoint/2010/main" val="2101370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sp>
        <p:nvSpPr>
          <p:cNvPr id="3" name="Rectangle 2"/>
          <p:cNvSpPr/>
          <p:nvPr/>
        </p:nvSpPr>
        <p:spPr>
          <a:xfrm>
            <a:off x="611560" y="980728"/>
            <a:ext cx="8208912" cy="4555093"/>
          </a:xfrm>
          <a:prstGeom prst="rect">
            <a:avLst/>
          </a:prstGeom>
        </p:spPr>
        <p:txBody>
          <a:bodyPr wrap="square">
            <a:spAutoFit/>
          </a:bodyPr>
          <a:lstStyle/>
          <a:p>
            <a:pPr algn="just"/>
            <a:r>
              <a:rPr lang="en-US" sz="1500" b="1" i="1" dirty="0" smtClean="0">
                <a:solidFill>
                  <a:srgbClr val="000000"/>
                </a:solidFill>
              </a:rPr>
              <a:t>In our Cisco Devices…</a:t>
            </a:r>
            <a:r>
              <a:rPr lang="en-US" dirty="0" smtClean="0">
                <a:solidFill>
                  <a:srgbClr val="000000"/>
                </a:solidFill>
              </a:rPr>
              <a:t>Enable SSH</a:t>
            </a:r>
            <a:endParaRPr lang="en-US" dirty="0">
              <a:solidFill>
                <a:srgbClr val="000000"/>
              </a:solidFill>
            </a:endParaRPr>
          </a:p>
          <a:p>
            <a:pPr marL="342900" indent="-342900" algn="just">
              <a:buFont typeface="+mj-lt"/>
              <a:buAutoNum type="arabicPeriod"/>
            </a:pPr>
            <a:endParaRPr lang="en-US" sz="1600" b="1" dirty="0" smtClean="0">
              <a:solidFill>
                <a:srgbClr val="000000"/>
              </a:solidFill>
            </a:endParaRPr>
          </a:p>
          <a:p>
            <a:pPr marL="342900" indent="-342900" algn="just">
              <a:buFont typeface="+mj-lt"/>
              <a:buAutoNum type="arabicPeriod"/>
            </a:pPr>
            <a:r>
              <a:rPr lang="en-US" sz="1600" b="1" dirty="0" smtClean="0">
                <a:solidFill>
                  <a:srgbClr val="000000"/>
                </a:solidFill>
              </a:rPr>
              <a:t>Configure </a:t>
            </a:r>
            <a:r>
              <a:rPr lang="en-US" sz="1600" b="1" dirty="0">
                <a:solidFill>
                  <a:srgbClr val="000000"/>
                </a:solidFill>
              </a:rPr>
              <a:t>a unique device hostname</a:t>
            </a:r>
            <a:r>
              <a:rPr lang="en-US" sz="1600" dirty="0">
                <a:solidFill>
                  <a:srgbClr val="000000"/>
                </a:solidFill>
              </a:rPr>
              <a:t>. A device must have a unique hostname other than the default.</a:t>
            </a:r>
          </a:p>
          <a:p>
            <a:pPr marL="342900" indent="-342900" algn="just">
              <a:buFont typeface="+mj-lt"/>
              <a:buAutoNum type="arabicPeriod"/>
            </a:pPr>
            <a:endParaRPr lang="en-US" sz="1600" b="1" dirty="0" smtClean="0">
              <a:solidFill>
                <a:srgbClr val="000000"/>
              </a:solidFill>
            </a:endParaRPr>
          </a:p>
          <a:p>
            <a:pPr marL="342900" indent="-342900" algn="just">
              <a:buFont typeface="+mj-lt"/>
              <a:buAutoNum type="arabicPeriod"/>
            </a:pPr>
            <a:r>
              <a:rPr lang="en-US" sz="1600" b="1" dirty="0" smtClean="0">
                <a:solidFill>
                  <a:srgbClr val="000000"/>
                </a:solidFill>
              </a:rPr>
              <a:t>Configure </a:t>
            </a:r>
            <a:r>
              <a:rPr lang="en-US" sz="1600" b="1" dirty="0">
                <a:solidFill>
                  <a:srgbClr val="000000"/>
                </a:solidFill>
              </a:rPr>
              <a:t>the IP domain name</a:t>
            </a:r>
            <a:r>
              <a:rPr lang="en-US" sz="1600" dirty="0">
                <a:solidFill>
                  <a:srgbClr val="000000"/>
                </a:solidFill>
              </a:rPr>
              <a:t>. Configure the IP domain name of the network by using the global configuration mode command </a:t>
            </a:r>
            <a:r>
              <a:rPr lang="en-US" sz="1600" b="1" dirty="0" err="1">
                <a:solidFill>
                  <a:srgbClr val="000000"/>
                </a:solidFill>
              </a:rPr>
              <a:t>ip</a:t>
            </a:r>
            <a:r>
              <a:rPr lang="en-US" sz="1600" b="1" dirty="0">
                <a:solidFill>
                  <a:srgbClr val="000000"/>
                </a:solidFill>
              </a:rPr>
              <a:t>-domain name</a:t>
            </a:r>
            <a:r>
              <a:rPr lang="en-US" sz="1600" dirty="0">
                <a:solidFill>
                  <a:srgbClr val="000000"/>
                </a:solidFill>
              </a:rPr>
              <a:t>.</a:t>
            </a:r>
          </a:p>
          <a:p>
            <a:pPr marL="342900" indent="-342900" algn="just">
              <a:buFont typeface="+mj-lt"/>
              <a:buAutoNum type="arabicPeriod"/>
            </a:pPr>
            <a:endParaRPr lang="en-US" sz="1600" b="1" dirty="0" smtClean="0">
              <a:solidFill>
                <a:srgbClr val="000000"/>
              </a:solidFill>
            </a:endParaRPr>
          </a:p>
          <a:p>
            <a:pPr marL="342900" indent="-342900" algn="just">
              <a:buFont typeface="+mj-lt"/>
              <a:buAutoNum type="arabicPeriod"/>
            </a:pPr>
            <a:r>
              <a:rPr lang="en-US" sz="1600" b="1" dirty="0" smtClean="0">
                <a:solidFill>
                  <a:srgbClr val="000000"/>
                </a:solidFill>
              </a:rPr>
              <a:t>Generate </a:t>
            </a:r>
            <a:r>
              <a:rPr lang="en-US" sz="1600" b="1" dirty="0">
                <a:solidFill>
                  <a:srgbClr val="000000"/>
                </a:solidFill>
              </a:rPr>
              <a:t>a key to encrypt SSH traffic</a:t>
            </a:r>
            <a:r>
              <a:rPr lang="en-US" sz="1600" dirty="0">
                <a:solidFill>
                  <a:srgbClr val="000000"/>
                </a:solidFill>
              </a:rPr>
              <a:t>. SSH encrypts traffic between source and destination. However, to do so, a unique authentication key must be generated by using the global configuration command </a:t>
            </a:r>
            <a:r>
              <a:rPr lang="en-US" sz="1600" b="1" dirty="0">
                <a:solidFill>
                  <a:srgbClr val="000000"/>
                </a:solidFill>
              </a:rPr>
              <a:t>crypto key generate </a:t>
            </a:r>
            <a:r>
              <a:rPr lang="en-US" sz="1600" b="1" dirty="0" err="1">
                <a:solidFill>
                  <a:srgbClr val="000000"/>
                </a:solidFill>
              </a:rPr>
              <a:t>rsa</a:t>
            </a:r>
            <a:r>
              <a:rPr lang="en-US" sz="1600" b="1" dirty="0">
                <a:solidFill>
                  <a:srgbClr val="000000"/>
                </a:solidFill>
              </a:rPr>
              <a:t> general-keys modulus</a:t>
            </a:r>
            <a:r>
              <a:rPr lang="en-US" sz="1600" dirty="0">
                <a:solidFill>
                  <a:srgbClr val="000000"/>
                </a:solidFill>
              </a:rPr>
              <a:t> </a:t>
            </a:r>
            <a:r>
              <a:rPr lang="en-US" sz="1600" i="1" dirty="0">
                <a:solidFill>
                  <a:srgbClr val="000000"/>
                </a:solidFill>
              </a:rPr>
              <a:t>bits</a:t>
            </a:r>
            <a:r>
              <a:rPr lang="en-US" sz="1600" dirty="0">
                <a:solidFill>
                  <a:srgbClr val="000000"/>
                </a:solidFill>
              </a:rPr>
              <a:t>. The modulus </a:t>
            </a:r>
            <a:r>
              <a:rPr lang="en-US" sz="1600" i="1" dirty="0">
                <a:solidFill>
                  <a:srgbClr val="000000"/>
                </a:solidFill>
              </a:rPr>
              <a:t>bits</a:t>
            </a:r>
            <a:r>
              <a:rPr lang="en-US" sz="1600" dirty="0">
                <a:solidFill>
                  <a:srgbClr val="000000"/>
                </a:solidFill>
              </a:rPr>
              <a:t> determines the size of the key and can be configured from 360 bits to 2048 bits. The larger the bit value, the more secure the key. However, larger bit values also take longer to encrypt and decrypt information. The minimum recommended modulus length is 1024 bits.</a:t>
            </a:r>
          </a:p>
          <a:p>
            <a:pPr marL="342900" indent="-342900" algn="just">
              <a:buFont typeface="+mj-lt"/>
              <a:buAutoNum type="arabicPeriod"/>
            </a:pPr>
            <a:endParaRPr lang="en-US" sz="1600" b="1" dirty="0" smtClean="0">
              <a:solidFill>
                <a:srgbClr val="000000"/>
              </a:solidFill>
            </a:endParaRPr>
          </a:p>
          <a:p>
            <a:pPr marL="342900" indent="-342900" algn="just">
              <a:buFont typeface="+mj-lt"/>
              <a:buAutoNum type="arabicPeriod"/>
            </a:pPr>
            <a:r>
              <a:rPr lang="en-US" sz="1600" b="1" dirty="0" smtClean="0">
                <a:solidFill>
                  <a:srgbClr val="000000"/>
                </a:solidFill>
              </a:rPr>
              <a:t>Verify </a:t>
            </a:r>
            <a:r>
              <a:rPr lang="en-US" sz="1600" b="1" dirty="0">
                <a:solidFill>
                  <a:srgbClr val="000000"/>
                </a:solidFill>
              </a:rPr>
              <a:t>or create a local database entry</a:t>
            </a:r>
            <a:r>
              <a:rPr lang="en-US" sz="1600" dirty="0">
                <a:solidFill>
                  <a:srgbClr val="000000"/>
                </a:solidFill>
              </a:rPr>
              <a:t>. Create a local database username entry using the </a:t>
            </a:r>
            <a:r>
              <a:rPr lang="en-US" sz="1600" b="1" dirty="0">
                <a:solidFill>
                  <a:srgbClr val="000000"/>
                </a:solidFill>
              </a:rPr>
              <a:t>username</a:t>
            </a:r>
            <a:r>
              <a:rPr lang="en-US" sz="1600" dirty="0">
                <a:solidFill>
                  <a:srgbClr val="000000"/>
                </a:solidFill>
              </a:rPr>
              <a:t> global configuration command</a:t>
            </a:r>
            <a:r>
              <a:rPr lang="en-US" sz="1600" dirty="0" smtClean="0">
                <a:solidFill>
                  <a:srgbClr val="000000"/>
                </a:solidFill>
              </a:rPr>
              <a:t>.</a:t>
            </a:r>
            <a:endParaRPr lang="en-US" sz="1600" dirty="0">
              <a:solidFill>
                <a:srgbClr val="000000"/>
              </a:solidFill>
            </a:endParaRPr>
          </a:p>
        </p:txBody>
      </p:sp>
    </p:spTree>
    <p:extLst>
      <p:ext uri="{BB962C8B-B14F-4D97-AF65-F5344CB8AC3E}">
        <p14:creationId xmlns:p14="http://schemas.microsoft.com/office/powerpoint/2010/main" val="5137903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sp>
        <p:nvSpPr>
          <p:cNvPr id="3" name="Rectangle 2"/>
          <p:cNvSpPr/>
          <p:nvPr/>
        </p:nvSpPr>
        <p:spPr>
          <a:xfrm>
            <a:off x="611560" y="980728"/>
            <a:ext cx="8208912" cy="3293209"/>
          </a:xfrm>
          <a:prstGeom prst="rect">
            <a:avLst/>
          </a:prstGeom>
        </p:spPr>
        <p:txBody>
          <a:bodyPr wrap="square">
            <a:spAutoFit/>
          </a:bodyPr>
          <a:lstStyle/>
          <a:p>
            <a:pPr algn="just"/>
            <a:r>
              <a:rPr lang="en-US" sz="1500" b="1" i="1" dirty="0" smtClean="0">
                <a:solidFill>
                  <a:srgbClr val="000000"/>
                </a:solidFill>
              </a:rPr>
              <a:t>In our Cisco Devices…</a:t>
            </a:r>
            <a:r>
              <a:rPr lang="en-US" dirty="0" smtClean="0">
                <a:solidFill>
                  <a:srgbClr val="000000"/>
                </a:solidFill>
              </a:rPr>
              <a:t>Enable SSH</a:t>
            </a:r>
            <a:endParaRPr lang="en-US" dirty="0">
              <a:solidFill>
                <a:srgbClr val="000000"/>
              </a:solidFill>
            </a:endParaRPr>
          </a:p>
          <a:p>
            <a:pPr marL="342900" indent="-342900" algn="just">
              <a:buFont typeface="+mj-lt"/>
              <a:buAutoNum type="arabicPeriod"/>
            </a:pPr>
            <a:endParaRPr lang="en-US" sz="1600" b="1" dirty="0" smtClean="0">
              <a:solidFill>
                <a:srgbClr val="000000"/>
              </a:solidFill>
            </a:endParaRPr>
          </a:p>
          <a:p>
            <a:pPr algn="just"/>
            <a:r>
              <a:rPr lang="en-US" sz="1600" b="1" dirty="0" smtClean="0">
                <a:solidFill>
                  <a:srgbClr val="000000"/>
                </a:solidFill>
              </a:rPr>
              <a:t>5. Authenticate </a:t>
            </a:r>
            <a:r>
              <a:rPr lang="en-US" sz="1600" b="1" dirty="0">
                <a:solidFill>
                  <a:srgbClr val="000000"/>
                </a:solidFill>
              </a:rPr>
              <a:t>against the local database</a:t>
            </a:r>
            <a:r>
              <a:rPr lang="en-US" sz="1600" dirty="0">
                <a:solidFill>
                  <a:srgbClr val="000000"/>
                </a:solidFill>
              </a:rPr>
              <a:t>. Use the </a:t>
            </a:r>
            <a:r>
              <a:rPr lang="en-US" sz="1600" b="1" dirty="0">
                <a:solidFill>
                  <a:srgbClr val="000000"/>
                </a:solidFill>
              </a:rPr>
              <a:t>login local</a:t>
            </a:r>
            <a:r>
              <a:rPr lang="en-US" sz="1600" dirty="0">
                <a:solidFill>
                  <a:srgbClr val="000000"/>
                </a:solidFill>
              </a:rPr>
              <a:t> line </a:t>
            </a:r>
            <a:r>
              <a:rPr lang="en-US" sz="1600" dirty="0" smtClean="0">
                <a:solidFill>
                  <a:srgbClr val="000000"/>
                </a:solidFill>
              </a:rPr>
              <a:t>configuration command </a:t>
            </a:r>
            <a:r>
              <a:rPr lang="en-US" sz="1600" dirty="0">
                <a:solidFill>
                  <a:srgbClr val="000000"/>
                </a:solidFill>
              </a:rPr>
              <a:t>to authenticate the </a:t>
            </a:r>
            <a:r>
              <a:rPr lang="en-US" sz="1600" dirty="0" err="1">
                <a:solidFill>
                  <a:srgbClr val="000000"/>
                </a:solidFill>
              </a:rPr>
              <a:t>vty</a:t>
            </a:r>
            <a:r>
              <a:rPr lang="en-US" sz="1600" dirty="0">
                <a:solidFill>
                  <a:srgbClr val="000000"/>
                </a:solidFill>
              </a:rPr>
              <a:t> line against the local </a:t>
            </a:r>
            <a:r>
              <a:rPr lang="en-US" sz="1600" dirty="0" smtClean="0">
                <a:solidFill>
                  <a:srgbClr val="000000"/>
                </a:solidFill>
              </a:rPr>
              <a:t>database.</a:t>
            </a:r>
          </a:p>
          <a:p>
            <a:pPr algn="just"/>
            <a:endParaRPr lang="en-US" sz="1600" b="1" dirty="0" smtClean="0">
              <a:solidFill>
                <a:srgbClr val="000000"/>
              </a:solidFill>
            </a:endParaRPr>
          </a:p>
          <a:p>
            <a:pPr algn="just"/>
            <a:r>
              <a:rPr lang="en-US" sz="1600" b="1" dirty="0" smtClean="0">
                <a:solidFill>
                  <a:srgbClr val="000000"/>
                </a:solidFill>
              </a:rPr>
              <a:t>6. Enable </a:t>
            </a:r>
            <a:r>
              <a:rPr lang="en-US" sz="1600" b="1" dirty="0" err="1">
                <a:solidFill>
                  <a:srgbClr val="000000"/>
                </a:solidFill>
              </a:rPr>
              <a:t>vty</a:t>
            </a:r>
            <a:r>
              <a:rPr lang="en-US" sz="1600" b="1" dirty="0">
                <a:solidFill>
                  <a:srgbClr val="000000"/>
                </a:solidFill>
              </a:rPr>
              <a:t> inbound SSH sessions</a:t>
            </a:r>
            <a:r>
              <a:rPr lang="en-US" sz="1600" dirty="0">
                <a:solidFill>
                  <a:srgbClr val="000000"/>
                </a:solidFill>
              </a:rPr>
              <a:t>. By default, no input session is allowed on </a:t>
            </a:r>
            <a:r>
              <a:rPr lang="en-US" sz="1600" dirty="0" err="1">
                <a:solidFill>
                  <a:srgbClr val="000000"/>
                </a:solidFill>
              </a:rPr>
              <a:t>vty</a:t>
            </a:r>
            <a:r>
              <a:rPr lang="en-US" sz="1600" dirty="0">
                <a:solidFill>
                  <a:srgbClr val="000000"/>
                </a:solidFill>
              </a:rPr>
              <a:t> lines. You can specify multiple input protocols including Telnet and SSH using the </a:t>
            </a:r>
            <a:r>
              <a:rPr lang="en-US" sz="1600" b="1" dirty="0">
                <a:solidFill>
                  <a:srgbClr val="000000"/>
                </a:solidFill>
              </a:rPr>
              <a:t>transport input [</a:t>
            </a:r>
            <a:r>
              <a:rPr lang="en-US" sz="1600" b="1" dirty="0" err="1">
                <a:solidFill>
                  <a:srgbClr val="000000"/>
                </a:solidFill>
              </a:rPr>
              <a:t>ssh</a:t>
            </a:r>
            <a:r>
              <a:rPr lang="en-US" sz="1600" b="1" dirty="0">
                <a:solidFill>
                  <a:srgbClr val="000000"/>
                </a:solidFill>
              </a:rPr>
              <a:t> | telnet]</a:t>
            </a:r>
            <a:r>
              <a:rPr lang="en-US" sz="1600" dirty="0">
                <a:solidFill>
                  <a:srgbClr val="000000"/>
                </a:solidFill>
              </a:rPr>
              <a:t> command</a:t>
            </a:r>
            <a:r>
              <a:rPr lang="en-US" sz="1600" dirty="0" smtClean="0">
                <a:solidFill>
                  <a:srgbClr val="000000"/>
                </a:solidFill>
              </a:rPr>
              <a:t>.</a:t>
            </a:r>
          </a:p>
          <a:p>
            <a:pPr algn="just"/>
            <a:endParaRPr lang="en-US" sz="1600" dirty="0">
              <a:solidFill>
                <a:srgbClr val="000000"/>
              </a:solidFill>
            </a:endParaRPr>
          </a:p>
          <a:p>
            <a:pPr algn="ctr"/>
            <a:r>
              <a:rPr lang="en-US" sz="1600" i="1" dirty="0" smtClean="0">
                <a:solidFill>
                  <a:srgbClr val="000000"/>
                </a:solidFill>
              </a:rPr>
              <a:t>Refer to my video on SSH/ Telnet Demonstration in Moodle, to configure SSH</a:t>
            </a:r>
            <a:endParaRPr lang="en-US" sz="1600" i="1" dirty="0">
              <a:solidFill>
                <a:srgbClr val="000000"/>
              </a:solidFill>
            </a:endParaRPr>
          </a:p>
          <a:p>
            <a:pPr marL="342900" indent="-342900" algn="just">
              <a:buFont typeface="Arial" panose="020B0604020202020204" pitchFamily="34" charset="0"/>
              <a:buChar char="•"/>
            </a:pPr>
            <a:endParaRPr lang="en-US" sz="1600" dirty="0">
              <a:solidFill>
                <a:srgbClr val="000000"/>
              </a:solidFill>
            </a:endParaRPr>
          </a:p>
          <a:p>
            <a:pPr algn="just"/>
            <a:endParaRPr lang="en-US" sz="1500" b="1" i="1" dirty="0">
              <a:solidFill>
                <a:srgbClr val="000000"/>
              </a:solidFill>
            </a:endParaRPr>
          </a:p>
          <a:p>
            <a:pPr marL="285750" indent="-285750" algn="just">
              <a:buFont typeface="Wingdings" panose="05000000000000000000" pitchFamily="2" charset="2"/>
              <a:buChar char="Ø"/>
            </a:pPr>
            <a:endParaRPr lang="en-US" sz="1500" dirty="0">
              <a:solidFill>
                <a:srgbClr val="000000"/>
              </a:solidFill>
            </a:endParaRPr>
          </a:p>
        </p:txBody>
      </p:sp>
    </p:spTree>
    <p:extLst>
      <p:ext uri="{BB962C8B-B14F-4D97-AF65-F5344CB8AC3E}">
        <p14:creationId xmlns:p14="http://schemas.microsoft.com/office/powerpoint/2010/main" val="299313290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1F187-2245-4473-832B-C31E662AB1DC}"/>
              </a:ext>
            </a:extLst>
          </p:cNvPr>
          <p:cNvSpPr>
            <a:spLocks noGrp="1"/>
          </p:cNvSpPr>
          <p:nvPr>
            <p:ph type="title"/>
          </p:nvPr>
        </p:nvSpPr>
        <p:spPr/>
        <p:txBody>
          <a:bodyPr>
            <a:noAutofit/>
          </a:bodyPr>
          <a:lstStyle/>
          <a:p>
            <a:r>
              <a:rPr lang="en-GB" sz="2800" dirty="0" smtClean="0">
                <a:solidFill>
                  <a:schemeClr val="accent1">
                    <a:lumMod val="50000"/>
                  </a:schemeClr>
                </a:solidFill>
              </a:rPr>
              <a:t>Mitigations</a:t>
            </a:r>
            <a:endParaRPr lang="en-GB" sz="2800" b="1" i="1" dirty="0">
              <a:solidFill>
                <a:schemeClr val="accent1">
                  <a:lumMod val="50000"/>
                </a:schemeClr>
              </a:solidFill>
            </a:endParaRPr>
          </a:p>
        </p:txBody>
      </p:sp>
      <p:sp>
        <p:nvSpPr>
          <p:cNvPr id="5" name="TextBox 4"/>
          <p:cNvSpPr txBox="1"/>
          <p:nvPr/>
        </p:nvSpPr>
        <p:spPr>
          <a:xfrm>
            <a:off x="0" y="5453575"/>
            <a:ext cx="9144000" cy="246221"/>
          </a:xfrm>
          <a:prstGeom prst="rect">
            <a:avLst/>
          </a:prstGeom>
          <a:noFill/>
        </p:spPr>
        <p:txBody>
          <a:bodyPr wrap="square" rtlCol="0">
            <a:spAutoFit/>
          </a:bodyPr>
          <a:lstStyle/>
          <a:p>
            <a:pPr algn="ctr"/>
            <a:r>
              <a:rPr lang="en-GB" sz="1000" b="1" i="1" dirty="0" smtClean="0"/>
              <a:t>Nitheesh Murugan Kaliyamurthy | n.Kaliyamurthy@uwtsd.ac.uk</a:t>
            </a:r>
            <a:endParaRPr lang="en-GB" sz="1000" b="1" i="1" dirty="0"/>
          </a:p>
        </p:txBody>
      </p:sp>
      <p:sp>
        <p:nvSpPr>
          <p:cNvPr id="9" name="Rectangle 8"/>
          <p:cNvSpPr/>
          <p:nvPr/>
        </p:nvSpPr>
        <p:spPr>
          <a:xfrm>
            <a:off x="267742" y="692696"/>
            <a:ext cx="8435280" cy="615553"/>
          </a:xfrm>
          <a:prstGeom prst="rect">
            <a:avLst/>
          </a:prstGeom>
        </p:spPr>
        <p:txBody>
          <a:bodyPr wrap="square">
            <a:spAutoFit/>
          </a:bodyPr>
          <a:lstStyle/>
          <a:p>
            <a:pPr marL="358835" lvl="1" indent="-285750" algn="just">
              <a:buFont typeface="Wingdings" panose="05000000000000000000" pitchFamily="2" charset="2"/>
              <a:buChar char="Ø"/>
            </a:pPr>
            <a:r>
              <a:rPr lang="en-US" b="1" dirty="0" smtClean="0">
                <a:solidFill>
                  <a:srgbClr val="000000"/>
                </a:solidFill>
              </a:rPr>
              <a:t>Defend yourself…</a:t>
            </a:r>
          </a:p>
          <a:p>
            <a:pPr marL="816035" lvl="2" indent="-285750" algn="just">
              <a:buFont typeface="Wingdings" panose="05000000000000000000" pitchFamily="2" charset="2"/>
              <a:buChar char="Ø"/>
            </a:pPr>
            <a:endParaRPr lang="en-US" sz="1600" b="1" dirty="0">
              <a:solidFill>
                <a:srgbClr val="000000"/>
              </a:solidFill>
            </a:endParaRPr>
          </a:p>
        </p:txBody>
      </p:sp>
      <p:sp>
        <p:nvSpPr>
          <p:cNvPr id="3" name="Rectangle 2"/>
          <p:cNvSpPr/>
          <p:nvPr/>
        </p:nvSpPr>
        <p:spPr>
          <a:xfrm>
            <a:off x="611560" y="980728"/>
            <a:ext cx="8208912" cy="1846659"/>
          </a:xfrm>
          <a:prstGeom prst="rect">
            <a:avLst/>
          </a:prstGeom>
        </p:spPr>
        <p:txBody>
          <a:bodyPr wrap="square">
            <a:spAutoFit/>
          </a:bodyPr>
          <a:lstStyle/>
          <a:p>
            <a:pPr algn="just"/>
            <a:r>
              <a:rPr lang="en-US" sz="1500" b="1" i="1" dirty="0" smtClean="0">
                <a:solidFill>
                  <a:srgbClr val="000000"/>
                </a:solidFill>
              </a:rPr>
              <a:t>In our Cisco Devices…</a:t>
            </a:r>
            <a:r>
              <a:rPr lang="en-US" dirty="0">
                <a:solidFill>
                  <a:srgbClr val="000000"/>
                </a:solidFill>
              </a:rPr>
              <a:t> </a:t>
            </a:r>
            <a:r>
              <a:rPr lang="en-US" b="1" dirty="0" smtClean="0">
                <a:solidFill>
                  <a:srgbClr val="000000"/>
                </a:solidFill>
              </a:rPr>
              <a:t>Close doors!!!</a:t>
            </a:r>
          </a:p>
          <a:p>
            <a:pPr marL="342900" indent="-342900">
              <a:buFont typeface="Arial" panose="020B0604020202020204" pitchFamily="34" charset="0"/>
              <a:buChar char="•"/>
            </a:pPr>
            <a:endParaRPr lang="en-US" sz="1600" dirty="0" smtClean="0">
              <a:solidFill>
                <a:srgbClr val="000000"/>
              </a:solidFill>
            </a:endParaRPr>
          </a:p>
          <a:p>
            <a:pPr marL="342900" indent="-342900">
              <a:buFont typeface="Arial" panose="020B0604020202020204" pitchFamily="34" charset="0"/>
              <a:buChar char="•"/>
            </a:pPr>
            <a:r>
              <a:rPr lang="en-US" sz="1600" dirty="0" smtClean="0">
                <a:solidFill>
                  <a:srgbClr val="000000"/>
                </a:solidFill>
              </a:rPr>
              <a:t>The </a:t>
            </a:r>
            <a:r>
              <a:rPr lang="en-US" sz="1600" dirty="0">
                <a:solidFill>
                  <a:srgbClr val="000000"/>
                </a:solidFill>
              </a:rPr>
              <a:t>type of services that are on by default will vary depending on the IOS version. </a:t>
            </a:r>
            <a:endParaRPr lang="en-US" sz="1600" dirty="0" smtClean="0">
              <a:solidFill>
                <a:srgbClr val="000000"/>
              </a:solidFill>
            </a:endParaRPr>
          </a:p>
          <a:p>
            <a:pPr marL="800100" lvl="1" indent="-342900">
              <a:buFont typeface="Arial" panose="020B0604020202020204" pitchFamily="34" charset="0"/>
              <a:buChar char="•"/>
            </a:pPr>
            <a:r>
              <a:rPr lang="en-US" sz="1600" dirty="0" smtClean="0">
                <a:solidFill>
                  <a:srgbClr val="000000"/>
                </a:solidFill>
              </a:rPr>
              <a:t>For </a:t>
            </a:r>
            <a:r>
              <a:rPr lang="en-US" sz="1600" dirty="0">
                <a:solidFill>
                  <a:srgbClr val="000000"/>
                </a:solidFill>
              </a:rPr>
              <a:t>example, IOS-XE typically will have only HTTPS and DHCP ports open. You can verify this with the </a:t>
            </a:r>
            <a:r>
              <a:rPr lang="en-US" sz="1600" b="1" dirty="0">
                <a:solidFill>
                  <a:srgbClr val="000000"/>
                </a:solidFill>
              </a:rPr>
              <a:t>show </a:t>
            </a:r>
            <a:r>
              <a:rPr lang="en-US" sz="1600" b="1" dirty="0" err="1">
                <a:solidFill>
                  <a:srgbClr val="000000"/>
                </a:solidFill>
              </a:rPr>
              <a:t>ip</a:t>
            </a:r>
            <a:r>
              <a:rPr lang="en-US" sz="1600" b="1" dirty="0">
                <a:solidFill>
                  <a:srgbClr val="000000"/>
                </a:solidFill>
              </a:rPr>
              <a:t> ports all</a:t>
            </a:r>
            <a:r>
              <a:rPr lang="en-US" sz="1600" dirty="0">
                <a:solidFill>
                  <a:srgbClr val="000000"/>
                </a:solidFill>
              </a:rPr>
              <a:t> command.</a:t>
            </a:r>
          </a:p>
          <a:p>
            <a:pPr marL="342900" indent="-342900">
              <a:buFont typeface="Arial" panose="020B0604020202020204" pitchFamily="34" charset="0"/>
              <a:buChar char="•"/>
            </a:pPr>
            <a:endParaRPr lang="en-US" sz="1600" dirty="0" smtClean="0">
              <a:solidFill>
                <a:srgbClr val="000000"/>
              </a:solidFill>
            </a:endParaRPr>
          </a:p>
          <a:p>
            <a:pPr marL="342900" indent="-342900">
              <a:buFont typeface="Arial" panose="020B0604020202020204" pitchFamily="34" charset="0"/>
              <a:buChar char="•"/>
            </a:pPr>
            <a:r>
              <a:rPr lang="en-US" sz="1600" dirty="0" smtClean="0">
                <a:solidFill>
                  <a:srgbClr val="000000"/>
                </a:solidFill>
              </a:rPr>
              <a:t>IOS </a:t>
            </a:r>
            <a:r>
              <a:rPr lang="en-US" sz="1600" dirty="0">
                <a:solidFill>
                  <a:srgbClr val="000000"/>
                </a:solidFill>
              </a:rPr>
              <a:t>versions prior to IOS-XE use the </a:t>
            </a:r>
            <a:r>
              <a:rPr lang="en-US" sz="1600" b="1" dirty="0">
                <a:solidFill>
                  <a:srgbClr val="000000"/>
                </a:solidFill>
              </a:rPr>
              <a:t>show control-plane host open-ports</a:t>
            </a:r>
            <a:r>
              <a:rPr lang="en-US" sz="1600" dirty="0">
                <a:solidFill>
                  <a:srgbClr val="000000"/>
                </a:solidFill>
              </a:rPr>
              <a:t> command. </a:t>
            </a:r>
          </a:p>
        </p:txBody>
      </p:sp>
    </p:spTree>
    <p:extLst>
      <p:ext uri="{BB962C8B-B14F-4D97-AF65-F5344CB8AC3E}">
        <p14:creationId xmlns:p14="http://schemas.microsoft.com/office/powerpoint/2010/main" val="345130867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C8677D-6AC9-5B4C-BD0E-9950912632F1}"/>
              </a:ext>
            </a:extLst>
          </p:cNvPr>
          <p:cNvPicPr>
            <a:picLocks noChangeAspect="1"/>
          </p:cNvPicPr>
          <p:nvPr/>
        </p:nvPicPr>
        <p:blipFill rotWithShape="1">
          <a:blip r:embed="rId2"/>
          <a:srcRect t="36457" b="32695"/>
          <a:stretch/>
        </p:blipFill>
        <p:spPr>
          <a:xfrm>
            <a:off x="35496" y="548680"/>
            <a:ext cx="9001000" cy="1584176"/>
          </a:xfrm>
          <a:prstGeom prst="rect">
            <a:avLst/>
          </a:prstGeom>
        </p:spPr>
      </p:pic>
      <p:sp>
        <p:nvSpPr>
          <p:cNvPr id="6" name="TextBox 5"/>
          <p:cNvSpPr txBox="1"/>
          <p:nvPr/>
        </p:nvSpPr>
        <p:spPr>
          <a:xfrm>
            <a:off x="1691680" y="2852936"/>
            <a:ext cx="6336704" cy="923330"/>
          </a:xfrm>
          <a:prstGeom prst="rect">
            <a:avLst/>
          </a:prstGeom>
          <a:noFill/>
        </p:spPr>
        <p:txBody>
          <a:bodyPr wrap="square" rtlCol="0">
            <a:spAutoFit/>
          </a:bodyPr>
          <a:lstStyle/>
          <a:p>
            <a:pPr algn="just"/>
            <a:r>
              <a:rPr lang="en-US" b="1" kern="0" baseline="-25000" dirty="0" smtClean="0"/>
              <a:t>Contents/ References/ Images used in this Presentation:</a:t>
            </a:r>
            <a:endParaRPr lang="en-US" b="1" kern="0" baseline="-25000" dirty="0"/>
          </a:p>
          <a:p>
            <a:pPr algn="just"/>
            <a:r>
              <a:rPr lang="en-US" kern="0" baseline="-25000" dirty="0" smtClean="0"/>
              <a:t>Contents &amp; Selective Images : </a:t>
            </a:r>
            <a:r>
              <a:rPr lang="en-US" b="1" kern="0" baseline="-25000" dirty="0" smtClean="0"/>
              <a:t>Cisco Networking Academy </a:t>
            </a:r>
            <a:r>
              <a:rPr lang="en-US" b="1" kern="0" baseline="-25000" dirty="0"/>
              <a:t>Course </a:t>
            </a:r>
            <a:r>
              <a:rPr lang="en-US" kern="0" baseline="-25000" dirty="0"/>
              <a:t>– Network </a:t>
            </a:r>
            <a:r>
              <a:rPr lang="en-US" kern="0" baseline="-25000" dirty="0" smtClean="0"/>
              <a:t>Essentials | Selective images from </a:t>
            </a:r>
            <a:r>
              <a:rPr lang="en-US" b="1" kern="0" baseline="-25000" dirty="0" smtClean="0"/>
              <a:t>Bing Internet Search </a:t>
            </a:r>
            <a:r>
              <a:rPr lang="en-US" kern="0" baseline="-25000" dirty="0" smtClean="0"/>
              <a:t>| Peter Packet Animation on Subnets</a:t>
            </a:r>
            <a:r>
              <a:rPr lang="en-US" kern="0" dirty="0" smtClean="0"/>
              <a:t>  </a:t>
            </a:r>
            <a:r>
              <a:rPr lang="en-US" kern="0" baseline="-25000" dirty="0" smtClean="0"/>
              <a:t>https</a:t>
            </a:r>
            <a:r>
              <a:rPr lang="en-US" kern="0" baseline="-25000" dirty="0"/>
              <a:t>://youtu.be/VcVz6Lwxe2c</a:t>
            </a:r>
            <a:endParaRPr lang="en-US" kern="0" baseline="-25000" dirty="0" smtClean="0"/>
          </a:p>
        </p:txBody>
      </p:sp>
      <p:pic>
        <p:nvPicPr>
          <p:cNvPr id="7" name="Picture 6" descr="CNA_largo-onwhite"/>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691680" y="4553049"/>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98320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A1C25E-7EBF-4A13-B167-E80F199FF570}"/>
              </a:ext>
            </a:extLst>
          </p:cNvPr>
          <p:cNvSpPr>
            <a:spLocks noGrp="1"/>
          </p:cNvSpPr>
          <p:nvPr>
            <p:ph idx="1"/>
          </p:nvPr>
        </p:nvSpPr>
        <p:spPr>
          <a:xfrm>
            <a:off x="457200" y="1417638"/>
            <a:ext cx="8075240" cy="3917032"/>
          </a:xfrm>
        </p:spPr>
        <p:txBody>
          <a:bodyPr>
            <a:normAutofit/>
          </a:bodyPr>
          <a:lstStyle/>
          <a:p>
            <a:pPr marL="0" indent="0" algn="just">
              <a:buNone/>
            </a:pPr>
            <a:r>
              <a:rPr lang="en-US" sz="2200" dirty="0" smtClean="0"/>
              <a:t>Reminders/ Action Plans:</a:t>
            </a:r>
          </a:p>
          <a:p>
            <a:pPr algn="just">
              <a:buFont typeface="Wingdings" panose="05000000000000000000" pitchFamily="2" charset="2"/>
              <a:buChar char="ü"/>
            </a:pPr>
            <a:r>
              <a:rPr lang="en-US" sz="2200" b="1" dirty="0" smtClean="0"/>
              <a:t>All your </a:t>
            </a:r>
            <a:r>
              <a:rPr lang="en-US" sz="2200" b="1" dirty="0" err="1" smtClean="0"/>
              <a:t>homeworks</a:t>
            </a:r>
            <a:r>
              <a:rPr lang="en-US" sz="2200" b="1" dirty="0" smtClean="0"/>
              <a:t> – Independent Learning – Will be useful to complete your Assessments (Component 1 &amp; 2).</a:t>
            </a:r>
          </a:p>
          <a:p>
            <a:pPr algn="just">
              <a:buFont typeface="Wingdings" panose="05000000000000000000" pitchFamily="2" charset="2"/>
              <a:buChar char="ü"/>
            </a:pPr>
            <a:r>
              <a:rPr lang="en-US" sz="2200" b="1" dirty="0" smtClean="0"/>
              <a:t>Introduction to Networks v7 course</a:t>
            </a:r>
            <a:endParaRPr lang="en-US" sz="2200" b="1" dirty="0"/>
          </a:p>
        </p:txBody>
      </p:sp>
    </p:spTree>
    <p:extLst>
      <p:ext uri="{BB962C8B-B14F-4D97-AF65-F5344CB8AC3E}">
        <p14:creationId xmlns:p14="http://schemas.microsoft.com/office/powerpoint/2010/main" val="2613831008"/>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096AEF0-AA4C-48CB-8EF3-EB81F34C81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schemas.microsoft.com/office/2006/documentManagement/types"/>
    <ds:schemaRef ds:uri="http://schemas.microsoft.com/office/2006/metadata/properties"/>
    <ds:schemaRef ds:uri="http://schemas.openxmlformats.org/package/2006/metadata/core-properties"/>
    <ds:schemaRef ds:uri="http://www.w3.org/XML/1998/namespace"/>
    <ds:schemaRef ds:uri="http://purl.org/dc/elements/1.1/"/>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1964</TotalTime>
  <Words>2551</Words>
  <Application>Microsoft Office PowerPoint</Application>
  <PresentationFormat>On-screen Show (4:3)</PresentationFormat>
  <Paragraphs>307</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Myriad Pro</vt:lpstr>
      <vt:lpstr>Brush Script Std</vt:lpstr>
      <vt:lpstr>Arial</vt:lpstr>
      <vt:lpstr>Calibri</vt:lpstr>
      <vt:lpstr>Wingdings</vt:lpstr>
      <vt:lpstr>20140311PresentationUWTSDTemplate</vt:lpstr>
      <vt:lpstr>Advanced Networking (ACCA5024) Network Security</vt:lpstr>
      <vt:lpstr>From our previous class… (recap)</vt:lpstr>
      <vt:lpstr>From our previous class… (recap)</vt:lpstr>
      <vt:lpstr>From our previous class… (recap)</vt:lpstr>
      <vt:lpstr>From our previous tutorials… and Independent Learning (recap)</vt:lpstr>
      <vt:lpstr>Objectives and Discussions</vt:lpstr>
      <vt:lpstr>Why always Security???</vt:lpstr>
      <vt:lpstr>PowerPoint Presentation</vt:lpstr>
      <vt:lpstr>Attacks!!!</vt:lpstr>
      <vt:lpstr>Threats Actors at the 1st Place!!!</vt:lpstr>
      <vt:lpstr>Vulnerabilities</vt:lpstr>
      <vt:lpstr>Vulnerabilities</vt:lpstr>
      <vt:lpstr>Security Threats and Vulnerabilities</vt:lpstr>
      <vt:lpstr>Threats</vt:lpstr>
      <vt:lpstr>Chats!!! </vt:lpstr>
      <vt:lpstr>Chats!!! </vt:lpstr>
      <vt:lpstr>Attacks</vt:lpstr>
      <vt:lpstr>Attacks</vt:lpstr>
      <vt:lpstr>Attacks</vt:lpstr>
      <vt:lpstr>Attacks</vt:lpstr>
      <vt:lpstr>Attacks</vt:lpstr>
      <vt:lpstr>Attacks</vt:lpstr>
      <vt:lpstr>3 – 1 – 3 </vt:lpstr>
      <vt:lpstr>Mitigations</vt:lpstr>
      <vt:lpstr>Mitigations</vt:lpstr>
      <vt:lpstr>Mitigations</vt:lpstr>
      <vt:lpstr>Mitigations</vt:lpstr>
      <vt:lpstr>Mitigations</vt:lpstr>
      <vt:lpstr>Mitigations</vt:lpstr>
      <vt:lpstr>Mitigations</vt:lpstr>
      <vt:lpstr>Mitigations</vt:lpstr>
      <vt:lpstr>Mitigations</vt:lpstr>
      <vt:lpstr>Mitigations</vt:lpstr>
      <vt:lpstr>Mitigations</vt:lpstr>
      <vt:lpstr>Mitigations</vt:lpstr>
      <vt:lpstr>Mitigations</vt:lpstr>
      <vt:lpstr>Mitigations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Networks and Cybersecurity Applied Computing Wales Institute of Science and Art (WISA)</dc:title>
  <dc:creator>Kapilan Radhakrishnan</dc:creator>
  <cp:lastModifiedBy>Nitheesh Kaliyamurthy</cp:lastModifiedBy>
  <cp:revision>99</cp:revision>
  <dcterms:created xsi:type="dcterms:W3CDTF">2020-09-20T20:16:38Z</dcterms:created>
  <dcterms:modified xsi:type="dcterms:W3CDTF">2020-11-04T18:58:31Z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