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 id="264" r:id="rId9"/>
    <p:sldId id="265" r:id="rId10"/>
    <p:sldId id="258"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67D992-EFC5-B453-1313-BFDD8EEB16C2}" v="1416" dt="2026-04-22T15:12:30.489"/>
    <p1510:client id="{637CE633-2CA8-B969-35FF-406E870FEA78}" v="1044" dt="2026-04-23T14:42:54.6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ata5.xml.rels><?xml version="1.0" encoding="UTF-8" standalone="yes"?>
<Relationships xmlns="http://schemas.openxmlformats.org/package/2006/relationships"><Relationship Id="rId3" Type="http://schemas.openxmlformats.org/officeDocument/2006/relationships/hyperlink" Target="https://www.hilton.com/en/corporate/?msockid=18b56e8b951b63730fde78f194e4622c" TargetMode="External"/><Relationship Id="rId7" Type="http://schemas.openxmlformats.org/officeDocument/2006/relationships/hyperlink" Target="https://studycorgi.com/hilton-hotels-staff-training-and-development/" TargetMode="External"/><Relationship Id="rId2" Type="http://schemas.openxmlformats.org/officeDocument/2006/relationships/hyperlink" Target="https://www.graduatesfirst.com/hilton-worldwide-aptitude-tests" TargetMode="External"/><Relationship Id="rId1" Type="http://schemas.openxmlformats.org/officeDocument/2006/relationships/hyperlink" Target="https://www.forbes.com/sites/heidilynnekurter/2019/09/19/how-hilton-reduced-their-time-to-hire-from-43-days-down-to-5/" TargetMode="External"/><Relationship Id="rId6" Type="http://schemas.openxmlformats.org/officeDocument/2006/relationships/hyperlink" Target="https://www.passporttosuccess.org/case-studies/hilton-increases-employee-retention-passport-success" TargetMode="External"/><Relationship Id="rId5" Type="http://schemas.openxmlformats.org/officeDocument/2006/relationships/hyperlink" Target="https://www.linkedin.com/pulse/how-hilton-keeps-its-employees-happy-five-employee-tips-bybee-cpa/" TargetMode="External"/><Relationship Id="rId4" Type="http://schemas.openxmlformats.org/officeDocument/2006/relationships/hyperlink" Target="https://jobs.hilton.com/us/en"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rawing5.xml.rels><?xml version="1.0" encoding="UTF-8" standalone="yes"?>
<Relationships xmlns="http://schemas.openxmlformats.org/package/2006/relationships"><Relationship Id="rId3" Type="http://schemas.openxmlformats.org/officeDocument/2006/relationships/hyperlink" Target="https://www.hilton.com/en/corporate/?msockid=18b56e8b951b63730fde78f194e4622c" TargetMode="External"/><Relationship Id="rId7" Type="http://schemas.openxmlformats.org/officeDocument/2006/relationships/hyperlink" Target="https://studycorgi.com/hilton-hotels-staff-training-and-development/" TargetMode="External"/><Relationship Id="rId2" Type="http://schemas.openxmlformats.org/officeDocument/2006/relationships/hyperlink" Target="https://www.graduatesfirst.com/hilton-worldwide-aptitude-tests" TargetMode="External"/><Relationship Id="rId1" Type="http://schemas.openxmlformats.org/officeDocument/2006/relationships/hyperlink" Target="https://www.forbes.com/sites/heidilynnekurter/2019/09/19/how-hilton-reduced-their-time-to-hire-from-43-days-down-to-5/" TargetMode="External"/><Relationship Id="rId6" Type="http://schemas.openxmlformats.org/officeDocument/2006/relationships/hyperlink" Target="https://www.passporttosuccess.org/case-studies/hilton-increases-employee-retention-passport-success" TargetMode="External"/><Relationship Id="rId5" Type="http://schemas.openxmlformats.org/officeDocument/2006/relationships/hyperlink" Target="https://www.linkedin.com/pulse/how-hilton-keeps-its-employees-happy-five-employee-tips-bybee-cpa/" TargetMode="External"/><Relationship Id="rId4" Type="http://schemas.openxmlformats.org/officeDocument/2006/relationships/hyperlink" Target="https://jobs.hilton.com/us/en"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C9180C-3576-45E8-81A8-641DA2B85326}"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A8C269A3-200D-47C9-8048-E1D079934A3C}">
      <dgm:prSet/>
      <dgm:spPr/>
      <dgm:t>
        <a:bodyPr/>
        <a:lstStyle/>
        <a:p>
          <a:r>
            <a:rPr lang="en-GB"/>
            <a:t>Hilton has a few methods of attracting new employees when they advertise the job for new employees.</a:t>
          </a:r>
          <a:endParaRPr lang="en-US"/>
        </a:p>
      </dgm:t>
    </dgm:pt>
    <dgm:pt modelId="{15A8940B-D4F7-452E-A64D-52B37C5DCA40}" type="parTrans" cxnId="{3E2D4CD5-F69B-453A-A482-E062E0D09BCF}">
      <dgm:prSet/>
      <dgm:spPr/>
      <dgm:t>
        <a:bodyPr/>
        <a:lstStyle/>
        <a:p>
          <a:endParaRPr lang="en-US"/>
        </a:p>
      </dgm:t>
    </dgm:pt>
    <dgm:pt modelId="{F14D2EDA-1F76-4970-A227-350DEFD17995}" type="sibTrans" cxnId="{3E2D4CD5-F69B-453A-A482-E062E0D09BCF}">
      <dgm:prSet/>
      <dgm:spPr/>
      <dgm:t>
        <a:bodyPr/>
        <a:lstStyle/>
        <a:p>
          <a:endParaRPr lang="en-US"/>
        </a:p>
      </dgm:t>
    </dgm:pt>
    <dgm:pt modelId="{1539B792-4130-4E92-9C9C-1B880647A8B4}">
      <dgm:prSet/>
      <dgm:spPr/>
      <dgm:t>
        <a:bodyPr/>
        <a:lstStyle/>
        <a:p>
          <a:r>
            <a:rPr lang="en-GB"/>
            <a:t>They have the employee perks and benefits advertised in the job application such as maternity/paternity leave and paid time off.</a:t>
          </a:r>
          <a:endParaRPr lang="en-US"/>
        </a:p>
      </dgm:t>
    </dgm:pt>
    <dgm:pt modelId="{2BB0C522-3CDE-48FC-9A80-A884AEE659B6}" type="parTrans" cxnId="{7356C331-F8EE-493D-AD6A-ECFB6048F546}">
      <dgm:prSet/>
      <dgm:spPr/>
      <dgm:t>
        <a:bodyPr/>
        <a:lstStyle/>
        <a:p>
          <a:endParaRPr lang="en-US"/>
        </a:p>
      </dgm:t>
    </dgm:pt>
    <dgm:pt modelId="{5FF13F45-4107-4114-B261-38B8D6B6F90C}" type="sibTrans" cxnId="{7356C331-F8EE-493D-AD6A-ECFB6048F546}">
      <dgm:prSet/>
      <dgm:spPr/>
      <dgm:t>
        <a:bodyPr/>
        <a:lstStyle/>
        <a:p>
          <a:endParaRPr lang="en-US"/>
        </a:p>
      </dgm:t>
    </dgm:pt>
    <dgm:pt modelId="{72C1F0E8-91AB-4E94-B218-2CF669060784}">
      <dgm:prSet/>
      <dgm:spPr/>
      <dgm:t>
        <a:bodyPr/>
        <a:lstStyle/>
        <a:p>
          <a:r>
            <a:rPr lang="en-GB"/>
            <a:t>The official Hilton careers website shows how many different job opportunities and job roles there are available for employees. (Hilton, 2026)</a:t>
          </a:r>
          <a:endParaRPr lang="en-US"/>
        </a:p>
      </dgm:t>
    </dgm:pt>
    <dgm:pt modelId="{607FBB06-EDCF-4110-B0A7-6F5C8CC8A9B2}" type="parTrans" cxnId="{2CD3781B-D5D1-4849-B75F-150B49589DD1}">
      <dgm:prSet/>
      <dgm:spPr/>
      <dgm:t>
        <a:bodyPr/>
        <a:lstStyle/>
        <a:p>
          <a:endParaRPr lang="en-US"/>
        </a:p>
      </dgm:t>
    </dgm:pt>
    <dgm:pt modelId="{CD973E69-5416-46CB-AA86-9BF80B48305B}" type="sibTrans" cxnId="{2CD3781B-D5D1-4849-B75F-150B49589DD1}">
      <dgm:prSet/>
      <dgm:spPr/>
      <dgm:t>
        <a:bodyPr/>
        <a:lstStyle/>
        <a:p>
          <a:endParaRPr lang="en-US"/>
        </a:p>
      </dgm:t>
    </dgm:pt>
    <dgm:pt modelId="{C83D6898-932C-49E9-ABBB-0AE8BF16AD4F}">
      <dgm:prSet/>
      <dgm:spPr/>
      <dgm:t>
        <a:bodyPr/>
        <a:lstStyle/>
        <a:p>
          <a:r>
            <a:rPr lang="en-GB"/>
            <a:t>The website also shows visually pleasing photos to indicate that people who work for Hilton hotels are happy. </a:t>
          </a:r>
          <a:endParaRPr lang="en-US"/>
        </a:p>
      </dgm:t>
    </dgm:pt>
    <dgm:pt modelId="{023BB4FD-209A-44B5-9581-8125A21ECA39}" type="parTrans" cxnId="{0F6DFBB8-A2E1-4273-9E7D-A12019ACF3A9}">
      <dgm:prSet/>
      <dgm:spPr/>
      <dgm:t>
        <a:bodyPr/>
        <a:lstStyle/>
        <a:p>
          <a:endParaRPr lang="en-US"/>
        </a:p>
      </dgm:t>
    </dgm:pt>
    <dgm:pt modelId="{ADF9C47B-E0EF-4C52-879E-091956E7B6D6}" type="sibTrans" cxnId="{0F6DFBB8-A2E1-4273-9E7D-A12019ACF3A9}">
      <dgm:prSet/>
      <dgm:spPr/>
      <dgm:t>
        <a:bodyPr/>
        <a:lstStyle/>
        <a:p>
          <a:endParaRPr lang="en-US"/>
        </a:p>
      </dgm:t>
    </dgm:pt>
    <dgm:pt modelId="{065973CA-4E5A-4FAF-9CE9-D12C1DF6D774}" type="pres">
      <dgm:prSet presAssocID="{CFC9180C-3576-45E8-81A8-641DA2B85326}" presName="diagram" presStyleCnt="0">
        <dgm:presLayoutVars>
          <dgm:dir/>
          <dgm:resizeHandles val="exact"/>
        </dgm:presLayoutVars>
      </dgm:prSet>
      <dgm:spPr/>
    </dgm:pt>
    <dgm:pt modelId="{65668F7A-FEF5-49DD-BCB4-8BA7C9640E9B}" type="pres">
      <dgm:prSet presAssocID="{A8C269A3-200D-47C9-8048-E1D079934A3C}" presName="node" presStyleLbl="node1" presStyleIdx="0" presStyleCnt="4">
        <dgm:presLayoutVars>
          <dgm:bulletEnabled val="1"/>
        </dgm:presLayoutVars>
      </dgm:prSet>
      <dgm:spPr/>
    </dgm:pt>
    <dgm:pt modelId="{94C688A6-097B-41FC-9C24-271278AB24B3}" type="pres">
      <dgm:prSet presAssocID="{F14D2EDA-1F76-4970-A227-350DEFD17995}" presName="sibTrans" presStyleCnt="0"/>
      <dgm:spPr/>
    </dgm:pt>
    <dgm:pt modelId="{89851F3D-7DE1-497F-A80E-956F2ADC50A5}" type="pres">
      <dgm:prSet presAssocID="{1539B792-4130-4E92-9C9C-1B880647A8B4}" presName="node" presStyleLbl="node1" presStyleIdx="1" presStyleCnt="4">
        <dgm:presLayoutVars>
          <dgm:bulletEnabled val="1"/>
        </dgm:presLayoutVars>
      </dgm:prSet>
      <dgm:spPr/>
    </dgm:pt>
    <dgm:pt modelId="{BF670867-975D-4C13-806B-6470194CA1FE}" type="pres">
      <dgm:prSet presAssocID="{5FF13F45-4107-4114-B261-38B8D6B6F90C}" presName="sibTrans" presStyleCnt="0"/>
      <dgm:spPr/>
    </dgm:pt>
    <dgm:pt modelId="{0D0ABC5F-EA31-418C-9BFA-9FA4CA61FDDB}" type="pres">
      <dgm:prSet presAssocID="{72C1F0E8-91AB-4E94-B218-2CF669060784}" presName="node" presStyleLbl="node1" presStyleIdx="2" presStyleCnt="4">
        <dgm:presLayoutVars>
          <dgm:bulletEnabled val="1"/>
        </dgm:presLayoutVars>
      </dgm:prSet>
      <dgm:spPr/>
    </dgm:pt>
    <dgm:pt modelId="{7B63CBE9-4BB7-4A3C-9BB9-76CA42DCBDDA}" type="pres">
      <dgm:prSet presAssocID="{CD973E69-5416-46CB-AA86-9BF80B48305B}" presName="sibTrans" presStyleCnt="0"/>
      <dgm:spPr/>
    </dgm:pt>
    <dgm:pt modelId="{2FFAC312-8D76-4504-A767-28C99A677FE6}" type="pres">
      <dgm:prSet presAssocID="{C83D6898-932C-49E9-ABBB-0AE8BF16AD4F}" presName="node" presStyleLbl="node1" presStyleIdx="3" presStyleCnt="4">
        <dgm:presLayoutVars>
          <dgm:bulletEnabled val="1"/>
        </dgm:presLayoutVars>
      </dgm:prSet>
      <dgm:spPr/>
    </dgm:pt>
  </dgm:ptLst>
  <dgm:cxnLst>
    <dgm:cxn modelId="{2CD3781B-D5D1-4849-B75F-150B49589DD1}" srcId="{CFC9180C-3576-45E8-81A8-641DA2B85326}" destId="{72C1F0E8-91AB-4E94-B218-2CF669060784}" srcOrd="2" destOrd="0" parTransId="{607FBB06-EDCF-4110-B0A7-6F5C8CC8A9B2}" sibTransId="{CD973E69-5416-46CB-AA86-9BF80B48305B}"/>
    <dgm:cxn modelId="{CAB2662F-E0BA-475E-8F93-7973C08CBB76}" type="presOf" srcId="{1539B792-4130-4E92-9C9C-1B880647A8B4}" destId="{89851F3D-7DE1-497F-A80E-956F2ADC50A5}" srcOrd="0" destOrd="0" presId="urn:microsoft.com/office/officeart/2005/8/layout/default"/>
    <dgm:cxn modelId="{7356C331-F8EE-493D-AD6A-ECFB6048F546}" srcId="{CFC9180C-3576-45E8-81A8-641DA2B85326}" destId="{1539B792-4130-4E92-9C9C-1B880647A8B4}" srcOrd="1" destOrd="0" parTransId="{2BB0C522-3CDE-48FC-9A80-A884AEE659B6}" sibTransId="{5FF13F45-4107-4114-B261-38B8D6B6F90C}"/>
    <dgm:cxn modelId="{B7719637-66A7-4CA5-8098-590D22991D6B}" type="presOf" srcId="{A8C269A3-200D-47C9-8048-E1D079934A3C}" destId="{65668F7A-FEF5-49DD-BCB4-8BA7C9640E9B}" srcOrd="0" destOrd="0" presId="urn:microsoft.com/office/officeart/2005/8/layout/default"/>
    <dgm:cxn modelId="{177C7857-EE03-471C-B1F1-A331178BE7F5}" type="presOf" srcId="{C83D6898-932C-49E9-ABBB-0AE8BF16AD4F}" destId="{2FFAC312-8D76-4504-A767-28C99A677FE6}" srcOrd="0" destOrd="0" presId="urn:microsoft.com/office/officeart/2005/8/layout/default"/>
    <dgm:cxn modelId="{17AC7BB7-B42E-496F-851A-F14ACA9314E9}" type="presOf" srcId="{CFC9180C-3576-45E8-81A8-641DA2B85326}" destId="{065973CA-4E5A-4FAF-9CE9-D12C1DF6D774}" srcOrd="0" destOrd="0" presId="urn:microsoft.com/office/officeart/2005/8/layout/default"/>
    <dgm:cxn modelId="{0F6DFBB8-A2E1-4273-9E7D-A12019ACF3A9}" srcId="{CFC9180C-3576-45E8-81A8-641DA2B85326}" destId="{C83D6898-932C-49E9-ABBB-0AE8BF16AD4F}" srcOrd="3" destOrd="0" parTransId="{023BB4FD-209A-44B5-9581-8125A21ECA39}" sibTransId="{ADF9C47B-E0EF-4C52-879E-091956E7B6D6}"/>
    <dgm:cxn modelId="{3E2D4CD5-F69B-453A-A482-E062E0D09BCF}" srcId="{CFC9180C-3576-45E8-81A8-641DA2B85326}" destId="{A8C269A3-200D-47C9-8048-E1D079934A3C}" srcOrd="0" destOrd="0" parTransId="{15A8940B-D4F7-452E-A64D-52B37C5DCA40}" sibTransId="{F14D2EDA-1F76-4970-A227-350DEFD17995}"/>
    <dgm:cxn modelId="{7E2636E4-0110-4BCE-9D0C-BC28031FB60F}" type="presOf" srcId="{72C1F0E8-91AB-4E94-B218-2CF669060784}" destId="{0D0ABC5F-EA31-418C-9BFA-9FA4CA61FDDB}" srcOrd="0" destOrd="0" presId="urn:microsoft.com/office/officeart/2005/8/layout/default"/>
    <dgm:cxn modelId="{9616C0AE-9FB2-4A6E-AD57-5E9D074A1E45}" type="presParOf" srcId="{065973CA-4E5A-4FAF-9CE9-D12C1DF6D774}" destId="{65668F7A-FEF5-49DD-BCB4-8BA7C9640E9B}" srcOrd="0" destOrd="0" presId="urn:microsoft.com/office/officeart/2005/8/layout/default"/>
    <dgm:cxn modelId="{9C711747-2A60-433E-93D7-FD442CAC80A4}" type="presParOf" srcId="{065973CA-4E5A-4FAF-9CE9-D12C1DF6D774}" destId="{94C688A6-097B-41FC-9C24-271278AB24B3}" srcOrd="1" destOrd="0" presId="urn:microsoft.com/office/officeart/2005/8/layout/default"/>
    <dgm:cxn modelId="{23899CCB-B2FA-4B5D-9C7D-D78F88AC237E}" type="presParOf" srcId="{065973CA-4E5A-4FAF-9CE9-D12C1DF6D774}" destId="{89851F3D-7DE1-497F-A80E-956F2ADC50A5}" srcOrd="2" destOrd="0" presId="urn:microsoft.com/office/officeart/2005/8/layout/default"/>
    <dgm:cxn modelId="{9F50406D-6ECF-4F9E-9309-3A777BB36D6F}" type="presParOf" srcId="{065973CA-4E5A-4FAF-9CE9-D12C1DF6D774}" destId="{BF670867-975D-4C13-806B-6470194CA1FE}" srcOrd="3" destOrd="0" presId="urn:microsoft.com/office/officeart/2005/8/layout/default"/>
    <dgm:cxn modelId="{CD3ACE2B-41FF-4256-AC10-01FE38E0FD2B}" type="presParOf" srcId="{065973CA-4E5A-4FAF-9CE9-D12C1DF6D774}" destId="{0D0ABC5F-EA31-418C-9BFA-9FA4CA61FDDB}" srcOrd="4" destOrd="0" presId="urn:microsoft.com/office/officeart/2005/8/layout/default"/>
    <dgm:cxn modelId="{9B0A6FFB-7D95-43FF-B9A0-2C16D66BBAE0}" type="presParOf" srcId="{065973CA-4E5A-4FAF-9CE9-D12C1DF6D774}" destId="{7B63CBE9-4BB7-4A3C-9BB9-76CA42DCBDDA}" srcOrd="5" destOrd="0" presId="urn:microsoft.com/office/officeart/2005/8/layout/default"/>
    <dgm:cxn modelId="{29C94A1E-38F6-4131-963D-1C7F7EE222AD}" type="presParOf" srcId="{065973CA-4E5A-4FAF-9CE9-D12C1DF6D774}" destId="{2FFAC312-8D76-4504-A767-28C99A677FE6}"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AAB35F-D168-4F07-963B-35D110B0942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622C69E-D949-4240-9CE3-CA6AFAD52BC2}">
      <dgm:prSet/>
      <dgm:spPr/>
      <dgm:t>
        <a:bodyPr/>
        <a:lstStyle/>
        <a:p>
          <a:r>
            <a:rPr lang="en-GB"/>
            <a:t>Hilton Hotels tend to recruit staff by the use of lots of modern technology rather than everything being done the traditional in-person methods. </a:t>
          </a:r>
          <a:endParaRPr lang="en-US"/>
        </a:p>
      </dgm:t>
    </dgm:pt>
    <dgm:pt modelId="{FE90F8C7-874F-4069-813A-48509C52653D}" type="parTrans" cxnId="{9C0016D1-D759-4396-BAD4-5188B4660F4D}">
      <dgm:prSet/>
      <dgm:spPr/>
      <dgm:t>
        <a:bodyPr/>
        <a:lstStyle/>
        <a:p>
          <a:endParaRPr lang="en-US"/>
        </a:p>
      </dgm:t>
    </dgm:pt>
    <dgm:pt modelId="{7BDF9E26-6ECD-4E8C-9266-01CD070A7083}" type="sibTrans" cxnId="{9C0016D1-D759-4396-BAD4-5188B4660F4D}">
      <dgm:prSet/>
      <dgm:spPr/>
      <dgm:t>
        <a:bodyPr/>
        <a:lstStyle/>
        <a:p>
          <a:endParaRPr lang="en-US"/>
        </a:p>
      </dgm:t>
    </dgm:pt>
    <dgm:pt modelId="{9679D9D7-521A-4180-8B53-AEC27B634393}">
      <dgm:prSet/>
      <dgm:spPr/>
      <dgm:t>
        <a:bodyPr/>
        <a:lstStyle/>
        <a:p>
          <a:r>
            <a:rPr lang="en-GB"/>
            <a:t>Interviews typically now are held online where the interviewer will interview the candidates through a video call. This makes it more accessible for not only the candidates but also the employers as it saves them time selecting who to hire. </a:t>
          </a:r>
          <a:endParaRPr lang="en-US"/>
        </a:p>
      </dgm:t>
    </dgm:pt>
    <dgm:pt modelId="{83AE6CF7-6171-439D-814F-B91E9D0C4E00}" type="parTrans" cxnId="{C085BBE1-044D-44F6-A093-919DD051B889}">
      <dgm:prSet/>
      <dgm:spPr/>
      <dgm:t>
        <a:bodyPr/>
        <a:lstStyle/>
        <a:p>
          <a:endParaRPr lang="en-US"/>
        </a:p>
      </dgm:t>
    </dgm:pt>
    <dgm:pt modelId="{9DCACDA6-B920-4906-BFF5-0EEB4BAC815E}" type="sibTrans" cxnId="{C085BBE1-044D-44F6-A093-919DD051B889}">
      <dgm:prSet/>
      <dgm:spPr/>
      <dgm:t>
        <a:bodyPr/>
        <a:lstStyle/>
        <a:p>
          <a:endParaRPr lang="en-US"/>
        </a:p>
      </dgm:t>
    </dgm:pt>
    <dgm:pt modelId="{59E3A392-A6CD-4B30-88B9-F83377027771}">
      <dgm:prSet/>
      <dgm:spPr/>
      <dgm:t>
        <a:bodyPr/>
        <a:lstStyle/>
        <a:p>
          <a:r>
            <a:rPr lang="en-GB"/>
            <a:t>Another important part of the recruitment process that candidates go through is an online assessment to help know whether the right candidates get the right jobs. </a:t>
          </a:r>
          <a:endParaRPr lang="en-US"/>
        </a:p>
      </dgm:t>
    </dgm:pt>
    <dgm:pt modelId="{CB44B014-A9BF-48B0-AC3B-9FC6914CC704}" type="parTrans" cxnId="{A94E45F9-2096-423A-9E60-8CA1451FB691}">
      <dgm:prSet/>
      <dgm:spPr/>
      <dgm:t>
        <a:bodyPr/>
        <a:lstStyle/>
        <a:p>
          <a:endParaRPr lang="en-US"/>
        </a:p>
      </dgm:t>
    </dgm:pt>
    <dgm:pt modelId="{D0C2A96A-F192-4A7A-9B09-718AD8AD9099}" type="sibTrans" cxnId="{A94E45F9-2096-423A-9E60-8CA1451FB691}">
      <dgm:prSet/>
      <dgm:spPr/>
      <dgm:t>
        <a:bodyPr/>
        <a:lstStyle/>
        <a:p>
          <a:endParaRPr lang="en-US"/>
        </a:p>
      </dgm:t>
    </dgm:pt>
    <dgm:pt modelId="{528010D7-DE1B-482B-8183-C94A59E4F989}" type="pres">
      <dgm:prSet presAssocID="{E1AAB35F-D168-4F07-963B-35D110B09426}" presName="root" presStyleCnt="0">
        <dgm:presLayoutVars>
          <dgm:dir/>
          <dgm:resizeHandles val="exact"/>
        </dgm:presLayoutVars>
      </dgm:prSet>
      <dgm:spPr/>
    </dgm:pt>
    <dgm:pt modelId="{E606F823-3415-41A3-AA89-379E35D39DB2}" type="pres">
      <dgm:prSet presAssocID="{E622C69E-D949-4240-9CE3-CA6AFAD52BC2}" presName="compNode" presStyleCnt="0"/>
      <dgm:spPr/>
    </dgm:pt>
    <dgm:pt modelId="{3B1570A1-BE2B-40C6-BD4E-E553C84A634F}" type="pres">
      <dgm:prSet presAssocID="{E622C69E-D949-4240-9CE3-CA6AFAD52BC2}" presName="bgRect" presStyleLbl="bgShp" presStyleIdx="0" presStyleCnt="3"/>
      <dgm:spPr/>
    </dgm:pt>
    <dgm:pt modelId="{35FE77D6-2266-4632-9644-5839D1912384}" type="pres">
      <dgm:prSet presAssocID="{E622C69E-D949-4240-9CE3-CA6AFAD52BC2}"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ilding"/>
        </a:ext>
      </dgm:extLst>
    </dgm:pt>
    <dgm:pt modelId="{3B4BE8B8-5501-4176-8A70-323813E60074}" type="pres">
      <dgm:prSet presAssocID="{E622C69E-D949-4240-9CE3-CA6AFAD52BC2}" presName="spaceRect" presStyleCnt="0"/>
      <dgm:spPr/>
    </dgm:pt>
    <dgm:pt modelId="{2017DE7E-3646-4BED-987F-35D1E86FA8BD}" type="pres">
      <dgm:prSet presAssocID="{E622C69E-D949-4240-9CE3-CA6AFAD52BC2}" presName="parTx" presStyleLbl="revTx" presStyleIdx="0" presStyleCnt="3">
        <dgm:presLayoutVars>
          <dgm:chMax val="0"/>
          <dgm:chPref val="0"/>
        </dgm:presLayoutVars>
      </dgm:prSet>
      <dgm:spPr/>
    </dgm:pt>
    <dgm:pt modelId="{7321D9E2-1E34-4DCF-9DB8-DCB28C0DE3B9}" type="pres">
      <dgm:prSet presAssocID="{7BDF9E26-6ECD-4E8C-9266-01CD070A7083}" presName="sibTrans" presStyleCnt="0"/>
      <dgm:spPr/>
    </dgm:pt>
    <dgm:pt modelId="{CB9E1801-0D7D-4B6D-B541-A053DB1AF961}" type="pres">
      <dgm:prSet presAssocID="{9679D9D7-521A-4180-8B53-AEC27B634393}" presName="compNode" presStyleCnt="0"/>
      <dgm:spPr/>
    </dgm:pt>
    <dgm:pt modelId="{3CBFB4CE-B041-4685-ABF2-940B768ADAE0}" type="pres">
      <dgm:prSet presAssocID="{9679D9D7-521A-4180-8B53-AEC27B634393}" presName="bgRect" presStyleLbl="bgShp" presStyleIdx="1" presStyleCnt="3"/>
      <dgm:spPr/>
    </dgm:pt>
    <dgm:pt modelId="{662D6465-D696-4DAA-B65A-18D3D40B2BBB}" type="pres">
      <dgm:prSet presAssocID="{9679D9D7-521A-4180-8B53-AEC27B634393}"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adio microphone"/>
        </a:ext>
      </dgm:extLst>
    </dgm:pt>
    <dgm:pt modelId="{7014AE37-34A7-43A0-9E87-E07075A14887}" type="pres">
      <dgm:prSet presAssocID="{9679D9D7-521A-4180-8B53-AEC27B634393}" presName="spaceRect" presStyleCnt="0"/>
      <dgm:spPr/>
    </dgm:pt>
    <dgm:pt modelId="{CB075EAE-DC9C-48CB-B609-3150508AFD61}" type="pres">
      <dgm:prSet presAssocID="{9679D9D7-521A-4180-8B53-AEC27B634393}" presName="parTx" presStyleLbl="revTx" presStyleIdx="1" presStyleCnt="3">
        <dgm:presLayoutVars>
          <dgm:chMax val="0"/>
          <dgm:chPref val="0"/>
        </dgm:presLayoutVars>
      </dgm:prSet>
      <dgm:spPr/>
    </dgm:pt>
    <dgm:pt modelId="{66632856-53B8-4914-888A-1C659A565705}" type="pres">
      <dgm:prSet presAssocID="{9DCACDA6-B920-4906-BFF5-0EEB4BAC815E}" presName="sibTrans" presStyleCnt="0"/>
      <dgm:spPr/>
    </dgm:pt>
    <dgm:pt modelId="{FAA5629C-6D72-464D-801C-F3E4655567F0}" type="pres">
      <dgm:prSet presAssocID="{59E3A392-A6CD-4B30-88B9-F83377027771}" presName="compNode" presStyleCnt="0"/>
      <dgm:spPr/>
    </dgm:pt>
    <dgm:pt modelId="{4F0899CA-46EB-44B4-BCD5-96C2B23AD85A}" type="pres">
      <dgm:prSet presAssocID="{59E3A392-A6CD-4B30-88B9-F83377027771}" presName="bgRect" presStyleLbl="bgShp" presStyleIdx="2" presStyleCnt="3"/>
      <dgm:spPr/>
    </dgm:pt>
    <dgm:pt modelId="{A77B057A-A9C6-4F17-8D30-89D558F6EB68}" type="pres">
      <dgm:prSet presAssocID="{59E3A392-A6CD-4B30-88B9-F8337702777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ffice Worker"/>
        </a:ext>
      </dgm:extLst>
    </dgm:pt>
    <dgm:pt modelId="{B652FA2E-1D88-4A0F-AE2B-6AA518DEC443}" type="pres">
      <dgm:prSet presAssocID="{59E3A392-A6CD-4B30-88B9-F83377027771}" presName="spaceRect" presStyleCnt="0"/>
      <dgm:spPr/>
    </dgm:pt>
    <dgm:pt modelId="{2B6085C1-2EB8-49E7-BEB2-2EDBE1559827}" type="pres">
      <dgm:prSet presAssocID="{59E3A392-A6CD-4B30-88B9-F83377027771}" presName="parTx" presStyleLbl="revTx" presStyleIdx="2" presStyleCnt="3">
        <dgm:presLayoutVars>
          <dgm:chMax val="0"/>
          <dgm:chPref val="0"/>
        </dgm:presLayoutVars>
      </dgm:prSet>
      <dgm:spPr/>
    </dgm:pt>
  </dgm:ptLst>
  <dgm:cxnLst>
    <dgm:cxn modelId="{BFE5CB91-98E1-497A-B554-0569E4FA1E06}" type="presOf" srcId="{E1AAB35F-D168-4F07-963B-35D110B09426}" destId="{528010D7-DE1B-482B-8183-C94A59E4F989}" srcOrd="0" destOrd="0" presId="urn:microsoft.com/office/officeart/2018/2/layout/IconVerticalSolidList"/>
    <dgm:cxn modelId="{03DD5499-F5D6-46C0-86F3-5A07FF5FDB73}" type="presOf" srcId="{9679D9D7-521A-4180-8B53-AEC27B634393}" destId="{CB075EAE-DC9C-48CB-B609-3150508AFD61}" srcOrd="0" destOrd="0" presId="urn:microsoft.com/office/officeart/2018/2/layout/IconVerticalSolidList"/>
    <dgm:cxn modelId="{9C0016D1-D759-4396-BAD4-5188B4660F4D}" srcId="{E1AAB35F-D168-4F07-963B-35D110B09426}" destId="{E622C69E-D949-4240-9CE3-CA6AFAD52BC2}" srcOrd="0" destOrd="0" parTransId="{FE90F8C7-874F-4069-813A-48509C52653D}" sibTransId="{7BDF9E26-6ECD-4E8C-9266-01CD070A7083}"/>
    <dgm:cxn modelId="{735BD2DA-48CF-4E28-8BD0-259C17AE9775}" type="presOf" srcId="{E622C69E-D949-4240-9CE3-CA6AFAD52BC2}" destId="{2017DE7E-3646-4BED-987F-35D1E86FA8BD}" srcOrd="0" destOrd="0" presId="urn:microsoft.com/office/officeart/2018/2/layout/IconVerticalSolidList"/>
    <dgm:cxn modelId="{78C171E1-9746-4F8B-9786-964AE5913A27}" type="presOf" srcId="{59E3A392-A6CD-4B30-88B9-F83377027771}" destId="{2B6085C1-2EB8-49E7-BEB2-2EDBE1559827}" srcOrd="0" destOrd="0" presId="urn:microsoft.com/office/officeart/2018/2/layout/IconVerticalSolidList"/>
    <dgm:cxn modelId="{C085BBE1-044D-44F6-A093-919DD051B889}" srcId="{E1AAB35F-D168-4F07-963B-35D110B09426}" destId="{9679D9D7-521A-4180-8B53-AEC27B634393}" srcOrd="1" destOrd="0" parTransId="{83AE6CF7-6171-439D-814F-B91E9D0C4E00}" sibTransId="{9DCACDA6-B920-4906-BFF5-0EEB4BAC815E}"/>
    <dgm:cxn modelId="{A94E45F9-2096-423A-9E60-8CA1451FB691}" srcId="{E1AAB35F-D168-4F07-963B-35D110B09426}" destId="{59E3A392-A6CD-4B30-88B9-F83377027771}" srcOrd="2" destOrd="0" parTransId="{CB44B014-A9BF-48B0-AC3B-9FC6914CC704}" sibTransId="{D0C2A96A-F192-4A7A-9B09-718AD8AD9099}"/>
    <dgm:cxn modelId="{BC7A9551-B880-4290-9CC0-715153073C23}" type="presParOf" srcId="{528010D7-DE1B-482B-8183-C94A59E4F989}" destId="{E606F823-3415-41A3-AA89-379E35D39DB2}" srcOrd="0" destOrd="0" presId="urn:microsoft.com/office/officeart/2018/2/layout/IconVerticalSolidList"/>
    <dgm:cxn modelId="{ABD53BA3-0BB4-4EE2-82B6-441F78AC9B9E}" type="presParOf" srcId="{E606F823-3415-41A3-AA89-379E35D39DB2}" destId="{3B1570A1-BE2B-40C6-BD4E-E553C84A634F}" srcOrd="0" destOrd="0" presId="urn:microsoft.com/office/officeart/2018/2/layout/IconVerticalSolidList"/>
    <dgm:cxn modelId="{9E70AC0E-5B3B-48A2-BAAC-BE54C61F90A5}" type="presParOf" srcId="{E606F823-3415-41A3-AA89-379E35D39DB2}" destId="{35FE77D6-2266-4632-9644-5839D1912384}" srcOrd="1" destOrd="0" presId="urn:microsoft.com/office/officeart/2018/2/layout/IconVerticalSolidList"/>
    <dgm:cxn modelId="{4C177C82-8E14-4484-8D28-488E2CC7E5DA}" type="presParOf" srcId="{E606F823-3415-41A3-AA89-379E35D39DB2}" destId="{3B4BE8B8-5501-4176-8A70-323813E60074}" srcOrd="2" destOrd="0" presId="urn:microsoft.com/office/officeart/2018/2/layout/IconVerticalSolidList"/>
    <dgm:cxn modelId="{036FC008-F739-4722-835E-657CCB199005}" type="presParOf" srcId="{E606F823-3415-41A3-AA89-379E35D39DB2}" destId="{2017DE7E-3646-4BED-987F-35D1E86FA8BD}" srcOrd="3" destOrd="0" presId="urn:microsoft.com/office/officeart/2018/2/layout/IconVerticalSolidList"/>
    <dgm:cxn modelId="{08927A69-F718-4AAC-BCE0-4673E4108FCE}" type="presParOf" srcId="{528010D7-DE1B-482B-8183-C94A59E4F989}" destId="{7321D9E2-1E34-4DCF-9DB8-DCB28C0DE3B9}" srcOrd="1" destOrd="0" presId="urn:microsoft.com/office/officeart/2018/2/layout/IconVerticalSolidList"/>
    <dgm:cxn modelId="{45E0A1A2-4A40-410B-8CF5-1CED5D282C65}" type="presParOf" srcId="{528010D7-DE1B-482B-8183-C94A59E4F989}" destId="{CB9E1801-0D7D-4B6D-B541-A053DB1AF961}" srcOrd="2" destOrd="0" presId="urn:microsoft.com/office/officeart/2018/2/layout/IconVerticalSolidList"/>
    <dgm:cxn modelId="{169207E2-4483-45B1-9097-168936858805}" type="presParOf" srcId="{CB9E1801-0D7D-4B6D-B541-A053DB1AF961}" destId="{3CBFB4CE-B041-4685-ABF2-940B768ADAE0}" srcOrd="0" destOrd="0" presId="urn:microsoft.com/office/officeart/2018/2/layout/IconVerticalSolidList"/>
    <dgm:cxn modelId="{8D978B5E-720A-4F45-ACAE-1DC1CD8AD8AC}" type="presParOf" srcId="{CB9E1801-0D7D-4B6D-B541-A053DB1AF961}" destId="{662D6465-D696-4DAA-B65A-18D3D40B2BBB}" srcOrd="1" destOrd="0" presId="urn:microsoft.com/office/officeart/2018/2/layout/IconVerticalSolidList"/>
    <dgm:cxn modelId="{A29DC0C0-BCE0-471A-90F5-292C4638B1B4}" type="presParOf" srcId="{CB9E1801-0D7D-4B6D-B541-A053DB1AF961}" destId="{7014AE37-34A7-43A0-9E87-E07075A14887}" srcOrd="2" destOrd="0" presId="urn:microsoft.com/office/officeart/2018/2/layout/IconVerticalSolidList"/>
    <dgm:cxn modelId="{B4DB5354-024A-4439-B33D-7160D3C96329}" type="presParOf" srcId="{CB9E1801-0D7D-4B6D-B541-A053DB1AF961}" destId="{CB075EAE-DC9C-48CB-B609-3150508AFD61}" srcOrd="3" destOrd="0" presId="urn:microsoft.com/office/officeart/2018/2/layout/IconVerticalSolidList"/>
    <dgm:cxn modelId="{3580C5AB-51C6-46F0-9861-5D3723828BD0}" type="presParOf" srcId="{528010D7-DE1B-482B-8183-C94A59E4F989}" destId="{66632856-53B8-4914-888A-1C659A565705}" srcOrd="3" destOrd="0" presId="urn:microsoft.com/office/officeart/2018/2/layout/IconVerticalSolidList"/>
    <dgm:cxn modelId="{3C7F65BF-DAB3-4F2D-94DD-3008219A1118}" type="presParOf" srcId="{528010D7-DE1B-482B-8183-C94A59E4F989}" destId="{FAA5629C-6D72-464D-801C-F3E4655567F0}" srcOrd="4" destOrd="0" presId="urn:microsoft.com/office/officeart/2018/2/layout/IconVerticalSolidList"/>
    <dgm:cxn modelId="{9F1EF106-D96C-4CA5-BB61-0C8997546FD2}" type="presParOf" srcId="{FAA5629C-6D72-464D-801C-F3E4655567F0}" destId="{4F0899CA-46EB-44B4-BCD5-96C2B23AD85A}" srcOrd="0" destOrd="0" presId="urn:microsoft.com/office/officeart/2018/2/layout/IconVerticalSolidList"/>
    <dgm:cxn modelId="{13C04B9E-F06B-4708-9975-71BBC8CE9721}" type="presParOf" srcId="{FAA5629C-6D72-464D-801C-F3E4655567F0}" destId="{A77B057A-A9C6-4F17-8D30-89D558F6EB68}" srcOrd="1" destOrd="0" presId="urn:microsoft.com/office/officeart/2018/2/layout/IconVerticalSolidList"/>
    <dgm:cxn modelId="{FCC40CF4-66EA-4C3B-A967-89E9B7DDEA57}" type="presParOf" srcId="{FAA5629C-6D72-464D-801C-F3E4655567F0}" destId="{B652FA2E-1D88-4A0F-AE2B-6AA518DEC443}" srcOrd="2" destOrd="0" presId="urn:microsoft.com/office/officeart/2018/2/layout/IconVerticalSolidList"/>
    <dgm:cxn modelId="{B9C5DD63-2D28-4484-9FB7-71C218D84503}" type="presParOf" srcId="{FAA5629C-6D72-464D-801C-F3E4655567F0}" destId="{2B6085C1-2EB8-49E7-BEB2-2EDBE155982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F4C0B01-BD9F-4304-8846-D1F9C517F6C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7605338-337D-4CFC-977F-FEDE88409696}">
      <dgm:prSet/>
      <dgm:spPr/>
      <dgm:t>
        <a:bodyPr/>
        <a:lstStyle/>
        <a:p>
          <a:r>
            <a:rPr lang="en-GB"/>
            <a:t>If you are successful with the interview the team will be in touch with you to offer you the position.</a:t>
          </a:r>
          <a:endParaRPr lang="en-US"/>
        </a:p>
      </dgm:t>
    </dgm:pt>
    <dgm:pt modelId="{5B7A780D-F392-4795-9B46-CC4600073F8F}" type="parTrans" cxnId="{C8F241A8-E6B3-4D0F-82DE-69C26EF9BD80}">
      <dgm:prSet/>
      <dgm:spPr/>
      <dgm:t>
        <a:bodyPr/>
        <a:lstStyle/>
        <a:p>
          <a:endParaRPr lang="en-US"/>
        </a:p>
      </dgm:t>
    </dgm:pt>
    <dgm:pt modelId="{BEF26EFA-9E60-435C-84EE-3B294D1F586B}" type="sibTrans" cxnId="{C8F241A8-E6B3-4D0F-82DE-69C26EF9BD80}">
      <dgm:prSet/>
      <dgm:spPr/>
      <dgm:t>
        <a:bodyPr/>
        <a:lstStyle/>
        <a:p>
          <a:endParaRPr lang="en-US"/>
        </a:p>
      </dgm:t>
    </dgm:pt>
    <dgm:pt modelId="{7EE83F25-B3B4-42CF-A708-4D0678332B5D}">
      <dgm:prSet/>
      <dgm:spPr/>
      <dgm:t>
        <a:bodyPr/>
        <a:lstStyle/>
        <a:p>
          <a:r>
            <a:rPr lang="en-GB"/>
            <a:t>Successful candidates are also invited to assessment days once they have been confirmed the job offer and accepted the offer. They have to attend at Hilton's assessment centre. </a:t>
          </a:r>
          <a:endParaRPr lang="en-US"/>
        </a:p>
      </dgm:t>
    </dgm:pt>
    <dgm:pt modelId="{9AFB0E7C-7865-4543-9D4B-B9CA208BA8C5}" type="parTrans" cxnId="{1D0E37BB-4573-4EDD-97CC-8C857358F58F}">
      <dgm:prSet/>
      <dgm:spPr/>
      <dgm:t>
        <a:bodyPr/>
        <a:lstStyle/>
        <a:p>
          <a:endParaRPr lang="en-US"/>
        </a:p>
      </dgm:t>
    </dgm:pt>
    <dgm:pt modelId="{D0CBDE26-72D5-4BED-B837-DC4F190336A1}" type="sibTrans" cxnId="{1D0E37BB-4573-4EDD-97CC-8C857358F58F}">
      <dgm:prSet/>
      <dgm:spPr/>
      <dgm:t>
        <a:bodyPr/>
        <a:lstStyle/>
        <a:p>
          <a:endParaRPr lang="en-US"/>
        </a:p>
      </dgm:t>
    </dgm:pt>
    <dgm:pt modelId="{E42FE3CA-3A3C-4541-A9FA-6B0367F4CAF1}">
      <dgm:prSet/>
      <dgm:spPr/>
      <dgm:t>
        <a:bodyPr/>
        <a:lstStyle/>
        <a:p>
          <a:r>
            <a:rPr lang="en-GB"/>
            <a:t>Employees will also get a contract to sign to confirm they employment to the company and they are now a part of the hotel's team. </a:t>
          </a:r>
          <a:endParaRPr lang="en-US"/>
        </a:p>
      </dgm:t>
    </dgm:pt>
    <dgm:pt modelId="{981B3BB2-1CF9-41EA-AFB4-99DDE9C046E5}" type="parTrans" cxnId="{425BF154-02E9-4C4D-A321-1D2515A41F5F}">
      <dgm:prSet/>
      <dgm:spPr/>
      <dgm:t>
        <a:bodyPr/>
        <a:lstStyle/>
        <a:p>
          <a:endParaRPr lang="en-US"/>
        </a:p>
      </dgm:t>
    </dgm:pt>
    <dgm:pt modelId="{C99B0524-0A0A-4868-AF05-82F268FE97CD}" type="sibTrans" cxnId="{425BF154-02E9-4C4D-A321-1D2515A41F5F}">
      <dgm:prSet/>
      <dgm:spPr/>
      <dgm:t>
        <a:bodyPr/>
        <a:lstStyle/>
        <a:p>
          <a:endParaRPr lang="en-US"/>
        </a:p>
      </dgm:t>
    </dgm:pt>
    <dgm:pt modelId="{6A3E65DB-71A7-4EB9-B10C-8EEAD1AC100C}" type="pres">
      <dgm:prSet presAssocID="{0F4C0B01-BD9F-4304-8846-D1F9C517F6C4}" presName="linear" presStyleCnt="0">
        <dgm:presLayoutVars>
          <dgm:animLvl val="lvl"/>
          <dgm:resizeHandles val="exact"/>
        </dgm:presLayoutVars>
      </dgm:prSet>
      <dgm:spPr/>
    </dgm:pt>
    <dgm:pt modelId="{36C8F2A5-BF54-4AE3-837E-00E5E13A3236}" type="pres">
      <dgm:prSet presAssocID="{17605338-337D-4CFC-977F-FEDE88409696}" presName="parentText" presStyleLbl="node1" presStyleIdx="0" presStyleCnt="3">
        <dgm:presLayoutVars>
          <dgm:chMax val="0"/>
          <dgm:bulletEnabled val="1"/>
        </dgm:presLayoutVars>
      </dgm:prSet>
      <dgm:spPr/>
    </dgm:pt>
    <dgm:pt modelId="{E927FD3B-A12D-41CF-AF8B-7444FE142F54}" type="pres">
      <dgm:prSet presAssocID="{BEF26EFA-9E60-435C-84EE-3B294D1F586B}" presName="spacer" presStyleCnt="0"/>
      <dgm:spPr/>
    </dgm:pt>
    <dgm:pt modelId="{C443C513-B490-42EC-8790-9408E44F3DD7}" type="pres">
      <dgm:prSet presAssocID="{7EE83F25-B3B4-42CF-A708-4D0678332B5D}" presName="parentText" presStyleLbl="node1" presStyleIdx="1" presStyleCnt="3">
        <dgm:presLayoutVars>
          <dgm:chMax val="0"/>
          <dgm:bulletEnabled val="1"/>
        </dgm:presLayoutVars>
      </dgm:prSet>
      <dgm:spPr/>
    </dgm:pt>
    <dgm:pt modelId="{2D97A58F-6F3B-48F8-9342-1E3E5AF0D9F4}" type="pres">
      <dgm:prSet presAssocID="{D0CBDE26-72D5-4BED-B837-DC4F190336A1}" presName="spacer" presStyleCnt="0"/>
      <dgm:spPr/>
    </dgm:pt>
    <dgm:pt modelId="{121AAF1E-D9F7-4BBC-8920-3C56915AE8C0}" type="pres">
      <dgm:prSet presAssocID="{E42FE3CA-3A3C-4541-A9FA-6B0367F4CAF1}" presName="parentText" presStyleLbl="node1" presStyleIdx="2" presStyleCnt="3">
        <dgm:presLayoutVars>
          <dgm:chMax val="0"/>
          <dgm:bulletEnabled val="1"/>
        </dgm:presLayoutVars>
      </dgm:prSet>
      <dgm:spPr/>
    </dgm:pt>
  </dgm:ptLst>
  <dgm:cxnLst>
    <dgm:cxn modelId="{AFB6E24B-DBCD-4490-ACCB-54D4A3B229F5}" type="presOf" srcId="{17605338-337D-4CFC-977F-FEDE88409696}" destId="{36C8F2A5-BF54-4AE3-837E-00E5E13A3236}" srcOrd="0" destOrd="0" presId="urn:microsoft.com/office/officeart/2005/8/layout/vList2"/>
    <dgm:cxn modelId="{425BF154-02E9-4C4D-A321-1D2515A41F5F}" srcId="{0F4C0B01-BD9F-4304-8846-D1F9C517F6C4}" destId="{E42FE3CA-3A3C-4541-A9FA-6B0367F4CAF1}" srcOrd="2" destOrd="0" parTransId="{981B3BB2-1CF9-41EA-AFB4-99DDE9C046E5}" sibTransId="{C99B0524-0A0A-4868-AF05-82F268FE97CD}"/>
    <dgm:cxn modelId="{C5804677-2939-402E-96C0-C87C0A15FB08}" type="presOf" srcId="{E42FE3CA-3A3C-4541-A9FA-6B0367F4CAF1}" destId="{121AAF1E-D9F7-4BBC-8920-3C56915AE8C0}" srcOrd="0" destOrd="0" presId="urn:microsoft.com/office/officeart/2005/8/layout/vList2"/>
    <dgm:cxn modelId="{C8F241A8-E6B3-4D0F-82DE-69C26EF9BD80}" srcId="{0F4C0B01-BD9F-4304-8846-D1F9C517F6C4}" destId="{17605338-337D-4CFC-977F-FEDE88409696}" srcOrd="0" destOrd="0" parTransId="{5B7A780D-F392-4795-9B46-CC4600073F8F}" sibTransId="{BEF26EFA-9E60-435C-84EE-3B294D1F586B}"/>
    <dgm:cxn modelId="{1D0E37BB-4573-4EDD-97CC-8C857358F58F}" srcId="{0F4C0B01-BD9F-4304-8846-D1F9C517F6C4}" destId="{7EE83F25-B3B4-42CF-A708-4D0678332B5D}" srcOrd="1" destOrd="0" parTransId="{9AFB0E7C-7865-4543-9D4B-B9CA208BA8C5}" sibTransId="{D0CBDE26-72D5-4BED-B837-DC4F190336A1}"/>
    <dgm:cxn modelId="{158F88E0-34F7-4DD5-8920-D9F5E04D0CD6}" type="presOf" srcId="{7EE83F25-B3B4-42CF-A708-4D0678332B5D}" destId="{C443C513-B490-42EC-8790-9408E44F3DD7}" srcOrd="0" destOrd="0" presId="urn:microsoft.com/office/officeart/2005/8/layout/vList2"/>
    <dgm:cxn modelId="{851E16F7-A0D4-45A9-9421-9C5FD1633285}" type="presOf" srcId="{0F4C0B01-BD9F-4304-8846-D1F9C517F6C4}" destId="{6A3E65DB-71A7-4EB9-B10C-8EEAD1AC100C}" srcOrd="0" destOrd="0" presId="urn:microsoft.com/office/officeart/2005/8/layout/vList2"/>
    <dgm:cxn modelId="{8A295CA6-CDB1-45D5-AE2C-130F67577035}" type="presParOf" srcId="{6A3E65DB-71A7-4EB9-B10C-8EEAD1AC100C}" destId="{36C8F2A5-BF54-4AE3-837E-00E5E13A3236}" srcOrd="0" destOrd="0" presId="urn:microsoft.com/office/officeart/2005/8/layout/vList2"/>
    <dgm:cxn modelId="{48549837-7F06-46D2-9C23-1A2EA9801795}" type="presParOf" srcId="{6A3E65DB-71A7-4EB9-B10C-8EEAD1AC100C}" destId="{E927FD3B-A12D-41CF-AF8B-7444FE142F54}" srcOrd="1" destOrd="0" presId="urn:microsoft.com/office/officeart/2005/8/layout/vList2"/>
    <dgm:cxn modelId="{E4077A9E-705F-4649-8968-D46EA0FD6B4A}" type="presParOf" srcId="{6A3E65DB-71A7-4EB9-B10C-8EEAD1AC100C}" destId="{C443C513-B490-42EC-8790-9408E44F3DD7}" srcOrd="2" destOrd="0" presId="urn:microsoft.com/office/officeart/2005/8/layout/vList2"/>
    <dgm:cxn modelId="{A5179120-0868-455C-8331-847CB6AF5701}" type="presParOf" srcId="{6A3E65DB-71A7-4EB9-B10C-8EEAD1AC100C}" destId="{2D97A58F-6F3B-48F8-9342-1E3E5AF0D9F4}" srcOrd="3" destOrd="0" presId="urn:microsoft.com/office/officeart/2005/8/layout/vList2"/>
    <dgm:cxn modelId="{80F296F7-93E1-4D05-9750-BFA4E10A995C}" type="presParOf" srcId="{6A3E65DB-71A7-4EB9-B10C-8EEAD1AC100C}" destId="{121AAF1E-D9F7-4BBC-8920-3C56915AE8C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B21BDE8-088A-4090-887C-582D1C73C01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6848CB82-0E9E-4450-A54B-551F1E4CB504}">
      <dgm:prSet/>
      <dgm:spPr/>
      <dgm:t>
        <a:bodyPr/>
        <a:lstStyle/>
        <a:p>
          <a:r>
            <a:rPr lang="en-GB"/>
            <a:t>There are always several career progression opportunities where you could progress to more senior positions and learn different departments. If you choose to take the opportunities, you will be shown how to do the job role. </a:t>
          </a:r>
          <a:endParaRPr lang="en-US"/>
        </a:p>
      </dgm:t>
    </dgm:pt>
    <dgm:pt modelId="{4CDCBFE2-AE16-4C8C-8993-4CDE19668E7B}" type="parTrans" cxnId="{D2DED8E9-BB2C-4388-81EC-EA67274E2161}">
      <dgm:prSet/>
      <dgm:spPr/>
      <dgm:t>
        <a:bodyPr/>
        <a:lstStyle/>
        <a:p>
          <a:endParaRPr lang="en-US"/>
        </a:p>
      </dgm:t>
    </dgm:pt>
    <dgm:pt modelId="{364B11DC-A28B-4037-9DE3-4B073A901E12}" type="sibTrans" cxnId="{D2DED8E9-BB2C-4388-81EC-EA67274E2161}">
      <dgm:prSet/>
      <dgm:spPr/>
      <dgm:t>
        <a:bodyPr/>
        <a:lstStyle/>
        <a:p>
          <a:endParaRPr lang="en-US"/>
        </a:p>
      </dgm:t>
    </dgm:pt>
    <dgm:pt modelId="{D1B2BC83-A379-4445-9E42-327D9F00EE50}">
      <dgm:prSet/>
      <dgm:spPr/>
      <dgm:t>
        <a:bodyPr/>
        <a:lstStyle/>
        <a:p>
          <a:r>
            <a:rPr lang="en-GB"/>
            <a:t>The team are very accepting of everyone for who they are and want everyone to feel that they can be themselves and create the most positive work environmentt possible. </a:t>
          </a:r>
          <a:endParaRPr lang="en-US"/>
        </a:p>
      </dgm:t>
    </dgm:pt>
    <dgm:pt modelId="{3D1C63E5-AA91-4B2C-AC70-9C0D8F4636B2}" type="parTrans" cxnId="{8A850A1A-C9C5-49B8-A837-9BBF407F0D07}">
      <dgm:prSet/>
      <dgm:spPr/>
      <dgm:t>
        <a:bodyPr/>
        <a:lstStyle/>
        <a:p>
          <a:endParaRPr lang="en-US"/>
        </a:p>
      </dgm:t>
    </dgm:pt>
    <dgm:pt modelId="{7275A314-DF57-4D0D-92CA-4972C92B758B}" type="sibTrans" cxnId="{8A850A1A-C9C5-49B8-A837-9BBF407F0D07}">
      <dgm:prSet/>
      <dgm:spPr/>
      <dgm:t>
        <a:bodyPr/>
        <a:lstStyle/>
        <a:p>
          <a:endParaRPr lang="en-US"/>
        </a:p>
      </dgm:t>
    </dgm:pt>
    <dgm:pt modelId="{44834FF4-2ACB-4E14-8828-F1C72725F93F}" type="pres">
      <dgm:prSet presAssocID="{8B21BDE8-088A-4090-887C-582D1C73C019}" presName="hierChild1" presStyleCnt="0">
        <dgm:presLayoutVars>
          <dgm:chPref val="1"/>
          <dgm:dir/>
          <dgm:animOne val="branch"/>
          <dgm:animLvl val="lvl"/>
          <dgm:resizeHandles/>
        </dgm:presLayoutVars>
      </dgm:prSet>
      <dgm:spPr/>
    </dgm:pt>
    <dgm:pt modelId="{C3FE0E82-3880-48D5-ABE3-269FA997F066}" type="pres">
      <dgm:prSet presAssocID="{6848CB82-0E9E-4450-A54B-551F1E4CB504}" presName="hierRoot1" presStyleCnt="0"/>
      <dgm:spPr/>
    </dgm:pt>
    <dgm:pt modelId="{48FA71CC-E483-402A-8A1E-8E62CD321DAF}" type="pres">
      <dgm:prSet presAssocID="{6848CB82-0E9E-4450-A54B-551F1E4CB504}" presName="composite" presStyleCnt="0"/>
      <dgm:spPr/>
    </dgm:pt>
    <dgm:pt modelId="{4774931D-87C3-4361-BCDD-490E4D8C5DF8}" type="pres">
      <dgm:prSet presAssocID="{6848CB82-0E9E-4450-A54B-551F1E4CB504}" presName="background" presStyleLbl="node0" presStyleIdx="0" presStyleCnt="2"/>
      <dgm:spPr/>
    </dgm:pt>
    <dgm:pt modelId="{649DECCC-4BA9-499C-9EAF-684266D88B44}" type="pres">
      <dgm:prSet presAssocID="{6848CB82-0E9E-4450-A54B-551F1E4CB504}" presName="text" presStyleLbl="fgAcc0" presStyleIdx="0" presStyleCnt="2">
        <dgm:presLayoutVars>
          <dgm:chPref val="3"/>
        </dgm:presLayoutVars>
      </dgm:prSet>
      <dgm:spPr/>
    </dgm:pt>
    <dgm:pt modelId="{DADC30B2-25D8-4E36-BFC2-FD03F26DAE8A}" type="pres">
      <dgm:prSet presAssocID="{6848CB82-0E9E-4450-A54B-551F1E4CB504}" presName="hierChild2" presStyleCnt="0"/>
      <dgm:spPr/>
    </dgm:pt>
    <dgm:pt modelId="{41F0FF44-7AE9-4DAA-824D-CB4A66724840}" type="pres">
      <dgm:prSet presAssocID="{D1B2BC83-A379-4445-9E42-327D9F00EE50}" presName="hierRoot1" presStyleCnt="0"/>
      <dgm:spPr/>
    </dgm:pt>
    <dgm:pt modelId="{F2560857-DDA0-41C6-9E98-CCEECA6FA999}" type="pres">
      <dgm:prSet presAssocID="{D1B2BC83-A379-4445-9E42-327D9F00EE50}" presName="composite" presStyleCnt="0"/>
      <dgm:spPr/>
    </dgm:pt>
    <dgm:pt modelId="{65A1E82A-081E-46DA-B4F9-ACF0582F8B2F}" type="pres">
      <dgm:prSet presAssocID="{D1B2BC83-A379-4445-9E42-327D9F00EE50}" presName="background" presStyleLbl="node0" presStyleIdx="1" presStyleCnt="2"/>
      <dgm:spPr/>
    </dgm:pt>
    <dgm:pt modelId="{95AC42DB-4C7C-4F83-93F1-81F54622C284}" type="pres">
      <dgm:prSet presAssocID="{D1B2BC83-A379-4445-9E42-327D9F00EE50}" presName="text" presStyleLbl="fgAcc0" presStyleIdx="1" presStyleCnt="2">
        <dgm:presLayoutVars>
          <dgm:chPref val="3"/>
        </dgm:presLayoutVars>
      </dgm:prSet>
      <dgm:spPr/>
    </dgm:pt>
    <dgm:pt modelId="{7AE41E38-663B-4D8B-A20A-44E1C09CE44A}" type="pres">
      <dgm:prSet presAssocID="{D1B2BC83-A379-4445-9E42-327D9F00EE50}" presName="hierChild2" presStyleCnt="0"/>
      <dgm:spPr/>
    </dgm:pt>
  </dgm:ptLst>
  <dgm:cxnLst>
    <dgm:cxn modelId="{8A850A1A-C9C5-49B8-A837-9BBF407F0D07}" srcId="{8B21BDE8-088A-4090-887C-582D1C73C019}" destId="{D1B2BC83-A379-4445-9E42-327D9F00EE50}" srcOrd="1" destOrd="0" parTransId="{3D1C63E5-AA91-4B2C-AC70-9C0D8F4636B2}" sibTransId="{7275A314-DF57-4D0D-92CA-4972C92B758B}"/>
    <dgm:cxn modelId="{5E056423-3153-40D4-9EF7-E36B3C7B12C7}" type="presOf" srcId="{8B21BDE8-088A-4090-887C-582D1C73C019}" destId="{44834FF4-2ACB-4E14-8828-F1C72725F93F}" srcOrd="0" destOrd="0" presId="urn:microsoft.com/office/officeart/2005/8/layout/hierarchy1"/>
    <dgm:cxn modelId="{30937A72-FDA5-4258-8028-0D57FA12AF6D}" type="presOf" srcId="{D1B2BC83-A379-4445-9E42-327D9F00EE50}" destId="{95AC42DB-4C7C-4F83-93F1-81F54622C284}" srcOrd="0" destOrd="0" presId="urn:microsoft.com/office/officeart/2005/8/layout/hierarchy1"/>
    <dgm:cxn modelId="{EB32D99D-BFBE-416E-ADCF-087796B6838D}" type="presOf" srcId="{6848CB82-0E9E-4450-A54B-551F1E4CB504}" destId="{649DECCC-4BA9-499C-9EAF-684266D88B44}" srcOrd="0" destOrd="0" presId="urn:microsoft.com/office/officeart/2005/8/layout/hierarchy1"/>
    <dgm:cxn modelId="{D2DED8E9-BB2C-4388-81EC-EA67274E2161}" srcId="{8B21BDE8-088A-4090-887C-582D1C73C019}" destId="{6848CB82-0E9E-4450-A54B-551F1E4CB504}" srcOrd="0" destOrd="0" parTransId="{4CDCBFE2-AE16-4C8C-8993-4CDE19668E7B}" sibTransId="{364B11DC-A28B-4037-9DE3-4B073A901E12}"/>
    <dgm:cxn modelId="{93A5ECA4-D135-4561-BCB7-2B4C414AED8C}" type="presParOf" srcId="{44834FF4-2ACB-4E14-8828-F1C72725F93F}" destId="{C3FE0E82-3880-48D5-ABE3-269FA997F066}" srcOrd="0" destOrd="0" presId="urn:microsoft.com/office/officeart/2005/8/layout/hierarchy1"/>
    <dgm:cxn modelId="{F900AC40-1462-42E5-B505-DC31D39AB350}" type="presParOf" srcId="{C3FE0E82-3880-48D5-ABE3-269FA997F066}" destId="{48FA71CC-E483-402A-8A1E-8E62CD321DAF}" srcOrd="0" destOrd="0" presId="urn:microsoft.com/office/officeart/2005/8/layout/hierarchy1"/>
    <dgm:cxn modelId="{89B00DA9-56AF-444E-8661-1F3CAE9B086B}" type="presParOf" srcId="{48FA71CC-E483-402A-8A1E-8E62CD321DAF}" destId="{4774931D-87C3-4361-BCDD-490E4D8C5DF8}" srcOrd="0" destOrd="0" presId="urn:microsoft.com/office/officeart/2005/8/layout/hierarchy1"/>
    <dgm:cxn modelId="{D148AF2F-5E7A-41AF-9AFC-4F19F88E4C37}" type="presParOf" srcId="{48FA71CC-E483-402A-8A1E-8E62CD321DAF}" destId="{649DECCC-4BA9-499C-9EAF-684266D88B44}" srcOrd="1" destOrd="0" presId="urn:microsoft.com/office/officeart/2005/8/layout/hierarchy1"/>
    <dgm:cxn modelId="{017DA3DE-B40C-4CF8-B51D-07D937F7E990}" type="presParOf" srcId="{C3FE0E82-3880-48D5-ABE3-269FA997F066}" destId="{DADC30B2-25D8-4E36-BFC2-FD03F26DAE8A}" srcOrd="1" destOrd="0" presId="urn:microsoft.com/office/officeart/2005/8/layout/hierarchy1"/>
    <dgm:cxn modelId="{B771926F-206C-4A65-B462-4A19BC576F06}" type="presParOf" srcId="{44834FF4-2ACB-4E14-8828-F1C72725F93F}" destId="{41F0FF44-7AE9-4DAA-824D-CB4A66724840}" srcOrd="1" destOrd="0" presId="urn:microsoft.com/office/officeart/2005/8/layout/hierarchy1"/>
    <dgm:cxn modelId="{9356EB0C-CA86-4AF5-9249-4B4B9E453E49}" type="presParOf" srcId="{41F0FF44-7AE9-4DAA-824D-CB4A66724840}" destId="{F2560857-DDA0-41C6-9E98-CCEECA6FA999}" srcOrd="0" destOrd="0" presId="urn:microsoft.com/office/officeart/2005/8/layout/hierarchy1"/>
    <dgm:cxn modelId="{F48D3E69-08D7-49F7-9A0C-41D2ADF4BDE5}" type="presParOf" srcId="{F2560857-DDA0-41C6-9E98-CCEECA6FA999}" destId="{65A1E82A-081E-46DA-B4F9-ACF0582F8B2F}" srcOrd="0" destOrd="0" presId="urn:microsoft.com/office/officeart/2005/8/layout/hierarchy1"/>
    <dgm:cxn modelId="{163EA643-C8A1-41F0-8DB6-B79DBAD10BBD}" type="presParOf" srcId="{F2560857-DDA0-41C6-9E98-CCEECA6FA999}" destId="{95AC42DB-4C7C-4F83-93F1-81F54622C284}" srcOrd="1" destOrd="0" presId="urn:microsoft.com/office/officeart/2005/8/layout/hierarchy1"/>
    <dgm:cxn modelId="{D96AF10B-5F79-44FD-9AF3-07EBC5832274}" type="presParOf" srcId="{41F0FF44-7AE9-4DAA-824D-CB4A66724840}" destId="{7AE41E38-663B-4D8B-A20A-44E1C09CE44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7EC4A8C-6737-48B3-BC52-DE7EB07F63F2}"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56811A25-F18F-4E57-98E5-81FB837997D1}">
      <dgm:prSet/>
      <dgm:spPr/>
      <dgm:t>
        <a:bodyPr/>
        <a:lstStyle/>
        <a:p>
          <a:r>
            <a:rPr lang="en-GB"/>
            <a:t>Forbes.com (2026) How candidates get interviewed. Available at: </a:t>
          </a:r>
          <a:r>
            <a:rPr lang="en-GB">
              <a:hlinkClick xmlns:r="http://schemas.openxmlformats.org/officeDocument/2006/relationships" r:id="rId1"/>
            </a:rPr>
            <a:t>https://www.forbes.com/sites/heidilynnekurter/2019/09/19/how-hilton-reduced-their-time-to-hire-from-43-days-down-to-5/</a:t>
          </a:r>
          <a:r>
            <a:rPr lang="en-GB"/>
            <a:t> (accessed: 22nd April 2026). </a:t>
          </a:r>
          <a:endParaRPr lang="en-US"/>
        </a:p>
      </dgm:t>
    </dgm:pt>
    <dgm:pt modelId="{1E4628EB-99A5-4236-A99C-75A8A0BCD740}" type="parTrans" cxnId="{0BB81906-C230-4FA5-9A81-26F1173B0094}">
      <dgm:prSet/>
      <dgm:spPr/>
      <dgm:t>
        <a:bodyPr/>
        <a:lstStyle/>
        <a:p>
          <a:endParaRPr lang="en-US"/>
        </a:p>
      </dgm:t>
    </dgm:pt>
    <dgm:pt modelId="{FB24EA03-490E-4DBE-A5BA-3D07752623B7}" type="sibTrans" cxnId="{0BB81906-C230-4FA5-9A81-26F1173B0094}">
      <dgm:prSet/>
      <dgm:spPr/>
      <dgm:t>
        <a:bodyPr/>
        <a:lstStyle/>
        <a:p>
          <a:endParaRPr lang="en-US"/>
        </a:p>
      </dgm:t>
    </dgm:pt>
    <dgm:pt modelId="{566BDE43-1775-4D8F-B9E2-AF87F2EF2D7D}">
      <dgm:prSet/>
      <dgm:spPr/>
      <dgm:t>
        <a:bodyPr/>
        <a:lstStyle/>
        <a:p>
          <a:r>
            <a:rPr lang="en-GB"/>
            <a:t>Graduatesfirst (2026) Assessment days. Available at: </a:t>
          </a:r>
          <a:r>
            <a:rPr lang="en-GB">
              <a:hlinkClick xmlns:r="http://schemas.openxmlformats.org/officeDocument/2006/relationships" r:id="rId2"/>
            </a:rPr>
            <a:t>https://www.graduatesfirst.com/hilton-worldwide-aptitude-tests</a:t>
          </a:r>
          <a:r>
            <a:rPr lang="en-GB"/>
            <a:t> (accessed: 22nd April 2026). </a:t>
          </a:r>
          <a:endParaRPr lang="en-US"/>
        </a:p>
      </dgm:t>
    </dgm:pt>
    <dgm:pt modelId="{9F389BF6-0C20-4B74-BFD4-C100B3E86C43}" type="parTrans" cxnId="{CDB51C32-ECF8-4F9C-B7EE-2C08D1F2DCEE}">
      <dgm:prSet/>
      <dgm:spPr/>
      <dgm:t>
        <a:bodyPr/>
        <a:lstStyle/>
        <a:p>
          <a:endParaRPr lang="en-US"/>
        </a:p>
      </dgm:t>
    </dgm:pt>
    <dgm:pt modelId="{6E7A2594-A7B3-4CC6-AB91-864F40F1B4E0}" type="sibTrans" cxnId="{CDB51C32-ECF8-4F9C-B7EE-2C08D1F2DCEE}">
      <dgm:prSet/>
      <dgm:spPr/>
      <dgm:t>
        <a:bodyPr/>
        <a:lstStyle/>
        <a:p>
          <a:endParaRPr lang="en-US"/>
        </a:p>
      </dgm:t>
    </dgm:pt>
    <dgm:pt modelId="{F098B908-CDF7-4C66-B1DA-E44EFED9089D}">
      <dgm:prSet/>
      <dgm:spPr/>
      <dgm:t>
        <a:bodyPr/>
        <a:lstStyle/>
        <a:p>
          <a:r>
            <a:rPr lang="en-GB"/>
            <a:t>Graduatesfirst (2026) Online assessments. Available at: </a:t>
          </a:r>
          <a:r>
            <a:rPr lang="en-GB">
              <a:hlinkClick xmlns:r="http://schemas.openxmlformats.org/officeDocument/2006/relationships" r:id="rId2"/>
            </a:rPr>
            <a:t>https://www.graduatesfirst.com/hilton-worldwide-aptitude-tests</a:t>
          </a:r>
          <a:r>
            <a:rPr lang="en-GB"/>
            <a:t> (accessed: 22nd April 2026). </a:t>
          </a:r>
          <a:endParaRPr lang="en-US"/>
        </a:p>
      </dgm:t>
    </dgm:pt>
    <dgm:pt modelId="{64608A03-0B21-4835-890D-2C282C42F8B2}" type="parTrans" cxnId="{EA997492-F011-434A-921F-F474ADA023C5}">
      <dgm:prSet/>
      <dgm:spPr/>
      <dgm:t>
        <a:bodyPr/>
        <a:lstStyle/>
        <a:p>
          <a:endParaRPr lang="en-US"/>
        </a:p>
      </dgm:t>
    </dgm:pt>
    <dgm:pt modelId="{25688539-6745-4828-BD8E-0F98E5EC9C89}" type="sibTrans" cxnId="{EA997492-F011-434A-921F-F474ADA023C5}">
      <dgm:prSet/>
      <dgm:spPr/>
      <dgm:t>
        <a:bodyPr/>
        <a:lstStyle/>
        <a:p>
          <a:endParaRPr lang="en-US"/>
        </a:p>
      </dgm:t>
    </dgm:pt>
    <dgm:pt modelId="{9FFABFE2-2CC9-424A-B357-134B1BF951A5}">
      <dgm:prSet/>
      <dgm:spPr/>
      <dgm:t>
        <a:bodyPr/>
        <a:lstStyle/>
        <a:p>
          <a:r>
            <a:rPr lang="en-GB"/>
            <a:t>Hilton (2026) About Hilton Hotels. Available at: </a:t>
          </a:r>
          <a:r>
            <a:rPr lang="en-GB">
              <a:hlinkClick xmlns:r="http://schemas.openxmlformats.org/officeDocument/2006/relationships" r:id="rId3"/>
            </a:rPr>
            <a:t>https://www.hilton.com/en/corporate/?msockid=18b56e8b951b63730fde78f194e4622c</a:t>
          </a:r>
          <a:r>
            <a:rPr lang="en-GB"/>
            <a:t> (accessed: 22nd April 2026). </a:t>
          </a:r>
          <a:endParaRPr lang="en-US"/>
        </a:p>
      </dgm:t>
    </dgm:pt>
    <dgm:pt modelId="{BDCB368F-E4A8-413D-A0B8-27C1EA1B8B55}" type="parTrans" cxnId="{9A771DEC-1BFB-4DC1-90DA-F747A2C916F9}">
      <dgm:prSet/>
      <dgm:spPr/>
      <dgm:t>
        <a:bodyPr/>
        <a:lstStyle/>
        <a:p>
          <a:endParaRPr lang="en-US"/>
        </a:p>
      </dgm:t>
    </dgm:pt>
    <dgm:pt modelId="{146F5A01-E2EA-4A4C-970A-31B9F3FD3791}" type="sibTrans" cxnId="{9A771DEC-1BFB-4DC1-90DA-F747A2C916F9}">
      <dgm:prSet/>
      <dgm:spPr/>
      <dgm:t>
        <a:bodyPr/>
        <a:lstStyle/>
        <a:p>
          <a:endParaRPr lang="en-US"/>
        </a:p>
      </dgm:t>
    </dgm:pt>
    <dgm:pt modelId="{D52A22E8-B884-4023-994A-3A9842731F0B}">
      <dgm:prSet/>
      <dgm:spPr/>
      <dgm:t>
        <a:bodyPr/>
        <a:lstStyle/>
        <a:p>
          <a:r>
            <a:rPr lang="en-GB"/>
            <a:t>Hilton Jobs (2026) Different Hilton job opportunities. Available at: </a:t>
          </a:r>
          <a:r>
            <a:rPr lang="en-GB">
              <a:hlinkClick xmlns:r="http://schemas.openxmlformats.org/officeDocument/2006/relationships" r:id="rId4"/>
            </a:rPr>
            <a:t>https://jobs.hilton.com/us/en</a:t>
          </a:r>
          <a:r>
            <a:rPr lang="en-GB"/>
            <a:t> (accessed: 22nd April 2026). </a:t>
          </a:r>
          <a:endParaRPr lang="en-US"/>
        </a:p>
      </dgm:t>
    </dgm:pt>
    <dgm:pt modelId="{141075E5-53B0-4E24-B773-D4AD1D23D421}" type="parTrans" cxnId="{C25F5909-DE46-4DB7-AE82-0B8A6D0EEF67}">
      <dgm:prSet/>
      <dgm:spPr/>
      <dgm:t>
        <a:bodyPr/>
        <a:lstStyle/>
        <a:p>
          <a:endParaRPr lang="en-US"/>
        </a:p>
      </dgm:t>
    </dgm:pt>
    <dgm:pt modelId="{1558F42E-CA11-4F9F-9DA5-FE3E8785963F}" type="sibTrans" cxnId="{C25F5909-DE46-4DB7-AE82-0B8A6D0EEF67}">
      <dgm:prSet/>
      <dgm:spPr/>
      <dgm:t>
        <a:bodyPr/>
        <a:lstStyle/>
        <a:p>
          <a:endParaRPr lang="en-US"/>
        </a:p>
      </dgm:t>
    </dgm:pt>
    <dgm:pt modelId="{2EFA7B63-61D2-46DD-9D7C-12E32036F917}">
      <dgm:prSet/>
      <dgm:spPr/>
      <dgm:t>
        <a:bodyPr/>
        <a:lstStyle/>
        <a:p>
          <a:r>
            <a:rPr lang="en-GB"/>
            <a:t>Linkedin (2026) Career progression opportunities. Available at: </a:t>
          </a:r>
          <a:r>
            <a:rPr lang="en-GB">
              <a:hlinkClick xmlns:r="http://schemas.openxmlformats.org/officeDocument/2006/relationships" r:id="rId5"/>
            </a:rPr>
            <a:t>https://www.linkedin.com/pulse/how-hilton-keeps-its-employees-happy-five-employee-tips-bybee-cpa/</a:t>
          </a:r>
          <a:r>
            <a:rPr lang="en-GB"/>
            <a:t> (accessed: 23rd April 2026).</a:t>
          </a:r>
          <a:endParaRPr lang="en-US"/>
        </a:p>
      </dgm:t>
    </dgm:pt>
    <dgm:pt modelId="{15535464-5B4A-4B7F-B118-F7AD9C839F06}" type="parTrans" cxnId="{BA09220F-52F8-44A0-A8D8-FCC5586FCB41}">
      <dgm:prSet/>
      <dgm:spPr/>
      <dgm:t>
        <a:bodyPr/>
        <a:lstStyle/>
        <a:p>
          <a:endParaRPr lang="en-US"/>
        </a:p>
      </dgm:t>
    </dgm:pt>
    <dgm:pt modelId="{F4B108C4-C14F-4849-92AC-331C5C6A7A09}" type="sibTrans" cxnId="{BA09220F-52F8-44A0-A8D8-FCC5586FCB41}">
      <dgm:prSet/>
      <dgm:spPr/>
      <dgm:t>
        <a:bodyPr/>
        <a:lstStyle/>
        <a:p>
          <a:endParaRPr lang="en-US"/>
        </a:p>
      </dgm:t>
    </dgm:pt>
    <dgm:pt modelId="{6401031C-82C9-4D71-85AB-33434F258FF9}">
      <dgm:prSet/>
      <dgm:spPr/>
      <dgm:t>
        <a:bodyPr/>
        <a:lstStyle/>
        <a:p>
          <a:r>
            <a:rPr lang="en-GB"/>
            <a:t>Linkedin (2026) Positive work environment. Available at: </a:t>
          </a:r>
          <a:r>
            <a:rPr lang="en-GB">
              <a:hlinkClick xmlns:r="http://schemas.openxmlformats.org/officeDocument/2006/relationships" r:id="rId5"/>
            </a:rPr>
            <a:t>https://www.linkedin.com/pulse/how-hilton-keeps-its-employees-happy-five-employee-tips-bybee-cpa/</a:t>
          </a:r>
          <a:r>
            <a:rPr lang="en-GB"/>
            <a:t> (accessed: 23rd April 2026). </a:t>
          </a:r>
          <a:endParaRPr lang="en-US"/>
        </a:p>
      </dgm:t>
    </dgm:pt>
    <dgm:pt modelId="{EBB993EF-796A-4217-8912-311441A954DD}" type="parTrans" cxnId="{1DD896C3-1AF3-42FC-9285-FD2CDE245154}">
      <dgm:prSet/>
      <dgm:spPr/>
      <dgm:t>
        <a:bodyPr/>
        <a:lstStyle/>
        <a:p>
          <a:endParaRPr lang="en-US"/>
        </a:p>
      </dgm:t>
    </dgm:pt>
    <dgm:pt modelId="{64F21E6A-6586-4624-B1A3-7B264286F4E3}" type="sibTrans" cxnId="{1DD896C3-1AF3-42FC-9285-FD2CDE245154}">
      <dgm:prSet/>
      <dgm:spPr/>
      <dgm:t>
        <a:bodyPr/>
        <a:lstStyle/>
        <a:p>
          <a:endParaRPr lang="en-US"/>
        </a:p>
      </dgm:t>
    </dgm:pt>
    <dgm:pt modelId="{ECF8DAF4-8B58-49CD-9B0C-E9ECB3DE5F65}">
      <dgm:prSet/>
      <dgm:spPr/>
      <dgm:t>
        <a:bodyPr/>
        <a:lstStyle/>
        <a:p>
          <a:r>
            <a:rPr lang="en-GB"/>
            <a:t>Linkedin (2026) Recruitment attraction strategies. Available at: </a:t>
          </a:r>
          <a:r>
            <a:rPr lang="en-GB">
              <a:hlinkClick xmlns:r="http://schemas.openxmlformats.org/officeDocument/2006/relationships" r:id="rId5"/>
            </a:rPr>
            <a:t>https://www.linkedin.com/pulse/how-hilton-keeps-its-employees-happy-five-employee-tips-bybee-cpa/</a:t>
          </a:r>
          <a:r>
            <a:rPr lang="en-GB"/>
            <a:t> (accessed: 22nd April 2026). </a:t>
          </a:r>
          <a:endParaRPr lang="en-US"/>
        </a:p>
      </dgm:t>
    </dgm:pt>
    <dgm:pt modelId="{90700D84-11EF-4B31-A13D-56B8473A5942}" type="parTrans" cxnId="{89567477-62D4-40FB-B7B3-F5C523CCBF14}">
      <dgm:prSet/>
      <dgm:spPr/>
      <dgm:t>
        <a:bodyPr/>
        <a:lstStyle/>
        <a:p>
          <a:endParaRPr lang="en-US"/>
        </a:p>
      </dgm:t>
    </dgm:pt>
    <dgm:pt modelId="{00FC4BE4-1D5F-4993-B4B2-97A346D50BEB}" type="sibTrans" cxnId="{89567477-62D4-40FB-B7B3-F5C523CCBF14}">
      <dgm:prSet/>
      <dgm:spPr/>
      <dgm:t>
        <a:bodyPr/>
        <a:lstStyle/>
        <a:p>
          <a:endParaRPr lang="en-US"/>
        </a:p>
      </dgm:t>
    </dgm:pt>
    <dgm:pt modelId="{FFE0CDF6-C229-4778-9B24-82AFDB44267D}">
      <dgm:prSet/>
      <dgm:spPr/>
      <dgm:t>
        <a:bodyPr/>
        <a:lstStyle/>
        <a:p>
          <a:r>
            <a:rPr lang="en-GB"/>
            <a:t>Lindekin (2026) When employees must leave Hilton. Available at: </a:t>
          </a:r>
          <a:r>
            <a:rPr lang="en-GB">
              <a:hlinkClick xmlns:r="http://schemas.openxmlformats.org/officeDocument/2006/relationships" r:id="rId5"/>
            </a:rPr>
            <a:t>https://www.linkedin.com/pulse/how-hilton-keeps-its-employees-happy-five-employee-tips-bybee-cpa/</a:t>
          </a:r>
          <a:r>
            <a:rPr lang="en-GB"/>
            <a:t> (accessed: 23rd April 2026).</a:t>
          </a:r>
          <a:endParaRPr lang="en-US"/>
        </a:p>
      </dgm:t>
    </dgm:pt>
    <dgm:pt modelId="{97536648-CD03-416F-BAB0-B32653E25DDB}" type="parTrans" cxnId="{C70319C1-E76C-4D51-9A87-9C4A4DD968B8}">
      <dgm:prSet/>
      <dgm:spPr/>
      <dgm:t>
        <a:bodyPr/>
        <a:lstStyle/>
        <a:p>
          <a:endParaRPr lang="en-US"/>
        </a:p>
      </dgm:t>
    </dgm:pt>
    <dgm:pt modelId="{6E1E2ACC-9D2E-4977-8F5C-9EF1BE57C4BD}" type="sibTrans" cxnId="{C70319C1-E76C-4D51-9A87-9C4A4DD968B8}">
      <dgm:prSet/>
      <dgm:spPr/>
      <dgm:t>
        <a:bodyPr/>
        <a:lstStyle/>
        <a:p>
          <a:endParaRPr lang="en-US"/>
        </a:p>
      </dgm:t>
    </dgm:pt>
    <dgm:pt modelId="{65773B91-B617-43E7-98D1-866A72EA5A6D}">
      <dgm:prSet/>
      <dgm:spPr/>
      <dgm:t>
        <a:bodyPr/>
        <a:lstStyle/>
        <a:p>
          <a:r>
            <a:rPr lang="en-GB"/>
            <a:t>Passporttosuccess.org (2026) Life skills training programme. Available at: </a:t>
          </a:r>
          <a:r>
            <a:rPr lang="en-GB">
              <a:hlinkClick xmlns:r="http://schemas.openxmlformats.org/officeDocument/2006/relationships" r:id="rId6"/>
            </a:rPr>
            <a:t>https://www.passporttosuccess.org/case-studies/hilton-increases-employee-retention-passport-success</a:t>
          </a:r>
          <a:r>
            <a:rPr lang="en-GB"/>
            <a:t> (accessed: 23rd April 2026). </a:t>
          </a:r>
          <a:endParaRPr lang="en-US"/>
        </a:p>
      </dgm:t>
    </dgm:pt>
    <dgm:pt modelId="{1A4DAFE8-8789-4659-BF2E-BA4D5E33FE6A}" type="parTrans" cxnId="{4CBF4892-BA6E-4FE8-85FD-E0DE518A9CBF}">
      <dgm:prSet/>
      <dgm:spPr/>
      <dgm:t>
        <a:bodyPr/>
        <a:lstStyle/>
        <a:p>
          <a:endParaRPr lang="en-US"/>
        </a:p>
      </dgm:t>
    </dgm:pt>
    <dgm:pt modelId="{D668B4F5-AF30-40CC-9A68-D97330B4FA03}" type="sibTrans" cxnId="{4CBF4892-BA6E-4FE8-85FD-E0DE518A9CBF}">
      <dgm:prSet/>
      <dgm:spPr/>
      <dgm:t>
        <a:bodyPr/>
        <a:lstStyle/>
        <a:p>
          <a:endParaRPr lang="en-US"/>
        </a:p>
      </dgm:t>
    </dgm:pt>
    <dgm:pt modelId="{8D950019-5C8A-4459-87FA-2E27CE92A1A1}">
      <dgm:prSet/>
      <dgm:spPr/>
      <dgm:t>
        <a:bodyPr/>
        <a:lstStyle/>
        <a:p>
          <a:r>
            <a:rPr lang="en-GB"/>
            <a:t>Studycorgi.com (2026) Continous training. Available at: </a:t>
          </a:r>
          <a:r>
            <a:rPr lang="en-GB">
              <a:hlinkClick xmlns:r="http://schemas.openxmlformats.org/officeDocument/2006/relationships" r:id="rId7"/>
            </a:rPr>
            <a:t>https://studycorgi.com/hilton-hotels-staff-training-and-development/</a:t>
          </a:r>
          <a:r>
            <a:rPr lang="en-GB"/>
            <a:t> (accessed: 23rd April 2026). </a:t>
          </a:r>
          <a:endParaRPr lang="en-US"/>
        </a:p>
      </dgm:t>
    </dgm:pt>
    <dgm:pt modelId="{2788E022-E4C7-4B8D-87E5-50FDCBF7325C}" type="parTrans" cxnId="{317A6DB8-F64B-4E05-B791-87C809B7A245}">
      <dgm:prSet/>
      <dgm:spPr/>
      <dgm:t>
        <a:bodyPr/>
        <a:lstStyle/>
        <a:p>
          <a:endParaRPr lang="en-US"/>
        </a:p>
      </dgm:t>
    </dgm:pt>
    <dgm:pt modelId="{10CE8CF9-8311-4C11-8342-BEB6F29E060D}" type="sibTrans" cxnId="{317A6DB8-F64B-4E05-B791-87C809B7A245}">
      <dgm:prSet/>
      <dgm:spPr/>
      <dgm:t>
        <a:bodyPr/>
        <a:lstStyle/>
        <a:p>
          <a:endParaRPr lang="en-US"/>
        </a:p>
      </dgm:t>
    </dgm:pt>
    <dgm:pt modelId="{A95A880A-3A10-431A-B231-20F858BDB416}" type="pres">
      <dgm:prSet presAssocID="{67EC4A8C-6737-48B3-BC52-DE7EB07F63F2}" presName="vert0" presStyleCnt="0">
        <dgm:presLayoutVars>
          <dgm:dir/>
          <dgm:animOne val="branch"/>
          <dgm:animLvl val="lvl"/>
        </dgm:presLayoutVars>
      </dgm:prSet>
      <dgm:spPr/>
    </dgm:pt>
    <dgm:pt modelId="{946DEF81-C92E-4394-AB5D-8905002E4DD5}" type="pres">
      <dgm:prSet presAssocID="{56811A25-F18F-4E57-98E5-81FB837997D1}" presName="thickLine" presStyleLbl="alignNode1" presStyleIdx="0" presStyleCnt="11"/>
      <dgm:spPr/>
    </dgm:pt>
    <dgm:pt modelId="{6240BEAF-17FC-4F70-8DE6-CAC0B22822F7}" type="pres">
      <dgm:prSet presAssocID="{56811A25-F18F-4E57-98E5-81FB837997D1}" presName="horz1" presStyleCnt="0"/>
      <dgm:spPr/>
    </dgm:pt>
    <dgm:pt modelId="{ABB68D2B-5E7A-44CE-A337-E8771B43EAD9}" type="pres">
      <dgm:prSet presAssocID="{56811A25-F18F-4E57-98E5-81FB837997D1}" presName="tx1" presStyleLbl="revTx" presStyleIdx="0" presStyleCnt="11"/>
      <dgm:spPr/>
    </dgm:pt>
    <dgm:pt modelId="{66AD75A1-1D77-4DE3-9477-A9BBF632B2B8}" type="pres">
      <dgm:prSet presAssocID="{56811A25-F18F-4E57-98E5-81FB837997D1}" presName="vert1" presStyleCnt="0"/>
      <dgm:spPr/>
    </dgm:pt>
    <dgm:pt modelId="{79D518EC-F159-4DA7-9619-207101B70A9D}" type="pres">
      <dgm:prSet presAssocID="{566BDE43-1775-4D8F-B9E2-AF87F2EF2D7D}" presName="thickLine" presStyleLbl="alignNode1" presStyleIdx="1" presStyleCnt="11"/>
      <dgm:spPr/>
    </dgm:pt>
    <dgm:pt modelId="{372E9480-ACB3-4A8B-A126-C92A653F7A5D}" type="pres">
      <dgm:prSet presAssocID="{566BDE43-1775-4D8F-B9E2-AF87F2EF2D7D}" presName="horz1" presStyleCnt="0"/>
      <dgm:spPr/>
    </dgm:pt>
    <dgm:pt modelId="{CA0D8861-E7BA-41EA-9690-DBF4D8EF0FA5}" type="pres">
      <dgm:prSet presAssocID="{566BDE43-1775-4D8F-B9E2-AF87F2EF2D7D}" presName="tx1" presStyleLbl="revTx" presStyleIdx="1" presStyleCnt="11"/>
      <dgm:spPr/>
    </dgm:pt>
    <dgm:pt modelId="{652C92B8-525F-4288-B86A-12D04FA5DE9D}" type="pres">
      <dgm:prSet presAssocID="{566BDE43-1775-4D8F-B9E2-AF87F2EF2D7D}" presName="vert1" presStyleCnt="0"/>
      <dgm:spPr/>
    </dgm:pt>
    <dgm:pt modelId="{03A2FD85-DF4F-4E6D-876A-DE89F40C1EB0}" type="pres">
      <dgm:prSet presAssocID="{F098B908-CDF7-4C66-B1DA-E44EFED9089D}" presName="thickLine" presStyleLbl="alignNode1" presStyleIdx="2" presStyleCnt="11"/>
      <dgm:spPr/>
    </dgm:pt>
    <dgm:pt modelId="{0835F5FB-B40B-4ECB-88A2-0F88316B588B}" type="pres">
      <dgm:prSet presAssocID="{F098B908-CDF7-4C66-B1DA-E44EFED9089D}" presName="horz1" presStyleCnt="0"/>
      <dgm:spPr/>
    </dgm:pt>
    <dgm:pt modelId="{E273C790-FDA8-4085-89DD-B1323C6CA409}" type="pres">
      <dgm:prSet presAssocID="{F098B908-CDF7-4C66-B1DA-E44EFED9089D}" presName="tx1" presStyleLbl="revTx" presStyleIdx="2" presStyleCnt="11"/>
      <dgm:spPr/>
    </dgm:pt>
    <dgm:pt modelId="{2E63BD6B-8C5F-47E6-848C-273089C558AA}" type="pres">
      <dgm:prSet presAssocID="{F098B908-CDF7-4C66-B1DA-E44EFED9089D}" presName="vert1" presStyleCnt="0"/>
      <dgm:spPr/>
    </dgm:pt>
    <dgm:pt modelId="{43D4C6F4-6959-4BD8-AE54-5F5BA07589E3}" type="pres">
      <dgm:prSet presAssocID="{9FFABFE2-2CC9-424A-B357-134B1BF951A5}" presName="thickLine" presStyleLbl="alignNode1" presStyleIdx="3" presStyleCnt="11"/>
      <dgm:spPr/>
    </dgm:pt>
    <dgm:pt modelId="{C71E46CC-C532-4F95-B504-EC6E4C37AD57}" type="pres">
      <dgm:prSet presAssocID="{9FFABFE2-2CC9-424A-B357-134B1BF951A5}" presName="horz1" presStyleCnt="0"/>
      <dgm:spPr/>
    </dgm:pt>
    <dgm:pt modelId="{72984F45-713E-4756-BAB7-C4D18AEDF5CA}" type="pres">
      <dgm:prSet presAssocID="{9FFABFE2-2CC9-424A-B357-134B1BF951A5}" presName="tx1" presStyleLbl="revTx" presStyleIdx="3" presStyleCnt="11"/>
      <dgm:spPr/>
    </dgm:pt>
    <dgm:pt modelId="{5767BE6D-06B2-491A-B90D-E0086FA42AE1}" type="pres">
      <dgm:prSet presAssocID="{9FFABFE2-2CC9-424A-B357-134B1BF951A5}" presName="vert1" presStyleCnt="0"/>
      <dgm:spPr/>
    </dgm:pt>
    <dgm:pt modelId="{F58F8B64-2C96-4BF9-B08A-C606989B6A82}" type="pres">
      <dgm:prSet presAssocID="{D52A22E8-B884-4023-994A-3A9842731F0B}" presName="thickLine" presStyleLbl="alignNode1" presStyleIdx="4" presStyleCnt="11"/>
      <dgm:spPr/>
    </dgm:pt>
    <dgm:pt modelId="{D4E354A5-A921-4545-B5F1-2736FCDE86DE}" type="pres">
      <dgm:prSet presAssocID="{D52A22E8-B884-4023-994A-3A9842731F0B}" presName="horz1" presStyleCnt="0"/>
      <dgm:spPr/>
    </dgm:pt>
    <dgm:pt modelId="{56CBD363-FF9C-4795-BCEE-F5708211B64F}" type="pres">
      <dgm:prSet presAssocID="{D52A22E8-B884-4023-994A-3A9842731F0B}" presName="tx1" presStyleLbl="revTx" presStyleIdx="4" presStyleCnt="11"/>
      <dgm:spPr/>
    </dgm:pt>
    <dgm:pt modelId="{80F0CD88-5C2B-4C26-A9C9-F592F683A703}" type="pres">
      <dgm:prSet presAssocID="{D52A22E8-B884-4023-994A-3A9842731F0B}" presName="vert1" presStyleCnt="0"/>
      <dgm:spPr/>
    </dgm:pt>
    <dgm:pt modelId="{7A6CE391-F8C7-47F7-819A-07E49AF6B570}" type="pres">
      <dgm:prSet presAssocID="{2EFA7B63-61D2-46DD-9D7C-12E32036F917}" presName="thickLine" presStyleLbl="alignNode1" presStyleIdx="5" presStyleCnt="11"/>
      <dgm:spPr/>
    </dgm:pt>
    <dgm:pt modelId="{7C7192D5-80DE-46AD-A074-1745B1F017D4}" type="pres">
      <dgm:prSet presAssocID="{2EFA7B63-61D2-46DD-9D7C-12E32036F917}" presName="horz1" presStyleCnt="0"/>
      <dgm:spPr/>
    </dgm:pt>
    <dgm:pt modelId="{F2F0AD69-EB71-4B5D-B612-707C1B5ECE30}" type="pres">
      <dgm:prSet presAssocID="{2EFA7B63-61D2-46DD-9D7C-12E32036F917}" presName="tx1" presStyleLbl="revTx" presStyleIdx="5" presStyleCnt="11"/>
      <dgm:spPr/>
    </dgm:pt>
    <dgm:pt modelId="{0611D2F0-609E-4730-A599-6BD795266B6A}" type="pres">
      <dgm:prSet presAssocID="{2EFA7B63-61D2-46DD-9D7C-12E32036F917}" presName="vert1" presStyleCnt="0"/>
      <dgm:spPr/>
    </dgm:pt>
    <dgm:pt modelId="{B6D5FDD4-D07E-45BC-B11F-101D2875B04C}" type="pres">
      <dgm:prSet presAssocID="{6401031C-82C9-4D71-85AB-33434F258FF9}" presName="thickLine" presStyleLbl="alignNode1" presStyleIdx="6" presStyleCnt="11"/>
      <dgm:spPr/>
    </dgm:pt>
    <dgm:pt modelId="{A8D52D5B-3958-4667-BD35-ACBBBAC9A854}" type="pres">
      <dgm:prSet presAssocID="{6401031C-82C9-4D71-85AB-33434F258FF9}" presName="horz1" presStyleCnt="0"/>
      <dgm:spPr/>
    </dgm:pt>
    <dgm:pt modelId="{804C9608-20E8-4276-993C-017A3C02C9D8}" type="pres">
      <dgm:prSet presAssocID="{6401031C-82C9-4D71-85AB-33434F258FF9}" presName="tx1" presStyleLbl="revTx" presStyleIdx="6" presStyleCnt="11"/>
      <dgm:spPr/>
    </dgm:pt>
    <dgm:pt modelId="{FFA972AC-4B73-47FD-8CAB-C3AE39B5EAFD}" type="pres">
      <dgm:prSet presAssocID="{6401031C-82C9-4D71-85AB-33434F258FF9}" presName="vert1" presStyleCnt="0"/>
      <dgm:spPr/>
    </dgm:pt>
    <dgm:pt modelId="{FFD0B93C-FC13-4346-8E43-BA6DB3E3A939}" type="pres">
      <dgm:prSet presAssocID="{ECF8DAF4-8B58-49CD-9B0C-E9ECB3DE5F65}" presName="thickLine" presStyleLbl="alignNode1" presStyleIdx="7" presStyleCnt="11"/>
      <dgm:spPr/>
    </dgm:pt>
    <dgm:pt modelId="{A1836A87-1639-47FC-A735-A1A430B1F205}" type="pres">
      <dgm:prSet presAssocID="{ECF8DAF4-8B58-49CD-9B0C-E9ECB3DE5F65}" presName="horz1" presStyleCnt="0"/>
      <dgm:spPr/>
    </dgm:pt>
    <dgm:pt modelId="{BA363C14-0430-425F-8616-C26B5983ACF7}" type="pres">
      <dgm:prSet presAssocID="{ECF8DAF4-8B58-49CD-9B0C-E9ECB3DE5F65}" presName="tx1" presStyleLbl="revTx" presStyleIdx="7" presStyleCnt="11"/>
      <dgm:spPr/>
    </dgm:pt>
    <dgm:pt modelId="{98EEB217-522C-4A68-AE24-16E59CD4FD60}" type="pres">
      <dgm:prSet presAssocID="{ECF8DAF4-8B58-49CD-9B0C-E9ECB3DE5F65}" presName="vert1" presStyleCnt="0"/>
      <dgm:spPr/>
    </dgm:pt>
    <dgm:pt modelId="{30E4CBA8-4D28-4E5D-99B6-BCF123626B39}" type="pres">
      <dgm:prSet presAssocID="{FFE0CDF6-C229-4778-9B24-82AFDB44267D}" presName="thickLine" presStyleLbl="alignNode1" presStyleIdx="8" presStyleCnt="11"/>
      <dgm:spPr/>
    </dgm:pt>
    <dgm:pt modelId="{D8673B1B-17AE-44D8-A87B-172B0222A18D}" type="pres">
      <dgm:prSet presAssocID="{FFE0CDF6-C229-4778-9B24-82AFDB44267D}" presName="horz1" presStyleCnt="0"/>
      <dgm:spPr/>
    </dgm:pt>
    <dgm:pt modelId="{5634C72E-52A5-4C04-8841-E191B98BC46C}" type="pres">
      <dgm:prSet presAssocID="{FFE0CDF6-C229-4778-9B24-82AFDB44267D}" presName="tx1" presStyleLbl="revTx" presStyleIdx="8" presStyleCnt="11"/>
      <dgm:spPr/>
    </dgm:pt>
    <dgm:pt modelId="{C70D4BC3-6040-49D3-AA18-E1B33169AD08}" type="pres">
      <dgm:prSet presAssocID="{FFE0CDF6-C229-4778-9B24-82AFDB44267D}" presName="vert1" presStyleCnt="0"/>
      <dgm:spPr/>
    </dgm:pt>
    <dgm:pt modelId="{BB12161C-2F8E-41B5-9856-E0F0929297D2}" type="pres">
      <dgm:prSet presAssocID="{65773B91-B617-43E7-98D1-866A72EA5A6D}" presName="thickLine" presStyleLbl="alignNode1" presStyleIdx="9" presStyleCnt="11"/>
      <dgm:spPr/>
    </dgm:pt>
    <dgm:pt modelId="{6C1816D3-EBB9-4A01-B13D-81144DAB2A78}" type="pres">
      <dgm:prSet presAssocID="{65773B91-B617-43E7-98D1-866A72EA5A6D}" presName="horz1" presStyleCnt="0"/>
      <dgm:spPr/>
    </dgm:pt>
    <dgm:pt modelId="{B19E6B9E-7853-4327-9E7C-A2C49D9AA66C}" type="pres">
      <dgm:prSet presAssocID="{65773B91-B617-43E7-98D1-866A72EA5A6D}" presName="tx1" presStyleLbl="revTx" presStyleIdx="9" presStyleCnt="11"/>
      <dgm:spPr/>
    </dgm:pt>
    <dgm:pt modelId="{E6589C4B-E9C7-4FBD-B6C2-1EC645ED4E90}" type="pres">
      <dgm:prSet presAssocID="{65773B91-B617-43E7-98D1-866A72EA5A6D}" presName="vert1" presStyleCnt="0"/>
      <dgm:spPr/>
    </dgm:pt>
    <dgm:pt modelId="{940B0288-2D08-497F-BBEE-94245B832331}" type="pres">
      <dgm:prSet presAssocID="{8D950019-5C8A-4459-87FA-2E27CE92A1A1}" presName="thickLine" presStyleLbl="alignNode1" presStyleIdx="10" presStyleCnt="11"/>
      <dgm:spPr/>
    </dgm:pt>
    <dgm:pt modelId="{051826FD-7EB8-46D5-889D-C9D13EE4F2B5}" type="pres">
      <dgm:prSet presAssocID="{8D950019-5C8A-4459-87FA-2E27CE92A1A1}" presName="horz1" presStyleCnt="0"/>
      <dgm:spPr/>
    </dgm:pt>
    <dgm:pt modelId="{197FD914-6AD3-4DDD-975B-01728B337B3D}" type="pres">
      <dgm:prSet presAssocID="{8D950019-5C8A-4459-87FA-2E27CE92A1A1}" presName="tx1" presStyleLbl="revTx" presStyleIdx="10" presStyleCnt="11"/>
      <dgm:spPr/>
    </dgm:pt>
    <dgm:pt modelId="{24814DD7-8655-4A9C-90F4-41EAD91640DF}" type="pres">
      <dgm:prSet presAssocID="{8D950019-5C8A-4459-87FA-2E27CE92A1A1}" presName="vert1" presStyleCnt="0"/>
      <dgm:spPr/>
    </dgm:pt>
  </dgm:ptLst>
  <dgm:cxnLst>
    <dgm:cxn modelId="{0BB81906-C230-4FA5-9A81-26F1173B0094}" srcId="{67EC4A8C-6737-48B3-BC52-DE7EB07F63F2}" destId="{56811A25-F18F-4E57-98E5-81FB837997D1}" srcOrd="0" destOrd="0" parTransId="{1E4628EB-99A5-4236-A99C-75A8A0BCD740}" sibTransId="{FB24EA03-490E-4DBE-A5BA-3D07752623B7}"/>
    <dgm:cxn modelId="{C25F5909-DE46-4DB7-AE82-0B8A6D0EEF67}" srcId="{67EC4A8C-6737-48B3-BC52-DE7EB07F63F2}" destId="{D52A22E8-B884-4023-994A-3A9842731F0B}" srcOrd="4" destOrd="0" parTransId="{141075E5-53B0-4E24-B773-D4AD1D23D421}" sibTransId="{1558F42E-CA11-4F9F-9DA5-FE3E8785963F}"/>
    <dgm:cxn modelId="{C912370A-DD59-4CD8-919E-7370E7E85243}" type="presOf" srcId="{67EC4A8C-6737-48B3-BC52-DE7EB07F63F2}" destId="{A95A880A-3A10-431A-B231-20F858BDB416}" srcOrd="0" destOrd="0" presId="urn:microsoft.com/office/officeart/2008/layout/LinedList"/>
    <dgm:cxn modelId="{BA09220F-52F8-44A0-A8D8-FCC5586FCB41}" srcId="{67EC4A8C-6737-48B3-BC52-DE7EB07F63F2}" destId="{2EFA7B63-61D2-46DD-9D7C-12E32036F917}" srcOrd="5" destOrd="0" parTransId="{15535464-5B4A-4B7F-B118-F7AD9C839F06}" sibTransId="{F4B108C4-C14F-4849-92AC-331C5C6A7A09}"/>
    <dgm:cxn modelId="{84E5B323-20C8-4299-A679-B0BB72C146E0}" type="presOf" srcId="{FFE0CDF6-C229-4778-9B24-82AFDB44267D}" destId="{5634C72E-52A5-4C04-8841-E191B98BC46C}" srcOrd="0" destOrd="0" presId="urn:microsoft.com/office/officeart/2008/layout/LinedList"/>
    <dgm:cxn modelId="{CDB51C32-ECF8-4F9C-B7EE-2C08D1F2DCEE}" srcId="{67EC4A8C-6737-48B3-BC52-DE7EB07F63F2}" destId="{566BDE43-1775-4D8F-B9E2-AF87F2EF2D7D}" srcOrd="1" destOrd="0" parTransId="{9F389BF6-0C20-4B74-BFD4-C100B3E86C43}" sibTransId="{6E7A2594-A7B3-4CC6-AB91-864F40F1B4E0}"/>
    <dgm:cxn modelId="{0423D864-1E9A-4F41-8F7C-024943A94E58}" type="presOf" srcId="{566BDE43-1775-4D8F-B9E2-AF87F2EF2D7D}" destId="{CA0D8861-E7BA-41EA-9690-DBF4D8EF0FA5}" srcOrd="0" destOrd="0" presId="urn:microsoft.com/office/officeart/2008/layout/LinedList"/>
    <dgm:cxn modelId="{89567477-62D4-40FB-B7B3-F5C523CCBF14}" srcId="{67EC4A8C-6737-48B3-BC52-DE7EB07F63F2}" destId="{ECF8DAF4-8B58-49CD-9B0C-E9ECB3DE5F65}" srcOrd="7" destOrd="0" parTransId="{90700D84-11EF-4B31-A13D-56B8473A5942}" sibTransId="{00FC4BE4-1D5F-4993-B4B2-97A346D50BEB}"/>
    <dgm:cxn modelId="{4CBF4892-BA6E-4FE8-85FD-E0DE518A9CBF}" srcId="{67EC4A8C-6737-48B3-BC52-DE7EB07F63F2}" destId="{65773B91-B617-43E7-98D1-866A72EA5A6D}" srcOrd="9" destOrd="0" parTransId="{1A4DAFE8-8789-4659-BF2E-BA4D5E33FE6A}" sibTransId="{D668B4F5-AF30-40CC-9A68-D97330B4FA03}"/>
    <dgm:cxn modelId="{EA997492-F011-434A-921F-F474ADA023C5}" srcId="{67EC4A8C-6737-48B3-BC52-DE7EB07F63F2}" destId="{F098B908-CDF7-4C66-B1DA-E44EFED9089D}" srcOrd="2" destOrd="0" parTransId="{64608A03-0B21-4835-890D-2C282C42F8B2}" sibTransId="{25688539-6745-4828-BD8E-0F98E5EC9C89}"/>
    <dgm:cxn modelId="{4A94E592-9F37-4852-A649-D094DB711F84}" type="presOf" srcId="{65773B91-B617-43E7-98D1-866A72EA5A6D}" destId="{B19E6B9E-7853-4327-9E7C-A2C49D9AA66C}" srcOrd="0" destOrd="0" presId="urn:microsoft.com/office/officeart/2008/layout/LinedList"/>
    <dgm:cxn modelId="{B18DACB1-9DF0-49DD-B1A4-D748F97CD2E0}" type="presOf" srcId="{F098B908-CDF7-4C66-B1DA-E44EFED9089D}" destId="{E273C790-FDA8-4085-89DD-B1323C6CA409}" srcOrd="0" destOrd="0" presId="urn:microsoft.com/office/officeart/2008/layout/LinedList"/>
    <dgm:cxn modelId="{317A6DB8-F64B-4E05-B791-87C809B7A245}" srcId="{67EC4A8C-6737-48B3-BC52-DE7EB07F63F2}" destId="{8D950019-5C8A-4459-87FA-2E27CE92A1A1}" srcOrd="10" destOrd="0" parTransId="{2788E022-E4C7-4B8D-87E5-50FDCBF7325C}" sibTransId="{10CE8CF9-8311-4C11-8342-BEB6F29E060D}"/>
    <dgm:cxn modelId="{BBE063C0-CE4C-4FC9-97DB-6794C4AD27BE}" type="presOf" srcId="{56811A25-F18F-4E57-98E5-81FB837997D1}" destId="{ABB68D2B-5E7A-44CE-A337-E8771B43EAD9}" srcOrd="0" destOrd="0" presId="urn:microsoft.com/office/officeart/2008/layout/LinedList"/>
    <dgm:cxn modelId="{C70319C1-E76C-4D51-9A87-9C4A4DD968B8}" srcId="{67EC4A8C-6737-48B3-BC52-DE7EB07F63F2}" destId="{FFE0CDF6-C229-4778-9B24-82AFDB44267D}" srcOrd="8" destOrd="0" parTransId="{97536648-CD03-416F-BAB0-B32653E25DDB}" sibTransId="{6E1E2ACC-9D2E-4977-8F5C-9EF1BE57C4BD}"/>
    <dgm:cxn modelId="{1DD896C3-1AF3-42FC-9285-FD2CDE245154}" srcId="{67EC4A8C-6737-48B3-BC52-DE7EB07F63F2}" destId="{6401031C-82C9-4D71-85AB-33434F258FF9}" srcOrd="6" destOrd="0" parTransId="{EBB993EF-796A-4217-8912-311441A954DD}" sibTransId="{64F21E6A-6586-4624-B1A3-7B264286F4E3}"/>
    <dgm:cxn modelId="{77FAFADB-C90F-4637-AA16-81738AEE3A61}" type="presOf" srcId="{8D950019-5C8A-4459-87FA-2E27CE92A1A1}" destId="{197FD914-6AD3-4DDD-975B-01728B337B3D}" srcOrd="0" destOrd="0" presId="urn:microsoft.com/office/officeart/2008/layout/LinedList"/>
    <dgm:cxn modelId="{5935DCDF-9ADA-4618-A5CF-9760A3F8B92F}" type="presOf" srcId="{9FFABFE2-2CC9-424A-B357-134B1BF951A5}" destId="{72984F45-713E-4756-BAB7-C4D18AEDF5CA}" srcOrd="0" destOrd="0" presId="urn:microsoft.com/office/officeart/2008/layout/LinedList"/>
    <dgm:cxn modelId="{05C12DE1-3F88-4F2D-B3A1-CC415576E3E6}" type="presOf" srcId="{2EFA7B63-61D2-46DD-9D7C-12E32036F917}" destId="{F2F0AD69-EB71-4B5D-B612-707C1B5ECE30}" srcOrd="0" destOrd="0" presId="urn:microsoft.com/office/officeart/2008/layout/LinedList"/>
    <dgm:cxn modelId="{CED7E8E8-6100-4246-9B54-4ECF72E3E09C}" type="presOf" srcId="{ECF8DAF4-8B58-49CD-9B0C-E9ECB3DE5F65}" destId="{BA363C14-0430-425F-8616-C26B5983ACF7}" srcOrd="0" destOrd="0" presId="urn:microsoft.com/office/officeart/2008/layout/LinedList"/>
    <dgm:cxn modelId="{A50615EA-A314-48E0-8CB8-85F152DE78C0}" type="presOf" srcId="{D52A22E8-B884-4023-994A-3A9842731F0B}" destId="{56CBD363-FF9C-4795-BCEE-F5708211B64F}" srcOrd="0" destOrd="0" presId="urn:microsoft.com/office/officeart/2008/layout/LinedList"/>
    <dgm:cxn modelId="{9A771DEC-1BFB-4DC1-90DA-F747A2C916F9}" srcId="{67EC4A8C-6737-48B3-BC52-DE7EB07F63F2}" destId="{9FFABFE2-2CC9-424A-B357-134B1BF951A5}" srcOrd="3" destOrd="0" parTransId="{BDCB368F-E4A8-413D-A0B8-27C1EA1B8B55}" sibTransId="{146F5A01-E2EA-4A4C-970A-31B9F3FD3791}"/>
    <dgm:cxn modelId="{9C562DEE-C1E6-4108-AC2C-08861E780DB5}" type="presOf" srcId="{6401031C-82C9-4D71-85AB-33434F258FF9}" destId="{804C9608-20E8-4276-993C-017A3C02C9D8}" srcOrd="0" destOrd="0" presId="urn:microsoft.com/office/officeart/2008/layout/LinedList"/>
    <dgm:cxn modelId="{B3668778-70BB-4346-86A4-1C01BAE4D892}" type="presParOf" srcId="{A95A880A-3A10-431A-B231-20F858BDB416}" destId="{946DEF81-C92E-4394-AB5D-8905002E4DD5}" srcOrd="0" destOrd="0" presId="urn:microsoft.com/office/officeart/2008/layout/LinedList"/>
    <dgm:cxn modelId="{8DBB04F1-C0CC-445C-BC67-DC547649DD04}" type="presParOf" srcId="{A95A880A-3A10-431A-B231-20F858BDB416}" destId="{6240BEAF-17FC-4F70-8DE6-CAC0B22822F7}" srcOrd="1" destOrd="0" presId="urn:microsoft.com/office/officeart/2008/layout/LinedList"/>
    <dgm:cxn modelId="{1399B166-C6FF-4C0A-B340-49C345811718}" type="presParOf" srcId="{6240BEAF-17FC-4F70-8DE6-CAC0B22822F7}" destId="{ABB68D2B-5E7A-44CE-A337-E8771B43EAD9}" srcOrd="0" destOrd="0" presId="urn:microsoft.com/office/officeart/2008/layout/LinedList"/>
    <dgm:cxn modelId="{D84AC0DD-9682-42EA-8199-2765C71B5FD6}" type="presParOf" srcId="{6240BEAF-17FC-4F70-8DE6-CAC0B22822F7}" destId="{66AD75A1-1D77-4DE3-9477-A9BBF632B2B8}" srcOrd="1" destOrd="0" presId="urn:microsoft.com/office/officeart/2008/layout/LinedList"/>
    <dgm:cxn modelId="{D84DB2BB-DB1B-4708-9723-F30F80529D4C}" type="presParOf" srcId="{A95A880A-3A10-431A-B231-20F858BDB416}" destId="{79D518EC-F159-4DA7-9619-207101B70A9D}" srcOrd="2" destOrd="0" presId="urn:microsoft.com/office/officeart/2008/layout/LinedList"/>
    <dgm:cxn modelId="{19F39EA3-0C6E-45C6-B122-C179175B9A81}" type="presParOf" srcId="{A95A880A-3A10-431A-B231-20F858BDB416}" destId="{372E9480-ACB3-4A8B-A126-C92A653F7A5D}" srcOrd="3" destOrd="0" presId="urn:microsoft.com/office/officeart/2008/layout/LinedList"/>
    <dgm:cxn modelId="{62C013F9-105F-4EC2-AE53-9E4DA4118125}" type="presParOf" srcId="{372E9480-ACB3-4A8B-A126-C92A653F7A5D}" destId="{CA0D8861-E7BA-41EA-9690-DBF4D8EF0FA5}" srcOrd="0" destOrd="0" presId="urn:microsoft.com/office/officeart/2008/layout/LinedList"/>
    <dgm:cxn modelId="{7C6BA1CF-884F-4999-9BE3-6EC7CB2E5442}" type="presParOf" srcId="{372E9480-ACB3-4A8B-A126-C92A653F7A5D}" destId="{652C92B8-525F-4288-B86A-12D04FA5DE9D}" srcOrd="1" destOrd="0" presId="urn:microsoft.com/office/officeart/2008/layout/LinedList"/>
    <dgm:cxn modelId="{3C26EDB6-52F7-4B12-B0F7-F592DE4F41A0}" type="presParOf" srcId="{A95A880A-3A10-431A-B231-20F858BDB416}" destId="{03A2FD85-DF4F-4E6D-876A-DE89F40C1EB0}" srcOrd="4" destOrd="0" presId="urn:microsoft.com/office/officeart/2008/layout/LinedList"/>
    <dgm:cxn modelId="{C304CA49-A098-48DB-A233-053FF25EF9CB}" type="presParOf" srcId="{A95A880A-3A10-431A-B231-20F858BDB416}" destId="{0835F5FB-B40B-4ECB-88A2-0F88316B588B}" srcOrd="5" destOrd="0" presId="urn:microsoft.com/office/officeart/2008/layout/LinedList"/>
    <dgm:cxn modelId="{030BE745-3F90-4E22-AB73-0465B2A501F5}" type="presParOf" srcId="{0835F5FB-B40B-4ECB-88A2-0F88316B588B}" destId="{E273C790-FDA8-4085-89DD-B1323C6CA409}" srcOrd="0" destOrd="0" presId="urn:microsoft.com/office/officeart/2008/layout/LinedList"/>
    <dgm:cxn modelId="{AACD5301-C7EC-4FA3-A5ED-9F5CDF3D0969}" type="presParOf" srcId="{0835F5FB-B40B-4ECB-88A2-0F88316B588B}" destId="{2E63BD6B-8C5F-47E6-848C-273089C558AA}" srcOrd="1" destOrd="0" presId="urn:microsoft.com/office/officeart/2008/layout/LinedList"/>
    <dgm:cxn modelId="{379B8074-5714-4D79-A281-B16BB7D14795}" type="presParOf" srcId="{A95A880A-3A10-431A-B231-20F858BDB416}" destId="{43D4C6F4-6959-4BD8-AE54-5F5BA07589E3}" srcOrd="6" destOrd="0" presId="urn:microsoft.com/office/officeart/2008/layout/LinedList"/>
    <dgm:cxn modelId="{9A858DF8-18BE-4AFB-915F-B04D89F25CEC}" type="presParOf" srcId="{A95A880A-3A10-431A-B231-20F858BDB416}" destId="{C71E46CC-C532-4F95-B504-EC6E4C37AD57}" srcOrd="7" destOrd="0" presId="urn:microsoft.com/office/officeart/2008/layout/LinedList"/>
    <dgm:cxn modelId="{7E7D4B56-E68E-48B4-A11F-334557FC38C3}" type="presParOf" srcId="{C71E46CC-C532-4F95-B504-EC6E4C37AD57}" destId="{72984F45-713E-4756-BAB7-C4D18AEDF5CA}" srcOrd="0" destOrd="0" presId="urn:microsoft.com/office/officeart/2008/layout/LinedList"/>
    <dgm:cxn modelId="{FB00FA66-66E4-4F85-9A2E-CDB41A334C36}" type="presParOf" srcId="{C71E46CC-C532-4F95-B504-EC6E4C37AD57}" destId="{5767BE6D-06B2-491A-B90D-E0086FA42AE1}" srcOrd="1" destOrd="0" presId="urn:microsoft.com/office/officeart/2008/layout/LinedList"/>
    <dgm:cxn modelId="{35FBC215-929A-4621-A409-AFB8A30F2B87}" type="presParOf" srcId="{A95A880A-3A10-431A-B231-20F858BDB416}" destId="{F58F8B64-2C96-4BF9-B08A-C606989B6A82}" srcOrd="8" destOrd="0" presId="urn:microsoft.com/office/officeart/2008/layout/LinedList"/>
    <dgm:cxn modelId="{DB408AEC-5223-482E-8D16-B4A8EC04C353}" type="presParOf" srcId="{A95A880A-3A10-431A-B231-20F858BDB416}" destId="{D4E354A5-A921-4545-B5F1-2736FCDE86DE}" srcOrd="9" destOrd="0" presId="urn:microsoft.com/office/officeart/2008/layout/LinedList"/>
    <dgm:cxn modelId="{B0F268D8-4E70-46C4-B791-2AACCCE86897}" type="presParOf" srcId="{D4E354A5-A921-4545-B5F1-2736FCDE86DE}" destId="{56CBD363-FF9C-4795-BCEE-F5708211B64F}" srcOrd="0" destOrd="0" presId="urn:microsoft.com/office/officeart/2008/layout/LinedList"/>
    <dgm:cxn modelId="{20955301-B988-49C9-86F6-BB4E45421046}" type="presParOf" srcId="{D4E354A5-A921-4545-B5F1-2736FCDE86DE}" destId="{80F0CD88-5C2B-4C26-A9C9-F592F683A703}" srcOrd="1" destOrd="0" presId="urn:microsoft.com/office/officeart/2008/layout/LinedList"/>
    <dgm:cxn modelId="{CD766BAC-5F61-4655-9E89-1B942B0F3A5C}" type="presParOf" srcId="{A95A880A-3A10-431A-B231-20F858BDB416}" destId="{7A6CE391-F8C7-47F7-819A-07E49AF6B570}" srcOrd="10" destOrd="0" presId="urn:microsoft.com/office/officeart/2008/layout/LinedList"/>
    <dgm:cxn modelId="{A4D550CF-C0F5-47B3-9977-8E723427516F}" type="presParOf" srcId="{A95A880A-3A10-431A-B231-20F858BDB416}" destId="{7C7192D5-80DE-46AD-A074-1745B1F017D4}" srcOrd="11" destOrd="0" presId="urn:microsoft.com/office/officeart/2008/layout/LinedList"/>
    <dgm:cxn modelId="{43B4E584-8180-43F5-859C-F0E132D8EC4A}" type="presParOf" srcId="{7C7192D5-80DE-46AD-A074-1745B1F017D4}" destId="{F2F0AD69-EB71-4B5D-B612-707C1B5ECE30}" srcOrd="0" destOrd="0" presId="urn:microsoft.com/office/officeart/2008/layout/LinedList"/>
    <dgm:cxn modelId="{CD86E909-615F-4F46-BA52-EEEAB0B8C6E8}" type="presParOf" srcId="{7C7192D5-80DE-46AD-A074-1745B1F017D4}" destId="{0611D2F0-609E-4730-A599-6BD795266B6A}" srcOrd="1" destOrd="0" presId="urn:microsoft.com/office/officeart/2008/layout/LinedList"/>
    <dgm:cxn modelId="{E838DA4A-AFE5-4D8E-85A4-87BE5E867E24}" type="presParOf" srcId="{A95A880A-3A10-431A-B231-20F858BDB416}" destId="{B6D5FDD4-D07E-45BC-B11F-101D2875B04C}" srcOrd="12" destOrd="0" presId="urn:microsoft.com/office/officeart/2008/layout/LinedList"/>
    <dgm:cxn modelId="{1B392F35-235C-4F09-B079-959D30E9F203}" type="presParOf" srcId="{A95A880A-3A10-431A-B231-20F858BDB416}" destId="{A8D52D5B-3958-4667-BD35-ACBBBAC9A854}" srcOrd="13" destOrd="0" presId="urn:microsoft.com/office/officeart/2008/layout/LinedList"/>
    <dgm:cxn modelId="{A2A0CEF1-3A90-4B5E-8C1F-E59FE0279443}" type="presParOf" srcId="{A8D52D5B-3958-4667-BD35-ACBBBAC9A854}" destId="{804C9608-20E8-4276-993C-017A3C02C9D8}" srcOrd="0" destOrd="0" presId="urn:microsoft.com/office/officeart/2008/layout/LinedList"/>
    <dgm:cxn modelId="{D3B51211-1C78-4A5C-9C8A-E892845CCB04}" type="presParOf" srcId="{A8D52D5B-3958-4667-BD35-ACBBBAC9A854}" destId="{FFA972AC-4B73-47FD-8CAB-C3AE39B5EAFD}" srcOrd="1" destOrd="0" presId="urn:microsoft.com/office/officeart/2008/layout/LinedList"/>
    <dgm:cxn modelId="{B256364D-47BC-4E49-A25E-01761A11D08E}" type="presParOf" srcId="{A95A880A-3A10-431A-B231-20F858BDB416}" destId="{FFD0B93C-FC13-4346-8E43-BA6DB3E3A939}" srcOrd="14" destOrd="0" presId="urn:microsoft.com/office/officeart/2008/layout/LinedList"/>
    <dgm:cxn modelId="{79B05CA9-6E83-44BB-A60D-D9368D446738}" type="presParOf" srcId="{A95A880A-3A10-431A-B231-20F858BDB416}" destId="{A1836A87-1639-47FC-A735-A1A430B1F205}" srcOrd="15" destOrd="0" presId="urn:microsoft.com/office/officeart/2008/layout/LinedList"/>
    <dgm:cxn modelId="{B1F56461-6317-41AD-A94D-9D920F17527C}" type="presParOf" srcId="{A1836A87-1639-47FC-A735-A1A430B1F205}" destId="{BA363C14-0430-425F-8616-C26B5983ACF7}" srcOrd="0" destOrd="0" presId="urn:microsoft.com/office/officeart/2008/layout/LinedList"/>
    <dgm:cxn modelId="{A6E30FE6-44B9-486D-A1AC-13E825CEB242}" type="presParOf" srcId="{A1836A87-1639-47FC-A735-A1A430B1F205}" destId="{98EEB217-522C-4A68-AE24-16E59CD4FD60}" srcOrd="1" destOrd="0" presId="urn:microsoft.com/office/officeart/2008/layout/LinedList"/>
    <dgm:cxn modelId="{C15D3D77-AC1E-4040-9EAD-AAF3BC626E24}" type="presParOf" srcId="{A95A880A-3A10-431A-B231-20F858BDB416}" destId="{30E4CBA8-4D28-4E5D-99B6-BCF123626B39}" srcOrd="16" destOrd="0" presId="urn:microsoft.com/office/officeart/2008/layout/LinedList"/>
    <dgm:cxn modelId="{38E0152B-22DD-4610-9934-B7CA39FE0B99}" type="presParOf" srcId="{A95A880A-3A10-431A-B231-20F858BDB416}" destId="{D8673B1B-17AE-44D8-A87B-172B0222A18D}" srcOrd="17" destOrd="0" presId="urn:microsoft.com/office/officeart/2008/layout/LinedList"/>
    <dgm:cxn modelId="{9C10252C-5F7C-40A0-8A1A-08F2DC6FE951}" type="presParOf" srcId="{D8673B1B-17AE-44D8-A87B-172B0222A18D}" destId="{5634C72E-52A5-4C04-8841-E191B98BC46C}" srcOrd="0" destOrd="0" presId="urn:microsoft.com/office/officeart/2008/layout/LinedList"/>
    <dgm:cxn modelId="{8683D938-3E2F-4BF7-9529-DA40C01336CF}" type="presParOf" srcId="{D8673B1B-17AE-44D8-A87B-172B0222A18D}" destId="{C70D4BC3-6040-49D3-AA18-E1B33169AD08}" srcOrd="1" destOrd="0" presId="urn:microsoft.com/office/officeart/2008/layout/LinedList"/>
    <dgm:cxn modelId="{99B11BA8-F756-483D-B4C1-D6ECF034B471}" type="presParOf" srcId="{A95A880A-3A10-431A-B231-20F858BDB416}" destId="{BB12161C-2F8E-41B5-9856-E0F0929297D2}" srcOrd="18" destOrd="0" presId="urn:microsoft.com/office/officeart/2008/layout/LinedList"/>
    <dgm:cxn modelId="{88AEAA96-44BE-43E3-9A33-C6A87EEAFE9F}" type="presParOf" srcId="{A95A880A-3A10-431A-B231-20F858BDB416}" destId="{6C1816D3-EBB9-4A01-B13D-81144DAB2A78}" srcOrd="19" destOrd="0" presId="urn:microsoft.com/office/officeart/2008/layout/LinedList"/>
    <dgm:cxn modelId="{B4866299-53B8-482C-B972-182D27A58559}" type="presParOf" srcId="{6C1816D3-EBB9-4A01-B13D-81144DAB2A78}" destId="{B19E6B9E-7853-4327-9E7C-A2C49D9AA66C}" srcOrd="0" destOrd="0" presId="urn:microsoft.com/office/officeart/2008/layout/LinedList"/>
    <dgm:cxn modelId="{B0F438C9-8F02-4AF2-931E-D5CAF5F64FCF}" type="presParOf" srcId="{6C1816D3-EBB9-4A01-B13D-81144DAB2A78}" destId="{E6589C4B-E9C7-4FBD-B6C2-1EC645ED4E90}" srcOrd="1" destOrd="0" presId="urn:microsoft.com/office/officeart/2008/layout/LinedList"/>
    <dgm:cxn modelId="{FC4A50D1-232F-407A-9A5F-F09B181BDE85}" type="presParOf" srcId="{A95A880A-3A10-431A-B231-20F858BDB416}" destId="{940B0288-2D08-497F-BBEE-94245B832331}" srcOrd="20" destOrd="0" presId="urn:microsoft.com/office/officeart/2008/layout/LinedList"/>
    <dgm:cxn modelId="{6C5910A3-BB5C-48EA-9F41-A5C2DCCBED38}" type="presParOf" srcId="{A95A880A-3A10-431A-B231-20F858BDB416}" destId="{051826FD-7EB8-46D5-889D-C9D13EE4F2B5}" srcOrd="21" destOrd="0" presId="urn:microsoft.com/office/officeart/2008/layout/LinedList"/>
    <dgm:cxn modelId="{100B3B90-DCFF-400C-8C84-41C384C77ABA}" type="presParOf" srcId="{051826FD-7EB8-46D5-889D-C9D13EE4F2B5}" destId="{197FD914-6AD3-4DDD-975B-01728B337B3D}" srcOrd="0" destOrd="0" presId="urn:microsoft.com/office/officeart/2008/layout/LinedList"/>
    <dgm:cxn modelId="{EB8D955B-5294-4146-8E52-7AB758354940}" type="presParOf" srcId="{051826FD-7EB8-46D5-889D-C9D13EE4F2B5}" destId="{24814DD7-8655-4A9C-90F4-41EAD91640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668F7A-FEF5-49DD-BCB4-8BA7C9640E9B}">
      <dsp:nvSpPr>
        <dsp:cNvPr id="0" name=""/>
        <dsp:cNvSpPr/>
      </dsp:nvSpPr>
      <dsp:spPr>
        <a:xfrm>
          <a:off x="658" y="506702"/>
          <a:ext cx="2567640" cy="154058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Hilton has a few methods of attracting new employees when they advertise the job for new employees.</a:t>
          </a:r>
          <a:endParaRPr lang="en-US" sz="1600" kern="1200"/>
        </a:p>
      </dsp:txBody>
      <dsp:txXfrm>
        <a:off x="658" y="506702"/>
        <a:ext cx="2567640" cy="1540584"/>
      </dsp:txXfrm>
    </dsp:sp>
    <dsp:sp modelId="{89851F3D-7DE1-497F-A80E-956F2ADC50A5}">
      <dsp:nvSpPr>
        <dsp:cNvPr id="0" name=""/>
        <dsp:cNvSpPr/>
      </dsp:nvSpPr>
      <dsp:spPr>
        <a:xfrm>
          <a:off x="2825062" y="506702"/>
          <a:ext cx="2567640" cy="1540584"/>
        </a:xfrm>
        <a:prstGeom prst="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They have the employee perks and benefits advertised in the job application such as maternity/paternity leave and paid time off.</a:t>
          </a:r>
          <a:endParaRPr lang="en-US" sz="1600" kern="1200"/>
        </a:p>
      </dsp:txBody>
      <dsp:txXfrm>
        <a:off x="2825062" y="506702"/>
        <a:ext cx="2567640" cy="1540584"/>
      </dsp:txXfrm>
    </dsp:sp>
    <dsp:sp modelId="{0D0ABC5F-EA31-418C-9BFA-9FA4CA61FDDB}">
      <dsp:nvSpPr>
        <dsp:cNvPr id="0" name=""/>
        <dsp:cNvSpPr/>
      </dsp:nvSpPr>
      <dsp:spPr>
        <a:xfrm>
          <a:off x="658" y="2304051"/>
          <a:ext cx="2567640" cy="1540584"/>
        </a:xfrm>
        <a:prstGeom prst="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official Hilton careers website shows how many different job opportunities and job roles there are available for employees. (Hilton, 2026)</a:t>
          </a:r>
          <a:endParaRPr lang="en-US" sz="1600" kern="1200"/>
        </a:p>
      </dsp:txBody>
      <dsp:txXfrm>
        <a:off x="658" y="2304051"/>
        <a:ext cx="2567640" cy="1540584"/>
      </dsp:txXfrm>
    </dsp:sp>
    <dsp:sp modelId="{2FFAC312-8D76-4504-A767-28C99A677FE6}">
      <dsp:nvSpPr>
        <dsp:cNvPr id="0" name=""/>
        <dsp:cNvSpPr/>
      </dsp:nvSpPr>
      <dsp:spPr>
        <a:xfrm>
          <a:off x="2825062" y="2304051"/>
          <a:ext cx="2567640" cy="1540584"/>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website also shows visually pleasing photos to indicate that people who work for Hilton hotels are happy. </a:t>
          </a:r>
          <a:endParaRPr lang="en-US" sz="1600" kern="1200"/>
        </a:p>
      </dsp:txBody>
      <dsp:txXfrm>
        <a:off x="2825062" y="2304051"/>
        <a:ext cx="2567640" cy="15405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1570A1-BE2B-40C6-BD4E-E553C84A634F}">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FE77D6-2266-4632-9644-5839D1912384}">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17DE7E-3646-4BED-987F-35D1E86FA8BD}">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a:lnSpc>
              <a:spcPct val="90000"/>
            </a:lnSpc>
            <a:spcBef>
              <a:spcPct val="0"/>
            </a:spcBef>
            <a:spcAft>
              <a:spcPct val="35000"/>
            </a:spcAft>
            <a:buNone/>
          </a:pPr>
          <a:r>
            <a:rPr lang="en-GB" sz="2000" kern="1200"/>
            <a:t>Hilton Hotels tend to recruit staff by the use of lots of modern technology rather than everything being done the traditional in-person methods. </a:t>
          </a:r>
          <a:endParaRPr lang="en-US" sz="2000" kern="1200"/>
        </a:p>
      </dsp:txBody>
      <dsp:txXfrm>
        <a:off x="1437631" y="531"/>
        <a:ext cx="9077968" cy="1244702"/>
      </dsp:txXfrm>
    </dsp:sp>
    <dsp:sp modelId="{3CBFB4CE-B041-4685-ABF2-940B768ADAE0}">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2D6465-D696-4DAA-B65A-18D3D40B2BBB}">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075EAE-DC9C-48CB-B609-3150508AFD61}">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a:lnSpc>
              <a:spcPct val="90000"/>
            </a:lnSpc>
            <a:spcBef>
              <a:spcPct val="0"/>
            </a:spcBef>
            <a:spcAft>
              <a:spcPct val="35000"/>
            </a:spcAft>
            <a:buNone/>
          </a:pPr>
          <a:r>
            <a:rPr lang="en-GB" sz="2000" kern="1200"/>
            <a:t>Interviews typically now are held online where the interviewer will interview the candidates through a video call. This makes it more accessible for not only the candidates but also the employers as it saves them time selecting who to hire. </a:t>
          </a:r>
          <a:endParaRPr lang="en-US" sz="2000" kern="1200"/>
        </a:p>
      </dsp:txBody>
      <dsp:txXfrm>
        <a:off x="1437631" y="1556410"/>
        <a:ext cx="9077968" cy="1244702"/>
      </dsp:txXfrm>
    </dsp:sp>
    <dsp:sp modelId="{4F0899CA-46EB-44B4-BCD5-96C2B23AD85A}">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7B057A-A9C6-4F17-8D30-89D558F6EB68}">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6085C1-2EB8-49E7-BEB2-2EDBE1559827}">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a:lnSpc>
              <a:spcPct val="90000"/>
            </a:lnSpc>
            <a:spcBef>
              <a:spcPct val="0"/>
            </a:spcBef>
            <a:spcAft>
              <a:spcPct val="35000"/>
            </a:spcAft>
            <a:buNone/>
          </a:pPr>
          <a:r>
            <a:rPr lang="en-GB" sz="2000" kern="1200"/>
            <a:t>Another important part of the recruitment process that candidates go through is an online assessment to help know whether the right candidates get the right jobs. </a:t>
          </a:r>
          <a:endParaRPr lang="en-US" sz="2000" kern="1200"/>
        </a:p>
      </dsp:txBody>
      <dsp:txXfrm>
        <a:off x="1437631" y="3112289"/>
        <a:ext cx="9077968" cy="12447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C8F2A5-BF54-4AE3-837E-00E5E13A3236}">
      <dsp:nvSpPr>
        <dsp:cNvPr id="0" name=""/>
        <dsp:cNvSpPr/>
      </dsp:nvSpPr>
      <dsp:spPr>
        <a:xfrm>
          <a:off x="0" y="20582"/>
          <a:ext cx="5291663" cy="120458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If you are successful with the interview the team will be in touch with you to offer you the position.</a:t>
          </a:r>
          <a:endParaRPr lang="en-US" sz="1700" kern="1200"/>
        </a:p>
      </dsp:txBody>
      <dsp:txXfrm>
        <a:off x="58803" y="79385"/>
        <a:ext cx="5174057" cy="1086982"/>
      </dsp:txXfrm>
    </dsp:sp>
    <dsp:sp modelId="{C443C513-B490-42EC-8790-9408E44F3DD7}">
      <dsp:nvSpPr>
        <dsp:cNvPr id="0" name=""/>
        <dsp:cNvSpPr/>
      </dsp:nvSpPr>
      <dsp:spPr>
        <a:xfrm>
          <a:off x="0" y="1274130"/>
          <a:ext cx="5291663" cy="1204588"/>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Successful candidates are also invited to assessment days once they have been confirmed the job offer and accepted the offer. They have to attend at Hilton's assessment centre. </a:t>
          </a:r>
          <a:endParaRPr lang="en-US" sz="1700" kern="1200"/>
        </a:p>
      </dsp:txBody>
      <dsp:txXfrm>
        <a:off x="58803" y="1332933"/>
        <a:ext cx="5174057" cy="1086982"/>
      </dsp:txXfrm>
    </dsp:sp>
    <dsp:sp modelId="{121AAF1E-D9F7-4BBC-8920-3C56915AE8C0}">
      <dsp:nvSpPr>
        <dsp:cNvPr id="0" name=""/>
        <dsp:cNvSpPr/>
      </dsp:nvSpPr>
      <dsp:spPr>
        <a:xfrm>
          <a:off x="0" y="2527678"/>
          <a:ext cx="5291663" cy="1204588"/>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Employees will also get a contract to sign to confirm they employment to the company and they are now a part of the hotel's team. </a:t>
          </a:r>
          <a:endParaRPr lang="en-US" sz="1700" kern="1200"/>
        </a:p>
      </dsp:txBody>
      <dsp:txXfrm>
        <a:off x="58803" y="2586481"/>
        <a:ext cx="5174057" cy="10869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74931D-87C3-4361-BCDD-490E4D8C5DF8}">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9DECCC-4BA9-499C-9EAF-684266D88B44}">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There are always several career progression opportunities where you could progress to more senior positions and learn different departments. If you choose to take the opportunities, you will be shown how to do the job role. </a:t>
          </a:r>
          <a:endParaRPr lang="en-US" sz="2300" kern="1200"/>
        </a:p>
      </dsp:txBody>
      <dsp:txXfrm>
        <a:off x="608661" y="692298"/>
        <a:ext cx="4508047" cy="2799040"/>
      </dsp:txXfrm>
    </dsp:sp>
    <dsp:sp modelId="{65A1E82A-081E-46DA-B4F9-ACF0582F8B2F}">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AC42DB-4C7C-4F83-93F1-81F54622C284}">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 team are very accepting of everyone for who they are and want everyone to feel that they can be themselves and create the most positive work environmentt possible. </a:t>
          </a:r>
          <a:endParaRPr lang="en-US" sz="2300" kern="1200"/>
        </a:p>
      </dsp:txBody>
      <dsp:txXfrm>
        <a:off x="6331365" y="692298"/>
        <a:ext cx="4508047" cy="27990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6DEF81-C92E-4394-AB5D-8905002E4DD5}">
      <dsp:nvSpPr>
        <dsp:cNvPr id="0" name=""/>
        <dsp:cNvSpPr/>
      </dsp:nvSpPr>
      <dsp:spPr>
        <a:xfrm>
          <a:off x="0" y="2545"/>
          <a:ext cx="11550768"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BB68D2B-5E7A-44CE-A337-E8771B43EAD9}">
      <dsp:nvSpPr>
        <dsp:cNvPr id="0" name=""/>
        <dsp:cNvSpPr/>
      </dsp:nvSpPr>
      <dsp:spPr>
        <a:xfrm>
          <a:off x="0" y="2545"/>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Forbes.com (2026) How candidates get interviewed. Available at: </a:t>
          </a:r>
          <a:r>
            <a:rPr lang="en-GB" sz="1300" kern="1200">
              <a:hlinkClick xmlns:r="http://schemas.openxmlformats.org/officeDocument/2006/relationships" r:id="rId1"/>
            </a:rPr>
            <a:t>https://www.forbes.com/sites/heidilynnekurter/2019/09/19/how-hilton-reduced-their-time-to-hire-from-43-days-down-to-5/</a:t>
          </a:r>
          <a:r>
            <a:rPr lang="en-GB" sz="1300" kern="1200"/>
            <a:t> (accessed: 22nd April 2026). </a:t>
          </a:r>
          <a:endParaRPr lang="en-US" sz="1300" kern="1200"/>
        </a:p>
      </dsp:txBody>
      <dsp:txXfrm>
        <a:off x="0" y="2545"/>
        <a:ext cx="11550768" cy="473535"/>
      </dsp:txXfrm>
    </dsp:sp>
    <dsp:sp modelId="{79D518EC-F159-4DA7-9619-207101B70A9D}">
      <dsp:nvSpPr>
        <dsp:cNvPr id="0" name=""/>
        <dsp:cNvSpPr/>
      </dsp:nvSpPr>
      <dsp:spPr>
        <a:xfrm>
          <a:off x="0" y="476080"/>
          <a:ext cx="1155076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A0D8861-E7BA-41EA-9690-DBF4D8EF0FA5}">
      <dsp:nvSpPr>
        <dsp:cNvPr id="0" name=""/>
        <dsp:cNvSpPr/>
      </dsp:nvSpPr>
      <dsp:spPr>
        <a:xfrm>
          <a:off x="0" y="476080"/>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Graduatesfirst (2026) Assessment days. Available at: </a:t>
          </a:r>
          <a:r>
            <a:rPr lang="en-GB" sz="1300" kern="1200">
              <a:hlinkClick xmlns:r="http://schemas.openxmlformats.org/officeDocument/2006/relationships" r:id="rId2"/>
            </a:rPr>
            <a:t>https://www.graduatesfirst.com/hilton-worldwide-aptitude-tests</a:t>
          </a:r>
          <a:r>
            <a:rPr lang="en-GB" sz="1300" kern="1200"/>
            <a:t> (accessed: 22nd April 2026). </a:t>
          </a:r>
          <a:endParaRPr lang="en-US" sz="1300" kern="1200"/>
        </a:p>
      </dsp:txBody>
      <dsp:txXfrm>
        <a:off x="0" y="476080"/>
        <a:ext cx="11550768" cy="473535"/>
      </dsp:txXfrm>
    </dsp:sp>
    <dsp:sp modelId="{03A2FD85-DF4F-4E6D-876A-DE89F40C1EB0}">
      <dsp:nvSpPr>
        <dsp:cNvPr id="0" name=""/>
        <dsp:cNvSpPr/>
      </dsp:nvSpPr>
      <dsp:spPr>
        <a:xfrm>
          <a:off x="0" y="949615"/>
          <a:ext cx="11550768"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273C790-FDA8-4085-89DD-B1323C6CA409}">
      <dsp:nvSpPr>
        <dsp:cNvPr id="0" name=""/>
        <dsp:cNvSpPr/>
      </dsp:nvSpPr>
      <dsp:spPr>
        <a:xfrm>
          <a:off x="0" y="949615"/>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Graduatesfirst (2026) Online assessments. Available at: </a:t>
          </a:r>
          <a:r>
            <a:rPr lang="en-GB" sz="1300" kern="1200">
              <a:hlinkClick xmlns:r="http://schemas.openxmlformats.org/officeDocument/2006/relationships" r:id="rId2"/>
            </a:rPr>
            <a:t>https://www.graduatesfirst.com/hilton-worldwide-aptitude-tests</a:t>
          </a:r>
          <a:r>
            <a:rPr lang="en-GB" sz="1300" kern="1200"/>
            <a:t> (accessed: 22nd April 2026). </a:t>
          </a:r>
          <a:endParaRPr lang="en-US" sz="1300" kern="1200"/>
        </a:p>
      </dsp:txBody>
      <dsp:txXfrm>
        <a:off x="0" y="949615"/>
        <a:ext cx="11550768" cy="473535"/>
      </dsp:txXfrm>
    </dsp:sp>
    <dsp:sp modelId="{43D4C6F4-6959-4BD8-AE54-5F5BA07589E3}">
      <dsp:nvSpPr>
        <dsp:cNvPr id="0" name=""/>
        <dsp:cNvSpPr/>
      </dsp:nvSpPr>
      <dsp:spPr>
        <a:xfrm>
          <a:off x="0" y="1423150"/>
          <a:ext cx="11550768"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2984F45-713E-4756-BAB7-C4D18AEDF5CA}">
      <dsp:nvSpPr>
        <dsp:cNvPr id="0" name=""/>
        <dsp:cNvSpPr/>
      </dsp:nvSpPr>
      <dsp:spPr>
        <a:xfrm>
          <a:off x="0" y="1423150"/>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Hilton (2026) About Hilton Hotels. Available at: </a:t>
          </a:r>
          <a:r>
            <a:rPr lang="en-GB" sz="1300" kern="1200">
              <a:hlinkClick xmlns:r="http://schemas.openxmlformats.org/officeDocument/2006/relationships" r:id="rId3"/>
            </a:rPr>
            <a:t>https://www.hilton.com/en/corporate/?msockid=18b56e8b951b63730fde78f194e4622c</a:t>
          </a:r>
          <a:r>
            <a:rPr lang="en-GB" sz="1300" kern="1200"/>
            <a:t> (accessed: 22nd April 2026). </a:t>
          </a:r>
          <a:endParaRPr lang="en-US" sz="1300" kern="1200"/>
        </a:p>
      </dsp:txBody>
      <dsp:txXfrm>
        <a:off x="0" y="1423150"/>
        <a:ext cx="11550768" cy="473535"/>
      </dsp:txXfrm>
    </dsp:sp>
    <dsp:sp modelId="{F58F8B64-2C96-4BF9-B08A-C606989B6A82}">
      <dsp:nvSpPr>
        <dsp:cNvPr id="0" name=""/>
        <dsp:cNvSpPr/>
      </dsp:nvSpPr>
      <dsp:spPr>
        <a:xfrm>
          <a:off x="0" y="1896685"/>
          <a:ext cx="11550768"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6CBD363-FF9C-4795-BCEE-F5708211B64F}">
      <dsp:nvSpPr>
        <dsp:cNvPr id="0" name=""/>
        <dsp:cNvSpPr/>
      </dsp:nvSpPr>
      <dsp:spPr>
        <a:xfrm>
          <a:off x="0" y="1896685"/>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Hilton Jobs (2026) Different Hilton job opportunities. Available at: </a:t>
          </a:r>
          <a:r>
            <a:rPr lang="en-GB" sz="1300" kern="1200">
              <a:hlinkClick xmlns:r="http://schemas.openxmlformats.org/officeDocument/2006/relationships" r:id="rId4"/>
            </a:rPr>
            <a:t>https://jobs.hilton.com/us/en</a:t>
          </a:r>
          <a:r>
            <a:rPr lang="en-GB" sz="1300" kern="1200"/>
            <a:t> (accessed: 22nd April 2026). </a:t>
          </a:r>
          <a:endParaRPr lang="en-US" sz="1300" kern="1200"/>
        </a:p>
      </dsp:txBody>
      <dsp:txXfrm>
        <a:off x="0" y="1896685"/>
        <a:ext cx="11550768" cy="473535"/>
      </dsp:txXfrm>
    </dsp:sp>
    <dsp:sp modelId="{7A6CE391-F8C7-47F7-819A-07E49AF6B570}">
      <dsp:nvSpPr>
        <dsp:cNvPr id="0" name=""/>
        <dsp:cNvSpPr/>
      </dsp:nvSpPr>
      <dsp:spPr>
        <a:xfrm>
          <a:off x="0" y="2370220"/>
          <a:ext cx="11550768"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2F0AD69-EB71-4B5D-B612-707C1B5ECE30}">
      <dsp:nvSpPr>
        <dsp:cNvPr id="0" name=""/>
        <dsp:cNvSpPr/>
      </dsp:nvSpPr>
      <dsp:spPr>
        <a:xfrm>
          <a:off x="0" y="2370220"/>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Linkedin (2026) Career progression opportunities. Available at: </a:t>
          </a:r>
          <a:r>
            <a:rPr lang="en-GB" sz="1300" kern="1200">
              <a:hlinkClick xmlns:r="http://schemas.openxmlformats.org/officeDocument/2006/relationships" r:id="rId5"/>
            </a:rPr>
            <a:t>https://www.linkedin.com/pulse/how-hilton-keeps-its-employees-happy-five-employee-tips-bybee-cpa/</a:t>
          </a:r>
          <a:r>
            <a:rPr lang="en-GB" sz="1300" kern="1200"/>
            <a:t> (accessed: 23rd April 2026).</a:t>
          </a:r>
          <a:endParaRPr lang="en-US" sz="1300" kern="1200"/>
        </a:p>
      </dsp:txBody>
      <dsp:txXfrm>
        <a:off x="0" y="2370220"/>
        <a:ext cx="11550768" cy="473535"/>
      </dsp:txXfrm>
    </dsp:sp>
    <dsp:sp modelId="{B6D5FDD4-D07E-45BC-B11F-101D2875B04C}">
      <dsp:nvSpPr>
        <dsp:cNvPr id="0" name=""/>
        <dsp:cNvSpPr/>
      </dsp:nvSpPr>
      <dsp:spPr>
        <a:xfrm>
          <a:off x="0" y="2843756"/>
          <a:ext cx="1155076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04C9608-20E8-4276-993C-017A3C02C9D8}">
      <dsp:nvSpPr>
        <dsp:cNvPr id="0" name=""/>
        <dsp:cNvSpPr/>
      </dsp:nvSpPr>
      <dsp:spPr>
        <a:xfrm>
          <a:off x="0" y="2843756"/>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Linkedin (2026) Positive work environment. Available at: </a:t>
          </a:r>
          <a:r>
            <a:rPr lang="en-GB" sz="1300" kern="1200">
              <a:hlinkClick xmlns:r="http://schemas.openxmlformats.org/officeDocument/2006/relationships" r:id="rId5"/>
            </a:rPr>
            <a:t>https://www.linkedin.com/pulse/how-hilton-keeps-its-employees-happy-five-employee-tips-bybee-cpa/</a:t>
          </a:r>
          <a:r>
            <a:rPr lang="en-GB" sz="1300" kern="1200"/>
            <a:t> (accessed: 23rd April 2026). </a:t>
          </a:r>
          <a:endParaRPr lang="en-US" sz="1300" kern="1200"/>
        </a:p>
      </dsp:txBody>
      <dsp:txXfrm>
        <a:off x="0" y="2843756"/>
        <a:ext cx="11550768" cy="473535"/>
      </dsp:txXfrm>
    </dsp:sp>
    <dsp:sp modelId="{FFD0B93C-FC13-4346-8E43-BA6DB3E3A939}">
      <dsp:nvSpPr>
        <dsp:cNvPr id="0" name=""/>
        <dsp:cNvSpPr/>
      </dsp:nvSpPr>
      <dsp:spPr>
        <a:xfrm>
          <a:off x="0" y="3317291"/>
          <a:ext cx="11550768"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A363C14-0430-425F-8616-C26B5983ACF7}">
      <dsp:nvSpPr>
        <dsp:cNvPr id="0" name=""/>
        <dsp:cNvSpPr/>
      </dsp:nvSpPr>
      <dsp:spPr>
        <a:xfrm>
          <a:off x="0" y="3317291"/>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Linkedin (2026) Recruitment attraction strategies. Available at: </a:t>
          </a:r>
          <a:r>
            <a:rPr lang="en-GB" sz="1300" kern="1200">
              <a:hlinkClick xmlns:r="http://schemas.openxmlformats.org/officeDocument/2006/relationships" r:id="rId5"/>
            </a:rPr>
            <a:t>https://www.linkedin.com/pulse/how-hilton-keeps-its-employees-happy-five-employee-tips-bybee-cpa/</a:t>
          </a:r>
          <a:r>
            <a:rPr lang="en-GB" sz="1300" kern="1200"/>
            <a:t> (accessed: 22nd April 2026). </a:t>
          </a:r>
          <a:endParaRPr lang="en-US" sz="1300" kern="1200"/>
        </a:p>
      </dsp:txBody>
      <dsp:txXfrm>
        <a:off x="0" y="3317291"/>
        <a:ext cx="11550768" cy="473535"/>
      </dsp:txXfrm>
    </dsp:sp>
    <dsp:sp modelId="{30E4CBA8-4D28-4E5D-99B6-BCF123626B39}">
      <dsp:nvSpPr>
        <dsp:cNvPr id="0" name=""/>
        <dsp:cNvSpPr/>
      </dsp:nvSpPr>
      <dsp:spPr>
        <a:xfrm>
          <a:off x="0" y="3790826"/>
          <a:ext cx="11550768"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634C72E-52A5-4C04-8841-E191B98BC46C}">
      <dsp:nvSpPr>
        <dsp:cNvPr id="0" name=""/>
        <dsp:cNvSpPr/>
      </dsp:nvSpPr>
      <dsp:spPr>
        <a:xfrm>
          <a:off x="0" y="3790826"/>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Lindekin (2026) When employees must leave Hilton. Available at: </a:t>
          </a:r>
          <a:r>
            <a:rPr lang="en-GB" sz="1300" kern="1200">
              <a:hlinkClick xmlns:r="http://schemas.openxmlformats.org/officeDocument/2006/relationships" r:id="rId5"/>
            </a:rPr>
            <a:t>https://www.linkedin.com/pulse/how-hilton-keeps-its-employees-happy-five-employee-tips-bybee-cpa/</a:t>
          </a:r>
          <a:r>
            <a:rPr lang="en-GB" sz="1300" kern="1200"/>
            <a:t> (accessed: 23rd April 2026).</a:t>
          </a:r>
          <a:endParaRPr lang="en-US" sz="1300" kern="1200"/>
        </a:p>
      </dsp:txBody>
      <dsp:txXfrm>
        <a:off x="0" y="3790826"/>
        <a:ext cx="11550768" cy="473535"/>
      </dsp:txXfrm>
    </dsp:sp>
    <dsp:sp modelId="{BB12161C-2F8E-41B5-9856-E0F0929297D2}">
      <dsp:nvSpPr>
        <dsp:cNvPr id="0" name=""/>
        <dsp:cNvSpPr/>
      </dsp:nvSpPr>
      <dsp:spPr>
        <a:xfrm>
          <a:off x="0" y="4264361"/>
          <a:ext cx="11550768"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19E6B9E-7853-4327-9E7C-A2C49D9AA66C}">
      <dsp:nvSpPr>
        <dsp:cNvPr id="0" name=""/>
        <dsp:cNvSpPr/>
      </dsp:nvSpPr>
      <dsp:spPr>
        <a:xfrm>
          <a:off x="0" y="4264361"/>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Passporttosuccess.org (2026) Life skills training programme. Available at: </a:t>
          </a:r>
          <a:r>
            <a:rPr lang="en-GB" sz="1300" kern="1200">
              <a:hlinkClick xmlns:r="http://schemas.openxmlformats.org/officeDocument/2006/relationships" r:id="rId6"/>
            </a:rPr>
            <a:t>https://www.passporttosuccess.org/case-studies/hilton-increases-employee-retention-passport-success</a:t>
          </a:r>
          <a:r>
            <a:rPr lang="en-GB" sz="1300" kern="1200"/>
            <a:t> (accessed: 23rd April 2026). </a:t>
          </a:r>
          <a:endParaRPr lang="en-US" sz="1300" kern="1200"/>
        </a:p>
      </dsp:txBody>
      <dsp:txXfrm>
        <a:off x="0" y="4264361"/>
        <a:ext cx="11550768" cy="473535"/>
      </dsp:txXfrm>
    </dsp:sp>
    <dsp:sp modelId="{940B0288-2D08-497F-BBEE-94245B832331}">
      <dsp:nvSpPr>
        <dsp:cNvPr id="0" name=""/>
        <dsp:cNvSpPr/>
      </dsp:nvSpPr>
      <dsp:spPr>
        <a:xfrm>
          <a:off x="0" y="4737896"/>
          <a:ext cx="11550768"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97FD914-6AD3-4DDD-975B-01728B337B3D}">
      <dsp:nvSpPr>
        <dsp:cNvPr id="0" name=""/>
        <dsp:cNvSpPr/>
      </dsp:nvSpPr>
      <dsp:spPr>
        <a:xfrm>
          <a:off x="0" y="4737896"/>
          <a:ext cx="11550768" cy="47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Studycorgi.com (2026) Continous training. Available at: </a:t>
          </a:r>
          <a:r>
            <a:rPr lang="en-GB" sz="1300" kern="1200">
              <a:hlinkClick xmlns:r="http://schemas.openxmlformats.org/officeDocument/2006/relationships" r:id="rId7"/>
            </a:rPr>
            <a:t>https://studycorgi.com/hilton-hotels-staff-training-and-development/</a:t>
          </a:r>
          <a:r>
            <a:rPr lang="en-GB" sz="1300" kern="1200"/>
            <a:t> (accessed: 23rd April 2026). </a:t>
          </a:r>
          <a:endParaRPr lang="en-US" sz="1300" kern="1200"/>
        </a:p>
      </dsp:txBody>
      <dsp:txXfrm>
        <a:off x="0" y="4737896"/>
        <a:ext cx="11550768" cy="47353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23/04/2026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23/04/2026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23/04/2026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23/04/2026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descr="Car trail lights on a Highway">
            <a:extLst>
              <a:ext uri="{FF2B5EF4-FFF2-40B4-BE49-F238E27FC236}">
                <a16:creationId xmlns:a16="http://schemas.microsoft.com/office/drawing/2014/main" id="{4C811609-3D05-2BB7-3342-483192BBE141}"/>
              </a:ext>
            </a:extLst>
          </p:cNvPr>
          <p:cNvPicPr>
            <a:picLocks noChangeAspect="1"/>
          </p:cNvPicPr>
          <p:nvPr/>
        </p:nvPicPr>
        <p:blipFill>
          <a:blip r:embed="rId2">
            <a:alphaModFix/>
          </a:blip>
          <a:srcRect t="12794" r="-2" b="2932"/>
          <a:stretch>
            <a:fillRect/>
          </a:stretch>
        </p:blipFill>
        <p:spPr>
          <a:xfrm>
            <a:off x="-431301" y="10"/>
            <a:ext cx="12191979" cy="6857990"/>
          </a:xfrm>
          <a:prstGeom prst="rect">
            <a:avLst/>
          </a:prstGeom>
        </p:spPr>
      </p:pic>
      <p:sp>
        <p:nvSpPr>
          <p:cNvPr id="14" name="Rectangle 13">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1137434"/>
            <a:ext cx="7800660" cy="1520987"/>
          </a:xfrm>
        </p:spPr>
        <p:txBody>
          <a:bodyPr anchor="t">
            <a:normAutofit/>
          </a:bodyPr>
          <a:lstStyle/>
          <a:p>
            <a:pPr algn="l"/>
            <a:r>
              <a:rPr lang="en-GB" sz="4000">
                <a:solidFill>
                  <a:srgbClr val="FFFFFF"/>
                </a:solidFill>
              </a:rPr>
              <a:t>Hilton hotels employee lifecycle </a:t>
            </a: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838200" y="4293441"/>
            <a:ext cx="6295332" cy="1588514"/>
          </a:xfrm>
        </p:spPr>
        <p:txBody>
          <a:bodyPr vert="horz" lIns="91440" tIns="45720" rIns="91440" bIns="45720" rtlCol="0" anchor="b">
            <a:normAutofit/>
          </a:bodyPr>
          <a:lstStyle/>
          <a:p>
            <a:pPr algn="l"/>
            <a:r>
              <a:rPr lang="en-GB" sz="1800">
                <a:solidFill>
                  <a:schemeClr val="bg1"/>
                </a:solidFill>
                <a:latin typeface="Calibri"/>
                <a:ea typeface="Calibri"/>
                <a:cs typeface="Calibri"/>
              </a:rPr>
              <a:t>By Gregory Lawrence </a:t>
            </a:r>
            <a:r>
              <a:rPr lang="en-GB" sz="1800">
                <a:latin typeface="Calibri"/>
                <a:ea typeface="Calibri"/>
                <a:cs typeface="Calibri"/>
              </a:rPr>
              <a:t>(</a:t>
            </a:r>
            <a:r>
              <a:rPr lang="en-GB" sz="1800">
                <a:highlight>
                  <a:srgbClr val="FFFFFF"/>
                </a:highlight>
                <a:latin typeface="Calibri"/>
                <a:ea typeface="Calibri"/>
                <a:cs typeface="Calibri"/>
              </a:rPr>
              <a:t>2518638)</a:t>
            </a:r>
            <a:endParaRPr lang="en-US" sz="1800">
              <a:latin typeface="Calibri"/>
              <a:ea typeface="Calibri"/>
              <a:cs typeface="Calibri"/>
            </a:endParaRPr>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8D49D-4DBC-E2C7-0E4D-BBAA72260032}"/>
              </a:ext>
            </a:extLst>
          </p:cNvPr>
          <p:cNvSpPr>
            <a:spLocks noGrp="1"/>
          </p:cNvSpPr>
          <p:nvPr>
            <p:ph type="title"/>
          </p:nvPr>
        </p:nvSpPr>
        <p:spPr>
          <a:xfrm>
            <a:off x="5868557" y="1138036"/>
            <a:ext cx="5444382" cy="1402470"/>
          </a:xfrm>
        </p:spPr>
        <p:txBody>
          <a:bodyPr anchor="t">
            <a:normAutofit/>
          </a:bodyPr>
          <a:lstStyle/>
          <a:p>
            <a:r>
              <a:rPr lang="en-GB" sz="3200"/>
              <a:t>Introduction </a:t>
            </a:r>
          </a:p>
        </p:txBody>
      </p:sp>
      <p:pic>
        <p:nvPicPr>
          <p:cNvPr id="5" name="Picture 4">
            <a:extLst>
              <a:ext uri="{FF2B5EF4-FFF2-40B4-BE49-F238E27FC236}">
                <a16:creationId xmlns:a16="http://schemas.microsoft.com/office/drawing/2014/main" id="{C7E74167-EA2D-404E-2D48-40DC8C50061E}"/>
              </a:ext>
            </a:extLst>
          </p:cNvPr>
          <p:cNvPicPr>
            <a:picLocks noChangeAspect="1"/>
          </p:cNvPicPr>
          <p:nvPr/>
        </p:nvPicPr>
        <p:blipFill>
          <a:blip r:embed="rId2"/>
          <a:srcRect l="38067" r="22323" b="6250"/>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A20EFC-B113-9853-79C8-8E69E69FFEFE}"/>
              </a:ext>
            </a:extLst>
          </p:cNvPr>
          <p:cNvSpPr>
            <a:spLocks noGrp="1"/>
          </p:cNvSpPr>
          <p:nvPr>
            <p:ph idx="1"/>
          </p:nvPr>
        </p:nvSpPr>
        <p:spPr>
          <a:xfrm>
            <a:off x="5868557" y="2551176"/>
            <a:ext cx="5444382" cy="3591207"/>
          </a:xfrm>
        </p:spPr>
        <p:txBody>
          <a:bodyPr vert="horz" lIns="91440" tIns="45720" rIns="91440" bIns="45720" rtlCol="0">
            <a:normAutofit/>
          </a:bodyPr>
          <a:lstStyle/>
          <a:p>
            <a:r>
              <a:rPr lang="en-GB" sz="2000"/>
              <a:t>Hilton Hotels is a worldwide hotel chain and is one of the global leaders for the hospitality industry. The chain was founded in 1919 and has performed very well since then in terms of delivering excellent customer service and providing guests with luxury rooms and facilities while they travel for whatever reason. (Hilton, 2026).  </a:t>
            </a:r>
          </a:p>
        </p:txBody>
      </p:sp>
    </p:spTree>
    <p:extLst>
      <p:ext uri="{BB962C8B-B14F-4D97-AF65-F5344CB8AC3E}">
        <p14:creationId xmlns:p14="http://schemas.microsoft.com/office/powerpoint/2010/main" val="23997266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BAE3BAA-A071-CF59-E101-13B435ACBF6F}"/>
              </a:ext>
            </a:extLst>
          </p:cNvPr>
          <p:cNvSpPr>
            <a:spLocks noGrp="1"/>
          </p:cNvSpPr>
          <p:nvPr>
            <p:ph type="title"/>
          </p:nvPr>
        </p:nvSpPr>
        <p:spPr>
          <a:xfrm>
            <a:off x="838200" y="365125"/>
            <a:ext cx="5393361" cy="1325563"/>
          </a:xfrm>
        </p:spPr>
        <p:txBody>
          <a:bodyPr>
            <a:normAutofit/>
          </a:bodyPr>
          <a:lstStyle/>
          <a:p>
            <a:r>
              <a:rPr lang="en-GB"/>
              <a:t>Attraction </a:t>
            </a:r>
          </a:p>
        </p:txBody>
      </p:sp>
      <p:pic>
        <p:nvPicPr>
          <p:cNvPr id="6" name="Picture 5">
            <a:extLst>
              <a:ext uri="{FF2B5EF4-FFF2-40B4-BE49-F238E27FC236}">
                <a16:creationId xmlns:a16="http://schemas.microsoft.com/office/drawing/2014/main" id="{9251CD72-A301-DB50-437D-9DF3A3B87B3A}"/>
              </a:ext>
            </a:extLst>
          </p:cNvPr>
          <p:cNvPicPr>
            <a:picLocks noChangeAspect="1"/>
          </p:cNvPicPr>
          <p:nvPr/>
        </p:nvPicPr>
        <p:blipFill>
          <a:blip r:embed="rId2"/>
          <a:srcRect l="20175" r="13183" b="1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17" name="Content Placeholder 2">
            <a:extLst>
              <a:ext uri="{FF2B5EF4-FFF2-40B4-BE49-F238E27FC236}">
                <a16:creationId xmlns:a16="http://schemas.microsoft.com/office/drawing/2014/main" id="{AB3AFE08-125D-04B3-5230-E78AF14C6E0C}"/>
              </a:ext>
            </a:extLst>
          </p:cNvPr>
          <p:cNvGraphicFramePr>
            <a:graphicFrameLocks noGrp="1"/>
          </p:cNvGraphicFramePr>
          <p:nvPr>
            <p:ph idx="1"/>
            <p:extLst>
              <p:ext uri="{D42A27DB-BD31-4B8C-83A1-F6EECF244321}">
                <p14:modId xmlns:p14="http://schemas.microsoft.com/office/powerpoint/2010/main" val="2294661403"/>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333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85ED20-A2FA-4B5D-2184-441E9DC31795}"/>
              </a:ext>
            </a:extLst>
          </p:cNvPr>
          <p:cNvSpPr>
            <a:spLocks noGrp="1"/>
          </p:cNvSpPr>
          <p:nvPr>
            <p:ph type="title"/>
          </p:nvPr>
        </p:nvSpPr>
        <p:spPr>
          <a:xfrm>
            <a:off x="841248" y="256032"/>
            <a:ext cx="10506456" cy="1014984"/>
          </a:xfrm>
        </p:spPr>
        <p:txBody>
          <a:bodyPr anchor="b">
            <a:normAutofit/>
          </a:bodyPr>
          <a:lstStyle/>
          <a:p>
            <a:r>
              <a:rPr lang="en-GB"/>
              <a:t>Recruitment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3BA1502-2E96-B2C9-6B3A-4B253F865715}"/>
              </a:ext>
            </a:extLst>
          </p:cNvPr>
          <p:cNvGraphicFramePr>
            <a:graphicFrameLocks noGrp="1"/>
          </p:cNvGraphicFramePr>
          <p:nvPr>
            <p:ph idx="1"/>
            <p:extLst>
              <p:ext uri="{D42A27DB-BD31-4B8C-83A1-F6EECF244321}">
                <p14:modId xmlns:p14="http://schemas.microsoft.com/office/powerpoint/2010/main" val="233661106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4790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F13D6-2DAD-5B40-DB01-5E121D73755B}"/>
              </a:ext>
            </a:extLst>
          </p:cNvPr>
          <p:cNvSpPr>
            <a:spLocks noGrp="1"/>
          </p:cNvSpPr>
          <p:nvPr>
            <p:ph type="title"/>
          </p:nvPr>
        </p:nvSpPr>
        <p:spPr>
          <a:xfrm>
            <a:off x="6417733" y="490537"/>
            <a:ext cx="5291663" cy="1628775"/>
          </a:xfrm>
        </p:spPr>
        <p:txBody>
          <a:bodyPr anchor="b">
            <a:normAutofit/>
          </a:bodyPr>
          <a:lstStyle/>
          <a:p>
            <a:r>
              <a:rPr lang="en-GB" sz="4000"/>
              <a:t>Onboarding</a:t>
            </a:r>
          </a:p>
        </p:txBody>
      </p:sp>
      <p:pic>
        <p:nvPicPr>
          <p:cNvPr id="6" name="Picture 5">
            <a:extLst>
              <a:ext uri="{FF2B5EF4-FFF2-40B4-BE49-F238E27FC236}">
                <a16:creationId xmlns:a16="http://schemas.microsoft.com/office/drawing/2014/main" id="{2462B328-451C-8893-AC14-5383DF9A6E26}"/>
              </a:ext>
            </a:extLst>
          </p:cNvPr>
          <p:cNvPicPr>
            <a:picLocks noChangeAspect="1"/>
          </p:cNvPicPr>
          <p:nvPr/>
        </p:nvPicPr>
        <p:blipFill>
          <a:blip r:embed="rId2"/>
          <a:srcRect l="1870" r="38871"/>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5BA4BB7A-AC2F-2BFB-0EAE-0BF70B8208F3}"/>
              </a:ext>
            </a:extLst>
          </p:cNvPr>
          <p:cNvGraphicFramePr>
            <a:graphicFrameLocks noGrp="1"/>
          </p:cNvGraphicFramePr>
          <p:nvPr>
            <p:ph idx="1"/>
            <p:extLst>
              <p:ext uri="{D42A27DB-BD31-4B8C-83A1-F6EECF244321}">
                <p14:modId xmlns:p14="http://schemas.microsoft.com/office/powerpoint/2010/main" val="1451076305"/>
              </p:ext>
            </p:extLst>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115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85F9EA-C5A6-0E45-2E1E-5278A5620BD0}"/>
              </a:ext>
            </a:extLst>
          </p:cNvPr>
          <p:cNvSpPr>
            <a:spLocks noGrp="1"/>
          </p:cNvSpPr>
          <p:nvPr>
            <p:ph type="title"/>
          </p:nvPr>
        </p:nvSpPr>
        <p:spPr>
          <a:xfrm>
            <a:off x="1285240" y="1050595"/>
            <a:ext cx="8074815" cy="1618489"/>
          </a:xfrm>
        </p:spPr>
        <p:txBody>
          <a:bodyPr anchor="ctr">
            <a:normAutofit/>
          </a:bodyPr>
          <a:lstStyle/>
          <a:p>
            <a:r>
              <a:rPr lang="en-GB" sz="7200"/>
              <a:t>Development</a:t>
            </a:r>
          </a:p>
        </p:txBody>
      </p:sp>
      <p:sp>
        <p:nvSpPr>
          <p:cNvPr id="3" name="Content Placeholder 2">
            <a:extLst>
              <a:ext uri="{FF2B5EF4-FFF2-40B4-BE49-F238E27FC236}">
                <a16:creationId xmlns:a16="http://schemas.microsoft.com/office/drawing/2014/main" id="{78921B60-6B5F-AAD1-804C-A0BFB9C3541A}"/>
              </a:ext>
            </a:extLst>
          </p:cNvPr>
          <p:cNvSpPr>
            <a:spLocks noGrp="1"/>
          </p:cNvSpPr>
          <p:nvPr>
            <p:ph idx="1"/>
          </p:nvPr>
        </p:nvSpPr>
        <p:spPr>
          <a:xfrm>
            <a:off x="1285240" y="2969469"/>
            <a:ext cx="8074815" cy="2800395"/>
          </a:xfrm>
        </p:spPr>
        <p:txBody>
          <a:bodyPr vert="horz" lIns="91440" tIns="45720" rIns="91440" bIns="45720" rtlCol="0" anchor="t">
            <a:normAutofit/>
          </a:bodyPr>
          <a:lstStyle/>
          <a:p>
            <a:r>
              <a:rPr lang="en-GB" sz="2200"/>
              <a:t>In order get their new staff ready for the scenarios that they may be faced and what jobs they need to do there is a life skills training programme that is available for new staff. </a:t>
            </a:r>
          </a:p>
          <a:p>
            <a:r>
              <a:rPr lang="en-GB" sz="2200"/>
              <a:t>The team do their best to create a joyful work environment by creating positive relationships with their colleagues.</a:t>
            </a:r>
          </a:p>
          <a:p>
            <a:r>
              <a:rPr lang="en-GB" sz="2200"/>
              <a:t>There is regular training that goes on to keep everyone up to date with what is expected of them and what they need to do in their day-to-day roles. </a:t>
            </a:r>
          </a:p>
          <a:p>
            <a:endParaRPr lang="en-GB" sz="2200"/>
          </a:p>
        </p:txBody>
      </p:sp>
    </p:spTree>
    <p:extLst>
      <p:ext uri="{BB962C8B-B14F-4D97-AF65-F5344CB8AC3E}">
        <p14:creationId xmlns:p14="http://schemas.microsoft.com/office/powerpoint/2010/main" val="1415422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6A01BF-4832-85B9-28C2-0EB03FC0F8B1}"/>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Retention</a:t>
            </a:r>
          </a:p>
        </p:txBody>
      </p:sp>
      <p:graphicFrame>
        <p:nvGraphicFramePr>
          <p:cNvPr id="5" name="Content Placeholder 2">
            <a:extLst>
              <a:ext uri="{FF2B5EF4-FFF2-40B4-BE49-F238E27FC236}">
                <a16:creationId xmlns:a16="http://schemas.microsoft.com/office/drawing/2014/main" id="{928CB99E-424E-2390-781B-F7ED2237E33B}"/>
              </a:ext>
            </a:extLst>
          </p:cNvPr>
          <p:cNvGraphicFramePr>
            <a:graphicFrameLocks noGrp="1"/>
          </p:cNvGraphicFramePr>
          <p:nvPr>
            <p:ph idx="1"/>
            <p:extLst>
              <p:ext uri="{D42A27DB-BD31-4B8C-83A1-F6EECF244321}">
                <p14:modId xmlns:p14="http://schemas.microsoft.com/office/powerpoint/2010/main" val="334768660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609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44A68E82-76A7-5224-05B8-B45B4865B32D}"/>
              </a:ext>
            </a:extLst>
          </p:cNvPr>
          <p:cNvSpPr>
            <a:spLocks noGrp="1"/>
          </p:cNvSpPr>
          <p:nvPr>
            <p:ph type="title"/>
          </p:nvPr>
        </p:nvSpPr>
        <p:spPr>
          <a:xfrm>
            <a:off x="1143000" y="1676400"/>
            <a:ext cx="3810000" cy="3505200"/>
          </a:xfrm>
        </p:spPr>
        <p:txBody>
          <a:bodyPr anchor="t">
            <a:normAutofit/>
          </a:bodyPr>
          <a:lstStyle/>
          <a:p>
            <a:r>
              <a:rPr lang="en-GB" sz="4000"/>
              <a:t>Seperation</a:t>
            </a:r>
          </a:p>
        </p:txBody>
      </p:sp>
      <p:sp>
        <p:nvSpPr>
          <p:cNvPr id="3" name="Content Placeholder 2">
            <a:extLst>
              <a:ext uri="{FF2B5EF4-FFF2-40B4-BE49-F238E27FC236}">
                <a16:creationId xmlns:a16="http://schemas.microsoft.com/office/drawing/2014/main" id="{7A544061-A7C7-6DDC-5E07-4488F9147904}"/>
              </a:ext>
            </a:extLst>
          </p:cNvPr>
          <p:cNvSpPr>
            <a:spLocks noGrp="1"/>
          </p:cNvSpPr>
          <p:nvPr>
            <p:ph idx="1"/>
          </p:nvPr>
        </p:nvSpPr>
        <p:spPr>
          <a:xfrm>
            <a:off x="5181604" y="1676400"/>
            <a:ext cx="5638796" cy="3505200"/>
          </a:xfrm>
        </p:spPr>
        <p:txBody>
          <a:bodyPr vert="horz" lIns="91440" tIns="45720" rIns="91440" bIns="45720" rtlCol="0">
            <a:normAutofit/>
          </a:bodyPr>
          <a:lstStyle/>
          <a:p>
            <a:r>
              <a:rPr lang="en-GB" sz="1900">
                <a:solidFill>
                  <a:schemeClr val="tx1">
                    <a:alpha val="55000"/>
                  </a:schemeClr>
                </a:solidFill>
              </a:rPr>
              <a:t>When it gets to the stage where Hilton employees have to leave their job for either retirement or another career opportunity, there are a few things Hilton Hotels can do. If you’re retiring, they can offer benefits such as life insurance and retirement benefits. </a:t>
            </a:r>
          </a:p>
          <a:p>
            <a:r>
              <a:rPr lang="en-GB" sz="1900">
                <a:solidFill>
                  <a:schemeClr val="tx1">
                    <a:alpha val="55000"/>
                  </a:schemeClr>
                </a:solidFill>
              </a:rPr>
              <a:t>If the employees needed to leave because they got a career progression opportunity, as long as you hand in your notice as per company policy and leave on a good note, they will wish you a great farewell and the best for your new opportunity. </a:t>
            </a:r>
          </a:p>
        </p:txBody>
      </p:sp>
    </p:spTree>
    <p:extLst>
      <p:ext uri="{BB962C8B-B14F-4D97-AF65-F5344CB8AC3E}">
        <p14:creationId xmlns:p14="http://schemas.microsoft.com/office/powerpoint/2010/main" val="473008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239B19-FB7A-CDF0-6ABE-97B3470E14AE}"/>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4000" kern="1200">
                <a:solidFill>
                  <a:schemeClr val="tx2"/>
                </a:solidFill>
                <a:latin typeface="+mj-lt"/>
                <a:ea typeface="+mj-ea"/>
                <a:cs typeface="+mj-cs"/>
              </a:rPr>
              <a:t>Thank you </a:t>
            </a:r>
          </a:p>
        </p:txBody>
      </p:sp>
      <p:pic>
        <p:nvPicPr>
          <p:cNvPr id="6" name="Graphic 5" descr="Handshake">
            <a:extLst>
              <a:ext uri="{FF2B5EF4-FFF2-40B4-BE49-F238E27FC236}">
                <a16:creationId xmlns:a16="http://schemas.microsoft.com/office/drawing/2014/main" id="{399E6F25-2F1C-2878-A030-2E20625A995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5129706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FF751109-0AA2-52D0-83C0-ED8CC805DD02}"/>
              </a:ext>
            </a:extLst>
          </p:cNvPr>
          <p:cNvPicPr>
            <a:picLocks noChangeAspect="1"/>
          </p:cNvPicPr>
          <p:nvPr/>
        </p:nvPicPr>
        <p:blipFill>
          <a:blip r:embed="rId2"/>
          <a:srcRect r="9085" b="14781"/>
          <a:stretch>
            <a:fillRect/>
          </a:stretch>
        </p:blipFill>
        <p:spPr>
          <a:xfrm>
            <a:off x="20" y="10"/>
            <a:ext cx="12191980" cy="6857990"/>
          </a:xfrm>
          <a:prstGeom prst="rect">
            <a:avLst/>
          </a:prstGeom>
        </p:spPr>
      </p:pic>
      <p:sp>
        <p:nvSpPr>
          <p:cNvPr id="37" name="Rectangle 3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540728-0AC8-8DA0-A780-B995FF778FC4}"/>
              </a:ext>
            </a:extLst>
          </p:cNvPr>
          <p:cNvSpPr>
            <a:spLocks noGrp="1"/>
          </p:cNvSpPr>
          <p:nvPr>
            <p:ph type="title"/>
          </p:nvPr>
        </p:nvSpPr>
        <p:spPr>
          <a:xfrm>
            <a:off x="838200" y="365125"/>
            <a:ext cx="10515600" cy="1325563"/>
          </a:xfrm>
        </p:spPr>
        <p:txBody>
          <a:bodyPr>
            <a:normAutofit/>
          </a:bodyPr>
          <a:lstStyle/>
          <a:p>
            <a:r>
              <a:rPr lang="en-GB"/>
              <a:t>References </a:t>
            </a:r>
          </a:p>
        </p:txBody>
      </p:sp>
      <p:graphicFrame>
        <p:nvGraphicFramePr>
          <p:cNvPr id="31" name="Content Placeholder 2">
            <a:extLst>
              <a:ext uri="{FF2B5EF4-FFF2-40B4-BE49-F238E27FC236}">
                <a16:creationId xmlns:a16="http://schemas.microsoft.com/office/drawing/2014/main" id="{9E9D75F7-496B-8247-B5F6-16D43F37B84C}"/>
              </a:ext>
            </a:extLst>
          </p:cNvPr>
          <p:cNvGraphicFramePr>
            <a:graphicFrameLocks noGrp="1"/>
          </p:cNvGraphicFramePr>
          <p:nvPr>
            <p:ph idx="1"/>
            <p:extLst>
              <p:ext uri="{D42A27DB-BD31-4B8C-83A1-F6EECF244321}">
                <p14:modId xmlns:p14="http://schemas.microsoft.com/office/powerpoint/2010/main" val="2537586933"/>
              </p:ext>
            </p:extLst>
          </p:nvPr>
        </p:nvGraphicFramePr>
        <p:xfrm>
          <a:off x="320616" y="1423061"/>
          <a:ext cx="11550768" cy="5213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92450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Hilton hotels employee lifecycle </vt:lpstr>
      <vt:lpstr>Introduction </vt:lpstr>
      <vt:lpstr>Attraction </vt:lpstr>
      <vt:lpstr>Recruitment </vt:lpstr>
      <vt:lpstr>Onboarding</vt:lpstr>
      <vt:lpstr>Development</vt:lpstr>
      <vt:lpstr>Retention</vt:lpstr>
      <vt:lpstr>Seperation</vt:lpstr>
      <vt:lpstr>Thank you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408</cp:revision>
  <dcterms:created xsi:type="dcterms:W3CDTF">2026-04-22T10:40:05Z</dcterms:created>
  <dcterms:modified xsi:type="dcterms:W3CDTF">2026-04-23T14:43:53Z</dcterms:modified>
</cp:coreProperties>
</file>