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74" r:id="rId3"/>
    <p:sldId id="258" r:id="rId4"/>
    <p:sldId id="265" r:id="rId5"/>
    <p:sldId id="259" r:id="rId6"/>
    <p:sldId id="273"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86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20" autoAdjust="0"/>
  </p:normalViewPr>
  <p:slideViewPr>
    <p:cSldViewPr snapToGrid="0">
      <p:cViewPr varScale="1">
        <p:scale>
          <a:sx n="78" d="100"/>
          <a:sy n="78"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wakye Boatey" userId="49a0a0e86d9b0c96" providerId="LiveId" clId="{A3045075-42D0-40EA-9FBD-A55BC00D9F05}"/>
    <pc:docChg chg="modSld sldOrd">
      <pc:chgData name="Kwakye Boatey" userId="49a0a0e86d9b0c96" providerId="LiveId" clId="{A3045075-42D0-40EA-9FBD-A55BC00D9F05}" dt="2026-10-19T12:55:06.220" v="6" actId="255"/>
      <pc:docMkLst>
        <pc:docMk/>
      </pc:docMkLst>
      <pc:sldChg chg="modSp mod">
        <pc:chgData name="Kwakye Boatey" userId="49a0a0e86d9b0c96" providerId="LiveId" clId="{A3045075-42D0-40EA-9FBD-A55BC00D9F05}" dt="2026-10-19T12:54:45.630" v="5" actId="255"/>
        <pc:sldMkLst>
          <pc:docMk/>
          <pc:sldMk cId="1591622738" sldId="258"/>
        </pc:sldMkLst>
        <pc:spChg chg="mod">
          <ac:chgData name="Kwakye Boatey" userId="49a0a0e86d9b0c96" providerId="LiveId" clId="{A3045075-42D0-40EA-9FBD-A55BC00D9F05}" dt="2026-10-19T12:54:45.630" v="5" actId="255"/>
          <ac:spMkLst>
            <pc:docMk/>
            <pc:sldMk cId="1591622738" sldId="258"/>
            <ac:spMk id="3" creationId="{D84021E1-BCF1-3A8B-3EB5-099CB7D3B28A}"/>
          </ac:spMkLst>
        </pc:spChg>
      </pc:sldChg>
      <pc:sldChg chg="modSp mod">
        <pc:chgData name="Kwakye Boatey" userId="49a0a0e86d9b0c96" providerId="LiveId" clId="{A3045075-42D0-40EA-9FBD-A55BC00D9F05}" dt="2026-10-19T12:55:06.220" v="6" actId="255"/>
        <pc:sldMkLst>
          <pc:docMk/>
          <pc:sldMk cId="938881767" sldId="273"/>
        </pc:sldMkLst>
        <pc:spChg chg="mod">
          <ac:chgData name="Kwakye Boatey" userId="49a0a0e86d9b0c96" providerId="LiveId" clId="{A3045075-42D0-40EA-9FBD-A55BC00D9F05}" dt="2026-10-19T12:55:06.220" v="6" actId="255"/>
          <ac:spMkLst>
            <pc:docMk/>
            <pc:sldMk cId="938881767" sldId="273"/>
            <ac:spMk id="3" creationId="{E0525E75-D6F9-0EB6-B081-839A527D4AB0}"/>
          </ac:spMkLst>
        </pc:spChg>
      </pc:sldChg>
      <pc:sldChg chg="modSp mod ord">
        <pc:chgData name="Kwakye Boatey" userId="49a0a0e86d9b0c96" providerId="LiveId" clId="{A3045075-42D0-40EA-9FBD-A55BC00D9F05}" dt="2026-10-19T12:54:19.920" v="2" actId="255"/>
        <pc:sldMkLst>
          <pc:docMk/>
          <pc:sldMk cId="554904244" sldId="274"/>
        </pc:sldMkLst>
        <pc:spChg chg="mod">
          <ac:chgData name="Kwakye Boatey" userId="49a0a0e86d9b0c96" providerId="LiveId" clId="{A3045075-42D0-40EA-9FBD-A55BC00D9F05}" dt="2026-10-19T12:54:19.920" v="2" actId="255"/>
          <ac:spMkLst>
            <pc:docMk/>
            <pc:sldMk cId="554904244" sldId="274"/>
            <ac:spMk id="5" creationId="{DDAC5ADA-DCFE-B4D0-5B0E-D3E1136758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E8FDB-D576-49A2-934C-30F074D9A8AD}"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5DABC-E203-4720-AE23-1063D9FCB813}" type="slidenum">
              <a:rPr lang="en-GB" smtClean="0"/>
              <a:t>‹#›</a:t>
            </a:fld>
            <a:endParaRPr lang="en-GB"/>
          </a:p>
        </p:txBody>
      </p:sp>
    </p:spTree>
    <p:extLst>
      <p:ext uri="{BB962C8B-B14F-4D97-AF65-F5344CB8AC3E}">
        <p14:creationId xmlns:p14="http://schemas.microsoft.com/office/powerpoint/2010/main" val="1452243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BE3C4-DCC1-7CCE-83E4-C1BEFD387F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AACFAA-1AEE-7CDB-6FB8-A7FB0332ED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E3C27D-162C-9C6A-AF50-D283B95678F0}"/>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C55DEA02-91DD-9792-923B-543CE2011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316AF-1F2B-6B3E-33BE-64694F08699B}"/>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47225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A5D0C-40CD-B009-7724-0E47544E6E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E60A9E-E07C-C9B1-A8DC-9D81A2D45C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FA0107-1806-0122-8707-48C9FD9A0281}"/>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9B874048-2C86-1542-28FF-9269628D6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6593B-2AC3-A861-9CEB-5F1EACB6F7E8}"/>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594876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91BC-ACC4-D646-839B-A829F8C136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949610-53AB-A43E-8FBF-09A1AC6E67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130BDD3-D74D-42C2-39A6-1822BF4FCF44}"/>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5074264E-B9FF-0106-4799-AB2B2CBB1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686D2-3B89-D098-CEF7-4B25CF261F83}"/>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34429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BA9C-02F7-A501-B998-23B2ACCFCB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687E8-3E9F-9E0D-7E7E-36C732A13C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FFF68E-30C3-BDD8-3025-1B3F5149C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B3D0BA-A660-AE72-FD30-AB8D1227E9CE}"/>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6" name="Footer Placeholder 5">
            <a:extLst>
              <a:ext uri="{FF2B5EF4-FFF2-40B4-BE49-F238E27FC236}">
                <a16:creationId xmlns:a16="http://schemas.microsoft.com/office/drawing/2014/main" id="{211D39B5-34FC-FC31-A667-D51CA1C20C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A0B78F-A884-A9EC-089A-E84971721171}"/>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52048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13D5D-8770-86F3-D835-8A56CCDEEC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7D1EC2-32B1-6FC8-50FB-832A4EA5C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76B305-0965-3B56-7656-D0780A47E3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5DD17-5EA6-38C9-1FE6-B360E39BFE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C430E-B74D-F35D-A86E-3D7809543C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282722-B702-2769-EC4D-616E2B45EBD6}"/>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8" name="Footer Placeholder 7">
            <a:extLst>
              <a:ext uri="{FF2B5EF4-FFF2-40B4-BE49-F238E27FC236}">
                <a16:creationId xmlns:a16="http://schemas.microsoft.com/office/drawing/2014/main" id="{98831F63-0D78-2596-16D5-3FA46D94F7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A342D8-2A4E-7A65-8DF6-637185024533}"/>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3316999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24A5-5FE1-36D9-05D5-154D47258E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4156DF-FDCB-DD44-45B2-66C773A2CA69}"/>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4" name="Footer Placeholder 3">
            <a:extLst>
              <a:ext uri="{FF2B5EF4-FFF2-40B4-BE49-F238E27FC236}">
                <a16:creationId xmlns:a16="http://schemas.microsoft.com/office/drawing/2014/main" id="{6437D6CB-19AE-1947-DA11-4FEFD9694C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0EE308-4455-761C-3802-C132F88A14EE}"/>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211583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260002-ABBE-EF99-02A8-9914D556B512}"/>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3" name="Footer Placeholder 2">
            <a:extLst>
              <a:ext uri="{FF2B5EF4-FFF2-40B4-BE49-F238E27FC236}">
                <a16:creationId xmlns:a16="http://schemas.microsoft.com/office/drawing/2014/main" id="{232883E7-4D7C-6B8F-D513-59776FBD2A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3871B1-E37E-A564-75F9-48A1BCAD00F9}"/>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23984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A614-FD5A-75B0-0D76-D97D1A1DBE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D8F651-8FD7-7934-3AF0-8A6572A607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D7BC4D-1994-5828-7B0A-2E3BC14FA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74202C-BE91-0C2E-3E08-3E0C35BAB166}"/>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6" name="Footer Placeholder 5">
            <a:extLst>
              <a:ext uri="{FF2B5EF4-FFF2-40B4-BE49-F238E27FC236}">
                <a16:creationId xmlns:a16="http://schemas.microsoft.com/office/drawing/2014/main" id="{B421280B-E6B6-2B52-F27D-5506979D8E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21F85A-4CA8-3B5F-B706-E57AF21742C9}"/>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4064305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1EFD8-27D5-20FB-B279-F6FACAB16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1E09C6-FE4C-B055-9C02-53B222AC98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2B5FBF-EB0B-5345-EB97-9841AD5B5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4DE044-871F-8904-9342-6B466C939112}"/>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6" name="Footer Placeholder 5">
            <a:extLst>
              <a:ext uri="{FF2B5EF4-FFF2-40B4-BE49-F238E27FC236}">
                <a16:creationId xmlns:a16="http://schemas.microsoft.com/office/drawing/2014/main" id="{666A2AC5-53CA-D21E-E6D4-5D3ED09E1A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D5D029-85DB-6720-81E8-93572BFE83F5}"/>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4015703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8B96-B2A6-906E-9AFC-5FFD8A125E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9E09D8-1A66-6178-7D46-CD74CF16E6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DB2D44-3294-2A97-2EF5-511F9E3384D6}"/>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77098615-B1E8-EEC6-9E20-627859434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FA7E0-5299-CE63-E810-16B04334BB0D}"/>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69283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8ABFE9-2B33-3E3E-EE5B-A84634D549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64E654-CB82-8A95-39CD-D88B98311C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8159BA-C304-50E2-7195-56AA2549901F}"/>
              </a:ext>
            </a:extLst>
          </p:cNvPr>
          <p:cNvSpPr>
            <a:spLocks noGrp="1"/>
          </p:cNvSpPr>
          <p:nvPr>
            <p:ph type="dt" sz="half" idx="10"/>
          </p:nvPr>
        </p:nvSpPr>
        <p:spPr/>
        <p:txBody>
          <a:body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1CEC2648-DFEF-66A0-0EC3-807B2A430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80D39A-579C-2CFB-AF37-724E1A929E30}"/>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088894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925D22-6484-EEB6-A73D-2DAA966B3F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A8E51-6E76-B6CC-7CBF-5B6225E63B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9DFD2-72E7-CE6B-A76E-DBD10E9D8A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AC6CC6-59B3-426A-8AEA-7EFC60021508}" type="datetimeFigureOut">
              <a:rPr lang="en-GB" smtClean="0"/>
              <a:t>19/10/2026</a:t>
            </a:fld>
            <a:endParaRPr lang="en-GB"/>
          </a:p>
        </p:txBody>
      </p:sp>
      <p:sp>
        <p:nvSpPr>
          <p:cNvPr id="5" name="Footer Placeholder 4">
            <a:extLst>
              <a:ext uri="{FF2B5EF4-FFF2-40B4-BE49-F238E27FC236}">
                <a16:creationId xmlns:a16="http://schemas.microsoft.com/office/drawing/2014/main" id="{392EB191-E512-B94D-A9E9-161FD6E19A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682126-52C4-BFCD-AD29-6489D561FA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34FABA-DC8D-4CBC-BC75-E224A6CED657}" type="slidenum">
              <a:rPr lang="en-GB" smtClean="0"/>
              <a:t>‹#›</a:t>
            </a:fld>
            <a:endParaRPr lang="en-GB"/>
          </a:p>
        </p:txBody>
      </p:sp>
    </p:spTree>
    <p:extLst>
      <p:ext uri="{BB962C8B-B14F-4D97-AF65-F5344CB8AC3E}">
        <p14:creationId xmlns:p14="http://schemas.microsoft.com/office/powerpoint/2010/main" val="30721231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sc.gov.uk/guidance/mitigating-malware-and-ransomware-attacks" TargetMode="External"/><Relationship Id="rId2" Type="http://schemas.openxmlformats.org/officeDocument/2006/relationships/hyperlink" Target="https://www.nist.gov/publications/nist-cybersecurity-framework-csf-20" TargetMode="External"/><Relationship Id="rId1" Type="http://schemas.openxmlformats.org/officeDocument/2006/relationships/slideLayout" Target="../slideLayouts/slideLayout2.xml"/><Relationship Id="rId5" Type="http://schemas.openxmlformats.org/officeDocument/2006/relationships/hyperlink" Target="https://ico.org.uk/for-organisations/uk-gdpr-guidance-and-resources/" TargetMode="External"/><Relationship Id="rId4" Type="http://schemas.openxmlformats.org/officeDocument/2006/relationships/hyperlink" Target="https://www.ncsc.gov.uk/guidance/phis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72A41-ECB4-2E64-7C64-9D237BADED72}"/>
              </a:ext>
            </a:extLst>
          </p:cNvPr>
          <p:cNvSpPr>
            <a:spLocks noGrp="1"/>
          </p:cNvSpPr>
          <p:nvPr>
            <p:ph type="ctr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r>
              <a:rPr lang="en-US" sz="2400" kern="1200" dirty="0">
                <a:solidFill>
                  <a:srgbClr val="FFFFFF"/>
                </a:solidFill>
                <a:effectLst/>
                <a:latin typeface="+mj-lt"/>
                <a:ea typeface="+mj-ea"/>
                <a:cs typeface="+mj-cs"/>
              </a:rPr>
              <a:t>Vigilant Trust &amp; Asset Management (VTAM) </a:t>
            </a:r>
            <a:endParaRPr lang="en-US" sz="2400" b="1" kern="1200" dirty="0">
              <a:solidFill>
                <a:srgbClr val="FFFFFF"/>
              </a:solidFill>
              <a:latin typeface="+mj-lt"/>
              <a:ea typeface="+mj-ea"/>
              <a:cs typeface="+mj-cs"/>
            </a:endParaRP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7F3EFFA-7A31-6CF5-20CB-5CD432DF5B69}"/>
              </a:ext>
            </a:extLst>
          </p:cNvPr>
          <p:cNvSpPr>
            <a:spLocks noGrp="1"/>
          </p:cNvSpPr>
          <p:nvPr>
            <p:ph type="subTitle" idx="1"/>
          </p:nvPr>
        </p:nvSpPr>
        <p:spPr>
          <a:xfrm>
            <a:off x="6574536" y="640080"/>
            <a:ext cx="5053066" cy="2546604"/>
          </a:xfrm>
        </p:spPr>
        <p:txBody>
          <a:bodyPr vert="horz" lIns="91440" tIns="45720" rIns="91440" bIns="45720" rtlCol="0">
            <a:normAutofit/>
          </a:bodyPr>
          <a:lstStyle/>
          <a:p>
            <a:pPr indent="-228600" algn="l">
              <a:buFont typeface="Arial" panose="020B0604020202020204" pitchFamily="34" charset="0"/>
              <a:buChar char="•"/>
            </a:pPr>
            <a:r>
              <a:rPr lang="en-US" sz="2000" b="1"/>
              <a:t>IT Security</a:t>
            </a:r>
          </a:p>
        </p:txBody>
      </p:sp>
      <p:sp>
        <p:nvSpPr>
          <p:cNvPr id="5" name="TextBox 4">
            <a:extLst>
              <a:ext uri="{FF2B5EF4-FFF2-40B4-BE49-F238E27FC236}">
                <a16:creationId xmlns:a16="http://schemas.microsoft.com/office/drawing/2014/main" id="{62EBDC48-0C78-53A6-9550-929B2F99C5EF}"/>
              </a:ext>
            </a:extLst>
          </p:cNvPr>
          <p:cNvSpPr txBox="1"/>
          <p:nvPr/>
        </p:nvSpPr>
        <p:spPr>
          <a:xfrm>
            <a:off x="6570204" y="3671315"/>
            <a:ext cx="5057398" cy="2546605"/>
          </a:xfrm>
          <a:prstGeom prst="rect">
            <a:avLst/>
          </a:prstGeom>
        </p:spPr>
        <p:txBody>
          <a:bodyPr vert="horz" lIns="91440" tIns="45720" rIns="91440" bIns="45720" rtlCol="0">
            <a:prstTxWarp prst="textInflateTop">
              <a:avLst/>
            </a:prstTxWarp>
            <a:normAutofit/>
          </a:bodyPr>
          <a:lstStyle/>
          <a:p>
            <a:pPr indent="-228600">
              <a:lnSpc>
                <a:spcPct val="90000"/>
              </a:lnSpc>
              <a:spcAft>
                <a:spcPts val="600"/>
              </a:spcAft>
              <a:buFont typeface="Arial" panose="020B0604020202020204" pitchFamily="34" charset="0"/>
              <a:buChar char="•"/>
            </a:pPr>
            <a:r>
              <a:rPr lang="en-US" sz="2000"/>
              <a:t>--------------</a:t>
            </a:r>
          </a:p>
        </p:txBody>
      </p:sp>
      <p:sp>
        <p:nvSpPr>
          <p:cNvPr id="4" name="Title 1">
            <a:extLst>
              <a:ext uri="{FF2B5EF4-FFF2-40B4-BE49-F238E27FC236}">
                <a16:creationId xmlns:a16="http://schemas.microsoft.com/office/drawing/2014/main" id="{E6115E6A-0E19-7774-7D9D-590F1E7E76EA}"/>
              </a:ext>
            </a:extLst>
          </p:cNvPr>
          <p:cNvSpPr txBox="1">
            <a:spLocks/>
          </p:cNvSpPr>
          <p:nvPr/>
        </p:nvSpPr>
        <p:spPr>
          <a:xfrm>
            <a:off x="1646328" y="4732278"/>
            <a:ext cx="3722933" cy="757130"/>
          </a:xfrm>
          <a:prstGeom prst="rect">
            <a:avLst/>
          </a:prstGeom>
          <a:ln w="25400" cap="sq">
            <a:solidFill>
              <a:srgbClr val="FFFFFF"/>
            </a:solidFill>
            <a:miter lim="800000"/>
          </a:ln>
        </p:spPr>
        <p:txBody>
          <a:bodyPr vert="horz" wrap="square" lIns="91440" tIns="45720" rIns="91440" bIns="45720" rtlCol="0" anchor="ctr">
            <a:normAutofit fontScale="8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dirty="0" err="1">
                <a:solidFill>
                  <a:srgbClr val="FFFFFF"/>
                </a:solidFill>
              </a:rPr>
              <a:t>Name:Kwakye</a:t>
            </a:r>
            <a:r>
              <a:rPr lang="en-US" sz="2400" dirty="0">
                <a:solidFill>
                  <a:srgbClr val="FFFFFF"/>
                </a:solidFill>
              </a:rPr>
              <a:t> </a:t>
            </a:r>
            <a:r>
              <a:rPr lang="en-US" sz="2400" dirty="0" err="1">
                <a:solidFill>
                  <a:srgbClr val="FFFFFF"/>
                </a:solidFill>
              </a:rPr>
              <a:t>Kerlvin</a:t>
            </a:r>
            <a:r>
              <a:rPr lang="en-US" sz="2400" dirty="0">
                <a:solidFill>
                  <a:srgbClr val="FFFFFF"/>
                </a:solidFill>
              </a:rPr>
              <a:t> Boatey </a:t>
            </a:r>
          </a:p>
          <a:p>
            <a:r>
              <a:rPr lang="en-US" sz="2400" b="1" dirty="0">
                <a:solidFill>
                  <a:srgbClr val="FFFFFF"/>
                </a:solidFill>
              </a:rPr>
              <a:t>Course:</a:t>
            </a:r>
            <a:r>
              <a:rPr lang="en-GB" sz="2400">
                <a:solidFill>
                  <a:schemeClr val="bg1"/>
                </a:solidFill>
                <a:latin typeface="Arial" panose="020B0604020202020204" pitchFamily="34" charset="0"/>
                <a:ea typeface="Times New Roman" panose="02020603050405020304" pitchFamily="18" charset="0"/>
              </a:rPr>
              <a:t>Vigilant Trust &amp; Asset Management (VTAM) </a:t>
            </a:r>
            <a:endParaRPr lang="en-US" sz="2400" b="1" dirty="0">
              <a:solidFill>
                <a:srgbClr val="FFFFFF"/>
              </a:solidFill>
            </a:endParaRPr>
          </a:p>
        </p:txBody>
      </p:sp>
    </p:spTree>
    <p:extLst>
      <p:ext uri="{BB962C8B-B14F-4D97-AF65-F5344CB8AC3E}">
        <p14:creationId xmlns:p14="http://schemas.microsoft.com/office/powerpoint/2010/main" val="1266485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5C5CE-7CC5-F43B-9F53-BC14D267CA73}"/>
              </a:ext>
            </a:extLst>
          </p:cNvPr>
          <p:cNvSpPr>
            <a:spLocks noGrp="1"/>
          </p:cNvSpPr>
          <p:nvPr>
            <p:ph type="title"/>
          </p:nvPr>
        </p:nvSpPr>
        <p:spPr>
          <a:xfrm>
            <a:off x="548640" y="0"/>
            <a:ext cx="10515600" cy="1325563"/>
          </a:xfrm>
        </p:spPr>
        <p:txBody>
          <a:bodyPr>
            <a:normAutofit/>
          </a:bodyPr>
          <a:lstStyle/>
          <a:p>
            <a:r>
              <a:rPr lang="en-US" sz="3600" b="1" dirty="0"/>
              <a:t>Introduction to IT Security and Its Importance</a:t>
            </a:r>
            <a:endParaRPr lang="en-GB" sz="3600" b="1" dirty="0"/>
          </a:p>
        </p:txBody>
      </p:sp>
      <p:sp>
        <p:nvSpPr>
          <p:cNvPr id="5" name="Content Placeholder 4">
            <a:extLst>
              <a:ext uri="{FF2B5EF4-FFF2-40B4-BE49-F238E27FC236}">
                <a16:creationId xmlns:a16="http://schemas.microsoft.com/office/drawing/2014/main" id="{DDAC5ADA-DCFE-B4D0-5B0E-D3E1136758A3}"/>
              </a:ext>
            </a:extLst>
          </p:cNvPr>
          <p:cNvSpPr>
            <a:spLocks noGrp="1"/>
          </p:cNvSpPr>
          <p:nvPr>
            <p:ph idx="1"/>
          </p:nvPr>
        </p:nvSpPr>
        <p:spPr>
          <a:xfrm>
            <a:off x="548639" y="1030967"/>
            <a:ext cx="10630989" cy="5827033"/>
          </a:xfrm>
        </p:spPr>
        <p:txBody>
          <a:bodyPr>
            <a:noAutofit/>
          </a:bodyPr>
          <a:lstStyle/>
          <a:p>
            <a:pPr marL="0" indent="0">
              <a:buNone/>
            </a:pPr>
            <a:r>
              <a:rPr lang="en-US" sz="1400" dirty="0"/>
              <a:t>Information Technology (IT) is now a very important part of everyday life. Businesses, schools, hospitals, banks, governments and many other organizations use computers, networks, websites, databases and online services to complete their daily work. Technology makes it easier for organizations to store information, communicate with people, provide services and complete tasks quickly. However, the use of technology also creates security risks. Criminals can try to access systems without permission, steal information, damage files or stop services from working.</a:t>
            </a:r>
          </a:p>
          <a:p>
            <a:pPr marL="0" indent="0">
              <a:buNone/>
            </a:pPr>
            <a:r>
              <a:rPr lang="en-US" sz="1400" dirty="0"/>
              <a:t>IT security means protecting computers, networks, software, devices and information from threats. It includes different methods and technologies that are used to prevent unauthorized access, data loss, damage and disruption. The NIST Cybersecurity Framework provides organizations with guidance for understanding and managing cybersecurity risks [1].</a:t>
            </a:r>
          </a:p>
          <a:p>
            <a:pPr marL="0" indent="0">
              <a:buNone/>
            </a:pPr>
            <a:r>
              <a:rPr lang="en-US" sz="1400" dirty="0"/>
              <a:t> IT security is important because organizations store large amounts of valuable information. This information can include customer names, addresses, passwords, financial details, employee records and business documents. If this information is stolen or exposed, it can cause serious problems for both the organization and the people involved. One important part of IT security is the CIA triad. CIA stands for Confidentiality, Integrity and Availability. Confidentiality means making sure that information is only available to people who have permission to access it. For example, employee salary information should only be available to authorized employees. Integrity means making sure information is accurate and has not been changed without permission. For example, if someone changes a customer's payment information without permission, the integrity of that information has been affected. Availability means making sure that systems and information are available when they are needed. For example, employees need access to company systems to complete their work. If a cyberattack stops these systems from working, the organization may not be able to operate normally.IT security is also important because cyberattacks are not only a technical problem. They can affect the whole organization. A successful attack can cause financial losses, stop normal business activities and damage the reputation of a company. Therefore, organizations need to take security seriously and make it part of their everyday activities. Good IT security involves using technology, security policies, employee training and regular security checks. It is also important for employees to understand that they have a role in protecting company information. Even a good security system can be affected if an employee gives their password to another person or clicks on a dangerous link. Overall, IT security helps organizations protect their information, systems and users. It can also help organizations prepare for security incidents and recover from them more effectively.</a:t>
            </a:r>
            <a:endParaRPr lang="en-GB" sz="1400" dirty="0"/>
          </a:p>
        </p:txBody>
      </p:sp>
    </p:spTree>
    <p:extLst>
      <p:ext uri="{BB962C8B-B14F-4D97-AF65-F5344CB8AC3E}">
        <p14:creationId xmlns:p14="http://schemas.microsoft.com/office/powerpoint/2010/main" val="554904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2C4E-0242-5517-6952-F916CB315F77}"/>
              </a:ext>
            </a:extLst>
          </p:cNvPr>
          <p:cNvSpPr>
            <a:spLocks noGrp="1"/>
          </p:cNvSpPr>
          <p:nvPr>
            <p:ph type="title"/>
          </p:nvPr>
        </p:nvSpPr>
        <p:spPr>
          <a:xfrm>
            <a:off x="444910" y="-362002"/>
            <a:ext cx="10515600" cy="1325563"/>
          </a:xfrm>
        </p:spPr>
        <p:txBody>
          <a:bodyPr/>
          <a:lstStyle/>
          <a:p>
            <a:r>
              <a:rPr lang="en-GB" dirty="0"/>
              <a:t>Identification of Threats </a:t>
            </a:r>
          </a:p>
        </p:txBody>
      </p:sp>
      <p:sp>
        <p:nvSpPr>
          <p:cNvPr id="3" name="Content Placeholder 2">
            <a:extLst>
              <a:ext uri="{FF2B5EF4-FFF2-40B4-BE49-F238E27FC236}">
                <a16:creationId xmlns:a16="http://schemas.microsoft.com/office/drawing/2014/main" id="{D84021E1-BCF1-3A8B-3EB5-099CB7D3B28A}"/>
              </a:ext>
            </a:extLst>
          </p:cNvPr>
          <p:cNvSpPr>
            <a:spLocks noGrp="1"/>
          </p:cNvSpPr>
          <p:nvPr>
            <p:ph idx="1"/>
          </p:nvPr>
        </p:nvSpPr>
        <p:spPr>
          <a:xfrm>
            <a:off x="180421" y="366251"/>
            <a:ext cx="10515601" cy="6125498"/>
          </a:xfrm>
        </p:spPr>
        <p:txBody>
          <a:bodyPr>
            <a:noAutofit/>
          </a:bodyPr>
          <a:lstStyle/>
          <a:p>
            <a:pPr>
              <a:buNone/>
            </a:pPr>
            <a:endParaRPr lang="en-GB" sz="1200" dirty="0"/>
          </a:p>
          <a:p>
            <a:pPr>
              <a:buNone/>
            </a:pPr>
            <a:endParaRPr lang="en-GB" sz="1200" dirty="0"/>
          </a:p>
          <a:p>
            <a:pPr>
              <a:buNone/>
            </a:pPr>
            <a:r>
              <a:rPr lang="en-GB" sz="1200" dirty="0"/>
              <a:t>An important part of IT security is identifying possible threats. A security threat is anything that could cause harm to a computer system, network, device, organisation or its information. Organisations need to understand the threats they may face so they can take steps to reduce the risk.</a:t>
            </a:r>
          </a:p>
          <a:p>
            <a:pPr>
              <a:buNone/>
            </a:pPr>
            <a:r>
              <a:rPr lang="en-GB" sz="1200" dirty="0"/>
              <a:t>One common threat is malware. Malware means malicious software that is created to cause harm or gain unauthorised access to a system. There are different types of malware, including viruses, worms, spyware and ransomware.</a:t>
            </a:r>
          </a:p>
          <a:p>
            <a:pPr>
              <a:buNone/>
            </a:pPr>
            <a:r>
              <a:rPr lang="en-GB" sz="1200" dirty="0"/>
              <a:t>Ransomware is one type of malware that can cause serious problems. It can encrypt files and prevent users from accessing their information. Criminals may then demand money before allowing the victim to access the files again. The National Cyber Security Centre (NCSC) provides guidance on protecting organisations from malware and ransomware attacks [2].</a:t>
            </a:r>
          </a:p>
          <a:p>
            <a:pPr>
              <a:buNone/>
            </a:pPr>
            <a:r>
              <a:rPr lang="en-GB" sz="1200" dirty="0"/>
              <a:t>Another common threat is phishing. Phishing happens when criminals use fake emails, text messages or websites to trick people into giving away information. For example, an employee might receive an email that looks like it came from their manager. The email could ask the employee to click on a link and enter their username and password. The information may then be collected by the attacker.</a:t>
            </a:r>
          </a:p>
          <a:p>
            <a:pPr>
              <a:buNone/>
            </a:pPr>
            <a:r>
              <a:rPr lang="en-GB" sz="1200" dirty="0"/>
              <a:t>Phishing can also be used to steal money. An attacker could send a fake invoice or pretend to be a manager and ask an employee to transfer money. The NCSC explains that phishing can be used to steal sensitive information and can also be used as part of other cyberattacks [3].</a:t>
            </a:r>
          </a:p>
          <a:p>
            <a:pPr>
              <a:buNone/>
            </a:pPr>
            <a:r>
              <a:rPr lang="en-GB" sz="1200" dirty="0"/>
              <a:t>Weak passwords are another security threat. Passwords that are short, simple or easy to guess can make it easier for criminals to gain access to accounts. Using the same password for several accounts can also increase the risk. If one account is compromised, the attacker may try the same password on other accounts.</a:t>
            </a:r>
          </a:p>
          <a:p>
            <a:pPr>
              <a:buNone/>
            </a:pPr>
            <a:r>
              <a:rPr lang="en-GB" sz="1200" dirty="0"/>
              <a:t>Another threat is social engineering. This is when an attacker tries to manipulate a person instead of directly attacking a computer system. For example, a criminal may pretend to be an IT employee and ask a member of staff for their login details. The person may believe the attacker because they appear to be someone they can trust.</a:t>
            </a:r>
          </a:p>
          <a:p>
            <a:pPr>
              <a:buNone/>
            </a:pPr>
            <a:r>
              <a:rPr lang="en-GB" sz="1200" dirty="0"/>
              <a:t>There are also insider threats. These happen when someone who has access to an organisation's systems causes a security problem. An insider threat can be intentional or accidental. For example, an employee might deliberately steal company information. On the other hand, an employee might accidentally send a confidential document to the wrong email address.</a:t>
            </a:r>
          </a:p>
          <a:p>
            <a:pPr>
              <a:buNone/>
            </a:pPr>
            <a:r>
              <a:rPr lang="en-GB" sz="1200" dirty="0"/>
              <a:t>Physical threats should also be considered. Computers, laptops and servers can be stolen or damaged. Fires, floods and power failures can also cause IT systems to stop working.</a:t>
            </a:r>
          </a:p>
          <a:p>
            <a:pPr>
              <a:buNone/>
            </a:pPr>
            <a:r>
              <a:rPr lang="en-GB" sz="1200" dirty="0"/>
              <a:t>Another threat is a Denial-of-Service (DoS) or Distributed Denial-of-Service (DDoS) attack. These attacks attempt to make a website or online service unavailable by sending a large amount of traffic or requests to it.</a:t>
            </a:r>
          </a:p>
          <a:p>
            <a:pPr>
              <a:buNone/>
            </a:pPr>
            <a:r>
              <a:rPr lang="en-GB" sz="1200" dirty="0"/>
              <a:t>Because there are many different threats, organisations should regularly identify their risks. They should also monitor their systems and provide security training to employees. Understanding threats is an important first step in protecting an organisation.</a:t>
            </a:r>
          </a:p>
          <a:p>
            <a:endParaRPr lang="en-GB" sz="1200" dirty="0"/>
          </a:p>
        </p:txBody>
      </p:sp>
    </p:spTree>
    <p:extLst>
      <p:ext uri="{BB962C8B-B14F-4D97-AF65-F5344CB8AC3E}">
        <p14:creationId xmlns:p14="http://schemas.microsoft.com/office/powerpoint/2010/main" val="1591622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157E-E39D-B38B-CB68-03FB077912AB}"/>
              </a:ext>
            </a:extLst>
          </p:cNvPr>
          <p:cNvSpPr>
            <a:spLocks noGrp="1"/>
          </p:cNvSpPr>
          <p:nvPr>
            <p:ph type="title"/>
          </p:nvPr>
        </p:nvSpPr>
        <p:spPr/>
        <p:txBody>
          <a:bodyPr/>
          <a:lstStyle/>
          <a:p>
            <a:r>
              <a:rPr lang="en-GB" dirty="0"/>
              <a:t>Security Policy and its importance </a:t>
            </a:r>
          </a:p>
        </p:txBody>
      </p:sp>
      <p:sp>
        <p:nvSpPr>
          <p:cNvPr id="3" name="Content Placeholder 2">
            <a:extLst>
              <a:ext uri="{FF2B5EF4-FFF2-40B4-BE49-F238E27FC236}">
                <a16:creationId xmlns:a16="http://schemas.microsoft.com/office/drawing/2014/main" id="{B90DCEA7-E65C-7603-1A67-023A7AF2187D}"/>
              </a:ext>
            </a:extLst>
          </p:cNvPr>
          <p:cNvSpPr>
            <a:spLocks noGrp="1"/>
          </p:cNvSpPr>
          <p:nvPr>
            <p:ph idx="1"/>
          </p:nvPr>
        </p:nvSpPr>
        <p:spPr>
          <a:xfrm>
            <a:off x="975360" y="1810385"/>
            <a:ext cx="10515600" cy="4351338"/>
          </a:xfrm>
        </p:spPr>
        <p:txBody>
          <a:bodyPr>
            <a:normAutofit fontScale="40000" lnSpcReduction="20000"/>
          </a:bodyPr>
          <a:lstStyle/>
          <a:p>
            <a:pPr>
              <a:buNone/>
            </a:pPr>
            <a:r>
              <a:rPr lang="en-GB" sz="3600" dirty="0"/>
              <a:t>A security policy is a set of rules and guidelines that explains how an organisation should protect its information and IT systems. Security policies are important because they give employees clear instructions about how they should use technology safely.</a:t>
            </a:r>
          </a:p>
          <a:p>
            <a:pPr>
              <a:buNone/>
            </a:pPr>
            <a:r>
              <a:rPr lang="en-GB" sz="3600" dirty="0"/>
              <a:t>One common policy is a password policy. This explains the rules for creating and protecting passwords. Employees may be required to use strong passwords and keep them private. Organisations can also use multi-factor authentication (MFA) to provide extra protection.</a:t>
            </a:r>
          </a:p>
          <a:p>
            <a:pPr>
              <a:buNone/>
            </a:pPr>
            <a:r>
              <a:rPr lang="en-GB" sz="3600" dirty="0"/>
              <a:t>An acceptable use policy explains how employees can use company computers, networks, internet access and email. For example, employees may be told not to download unknown software or use company computers for illegal activities.</a:t>
            </a:r>
          </a:p>
          <a:p>
            <a:pPr>
              <a:buNone/>
            </a:pPr>
            <a:r>
              <a:rPr lang="en-GB" sz="3600" dirty="0"/>
              <a:t>Another important policy is an access control policy. This explains who is allowed to access different systems and information. Employees should normally only have access to the information they need to complete their work. This is sometimes called the principle of least privilege. Limiting access can reduce the amount of information that could be exposed if an account is compromised.</a:t>
            </a:r>
          </a:p>
          <a:p>
            <a:pPr>
              <a:buNone/>
            </a:pPr>
            <a:r>
              <a:rPr lang="en-GB" sz="3600" dirty="0"/>
              <a:t>A data protection policy explains how an organisation should handle personal and confidential information. This includes how information is collected, stored, used and shared. In the UK, organisations also need to follow data protection requirements when handling personal information. The Information Commissioner's Office provides guidance for organisations on data protection and the UK GDPR [4].</a:t>
            </a:r>
          </a:p>
          <a:p>
            <a:pPr>
              <a:buNone/>
            </a:pPr>
            <a:r>
              <a:rPr lang="en-GB" sz="3600" dirty="0"/>
              <a:t>A backup policy explains how important information should be backed up. Regular backups are important because they can help an organisation recover if files are accidentally deleted or become unavailable because of ransomware. Backups should also be protected so attackers cannot easily delete or change them [2].</a:t>
            </a:r>
          </a:p>
          <a:p>
            <a:pPr>
              <a:buNone/>
            </a:pPr>
            <a:r>
              <a:rPr lang="en-GB" sz="3600" dirty="0"/>
              <a:t>An organisation should also have an incident response policy. This explains what employees should do when a security incident occurs. For example, if an employee believes that their account has been hacked, they should know who to contact and what actions they should take.</a:t>
            </a:r>
          </a:p>
          <a:p>
            <a:pPr>
              <a:buNone/>
            </a:pPr>
            <a:r>
              <a:rPr lang="en-GB" sz="3600" dirty="0"/>
              <a:t>Security policies are not useful if employees do not understand or follow them. Therefore, organisations should provide regular security awareness training. Employees should understand why the policies are important and what could happen if they do not follow them.</a:t>
            </a:r>
          </a:p>
          <a:p>
            <a:pPr>
              <a:buNone/>
            </a:pPr>
            <a:r>
              <a:rPr lang="en-GB" sz="3600" dirty="0"/>
              <a:t>Security policies should also be reviewed regularly. Technology and cyber threats change over time, so an old policy may not provide enough protection. Organisations should update their policies when necessary.</a:t>
            </a:r>
          </a:p>
          <a:p>
            <a:pPr marL="0" lvl="0" indent="0" algn="just" rtl="0">
              <a:lnSpc>
                <a:spcPct val="115000"/>
              </a:lnSpc>
              <a:buNone/>
            </a:pPr>
            <a:endParaRPr lang="en-GB" sz="4800" dirty="0"/>
          </a:p>
        </p:txBody>
      </p:sp>
    </p:spTree>
    <p:extLst>
      <p:ext uri="{BB962C8B-B14F-4D97-AF65-F5344CB8AC3E}">
        <p14:creationId xmlns:p14="http://schemas.microsoft.com/office/powerpoint/2010/main" val="1766414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CA87-665B-1AF8-8987-9A0E98552947}"/>
              </a:ext>
            </a:extLst>
          </p:cNvPr>
          <p:cNvSpPr>
            <a:spLocks noGrp="1"/>
          </p:cNvSpPr>
          <p:nvPr>
            <p:ph type="title"/>
          </p:nvPr>
        </p:nvSpPr>
        <p:spPr>
          <a:xfrm>
            <a:off x="838200" y="500062"/>
            <a:ext cx="10515600" cy="1325563"/>
          </a:xfrm>
        </p:spPr>
        <p:txBody>
          <a:bodyPr>
            <a:normAutofit fontScale="90000"/>
          </a:bodyPr>
          <a:lstStyle/>
          <a:p>
            <a:r>
              <a:rPr lang="en-GB" dirty="0"/>
              <a:t>Financial Operational and Reputational Impacts </a:t>
            </a:r>
            <a:br>
              <a:rPr lang="en-GB" dirty="0"/>
            </a:br>
            <a:endParaRPr lang="en-GB" dirty="0"/>
          </a:p>
        </p:txBody>
      </p:sp>
      <p:sp>
        <p:nvSpPr>
          <p:cNvPr id="7" name="Rectangle 6">
            <a:extLst>
              <a:ext uri="{FF2B5EF4-FFF2-40B4-BE49-F238E27FC236}">
                <a16:creationId xmlns:a16="http://schemas.microsoft.com/office/drawing/2014/main" id="{DA3F6D09-496B-8366-7378-715EEB605685}"/>
              </a:ext>
            </a:extLst>
          </p:cNvPr>
          <p:cNvSpPr/>
          <p:nvPr/>
        </p:nvSpPr>
        <p:spPr>
          <a:xfrm>
            <a:off x="228599" y="2967933"/>
            <a:ext cx="3004457" cy="189728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4EC9D72E-822D-19D2-7913-36D4F5F6A1AD}"/>
              </a:ext>
            </a:extLst>
          </p:cNvPr>
          <p:cNvSpPr/>
          <p:nvPr/>
        </p:nvSpPr>
        <p:spPr>
          <a:xfrm>
            <a:off x="8626929" y="3030071"/>
            <a:ext cx="3004457" cy="189728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333AA6A7-72FB-6095-FC3E-B1768AF9C85D}"/>
              </a:ext>
            </a:extLst>
          </p:cNvPr>
          <p:cNvSpPr/>
          <p:nvPr/>
        </p:nvSpPr>
        <p:spPr>
          <a:xfrm>
            <a:off x="4795157" y="2967932"/>
            <a:ext cx="3004457" cy="189728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6B5B888D-A71F-B974-DD1F-B3F268BBE3A9}"/>
              </a:ext>
            </a:extLst>
          </p:cNvPr>
          <p:cNvSpPr txBox="1"/>
          <p:nvPr/>
        </p:nvSpPr>
        <p:spPr>
          <a:xfrm>
            <a:off x="228599" y="3188064"/>
            <a:ext cx="6098720" cy="1200329"/>
          </a:xfrm>
          <a:prstGeom prst="rect">
            <a:avLst/>
          </a:prstGeom>
          <a:noFill/>
        </p:spPr>
        <p:txBody>
          <a:bodyPr wrap="square">
            <a:spAutoFit/>
          </a:bodyPr>
          <a:lstStyle/>
          <a:p>
            <a:r>
              <a:rPr lang="en-US" dirty="0"/>
              <a:t>• Money is lost</a:t>
            </a:r>
          </a:p>
          <a:p>
            <a:r>
              <a:rPr lang="en-US" dirty="0"/>
              <a:t>• Repair costs</a:t>
            </a:r>
          </a:p>
          <a:p>
            <a:r>
              <a:rPr lang="en-US" dirty="0"/>
              <a:t>• Lost sales</a:t>
            </a:r>
          </a:p>
          <a:p>
            <a:r>
              <a:rPr lang="en-US" dirty="0"/>
              <a:t>• Fines or legal costs</a:t>
            </a:r>
          </a:p>
        </p:txBody>
      </p:sp>
      <p:sp>
        <p:nvSpPr>
          <p:cNvPr id="24" name="TextBox 23">
            <a:extLst>
              <a:ext uri="{FF2B5EF4-FFF2-40B4-BE49-F238E27FC236}">
                <a16:creationId xmlns:a16="http://schemas.microsoft.com/office/drawing/2014/main" id="{19E9FAB6-3E56-8972-5AC2-CFD3A35CE7B5}"/>
              </a:ext>
            </a:extLst>
          </p:cNvPr>
          <p:cNvSpPr txBox="1"/>
          <p:nvPr/>
        </p:nvSpPr>
        <p:spPr>
          <a:xfrm>
            <a:off x="4959804" y="3188064"/>
            <a:ext cx="6098720" cy="1200329"/>
          </a:xfrm>
          <a:prstGeom prst="rect">
            <a:avLst/>
          </a:prstGeom>
          <a:noFill/>
        </p:spPr>
        <p:txBody>
          <a:bodyPr wrap="square">
            <a:spAutoFit/>
          </a:bodyPr>
          <a:lstStyle/>
          <a:p>
            <a:r>
              <a:rPr lang="en-US" dirty="0"/>
              <a:t>• Systems stop working</a:t>
            </a:r>
          </a:p>
          <a:p>
            <a:r>
              <a:rPr lang="en-US" dirty="0"/>
              <a:t>• Work is delayed</a:t>
            </a:r>
          </a:p>
          <a:p>
            <a:r>
              <a:rPr lang="en-US" dirty="0"/>
              <a:t>• Employees cannot work</a:t>
            </a:r>
          </a:p>
          <a:p>
            <a:r>
              <a:rPr lang="en-US" dirty="0"/>
              <a:t>• Customers are affected</a:t>
            </a:r>
          </a:p>
        </p:txBody>
      </p:sp>
      <p:sp>
        <p:nvSpPr>
          <p:cNvPr id="26" name="TextBox 25">
            <a:extLst>
              <a:ext uri="{FF2B5EF4-FFF2-40B4-BE49-F238E27FC236}">
                <a16:creationId xmlns:a16="http://schemas.microsoft.com/office/drawing/2014/main" id="{B81DA1A0-7408-7692-AC40-1E3ACEF46224}"/>
              </a:ext>
            </a:extLst>
          </p:cNvPr>
          <p:cNvSpPr txBox="1"/>
          <p:nvPr/>
        </p:nvSpPr>
        <p:spPr>
          <a:xfrm>
            <a:off x="8626929" y="3316411"/>
            <a:ext cx="6098720" cy="1200329"/>
          </a:xfrm>
          <a:prstGeom prst="rect">
            <a:avLst/>
          </a:prstGeom>
          <a:noFill/>
        </p:spPr>
        <p:txBody>
          <a:bodyPr wrap="square">
            <a:spAutoFit/>
          </a:bodyPr>
          <a:lstStyle/>
          <a:p>
            <a:r>
              <a:rPr lang="en-US" dirty="0"/>
              <a:t>• Customers lose trust</a:t>
            </a:r>
          </a:p>
          <a:p>
            <a:r>
              <a:rPr lang="en-US" dirty="0"/>
              <a:t>• Bad reviews or news</a:t>
            </a:r>
          </a:p>
          <a:p>
            <a:r>
              <a:rPr lang="en-US" dirty="0"/>
              <a:t>• Customers may leave</a:t>
            </a:r>
          </a:p>
          <a:p>
            <a:r>
              <a:rPr lang="en-US" dirty="0"/>
              <a:t>• Harder to gain new customers</a:t>
            </a:r>
          </a:p>
        </p:txBody>
      </p:sp>
      <p:sp>
        <p:nvSpPr>
          <p:cNvPr id="29" name="TextBox 28">
            <a:extLst>
              <a:ext uri="{FF2B5EF4-FFF2-40B4-BE49-F238E27FC236}">
                <a16:creationId xmlns:a16="http://schemas.microsoft.com/office/drawing/2014/main" id="{D2AD1553-3839-E8B9-B0C5-4394C2A4D68C}"/>
              </a:ext>
            </a:extLst>
          </p:cNvPr>
          <p:cNvSpPr txBox="1"/>
          <p:nvPr/>
        </p:nvSpPr>
        <p:spPr>
          <a:xfrm>
            <a:off x="555171" y="1825625"/>
            <a:ext cx="2041072" cy="411389"/>
          </a:xfrm>
          <a:prstGeom prst="rect">
            <a:avLst/>
          </a:prstGeom>
          <a:noFill/>
        </p:spPr>
        <p:txBody>
          <a:bodyPr wrap="square" rtlCol="0">
            <a:spAutoFit/>
          </a:bodyPr>
          <a:lstStyle/>
          <a:p>
            <a:endParaRPr lang="en-GB" dirty="0"/>
          </a:p>
        </p:txBody>
      </p:sp>
      <p:pic>
        <p:nvPicPr>
          <p:cNvPr id="31" name="Picture 30">
            <a:extLst>
              <a:ext uri="{FF2B5EF4-FFF2-40B4-BE49-F238E27FC236}">
                <a16:creationId xmlns:a16="http://schemas.microsoft.com/office/drawing/2014/main" id="{5E3E4988-92DD-2283-5463-21F71FCE1015}"/>
              </a:ext>
            </a:extLst>
          </p:cNvPr>
          <p:cNvPicPr>
            <a:picLocks noChangeAspect="1"/>
          </p:cNvPicPr>
          <p:nvPr/>
        </p:nvPicPr>
        <p:blipFill>
          <a:blip r:embed="rId2"/>
          <a:stretch>
            <a:fillRect/>
          </a:stretch>
        </p:blipFill>
        <p:spPr>
          <a:xfrm>
            <a:off x="553906" y="2092280"/>
            <a:ext cx="2042337" cy="414564"/>
          </a:xfrm>
          <a:prstGeom prst="rect">
            <a:avLst/>
          </a:prstGeom>
        </p:spPr>
      </p:pic>
      <p:sp>
        <p:nvSpPr>
          <p:cNvPr id="32" name="TextBox 31">
            <a:extLst>
              <a:ext uri="{FF2B5EF4-FFF2-40B4-BE49-F238E27FC236}">
                <a16:creationId xmlns:a16="http://schemas.microsoft.com/office/drawing/2014/main" id="{1EC3F617-DAFC-72B2-C8F3-0D186366EA04}"/>
              </a:ext>
            </a:extLst>
          </p:cNvPr>
          <p:cNvSpPr txBox="1"/>
          <p:nvPr/>
        </p:nvSpPr>
        <p:spPr>
          <a:xfrm>
            <a:off x="622190" y="2110319"/>
            <a:ext cx="2217274" cy="523220"/>
          </a:xfrm>
          <a:prstGeom prst="rect">
            <a:avLst/>
          </a:prstGeom>
          <a:noFill/>
        </p:spPr>
        <p:txBody>
          <a:bodyPr wrap="none" rtlCol="0">
            <a:spAutoFit/>
          </a:bodyPr>
          <a:lstStyle/>
          <a:p>
            <a:r>
              <a:rPr lang="en-GB" sz="2800" b="1" dirty="0"/>
              <a:t>Financial Loss</a:t>
            </a:r>
          </a:p>
        </p:txBody>
      </p:sp>
      <p:sp>
        <p:nvSpPr>
          <p:cNvPr id="33" name="TextBox 32">
            <a:extLst>
              <a:ext uri="{FF2B5EF4-FFF2-40B4-BE49-F238E27FC236}">
                <a16:creationId xmlns:a16="http://schemas.microsoft.com/office/drawing/2014/main" id="{92721B05-71E2-3FE4-1D7E-D7C98C964991}"/>
              </a:ext>
            </a:extLst>
          </p:cNvPr>
          <p:cNvSpPr txBox="1"/>
          <p:nvPr/>
        </p:nvSpPr>
        <p:spPr>
          <a:xfrm>
            <a:off x="4991857" y="2073036"/>
            <a:ext cx="2670924" cy="523220"/>
          </a:xfrm>
          <a:prstGeom prst="rect">
            <a:avLst/>
          </a:prstGeom>
          <a:noFill/>
        </p:spPr>
        <p:txBody>
          <a:bodyPr wrap="none" rtlCol="0">
            <a:spAutoFit/>
          </a:bodyPr>
          <a:lstStyle/>
          <a:p>
            <a:r>
              <a:rPr lang="en-GB" sz="2800" b="1" dirty="0"/>
              <a:t>Operational Loss</a:t>
            </a:r>
          </a:p>
        </p:txBody>
      </p:sp>
      <p:sp>
        <p:nvSpPr>
          <p:cNvPr id="34" name="TextBox 33">
            <a:extLst>
              <a:ext uri="{FF2B5EF4-FFF2-40B4-BE49-F238E27FC236}">
                <a16:creationId xmlns:a16="http://schemas.microsoft.com/office/drawing/2014/main" id="{86799D7B-ACDA-5A16-C624-A944F2E2844B}"/>
              </a:ext>
            </a:extLst>
          </p:cNvPr>
          <p:cNvSpPr txBox="1"/>
          <p:nvPr/>
        </p:nvSpPr>
        <p:spPr>
          <a:xfrm>
            <a:off x="8626929" y="2110319"/>
            <a:ext cx="2553007" cy="523220"/>
          </a:xfrm>
          <a:prstGeom prst="rect">
            <a:avLst/>
          </a:prstGeom>
          <a:noFill/>
        </p:spPr>
        <p:txBody>
          <a:bodyPr wrap="none" rtlCol="0">
            <a:spAutoFit/>
          </a:bodyPr>
          <a:lstStyle/>
          <a:p>
            <a:r>
              <a:rPr lang="en-GB" sz="2800" b="1" dirty="0"/>
              <a:t>Reputation Loss</a:t>
            </a:r>
          </a:p>
        </p:txBody>
      </p:sp>
    </p:spTree>
    <p:extLst>
      <p:ext uri="{BB962C8B-B14F-4D97-AF65-F5344CB8AC3E}">
        <p14:creationId xmlns:p14="http://schemas.microsoft.com/office/powerpoint/2010/main" val="362267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5763-EF4B-5511-98C6-67B00E7E10C1}"/>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E0525E75-D6F9-0EB6-B081-839A527D4AB0}"/>
              </a:ext>
            </a:extLst>
          </p:cNvPr>
          <p:cNvSpPr>
            <a:spLocks noGrp="1"/>
          </p:cNvSpPr>
          <p:nvPr>
            <p:ph idx="1"/>
          </p:nvPr>
        </p:nvSpPr>
        <p:spPr/>
        <p:txBody>
          <a:bodyPr>
            <a:noAutofit/>
          </a:bodyPr>
          <a:lstStyle/>
          <a:p>
            <a:pPr>
              <a:buNone/>
            </a:pPr>
            <a:r>
              <a:rPr lang="en-GB" sz="1400" dirty="0"/>
              <a:t>There are several recommendations that organisations can follow to improve IT security.</a:t>
            </a:r>
          </a:p>
          <a:p>
            <a:pPr>
              <a:buNone/>
            </a:pPr>
            <a:r>
              <a:rPr lang="en-GB" sz="1400" dirty="0"/>
              <a:t>First, organisations should use strong passwords and multi-factor authentication. Employees should avoid simple passwords and should not share their passwords with other people. MFA adds another layer of protection to user accounts [5].</a:t>
            </a:r>
          </a:p>
          <a:p>
            <a:pPr>
              <a:buNone/>
            </a:pPr>
            <a:r>
              <a:rPr lang="en-GB" sz="1400" dirty="0"/>
              <a:t>Second, organisations should keep software and operating systems updated. Software updates often contain security fixes. Installing updates can help protect systems from known weaknesses.</a:t>
            </a:r>
          </a:p>
          <a:p>
            <a:pPr>
              <a:buNone/>
            </a:pPr>
            <a:r>
              <a:rPr lang="en-GB" sz="1400" dirty="0"/>
              <a:t>Third, organisations should provide regular security awareness training. Employees should learn about phishing, malware, social engineering and safe password practices. They should also know how to report suspicious emails and security incidents.</a:t>
            </a:r>
          </a:p>
          <a:p>
            <a:pPr>
              <a:buNone/>
            </a:pPr>
            <a:r>
              <a:rPr lang="en-GB" sz="1400" dirty="0"/>
              <a:t>Fourth, organisations should back up important information regularly. Backups can help organisations recover after ransomware, accidental deletion or hardware failure. Backups should be protected and tested regularly to make sure that they can be used when needed [2].</a:t>
            </a:r>
          </a:p>
          <a:p>
            <a:pPr>
              <a:buNone/>
            </a:pPr>
            <a:r>
              <a:rPr lang="en-GB" sz="1400" dirty="0"/>
              <a:t>Fifth, organisations should use suitable security technologies, such as firewalls, antivirus or endpoint protection and network monitoring. These tools can help identify and prevent some types of attacks.</a:t>
            </a:r>
          </a:p>
          <a:p>
            <a:pPr>
              <a:buNone/>
            </a:pPr>
            <a:r>
              <a:rPr lang="en-GB" sz="1400" dirty="0"/>
              <a:t>Sixth, organisations should use access controls. Employees should only have access to the information and systems they need for their jobs. This can reduce the damage caused by a compromised account.</a:t>
            </a:r>
          </a:p>
          <a:p>
            <a:pPr>
              <a:buNone/>
            </a:pPr>
            <a:r>
              <a:rPr lang="en-GB" sz="1400" dirty="0"/>
              <a:t>Seventh, organisations should create an incident response plan. The plan should explain what employees should do when a security incident happens. It should also identify the people responsible for dealing with the incident.</a:t>
            </a:r>
          </a:p>
          <a:p>
            <a:pPr>
              <a:buNone/>
            </a:pPr>
            <a:r>
              <a:rPr lang="en-GB" sz="1400" dirty="0"/>
              <a:t>Finally, organisations should carry out regular security assessments. Security checks can help identify weaknesses before criminals find them. Organisations should also regularly review their security policies and update them when necessary. The NIST Cybersecurity Framework can help organisations understand and manage their cybersecurity risks [1].</a:t>
            </a:r>
          </a:p>
          <a:p>
            <a:endParaRPr lang="en-GB" sz="1400" dirty="0"/>
          </a:p>
        </p:txBody>
      </p:sp>
    </p:spTree>
    <p:extLst>
      <p:ext uri="{BB962C8B-B14F-4D97-AF65-F5344CB8AC3E}">
        <p14:creationId xmlns:p14="http://schemas.microsoft.com/office/powerpoint/2010/main" val="938881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73A1-0BE5-7796-6321-70EDE0DFF321}"/>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237DBBF-491C-C835-FDC7-BAAB0640ED58}"/>
              </a:ext>
            </a:extLst>
          </p:cNvPr>
          <p:cNvSpPr>
            <a:spLocks noGrp="1"/>
          </p:cNvSpPr>
          <p:nvPr>
            <p:ph idx="1"/>
          </p:nvPr>
        </p:nvSpPr>
        <p:spPr/>
        <p:txBody>
          <a:bodyPr>
            <a:normAutofit lnSpcReduction="10000"/>
          </a:bodyPr>
          <a:lstStyle/>
          <a:p>
            <a:pPr>
              <a:buNone/>
            </a:pPr>
            <a:r>
              <a:rPr lang="en-GB" sz="1600" dirty="0"/>
              <a:t>In conclusion, IT security is very important because modern organisations depend heavily on computers, networks and digital information. Organisations store important information such as customer details, financial records, employee information and business documents. Protecting this information is important for both the organisation and its customers.</a:t>
            </a:r>
          </a:p>
          <a:p>
            <a:pPr>
              <a:buNone/>
            </a:pPr>
            <a:r>
              <a:rPr lang="en-GB" sz="1600" dirty="0"/>
              <a:t>There are many IT security threats, including malware, ransomware, phishing, weak passwords, social engineering, insider threats and physical threats. These threats can cause serious damage if they are not identified and managed properly.</a:t>
            </a:r>
          </a:p>
          <a:p>
            <a:pPr>
              <a:buNone/>
            </a:pPr>
            <a:r>
              <a:rPr lang="en-GB" sz="1600" dirty="0"/>
              <a:t>Security policies can help organisations reduce these risks. Policies covering passwords, acceptable use, access control, data protection, backups and incident response can give employees clear instructions about how to use technology safely.</a:t>
            </a:r>
          </a:p>
          <a:p>
            <a:pPr>
              <a:buNone/>
            </a:pPr>
            <a:r>
              <a:rPr lang="en-GB" sz="1600" dirty="0"/>
              <a:t>A security incident can also have financial, operational and reputational impacts. An organisation may lose money, experience disruption to its normal activities and lose the trust of customers. These problems can sometimes continue even after the technical security problem has been fixed.</a:t>
            </a:r>
          </a:p>
          <a:p>
            <a:pPr>
              <a:buNone/>
            </a:pPr>
            <a:r>
              <a:rPr lang="en-GB" sz="1600" dirty="0"/>
              <a:t>Organisations can improve their security by using strong passwords, multi-factor authentication, regular software updates, employee training, backups, access controls and security software. They should also have an incident response plan and regularly check their security systems.</a:t>
            </a:r>
          </a:p>
          <a:p>
            <a:pPr>
              <a:buNone/>
            </a:pPr>
            <a:r>
              <a:rPr lang="en-GB" sz="1600" dirty="0"/>
              <a:t>Overall, IT security should not only be the responsibility of the IT department. Everyone in an organisation has a role in protecting information and systems. Employees need to follow security policies, managers need to support good security practices, and IT teams need to maintain appropriate technical controls. By working together, organisations can reduce security risks and become better prepared to deal with cyber threats.</a:t>
            </a:r>
          </a:p>
          <a:p>
            <a:pPr marL="342900" lvl="0" indent="-342900" algn="just" rtl="0">
              <a:lnSpc>
                <a:spcPct val="115000"/>
              </a:lnSpc>
              <a:spcAft>
                <a:spcPts val="185"/>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96104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3250-7233-A7CE-A2D2-DD98326E0FFC}"/>
              </a:ext>
            </a:extLst>
          </p:cNvPr>
          <p:cNvSpPr>
            <a:spLocks noGrp="1"/>
          </p:cNvSpPr>
          <p:nvPr>
            <p:ph type="title"/>
          </p:nvPr>
        </p:nvSpPr>
        <p:spPr>
          <a:xfrm>
            <a:off x="0" y="-396875"/>
            <a:ext cx="10515600" cy="1325563"/>
          </a:xfrm>
        </p:spPr>
        <p:txBody>
          <a:bodyPr>
            <a:normAutofit/>
          </a:bodyPr>
          <a:lstStyle/>
          <a:p>
            <a:r>
              <a:rPr lang="en-GB" sz="2800" b="1" i="1" u="sng" dirty="0"/>
              <a:t>References</a:t>
            </a:r>
          </a:p>
        </p:txBody>
      </p:sp>
      <p:sp>
        <p:nvSpPr>
          <p:cNvPr id="9" name="TextBox 8">
            <a:extLst>
              <a:ext uri="{FF2B5EF4-FFF2-40B4-BE49-F238E27FC236}">
                <a16:creationId xmlns:a16="http://schemas.microsoft.com/office/drawing/2014/main" id="{859D723F-E7A6-6F3B-3A0B-48989CF35CE6}"/>
              </a:ext>
            </a:extLst>
          </p:cNvPr>
          <p:cNvSpPr txBox="1"/>
          <p:nvPr/>
        </p:nvSpPr>
        <p:spPr>
          <a:xfrm>
            <a:off x="0" y="610136"/>
            <a:ext cx="6096000" cy="4031873"/>
          </a:xfrm>
          <a:prstGeom prst="rect">
            <a:avLst/>
          </a:prstGeom>
          <a:noFill/>
        </p:spPr>
        <p:txBody>
          <a:bodyPr wrap="square">
            <a:spAutoFit/>
          </a:bodyPr>
          <a:lstStyle/>
          <a:p>
            <a:r>
              <a:rPr lang="en-GB" sz="1600" dirty="0"/>
              <a:t>[1] C. Pascoe, S. Quinn, and K. Scarfone, “The NIST Cybersecurity Framework (CSF) 2.0,” National Institute of Standards and Technology, NIST Cybersecurity White Paper (CSWP) 29, Feb. 2024. [Online]. Available: </a:t>
            </a:r>
            <a:r>
              <a:rPr lang="en-GB" sz="1600" dirty="0">
                <a:hlinkClick r:id="rId2"/>
              </a:rPr>
              <a:t>https://www.nist.gov/publications/nist-cybersecurity-framework-csf-20</a:t>
            </a:r>
            <a:r>
              <a:rPr lang="en-GB" sz="1600" dirty="0"/>
              <a:t>. [Accessed: Sep. 29, 2026].</a:t>
            </a:r>
          </a:p>
          <a:p>
            <a:r>
              <a:rPr lang="en-GB" sz="1600" dirty="0"/>
              <a:t>[2] National Cyber Security Centre, “Mitigating malware and ransomware attacks,” Feb. 2020. [Online]. Available: </a:t>
            </a:r>
            <a:r>
              <a:rPr lang="en-GB" sz="1600" dirty="0">
                <a:hlinkClick r:id="rId3"/>
              </a:rPr>
              <a:t>https://www.ncsc.gov.uk/guidance/mitigating-malware-and-ransomware-attacks</a:t>
            </a:r>
            <a:r>
              <a:rPr lang="en-GB" sz="1600" dirty="0"/>
              <a:t>. [Accessed: Sep. 29, 2026].</a:t>
            </a:r>
          </a:p>
          <a:p>
            <a:r>
              <a:rPr lang="en-GB" sz="1600" dirty="0"/>
              <a:t>[3] National Cyber Security Centre, “Phishing attacks: Defending your organisation.” [Online]. Available: </a:t>
            </a:r>
            <a:r>
              <a:rPr lang="en-GB" sz="1600" dirty="0">
                <a:hlinkClick r:id="rId4"/>
              </a:rPr>
              <a:t>https://www.ncsc.gov.uk/guidance/phishing</a:t>
            </a:r>
            <a:r>
              <a:rPr lang="en-GB" sz="1600" dirty="0"/>
              <a:t>. [Accessed: Sep. 29, 2026].</a:t>
            </a:r>
          </a:p>
          <a:p>
            <a:r>
              <a:rPr lang="en-GB" sz="1600" dirty="0"/>
              <a:t>[4] Information Commissioner's Office, “Guide to data protection.” [Online]. Available: </a:t>
            </a:r>
            <a:r>
              <a:rPr lang="en-GB" sz="1600" dirty="0">
                <a:hlinkClick r:id="rId5"/>
              </a:rPr>
              <a:t>https://ico.org.uk/for-organisations/uk-gdpr-guidance-and-resources/</a:t>
            </a:r>
            <a:r>
              <a:rPr lang="en-GB" sz="1600" dirty="0"/>
              <a:t>. [Accessed: Sep. 29, 2026].</a:t>
            </a:r>
          </a:p>
          <a:p>
            <a:pPr>
              <a:buNone/>
            </a:pPr>
            <a:endParaRPr lang="en-GB" sz="1600" dirty="0"/>
          </a:p>
        </p:txBody>
      </p:sp>
    </p:spTree>
    <p:extLst>
      <p:ext uri="{BB962C8B-B14F-4D97-AF65-F5344CB8AC3E}">
        <p14:creationId xmlns:p14="http://schemas.microsoft.com/office/powerpoint/2010/main" val="2644535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230</TotalTime>
  <Words>2413</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Calibri</vt:lpstr>
      <vt:lpstr>Calibri Light</vt:lpstr>
      <vt:lpstr>Symbol</vt:lpstr>
      <vt:lpstr>Office Theme</vt:lpstr>
      <vt:lpstr>Vigilant Trust &amp; Asset Management (VTAM) </vt:lpstr>
      <vt:lpstr>Introduction to IT Security and Its Importance</vt:lpstr>
      <vt:lpstr>Identification of Threats </vt:lpstr>
      <vt:lpstr>Security Policy and its importance </vt:lpstr>
      <vt:lpstr>Financial Operational and Reputational Impacts  </vt:lpstr>
      <vt:lpstr>Recommendations</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Kwakye Boatey</cp:lastModifiedBy>
  <cp:revision>11</cp:revision>
  <dcterms:created xsi:type="dcterms:W3CDTF">2024-03-12T14:38:18Z</dcterms:created>
  <dcterms:modified xsi:type="dcterms:W3CDTF">2026-10-19T12:55:17Z</dcterms:modified>
</cp:coreProperties>
</file>