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6"/>
  </p:notesMasterIdLst>
  <p:sldIdLst>
    <p:sldId id="256" r:id="rId2"/>
    <p:sldId id="257" r:id="rId3"/>
    <p:sldId id="258" r:id="rId4"/>
    <p:sldId id="259" r:id="rId5"/>
    <p:sldId id="261" r:id="rId6"/>
    <p:sldId id="262" r:id="rId7"/>
    <p:sldId id="263" r:id="rId8"/>
    <p:sldId id="264" r:id="rId9"/>
    <p:sldId id="265" r:id="rId10"/>
    <p:sldId id="270" r:id="rId11"/>
    <p:sldId id="269"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99" autoAdjust="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41B889-5ED0-492A-BCCE-97AD1E8F542D}" type="datetimeFigureOut">
              <a:rPr lang="en-KE" smtClean="0"/>
              <a:t>10/18/23</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8E74F6-3E29-46EC-9C71-7CD453F4C3C6}" type="slidenum">
              <a:rPr lang="en-KE" smtClean="0"/>
              <a:t>‹#›</a:t>
            </a:fld>
            <a:endParaRPr lang="en-KE"/>
          </a:p>
        </p:txBody>
      </p:sp>
    </p:spTree>
    <p:extLst>
      <p:ext uri="{BB962C8B-B14F-4D97-AF65-F5344CB8AC3E}">
        <p14:creationId xmlns:p14="http://schemas.microsoft.com/office/powerpoint/2010/main" val="2703416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 management (HRM) refers to the strategic approach used by organizations to effectively recruit, select, deploy, and manage their workforce.  The Human Resources (HR) department of an organization often has the responsibility of formulating, implementing, and monitoring policies that regulate the workforce and the organization's interactions with its employees. The implementation of efficient HRM practices is necessary in order to establish and sustain a workforce that is motivated, highly skilled, and characterized by diversity, all of which are crucial factors in contributing to the overall success of an organization. The implementation of effective HRM strategies plays a crucial role in fostering a conducive workplace culture, ensuring compliance to regulatory requirements, and aligning HR practices with the strategic goals of the organization</a:t>
            </a:r>
            <a:r>
              <a:rPr lang="nl-NL" dirty="0"/>
              <a:t>(Peccei and Van De Voorde, 2019, p 544)</a:t>
            </a:r>
            <a:r>
              <a:rPr lang="en-US" dirty="0"/>
              <a:t>. This presentation aims to highlight the roles a human resource professional and the factors that can be implemented to influence a positive employee-employer relationship.</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2</a:t>
            </a:fld>
            <a:endParaRPr lang="en-KE"/>
          </a:p>
        </p:txBody>
      </p:sp>
    </p:spTree>
    <p:extLst>
      <p:ext uri="{BB962C8B-B14F-4D97-AF65-F5344CB8AC3E}">
        <p14:creationId xmlns:p14="http://schemas.microsoft.com/office/powerpoint/2010/main" val="164908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 (HR) professionals play a pivotal role in organizations, acting as intermediaries between management and workers. Their duties involve a diverse range of responsibilities, all of which are directed toward creating of an atmosphere that is conducive to efficient and effective work. One of the key roles of human resources professionals is to identify and engage with talented people who possess high levels of skill and potential, with the goal to improve an organization's talent pool (Collins, 2021, p 18). They participate in the formulation of job descriptions, carry out interviews, and make decisions on applicants who demonstrate compatibility with the organization's culture and goals. Human resource management experts work to ensure that their firm has the right people working in the right positions to ensure it may meet its goals and objectives. Human resources professionals are also crucial in building performance management systems that allow workers to set objectives, obtain feedback, and advance professionally. They facilitate the synchronization of individual performance with corporate goals and foster a culture that emphasizes continuous improvement (Stahl et al., 2020). HR professionals must adhere to ideals such as fairness and equality in order to accomplish the recruiting process ethically. This involves creating a level playing field for all candidates, irrespective of their background, gender, race, or any other personal characteristic. </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3</a:t>
            </a:fld>
            <a:endParaRPr lang="en-KE"/>
          </a:p>
        </p:txBody>
      </p:sp>
    </p:spTree>
    <p:extLst>
      <p:ext uri="{BB962C8B-B14F-4D97-AF65-F5344CB8AC3E}">
        <p14:creationId xmlns:p14="http://schemas.microsoft.com/office/powerpoint/2010/main" val="1426247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resources professionals play a crucial role in facilitating the onboarding process for newly hired workers. They successfully oversee the onboarding process for new staff members, equipping them with essential resources, knowledge, and training to speed up their integration into the team and enhance their productivity. The implementation of a well-designed onboarding process plays a crucial role in cultivating high levels of staff satisfaction and engagement (</a:t>
            </a:r>
            <a:r>
              <a:rPr lang="en-US" dirty="0" err="1"/>
              <a:t>Ozkeser</a:t>
            </a:r>
            <a:r>
              <a:rPr lang="en-US" dirty="0"/>
              <a:t>, 2019, p 804). Moreover, human resources professionals are responsible for identifying the training requirements of workers and formulating programs aimed at enhancing their competencies and expertise. The continuous learning and development of workers not only benefits the employees individually but also contributes to the organization's capacity to remain competitive and adaptable. In addition, HR specialists are tasked with resolving disputes, listening to and addressing the concerns of employees, and promoting open communication. Their skills as mediators assist reduce the likelihood of problems occurring and boost morale in the organization. They must uphold principles such as compassion and impartiality to promote successful settlement of conflicts. Their ability to listen to both sides of a conflict without bias and find amicable solutions is crucial for maintaining a harmonious work environment.</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4</a:t>
            </a:fld>
            <a:endParaRPr lang="en-KE"/>
          </a:p>
        </p:txBody>
      </p:sp>
    </p:spTree>
    <p:extLst>
      <p:ext uri="{BB962C8B-B14F-4D97-AF65-F5344CB8AC3E}">
        <p14:creationId xmlns:p14="http://schemas.microsoft.com/office/powerpoint/2010/main" val="3302768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The CIPD Profession Map establishes a globally recognized benchmark for the human resources profession. It has significant value for human resources professionals, as it offers a comprehensive framework to support their professional advancement and personal growth. It highlights the fundamental behaviors, knowledge, and abilities needed at various phases of one's career, aiding professionals in identifying areas that need improvement (CIPD, 2023). The professional mission of the CIPD aligns with the constantly changing HR environment, placing significant emphasis on strategic thinking, evidence-based decision-making, and recognizing human capital as a pivotal resource. The CIPD emphasizes the cultivation of adaptability and receptiveness among HR professionals towards industry changes, including the digitalization of HR services, the increasing prevalence of remote work, and the significance of employee well-being. The significance of HR professionals functioning as "Collaborative Partners" is emphasized in the CIPD professional map. They are required to work closely with managers, executives, and workers to develop strong connections all over the organization. HR professionals provide guidance on employment law, employee relations, and conflict resolution, thereby fostering a harmonious workplace environment.</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5</a:t>
            </a:fld>
            <a:endParaRPr lang="en-KE"/>
          </a:p>
        </p:txBody>
      </p:sp>
    </p:spTree>
    <p:extLst>
      <p:ext uri="{BB962C8B-B14F-4D97-AF65-F5344CB8AC3E}">
        <p14:creationId xmlns:p14="http://schemas.microsoft.com/office/powerpoint/2010/main" val="1148955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The establishment of a positive relationship between employers and workers is crucial for the achievement of organizational success. The significance of prioritizing a healthy employer-employee relationship lies in its significant effect on employee engagement and work satisfaction. Engaged employees are those who are emotionally committed to their work, go the extra mile, and consistently contribute their best efforts to their organizations. A positive relationship with an employer also creates in employees a sense of belonging and purpose. It fosters an environment in which employees feel motivated to excel and assume responsibility(Akpan, </a:t>
            </a:r>
            <a:r>
              <a:rPr lang="en-US" dirty="0" err="1"/>
              <a:t>Amuamuziam</a:t>
            </a:r>
            <a:r>
              <a:rPr lang="en-US" dirty="0"/>
              <a:t> </a:t>
            </a:r>
            <a:r>
              <a:rPr lang="en-US" dirty="0" err="1"/>
              <a:t>Okwudu</a:t>
            </a:r>
            <a:r>
              <a:rPr lang="en-US" dirty="0"/>
              <a:t> and </a:t>
            </a:r>
            <a:r>
              <a:rPr lang="en-US" dirty="0" err="1"/>
              <a:t>Imagha</a:t>
            </a:r>
            <a:r>
              <a:rPr lang="en-US" dirty="0"/>
              <a:t>, 2021, p 166). Cultivating a positive employer-employee relationship may also result in enhanced organizational loyalty and higher staff retention rates. A healthy relationship between employers and workers promotes open and honest communication. When workers trust their managers with their ideas, concerns, and suggestions, the organization in its entirety benefits from increased creativity, innovation, and teamwork. An organization's external reputation might also benefit from a strong, positive relationship between employers and employees. When employees are satisfied and engaged, they become advocates for the company, both as employees and as consumers. </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6</a:t>
            </a:fld>
            <a:endParaRPr lang="en-KE"/>
          </a:p>
        </p:txBody>
      </p:sp>
    </p:spTree>
    <p:extLst>
      <p:ext uri="{BB962C8B-B14F-4D97-AF65-F5344CB8AC3E}">
        <p14:creationId xmlns:p14="http://schemas.microsoft.com/office/powerpoint/2010/main" val="872289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Fostering a strong connection between employers and workers is critical for any organization's success and survival. A healthy employer-employee relationship may be influenced by effective communication, fair compensation, work-life balance, recognition, respect, and clear expectations. Employers should make every effort to keep open and transparent avenues of communication open with their workers. Encouragement of workers to express their opinions and ideas develops a feeling of belonging and involvement(Sharma, 2020, p 17). A fair and competitive wage plan is also an important aspect in ensuring employee satisfaction. A complete benefits package, encompassing health insurance, retirement programs, and paid time off, shows a commitment to employee well-being and security. Promoting a corporate culture that values and respects personal time, while also encouraging workers to use their allotted time off as necessary, contributes to the cultivation of a positive working atmosphere. Acknowledging and appreciating workers for their diligent efforts and achievements is vital for fostering positive morale and enhancing motivation (Ganguly et al., 2022). Employers may develop employee appreciation programs, publicly recognize accomplishments, and provide helpful feedback.</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7</a:t>
            </a:fld>
            <a:endParaRPr lang="en-KE"/>
          </a:p>
        </p:txBody>
      </p:sp>
    </p:spTree>
    <p:extLst>
      <p:ext uri="{BB962C8B-B14F-4D97-AF65-F5344CB8AC3E}">
        <p14:creationId xmlns:p14="http://schemas.microsoft.com/office/powerpoint/2010/main" val="1119614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The nature of relationship that forms between an employer and an employee may have a significant influence on the working environment. The types of relationships that could emerge could be; transactional, collaborative, or hierarchical. The establishment of a positive relationship between employers and workers is of utmost importance for enhancing productivity, fostering job satisfaction, and ultimately achieving overall organizational success. A transactional relationship is distinguished by a strictly transactional connection in which the employee exchanges their talents and time for remuneration (Hannah et al., 2020, p 235). There is little to no emotional connection, and the emphasis is exclusively on meeting contractual obligations. A collaborative partnership, on the other hand, is based on respect, mutual trust, and open communications. Employers and workers engage as collaborators to accomplish shared objectives. An appealing work atmosphere is fostered by this sort of relationship. In a hierarchical relationship, there is a clear divide between the employer and employee. A hierarchical relationship is often characterized by a top-down decision-making process, restricted communication channels, and a focus on the exercise of authority and compliance. In order to enhance productivity, job satisfaction, and overall organizational performance, it is important to establish a healthy connection between employers and employees, regardless of the nature of their relationship( </a:t>
            </a:r>
            <a:r>
              <a:rPr lang="en-US" dirty="0" err="1"/>
              <a:t>Pahuja</a:t>
            </a:r>
            <a:r>
              <a:rPr lang="en-US" dirty="0"/>
              <a:t>, Chowdary and Mittal, 2021, p 52).</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8</a:t>
            </a:fld>
            <a:endParaRPr lang="en-KE"/>
          </a:p>
        </p:txBody>
      </p:sp>
    </p:spTree>
    <p:extLst>
      <p:ext uri="{BB962C8B-B14F-4D97-AF65-F5344CB8AC3E}">
        <p14:creationId xmlns:p14="http://schemas.microsoft.com/office/powerpoint/2010/main" val="3654257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Based on my personal research, I have had a chance to witness the efficacy of positive strategies that cultivate an effective employer-employee relationship. An instance of a positive strategy that cultivates a strong employer-employee connection is a former employer who placed emphasis on implementing open-door policy and conducting frequent one-on-one meetings. The use of this technique resulted in workers experiencing a sense that they were acknowledged and appreciated, which subsequently led to enhanced levels of job satisfaction and a decrease in staff turnover. The successful implementation of a recognition program was yet another beneficial technique that was implemented by a previous employer. My colleagues and I were acknowledged for our exceptional achievements, resulting in an increase in our passion and commitment to the company's success. The act of recognition, while seemingly straightforward, has a profound impact by fostering a sense of cooperation and promoting collaborative efforts. In addition, having a flexible work schedule enabled employees to more effectively balance their professional and personal lives, which contributed to improved levels of productivity and decreased stress levels among workers. Our dedication to the organization is further cemented by its commitment to invest in our professional growth by providing us with opportunities to participate in seminars and other training programs.</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9</a:t>
            </a:fld>
            <a:endParaRPr lang="en-KE"/>
          </a:p>
        </p:txBody>
      </p:sp>
    </p:spTree>
    <p:extLst>
      <p:ext uri="{BB962C8B-B14F-4D97-AF65-F5344CB8AC3E}">
        <p14:creationId xmlns:p14="http://schemas.microsoft.com/office/powerpoint/2010/main" val="2806639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t>Human resource professionals play a crucial role in shaping an organization's workforce, with the responsibility of ensuring that workers are not just seen as assets, but are also actively engaged, motivated, and in alignment with the company's objectives. Human resource professionals play a crucial role in the recruitment and selection processes, they are responsible for successfully attracting and recruiting suitable candidates to meet the organization's talent needs. They determine the requisite abilities and traits for each respective position and guarantee the implementation of a comprehensive and equitable selection procedure. Effective communication is at the core of any positive workplace relationship, and HR professionals facilitate open and transparent communication between employees and management. Employees are more likely to be satisfied with their work when they have a strong connection with their employer. Satisfied employees tend to be more committed and motivated, leading to increased productivity and better overall performance.</a:t>
            </a:r>
            <a:endParaRPr lang="en-KE" dirty="0"/>
          </a:p>
        </p:txBody>
      </p:sp>
      <p:sp>
        <p:nvSpPr>
          <p:cNvPr id="4" name="Slide Number Placeholder 3"/>
          <p:cNvSpPr>
            <a:spLocks noGrp="1"/>
          </p:cNvSpPr>
          <p:nvPr>
            <p:ph type="sldNum" sz="quarter" idx="5"/>
          </p:nvPr>
        </p:nvSpPr>
        <p:spPr/>
        <p:txBody>
          <a:bodyPr/>
          <a:lstStyle/>
          <a:p>
            <a:fld id="{BE8E74F6-3E29-46EC-9C71-7CD453F4C3C6}" type="slidenum">
              <a:rPr lang="en-KE" smtClean="0"/>
              <a:t>12</a:t>
            </a:fld>
            <a:endParaRPr lang="en-KE"/>
          </a:p>
        </p:txBody>
      </p:sp>
    </p:spTree>
    <p:extLst>
      <p:ext uri="{BB962C8B-B14F-4D97-AF65-F5344CB8AC3E}">
        <p14:creationId xmlns:p14="http://schemas.microsoft.com/office/powerpoint/2010/main" val="536419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10/18/23</a:t>
            </a:fld>
            <a:endParaRPr lang="en-KE"/>
          </a:p>
        </p:txBody>
      </p:sp>
      <p:sp>
        <p:nvSpPr>
          <p:cNvPr id="5" name="Footer Placeholder 4"/>
          <p:cNvSpPr>
            <a:spLocks noGrp="1"/>
          </p:cNvSpPr>
          <p:nvPr>
            <p:ph type="ftr" sz="quarter" idx="11"/>
          </p:nvPr>
        </p:nvSpPr>
        <p:spPr/>
        <p:txBody>
          <a:bodyPr/>
          <a:lstStyle/>
          <a:p>
            <a:endParaRPr lang="en-KE"/>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4135937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10/18/23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151400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58205-3279-4A62-B0A5-92EC2DCFCB4E}" type="datetimeFigureOut">
              <a:rPr lang="en-KE" smtClean="0"/>
              <a:t>10/18/23</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726946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558205-3279-4A62-B0A5-92EC2DCFCB4E}" type="datetimeFigureOut">
              <a:rPr lang="en-KE" smtClean="0"/>
              <a:t>10/18/23</a:t>
            </a:fld>
            <a:endParaRPr lang="en-KE"/>
          </a:p>
        </p:txBody>
      </p:sp>
      <p:sp>
        <p:nvSpPr>
          <p:cNvPr id="6" name="Footer Placeholder 5"/>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34602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558205-3279-4A62-B0A5-92EC2DCFCB4E}" type="datetimeFigureOut">
              <a:rPr lang="en-KE" smtClean="0"/>
              <a:t>10/18/23</a:t>
            </a:fld>
            <a:endParaRPr lang="en-KE"/>
          </a:p>
        </p:txBody>
      </p:sp>
      <p:sp>
        <p:nvSpPr>
          <p:cNvPr id="8" name="Footer Placeholder 7"/>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3900942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558205-3279-4A62-B0A5-92EC2DCFCB4E}" type="datetimeFigureOut">
              <a:rPr lang="en-KE" smtClean="0"/>
              <a:t>10/18/23</a:t>
            </a:fld>
            <a:endParaRPr lang="en-KE"/>
          </a:p>
        </p:txBody>
      </p:sp>
      <p:sp>
        <p:nvSpPr>
          <p:cNvPr id="4" name="Footer Placeholder 3"/>
          <p:cNvSpPr>
            <a:spLocks noGrp="1"/>
          </p:cNvSpPr>
          <p:nvPr>
            <p:ph type="ftr" sz="quarter" idx="11"/>
          </p:nvPr>
        </p:nvSpPr>
        <p:spPr/>
        <p:txBody>
          <a:bodyPr/>
          <a:lstStyle/>
          <a:p>
            <a:endParaRPr lang="en-KE"/>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021129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558205-3279-4A62-B0A5-92EC2DCFCB4E}" type="datetimeFigureOut">
              <a:rPr lang="en-KE" smtClean="0"/>
              <a:t>10/18/23</a:t>
            </a:fld>
            <a:endParaRPr lang="en-KE"/>
          </a:p>
        </p:txBody>
      </p:sp>
      <p:sp>
        <p:nvSpPr>
          <p:cNvPr id="3" name="Footer Placeholder 2"/>
          <p:cNvSpPr>
            <a:spLocks noGrp="1"/>
          </p:cNvSpPr>
          <p:nvPr>
            <p:ph type="ftr" sz="quarter" idx="11"/>
          </p:nvPr>
        </p:nvSpPr>
        <p:spPr/>
        <p:txBody>
          <a:bodyPr/>
          <a:lstStyle/>
          <a:p>
            <a:endParaRPr lang="en-KE"/>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2837051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10/18/23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901322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10/18/23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452436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58205-3279-4A62-B0A5-92EC2DCFCB4E}" type="datetimeFigureOut">
              <a:rPr lang="en-KE" smtClean="0"/>
              <a:t>10/18/23</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880818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58205-3279-4A62-B0A5-92EC2DCFCB4E}" type="datetimeFigureOut">
              <a:rPr lang="en-KE" smtClean="0"/>
              <a:t>10/18/23</a:t>
            </a:fld>
            <a:endParaRPr lang="en-KE"/>
          </a:p>
        </p:txBody>
      </p:sp>
      <p:sp>
        <p:nvSpPr>
          <p:cNvPr id="5" name="Footer Placeholder 4"/>
          <p:cNvSpPr>
            <a:spLocks noGrp="1"/>
          </p:cNvSpPr>
          <p:nvPr>
            <p:ph type="ftr" sz="quarter" idx="11"/>
          </p:nvPr>
        </p:nvSpPr>
        <p:spPr/>
        <p:txBody>
          <a:bodyPr/>
          <a:lstStyle/>
          <a:p>
            <a:endParaRPr lang="en-KE"/>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26EAA61-616D-474A-BC82-C9C2F7454926}" type="slidenum">
              <a:rPr lang="en-KE" smtClean="0"/>
              <a:t>‹#›</a:t>
            </a:fld>
            <a:endParaRPr lang="en-KE"/>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79832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10/18/23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241609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10/18/23</a:t>
            </a:fld>
            <a:endParaRPr lang="en-KE"/>
          </a:p>
        </p:txBody>
      </p:sp>
      <p:sp>
        <p:nvSpPr>
          <p:cNvPr id="6" name="Footer Placeholder 5"/>
          <p:cNvSpPr>
            <a:spLocks noGrp="1"/>
          </p:cNvSpPr>
          <p:nvPr>
            <p:ph type="ftr" sz="quarter" idx="11"/>
          </p:nvPr>
        </p:nvSpPr>
        <p:spPr/>
        <p:txBody>
          <a:bodyPr/>
          <a:lstStyle/>
          <a:p>
            <a:endParaRPr lang="en-KE"/>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80064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4558205-3279-4A62-B0A5-92EC2DCFCB4E}" type="datetimeFigureOut">
              <a:rPr lang="en-KE" smtClean="0"/>
              <a:t>10/18/23</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4279025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10/18/23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1434488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58205-3279-4A62-B0A5-92EC2DCFCB4E}" type="datetimeFigureOut">
              <a:rPr lang="en-KE" smtClean="0"/>
              <a:t>10/18/23</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26EAA61-616D-474A-BC82-C9C2F7454926}" type="slidenum">
              <a:rPr lang="en-KE" smtClean="0"/>
              <a:t>‹#›</a:t>
            </a:fld>
            <a:endParaRPr lang="en-KE"/>
          </a:p>
        </p:txBody>
      </p:sp>
    </p:spTree>
    <p:extLst>
      <p:ext uri="{BB962C8B-B14F-4D97-AF65-F5344CB8AC3E}">
        <p14:creationId xmlns:p14="http://schemas.microsoft.com/office/powerpoint/2010/main" val="3227459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4558205-3279-4A62-B0A5-92EC2DCFCB4E}" type="datetimeFigureOut">
              <a:rPr lang="en-KE" smtClean="0"/>
              <a:t>10/18/23</a:t>
            </a:fld>
            <a:endParaRPr lang="en-KE"/>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26EAA61-616D-474A-BC82-C9C2F7454926}" type="slidenum">
              <a:rPr lang="en-KE" smtClean="0"/>
              <a:t>‹#›</a:t>
            </a:fld>
            <a:endParaRPr lang="en-KE"/>
          </a:p>
        </p:txBody>
      </p:sp>
    </p:spTree>
    <p:extLst>
      <p:ext uri="{BB962C8B-B14F-4D97-AF65-F5344CB8AC3E}">
        <p14:creationId xmlns:p14="http://schemas.microsoft.com/office/powerpoint/2010/main" val="4235922336"/>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1" name="Rectangle 4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00CAED41-6487-E818-A0DA-26204EF8CBDD}"/>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1248" b="1350"/>
          <a:stretch/>
        </p:blipFill>
        <p:spPr>
          <a:xfrm>
            <a:off x="20" y="10"/>
            <a:ext cx="12191980" cy="6857990"/>
          </a:xfrm>
          <a:prstGeom prst="rect">
            <a:avLst/>
          </a:prstGeom>
        </p:spPr>
      </p:pic>
      <p:grpSp>
        <p:nvGrpSpPr>
          <p:cNvPr id="43" name="Group 4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3E1D4F89-C6ED-FE09-11CA-C627DFC7BA26}"/>
              </a:ext>
            </a:extLst>
          </p:cNvPr>
          <p:cNvSpPr>
            <a:spLocks noGrp="1"/>
          </p:cNvSpPr>
          <p:nvPr>
            <p:ph type="ctrTitle"/>
          </p:nvPr>
        </p:nvSpPr>
        <p:spPr>
          <a:xfrm>
            <a:off x="1761121" y="726897"/>
            <a:ext cx="8911687" cy="1280890"/>
          </a:xfrm>
        </p:spPr>
        <p:txBody>
          <a:bodyPr vert="horz" lIns="91440" tIns="45720" rIns="91440" bIns="45720" rtlCol="0" anchor="t">
            <a:normAutofit/>
          </a:bodyPr>
          <a:lstStyle/>
          <a:p>
            <a:r>
              <a:rPr lang="en-US" sz="3600"/>
              <a:t>Human Resource Management </a:t>
            </a:r>
          </a:p>
        </p:txBody>
      </p:sp>
      <p:grpSp>
        <p:nvGrpSpPr>
          <p:cNvPr id="57" name="Group 5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1" name="Rectangle 7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Subtitle 2">
            <a:extLst>
              <a:ext uri="{FF2B5EF4-FFF2-40B4-BE49-F238E27FC236}">
                <a16:creationId xmlns:a16="http://schemas.microsoft.com/office/drawing/2014/main" id="{203EB079-3ED1-19C1-B5DE-261C94759DEC}"/>
              </a:ext>
            </a:extLst>
          </p:cNvPr>
          <p:cNvSpPr>
            <a:spLocks noGrp="1"/>
          </p:cNvSpPr>
          <p:nvPr>
            <p:ph type="subTitle" idx="1"/>
          </p:nvPr>
        </p:nvSpPr>
        <p:spPr>
          <a:xfrm>
            <a:off x="1824664" y="1980117"/>
            <a:ext cx="8915400" cy="3777622"/>
          </a:xfrm>
        </p:spPr>
        <p:txBody>
          <a:bodyPr vert="horz" lIns="91440" tIns="45720" rIns="91440" bIns="45720" rtlCol="0">
            <a:normAutofit/>
          </a:bodyPr>
          <a:lstStyle/>
          <a:p>
            <a:pPr>
              <a:buFont typeface="Wingdings 3" charset="2"/>
              <a:buChar char=""/>
            </a:pPr>
            <a:r>
              <a:rPr lang="en-US" sz="2600" b="1">
                <a:solidFill>
                  <a:schemeClr val="tx1">
                    <a:lumMod val="75000"/>
                    <a:lumOff val="25000"/>
                  </a:schemeClr>
                </a:solidFill>
                <a:latin typeface="Times New Roman" panose="02020603050405020304" pitchFamily="18" charset="0"/>
                <a:cs typeface="Times New Roman" panose="02020603050405020304" pitchFamily="18" charset="0"/>
              </a:rPr>
              <a:t>S</a:t>
            </a: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tudent Name – Renaldo Juman</a:t>
            </a:r>
          </a:p>
          <a:p>
            <a:pPr>
              <a:buFont typeface="Wingdings 3" charset="2"/>
              <a:buChar char=""/>
            </a:pP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Student Number - 2114362</a:t>
            </a:r>
          </a:p>
          <a:p>
            <a:pPr>
              <a:buFont typeface="Wingdings 3" charset="2"/>
              <a:buChar char=""/>
            </a:pP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Course Name – Managing People</a:t>
            </a:r>
            <a:r>
              <a:rPr lang="en-GB" sz="2400" b="1">
                <a:solidFill>
                  <a:schemeClr val="tx1">
                    <a:lumMod val="75000"/>
                    <a:lumOff val="25000"/>
                  </a:schemeClr>
                </a:solidFill>
                <a:latin typeface="Times New Roman" panose="02020603050405020304" pitchFamily="18" charset="0"/>
                <a:cs typeface="Times New Roman" panose="02020603050405020304" pitchFamily="18" charset="0"/>
              </a:rPr>
              <a:t> Presentation </a:t>
            </a:r>
          </a:p>
          <a:p>
            <a:pPr>
              <a:buFont typeface="Wingdings 3" charset="2"/>
              <a:buChar char=""/>
            </a:pPr>
            <a:r>
              <a:rPr lang="en-GB" sz="2400" b="1">
                <a:solidFill>
                  <a:schemeClr val="tx1">
                    <a:lumMod val="75000"/>
                    <a:lumOff val="25000"/>
                  </a:schemeClr>
                </a:solidFill>
                <a:latin typeface="Times New Roman" panose="02020603050405020304" pitchFamily="18" charset="0"/>
                <a:cs typeface="Times New Roman" panose="02020603050405020304" pitchFamily="18" charset="0"/>
              </a:rPr>
              <a:t>Module Number </a:t>
            </a: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 </a:t>
            </a:r>
            <a:r>
              <a:rPr lang="en-GB" sz="2400" b="1">
                <a:solidFill>
                  <a:schemeClr val="tx1">
                    <a:lumMod val="75000"/>
                    <a:lumOff val="25000"/>
                  </a:schemeClr>
                </a:solidFill>
                <a:latin typeface="Times New Roman" panose="02020603050405020304" pitchFamily="18" charset="0"/>
                <a:cs typeface="Times New Roman" panose="02020603050405020304" pitchFamily="18" charset="0"/>
              </a:rPr>
              <a:t>LCBB 5004</a:t>
            </a:r>
            <a:endParaRPr lang="en-US" sz="2400" b="1">
              <a:solidFill>
                <a:schemeClr val="tx1">
                  <a:lumMod val="75000"/>
                  <a:lumOff val="25000"/>
                </a:schemeClr>
              </a:solidFill>
              <a:latin typeface="Times New Roman" panose="02020603050405020304" pitchFamily="18" charset="0"/>
              <a:cs typeface="Times New Roman" panose="02020603050405020304" pitchFamily="18" charset="0"/>
            </a:endParaRPr>
          </a:p>
          <a:p>
            <a:pPr>
              <a:buFont typeface="Wingdings 3" charset="2"/>
              <a:buChar char=""/>
            </a:pPr>
            <a:r>
              <a:rPr lang="en-US" sz="2400" b="1">
                <a:solidFill>
                  <a:schemeClr val="tx1">
                    <a:lumMod val="75000"/>
                    <a:lumOff val="25000"/>
                  </a:schemeClr>
                </a:solidFill>
                <a:latin typeface="Times New Roman" panose="02020603050405020304" pitchFamily="18" charset="0"/>
                <a:cs typeface="Times New Roman" panose="02020603050405020304" pitchFamily="18" charset="0"/>
              </a:rPr>
              <a:t>Instructor Name – Prof. Dennis Pepple</a:t>
            </a:r>
          </a:p>
        </p:txBody>
      </p:sp>
    </p:spTree>
    <p:extLst>
      <p:ext uri="{BB962C8B-B14F-4D97-AF65-F5344CB8AC3E}">
        <p14:creationId xmlns:p14="http://schemas.microsoft.com/office/powerpoint/2010/main" val="284753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F854F26B-16DE-3DE5-92AF-C967BF359858}"/>
              </a:ext>
            </a:extLst>
          </p:cNvPr>
          <p:cNvPicPr>
            <a:picLocks noChangeAspect="1"/>
          </p:cNvPicPr>
          <p:nvPr/>
        </p:nvPicPr>
        <p:blipFill rotWithShape="1">
          <a:blip r:embed="rId3">
            <a:duotone>
              <a:schemeClr val="bg2">
                <a:shade val="45000"/>
                <a:satMod val="135000"/>
              </a:schemeClr>
              <a:prstClr val="white"/>
            </a:duotone>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grpSp>
        <p:nvGrpSpPr>
          <p:cNvPr id="12" name="Group 11">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3ADFD568-6454-4641-29FF-E919C4C88985}"/>
              </a:ext>
            </a:extLst>
          </p:cNvPr>
          <p:cNvSpPr>
            <a:spLocks noGrp="1"/>
          </p:cNvSpPr>
          <p:nvPr>
            <p:ph type="title"/>
          </p:nvPr>
        </p:nvSpPr>
        <p:spPr>
          <a:xfrm>
            <a:off x="1671192" y="648753"/>
            <a:ext cx="8911687" cy="1280890"/>
          </a:xfrm>
        </p:spPr>
        <p:txBody>
          <a:bodyPr>
            <a:normAutofit/>
          </a:bodyPr>
          <a:lstStyle/>
          <a:p>
            <a:r>
              <a:rPr lang="en-US" dirty="0"/>
              <a:t>Introduction</a:t>
            </a:r>
            <a:endParaRPr lang="en-KE"/>
          </a:p>
        </p:txBody>
      </p:sp>
      <p:grpSp>
        <p:nvGrpSpPr>
          <p:cNvPr id="26" name="Group 25">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22EC79CE-02E0-1993-2EAA-2E5567A046FC}"/>
              </a:ext>
            </a:extLst>
          </p:cNvPr>
          <p:cNvSpPr>
            <a:spLocks noGrp="1"/>
          </p:cNvSpPr>
          <p:nvPr>
            <p:ph idx="1"/>
          </p:nvPr>
        </p:nvSpPr>
        <p:spPr>
          <a:xfrm>
            <a:off x="1678812" y="1389802"/>
            <a:ext cx="8915400" cy="3777622"/>
          </a:xfrm>
        </p:spPr>
        <p:txBody>
          <a:bodyPr>
            <a:noAutofit/>
          </a:bodyPr>
          <a:lstStyle/>
          <a:p>
            <a:r>
              <a:rPr lang="en-US" sz="2100" b="1" dirty="0">
                <a:latin typeface="Times New Roman" panose="02020603050405020304" pitchFamily="18" charset="0"/>
                <a:cs typeface="Times New Roman" panose="02020603050405020304" pitchFamily="18" charset="0"/>
              </a:rPr>
              <a:t>Human resource management (HRM) is the practice of recruiting, hiring, deploying, and managing personnel in an organization.  </a:t>
            </a:r>
          </a:p>
          <a:p>
            <a:r>
              <a:rPr lang="en-US" sz="2100" b="1" dirty="0">
                <a:latin typeface="Times New Roman" panose="02020603050405020304" pitchFamily="18" charset="0"/>
                <a:cs typeface="Times New Roman" panose="02020603050405020304" pitchFamily="18" charset="0"/>
              </a:rPr>
              <a:t>The HR department of an organization is normally in charge of developing, implementing, and supervising regulations that govern workers.</a:t>
            </a:r>
          </a:p>
          <a:p>
            <a:r>
              <a:rPr lang="en-US" sz="2100" b="1" dirty="0">
                <a:latin typeface="Times New Roman" panose="02020603050405020304" pitchFamily="18" charset="0"/>
                <a:cs typeface="Times New Roman" panose="02020603050405020304" pitchFamily="18" charset="0"/>
              </a:rPr>
              <a:t>The HR department also oversees the organization's interaction with its employees.</a:t>
            </a:r>
          </a:p>
          <a:p>
            <a:r>
              <a:rPr lang="en-US" sz="2100" b="1" dirty="0">
                <a:latin typeface="Times New Roman" panose="02020603050405020304" pitchFamily="18" charset="0"/>
                <a:cs typeface="Times New Roman" panose="02020603050405020304" pitchFamily="18" charset="0"/>
              </a:rPr>
              <a:t>Effective human resource management is critical for developing and retaining a motivated workforce</a:t>
            </a:r>
            <a:r>
              <a:rPr lang="nl-NL" sz="2100" b="1" dirty="0">
                <a:latin typeface="Times New Roman" panose="02020603050405020304" pitchFamily="18" charset="0"/>
                <a:cs typeface="Times New Roman" panose="02020603050405020304" pitchFamily="18" charset="0"/>
              </a:rPr>
              <a:t>(Peccei and Van De Voorde, 2019, p 544)</a:t>
            </a:r>
            <a:r>
              <a:rPr lang="en-US" sz="2100" b="1" dirty="0">
                <a:latin typeface="Times New Roman" panose="02020603050405020304" pitchFamily="18" charset="0"/>
                <a:cs typeface="Times New Roman" panose="02020603050405020304" pitchFamily="18" charset="0"/>
              </a:rPr>
              <a:t>.</a:t>
            </a:r>
          </a:p>
          <a:p>
            <a:r>
              <a:rPr lang="en-US" sz="2100" b="1" dirty="0">
                <a:latin typeface="Times New Roman" panose="02020603050405020304" pitchFamily="18" charset="0"/>
                <a:cs typeface="Times New Roman" panose="02020603050405020304" pitchFamily="18" charset="0"/>
              </a:rPr>
              <a:t>This presentation highlights the role of a human resource professional and the factors that can be implemented to influence a positive employee-employer relationship.</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09177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C71C92D6-4165-2DCE-2635-303528CF58A5}"/>
              </a:ext>
            </a:extLst>
          </p:cNvPr>
          <p:cNvPicPr>
            <a:picLocks noChangeAspect="1"/>
          </p:cNvPicPr>
          <p:nvPr/>
        </p:nvPicPr>
        <p:blipFill rotWithShape="1">
          <a:blip r:embed="rId3">
            <a:duotone>
              <a:schemeClr val="bg2">
                <a:shade val="45000"/>
                <a:satMod val="135000"/>
              </a:schemeClr>
              <a:prstClr val="white"/>
            </a:duotone>
            <a:alphaModFix amt="40000"/>
          </a:blip>
          <a:srcRect l="22055" r="23279"/>
          <a:stretch/>
        </p:blipFill>
        <p:spPr>
          <a:xfrm>
            <a:off x="20" y="10"/>
            <a:ext cx="12191980" cy="6857990"/>
          </a:xfrm>
          <a:prstGeom prst="rect">
            <a:avLst/>
          </a:prstGeom>
        </p:spPr>
      </p:pic>
      <p:grpSp>
        <p:nvGrpSpPr>
          <p:cNvPr id="14" name="Group 13">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8"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9"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0"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4"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5"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6"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56C45F63-36B4-F119-CCCC-E464810ABA04}"/>
              </a:ext>
            </a:extLst>
          </p:cNvPr>
          <p:cNvSpPr>
            <a:spLocks noGrp="1"/>
          </p:cNvSpPr>
          <p:nvPr>
            <p:ph type="title"/>
          </p:nvPr>
        </p:nvSpPr>
        <p:spPr>
          <a:xfrm>
            <a:off x="1678071" y="607510"/>
            <a:ext cx="8911687" cy="1280890"/>
          </a:xfrm>
        </p:spPr>
        <p:txBody>
          <a:bodyPr>
            <a:normAutofit/>
          </a:bodyPr>
          <a:lstStyle/>
          <a:p>
            <a:r>
              <a:rPr lang="en-US" dirty="0"/>
              <a:t>The Role of a Human Resource Professional</a:t>
            </a:r>
            <a:endParaRPr lang="en-KE"/>
          </a:p>
        </p:txBody>
      </p:sp>
      <p:grpSp>
        <p:nvGrpSpPr>
          <p:cNvPr id="28" name="Group 27">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9"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1"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2"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3"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4"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5"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6"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7"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9"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0"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2" name="Rectangle 41">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9284DCF7-4B34-16D3-3065-BB99A4F4BDAE}"/>
              </a:ext>
            </a:extLst>
          </p:cNvPr>
          <p:cNvSpPr>
            <a:spLocks noGrp="1"/>
          </p:cNvSpPr>
          <p:nvPr>
            <p:ph idx="1"/>
          </p:nvPr>
        </p:nvSpPr>
        <p:spPr>
          <a:xfrm>
            <a:off x="1684854" y="1877249"/>
            <a:ext cx="8915400" cy="3777622"/>
          </a:xfrm>
        </p:spPr>
        <p:txBody>
          <a:bodyPr>
            <a:noAutofit/>
          </a:bodyPr>
          <a:lstStyle/>
          <a:p>
            <a:r>
              <a:rPr lang="en-US" sz="2100" b="1">
                <a:latin typeface="Times New Roman" panose="02020603050405020304" pitchFamily="18" charset="0"/>
                <a:cs typeface="Times New Roman" panose="02020603050405020304" pitchFamily="18" charset="0"/>
              </a:rPr>
              <a:t>Human Resource (HR) professionals perform a crucial function in organizations, acting as the link between management and employees. </a:t>
            </a:r>
          </a:p>
          <a:p>
            <a:r>
              <a:rPr lang="en-US" sz="2100" b="1">
                <a:latin typeface="Times New Roman" panose="02020603050405020304" pitchFamily="18" charset="0"/>
                <a:cs typeface="Times New Roman" panose="02020603050405020304" pitchFamily="18" charset="0"/>
              </a:rPr>
              <a:t>One of HR professionals' key roles is to identify and recruit outstanding talent to the organization (Collins, 2021, p 18).</a:t>
            </a:r>
          </a:p>
          <a:p>
            <a:r>
              <a:rPr lang="en-US" sz="2100" b="1">
                <a:latin typeface="Times New Roman" panose="02020603050405020304" pitchFamily="18" charset="0"/>
                <a:cs typeface="Times New Roman" panose="02020603050405020304" pitchFamily="18" charset="0"/>
              </a:rPr>
              <a:t>They craft job descriptions, conduct interviews, and select candidates who align with the company's culture and objectives. </a:t>
            </a:r>
          </a:p>
          <a:p>
            <a:r>
              <a:rPr lang="en-US" sz="2100" b="1">
                <a:latin typeface="Times New Roman" panose="02020603050405020304" pitchFamily="18" charset="0"/>
                <a:cs typeface="Times New Roman" panose="02020603050405020304" pitchFamily="18" charset="0"/>
              </a:rPr>
              <a:t>HR professionals ensure that the organization has the right people in the right positions to achieve its goals (Stahl et al., 2020).</a:t>
            </a:r>
          </a:p>
          <a:p>
            <a:r>
              <a:rPr lang="en-US" sz="2100" b="1">
                <a:latin typeface="Times New Roman" panose="02020603050405020304" pitchFamily="18" charset="0"/>
                <a:cs typeface="Times New Roman" panose="02020603050405020304" pitchFamily="18" charset="0"/>
              </a:rPr>
              <a:t>HR professionals must adhere to ideals such as fairness and equality to accomplish the recruiting process ethically.</a:t>
            </a:r>
            <a:endParaRPr lang="en-GB" sz="2100" b="1">
              <a:latin typeface="Times New Roman" panose="02020603050405020304" pitchFamily="18" charset="0"/>
              <a:cs typeface="Times New Roman" panose="02020603050405020304" pitchFamily="18" charset="0"/>
            </a:endParaRPr>
          </a:p>
          <a:p>
            <a:r>
              <a:rPr lang="en-US" sz="2100" b="1">
                <a:latin typeface="Times New Roman" panose="02020603050405020304" pitchFamily="18" charset="0"/>
                <a:cs typeface="Times New Roman" panose="02020603050405020304" pitchFamily="18" charset="0"/>
              </a:rPr>
              <a:t>Values like empathy, compassion, and work-life balance come into play when employee wellbeing is considered.</a:t>
            </a:r>
            <a:endParaRPr lang="en-US"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0501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991479F2-DAF4-0AE8-5F67-1B5E6DCEA93B}"/>
              </a:ext>
            </a:extLst>
          </p:cNvPr>
          <p:cNvPicPr>
            <a:picLocks noChangeAspect="1"/>
          </p:cNvPicPr>
          <p:nvPr/>
        </p:nvPicPr>
        <p:blipFill rotWithShape="1">
          <a:blip r:embed="rId3">
            <a:duotone>
              <a:schemeClr val="bg2">
                <a:shade val="45000"/>
                <a:satMod val="135000"/>
              </a:schemeClr>
              <a:prstClr val="white"/>
            </a:duotone>
            <a:alphaModFix amt="40000"/>
          </a:blip>
          <a:srcRect l="6560" r="12994" b="-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6"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8"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9"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0"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3"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4"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5"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6"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7"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5D1051F6-D181-A535-DB97-DEFCF6476AB4}"/>
              </a:ext>
            </a:extLst>
          </p:cNvPr>
          <p:cNvSpPr>
            <a:spLocks noGrp="1"/>
          </p:cNvSpPr>
          <p:nvPr>
            <p:ph type="title"/>
          </p:nvPr>
        </p:nvSpPr>
        <p:spPr>
          <a:xfrm>
            <a:off x="1668762" y="567677"/>
            <a:ext cx="8911687" cy="1280890"/>
          </a:xfrm>
        </p:spPr>
        <p:txBody>
          <a:bodyPr>
            <a:normAutofit/>
          </a:bodyPr>
          <a:lstStyle/>
          <a:p>
            <a:r>
              <a:rPr lang="en-US" dirty="0"/>
              <a:t>The Role of a Human Resource Professional… Cont’d</a:t>
            </a:r>
            <a:endParaRPr lang="en-KE"/>
          </a:p>
        </p:txBody>
      </p:sp>
      <p:grpSp>
        <p:nvGrpSpPr>
          <p:cNvPr id="29" name="Group 28">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0"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1"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2"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3"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4"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5"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6"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7"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9"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0"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1"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3" name="Rectangle 42">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E777C2BA-21C5-D629-493D-E2C9E415137B}"/>
              </a:ext>
            </a:extLst>
          </p:cNvPr>
          <p:cNvSpPr>
            <a:spLocks noGrp="1"/>
          </p:cNvSpPr>
          <p:nvPr>
            <p:ph idx="1"/>
          </p:nvPr>
        </p:nvSpPr>
        <p:spPr>
          <a:xfrm>
            <a:off x="1678812" y="1832223"/>
            <a:ext cx="8915400" cy="3777622"/>
          </a:xfrm>
        </p:spPr>
        <p:txBody>
          <a:bodyPr>
            <a:noAutofit/>
          </a:bodyPr>
          <a:lstStyle/>
          <a:p>
            <a:r>
              <a:rPr lang="en-US" sz="2100" b="1">
                <a:latin typeface="Times New Roman" panose="02020603050405020304" pitchFamily="18" charset="0"/>
                <a:cs typeface="Times New Roman" panose="02020603050405020304" pitchFamily="18" charset="0"/>
              </a:rPr>
              <a:t>HR professionals play an important role in the onboarding of new employees.</a:t>
            </a:r>
          </a:p>
          <a:p>
            <a:r>
              <a:rPr lang="en-US" sz="2100" b="1">
                <a:latin typeface="Times New Roman" panose="02020603050405020304" pitchFamily="18" charset="0"/>
                <a:cs typeface="Times New Roman" panose="02020603050405020304" pitchFamily="18" charset="0"/>
              </a:rPr>
              <a:t>They ensure that newly hired employees have a seamless transition.</a:t>
            </a:r>
          </a:p>
          <a:p>
            <a:r>
              <a:rPr lang="en-US" sz="2100" b="1">
                <a:latin typeface="Times New Roman" panose="02020603050405020304" pitchFamily="18" charset="0"/>
                <a:cs typeface="Times New Roman" panose="02020603050405020304" pitchFamily="18" charset="0"/>
              </a:rPr>
              <a:t>HR professionals also identify the training needs of employees and develop programs to enhance their skills.</a:t>
            </a:r>
          </a:p>
          <a:p>
            <a:r>
              <a:rPr lang="en-US" sz="2100" b="1">
                <a:latin typeface="Times New Roman" panose="02020603050405020304" pitchFamily="18" charset="0"/>
                <a:cs typeface="Times New Roman" panose="02020603050405020304" pitchFamily="18" charset="0"/>
              </a:rPr>
              <a:t>HR specialists are in responsible for handling employee issues, settling conflicts, and promoting open communication (Ozkeser, 2019, p 804). </a:t>
            </a:r>
          </a:p>
          <a:p>
            <a:r>
              <a:rPr lang="en-US" sz="2100" b="1">
                <a:latin typeface="Times New Roman" panose="02020603050405020304" pitchFamily="18" charset="0"/>
                <a:cs typeface="Times New Roman" panose="02020603050405020304" pitchFamily="18" charset="0"/>
              </a:rPr>
              <a:t>Their mediation skills help mitigate potential issues and enhance overall workplace morale.</a:t>
            </a:r>
          </a:p>
          <a:p>
            <a:r>
              <a:rPr lang="en-US" sz="2100" b="1">
                <a:latin typeface="Times New Roman" panose="02020603050405020304" pitchFamily="18" charset="0"/>
                <a:cs typeface="Times New Roman" panose="02020603050405020304" pitchFamily="18" charset="0"/>
              </a:rPr>
              <a:t>They must uphold principles such as compassion and impartiality to promote successful settlement of conflicts.</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131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472A15A5-763D-1908-F089-9F1E762649FC}"/>
              </a:ext>
            </a:extLst>
          </p:cNvPr>
          <p:cNvPicPr>
            <a:picLocks noChangeAspect="1"/>
          </p:cNvPicPr>
          <p:nvPr/>
        </p:nvPicPr>
        <p:blipFill rotWithShape="1">
          <a:blip r:embed="rId3">
            <a:duotone>
              <a:schemeClr val="bg2">
                <a:shade val="45000"/>
                <a:satMod val="135000"/>
              </a:schemeClr>
              <a:prstClr val="white"/>
            </a:duotone>
            <a:alphaModFix amt="40000"/>
          </a:blip>
          <a:srcRect l="7111" r="-1" b="-1"/>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82E30416-4EC7-79FD-8A29-05507BE9A416}"/>
              </a:ext>
            </a:extLst>
          </p:cNvPr>
          <p:cNvSpPr>
            <a:spLocks noGrp="1"/>
          </p:cNvSpPr>
          <p:nvPr>
            <p:ph type="title"/>
          </p:nvPr>
        </p:nvSpPr>
        <p:spPr>
          <a:xfrm>
            <a:off x="1774885" y="617106"/>
            <a:ext cx="9259730" cy="1312537"/>
          </a:xfrm>
        </p:spPr>
        <p:txBody>
          <a:bodyPr>
            <a:normAutofit/>
          </a:bodyPr>
          <a:lstStyle/>
          <a:p>
            <a:r>
              <a:rPr lang="en-US" dirty="0"/>
              <a:t>The CIPD Professional Map</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Content Placeholder 4">
            <a:extLst>
              <a:ext uri="{FF2B5EF4-FFF2-40B4-BE49-F238E27FC236}">
                <a16:creationId xmlns:a16="http://schemas.microsoft.com/office/drawing/2014/main" id="{7F4C575F-F52A-51AD-986C-AA22CC9B7CA9}"/>
              </a:ext>
            </a:extLst>
          </p:cNvPr>
          <p:cNvSpPr>
            <a:spLocks noGrp="1"/>
          </p:cNvSpPr>
          <p:nvPr>
            <p:ph idx="1"/>
          </p:nvPr>
        </p:nvSpPr>
        <p:spPr>
          <a:xfrm>
            <a:off x="1621638" y="1289198"/>
            <a:ext cx="9882974" cy="4622024"/>
          </a:xfrm>
        </p:spPr>
        <p:txBody>
          <a:bodyPr>
            <a:noAutofit/>
          </a:bodyPr>
          <a:lstStyle/>
          <a:p>
            <a:r>
              <a:rPr lang="en-US" sz="2100" b="1">
                <a:latin typeface="Times New Roman" panose="02020603050405020304" pitchFamily="18" charset="0"/>
                <a:cs typeface="Times New Roman" panose="02020603050405020304" pitchFamily="18" charset="0"/>
              </a:rPr>
              <a:t>The CIPD Profession Map is the gold standard for HR professionals around the world. </a:t>
            </a:r>
          </a:p>
          <a:p>
            <a:r>
              <a:rPr lang="en-US" sz="2100" b="1">
                <a:latin typeface="Times New Roman" panose="02020603050405020304" pitchFamily="18" charset="0"/>
                <a:cs typeface="Times New Roman" panose="02020603050405020304" pitchFamily="18" charset="0"/>
              </a:rPr>
              <a:t>It is a useful resource for human resources professionals because it helps them build and grow their careers.</a:t>
            </a:r>
          </a:p>
          <a:p>
            <a:r>
              <a:rPr lang="en-US" sz="2100" b="1">
                <a:latin typeface="Times New Roman" panose="02020603050405020304" pitchFamily="18" charset="0"/>
                <a:cs typeface="Times New Roman" panose="02020603050405020304" pitchFamily="18" charset="0"/>
              </a:rPr>
              <a:t>The Map outlines the key behaviors, knowledge, and skills needed at different career stages, helping professionals identify areas for improvement (CIPD, 2023).</a:t>
            </a:r>
          </a:p>
          <a:p>
            <a:r>
              <a:rPr lang="en-US" sz="2100" b="1">
                <a:latin typeface="Times New Roman" panose="02020603050405020304" pitchFamily="18" charset="0"/>
                <a:cs typeface="Times New Roman" panose="02020603050405020304" pitchFamily="18" charset="0"/>
              </a:rPr>
              <a:t>The CIPD's professional goal reflects how HR is changing by placing an emphasis on strategic thinking.</a:t>
            </a:r>
          </a:p>
          <a:p>
            <a:r>
              <a:rPr lang="en-US" sz="2100" b="1">
                <a:latin typeface="Times New Roman" panose="02020603050405020304" pitchFamily="18" charset="0"/>
                <a:cs typeface="Times New Roman" panose="02020603050405020304" pitchFamily="18" charset="0"/>
              </a:rPr>
              <a:t>CIPD encourages HR professionals to be agile and responsive to industry trends.</a:t>
            </a:r>
          </a:p>
          <a:p>
            <a:r>
              <a:rPr lang="en-US" sz="2100" b="1">
                <a:latin typeface="Times New Roman" panose="02020603050405020304" pitchFamily="18" charset="0"/>
                <a:cs typeface="Times New Roman" panose="02020603050405020304" pitchFamily="18" charset="0"/>
              </a:rPr>
              <a:t>For instance, an action plan for implementing that CIPD Professional Map to enhance skills enhancement may involve action steps such as a needs assessment, curriculum development, interactive training methods, implementation, monitoring, continuous improvement, and knowledge sharing.</a:t>
            </a:r>
            <a:endParaRPr lang="en-US" sz="2100" b="1"/>
          </a:p>
        </p:txBody>
      </p:sp>
    </p:spTree>
    <p:extLst>
      <p:ext uri="{BB962C8B-B14F-4D97-AF65-F5344CB8AC3E}">
        <p14:creationId xmlns:p14="http://schemas.microsoft.com/office/powerpoint/2010/main" val="2128340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A79E2635-3A50-06B0-CA3C-8AD84D17A889}"/>
              </a:ext>
            </a:extLst>
          </p:cNvPr>
          <p:cNvPicPr>
            <a:picLocks noChangeAspect="1"/>
          </p:cNvPicPr>
          <p:nvPr/>
        </p:nvPicPr>
        <p:blipFill rotWithShape="1">
          <a:blip r:embed="rId3">
            <a:duotone>
              <a:schemeClr val="bg2">
                <a:shade val="45000"/>
                <a:satMod val="135000"/>
              </a:schemeClr>
              <a:prstClr val="white"/>
            </a:duotone>
            <a:alphaModFix amt="40000"/>
          </a:blip>
          <a:srcRect b="15730"/>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2CCD73CB-69E7-8059-BEAF-058B49823AA1}"/>
              </a:ext>
            </a:extLst>
          </p:cNvPr>
          <p:cNvSpPr>
            <a:spLocks noGrp="1"/>
          </p:cNvSpPr>
          <p:nvPr>
            <p:ph type="title"/>
          </p:nvPr>
        </p:nvSpPr>
        <p:spPr>
          <a:xfrm>
            <a:off x="1866962" y="588158"/>
            <a:ext cx="8911687" cy="1280890"/>
          </a:xfrm>
        </p:spPr>
        <p:txBody>
          <a:bodyPr>
            <a:normAutofit/>
          </a:bodyPr>
          <a:lstStyle/>
          <a:p>
            <a:r>
              <a:rPr lang="en-US" dirty="0"/>
              <a:t>Building a Positive Employer-Employee Relationship</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C78D9775-8077-DE4D-700B-9CA207A4B6D4}"/>
              </a:ext>
            </a:extLst>
          </p:cNvPr>
          <p:cNvSpPr>
            <a:spLocks noGrp="1"/>
          </p:cNvSpPr>
          <p:nvPr>
            <p:ph idx="1"/>
          </p:nvPr>
        </p:nvSpPr>
        <p:spPr>
          <a:xfrm>
            <a:off x="1863249" y="1803626"/>
            <a:ext cx="8915400" cy="3777622"/>
          </a:xfrm>
        </p:spPr>
        <p:txBody>
          <a:bodyPr>
            <a:normAutofit fontScale="92500" lnSpcReduction="20000"/>
          </a:bodyPr>
          <a:lstStyle/>
          <a:p>
            <a:pPr marL="0" indent="0">
              <a:buNone/>
            </a:pPr>
            <a:r>
              <a:rPr lang="en-US" sz="2300" b="1" dirty="0">
                <a:solidFill>
                  <a:schemeClr val="tx1"/>
                </a:solidFill>
                <a:latin typeface="Times New Roman" panose="02020603050405020304" pitchFamily="18" charset="0"/>
                <a:cs typeface="Times New Roman" panose="02020603050405020304" pitchFamily="18" charset="0"/>
              </a:rPr>
              <a:t>Benefits of a Positive Employer-Employee Relationship</a:t>
            </a:r>
          </a:p>
          <a:p>
            <a:r>
              <a:rPr lang="en-US" sz="2300" b="1" dirty="0">
                <a:latin typeface="Times New Roman" panose="02020603050405020304" pitchFamily="18" charset="0"/>
                <a:cs typeface="Times New Roman" panose="02020603050405020304" pitchFamily="18" charset="0"/>
              </a:rPr>
              <a:t>A positive relationship between employers and employees is essential for organizational success. </a:t>
            </a:r>
          </a:p>
          <a:p>
            <a:r>
              <a:rPr lang="en-US" sz="2300" b="1" dirty="0">
                <a:latin typeface="Times New Roman" panose="02020603050405020304" pitchFamily="18" charset="0"/>
                <a:cs typeface="Times New Roman" panose="02020603050405020304" pitchFamily="18" charset="0"/>
              </a:rPr>
              <a:t>Emphasizing a positive employer-employee relationship enhances employee engagement and job satisfaction.</a:t>
            </a:r>
          </a:p>
          <a:p>
            <a:r>
              <a:rPr lang="en-US" sz="2300" b="1" dirty="0">
                <a:latin typeface="Times New Roman" panose="02020603050405020304" pitchFamily="18" charset="0"/>
                <a:cs typeface="Times New Roman" panose="02020603050405020304" pitchFamily="18" charset="0"/>
              </a:rPr>
              <a:t>A positive relationship with an employer creates in employees a sense of belonging and purpose.</a:t>
            </a:r>
          </a:p>
          <a:p>
            <a:r>
              <a:rPr lang="en-US" sz="2300" b="1" dirty="0">
                <a:latin typeface="Times New Roman" panose="02020603050405020304" pitchFamily="18" charset="0"/>
                <a:cs typeface="Times New Roman" panose="02020603050405020304" pitchFamily="18" charset="0"/>
              </a:rPr>
              <a:t>Building a positive employer-employee relationship can also lead to increased organizational loyalty (Akpan, </a:t>
            </a:r>
            <a:r>
              <a:rPr lang="en-US" sz="2300" b="1" dirty="0" err="1">
                <a:latin typeface="Times New Roman" panose="02020603050405020304" pitchFamily="18" charset="0"/>
                <a:cs typeface="Times New Roman" panose="02020603050405020304" pitchFamily="18" charset="0"/>
              </a:rPr>
              <a:t>Amuamuziam</a:t>
            </a:r>
            <a:r>
              <a:rPr lang="en-US" sz="2300" b="1" dirty="0">
                <a:latin typeface="Times New Roman" panose="02020603050405020304" pitchFamily="18" charset="0"/>
                <a:cs typeface="Times New Roman" panose="02020603050405020304" pitchFamily="18" charset="0"/>
              </a:rPr>
              <a:t> </a:t>
            </a:r>
            <a:r>
              <a:rPr lang="en-US" sz="2300" b="1" dirty="0" err="1">
                <a:latin typeface="Times New Roman" panose="02020603050405020304" pitchFamily="18" charset="0"/>
                <a:cs typeface="Times New Roman" panose="02020603050405020304" pitchFamily="18" charset="0"/>
              </a:rPr>
              <a:t>Okwudu</a:t>
            </a:r>
            <a:r>
              <a:rPr lang="en-US" sz="2300" b="1" dirty="0">
                <a:latin typeface="Times New Roman" panose="02020603050405020304" pitchFamily="18" charset="0"/>
                <a:cs typeface="Times New Roman" panose="02020603050405020304" pitchFamily="18" charset="0"/>
              </a:rPr>
              <a:t> and </a:t>
            </a:r>
            <a:r>
              <a:rPr lang="en-US" sz="2300" b="1" dirty="0" err="1">
                <a:latin typeface="Times New Roman" panose="02020603050405020304" pitchFamily="18" charset="0"/>
                <a:cs typeface="Times New Roman" panose="02020603050405020304" pitchFamily="18" charset="0"/>
              </a:rPr>
              <a:t>Imagha</a:t>
            </a:r>
            <a:r>
              <a:rPr lang="en-US" sz="2300" b="1" dirty="0">
                <a:latin typeface="Times New Roman" panose="02020603050405020304" pitchFamily="18" charset="0"/>
                <a:cs typeface="Times New Roman" panose="02020603050405020304" pitchFamily="18" charset="0"/>
              </a:rPr>
              <a:t>, 2021, p 166).</a:t>
            </a:r>
          </a:p>
          <a:p>
            <a:r>
              <a:rPr lang="en-US" sz="2300" b="1" dirty="0">
                <a:latin typeface="Times New Roman" panose="02020603050405020304" pitchFamily="18" charset="0"/>
                <a:cs typeface="Times New Roman" panose="02020603050405020304" pitchFamily="18" charset="0"/>
              </a:rPr>
              <a:t>A positive relationship encourages open and honest communication.</a:t>
            </a:r>
          </a:p>
          <a:p>
            <a:endParaRPr lang="en-K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377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34D2CC94-4283-29B5-75DA-67799D0622F9}"/>
              </a:ext>
            </a:extLst>
          </p:cNvPr>
          <p:cNvPicPr>
            <a:picLocks noChangeAspect="1"/>
          </p:cNvPicPr>
          <p:nvPr/>
        </p:nvPicPr>
        <p:blipFill rotWithShape="1">
          <a:blip r:embed="rId3">
            <a:duotone>
              <a:schemeClr val="bg2">
                <a:shade val="45000"/>
                <a:satMod val="135000"/>
              </a:schemeClr>
              <a:prstClr val="white"/>
            </a:duotone>
            <a:alphaModFix amt="40000"/>
          </a:blip>
          <a:srcRect t="22680"/>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2F2D061F-A0F8-FC15-9976-C1A5EE56729B}"/>
              </a:ext>
            </a:extLst>
          </p:cNvPr>
          <p:cNvSpPr>
            <a:spLocks noGrp="1"/>
          </p:cNvSpPr>
          <p:nvPr>
            <p:ph type="title"/>
          </p:nvPr>
        </p:nvSpPr>
        <p:spPr>
          <a:xfrm>
            <a:off x="1947358" y="625624"/>
            <a:ext cx="8911687" cy="1280890"/>
          </a:xfrm>
        </p:spPr>
        <p:txBody>
          <a:bodyPr>
            <a:normAutofit/>
          </a:bodyPr>
          <a:lstStyle/>
          <a:p>
            <a:r>
              <a:rPr lang="en-US" dirty="0"/>
              <a:t>Building a Positive Employer-Employee Relationship… Cont’d</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BD35C22F-9175-5088-0AAD-2AC13AF82DFE}"/>
              </a:ext>
            </a:extLst>
          </p:cNvPr>
          <p:cNvSpPr>
            <a:spLocks noGrp="1"/>
          </p:cNvSpPr>
          <p:nvPr>
            <p:ph idx="1"/>
          </p:nvPr>
        </p:nvSpPr>
        <p:spPr>
          <a:xfrm>
            <a:off x="1968423" y="1814309"/>
            <a:ext cx="8915400" cy="3777622"/>
          </a:xfrm>
        </p:spPr>
        <p:txBody>
          <a:bodyPr>
            <a:noAutofit/>
          </a:bodyPr>
          <a:lstStyle/>
          <a:p>
            <a:pPr marL="0" indent="0">
              <a:buNone/>
            </a:pPr>
            <a:r>
              <a:rPr lang="en-US" sz="2100" b="1" dirty="0">
                <a:solidFill>
                  <a:schemeClr val="tx1"/>
                </a:solidFill>
                <a:latin typeface="Times New Roman" panose="02020603050405020304" pitchFamily="18" charset="0"/>
                <a:cs typeface="Times New Roman" panose="02020603050405020304" pitchFamily="18" charset="0"/>
              </a:rPr>
              <a:t>Key Factors for Success</a:t>
            </a:r>
          </a:p>
          <a:p>
            <a:r>
              <a:rPr lang="en-US" sz="2100" b="1" dirty="0">
                <a:latin typeface="Times New Roman" panose="02020603050405020304" pitchFamily="18" charset="0"/>
                <a:cs typeface="Times New Roman" panose="02020603050405020304" pitchFamily="18" charset="0"/>
              </a:rPr>
              <a:t>The factors that can be implemented to influence a positive employer-employee relationship include:</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Effective communication</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Recognition and appreciation (Ganguly et al., 2022).</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Clear expectations and performance feedback</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Fair compensation and benefits</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Maintaining a healthy work-life balance</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Mutual respect and inclusivity (Sharma, 2020, p 17).</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009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E837FF9D-996F-56FB-3C05-D3AFDC0E6079}"/>
              </a:ext>
            </a:extLst>
          </p:cNvPr>
          <p:cNvPicPr>
            <a:picLocks noChangeAspect="1"/>
          </p:cNvPicPr>
          <p:nvPr/>
        </p:nvPicPr>
        <p:blipFill rotWithShape="1">
          <a:blip r:embed="rId3">
            <a:duotone>
              <a:schemeClr val="bg2">
                <a:shade val="45000"/>
                <a:satMod val="135000"/>
              </a:schemeClr>
              <a:prstClr val="white"/>
            </a:duotone>
            <a:alphaModFix amt="40000"/>
            <a:extLst>
              <a:ext uri="{28A0092B-C50C-407E-A947-70E740481C1C}">
                <a14:useLocalDpi xmlns:a14="http://schemas.microsoft.com/office/drawing/2010/main" val="0"/>
              </a:ext>
            </a:extLst>
          </a:blip>
          <a:srcRect t="12791"/>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A8A43803-75B2-DEB9-D8F5-8E626104B841}"/>
              </a:ext>
            </a:extLst>
          </p:cNvPr>
          <p:cNvSpPr>
            <a:spLocks noGrp="1"/>
          </p:cNvSpPr>
          <p:nvPr>
            <p:ph type="title"/>
          </p:nvPr>
        </p:nvSpPr>
        <p:spPr>
          <a:xfrm>
            <a:off x="1693612" y="595794"/>
            <a:ext cx="8911687" cy="1280890"/>
          </a:xfrm>
        </p:spPr>
        <p:txBody>
          <a:bodyPr>
            <a:normAutofit/>
          </a:bodyPr>
          <a:lstStyle/>
          <a:p>
            <a:r>
              <a:rPr lang="en-US" dirty="0"/>
              <a:t>Building a Positive Employer-Employee Relationship… Cont’d</a:t>
            </a:r>
            <a:endParaRPr lang="en-KE"/>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9285B87A-4DC9-A06E-119F-6F4D99D9BB83}"/>
              </a:ext>
            </a:extLst>
          </p:cNvPr>
          <p:cNvSpPr>
            <a:spLocks noGrp="1"/>
          </p:cNvSpPr>
          <p:nvPr>
            <p:ph idx="1"/>
          </p:nvPr>
        </p:nvSpPr>
        <p:spPr>
          <a:xfrm>
            <a:off x="1826680" y="1734647"/>
            <a:ext cx="8915400" cy="3777622"/>
          </a:xfrm>
        </p:spPr>
        <p:txBody>
          <a:bodyPr>
            <a:noAutofit/>
          </a:bodyPr>
          <a:lstStyle/>
          <a:p>
            <a:pPr marL="0" indent="0">
              <a:buNone/>
            </a:pPr>
            <a:r>
              <a:rPr lang="en-US" sz="2100" b="1" dirty="0">
                <a:latin typeface="Times New Roman" panose="02020603050405020304" pitchFamily="18" charset="0"/>
                <a:cs typeface="Times New Roman" panose="02020603050405020304" pitchFamily="18" charset="0"/>
              </a:rPr>
              <a:t>Types of Relationships</a:t>
            </a:r>
          </a:p>
          <a:p>
            <a:r>
              <a:rPr lang="en-US" sz="2100" b="1" dirty="0">
                <a:latin typeface="Times New Roman" panose="02020603050405020304" pitchFamily="18" charset="0"/>
                <a:cs typeface="Times New Roman" panose="02020603050405020304" pitchFamily="18" charset="0"/>
              </a:rPr>
              <a:t>The type of relationship that develops between an employer and an employee may have a major impact on the working environment.</a:t>
            </a:r>
          </a:p>
          <a:p>
            <a:r>
              <a:rPr lang="en-US" sz="2100" b="1" dirty="0">
                <a:latin typeface="Times New Roman" panose="02020603050405020304" pitchFamily="18" charset="0"/>
                <a:cs typeface="Times New Roman" panose="02020603050405020304" pitchFamily="18" charset="0"/>
              </a:rPr>
              <a:t>The types of relationships that could emerge could be;</a:t>
            </a:r>
          </a:p>
          <a:p>
            <a:pPr marL="900000">
              <a:buFont typeface="Wingdings" panose="05000000000000000000" pitchFamily="2" charset="2"/>
              <a:buChar char="v"/>
            </a:pPr>
            <a:r>
              <a:rPr lang="en-US" sz="2100" b="1" dirty="0">
                <a:latin typeface="Times New Roman" panose="02020603050405020304" pitchFamily="18" charset="0"/>
                <a:cs typeface="Times New Roman" panose="02020603050405020304" pitchFamily="18" charset="0"/>
              </a:rPr>
              <a:t>Transactional (Hannah et al., 2020, p 235). </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Collaborati</a:t>
            </a:r>
            <a:r>
              <a:rPr lang="en-GB" sz="2100" b="1">
                <a:latin typeface="Times New Roman" panose="02020603050405020304" pitchFamily="18" charset="0"/>
                <a:cs typeface="Times New Roman" panose="02020603050405020304" pitchFamily="18" charset="0"/>
              </a:rPr>
              <a:t>on </a:t>
            </a:r>
            <a:endParaRPr lang="en-US" sz="2100" b="1" dirty="0">
              <a:latin typeface="Times New Roman" panose="02020603050405020304" pitchFamily="18" charset="0"/>
              <a:cs typeface="Times New Roman" panose="02020603050405020304" pitchFamily="18" charset="0"/>
            </a:endParaRPr>
          </a:p>
          <a:p>
            <a:pPr marL="900000">
              <a:buFont typeface="Wingdings" panose="05000000000000000000" pitchFamily="2" charset="2"/>
              <a:buChar char="v"/>
            </a:pPr>
            <a:r>
              <a:rPr lang="en-GB" sz="2100" b="1">
                <a:latin typeface="Times New Roman" panose="02020603050405020304" pitchFamily="18" charset="0"/>
                <a:cs typeface="Times New Roman" panose="02020603050405020304" pitchFamily="18" charset="0"/>
              </a:rPr>
              <a:t>Sharing Information </a:t>
            </a:r>
            <a:endParaRPr lang="en-US" sz="2100" b="1"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A healthy employer-employee relationship is critical for productivity, job satisfaction, and overall organizational performance (</a:t>
            </a:r>
            <a:r>
              <a:rPr lang="en-US" sz="2100" b="1" dirty="0" err="1">
                <a:latin typeface="Times New Roman" panose="02020603050405020304" pitchFamily="18" charset="0"/>
                <a:cs typeface="Times New Roman" panose="02020603050405020304" pitchFamily="18" charset="0"/>
              </a:rPr>
              <a:t>Pahuja</a:t>
            </a:r>
            <a:r>
              <a:rPr lang="en-US" sz="2100" b="1" dirty="0">
                <a:latin typeface="Times New Roman" panose="02020603050405020304" pitchFamily="18" charset="0"/>
                <a:cs typeface="Times New Roman" panose="02020603050405020304" pitchFamily="18" charset="0"/>
              </a:rPr>
              <a:t>, Chowdary and Mittal, 2021, p 52). </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76559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728359A0-89BA-1433-7D99-C06B84E2DC58}"/>
              </a:ext>
            </a:extLst>
          </p:cNvPr>
          <p:cNvPicPr>
            <a:picLocks noChangeAspect="1"/>
          </p:cNvPicPr>
          <p:nvPr/>
        </p:nvPicPr>
        <p:blipFill rotWithShape="1">
          <a:blip r:embed="rId3">
            <a:duotone>
              <a:schemeClr val="bg2">
                <a:shade val="45000"/>
                <a:satMod val="135000"/>
              </a:schemeClr>
              <a:prstClr val="white"/>
            </a:duotone>
            <a:alphaModFix amt="40000"/>
          </a:blip>
          <a:srcRect t="10798" b="9697"/>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09F50DD8-9C44-7DC8-BA60-35A9EAFD3209}"/>
              </a:ext>
            </a:extLst>
          </p:cNvPr>
          <p:cNvSpPr>
            <a:spLocks noGrp="1"/>
          </p:cNvSpPr>
          <p:nvPr>
            <p:ph type="title"/>
          </p:nvPr>
        </p:nvSpPr>
        <p:spPr>
          <a:xfrm>
            <a:off x="1796436" y="535432"/>
            <a:ext cx="8911687" cy="1280890"/>
          </a:xfrm>
        </p:spPr>
        <p:txBody>
          <a:bodyPr>
            <a:normAutofit/>
          </a:bodyPr>
          <a:lstStyle/>
          <a:p>
            <a:r>
              <a:rPr lang="en-US" dirty="0"/>
              <a:t>Building a Positive Employer-Employee Relationship… Cont’d</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163E948D-22B5-59CD-37CC-37C7B18B1E34}"/>
              </a:ext>
            </a:extLst>
          </p:cNvPr>
          <p:cNvSpPr>
            <a:spLocks noGrp="1"/>
          </p:cNvSpPr>
          <p:nvPr>
            <p:ph idx="1"/>
          </p:nvPr>
        </p:nvSpPr>
        <p:spPr>
          <a:xfrm>
            <a:off x="1880347" y="1816322"/>
            <a:ext cx="8696158" cy="3704845"/>
          </a:xfrm>
        </p:spPr>
        <p:txBody>
          <a:bodyPr>
            <a:noAutofit/>
          </a:bodyPr>
          <a:lstStyle/>
          <a:p>
            <a:pPr marL="0" indent="0">
              <a:buNone/>
            </a:pPr>
            <a:r>
              <a:rPr lang="en-US" sz="2100" b="1" dirty="0">
                <a:latin typeface="Times New Roman" panose="02020603050405020304" pitchFamily="18" charset="0"/>
                <a:cs typeface="Times New Roman" panose="02020603050405020304" pitchFamily="18" charset="0"/>
              </a:rPr>
              <a:t>Personal Experiences and Positive Practices</a:t>
            </a:r>
          </a:p>
          <a:p>
            <a:r>
              <a:rPr lang="en-US" sz="2100" b="1" dirty="0">
                <a:latin typeface="Times New Roman" panose="02020603050405020304" pitchFamily="18" charset="0"/>
                <a:cs typeface="Times New Roman" panose="02020603050405020304" pitchFamily="18" charset="0"/>
              </a:rPr>
              <a:t>I have witnessed the power of positive practices that cultivate a positive employer-employee relationship.</a:t>
            </a:r>
          </a:p>
          <a:p>
            <a:r>
              <a:rPr lang="en-US" sz="2100" b="1" dirty="0">
                <a:latin typeface="Times New Roman" panose="02020603050405020304" pitchFamily="18" charset="0"/>
                <a:cs typeface="Times New Roman" panose="02020603050405020304" pitchFamily="18" charset="0"/>
              </a:rPr>
              <a:t>A previous employer who stressed open-door policy and frequent one-on-one meetings is an example of an effective policy that fosters a strong employer-employee relationship.</a:t>
            </a:r>
          </a:p>
          <a:p>
            <a:r>
              <a:rPr lang="en-US" sz="2100" b="1" dirty="0">
                <a:latin typeface="Times New Roman" panose="02020603050405020304" pitchFamily="18" charset="0"/>
                <a:cs typeface="Times New Roman" panose="02020603050405020304" pitchFamily="18" charset="0"/>
              </a:rPr>
              <a:t>Another excellent approach was the establishment of a recognition program. </a:t>
            </a:r>
          </a:p>
          <a:p>
            <a:r>
              <a:rPr lang="en-US" sz="2100" b="1" dirty="0">
                <a:latin typeface="Times New Roman" panose="02020603050405020304" pitchFamily="18" charset="0"/>
                <a:cs typeface="Times New Roman" panose="02020603050405020304" pitchFamily="18" charset="0"/>
              </a:rPr>
              <a:t>A flexible work schedule also allowed for greater work-life balance, which contributed to increased productivity and decreased stress levels. </a:t>
            </a:r>
            <a:endParaRPr lang="en-KE"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211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1EF4DB64-FC56-4B1E-2AE9-6519F1BC5B22}"/>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8666" b="19218"/>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26AD72AF-0463-15FD-E164-5AC4D86E07BD}"/>
              </a:ext>
            </a:extLst>
          </p:cNvPr>
          <p:cNvSpPr>
            <a:spLocks noGrp="1"/>
          </p:cNvSpPr>
          <p:nvPr>
            <p:ph type="title"/>
          </p:nvPr>
        </p:nvSpPr>
        <p:spPr>
          <a:xfrm>
            <a:off x="1809373" y="640248"/>
            <a:ext cx="9695240" cy="1264752"/>
          </a:xfrm>
        </p:spPr>
        <p:txBody>
          <a:bodyPr>
            <a:normAutofit/>
          </a:bodyPr>
          <a:lstStyle/>
          <a:p>
            <a:r>
              <a:rPr lang="en-US"/>
              <a:t>The Negatives of Being an HR Professional</a:t>
            </a:r>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E03315BE-757B-419F-9040-5619FB4B6DC8}"/>
              </a:ext>
            </a:extLst>
          </p:cNvPr>
          <p:cNvSpPr>
            <a:spLocks noGrp="1"/>
          </p:cNvSpPr>
          <p:nvPr>
            <p:ph idx="1"/>
          </p:nvPr>
        </p:nvSpPr>
        <p:spPr>
          <a:xfrm>
            <a:off x="1841057" y="1511404"/>
            <a:ext cx="9586528" cy="4278073"/>
          </a:xfrm>
        </p:spPr>
        <p:txBody>
          <a:bodyPr>
            <a:normAutofit/>
          </a:bodyPr>
          <a:lstStyle/>
          <a:p>
            <a:r>
              <a:rPr lang="en-US" sz="2100" b="1">
                <a:latin typeface="Times New Roman" panose="02020603050405020304" pitchFamily="18" charset="0"/>
                <a:cs typeface="Times New Roman" panose="02020603050405020304" pitchFamily="18" charset="0"/>
              </a:rPr>
              <a:t>While working in HR has its benefits and opportunities for growth, there are also certain challenges associated with the occupation.</a:t>
            </a:r>
          </a:p>
          <a:p>
            <a:r>
              <a:rPr lang="en-US" sz="2100" b="1">
                <a:latin typeface="Times New Roman" panose="02020603050405020304" pitchFamily="18" charset="0"/>
                <a:cs typeface="Times New Roman" panose="02020603050405020304" pitchFamily="18" charset="0"/>
              </a:rPr>
              <a:t>Some of the negatives of being an HR professional include:</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Balancing employee and employer interests (Yin, Wang and Lu, 2019, p 572).</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Dealing with disputes between employees, managers, and departments.</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Enforcing company policies which put them in uncomfortable positions.</a:t>
            </a:r>
          </a:p>
          <a:p>
            <a:pPr marL="900000">
              <a:buFont typeface="Wingdings" panose="05000000000000000000" pitchFamily="2" charset="2"/>
              <a:buChar char="v"/>
            </a:pPr>
            <a:r>
              <a:rPr lang="en-US" sz="2100" b="1">
                <a:latin typeface="Times New Roman" panose="02020603050405020304" pitchFamily="18" charset="0"/>
                <a:cs typeface="Times New Roman" panose="02020603050405020304" pitchFamily="18" charset="0"/>
              </a:rPr>
              <a:t>Handling stressful situations such as layoffs, downsizing, or other significant organisational changes.</a:t>
            </a:r>
            <a:endParaRPr lang="en-US" sz="2100" b="1"/>
          </a:p>
        </p:txBody>
      </p:sp>
    </p:spTree>
    <p:extLst>
      <p:ext uri="{BB962C8B-B14F-4D97-AF65-F5344CB8AC3E}">
        <p14:creationId xmlns:p14="http://schemas.microsoft.com/office/powerpoint/2010/main" val="3610283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2B6099C5-CE56-B138-88C4-84D8B03CE339}"/>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B583224B-B90E-8EB9-9BD3-1F6FC34EFBF9}"/>
              </a:ext>
            </a:extLst>
          </p:cNvPr>
          <p:cNvSpPr>
            <a:spLocks noGrp="1"/>
          </p:cNvSpPr>
          <p:nvPr>
            <p:ph type="title"/>
          </p:nvPr>
        </p:nvSpPr>
        <p:spPr>
          <a:xfrm>
            <a:off x="1619183" y="714374"/>
            <a:ext cx="9885430" cy="1190625"/>
          </a:xfrm>
        </p:spPr>
        <p:txBody>
          <a:bodyPr>
            <a:normAutofit/>
          </a:bodyPr>
          <a:lstStyle/>
          <a:p>
            <a:r>
              <a:rPr lang="en-US"/>
              <a:t>Theories Relevant to HR Practice</a:t>
            </a:r>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F0491F91-7022-9B0D-9272-741D8CC4CCCD}"/>
              </a:ext>
            </a:extLst>
          </p:cNvPr>
          <p:cNvSpPr>
            <a:spLocks noGrp="1"/>
          </p:cNvSpPr>
          <p:nvPr>
            <p:ph idx="1"/>
          </p:nvPr>
        </p:nvSpPr>
        <p:spPr>
          <a:xfrm>
            <a:off x="1697487" y="1511405"/>
            <a:ext cx="9807125" cy="4399817"/>
          </a:xfrm>
        </p:spPr>
        <p:txBody>
          <a:bodyPr>
            <a:noAutofit/>
          </a:bodyPr>
          <a:lstStyle/>
          <a:p>
            <a:r>
              <a:rPr lang="en-US" sz="2100" b="1">
                <a:latin typeface="Times New Roman" panose="02020603050405020304" pitchFamily="18" charset="0"/>
                <a:cs typeface="Times New Roman" panose="02020603050405020304" pitchFamily="18" charset="0"/>
              </a:rPr>
              <a:t>Theories related to the HR profession have a profound impact on HR practice, shaping the way organizations manage their human capital. </a:t>
            </a:r>
          </a:p>
          <a:p>
            <a:r>
              <a:rPr lang="en-US" sz="2100" b="1">
                <a:latin typeface="Times New Roman" panose="02020603050405020304" pitchFamily="18" charset="0"/>
                <a:cs typeface="Times New Roman" panose="02020603050405020304" pitchFamily="18" charset="0"/>
              </a:rPr>
              <a:t>Two of the most influential theories that impact HR practice include equity theory and Theory of Planned Behavior. </a:t>
            </a:r>
          </a:p>
          <a:p>
            <a:r>
              <a:rPr lang="en-US" sz="2100" b="1">
                <a:latin typeface="Times New Roman" panose="02020603050405020304" pitchFamily="18" charset="0"/>
                <a:cs typeface="Times New Roman" panose="02020603050405020304" pitchFamily="18" charset="0"/>
              </a:rPr>
              <a:t>According to the Equity Theory, people's sense of fairness or unfairness is shaped by how they compare their own experiences and efforts to those of their peers.</a:t>
            </a:r>
          </a:p>
          <a:p>
            <a:r>
              <a:rPr lang="en-US" sz="2100" b="1">
                <a:latin typeface="Times New Roman" panose="02020603050405020304" pitchFamily="18" charset="0"/>
                <a:cs typeface="Times New Roman" panose="02020603050405020304" pitchFamily="18" charset="0"/>
              </a:rPr>
              <a:t>This philosophy has influenced HR practices such as more equitable pay structures, promotion standards, and assessment procedures (</a:t>
            </a:r>
            <a:r>
              <a:rPr lang="en-US" sz="2100" b="1" err="1">
                <a:latin typeface="Times New Roman" panose="02020603050405020304" pitchFamily="18" charset="0"/>
                <a:cs typeface="Times New Roman" panose="02020603050405020304" pitchFamily="18" charset="0"/>
              </a:rPr>
              <a:t>Kollmann</a:t>
            </a:r>
            <a:r>
              <a:rPr lang="en-US" sz="2100" b="1">
                <a:latin typeface="Times New Roman" panose="02020603050405020304" pitchFamily="18" charset="0"/>
                <a:cs typeface="Times New Roman" panose="02020603050405020304" pitchFamily="18" charset="0"/>
              </a:rPr>
              <a:t> et al., 2019, p. 107).</a:t>
            </a:r>
          </a:p>
          <a:p>
            <a:r>
              <a:rPr lang="en-US" sz="2100" b="1">
                <a:latin typeface="Times New Roman" panose="02020603050405020304" pitchFamily="18" charset="0"/>
                <a:cs typeface="Times New Roman" panose="02020603050405020304" pitchFamily="18" charset="0"/>
              </a:rPr>
              <a:t>HR professionals can leverage the Theory of Planned Behavior to design effective communication campaigns, training modules, and change management strategies</a:t>
            </a:r>
            <a:r>
              <a:rPr lang="de-DE" sz="2100" b="1">
                <a:latin typeface="Times New Roman" panose="02020603050405020304" pitchFamily="18" charset="0"/>
                <a:cs typeface="Times New Roman" panose="02020603050405020304" pitchFamily="18" charset="0"/>
              </a:rPr>
              <a:t>(</a:t>
            </a:r>
            <a:r>
              <a:rPr lang="de-DE" sz="2100" b="1" err="1">
                <a:latin typeface="Times New Roman" panose="02020603050405020304" pitchFamily="18" charset="0"/>
                <a:cs typeface="Times New Roman" panose="02020603050405020304" pitchFamily="18" charset="0"/>
              </a:rPr>
              <a:t>Bosnjak</a:t>
            </a:r>
            <a:r>
              <a:rPr lang="de-DE" sz="2100" b="1">
                <a:latin typeface="Times New Roman" panose="02020603050405020304" pitchFamily="18" charset="0"/>
                <a:cs typeface="Times New Roman" panose="02020603050405020304" pitchFamily="18" charset="0"/>
              </a:rPr>
              <a:t>, </a:t>
            </a:r>
            <a:r>
              <a:rPr lang="de-DE" sz="2100" b="1" err="1">
                <a:latin typeface="Times New Roman" panose="02020603050405020304" pitchFamily="18" charset="0"/>
                <a:cs typeface="Times New Roman" panose="02020603050405020304" pitchFamily="18" charset="0"/>
              </a:rPr>
              <a:t>Ajzen</a:t>
            </a:r>
            <a:r>
              <a:rPr lang="de-DE" sz="2100" b="1">
                <a:latin typeface="Times New Roman" panose="02020603050405020304" pitchFamily="18" charset="0"/>
                <a:cs typeface="Times New Roman" panose="02020603050405020304" pitchFamily="18" charset="0"/>
              </a:rPr>
              <a:t> and Schmidt, 2020, p. 354)</a:t>
            </a:r>
            <a:r>
              <a:rPr lang="en-US" sz="2100" b="1">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109034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2CEE611C-C8C2-04F2-E01E-49E3C2D1DB47}"/>
              </a:ext>
            </a:extLst>
          </p:cNvPr>
          <p:cNvPicPr>
            <a:picLocks noChangeAspect="1"/>
          </p:cNvPicPr>
          <p:nvPr/>
        </p:nvPicPr>
        <p:blipFill rotWithShape="1">
          <a:blip r:embed="rId3">
            <a:duotone>
              <a:schemeClr val="bg2">
                <a:shade val="45000"/>
                <a:satMod val="135000"/>
              </a:schemeClr>
              <a:prstClr val="white"/>
            </a:duotone>
            <a:alphaModFix amt="40000"/>
          </a:blip>
          <a:srcRect t="24153" b="8076"/>
          <a:stretch/>
        </p:blipFill>
        <p:spPr>
          <a:xfrm>
            <a:off x="20" y="10"/>
            <a:ext cx="12191980" cy="6857990"/>
          </a:xfrm>
          <a:prstGeom prst="rect">
            <a:avLst/>
          </a:prstGeom>
        </p:spPr>
      </p:pic>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E140EBF4-0D7A-EC5E-1285-DB8D16DC0D69}"/>
              </a:ext>
            </a:extLst>
          </p:cNvPr>
          <p:cNvSpPr>
            <a:spLocks noGrp="1"/>
          </p:cNvSpPr>
          <p:nvPr>
            <p:ph type="title"/>
          </p:nvPr>
        </p:nvSpPr>
        <p:spPr>
          <a:xfrm>
            <a:off x="1986473" y="625232"/>
            <a:ext cx="8911687" cy="1280890"/>
          </a:xfrm>
        </p:spPr>
        <p:txBody>
          <a:bodyPr>
            <a:normAutofit/>
          </a:bodyPr>
          <a:lstStyle/>
          <a:p>
            <a:r>
              <a:rPr lang="en-US" dirty="0"/>
              <a:t>Conclusion</a:t>
            </a:r>
            <a:endParaRPr lang="en-KE"/>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3EC6BFDC-8037-C033-8F7E-E2C0F177C7EA}"/>
              </a:ext>
            </a:extLst>
          </p:cNvPr>
          <p:cNvSpPr>
            <a:spLocks noGrp="1"/>
          </p:cNvSpPr>
          <p:nvPr>
            <p:ph idx="1"/>
          </p:nvPr>
        </p:nvSpPr>
        <p:spPr>
          <a:xfrm>
            <a:off x="1982314" y="1354354"/>
            <a:ext cx="8915400" cy="3777622"/>
          </a:xfrm>
        </p:spPr>
        <p:txBody>
          <a:bodyPr>
            <a:noAutofit/>
          </a:bodyPr>
          <a:lstStyle/>
          <a:p>
            <a:r>
              <a:rPr lang="en-US" sz="2100" b="1" dirty="0">
                <a:latin typeface="Times New Roman" panose="02020603050405020304" pitchFamily="18" charset="0"/>
                <a:cs typeface="Times New Roman" panose="02020603050405020304" pitchFamily="18" charset="0"/>
              </a:rPr>
              <a:t>Human resource professionals manage an organization's workforce to ensure that workers engaged, motivated, and aligned with the company's objectives.</a:t>
            </a:r>
          </a:p>
          <a:p>
            <a:r>
              <a:rPr lang="en-US" sz="2100" b="1" dirty="0">
                <a:latin typeface="Times New Roman" panose="02020603050405020304" pitchFamily="18" charset="0"/>
                <a:cs typeface="Times New Roman" panose="02020603050405020304" pitchFamily="18" charset="0"/>
              </a:rPr>
              <a:t>Human resource professionals are instrumental in attracting and hiring the right talent for the organization. </a:t>
            </a:r>
          </a:p>
          <a:p>
            <a:r>
              <a:rPr lang="en-US" sz="2100" b="1" dirty="0">
                <a:latin typeface="Times New Roman" panose="02020603050405020304" pitchFamily="18" charset="0"/>
                <a:cs typeface="Times New Roman" panose="02020603050405020304" pitchFamily="18" charset="0"/>
              </a:rPr>
              <a:t>They define the competencies and qualities required for each post and ensure that the selection process is comprehensive and fair.</a:t>
            </a:r>
          </a:p>
          <a:p>
            <a:r>
              <a:rPr lang="en-US" sz="2100" b="1" dirty="0">
                <a:latin typeface="Times New Roman" panose="02020603050405020304" pitchFamily="18" charset="0"/>
                <a:cs typeface="Times New Roman" panose="02020603050405020304" pitchFamily="18" charset="0"/>
              </a:rPr>
              <a:t>Effective communication is at the core of each effective workplace relationship.</a:t>
            </a:r>
          </a:p>
          <a:p>
            <a:r>
              <a:rPr lang="en-US" sz="2100" b="1" dirty="0">
                <a:latin typeface="Times New Roman" panose="02020603050405020304" pitchFamily="18" charset="0"/>
                <a:cs typeface="Times New Roman" panose="02020603050405020304" pitchFamily="18" charset="0"/>
              </a:rPr>
              <a:t>HR professionals facilitate open and transparent communication between employees and management.</a:t>
            </a:r>
          </a:p>
          <a:p>
            <a:r>
              <a:rPr lang="en-US" sz="2100" b="1" dirty="0">
                <a:latin typeface="Times New Roman" panose="02020603050405020304" pitchFamily="18" charset="0"/>
                <a:cs typeface="Times New Roman" panose="02020603050405020304" pitchFamily="18" charset="0"/>
              </a:rPr>
              <a:t>When employees have a positive relationship with their employer, they are more likely to be satisfied with their jobs</a:t>
            </a:r>
            <a:r>
              <a:rPr lang="en-US" sz="2000" b="1" dirty="0">
                <a:latin typeface="Times New Roman" panose="02020603050405020304" pitchFamily="18" charset="0"/>
                <a:cs typeface="Times New Roman" panose="02020603050405020304" pitchFamily="18" charset="0"/>
              </a:rPr>
              <a:t>. </a:t>
            </a:r>
            <a:endParaRPr lang="en-KE"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0882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63CD7802-9E07-FA92-D8B7-4F84CF34C490}"/>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6211" b="1484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B2B98894-8D7C-558A-0F7C-EB1FEDC5670C}"/>
              </a:ext>
            </a:extLst>
          </p:cNvPr>
          <p:cNvSpPr>
            <a:spLocks noGrp="1"/>
          </p:cNvSpPr>
          <p:nvPr>
            <p:ph type="title"/>
          </p:nvPr>
        </p:nvSpPr>
        <p:spPr>
          <a:xfrm>
            <a:off x="1774883" y="524055"/>
            <a:ext cx="9309457" cy="1338062"/>
          </a:xfrm>
        </p:spPr>
        <p:txBody>
          <a:bodyPr>
            <a:normAutofit/>
          </a:bodyPr>
          <a:lstStyle/>
          <a:p>
            <a:r>
              <a:rPr lang="en-US" dirty="0"/>
              <a:t>References</a:t>
            </a:r>
            <a:endParaRPr lang="en-KE"/>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05AE08E-B7E4-1EB8-DFC6-CF589DF71639}"/>
              </a:ext>
            </a:extLst>
          </p:cNvPr>
          <p:cNvSpPr>
            <a:spLocks noGrp="1"/>
          </p:cNvSpPr>
          <p:nvPr>
            <p:ph idx="1"/>
          </p:nvPr>
        </p:nvSpPr>
        <p:spPr>
          <a:xfrm>
            <a:off x="1731818" y="1231407"/>
            <a:ext cx="9352522" cy="3962839"/>
          </a:xfrm>
        </p:spPr>
        <p:txBody>
          <a:bodyPr>
            <a:normAutofit fontScale="25000" lnSpcReduction="20000"/>
          </a:bodyPr>
          <a:lstStyle/>
          <a:p>
            <a:pPr marL="457200" indent="-457200" algn="l">
              <a:buNone/>
            </a:pPr>
            <a:r>
              <a:rPr lang="en-US" sz="7200" b="1" i="0" dirty="0" err="1">
                <a:solidFill>
                  <a:srgbClr val="000000"/>
                </a:solidFill>
                <a:effectLst/>
                <a:latin typeface="Arial" panose="020B0604020202020204" pitchFamily="34" charset="0"/>
                <a:cs typeface="Arial" panose="020B0604020202020204" pitchFamily="34" charset="0"/>
              </a:rPr>
              <a:t>Akpan</a:t>
            </a:r>
            <a:r>
              <a:rPr lang="en-US" sz="7200" b="1" i="0" dirty="0">
                <a:solidFill>
                  <a:srgbClr val="000000"/>
                </a:solidFill>
                <a:effectLst/>
                <a:latin typeface="Arial" panose="020B0604020202020204" pitchFamily="34" charset="0"/>
                <a:cs typeface="Arial" panose="020B0604020202020204" pitchFamily="34" charset="0"/>
              </a:rPr>
              <a:t>, Dr.A.P., </a:t>
            </a:r>
            <a:r>
              <a:rPr lang="en-US" sz="7200" b="1" i="0" dirty="0" err="1">
                <a:solidFill>
                  <a:srgbClr val="000000"/>
                </a:solidFill>
                <a:effectLst/>
                <a:latin typeface="Arial" panose="020B0604020202020204" pitchFamily="34" charset="0"/>
                <a:cs typeface="Arial" panose="020B0604020202020204" pitchFamily="34" charset="0"/>
              </a:rPr>
              <a:t>Amuamuziam</a:t>
            </a:r>
            <a:r>
              <a:rPr lang="en-US" sz="7200" b="1" i="0" dirty="0">
                <a:solidFill>
                  <a:srgbClr val="000000"/>
                </a:solidFill>
                <a:effectLst/>
                <a:latin typeface="Arial" panose="020B0604020202020204" pitchFamily="34" charset="0"/>
                <a:cs typeface="Arial" panose="020B0604020202020204" pitchFamily="34" charset="0"/>
              </a:rPr>
              <a:t> </a:t>
            </a:r>
            <a:r>
              <a:rPr lang="en-US" sz="7200" b="1" i="0" dirty="0" err="1">
                <a:solidFill>
                  <a:srgbClr val="000000"/>
                </a:solidFill>
                <a:effectLst/>
                <a:latin typeface="Arial" panose="020B0604020202020204" pitchFamily="34" charset="0"/>
                <a:cs typeface="Arial" panose="020B0604020202020204" pitchFamily="34" charset="0"/>
              </a:rPr>
              <a:t>Okwudu</a:t>
            </a:r>
            <a:r>
              <a:rPr lang="en-US" sz="7200" b="1" i="0" dirty="0">
                <a:solidFill>
                  <a:srgbClr val="000000"/>
                </a:solidFill>
                <a:effectLst/>
                <a:latin typeface="Arial" panose="020B0604020202020204" pitchFamily="34" charset="0"/>
                <a:cs typeface="Arial" panose="020B0604020202020204" pitchFamily="34" charset="0"/>
              </a:rPr>
              <a:t>, Mr.A. and </a:t>
            </a:r>
            <a:r>
              <a:rPr lang="en-US" sz="7200" b="1" i="0" dirty="0" err="1">
                <a:solidFill>
                  <a:srgbClr val="000000"/>
                </a:solidFill>
                <a:effectLst/>
                <a:latin typeface="Arial" panose="020B0604020202020204" pitchFamily="34" charset="0"/>
                <a:cs typeface="Arial" panose="020B0604020202020204" pitchFamily="34" charset="0"/>
              </a:rPr>
              <a:t>Imagha</a:t>
            </a:r>
            <a:r>
              <a:rPr lang="en-US" sz="7200" b="1" i="0" dirty="0">
                <a:solidFill>
                  <a:srgbClr val="000000"/>
                </a:solidFill>
                <a:effectLst/>
                <a:latin typeface="Arial" panose="020B0604020202020204" pitchFamily="34" charset="0"/>
                <a:cs typeface="Arial" panose="020B0604020202020204" pitchFamily="34" charset="0"/>
              </a:rPr>
              <a:t>, Mr.O.A. (2021). Exploring the Link between Employee Relationship Management and </a:t>
            </a:r>
            <a:r>
              <a:rPr lang="en-US" sz="7200" b="1" i="0" dirty="0" err="1">
                <a:solidFill>
                  <a:srgbClr val="000000"/>
                </a:solidFill>
                <a:effectLst/>
                <a:latin typeface="Arial" panose="020B0604020202020204" pitchFamily="34" charset="0"/>
                <a:cs typeface="Arial" panose="020B0604020202020204" pitchFamily="34" charset="0"/>
              </a:rPr>
              <a:t>Organisational</a:t>
            </a:r>
            <a:r>
              <a:rPr lang="en-US" sz="7200" b="1" i="0" dirty="0">
                <a:solidFill>
                  <a:srgbClr val="000000"/>
                </a:solidFill>
                <a:effectLst/>
                <a:latin typeface="Arial" panose="020B0604020202020204" pitchFamily="34" charset="0"/>
                <a:cs typeface="Arial" panose="020B0604020202020204" pitchFamily="34" charset="0"/>
              </a:rPr>
              <a:t> Citizenship </a:t>
            </a:r>
            <a:r>
              <a:rPr lang="en-US" sz="7200" b="1" i="0" dirty="0" err="1">
                <a:solidFill>
                  <a:srgbClr val="000000"/>
                </a:solidFill>
                <a:effectLst/>
                <a:latin typeface="Arial" panose="020B0604020202020204" pitchFamily="34" charset="0"/>
                <a:cs typeface="Arial" panose="020B0604020202020204" pitchFamily="34" charset="0"/>
              </a:rPr>
              <a:t>Behaviour</a:t>
            </a:r>
            <a:r>
              <a:rPr lang="en-US" sz="7200" b="1" i="0" dirty="0">
                <a:solidFill>
                  <a:srgbClr val="000000"/>
                </a:solidFill>
                <a:effectLst/>
                <a:latin typeface="Arial" panose="020B0604020202020204" pitchFamily="34" charset="0"/>
                <a:cs typeface="Arial" panose="020B0604020202020204" pitchFamily="34" charset="0"/>
              </a:rPr>
              <a:t>. </a:t>
            </a:r>
            <a:r>
              <a:rPr lang="en-US" sz="7200" b="1" i="1" dirty="0">
                <a:solidFill>
                  <a:srgbClr val="000000"/>
                </a:solidFill>
                <a:effectLst/>
                <a:latin typeface="Arial" panose="020B0604020202020204" pitchFamily="34" charset="0"/>
                <a:cs typeface="Arial" panose="020B0604020202020204" pitchFamily="34" charset="0"/>
              </a:rPr>
              <a:t>Saudi Journal of Economics and Finance</a:t>
            </a:r>
            <a:r>
              <a:rPr lang="en-US" sz="7200" b="1" i="0" dirty="0">
                <a:solidFill>
                  <a:srgbClr val="000000"/>
                </a:solidFill>
                <a:effectLst/>
                <a:latin typeface="Arial" panose="020B0604020202020204" pitchFamily="34" charset="0"/>
                <a:cs typeface="Arial" panose="020B0604020202020204" pitchFamily="34" charset="0"/>
              </a:rPr>
              <a:t>, 5(4), pp.164–172.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/10.36348/</a:t>
            </a:r>
            <a:r>
              <a:rPr lang="en-US" sz="7200" b="1" i="0" dirty="0" err="1">
                <a:solidFill>
                  <a:srgbClr val="000000"/>
                </a:solidFill>
                <a:effectLst/>
                <a:latin typeface="Arial" panose="020B0604020202020204" pitchFamily="34" charset="0"/>
                <a:cs typeface="Arial" panose="020B0604020202020204" pitchFamily="34" charset="0"/>
              </a:rPr>
              <a:t>sjef.2021.v05i04.005</a:t>
            </a:r>
            <a:r>
              <a:rPr lang="en-US" sz="7200" b="1" i="0" dirty="0">
                <a:solidFill>
                  <a:srgbClr val="000000"/>
                </a:solidFill>
                <a:effectLst/>
                <a:latin typeface="Arial" panose="020B0604020202020204" pitchFamily="34" charset="0"/>
                <a:cs typeface="Arial" panose="020B0604020202020204" pitchFamily="34" charset="0"/>
              </a:rPr>
              <a:t>.</a:t>
            </a:r>
          </a:p>
          <a:p>
            <a:pPr marL="457200" indent="-457200" algn="l">
              <a:buNone/>
            </a:pPr>
            <a:r>
              <a:rPr lang="en-US" sz="7200" b="1" i="0" dirty="0" err="1">
                <a:solidFill>
                  <a:srgbClr val="000000"/>
                </a:solidFill>
                <a:effectLst/>
                <a:latin typeface="Arial" panose="020B0604020202020204" pitchFamily="34" charset="0"/>
                <a:cs typeface="Arial" panose="020B0604020202020204" pitchFamily="34" charset="0"/>
              </a:rPr>
              <a:t>Bosnjak</a:t>
            </a:r>
            <a:r>
              <a:rPr lang="en-US" sz="7200" b="1" i="0" dirty="0">
                <a:solidFill>
                  <a:srgbClr val="000000"/>
                </a:solidFill>
                <a:effectLst/>
                <a:latin typeface="Arial" panose="020B0604020202020204" pitchFamily="34" charset="0"/>
                <a:cs typeface="Arial" panose="020B0604020202020204" pitchFamily="34" charset="0"/>
              </a:rPr>
              <a:t>, M., </a:t>
            </a:r>
            <a:r>
              <a:rPr lang="en-US" sz="7200" b="1" i="0" dirty="0" err="1">
                <a:solidFill>
                  <a:srgbClr val="000000"/>
                </a:solidFill>
                <a:effectLst/>
                <a:latin typeface="Arial" panose="020B0604020202020204" pitchFamily="34" charset="0"/>
                <a:cs typeface="Arial" panose="020B0604020202020204" pitchFamily="34" charset="0"/>
              </a:rPr>
              <a:t>Ajzen</a:t>
            </a:r>
            <a:r>
              <a:rPr lang="en-US" sz="7200" b="1" i="0" dirty="0">
                <a:solidFill>
                  <a:srgbClr val="000000"/>
                </a:solidFill>
                <a:effectLst/>
                <a:latin typeface="Arial" panose="020B0604020202020204" pitchFamily="34" charset="0"/>
                <a:cs typeface="Arial" panose="020B0604020202020204" pitchFamily="34" charset="0"/>
              </a:rPr>
              <a:t>, I. and Schmidt, P. (2020). The Theory of Planned behavior: Selected Recent Advances and Applications. </a:t>
            </a:r>
            <a:r>
              <a:rPr lang="en-US" sz="7200" b="1" i="1" dirty="0">
                <a:solidFill>
                  <a:srgbClr val="000000"/>
                </a:solidFill>
                <a:effectLst/>
                <a:latin typeface="Arial" panose="020B0604020202020204" pitchFamily="34" charset="0"/>
                <a:cs typeface="Arial" panose="020B0604020202020204" pitchFamily="34" charset="0"/>
              </a:rPr>
              <a:t>Europe’s Journal of Psychology</a:t>
            </a:r>
            <a:r>
              <a:rPr lang="en-US" sz="7200" b="1" i="0" dirty="0">
                <a:solidFill>
                  <a:srgbClr val="000000"/>
                </a:solidFill>
                <a:effectLst/>
                <a:latin typeface="Arial" panose="020B0604020202020204" pitchFamily="34" charset="0"/>
                <a:cs typeface="Arial" panose="020B0604020202020204" pitchFamily="34" charset="0"/>
              </a:rPr>
              <a:t>, 16(3), pp.352–356.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/10.5964/</a:t>
            </a:r>
            <a:r>
              <a:rPr lang="en-US" sz="7200" b="1" i="0" dirty="0" err="1">
                <a:solidFill>
                  <a:srgbClr val="000000"/>
                </a:solidFill>
                <a:effectLst/>
                <a:latin typeface="Arial" panose="020B0604020202020204" pitchFamily="34" charset="0"/>
                <a:cs typeface="Arial" panose="020B0604020202020204" pitchFamily="34" charset="0"/>
              </a:rPr>
              <a:t>ejop.v16i3.3107</a:t>
            </a:r>
            <a:r>
              <a:rPr lang="en-US" sz="7200" b="1" i="0" dirty="0">
                <a:solidFill>
                  <a:srgbClr val="000000"/>
                </a:solidFill>
                <a:effectLst/>
                <a:latin typeface="Arial" panose="020B0604020202020204" pitchFamily="34" charset="0"/>
                <a:cs typeface="Arial" panose="020B0604020202020204" pitchFamily="34" charset="0"/>
              </a:rPr>
              <a:t>.</a:t>
            </a:r>
          </a:p>
          <a:p>
            <a:pPr marL="457200" indent="-457200" algn="l">
              <a:buNone/>
            </a:pPr>
            <a:r>
              <a:rPr lang="en-US" sz="7200" b="1" i="0" dirty="0">
                <a:solidFill>
                  <a:srgbClr val="000000"/>
                </a:solidFill>
                <a:effectLst/>
                <a:latin typeface="Arial" panose="020B0604020202020204" pitchFamily="34" charset="0"/>
                <a:cs typeface="Arial" panose="020B0604020202020204" pitchFamily="34" charset="0"/>
              </a:rPr>
              <a:t>CIPD (2023). </a:t>
            </a:r>
            <a:r>
              <a:rPr lang="en-US" sz="7200" b="1" i="1" dirty="0">
                <a:solidFill>
                  <a:srgbClr val="000000"/>
                </a:solidFill>
                <a:effectLst/>
                <a:latin typeface="Arial" panose="020B0604020202020204" pitchFamily="34" charset="0"/>
                <a:cs typeface="Arial" panose="020B0604020202020204" pitchFamily="34" charset="0"/>
              </a:rPr>
              <a:t>CIPD | Explore the Profession Map</a:t>
            </a:r>
            <a:r>
              <a:rPr lang="en-US" sz="7200" b="1" i="0" dirty="0">
                <a:solidFill>
                  <a:srgbClr val="000000"/>
                </a:solidFill>
                <a:effectLst/>
                <a:latin typeface="Arial" panose="020B0604020202020204" pitchFamily="34" charset="0"/>
                <a:cs typeface="Arial" panose="020B0604020202020204" pitchFamily="34" charset="0"/>
              </a:rPr>
              <a:t>. [online] CIPD. Available at: https://</a:t>
            </a:r>
            <a:r>
              <a:rPr lang="en-US" sz="7200" b="1" i="0" dirty="0" err="1">
                <a:solidFill>
                  <a:srgbClr val="000000"/>
                </a:solidFill>
                <a:effectLst/>
                <a:latin typeface="Arial" panose="020B0604020202020204" pitchFamily="34" charset="0"/>
                <a:cs typeface="Arial" panose="020B0604020202020204" pitchFamily="34" charset="0"/>
              </a:rPr>
              <a:t>www.cipd.org</a:t>
            </a:r>
            <a:r>
              <a:rPr lang="en-US" sz="7200" b="1" i="0" dirty="0">
                <a:solidFill>
                  <a:srgbClr val="000000"/>
                </a:solidFill>
                <a:effectLst/>
                <a:latin typeface="Arial" panose="020B0604020202020204" pitchFamily="34" charset="0"/>
                <a:cs typeface="Arial" panose="020B0604020202020204" pitchFamily="34" charset="0"/>
              </a:rPr>
              <a:t>/en/the-people-profession/the-profession-map/explore-the-profession-map/ [Accessed 27 Sep. 2023].</a:t>
            </a:r>
          </a:p>
          <a:p>
            <a:pPr marL="457200" indent="-457200" algn="l">
              <a:buNone/>
            </a:pPr>
            <a:r>
              <a:rPr lang="en-US" sz="7200" b="1" i="0" dirty="0">
                <a:solidFill>
                  <a:srgbClr val="000000"/>
                </a:solidFill>
                <a:effectLst/>
                <a:latin typeface="Arial" panose="020B0604020202020204" pitchFamily="34" charset="0"/>
                <a:cs typeface="Arial" panose="020B0604020202020204" pitchFamily="34" charset="0"/>
              </a:rPr>
              <a:t>Collins, C.J. (2021). Expanding the resource based view model of strategic human resource management. </a:t>
            </a:r>
            <a:r>
              <a:rPr lang="en-US" sz="7200" b="1" i="1" dirty="0">
                <a:solidFill>
                  <a:srgbClr val="000000"/>
                </a:solidFill>
                <a:effectLst/>
                <a:latin typeface="Arial" panose="020B0604020202020204" pitchFamily="34" charset="0"/>
                <a:cs typeface="Arial" panose="020B0604020202020204" pitchFamily="34" charset="0"/>
              </a:rPr>
              <a:t>The International Journal of Human Resource Management</a:t>
            </a:r>
            <a:r>
              <a:rPr lang="en-US" sz="7200" b="1" i="0" dirty="0">
                <a:solidFill>
                  <a:srgbClr val="000000"/>
                </a:solidFill>
                <a:effectLst/>
                <a:latin typeface="Arial" panose="020B0604020202020204" pitchFamily="34" charset="0"/>
                <a:cs typeface="Arial" panose="020B0604020202020204" pitchFamily="34" charset="0"/>
              </a:rPr>
              <a:t>, 32(2), pp.1–28.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/10.1080/09585192.2019.1711442.</a:t>
            </a:r>
          </a:p>
          <a:p>
            <a:pPr marL="457200" indent="-457200" algn="l">
              <a:buNone/>
            </a:pPr>
            <a:r>
              <a:rPr lang="en-US" sz="7200" b="1" i="0" dirty="0" err="1">
                <a:solidFill>
                  <a:srgbClr val="000000"/>
                </a:solidFill>
                <a:effectLst/>
                <a:latin typeface="Arial" panose="020B0604020202020204" pitchFamily="34" charset="0"/>
                <a:cs typeface="Arial" panose="020B0604020202020204" pitchFamily="34" charset="0"/>
              </a:rPr>
              <a:t>Ganguly</a:t>
            </a:r>
            <a:r>
              <a:rPr lang="en-US" sz="7200" b="1" i="0" dirty="0">
                <a:solidFill>
                  <a:srgbClr val="000000"/>
                </a:solidFill>
                <a:effectLst/>
                <a:latin typeface="Arial" panose="020B0604020202020204" pitchFamily="34" charset="0"/>
                <a:cs typeface="Arial" panose="020B0604020202020204" pitchFamily="34" charset="0"/>
              </a:rPr>
              <a:t>, A., Joseph, J.M., Dutta, S. and </a:t>
            </a:r>
            <a:r>
              <a:rPr lang="en-US" sz="7200" b="1" i="0" dirty="0" err="1">
                <a:solidFill>
                  <a:srgbClr val="000000"/>
                </a:solidFill>
                <a:effectLst/>
                <a:latin typeface="Arial" panose="020B0604020202020204" pitchFamily="34" charset="0"/>
                <a:cs typeface="Arial" panose="020B0604020202020204" pitchFamily="34" charset="0"/>
              </a:rPr>
              <a:t>Dey</a:t>
            </a:r>
            <a:r>
              <a:rPr lang="en-US" sz="7200" b="1" i="0" dirty="0">
                <a:solidFill>
                  <a:srgbClr val="000000"/>
                </a:solidFill>
                <a:effectLst/>
                <a:latin typeface="Arial" panose="020B0604020202020204" pitchFamily="34" charset="0"/>
                <a:cs typeface="Arial" panose="020B0604020202020204" pitchFamily="34" charset="0"/>
              </a:rPr>
              <a:t>, K. (2022). Exploring the Employer–Employee Relationship: A Management Versus Employee Perspective of the Vicissitudes in the Virtual Workplace. </a:t>
            </a:r>
            <a:r>
              <a:rPr lang="en-US" sz="7200" b="1" i="1" dirty="0">
                <a:solidFill>
                  <a:srgbClr val="000000"/>
                </a:solidFill>
                <a:effectLst/>
                <a:latin typeface="Arial" panose="020B0604020202020204" pitchFamily="34" charset="0"/>
                <a:cs typeface="Arial" panose="020B0604020202020204" pitchFamily="34" charset="0"/>
              </a:rPr>
              <a:t>Global Business Review</a:t>
            </a:r>
            <a:r>
              <a:rPr lang="en-US" sz="7200" b="1" i="0" dirty="0">
                <a:solidFill>
                  <a:srgbClr val="000000"/>
                </a:solidFill>
                <a:effectLst/>
                <a:latin typeface="Arial" panose="020B0604020202020204" pitchFamily="34" charset="0"/>
                <a:cs typeface="Arial" panose="020B0604020202020204" pitchFamily="34" charset="0"/>
              </a:rPr>
              <a:t>, p.097215092210863.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/10.1177/09721509221086353.</a:t>
            </a:r>
          </a:p>
          <a:p>
            <a:pPr marL="457200" indent="-457200" algn="l">
              <a:buNone/>
            </a:pPr>
            <a:r>
              <a:rPr lang="en-US" sz="7200" b="1" i="0" dirty="0">
                <a:solidFill>
                  <a:srgbClr val="000000"/>
                </a:solidFill>
                <a:effectLst/>
                <a:latin typeface="Arial" panose="020B0604020202020204" pitchFamily="34" charset="0"/>
                <a:cs typeface="Arial" panose="020B0604020202020204" pitchFamily="34" charset="0"/>
              </a:rPr>
              <a:t>Hannah, S.T., Perez, A.L.U., Lester, P.B. and Quick, J.C. (2020). Bolstering Workplace Psychological Well-Being Through Transactional and Transformational Leadership. </a:t>
            </a:r>
            <a:r>
              <a:rPr lang="en-US" sz="7200" b="1" i="1" dirty="0">
                <a:solidFill>
                  <a:srgbClr val="000000"/>
                </a:solidFill>
                <a:effectLst/>
                <a:latin typeface="Arial" panose="020B0604020202020204" pitchFamily="34" charset="0"/>
                <a:cs typeface="Arial" panose="020B0604020202020204" pitchFamily="34" charset="0"/>
              </a:rPr>
              <a:t>Journal of Leadership &amp; Organizational Studies</a:t>
            </a:r>
            <a:r>
              <a:rPr lang="en-US" sz="7200" b="1" i="0" dirty="0">
                <a:solidFill>
                  <a:srgbClr val="000000"/>
                </a:solidFill>
                <a:effectLst/>
                <a:latin typeface="Arial" panose="020B0604020202020204" pitchFamily="34" charset="0"/>
                <a:cs typeface="Arial" panose="020B0604020202020204" pitchFamily="34" charset="0"/>
              </a:rPr>
              <a:t>, 27(3), pp.222–240. </a:t>
            </a:r>
            <a:r>
              <a:rPr lang="en-US" sz="7200" b="1" i="0" dirty="0" err="1">
                <a:solidFill>
                  <a:srgbClr val="000000"/>
                </a:solidFill>
                <a:effectLst/>
                <a:latin typeface="Arial" panose="020B0604020202020204" pitchFamily="34" charset="0"/>
                <a:cs typeface="Arial" panose="020B0604020202020204" pitchFamily="34" charset="0"/>
              </a:rPr>
              <a:t>doi:https</a:t>
            </a:r>
            <a:r>
              <a:rPr lang="en-US" sz="7200" b="1" i="0" dirty="0">
                <a:solidFill>
                  <a:srgbClr val="000000"/>
                </a:solidFill>
                <a:effectLst/>
                <a:latin typeface="Arial" panose="020B0604020202020204" pitchFamily="34" charset="0"/>
                <a:cs typeface="Arial" panose="020B0604020202020204" pitchFamily="34" charset="0"/>
              </a:rPr>
              <a:t>://</a:t>
            </a:r>
            <a:r>
              <a:rPr lang="en-US" sz="7200" b="1" i="0" dirty="0" err="1">
                <a:solidFill>
                  <a:srgbClr val="000000"/>
                </a:solidFill>
                <a:effectLst/>
                <a:latin typeface="Arial" panose="020B0604020202020204" pitchFamily="34" charset="0"/>
                <a:cs typeface="Arial" panose="020B0604020202020204" pitchFamily="34" charset="0"/>
              </a:rPr>
              <a:t>doi.org</a:t>
            </a:r>
            <a:r>
              <a:rPr lang="en-US" sz="7200" b="1" i="0" dirty="0">
                <a:solidFill>
                  <a:srgbClr val="000000"/>
                </a:solidFill>
                <a:effectLst/>
                <a:latin typeface="Arial" panose="020B0604020202020204" pitchFamily="34" charset="0"/>
                <a:cs typeface="Arial" panose="020B0604020202020204" pitchFamily="34" charset="0"/>
              </a:rPr>
              <a:t>/10.1177/1548051820933623.</a:t>
            </a:r>
            <a:endParaRPr lang="en-US" sz="7200" b="1" i="0" dirty="0">
              <a:effectLst/>
              <a:latin typeface="Arial" panose="020B0604020202020204" pitchFamily="34" charset="0"/>
              <a:cs typeface="Arial" panose="020B0604020202020204" pitchFamily="34" charset="0"/>
            </a:endParaRPr>
          </a:p>
          <a:p>
            <a:pPr>
              <a:lnSpc>
                <a:spcPct val="90000"/>
              </a:lnSpc>
            </a:pPr>
            <a:endParaRPr lang="en-KE" sz="1500"/>
          </a:p>
        </p:txBody>
      </p:sp>
    </p:spTree>
    <p:extLst>
      <p:ext uri="{BB962C8B-B14F-4D97-AF65-F5344CB8AC3E}">
        <p14:creationId xmlns:p14="http://schemas.microsoft.com/office/powerpoint/2010/main" val="1682045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9E1DC5AD-C6EF-CF14-BB82-30A1E126B3A7}"/>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6211" b="1484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B5B89ACA-EAF4-F34E-E502-31F60827B197}"/>
              </a:ext>
            </a:extLst>
          </p:cNvPr>
          <p:cNvSpPr>
            <a:spLocks noGrp="1"/>
          </p:cNvSpPr>
          <p:nvPr>
            <p:ph type="title"/>
          </p:nvPr>
        </p:nvSpPr>
        <p:spPr>
          <a:xfrm>
            <a:off x="1584338" y="483141"/>
            <a:ext cx="9594109" cy="1378976"/>
          </a:xfrm>
        </p:spPr>
        <p:txBody>
          <a:bodyPr>
            <a:normAutofit/>
          </a:bodyPr>
          <a:lstStyle/>
          <a:p>
            <a:r>
              <a:rPr lang="en-US" dirty="0"/>
              <a:t>References</a:t>
            </a:r>
            <a:endParaRPr lang="en-KE"/>
          </a:p>
        </p:txBody>
      </p:sp>
      <p:grpSp>
        <p:nvGrpSpPr>
          <p:cNvPr id="25" name="Group 24">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E9D1B629-70FA-6FF3-C533-573196D27EEA}"/>
              </a:ext>
            </a:extLst>
          </p:cNvPr>
          <p:cNvSpPr>
            <a:spLocks noGrp="1"/>
          </p:cNvSpPr>
          <p:nvPr>
            <p:ph idx="1"/>
          </p:nvPr>
        </p:nvSpPr>
        <p:spPr>
          <a:xfrm>
            <a:off x="1552976" y="1221672"/>
            <a:ext cx="9981983" cy="3982422"/>
          </a:xfrm>
        </p:spPr>
        <p:txBody>
          <a:bodyPr>
            <a:normAutofit fontScale="25000" lnSpcReduction="20000"/>
          </a:bodyPr>
          <a:lstStyle/>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Kollmann</a:t>
            </a:r>
            <a:r>
              <a:rPr lang="en-US" sz="7200" b="1" i="0" dirty="0">
                <a:solidFill>
                  <a:srgbClr val="000000"/>
                </a:solidFill>
                <a:effectLst/>
                <a:latin typeface="Times New Roman" panose="02020603050405020304" pitchFamily="18" charset="0"/>
                <a:cs typeface="Times New Roman" panose="02020603050405020304" pitchFamily="18" charset="0"/>
              </a:rPr>
              <a:t>, T., </a:t>
            </a:r>
            <a:r>
              <a:rPr lang="en-US" sz="7200" b="1" i="0" dirty="0" err="1">
                <a:solidFill>
                  <a:srgbClr val="000000"/>
                </a:solidFill>
                <a:effectLst/>
                <a:latin typeface="Times New Roman" panose="02020603050405020304" pitchFamily="18" charset="0"/>
                <a:cs typeface="Times New Roman" panose="02020603050405020304" pitchFamily="18" charset="0"/>
              </a:rPr>
              <a:t>Stöckmann</a:t>
            </a:r>
            <a:r>
              <a:rPr lang="en-US" sz="7200" b="1" i="0" dirty="0">
                <a:solidFill>
                  <a:srgbClr val="000000"/>
                </a:solidFill>
                <a:effectLst/>
                <a:latin typeface="Times New Roman" panose="02020603050405020304" pitchFamily="18" charset="0"/>
                <a:cs typeface="Times New Roman" panose="02020603050405020304" pitchFamily="18" charset="0"/>
              </a:rPr>
              <a:t>, C., </a:t>
            </a:r>
            <a:r>
              <a:rPr lang="en-US" sz="7200" b="1" i="0" dirty="0" err="1">
                <a:solidFill>
                  <a:srgbClr val="000000"/>
                </a:solidFill>
                <a:effectLst/>
                <a:latin typeface="Times New Roman" panose="02020603050405020304" pitchFamily="18" charset="0"/>
                <a:cs typeface="Times New Roman" panose="02020603050405020304" pitchFamily="18" charset="0"/>
              </a:rPr>
              <a:t>Kensbock</a:t>
            </a:r>
            <a:r>
              <a:rPr lang="en-US" sz="7200" b="1" i="0" dirty="0">
                <a:solidFill>
                  <a:srgbClr val="000000"/>
                </a:solidFill>
                <a:effectLst/>
                <a:latin typeface="Times New Roman" panose="02020603050405020304" pitchFamily="18" charset="0"/>
                <a:cs typeface="Times New Roman" panose="02020603050405020304" pitchFamily="18" charset="0"/>
              </a:rPr>
              <a:t>, J.M. and </a:t>
            </a:r>
            <a:r>
              <a:rPr lang="en-US" sz="7200" b="1" i="0" dirty="0" err="1">
                <a:solidFill>
                  <a:srgbClr val="000000"/>
                </a:solidFill>
                <a:effectLst/>
                <a:latin typeface="Times New Roman" panose="02020603050405020304" pitchFamily="18" charset="0"/>
                <a:cs typeface="Times New Roman" panose="02020603050405020304" pitchFamily="18" charset="0"/>
              </a:rPr>
              <a:t>Peschl</a:t>
            </a:r>
            <a:r>
              <a:rPr lang="en-US" sz="7200" b="1" i="0" dirty="0">
                <a:solidFill>
                  <a:srgbClr val="000000"/>
                </a:solidFill>
                <a:effectLst/>
                <a:latin typeface="Times New Roman" panose="02020603050405020304" pitchFamily="18" charset="0"/>
                <a:cs typeface="Times New Roman" panose="02020603050405020304" pitchFamily="18" charset="0"/>
              </a:rPr>
              <a:t>, A. (2019). What satisfies younger versus older employees, and why? An aging perspective on equity theory to explain interactive effects of employee age, monetary rewards, and task contributions on job satisfaction. </a:t>
            </a:r>
            <a:r>
              <a:rPr lang="en-US" sz="7200" b="1" i="1" dirty="0">
                <a:solidFill>
                  <a:srgbClr val="000000"/>
                </a:solidFill>
                <a:effectLst/>
                <a:latin typeface="Times New Roman" panose="02020603050405020304" pitchFamily="18" charset="0"/>
                <a:cs typeface="Times New Roman" panose="02020603050405020304" pitchFamily="18" charset="0"/>
              </a:rPr>
              <a:t>Human Resource Management</a:t>
            </a:r>
            <a:r>
              <a:rPr lang="en-US" sz="7200" b="1" i="0" dirty="0">
                <a:solidFill>
                  <a:srgbClr val="000000"/>
                </a:solidFill>
                <a:effectLst/>
                <a:latin typeface="Times New Roman" panose="02020603050405020304" pitchFamily="18" charset="0"/>
                <a:cs typeface="Times New Roman" panose="02020603050405020304" pitchFamily="18" charset="0"/>
              </a:rPr>
              <a:t>, 59(1), pp.101–115.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/10.1002/</a:t>
            </a:r>
            <a:r>
              <a:rPr lang="en-US" sz="7200" b="1" i="0" dirty="0" err="1">
                <a:solidFill>
                  <a:srgbClr val="000000"/>
                </a:solidFill>
                <a:effectLst/>
                <a:latin typeface="Times New Roman" panose="02020603050405020304" pitchFamily="18" charset="0"/>
                <a:cs typeface="Times New Roman" panose="02020603050405020304" pitchFamily="18" charset="0"/>
              </a:rPr>
              <a:t>hrm.21981</a:t>
            </a:r>
            <a:r>
              <a:rPr lang="en-US" sz="7200" b="1" i="0" dirty="0">
                <a:solidFill>
                  <a:srgbClr val="000000"/>
                </a:solidFill>
                <a:effectLst/>
                <a:latin typeface="Times New Roman" panose="02020603050405020304" pitchFamily="18" charset="0"/>
                <a:cs typeface="Times New Roman" panose="02020603050405020304" pitchFamily="18" charset="0"/>
              </a:rPr>
              <a:t>. </a:t>
            </a:r>
          </a:p>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Ozkeser</a:t>
            </a:r>
            <a:r>
              <a:rPr lang="en-US" sz="7200" b="1" i="0" dirty="0">
                <a:solidFill>
                  <a:srgbClr val="000000"/>
                </a:solidFill>
                <a:effectLst/>
                <a:latin typeface="Times New Roman" panose="02020603050405020304" pitchFamily="18" charset="0"/>
                <a:cs typeface="Times New Roman" panose="02020603050405020304" pitchFamily="18" charset="0"/>
              </a:rPr>
              <a:t>, B. (2019). Impact of training on employee motivation in human resources management. </a:t>
            </a:r>
            <a:r>
              <a:rPr lang="en-US" sz="7200" b="1" i="1" dirty="0" err="1">
                <a:solidFill>
                  <a:srgbClr val="000000"/>
                </a:solidFill>
                <a:effectLst/>
                <a:latin typeface="Times New Roman" panose="02020603050405020304" pitchFamily="18" charset="0"/>
                <a:cs typeface="Times New Roman" panose="02020603050405020304" pitchFamily="18" charset="0"/>
              </a:rPr>
              <a:t>Procedia</a:t>
            </a:r>
            <a:r>
              <a:rPr lang="en-US" sz="7200" b="1" i="1" dirty="0">
                <a:solidFill>
                  <a:srgbClr val="000000"/>
                </a:solidFill>
                <a:effectLst/>
                <a:latin typeface="Times New Roman" panose="02020603050405020304" pitchFamily="18" charset="0"/>
                <a:cs typeface="Times New Roman" panose="02020603050405020304" pitchFamily="18" charset="0"/>
              </a:rPr>
              <a:t> Computer Science</a:t>
            </a:r>
            <a:r>
              <a:rPr lang="en-US" sz="7200" b="1" i="0" dirty="0">
                <a:solidFill>
                  <a:srgbClr val="000000"/>
                </a:solidFill>
                <a:effectLst/>
                <a:latin typeface="Times New Roman" panose="02020603050405020304" pitchFamily="18" charset="0"/>
                <a:cs typeface="Times New Roman" panose="02020603050405020304" pitchFamily="18" charset="0"/>
              </a:rPr>
              <a:t>, 158(1877-0509), pp.802–810.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/10.1016/</a:t>
            </a:r>
            <a:r>
              <a:rPr lang="en-US" sz="7200" b="1" i="0" dirty="0" err="1">
                <a:solidFill>
                  <a:srgbClr val="000000"/>
                </a:solidFill>
                <a:effectLst/>
                <a:latin typeface="Times New Roman" panose="02020603050405020304" pitchFamily="18" charset="0"/>
                <a:cs typeface="Times New Roman" panose="02020603050405020304" pitchFamily="18" charset="0"/>
              </a:rPr>
              <a:t>j.procs.2019.09.117</a:t>
            </a:r>
            <a:r>
              <a:rPr lang="en-US" sz="7200" b="1" i="0" dirty="0">
                <a:solidFill>
                  <a:srgbClr val="000000"/>
                </a:solidFill>
                <a:effectLst/>
                <a:latin typeface="Times New Roman" panose="02020603050405020304" pitchFamily="18" charset="0"/>
                <a:cs typeface="Times New Roman" panose="02020603050405020304" pitchFamily="18" charset="0"/>
              </a:rPr>
              <a:t>.</a:t>
            </a:r>
          </a:p>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Pahuja</a:t>
            </a:r>
            <a:r>
              <a:rPr lang="en-US" sz="7200" b="1" i="0" dirty="0">
                <a:solidFill>
                  <a:srgbClr val="000000"/>
                </a:solidFill>
                <a:effectLst/>
                <a:latin typeface="Times New Roman" panose="02020603050405020304" pitchFamily="18" charset="0"/>
                <a:cs typeface="Times New Roman" panose="02020603050405020304" pitchFamily="18" charset="0"/>
              </a:rPr>
              <a:t>, S., </a:t>
            </a:r>
            <a:r>
              <a:rPr lang="en-US" sz="7200" b="1" i="0" dirty="0" err="1">
                <a:solidFill>
                  <a:srgbClr val="000000"/>
                </a:solidFill>
                <a:effectLst/>
                <a:latin typeface="Times New Roman" panose="02020603050405020304" pitchFamily="18" charset="0"/>
                <a:cs typeface="Times New Roman" panose="02020603050405020304" pitchFamily="18" charset="0"/>
              </a:rPr>
              <a:t>Chowdary</a:t>
            </a:r>
            <a:r>
              <a:rPr lang="en-US" sz="7200" b="1" i="0" dirty="0">
                <a:solidFill>
                  <a:srgbClr val="000000"/>
                </a:solidFill>
                <a:effectLst/>
                <a:latin typeface="Times New Roman" panose="02020603050405020304" pitchFamily="18" charset="0"/>
                <a:cs typeface="Times New Roman" panose="02020603050405020304" pitchFamily="18" charset="0"/>
              </a:rPr>
              <a:t>, K.M. and Mittal, S. (2021). Employee Relations as a Tool of Strategic Competitive Environment. </a:t>
            </a:r>
            <a:r>
              <a:rPr lang="en-US" sz="7200" b="1" i="1" dirty="0">
                <a:solidFill>
                  <a:srgbClr val="000000"/>
                </a:solidFill>
                <a:effectLst/>
                <a:latin typeface="Times New Roman" panose="02020603050405020304" pitchFamily="18" charset="0"/>
                <a:cs typeface="Times New Roman" panose="02020603050405020304" pitchFamily="18" charset="0"/>
              </a:rPr>
              <a:t>Advances in Human Resources Management and Organizational Development</a:t>
            </a:r>
            <a:r>
              <a:rPr lang="en-US" sz="7200" b="1" i="0" dirty="0">
                <a:solidFill>
                  <a:srgbClr val="000000"/>
                </a:solidFill>
                <a:effectLst/>
                <a:latin typeface="Times New Roman" panose="02020603050405020304" pitchFamily="18" charset="0"/>
                <a:cs typeface="Times New Roman" panose="02020603050405020304" pitchFamily="18" charset="0"/>
              </a:rPr>
              <a:t>, pp.45–63.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/10.4018/</a:t>
            </a:r>
            <a:r>
              <a:rPr lang="en-US" sz="7200" b="1" i="0" dirty="0" err="1">
                <a:solidFill>
                  <a:srgbClr val="000000"/>
                </a:solidFill>
                <a:effectLst/>
                <a:latin typeface="Times New Roman" panose="02020603050405020304" pitchFamily="18" charset="0"/>
                <a:cs typeface="Times New Roman" panose="02020603050405020304" pitchFamily="18" charset="0"/>
              </a:rPr>
              <a:t>978-1-7998-3515-8.ch003</a:t>
            </a:r>
            <a:r>
              <a:rPr lang="en-US" sz="7200" b="1" i="0" dirty="0">
                <a:solidFill>
                  <a:srgbClr val="000000"/>
                </a:solidFill>
                <a:effectLst/>
                <a:latin typeface="Times New Roman" panose="02020603050405020304" pitchFamily="18" charset="0"/>
                <a:cs typeface="Times New Roman" panose="02020603050405020304" pitchFamily="18" charset="0"/>
              </a:rPr>
              <a:t>.</a:t>
            </a:r>
          </a:p>
          <a:p>
            <a:pPr marL="457200" indent="-457200" algn="l">
              <a:buNone/>
            </a:pPr>
            <a:r>
              <a:rPr lang="en-US" sz="7200" b="1" i="0" dirty="0" err="1">
                <a:solidFill>
                  <a:srgbClr val="000000"/>
                </a:solidFill>
                <a:effectLst/>
                <a:latin typeface="Times New Roman" panose="02020603050405020304" pitchFamily="18" charset="0"/>
                <a:cs typeface="Times New Roman" panose="02020603050405020304" pitchFamily="18" charset="0"/>
              </a:rPr>
              <a:t>Peccei</a:t>
            </a:r>
            <a:r>
              <a:rPr lang="en-US" sz="7200" b="1" i="0" dirty="0">
                <a:solidFill>
                  <a:srgbClr val="000000"/>
                </a:solidFill>
                <a:effectLst/>
                <a:latin typeface="Times New Roman" panose="02020603050405020304" pitchFamily="18" charset="0"/>
                <a:cs typeface="Times New Roman" panose="02020603050405020304" pitchFamily="18" charset="0"/>
              </a:rPr>
              <a:t>, R. and Van De </a:t>
            </a:r>
            <a:r>
              <a:rPr lang="en-US" sz="7200" b="1" i="0" dirty="0" err="1">
                <a:solidFill>
                  <a:srgbClr val="000000"/>
                </a:solidFill>
                <a:effectLst/>
                <a:latin typeface="Times New Roman" panose="02020603050405020304" pitchFamily="18" charset="0"/>
                <a:cs typeface="Times New Roman" panose="02020603050405020304" pitchFamily="18" charset="0"/>
              </a:rPr>
              <a:t>Voorde</a:t>
            </a:r>
            <a:r>
              <a:rPr lang="en-US" sz="7200" b="1" i="0" dirty="0">
                <a:solidFill>
                  <a:srgbClr val="000000"/>
                </a:solidFill>
                <a:effectLst/>
                <a:latin typeface="Times New Roman" panose="02020603050405020304" pitchFamily="18" charset="0"/>
                <a:cs typeface="Times New Roman" panose="02020603050405020304" pitchFamily="18" charset="0"/>
              </a:rPr>
              <a:t>, K. (2019). Human resource management–well‐being–performance research revisited: Past, present, and future. </a:t>
            </a:r>
            <a:r>
              <a:rPr lang="en-US" sz="7200" b="1" i="1" dirty="0">
                <a:solidFill>
                  <a:srgbClr val="000000"/>
                </a:solidFill>
                <a:effectLst/>
                <a:latin typeface="Times New Roman" panose="02020603050405020304" pitchFamily="18" charset="0"/>
                <a:cs typeface="Times New Roman" panose="02020603050405020304" pitchFamily="18" charset="0"/>
              </a:rPr>
              <a:t>Human Resource Management Journal</a:t>
            </a:r>
            <a:r>
              <a:rPr lang="en-US" sz="7200" b="1" i="0" dirty="0">
                <a:solidFill>
                  <a:srgbClr val="000000"/>
                </a:solidFill>
                <a:effectLst/>
                <a:latin typeface="Times New Roman" panose="02020603050405020304" pitchFamily="18" charset="0"/>
                <a:cs typeface="Times New Roman" panose="02020603050405020304" pitchFamily="18" charset="0"/>
              </a:rPr>
              <a:t>, 29(4), pp.539–563.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/10.1111/1748-8583.12254.</a:t>
            </a:r>
          </a:p>
          <a:p>
            <a:pPr marL="457200" indent="-457200" algn="l">
              <a:buNone/>
            </a:pPr>
            <a:r>
              <a:rPr lang="en-US" sz="7200" b="1" i="0" dirty="0">
                <a:solidFill>
                  <a:srgbClr val="000000"/>
                </a:solidFill>
                <a:effectLst/>
                <a:latin typeface="Times New Roman" panose="02020603050405020304" pitchFamily="18" charset="0"/>
                <a:cs typeface="Times New Roman" panose="02020603050405020304" pitchFamily="18" charset="0"/>
              </a:rPr>
              <a:t>Sharma, D. (2020). Employer-employee relations: A judicial perspective. </a:t>
            </a:r>
            <a:r>
              <a:rPr lang="en-US" sz="7200" b="1" i="1" dirty="0">
                <a:solidFill>
                  <a:srgbClr val="000000"/>
                </a:solidFill>
                <a:effectLst/>
                <a:latin typeface="Times New Roman" panose="02020603050405020304" pitchFamily="18" charset="0"/>
                <a:cs typeface="Times New Roman" panose="02020603050405020304" pitchFamily="18" charset="0"/>
              </a:rPr>
              <a:t>LBS Journal of Management &amp; Research</a:t>
            </a:r>
            <a:r>
              <a:rPr lang="en-US" sz="7200" b="1" i="0" dirty="0">
                <a:solidFill>
                  <a:srgbClr val="000000"/>
                </a:solidFill>
                <a:effectLst/>
                <a:latin typeface="Times New Roman" panose="02020603050405020304" pitchFamily="18" charset="0"/>
                <a:cs typeface="Times New Roman" panose="02020603050405020304" pitchFamily="18" charset="0"/>
              </a:rPr>
              <a:t>, 18(1), p.17.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/10.5958/0974-1852.2020.00003.6.</a:t>
            </a:r>
          </a:p>
          <a:p>
            <a:pPr marL="457200" indent="-457200" algn="l">
              <a:buNone/>
            </a:pPr>
            <a:r>
              <a:rPr lang="en-US" sz="7200" b="1" i="0" dirty="0">
                <a:solidFill>
                  <a:srgbClr val="000000"/>
                </a:solidFill>
                <a:effectLst/>
                <a:latin typeface="Times New Roman" panose="02020603050405020304" pitchFamily="18" charset="0"/>
                <a:cs typeface="Times New Roman" panose="02020603050405020304" pitchFamily="18" charset="0"/>
              </a:rPr>
              <a:t>Stahl, G.K., Brewster, C.J., Collings, D.G. and </a:t>
            </a:r>
            <a:r>
              <a:rPr lang="en-US" sz="7200" b="1" i="0" dirty="0" err="1">
                <a:solidFill>
                  <a:srgbClr val="000000"/>
                </a:solidFill>
                <a:effectLst/>
                <a:latin typeface="Times New Roman" panose="02020603050405020304" pitchFamily="18" charset="0"/>
                <a:cs typeface="Times New Roman" panose="02020603050405020304" pitchFamily="18" charset="0"/>
              </a:rPr>
              <a:t>Hajro</a:t>
            </a:r>
            <a:r>
              <a:rPr lang="en-US" sz="7200" b="1" i="0" dirty="0">
                <a:solidFill>
                  <a:srgbClr val="000000"/>
                </a:solidFill>
                <a:effectLst/>
                <a:latin typeface="Times New Roman" panose="02020603050405020304" pitchFamily="18" charset="0"/>
                <a:cs typeface="Times New Roman" panose="02020603050405020304" pitchFamily="18" charset="0"/>
              </a:rPr>
              <a:t>, A. (2020). Enhancing the Role of Human Resource Management in Corporate Sustainability and Social responsibility: a multi-stakeholder, Multidimensional Approach to HRM. </a:t>
            </a:r>
            <a:r>
              <a:rPr lang="en-US" sz="7200" b="1" i="1" dirty="0">
                <a:solidFill>
                  <a:srgbClr val="000000"/>
                </a:solidFill>
                <a:effectLst/>
                <a:latin typeface="Times New Roman" panose="02020603050405020304" pitchFamily="18" charset="0"/>
                <a:cs typeface="Times New Roman" panose="02020603050405020304" pitchFamily="18" charset="0"/>
              </a:rPr>
              <a:t>Human Resource Management Review</a:t>
            </a:r>
            <a:r>
              <a:rPr lang="en-US" sz="7200" b="1" i="0" dirty="0">
                <a:solidFill>
                  <a:srgbClr val="000000"/>
                </a:solidFill>
                <a:effectLst/>
                <a:latin typeface="Times New Roman" panose="02020603050405020304" pitchFamily="18" charset="0"/>
                <a:cs typeface="Times New Roman" panose="02020603050405020304" pitchFamily="18" charset="0"/>
              </a:rPr>
              <a:t>, 30(3). </a:t>
            </a:r>
            <a:r>
              <a:rPr lang="en-US" sz="7200" b="1" i="0" dirty="0" err="1">
                <a:solidFill>
                  <a:srgbClr val="000000"/>
                </a:solidFill>
                <a:effectLst/>
                <a:latin typeface="Times New Roman" panose="02020603050405020304" pitchFamily="18" charset="0"/>
                <a:cs typeface="Times New Roman" panose="02020603050405020304" pitchFamily="18" charset="0"/>
              </a:rPr>
              <a:t>doi:https</a:t>
            </a:r>
            <a:r>
              <a:rPr lang="en-US" sz="7200" b="1" i="0" dirty="0">
                <a:solidFill>
                  <a:srgbClr val="000000"/>
                </a:solidFill>
                <a:effectLst/>
                <a:latin typeface="Times New Roman" panose="02020603050405020304" pitchFamily="18" charset="0"/>
                <a:cs typeface="Times New Roman" panose="02020603050405020304" pitchFamily="18" charset="0"/>
              </a:rPr>
              <a:t>://</a:t>
            </a:r>
            <a:r>
              <a:rPr lang="en-US" sz="7200" b="1" i="0" dirty="0" err="1">
                <a:solidFill>
                  <a:srgbClr val="000000"/>
                </a:solidFill>
                <a:effectLst/>
                <a:latin typeface="Times New Roman" panose="02020603050405020304" pitchFamily="18" charset="0"/>
                <a:cs typeface="Times New Roman" panose="02020603050405020304" pitchFamily="18" charset="0"/>
              </a:rPr>
              <a:t>doi.org</a:t>
            </a:r>
            <a:r>
              <a:rPr lang="en-US" sz="7200" b="1" i="0" dirty="0">
                <a:solidFill>
                  <a:srgbClr val="000000"/>
                </a:solidFill>
                <a:effectLst/>
                <a:latin typeface="Times New Roman" panose="02020603050405020304" pitchFamily="18" charset="0"/>
                <a:cs typeface="Times New Roman" panose="02020603050405020304" pitchFamily="18" charset="0"/>
              </a:rPr>
              <a:t>/10.1016/</a:t>
            </a:r>
            <a:r>
              <a:rPr lang="en-US" sz="7200" b="1" i="0" dirty="0" err="1">
                <a:solidFill>
                  <a:srgbClr val="000000"/>
                </a:solidFill>
                <a:effectLst/>
                <a:latin typeface="Times New Roman" panose="02020603050405020304" pitchFamily="18" charset="0"/>
                <a:cs typeface="Times New Roman" panose="02020603050405020304" pitchFamily="18" charset="0"/>
              </a:rPr>
              <a:t>j.hrmr.2019.100708</a:t>
            </a:r>
            <a:r>
              <a:rPr lang="en-US" sz="7200" b="1" i="0" dirty="0">
                <a:solidFill>
                  <a:srgbClr val="000000"/>
                </a:solidFill>
                <a:effectLst/>
                <a:latin typeface="Times New Roman" panose="02020603050405020304" pitchFamily="18" charset="0"/>
                <a:cs typeface="Times New Roman" panose="02020603050405020304" pitchFamily="18" charset="0"/>
              </a:rPr>
              <a:t>.</a:t>
            </a:r>
          </a:p>
          <a:p>
            <a:pPr marL="457200" indent="-457200" algn="l">
              <a:buNone/>
            </a:pPr>
            <a:r>
              <a:rPr lang="en-US" sz="7200" b="1" i="0" dirty="0">
                <a:solidFill>
                  <a:srgbClr val="000000"/>
                </a:solidFill>
                <a:effectLst/>
                <a:latin typeface="Times New Roman" panose="02020603050405020304" pitchFamily="18" charset="0"/>
                <a:cs typeface="Times New Roman" panose="02020603050405020304" pitchFamily="18" charset="0"/>
              </a:rPr>
              <a:t>Yin, Y., Wang, Y. and Lu, Y. (2019). Antecedents and outcomes of employee empowerment practices: A theoretical extension with empirical evidence. </a:t>
            </a:r>
            <a:r>
              <a:rPr lang="en-US" sz="7200" b="1" i="1" dirty="0">
                <a:solidFill>
                  <a:srgbClr val="000000"/>
                </a:solidFill>
                <a:effectLst/>
                <a:latin typeface="Times New Roman" panose="02020603050405020304" pitchFamily="18" charset="0"/>
                <a:cs typeface="Times New Roman" panose="02020603050405020304" pitchFamily="18" charset="0"/>
              </a:rPr>
              <a:t>Human Reso</a:t>
            </a:r>
            <a:r>
              <a:rPr lang="en-US" sz="6800" b="1" i="1" dirty="0">
                <a:solidFill>
                  <a:srgbClr val="000000"/>
                </a:solidFill>
                <a:effectLst/>
                <a:latin typeface="Arial" panose="020B0604020202020204" pitchFamily="34" charset="0"/>
                <a:cs typeface="Arial" panose="020B0604020202020204" pitchFamily="34" charset="0"/>
              </a:rPr>
              <a:t>urce Management Journal</a:t>
            </a:r>
            <a:r>
              <a:rPr lang="en-US" sz="6800" b="1" i="0" dirty="0">
                <a:solidFill>
                  <a:srgbClr val="000000"/>
                </a:solidFill>
                <a:effectLst/>
                <a:latin typeface="Arial" panose="020B0604020202020204" pitchFamily="34" charset="0"/>
                <a:cs typeface="Arial" panose="020B0604020202020204" pitchFamily="34" charset="0"/>
              </a:rPr>
              <a:t>, 29(4), pp.564–584. </a:t>
            </a:r>
            <a:r>
              <a:rPr lang="en-US" sz="6800" b="1" i="0" dirty="0" err="1">
                <a:solidFill>
                  <a:srgbClr val="000000"/>
                </a:solidFill>
                <a:effectLst/>
                <a:latin typeface="Arial" panose="020B0604020202020204" pitchFamily="34" charset="0"/>
                <a:cs typeface="Arial" panose="020B0604020202020204" pitchFamily="34" charset="0"/>
              </a:rPr>
              <a:t>doi:https</a:t>
            </a:r>
            <a:r>
              <a:rPr lang="en-US" sz="6800" b="1" i="0" dirty="0">
                <a:solidFill>
                  <a:srgbClr val="000000"/>
                </a:solidFill>
                <a:effectLst/>
                <a:latin typeface="Arial" panose="020B0604020202020204" pitchFamily="34" charset="0"/>
                <a:cs typeface="Arial" panose="020B0604020202020204" pitchFamily="34" charset="0"/>
              </a:rPr>
              <a:t>://</a:t>
            </a:r>
            <a:r>
              <a:rPr lang="en-US" sz="6800" b="1" i="0" dirty="0" err="1">
                <a:solidFill>
                  <a:srgbClr val="000000"/>
                </a:solidFill>
                <a:effectLst/>
                <a:latin typeface="Arial" panose="020B0604020202020204" pitchFamily="34" charset="0"/>
                <a:cs typeface="Arial" panose="020B0604020202020204" pitchFamily="34" charset="0"/>
              </a:rPr>
              <a:t>doi.org</a:t>
            </a:r>
            <a:r>
              <a:rPr lang="en-US" sz="6800" b="1" i="0" dirty="0">
                <a:solidFill>
                  <a:srgbClr val="000000"/>
                </a:solidFill>
                <a:effectLst/>
                <a:latin typeface="Arial" panose="020B0604020202020204" pitchFamily="34" charset="0"/>
                <a:cs typeface="Arial" panose="020B0604020202020204" pitchFamily="34" charset="0"/>
              </a:rPr>
              <a:t>/10.1111/1748-8583.12243.</a:t>
            </a:r>
            <a:endParaRPr lang="en-US" sz="6800" b="1" i="0" dirty="0">
              <a:effectLst/>
              <a:latin typeface="Arial" panose="020B0604020202020204" pitchFamily="34" charset="0"/>
              <a:cs typeface="Arial" panose="020B0604020202020204" pitchFamily="34" charset="0"/>
            </a:endParaRPr>
          </a:p>
          <a:p>
            <a:pPr>
              <a:lnSpc>
                <a:spcPct val="90000"/>
              </a:lnSpc>
            </a:pPr>
            <a:endParaRPr lang="en-KE" sz="1500"/>
          </a:p>
        </p:txBody>
      </p:sp>
    </p:spTree>
    <p:extLst>
      <p:ext uri="{BB962C8B-B14F-4D97-AF65-F5344CB8AC3E}">
        <p14:creationId xmlns:p14="http://schemas.microsoft.com/office/powerpoint/2010/main" val="3251382851"/>
      </p:ext>
    </p:extLst>
  </p:cSld>
  <p:clrMapOvr>
    <a:masterClrMapping/>
  </p:clrMapOvr>
</p:sld>
</file>

<file path=ppt/theme/theme1.xml><?xml version="1.0" encoding="utf-8"?>
<a:theme xmlns:a="http://schemas.openxmlformats.org/drawingml/2006/main" name="Wisp">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363</TotalTime>
  <Words>2350</Words>
  <Application>Microsoft Office PowerPoint</Application>
  <PresentationFormat>Widescreen</PresentationFormat>
  <Paragraphs>107</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Human Resource Management </vt:lpstr>
      <vt:lpstr>Introduction</vt:lpstr>
      <vt:lpstr>The Role of a Human Resource Professional</vt:lpstr>
      <vt:lpstr>The Role of a Human Resource Professional… Cont’d</vt:lpstr>
      <vt:lpstr>The CIPD Professional Map</vt:lpstr>
      <vt:lpstr>Building a Positive Employer-Employee Relationship</vt:lpstr>
      <vt:lpstr>Building a Positive Employer-Employee Relationship… Cont’d</vt:lpstr>
      <vt:lpstr>Building a Positive Employer-Employee Relationship… Cont’d</vt:lpstr>
      <vt:lpstr>Building a Positive Employer-Employee Relationship… Cont’d</vt:lpstr>
      <vt:lpstr>The Negatives of Being an HR Professional</vt:lpstr>
      <vt:lpstr>Theories Relevant to HR Practice</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Microsoft User</dc:creator>
  <cp:lastModifiedBy>Renaldo Juman (2114362)</cp:lastModifiedBy>
  <cp:revision>72</cp:revision>
  <dcterms:created xsi:type="dcterms:W3CDTF">2023-09-27T09:43:42Z</dcterms:created>
  <dcterms:modified xsi:type="dcterms:W3CDTF">2023-10-18T14:27:47Z</dcterms:modified>
</cp:coreProperties>
</file>