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58" r:id="rId2"/>
    <p:sldId id="274" r:id="rId3"/>
    <p:sldId id="289" r:id="rId4"/>
    <p:sldId id="303" r:id="rId5"/>
    <p:sldId id="293" r:id="rId6"/>
    <p:sldId id="308" r:id="rId7"/>
    <p:sldId id="309" r:id="rId8"/>
    <p:sldId id="285" r:id="rId9"/>
    <p:sldId id="304" r:id="rId10"/>
    <p:sldId id="305" r:id="rId11"/>
    <p:sldId id="306" r:id="rId12"/>
    <p:sldId id="307" r:id="rId13"/>
    <p:sldId id="300" r:id="rId14"/>
    <p:sldId id="286" r:id="rId15"/>
    <p:sldId id="302" r:id="rId16"/>
    <p:sldId id="287" r:id="rId17"/>
    <p:sldId id="28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90" autoAdjust="0"/>
    <p:restoredTop sz="81688" autoAdjust="0"/>
  </p:normalViewPr>
  <p:slideViewPr>
    <p:cSldViewPr>
      <p:cViewPr varScale="1">
        <p:scale>
          <a:sx n="89" d="100"/>
          <a:sy n="89" d="100"/>
        </p:scale>
        <p:origin x="702"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DF069A-B00B-41E3-A3C1-0B43EDB0DD34}" type="datetimeFigureOut">
              <a:rPr lang="en-GB" smtClean="0"/>
              <a:t>10/01/2018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39E918-88F5-4DC3-ADC2-D63BF93AAE5D}" type="slidenum">
              <a:rPr lang="en-GB" smtClean="0"/>
              <a:t>‹#›</a:t>
            </a:fld>
            <a:endParaRPr lang="en-GB"/>
          </a:p>
        </p:txBody>
      </p:sp>
    </p:spTree>
    <p:extLst>
      <p:ext uri="{BB962C8B-B14F-4D97-AF65-F5344CB8AC3E}">
        <p14:creationId xmlns:p14="http://schemas.microsoft.com/office/powerpoint/2010/main" val="3962119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1143000" y="685800"/>
            <a:ext cx="4572000" cy="3429000"/>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387248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2</a:t>
            </a:fld>
            <a:endParaRPr lang="en-GB"/>
          </a:p>
        </p:txBody>
      </p:sp>
    </p:spTree>
    <p:extLst>
      <p:ext uri="{BB962C8B-B14F-4D97-AF65-F5344CB8AC3E}">
        <p14:creationId xmlns:p14="http://schemas.microsoft.com/office/powerpoint/2010/main" val="653354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Class task; ask the questions</a:t>
            </a:r>
            <a:r>
              <a:rPr lang="en-GB" baseline="0" dirty="0" smtClean="0"/>
              <a:t> on the slide and gauge their responses.</a:t>
            </a:r>
          </a:p>
          <a:p>
            <a:endParaRPr lang="en-GB" baseline="0" dirty="0" smtClean="0"/>
          </a:p>
          <a:p>
            <a:r>
              <a:rPr lang="en-GB" baseline="0" dirty="0" smtClean="0"/>
              <a:t>Do they understand the difference between implications for themselves as students and implications should they be practitioners?</a:t>
            </a:r>
          </a:p>
          <a:p>
            <a:endParaRPr lang="en-GB" baseline="0" dirty="0" smtClean="0"/>
          </a:p>
          <a:p>
            <a:r>
              <a:rPr lang="en-GB" baseline="0" dirty="0" smtClean="0"/>
              <a:t>Ask them what could happen due to lack of planning by practitioners – note their answers on the flipchart</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1943419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r>
              <a:rPr lang="en-US" dirty="0" smtClean="0"/>
              <a:t>Can the students think of any more?</a:t>
            </a:r>
          </a:p>
          <a:p>
            <a:endParaRPr lang="en-US" dirty="0" smtClean="0"/>
          </a:p>
          <a:p>
            <a:r>
              <a:rPr lang="en-US" dirty="0" smtClean="0"/>
              <a:t>Have they included</a:t>
            </a:r>
            <a:r>
              <a:rPr lang="en-US" baseline="0" dirty="0" smtClean="0"/>
              <a:t> ‘assessment</a:t>
            </a:r>
            <a:r>
              <a:rPr lang="en-US" baseline="0" dirty="0" smtClean="0"/>
              <a:t>?’ What do we do when we assess? How do we assess? Should this change?</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346689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four assessment actions — collecting, documenting, reflecting on, and using information — overlap and often happen at the same time. At times the adult uses all four actions at once and at other times undertakes just one or two. On occasions the adult assesses within a few seconds or minutes, but often assessment takes place over a number of days or weeks. Sometimes the adult assesses without even planning to. At other times, he/she plans to focus on particular aspects of learning and development.</a:t>
            </a:r>
          </a:p>
          <a:p>
            <a:endParaRPr lang="en-GB" dirty="0" smtClean="0"/>
          </a:p>
          <a:p>
            <a:r>
              <a:rPr lang="en-GB" dirty="0" smtClean="0"/>
              <a:t>Ask</a:t>
            </a:r>
            <a:r>
              <a:rPr lang="en-GB" baseline="0" dirty="0" smtClean="0"/>
              <a:t> students to think of other reasons why children are assessed….</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3686331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Is</a:t>
            </a:r>
            <a:r>
              <a:rPr lang="en-GB" baseline="0" dirty="0" smtClean="0"/>
              <a:t> this still the case?</a:t>
            </a:r>
          </a:p>
          <a:p>
            <a:r>
              <a:rPr lang="en-GB" baseline="0" dirty="0" smtClean="0"/>
              <a:t>Do students have different examples of how and when children are assessed?</a:t>
            </a:r>
          </a:p>
          <a:p>
            <a:endParaRPr lang="en-GB" baseline="0" dirty="0" smtClean="0"/>
          </a:p>
          <a:p>
            <a:r>
              <a:rPr lang="en-GB" baseline="0" dirty="0" smtClean="0"/>
              <a:t>What does ‘informal assessment’ mean to students? Play…..</a:t>
            </a:r>
          </a:p>
          <a:p>
            <a:endParaRPr lang="en-GB" baseline="0" dirty="0" smtClean="0"/>
          </a:p>
          <a:p>
            <a:r>
              <a:rPr lang="en-GB" baseline="0" dirty="0" smtClean="0"/>
              <a:t>Direct them to mathematical content (reference on slide); frameworks to be discussed in later lecture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2008638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There are many advantages to assessing a child through play. First and foremost is that it is fun for the child. </a:t>
            </a:r>
            <a:r>
              <a:rPr lang="en-US" sz="1200" kern="1200" dirty="0" err="1" smtClean="0">
                <a:solidFill>
                  <a:schemeClr val="tx1"/>
                </a:solidFill>
                <a:effectLst/>
                <a:latin typeface="+mn-lt"/>
                <a:ea typeface="+mn-ea"/>
                <a:cs typeface="+mn-cs"/>
              </a:rPr>
              <a:t>Secondy</a:t>
            </a:r>
            <a:r>
              <a:rPr lang="en-US" sz="1200" kern="1200" dirty="0" smtClean="0">
                <a:solidFill>
                  <a:schemeClr val="tx1"/>
                </a:solidFill>
                <a:effectLst/>
                <a:latin typeface="+mn-lt"/>
                <a:ea typeface="+mn-ea"/>
                <a:cs typeface="+mn-cs"/>
              </a:rPr>
              <a:t>, the child usually does not </a:t>
            </a:r>
            <a:r>
              <a:rPr lang="en-US" sz="1200" kern="1200" dirty="0" err="1" smtClean="0">
                <a:solidFill>
                  <a:schemeClr val="tx1"/>
                </a:solidFill>
                <a:effectLst/>
                <a:latin typeface="+mn-lt"/>
                <a:ea typeface="+mn-ea"/>
                <a:cs typeface="+mn-cs"/>
              </a:rPr>
              <a:t>realise</a:t>
            </a:r>
            <a:r>
              <a:rPr lang="en-US" sz="1200" kern="1200" dirty="0" smtClean="0">
                <a:solidFill>
                  <a:schemeClr val="tx1"/>
                </a:solidFill>
                <a:effectLst/>
                <a:latin typeface="+mn-lt"/>
                <a:ea typeface="+mn-ea"/>
                <a:cs typeface="+mn-cs"/>
              </a:rPr>
              <a:t> they’re being assessed and this creates a relaxed atmosphere which builds trust and rapport with the therapist. Finally a comfortable and relaxed atmosphere is more conducive to communication and often allows you to see things you may not get in a more formal setting. An added advantage is that building that trust and rapport early on means that you have a better chance of getting the child to constructively engage in formal assessment at a later date if you need to.</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REMIND STUDENTS</a:t>
            </a:r>
            <a:r>
              <a:rPr lang="en-GB" sz="1200" kern="1200" baseline="0" dirty="0" smtClean="0">
                <a:solidFill>
                  <a:schemeClr val="tx1"/>
                </a:solidFill>
                <a:effectLst/>
                <a:latin typeface="+mn-lt"/>
                <a:ea typeface="+mn-ea"/>
                <a:cs typeface="+mn-cs"/>
              </a:rPr>
              <a:t> THAT ALTHOUGH ‘PLAY’ HAS HIGH STATUS IN WESTERN COUNTRIES, THIS IS NOT ALWAYS THE CASE IN ALL CULTURES.</a:t>
            </a:r>
            <a:endParaRPr lang="en-GB" sz="1200" kern="1200" baseline="0" dirty="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e.g. UK families usually provide many toys, children are encouraged to play; some Asian cultures, children don’t have access to many toys and play is used as a ‘reward</a:t>
            </a:r>
            <a:r>
              <a:rPr lang="en-GB" sz="1200" kern="1200" baseline="0" dirty="0" smtClean="0">
                <a:solidFill>
                  <a:schemeClr val="tx1"/>
                </a:solidFill>
                <a:effectLst/>
                <a:latin typeface="+mn-lt"/>
                <a:ea typeface="+mn-ea"/>
                <a:cs typeface="+mn-cs"/>
              </a:rPr>
              <a:t>’</a:t>
            </a:r>
          </a:p>
          <a:p>
            <a:endParaRPr lang="en-GB" sz="1200" kern="1200" baseline="0" dirty="0" smtClean="0">
              <a:solidFill>
                <a:schemeClr val="tx1"/>
              </a:solidFill>
              <a:effectLst/>
              <a:latin typeface="+mn-lt"/>
              <a:ea typeface="+mn-ea"/>
              <a:cs typeface="+mn-cs"/>
            </a:endParaRPr>
          </a:p>
          <a:p>
            <a:r>
              <a:rPr lang="en-GB" sz="1200" kern="1200" baseline="0" dirty="0" smtClean="0">
                <a:solidFill>
                  <a:schemeClr val="tx1"/>
                </a:solidFill>
                <a:effectLst/>
                <a:latin typeface="+mn-lt"/>
                <a:ea typeface="+mn-ea"/>
                <a:cs typeface="+mn-cs"/>
              </a:rPr>
              <a:t>Generates a relaxed atmosphere, children often do not realise they are being assessed, what do we need for this to be successful?</a:t>
            </a:r>
            <a:endParaRPr lang="en-GB" sz="1200" kern="1200" baseline="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2307505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Possible</a:t>
            </a:r>
            <a:r>
              <a:rPr lang="en-GB" baseline="0" dirty="0" smtClean="0"/>
              <a:t> suggestions:</a:t>
            </a:r>
          </a:p>
          <a:p>
            <a:r>
              <a:rPr lang="en-GB" baseline="0" dirty="0" smtClean="0"/>
              <a:t>ADVANTAGES:</a:t>
            </a:r>
          </a:p>
          <a:p>
            <a:pPr marL="171450" indent="-171450">
              <a:buFont typeface="Arial" panose="020B0604020202020204" pitchFamily="34" charset="0"/>
              <a:buChar char="•"/>
            </a:pPr>
            <a:r>
              <a:rPr lang="en-GB" dirty="0" smtClean="0"/>
              <a:t>Assessment enables the adult to find out what children understand, how they think, what they are able to do, and what their dispositions and interests are. </a:t>
            </a:r>
          </a:p>
          <a:p>
            <a:pPr marL="171450" indent="-171450">
              <a:buFont typeface="Arial" panose="020B0604020202020204" pitchFamily="34" charset="0"/>
              <a:buChar char="•"/>
            </a:pPr>
            <a:r>
              <a:rPr lang="en-GB" dirty="0" smtClean="0"/>
              <a:t>This information helps the adult to build rich stories of children as capable and competent learners in order to support further learning and development. </a:t>
            </a:r>
          </a:p>
          <a:p>
            <a:pPr marL="171450" indent="-171450">
              <a:buFont typeface="Arial" panose="020B0604020202020204" pitchFamily="34" charset="0"/>
              <a:buChar char="•"/>
            </a:pPr>
            <a:r>
              <a:rPr lang="en-GB" dirty="0" smtClean="0"/>
              <a:t>Assessment information gives on-going feedback to children about how they are getting on in their learning, to provide challenging and enjoyable experiences for them, to choose appropriate supports for them, and to document, celebrate and plan the next steps in their learning. </a:t>
            </a:r>
          </a:p>
          <a:p>
            <a:pPr marL="0" indent="0">
              <a:buFont typeface="Arial" panose="020B0604020202020204" pitchFamily="34" charset="0"/>
              <a:buNone/>
            </a:pPr>
            <a:endParaRPr lang="en-GB" dirty="0" smtClean="0"/>
          </a:p>
          <a:p>
            <a:pPr marL="0" indent="0">
              <a:buFont typeface="Arial" panose="020B0604020202020204" pitchFamily="34" charset="0"/>
              <a:buNone/>
            </a:pPr>
            <a:r>
              <a:rPr lang="en-GB" dirty="0" smtClean="0"/>
              <a:t>DISADVANTAGES</a:t>
            </a:r>
          </a:p>
          <a:p>
            <a:pPr marL="171450" indent="-171450">
              <a:buFont typeface="Arial" panose="020B0604020202020204" pitchFamily="34" charset="0"/>
              <a:buChar char="•"/>
            </a:pPr>
            <a:r>
              <a:rPr lang="en-GB" dirty="0" smtClean="0"/>
              <a:t>Assessments a</a:t>
            </a:r>
            <a:r>
              <a:rPr lang="en-US" dirty="0" err="1" smtClean="0"/>
              <a:t>ren't</a:t>
            </a:r>
            <a:r>
              <a:rPr lang="en-US" dirty="0" smtClean="0"/>
              <a:t> always beneficial and can have drawbacks</a:t>
            </a:r>
          </a:p>
          <a:p>
            <a:pPr marL="171450" indent="-171450">
              <a:buFont typeface="Arial" panose="020B0604020202020204" pitchFamily="34" charset="0"/>
              <a:buChar char="•"/>
            </a:pPr>
            <a:r>
              <a:rPr lang="en-GB" dirty="0" smtClean="0"/>
              <a:t>Students to feedback and discuss…</a:t>
            </a:r>
            <a:endParaRPr lang="en-US" dirty="0" smtClean="0"/>
          </a:p>
          <a:p>
            <a:pPr marL="171450" indent="-171450">
              <a:buFont typeface="Arial" panose="020B0604020202020204" pitchFamily="34" charset="0"/>
              <a:buChar char="•"/>
            </a:pPr>
            <a:endParaRPr lang="en-GB" dirty="0" smtClean="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3652139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Different types of planning</a:t>
            </a:r>
          </a:p>
          <a:p>
            <a:endParaRPr lang="en-GB" baseline="0" dirty="0" smtClean="0"/>
          </a:p>
          <a:p>
            <a:r>
              <a:rPr lang="en-GB" baseline="0" dirty="0" smtClean="0"/>
              <a:t>Again, students to discuss</a:t>
            </a:r>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611431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10</a:t>
            </a:fld>
            <a:endParaRPr lang="en-GB"/>
          </a:p>
        </p:txBody>
      </p:sp>
    </p:spTree>
    <p:extLst>
      <p:ext uri="{BB962C8B-B14F-4D97-AF65-F5344CB8AC3E}">
        <p14:creationId xmlns:p14="http://schemas.microsoft.com/office/powerpoint/2010/main" val="31176178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r>
              <a:rPr lang="en-US" dirty="0" smtClean="0"/>
              <a:t>What do you do?</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11</a:t>
            </a:fld>
            <a:endParaRPr lang="en-GB"/>
          </a:p>
        </p:txBody>
      </p:sp>
    </p:spTree>
    <p:extLst>
      <p:ext uri="{BB962C8B-B14F-4D97-AF65-F5344CB8AC3E}">
        <p14:creationId xmlns:p14="http://schemas.microsoft.com/office/powerpoint/2010/main" val="40507108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Ask students to look at</a:t>
            </a:r>
            <a:r>
              <a:rPr lang="en-GB" baseline="0" dirty="0" smtClean="0"/>
              <a:t> different examples of practice around the world.</a:t>
            </a:r>
          </a:p>
          <a:p>
            <a:endParaRPr lang="en-GB" baseline="0" dirty="0" smtClean="0"/>
          </a:p>
          <a:p>
            <a:r>
              <a:rPr lang="en-GB" baseline="0" dirty="0" smtClean="0"/>
              <a:t>Give them around 20 minutes and ask them to feedback; write their responses on a flipchart</a:t>
            </a:r>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1164979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13</a:t>
            </a:fld>
            <a:endParaRPr lang="en-GB"/>
          </a:p>
        </p:txBody>
      </p:sp>
    </p:spTree>
    <p:extLst>
      <p:ext uri="{BB962C8B-B14F-4D97-AF65-F5344CB8AC3E}">
        <p14:creationId xmlns:p14="http://schemas.microsoft.com/office/powerpoint/2010/main" val="8094083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solidFill>
                  <a:srgbClr val="002060"/>
                </a:solidFill>
                <a:latin typeface="Lucida Sans" panose="020B0602030504020204" pitchFamily="34" charset="0"/>
              </a:rPr>
              <a:t>Counting – can usually learn the sequence of counting words but may have</a:t>
            </a:r>
            <a:r>
              <a:rPr lang="en-GB" sz="1200" baseline="0" dirty="0" smtClean="0">
                <a:solidFill>
                  <a:srgbClr val="002060"/>
                </a:solidFill>
                <a:latin typeface="Lucida Sans" panose="020B0602030504020204" pitchFamily="34" charset="0"/>
              </a:rPr>
              <a:t> difficulty moving back and forth from number to number, especially in 2s and 3s</a:t>
            </a:r>
            <a:endParaRPr lang="en-GB" sz="1200" dirty="0" smtClean="0">
              <a:solidFill>
                <a:srgbClr val="002060"/>
              </a:solidFill>
              <a:latin typeface="Lucida Sans" panose="020B0602030504020204" pitchFamily="34" charset="0"/>
            </a:endParaRPr>
          </a:p>
          <a:p>
            <a:r>
              <a:rPr lang="en-GB" sz="1200" dirty="0" smtClean="0">
                <a:solidFill>
                  <a:srgbClr val="002060"/>
                </a:solidFill>
                <a:latin typeface="Lucida Sans" panose="020B0602030504020204" pitchFamily="34" charset="0"/>
              </a:rPr>
              <a:t>Calculations – find learning and recalling number facts</a:t>
            </a:r>
            <a:r>
              <a:rPr lang="en-GB" sz="1200" baseline="0" dirty="0" smtClean="0">
                <a:solidFill>
                  <a:srgbClr val="002060"/>
                </a:solidFill>
                <a:latin typeface="Lucida Sans" panose="020B0602030504020204" pitchFamily="34" charset="0"/>
              </a:rPr>
              <a:t> difficult. Lack confidence even when they have the correct answer.</a:t>
            </a:r>
          </a:p>
          <a:p>
            <a:r>
              <a:rPr lang="en-GB" sz="1200" baseline="0" dirty="0" smtClean="0">
                <a:solidFill>
                  <a:srgbClr val="002060"/>
                </a:solidFill>
                <a:latin typeface="Lucida Sans" panose="020B0602030504020204" pitchFamily="34" charset="0"/>
              </a:rPr>
              <a:t>They may understand that 5 + 3 = 8 but will not understand 3 + 5 = 8</a:t>
            </a:r>
            <a:endParaRPr lang="en-GB" sz="1200" dirty="0" smtClean="0">
              <a:solidFill>
                <a:srgbClr val="002060"/>
              </a:solidFill>
              <a:latin typeface="Lucida Sans" panose="020B0602030504020204" pitchFamily="34" charset="0"/>
            </a:endParaRPr>
          </a:p>
          <a:p>
            <a:r>
              <a:rPr lang="en-GB" sz="1200" dirty="0" smtClean="0">
                <a:solidFill>
                  <a:srgbClr val="002060"/>
                </a:solidFill>
                <a:latin typeface="Lucida Sans" panose="020B0602030504020204" pitchFamily="34" charset="0"/>
              </a:rPr>
              <a:t>Numbers with </a:t>
            </a:r>
            <a:r>
              <a:rPr lang="en-GB" sz="1200" dirty="0" err="1" smtClean="0">
                <a:solidFill>
                  <a:srgbClr val="002060"/>
                </a:solidFill>
                <a:latin typeface="Lucida Sans" panose="020B0602030504020204" pitchFamily="34" charset="0"/>
              </a:rPr>
              <a:t>zeros</a:t>
            </a:r>
            <a:r>
              <a:rPr lang="en-GB" sz="1200" dirty="0" smtClean="0">
                <a:solidFill>
                  <a:srgbClr val="002060"/>
                </a:solidFill>
                <a:latin typeface="Lucida Sans" panose="020B0602030504020204" pitchFamily="34" charset="0"/>
              </a:rPr>
              <a:t> – may find it difficult to relate numbers</a:t>
            </a:r>
            <a:r>
              <a:rPr lang="en-GB" sz="1200" baseline="0" dirty="0" smtClean="0">
                <a:solidFill>
                  <a:srgbClr val="002060"/>
                </a:solidFill>
                <a:latin typeface="Lucida Sans" panose="020B0602030504020204" pitchFamily="34" charset="0"/>
              </a:rPr>
              <a:t> ending in a zero with 10, 100, 1000 </a:t>
            </a:r>
            <a:r>
              <a:rPr lang="en-GB" sz="1200" baseline="0" dirty="0" err="1" smtClean="0">
                <a:solidFill>
                  <a:srgbClr val="002060"/>
                </a:solidFill>
                <a:latin typeface="Lucida Sans" panose="020B0602030504020204" pitchFamily="34" charset="0"/>
              </a:rPr>
              <a:t>etc</a:t>
            </a:r>
            <a:endParaRPr lang="en-GB" sz="1200" dirty="0" smtClean="0">
              <a:solidFill>
                <a:srgbClr val="002060"/>
              </a:solidFill>
              <a:latin typeface="Lucida Sans" panose="020B0602030504020204" pitchFamily="34" charset="0"/>
            </a:endParaRPr>
          </a:p>
          <a:p>
            <a:r>
              <a:rPr lang="en-GB" sz="1200" dirty="0" smtClean="0">
                <a:solidFill>
                  <a:srgbClr val="002060"/>
                </a:solidFill>
                <a:latin typeface="Lucida Sans" panose="020B0602030504020204" pitchFamily="34" charset="0"/>
              </a:rPr>
              <a:t>Measures – difficulty</a:t>
            </a:r>
            <a:r>
              <a:rPr lang="en-GB" sz="1200" baseline="0" dirty="0" smtClean="0">
                <a:solidFill>
                  <a:srgbClr val="002060"/>
                </a:solidFill>
                <a:latin typeface="Lucida Sans" panose="020B0602030504020204" pitchFamily="34" charset="0"/>
              </a:rPr>
              <a:t> handling money, telling the time, speed, temperature</a:t>
            </a:r>
            <a:endParaRPr lang="en-GB" sz="1200" dirty="0" smtClean="0">
              <a:solidFill>
                <a:srgbClr val="002060"/>
              </a:solidFill>
              <a:latin typeface="Lucida Sans" panose="020B0602030504020204" pitchFamily="34" charset="0"/>
            </a:endParaRPr>
          </a:p>
          <a:p>
            <a:r>
              <a:rPr lang="en-GB" sz="1200" dirty="0" smtClean="0">
                <a:solidFill>
                  <a:srgbClr val="002060"/>
                </a:solidFill>
                <a:latin typeface="Lucida Sans" panose="020B0602030504020204" pitchFamily="34" charset="0"/>
              </a:rPr>
              <a:t>Direction/ orientation – difficulty</a:t>
            </a:r>
            <a:r>
              <a:rPr lang="en-GB" sz="1200" baseline="0" dirty="0" smtClean="0">
                <a:solidFill>
                  <a:srgbClr val="002060"/>
                </a:solidFill>
                <a:latin typeface="Lucida Sans" panose="020B0602030504020204" pitchFamily="34" charset="0"/>
              </a:rPr>
              <a:t> understanding spatial orientation, unable to follow directions</a:t>
            </a:r>
            <a:endParaRPr lang="en-GB" sz="1200" dirty="0" smtClean="0">
              <a:solidFill>
                <a:srgbClr val="002060"/>
              </a:solidFill>
              <a:latin typeface="Lucida Sans"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25415857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Direct students to undertake</a:t>
            </a:r>
            <a:r>
              <a:rPr lang="en-GB" baseline="0" dirty="0" smtClean="0"/>
              <a:t> further research into practice in </a:t>
            </a:r>
            <a:r>
              <a:rPr lang="en-GB" baseline="0" smtClean="0"/>
              <a:t>other countries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41705610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tandfonline.com/doi/full/10.1080/1350293X.2014.996424"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journals.sagepub.com/doi/full/10.1177/0165025414538558"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dera.ioe.ac.uk/3642/1/110517foundassessment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539552" y="620688"/>
            <a:ext cx="8352928" cy="2838177"/>
          </a:xfrm>
        </p:spPr>
        <p:txBody>
          <a:bodyPr>
            <a:normAutofit fontScale="90000"/>
          </a:bodyPr>
          <a:lstStyle/>
          <a:p>
            <a:pPr lvl="0">
              <a:spcBef>
                <a:spcPct val="20000"/>
              </a:spcBef>
            </a:pP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cy-GB" altLang="cy-GB" sz="4000" dirty="0" smtClean="0">
                <a:solidFill>
                  <a:srgbClr val="FFFF00">
                    <a:lumMod val="20000"/>
                    <a:lumOff val="80000"/>
                  </a:srgbClr>
                </a:solidFill>
                <a:latin typeface="Lucida Sans" pitchFamily="34" charset="0"/>
                <a:ea typeface="+mn-ea"/>
                <a:cs typeface="+mn-cs"/>
              </a:rPr>
              <a:t>EAEE4005/C</a:t>
            </a:r>
            <a:br>
              <a:rPr lang="cy-GB" altLang="cy-GB" sz="4000" dirty="0" smtClean="0">
                <a:solidFill>
                  <a:srgbClr val="FFFF00">
                    <a:lumMod val="20000"/>
                    <a:lumOff val="80000"/>
                  </a:srgbClr>
                </a:solidFill>
                <a:latin typeface="Lucida Sans" pitchFamily="34" charset="0"/>
                <a:ea typeface="+mn-ea"/>
                <a:cs typeface="+mn-cs"/>
              </a:rPr>
            </a:br>
            <a:r>
              <a:rPr lang="cy-GB" altLang="cy-GB" sz="4000" dirty="0" smtClean="0">
                <a:solidFill>
                  <a:srgbClr val="FFFF00">
                    <a:lumMod val="20000"/>
                    <a:lumOff val="80000"/>
                  </a:srgbClr>
                </a:solidFill>
                <a:latin typeface="Lucida Sans" pitchFamily="34" charset="0"/>
                <a:ea typeface="+mn-ea"/>
                <a:cs typeface="+mn-cs"/>
              </a:rPr>
              <a:t>EAEE4010/C</a:t>
            </a:r>
            <a:r>
              <a:rPr lang="cy-GB" altLang="cy-GB" sz="2800" dirty="0">
                <a:solidFill>
                  <a:srgbClr val="FFFF00">
                    <a:lumMod val="20000"/>
                    <a:lumOff val="80000"/>
                  </a:srgbClr>
                </a:solidFill>
                <a:latin typeface="Lucida Sans" pitchFamily="34" charset="0"/>
                <a:ea typeface="+mn-ea"/>
                <a:cs typeface="+mn-cs"/>
              </a:rPr>
              <a:t/>
            </a:r>
            <a:br>
              <a:rPr lang="cy-GB" altLang="cy-GB" sz="2800" dirty="0">
                <a:solidFill>
                  <a:srgbClr val="FFFF00">
                    <a:lumMod val="20000"/>
                    <a:lumOff val="80000"/>
                  </a:srgbClr>
                </a:solidFill>
                <a:latin typeface="Lucida Sans" pitchFamily="34" charset="0"/>
                <a:ea typeface="+mn-ea"/>
                <a:cs typeface="+mn-cs"/>
              </a:rPr>
            </a:br>
            <a:r>
              <a:rPr lang="en-GB" altLang="cy-GB" sz="2800" dirty="0" smtClean="0">
                <a:solidFill>
                  <a:srgbClr val="FFFF00">
                    <a:lumMod val="20000"/>
                    <a:lumOff val="80000"/>
                  </a:srgbClr>
                </a:solidFill>
                <a:latin typeface="Lucida Sans" pitchFamily="34" charset="0"/>
                <a:ea typeface="+mn-ea"/>
                <a:cs typeface="+mn-cs"/>
              </a:rPr>
              <a:t>Y </a:t>
            </a:r>
            <a:r>
              <a:rPr lang="en-GB" altLang="cy-GB" sz="2800" dirty="0" err="1" smtClean="0">
                <a:solidFill>
                  <a:srgbClr val="FFFF00">
                    <a:lumMod val="20000"/>
                    <a:lumOff val="80000"/>
                  </a:srgbClr>
                </a:solidFill>
                <a:latin typeface="Lucida Sans" pitchFamily="34" charset="0"/>
                <a:ea typeface="+mn-ea"/>
                <a:cs typeface="+mn-cs"/>
              </a:rPr>
              <a:t>mathemategydd</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ifanc</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archwilio</a:t>
            </a:r>
            <a:r>
              <a:rPr lang="en-GB" altLang="cy-GB" sz="2800" dirty="0" smtClean="0">
                <a:solidFill>
                  <a:srgbClr val="FFFF00">
                    <a:lumMod val="20000"/>
                    <a:lumOff val="80000"/>
                  </a:srgbClr>
                </a:solidFill>
                <a:latin typeface="Lucida Sans" pitchFamily="34" charset="0"/>
                <a:ea typeface="+mn-ea"/>
                <a:cs typeface="+mn-cs"/>
              </a:rPr>
              <a:t> a </a:t>
            </a:r>
            <a:r>
              <a:rPr lang="en-GB" altLang="cy-GB" sz="2800" dirty="0" err="1" smtClean="0">
                <a:solidFill>
                  <a:srgbClr val="FFFF00">
                    <a:lumMod val="20000"/>
                    <a:lumOff val="80000"/>
                  </a:srgbClr>
                </a:solidFill>
                <a:latin typeface="Lucida Sans" pitchFamily="34" charset="0"/>
                <a:ea typeface="+mn-ea"/>
                <a:cs typeface="+mn-cs"/>
              </a:rPr>
              <a:t>datrys</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problemau</a:t>
            </a:r>
            <a:r>
              <a:rPr lang="en-GB" altLang="cy-GB" sz="2800" i="1" dirty="0" smtClean="0">
                <a:solidFill>
                  <a:srgbClr val="FFFF00">
                    <a:lumMod val="20000"/>
                    <a:lumOff val="80000"/>
                  </a:srgbClr>
                </a:solidFill>
                <a:latin typeface="Lucida Sans" pitchFamily="34" charset="0"/>
                <a:ea typeface="+mn-ea"/>
                <a:cs typeface="+mn-cs"/>
              </a:rPr>
              <a:t/>
            </a:r>
            <a:br>
              <a:rPr lang="en-GB" altLang="cy-GB" sz="2800" i="1" dirty="0" smtClean="0">
                <a:solidFill>
                  <a:srgbClr val="FFFF00">
                    <a:lumMod val="20000"/>
                    <a:lumOff val="80000"/>
                  </a:srgbClr>
                </a:solidFill>
                <a:latin typeface="Lucida Sans" pitchFamily="34" charset="0"/>
                <a:ea typeface="+mn-ea"/>
                <a:cs typeface="+mn-cs"/>
              </a:rPr>
            </a:br>
            <a:r>
              <a:rPr lang="en-GB" altLang="cy-GB" sz="2800" i="1" dirty="0" smtClean="0">
                <a:solidFill>
                  <a:srgbClr val="FFFF00">
                    <a:lumMod val="20000"/>
                    <a:lumOff val="80000"/>
                  </a:srgbClr>
                </a:solidFill>
                <a:latin typeface="Lucida Sans" pitchFamily="34" charset="0"/>
                <a:ea typeface="+mn-ea"/>
                <a:cs typeface="+mn-cs"/>
              </a:rPr>
              <a:t>The young mathematician: exploration and problem solving</a:t>
            </a:r>
            <a:r>
              <a:rPr lang="cy-GB" altLang="cy-GB" sz="3200" dirty="0">
                <a:solidFill>
                  <a:prstClr val="black">
                    <a:tint val="75000"/>
                  </a:prstClr>
                </a:solidFill>
                <a:latin typeface="Lucida Sans" pitchFamily="34" charset="0"/>
                <a:ea typeface="+mn-ea"/>
                <a:cs typeface="+mn-cs"/>
              </a:rPr>
              <a:t/>
            </a:r>
            <a:br>
              <a:rPr lang="cy-GB" altLang="cy-GB" sz="3200" dirty="0">
                <a:solidFill>
                  <a:prstClr val="black">
                    <a:tint val="75000"/>
                  </a:prstClr>
                </a:solidFill>
                <a:latin typeface="Lucida Sans" pitchFamily="34" charset="0"/>
                <a:ea typeface="+mn-ea"/>
                <a:cs typeface="+mn-cs"/>
              </a:rPr>
            </a:b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251520" y="3744614"/>
            <a:ext cx="8640960" cy="2348681"/>
          </a:xfrm>
        </p:spPr>
        <p:txBody>
          <a:bodyPr>
            <a:normAutofit/>
          </a:bodyPr>
          <a:lstStyle/>
          <a:p>
            <a:pPr algn="l"/>
            <a:endParaRPr lang="en-GB" altLang="cy-GB" sz="2800" i="1" dirty="0">
              <a:solidFill>
                <a:schemeClr val="bg1"/>
              </a:solidFill>
              <a:latin typeface="Lucida Sans" pitchFamily="34" charset="0"/>
              <a:ea typeface="ＭＳ Ｐゴシック" pitchFamily="34" charset="-128"/>
            </a:endParaRPr>
          </a:p>
          <a:p>
            <a:pPr algn="l"/>
            <a:r>
              <a:rPr lang="en-GB" altLang="cy-GB" sz="2600" dirty="0" err="1" smtClean="0">
                <a:solidFill>
                  <a:schemeClr val="bg1"/>
                </a:solidFill>
                <a:latin typeface="Lucida Sans" pitchFamily="34" charset="0"/>
                <a:ea typeface="ＭＳ Ｐゴシック" pitchFamily="34" charset="-128"/>
              </a:rPr>
              <a:t>Darlith</a:t>
            </a:r>
            <a:r>
              <a:rPr lang="en-GB" altLang="cy-GB" sz="2600" dirty="0" smtClean="0">
                <a:solidFill>
                  <a:schemeClr val="bg1"/>
                </a:solidFill>
                <a:latin typeface="Lucida Sans" pitchFamily="34" charset="0"/>
                <a:ea typeface="ＭＳ Ｐゴシック" pitchFamily="34" charset="-128"/>
              </a:rPr>
              <a:t> 7 – </a:t>
            </a:r>
            <a:r>
              <a:rPr lang="en-GB" altLang="cy-GB" sz="2600" dirty="0" err="1" smtClean="0">
                <a:solidFill>
                  <a:schemeClr val="bg1"/>
                </a:solidFill>
                <a:latin typeface="Lucida Sans" pitchFamily="34" charset="0"/>
                <a:ea typeface="ＭＳ Ｐゴシック" pitchFamily="34" charset="-128"/>
              </a:rPr>
              <a:t>Cynllunio</a:t>
            </a:r>
            <a:r>
              <a:rPr lang="en-GB" altLang="cy-GB" sz="2600" dirty="0" smtClean="0">
                <a:solidFill>
                  <a:schemeClr val="bg1"/>
                </a:solidFill>
                <a:latin typeface="Lucida Sans" pitchFamily="34" charset="0"/>
                <a:ea typeface="ＭＳ Ｐゴシック" pitchFamily="34" charset="-128"/>
              </a:rPr>
              <a:t>, </a:t>
            </a:r>
            <a:r>
              <a:rPr lang="en-GB" altLang="cy-GB" sz="2600" dirty="0" err="1" smtClean="0">
                <a:solidFill>
                  <a:schemeClr val="bg1"/>
                </a:solidFill>
                <a:latin typeface="Lucida Sans" pitchFamily="34" charset="0"/>
                <a:ea typeface="ＭＳ Ｐゴシック" pitchFamily="34" charset="-128"/>
              </a:rPr>
              <a:t>monitro</a:t>
            </a:r>
            <a:r>
              <a:rPr lang="en-GB" altLang="cy-GB" sz="2600" dirty="0" smtClean="0">
                <a:solidFill>
                  <a:schemeClr val="bg1"/>
                </a:solidFill>
                <a:latin typeface="Lucida Sans" pitchFamily="34" charset="0"/>
                <a:ea typeface="ＭＳ Ｐゴシック" pitchFamily="34" charset="-128"/>
              </a:rPr>
              <a:t> a </a:t>
            </a:r>
            <a:r>
              <a:rPr lang="en-GB" altLang="cy-GB" sz="2600" dirty="0" err="1" smtClean="0">
                <a:solidFill>
                  <a:schemeClr val="bg1"/>
                </a:solidFill>
                <a:latin typeface="Lucida Sans" pitchFamily="34" charset="0"/>
                <a:ea typeface="ＭＳ Ｐゴシック" pitchFamily="34" charset="-128"/>
              </a:rPr>
              <a:t>chefnogi</a:t>
            </a:r>
            <a:endParaRPr lang="en-GB" altLang="cy-GB" sz="2600" dirty="0" smtClean="0">
              <a:solidFill>
                <a:schemeClr val="bg1"/>
              </a:solidFill>
              <a:latin typeface="Lucida Sans" pitchFamily="34" charset="0"/>
              <a:ea typeface="ＭＳ Ｐゴシック" pitchFamily="34" charset="-128"/>
            </a:endParaRPr>
          </a:p>
          <a:p>
            <a:pPr algn="l"/>
            <a:r>
              <a:rPr lang="en-GB" altLang="cy-GB" sz="2600" i="1" dirty="0" smtClean="0">
                <a:solidFill>
                  <a:schemeClr val="bg1"/>
                </a:solidFill>
                <a:latin typeface="Lucida Sans" pitchFamily="34" charset="0"/>
                <a:ea typeface="ＭＳ Ｐゴシック" pitchFamily="34" charset="-128"/>
              </a:rPr>
              <a:t>Lecture 7 – Planning, monitoring and supporting</a:t>
            </a:r>
            <a:r>
              <a:rPr lang="en-GB" altLang="cy-GB" sz="2600" dirty="0" smtClean="0">
                <a:solidFill>
                  <a:schemeClr val="bg1"/>
                </a:solidFill>
                <a:latin typeface="Lucida Sans" pitchFamily="34" charset="0"/>
                <a:ea typeface="ＭＳ Ｐゴシック" pitchFamily="34" charset="-128"/>
              </a:rPr>
              <a:t>                                         </a:t>
            </a:r>
            <a:endParaRPr lang="cy-GB" altLang="cy-GB" sz="2600" dirty="0" smtClean="0">
              <a:latin typeface="Lucida Sans" pitchFamily="34" charset="0"/>
            </a:endParaRPr>
          </a:p>
        </p:txBody>
      </p:sp>
    </p:spTree>
    <p:extLst>
      <p:ext uri="{BB962C8B-B14F-4D97-AF65-F5344CB8AC3E}">
        <p14:creationId xmlns:p14="http://schemas.microsoft.com/office/powerpoint/2010/main" val="18746502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cy-GB" altLang="en-US" sz="3600" dirty="0" smtClean="0">
                <a:latin typeface="Lucida Sans" panose="020B0602030504020204" pitchFamily="34" charset="0"/>
              </a:rPr>
              <a:t>Cynnwys y ddarlith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Lecture content</a:t>
            </a:r>
          </a:p>
        </p:txBody>
      </p:sp>
      <p:sp>
        <p:nvSpPr>
          <p:cNvPr id="6147" name="Content Placeholder 2"/>
          <p:cNvSpPr>
            <a:spLocks noGrp="1"/>
          </p:cNvSpPr>
          <p:nvPr>
            <p:ph sz="half" idx="1"/>
          </p:nvPr>
        </p:nvSpPr>
        <p:spPr/>
        <p:txBody>
          <a:bodyPr>
            <a:normAutofit/>
          </a:bodyPr>
          <a:lstStyle/>
          <a:p>
            <a:r>
              <a:rPr lang="cy-GB" altLang="en-US" dirty="0" smtClean="0">
                <a:latin typeface="Lucida Sans" panose="020B0602030504020204" pitchFamily="34" charset="0"/>
              </a:rPr>
              <a:t>Cynllunio</a:t>
            </a:r>
          </a:p>
          <a:p>
            <a:r>
              <a:rPr lang="cy-GB" altLang="en-US" dirty="0" smtClean="0">
                <a:latin typeface="Lucida Sans" panose="020B0602030504020204" pitchFamily="34" charset="0"/>
              </a:rPr>
              <a:t>Monitro</a:t>
            </a:r>
          </a:p>
          <a:p>
            <a:r>
              <a:rPr lang="cy-GB" altLang="en-US" dirty="0" smtClean="0">
                <a:latin typeface="Lucida Sans" panose="020B0602030504020204" pitchFamily="34" charset="0"/>
              </a:rPr>
              <a:t>Cefnogi</a:t>
            </a:r>
          </a:p>
          <a:p>
            <a:r>
              <a:rPr lang="cy-GB" altLang="en-US" dirty="0" smtClean="0">
                <a:latin typeface="Lucida Sans" panose="020B0602030504020204" pitchFamily="34" charset="0"/>
              </a:rPr>
              <a:t>Asesu</a:t>
            </a:r>
          </a:p>
          <a:p>
            <a:r>
              <a:rPr lang="cy-GB" altLang="en-US" dirty="0" smtClean="0">
                <a:latin typeface="Lucida Sans" panose="020B0602030504020204" pitchFamily="34" charset="0"/>
              </a:rPr>
              <a:t>Dyscalciwlia </a:t>
            </a:r>
          </a:p>
          <a:p>
            <a:r>
              <a:rPr lang="cy-GB" altLang="en-US" dirty="0" smtClean="0">
                <a:latin typeface="Lucida Sans" panose="020B0602030504020204" pitchFamily="34" charset="0"/>
              </a:rPr>
              <a:t>Tasgau a darllen pellach</a:t>
            </a:r>
          </a:p>
          <a:p>
            <a:endParaRPr lang="cy-GB" altLang="en-US" sz="2000" dirty="0" smtClean="0">
              <a:latin typeface="Lucida Sans" panose="020B0602030504020204" pitchFamily="34" charset="0"/>
            </a:endParaRPr>
          </a:p>
        </p:txBody>
      </p:sp>
      <p:sp>
        <p:nvSpPr>
          <p:cNvPr id="6148" name="Content Placeholder 3"/>
          <p:cNvSpPr>
            <a:spLocks noGrp="1"/>
          </p:cNvSpPr>
          <p:nvPr>
            <p:ph sz="half" idx="2"/>
          </p:nvPr>
        </p:nvSpPr>
        <p:spPr/>
        <p:txBody>
          <a:bodyPr>
            <a:normAutofit/>
          </a:bodyPr>
          <a:lstStyle/>
          <a:p>
            <a:r>
              <a:rPr lang="en-GB" altLang="en-US" dirty="0" smtClean="0">
                <a:solidFill>
                  <a:srgbClr val="002060"/>
                </a:solidFill>
                <a:latin typeface="Lucida Sans" panose="020B0602030504020204" pitchFamily="34" charset="0"/>
              </a:rPr>
              <a:t>Planning</a:t>
            </a:r>
          </a:p>
          <a:p>
            <a:r>
              <a:rPr lang="en-GB" altLang="en-US" dirty="0" smtClean="0">
                <a:solidFill>
                  <a:srgbClr val="002060"/>
                </a:solidFill>
                <a:latin typeface="Lucida Sans" panose="020B0602030504020204" pitchFamily="34" charset="0"/>
              </a:rPr>
              <a:t>Monitoring</a:t>
            </a:r>
          </a:p>
          <a:p>
            <a:r>
              <a:rPr lang="en-GB" altLang="en-US" dirty="0" smtClean="0">
                <a:solidFill>
                  <a:srgbClr val="002060"/>
                </a:solidFill>
                <a:latin typeface="Lucida Sans" panose="020B0602030504020204" pitchFamily="34" charset="0"/>
              </a:rPr>
              <a:t>Supporting</a:t>
            </a:r>
          </a:p>
          <a:p>
            <a:r>
              <a:rPr lang="en-GB" altLang="en-US" dirty="0" smtClean="0">
                <a:solidFill>
                  <a:srgbClr val="002060"/>
                </a:solidFill>
                <a:latin typeface="Lucida Sans" panose="020B0602030504020204" pitchFamily="34" charset="0"/>
              </a:rPr>
              <a:t>Assessment</a:t>
            </a:r>
          </a:p>
          <a:p>
            <a:r>
              <a:rPr lang="en-GB" altLang="en-US" dirty="0" smtClean="0">
                <a:solidFill>
                  <a:srgbClr val="002060"/>
                </a:solidFill>
                <a:latin typeface="Lucida Sans" panose="020B0602030504020204" pitchFamily="34" charset="0"/>
              </a:rPr>
              <a:t>Dyscalculia</a:t>
            </a:r>
          </a:p>
          <a:p>
            <a:r>
              <a:rPr lang="en-GB" altLang="en-US" dirty="0" smtClean="0">
                <a:solidFill>
                  <a:srgbClr val="002060"/>
                </a:solidFill>
                <a:latin typeface="Lucida Sans" panose="020B0602030504020204" pitchFamily="34" charset="0"/>
              </a:rPr>
              <a:t>Tasks and further reading</a:t>
            </a:r>
          </a:p>
        </p:txBody>
      </p:sp>
    </p:spTree>
    <p:extLst>
      <p:ext uri="{BB962C8B-B14F-4D97-AF65-F5344CB8AC3E}">
        <p14:creationId xmlns:p14="http://schemas.microsoft.com/office/powerpoint/2010/main" val="2168405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850106"/>
          </a:xfrm>
        </p:spPr>
        <p:txBody>
          <a:bodyPr>
            <a:normAutofit fontScale="90000"/>
          </a:bodyPr>
          <a:lstStyle/>
          <a:p>
            <a:r>
              <a:rPr lang="en-GB" altLang="en-US" dirty="0" smtClean="0"/>
              <a:t> </a:t>
            </a:r>
            <a:r>
              <a:rPr lang="cy-GB" altLang="en-US" sz="3600" dirty="0" smtClean="0">
                <a:latin typeface="Lucida Sans" panose="020B0602030504020204" pitchFamily="34" charset="0"/>
              </a:rPr>
              <a:t>Pam cynllunio?</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Why plan?</a:t>
            </a:r>
          </a:p>
        </p:txBody>
      </p:sp>
      <p:sp>
        <p:nvSpPr>
          <p:cNvPr id="6147" name="Content Placeholder 2"/>
          <p:cNvSpPr>
            <a:spLocks noGrp="1"/>
          </p:cNvSpPr>
          <p:nvPr>
            <p:ph sz="half" idx="1"/>
          </p:nvPr>
        </p:nvSpPr>
        <p:spPr>
          <a:xfrm>
            <a:off x="179512" y="1412776"/>
            <a:ext cx="4316288" cy="5112568"/>
          </a:xfrm>
        </p:spPr>
        <p:txBody>
          <a:bodyPr>
            <a:normAutofit/>
          </a:bodyPr>
          <a:lstStyle/>
          <a:p>
            <a:r>
              <a:rPr lang="cy-GB" altLang="en-US" sz="2100" dirty="0" smtClean="0">
                <a:latin typeface="Lucida Sans" panose="020B0602030504020204" pitchFamily="34" charset="0"/>
              </a:rPr>
              <a:t>Sut ydych chi’n cynllunio?</a:t>
            </a:r>
          </a:p>
          <a:p>
            <a:endParaRPr lang="cy-GB" altLang="en-US" sz="2100" dirty="0">
              <a:latin typeface="Lucida Sans" panose="020B0602030504020204" pitchFamily="34" charset="0"/>
            </a:endParaRPr>
          </a:p>
          <a:p>
            <a:pPr marL="0" indent="0">
              <a:buNone/>
            </a:pPr>
            <a:r>
              <a:rPr lang="cy-GB" altLang="en-US" sz="2100" dirty="0" smtClean="0">
                <a:latin typeface="Lucida Sans" panose="020B0602030504020204" pitchFamily="34" charset="0"/>
              </a:rPr>
              <a:t>Meddyliwch am eich aseiniadau:</a:t>
            </a:r>
          </a:p>
          <a:p>
            <a:r>
              <a:rPr lang="cy-GB" altLang="en-US" sz="2100" dirty="0" smtClean="0">
                <a:latin typeface="Lucida Sans" panose="020B0602030504020204" pitchFamily="34" charset="0"/>
              </a:rPr>
              <a:t>Ydych chi’n dechrau yn syth?</a:t>
            </a:r>
          </a:p>
          <a:p>
            <a:r>
              <a:rPr lang="cy-GB" altLang="en-US" sz="2100" dirty="0" smtClean="0">
                <a:latin typeface="Lucida Sans" panose="020B0602030504020204" pitchFamily="34" charset="0"/>
              </a:rPr>
              <a:t>Rhai diwrnodau yn hwyrach?</a:t>
            </a:r>
          </a:p>
          <a:p>
            <a:r>
              <a:rPr lang="cy-GB" altLang="en-US" sz="2100" dirty="0" smtClean="0">
                <a:latin typeface="Lucida Sans" panose="020B0602030504020204" pitchFamily="34" charset="0"/>
              </a:rPr>
              <a:t>Rhai wythnosau yn hwyrach?</a:t>
            </a:r>
          </a:p>
          <a:p>
            <a:r>
              <a:rPr lang="cy-GB" altLang="en-US" sz="2100" dirty="0" smtClean="0">
                <a:latin typeface="Lucida Sans" panose="020B0602030504020204" pitchFamily="34" charset="0"/>
              </a:rPr>
              <a:t>Noson cynt?</a:t>
            </a:r>
          </a:p>
          <a:p>
            <a:pPr marL="0" indent="0">
              <a:buNone/>
            </a:pPr>
            <a:endParaRPr lang="cy-GB" altLang="en-US" sz="2100" dirty="0">
              <a:latin typeface="Lucida Sans" panose="020B0602030504020204" pitchFamily="34" charset="0"/>
            </a:endParaRPr>
          </a:p>
          <a:p>
            <a:r>
              <a:rPr lang="cy-GB" altLang="en-US" sz="2100" dirty="0" smtClean="0">
                <a:latin typeface="Lucida Sans" panose="020B0602030504020204" pitchFamily="34" charset="0"/>
              </a:rPr>
              <a:t>Goblygiadau i chi?</a:t>
            </a:r>
          </a:p>
          <a:p>
            <a:r>
              <a:rPr lang="cy-GB" altLang="en-US" sz="2100" dirty="0" smtClean="0">
                <a:latin typeface="Lucida Sans" panose="020B0602030504020204" pitchFamily="34" charset="0"/>
              </a:rPr>
              <a:t>Goblygiadau i ymarferwyr?</a:t>
            </a:r>
          </a:p>
        </p:txBody>
      </p:sp>
      <p:sp>
        <p:nvSpPr>
          <p:cNvPr id="6148" name="Content Placeholder 3"/>
          <p:cNvSpPr>
            <a:spLocks noGrp="1"/>
          </p:cNvSpPr>
          <p:nvPr>
            <p:ph sz="half" idx="2"/>
          </p:nvPr>
        </p:nvSpPr>
        <p:spPr>
          <a:xfrm>
            <a:off x="4648200" y="1412776"/>
            <a:ext cx="4388296" cy="4176465"/>
          </a:xfrm>
        </p:spPr>
        <p:txBody>
          <a:bodyPr>
            <a:noAutofit/>
          </a:bodyPr>
          <a:lstStyle/>
          <a:p>
            <a:pPr>
              <a:spcBef>
                <a:spcPts val="0"/>
              </a:spcBef>
            </a:pPr>
            <a:r>
              <a:rPr lang="en-GB" altLang="en-US" sz="2300" dirty="0" smtClean="0">
                <a:solidFill>
                  <a:srgbClr val="002060"/>
                </a:solidFill>
                <a:latin typeface="Lucida Sans" panose="020B0602030504020204" pitchFamily="34" charset="0"/>
              </a:rPr>
              <a:t>How do you plan?</a:t>
            </a:r>
          </a:p>
          <a:p>
            <a:pPr marL="0" indent="0">
              <a:spcBef>
                <a:spcPts val="0"/>
              </a:spcBef>
              <a:buNone/>
            </a:pPr>
            <a:endParaRPr lang="en-GB" altLang="en-US" sz="2300" dirty="0">
              <a:solidFill>
                <a:srgbClr val="002060"/>
              </a:solidFill>
              <a:latin typeface="Lucida Sans" panose="020B0602030504020204" pitchFamily="34" charset="0"/>
            </a:endParaRPr>
          </a:p>
          <a:p>
            <a:pPr marL="0" indent="0">
              <a:spcBef>
                <a:spcPts val="0"/>
              </a:spcBef>
              <a:buNone/>
            </a:pPr>
            <a:r>
              <a:rPr lang="en-GB" altLang="en-US" sz="2300" dirty="0" smtClean="0">
                <a:solidFill>
                  <a:srgbClr val="002060"/>
                </a:solidFill>
                <a:latin typeface="Lucida Sans" panose="020B0602030504020204" pitchFamily="34" charset="0"/>
              </a:rPr>
              <a:t>Think of your assignments:</a:t>
            </a:r>
          </a:p>
          <a:p>
            <a:pPr>
              <a:spcBef>
                <a:spcPts val="0"/>
              </a:spcBef>
            </a:pPr>
            <a:r>
              <a:rPr lang="en-GB" altLang="en-US" sz="2300" dirty="0" smtClean="0">
                <a:solidFill>
                  <a:srgbClr val="002060"/>
                </a:solidFill>
                <a:latin typeface="Lucida Sans" panose="020B0602030504020204" pitchFamily="34" charset="0"/>
              </a:rPr>
              <a:t>Do you begin immediately?</a:t>
            </a:r>
          </a:p>
          <a:p>
            <a:pPr>
              <a:spcBef>
                <a:spcPts val="0"/>
              </a:spcBef>
            </a:pPr>
            <a:r>
              <a:rPr lang="en-GB" altLang="en-US" sz="2300" dirty="0" smtClean="0">
                <a:solidFill>
                  <a:srgbClr val="002060"/>
                </a:solidFill>
                <a:latin typeface="Lucida Sans" panose="020B0602030504020204" pitchFamily="34" charset="0"/>
              </a:rPr>
              <a:t>A few days later?</a:t>
            </a:r>
          </a:p>
          <a:p>
            <a:pPr>
              <a:spcBef>
                <a:spcPts val="0"/>
              </a:spcBef>
            </a:pPr>
            <a:r>
              <a:rPr lang="en-GB" altLang="en-US" sz="2300" dirty="0" smtClean="0">
                <a:solidFill>
                  <a:srgbClr val="002060"/>
                </a:solidFill>
                <a:latin typeface="Lucida Sans" panose="020B0602030504020204" pitchFamily="34" charset="0"/>
              </a:rPr>
              <a:t>A few weeks later?</a:t>
            </a:r>
          </a:p>
          <a:p>
            <a:pPr>
              <a:spcBef>
                <a:spcPts val="0"/>
              </a:spcBef>
            </a:pPr>
            <a:r>
              <a:rPr lang="en-GB" altLang="en-US" sz="2300" dirty="0" smtClean="0">
                <a:solidFill>
                  <a:srgbClr val="002060"/>
                </a:solidFill>
                <a:latin typeface="Lucida Sans" panose="020B0602030504020204" pitchFamily="34" charset="0"/>
              </a:rPr>
              <a:t>Night before?</a:t>
            </a:r>
          </a:p>
          <a:p>
            <a:pPr>
              <a:spcBef>
                <a:spcPts val="0"/>
              </a:spcBef>
            </a:pPr>
            <a:endParaRPr lang="en-GB" altLang="en-US" sz="2300" dirty="0">
              <a:solidFill>
                <a:srgbClr val="002060"/>
              </a:solidFill>
              <a:latin typeface="Lucida Sans" panose="020B0602030504020204" pitchFamily="34" charset="0"/>
            </a:endParaRPr>
          </a:p>
          <a:p>
            <a:pPr>
              <a:spcBef>
                <a:spcPts val="0"/>
              </a:spcBef>
            </a:pPr>
            <a:r>
              <a:rPr lang="en-GB" altLang="en-US" sz="2300" dirty="0" smtClean="0">
                <a:solidFill>
                  <a:srgbClr val="002060"/>
                </a:solidFill>
                <a:latin typeface="Lucida Sans" panose="020B0602030504020204" pitchFamily="34" charset="0"/>
              </a:rPr>
              <a:t>Implications for you?</a:t>
            </a:r>
          </a:p>
          <a:p>
            <a:pPr>
              <a:spcBef>
                <a:spcPts val="0"/>
              </a:spcBef>
            </a:pPr>
            <a:r>
              <a:rPr lang="en-GB" altLang="en-US" sz="2300" dirty="0" smtClean="0">
                <a:solidFill>
                  <a:srgbClr val="002060"/>
                </a:solidFill>
                <a:latin typeface="Lucida Sans" panose="020B0602030504020204" pitchFamily="34" charset="0"/>
              </a:rPr>
              <a:t>Implications for practitioners?</a:t>
            </a:r>
          </a:p>
        </p:txBody>
      </p:sp>
    </p:spTree>
    <p:extLst>
      <p:ext uri="{BB962C8B-B14F-4D97-AF65-F5344CB8AC3E}">
        <p14:creationId xmlns:p14="http://schemas.microsoft.com/office/powerpoint/2010/main" val="4066640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850106"/>
          </a:xfrm>
        </p:spPr>
        <p:txBody>
          <a:bodyPr>
            <a:normAutofit fontScale="90000"/>
          </a:bodyPr>
          <a:lstStyle/>
          <a:p>
            <a:r>
              <a:rPr lang="en-GB" altLang="en-US" dirty="0" smtClean="0"/>
              <a:t> </a:t>
            </a:r>
            <a:r>
              <a:rPr lang="cy-GB" altLang="en-US" sz="3600" dirty="0" smtClean="0">
                <a:latin typeface="Lucida Sans" panose="020B0602030504020204" pitchFamily="34" charset="0"/>
              </a:rPr>
              <a:t>Pam cynllunio?</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Why plan?</a:t>
            </a:r>
          </a:p>
        </p:txBody>
      </p:sp>
      <p:sp>
        <p:nvSpPr>
          <p:cNvPr id="6147" name="Content Placeholder 2"/>
          <p:cNvSpPr>
            <a:spLocks noGrp="1"/>
          </p:cNvSpPr>
          <p:nvPr>
            <p:ph sz="half" idx="1"/>
          </p:nvPr>
        </p:nvSpPr>
        <p:spPr>
          <a:xfrm>
            <a:off x="179512" y="1412776"/>
            <a:ext cx="4316288" cy="5112568"/>
          </a:xfrm>
        </p:spPr>
        <p:txBody>
          <a:bodyPr>
            <a:normAutofit/>
          </a:bodyPr>
          <a:lstStyle/>
          <a:p>
            <a:r>
              <a:rPr lang="cy-GB" altLang="en-US" sz="2200" dirty="0" smtClean="0">
                <a:latin typeface="Lucida Sans" panose="020B0602030504020204" pitchFamily="34" charset="0"/>
              </a:rPr>
              <a:t>Gosod nodau i blant</a:t>
            </a:r>
          </a:p>
          <a:p>
            <a:r>
              <a:rPr lang="cy-GB" altLang="en-US" sz="2200" dirty="0" smtClean="0">
                <a:latin typeface="Lucida Sans" panose="020B0602030504020204" pitchFamily="34" charset="0"/>
              </a:rPr>
              <a:t>Gosod amcanion i staff</a:t>
            </a:r>
          </a:p>
          <a:p>
            <a:r>
              <a:rPr lang="cy-GB" altLang="en-US" sz="2200" dirty="0" smtClean="0">
                <a:latin typeface="Lucida Sans" panose="020B0602030504020204" pitchFamily="34" charset="0"/>
              </a:rPr>
              <a:t>Yn cyfeirio at anghenion plant</a:t>
            </a:r>
          </a:p>
          <a:p>
            <a:r>
              <a:rPr lang="cy-GB" altLang="en-US" sz="2200" dirty="0" smtClean="0">
                <a:latin typeface="Lucida Sans" panose="020B0602030504020204" pitchFamily="34" charset="0"/>
              </a:rPr>
              <a:t>Ymarferwyr yn barod i gwrdd ag anghenion plant</a:t>
            </a:r>
          </a:p>
          <a:p>
            <a:r>
              <a:rPr lang="cy-GB" altLang="en-US" sz="2200" dirty="0" smtClean="0">
                <a:latin typeface="Lucida Sans" panose="020B0602030504020204" pitchFamily="34" charset="0"/>
              </a:rPr>
              <a:t>Amgylchedd wedi drefnu’n effeithiol</a:t>
            </a:r>
          </a:p>
          <a:p>
            <a:r>
              <a:rPr lang="cy-GB" altLang="en-US" sz="2200" dirty="0" smtClean="0">
                <a:latin typeface="Lucida Sans" panose="020B0602030504020204" pitchFamily="34" charset="0"/>
              </a:rPr>
              <a:t>Cefnogi annibyniaeth plant</a:t>
            </a:r>
          </a:p>
          <a:p>
            <a:r>
              <a:rPr lang="cy-GB" altLang="en-US" sz="2200" b="1" dirty="0" smtClean="0">
                <a:latin typeface="Lucida Sans" panose="020B0602030504020204" pitchFamily="34" charset="0"/>
              </a:rPr>
              <a:t>Sut mai perthnasu hyn i fathemateg?</a:t>
            </a:r>
          </a:p>
        </p:txBody>
      </p:sp>
      <p:sp>
        <p:nvSpPr>
          <p:cNvPr id="6148" name="Content Placeholder 3"/>
          <p:cNvSpPr>
            <a:spLocks noGrp="1"/>
          </p:cNvSpPr>
          <p:nvPr>
            <p:ph sz="half" idx="2"/>
          </p:nvPr>
        </p:nvSpPr>
        <p:spPr>
          <a:xfrm>
            <a:off x="4648200" y="1412776"/>
            <a:ext cx="4388296" cy="4176465"/>
          </a:xfrm>
        </p:spPr>
        <p:txBody>
          <a:bodyPr>
            <a:noAutofit/>
          </a:bodyPr>
          <a:lstStyle/>
          <a:p>
            <a:pPr>
              <a:spcBef>
                <a:spcPts val="0"/>
              </a:spcBef>
            </a:pPr>
            <a:r>
              <a:rPr lang="en-GB" altLang="en-US" sz="2300" dirty="0" smtClean="0">
                <a:solidFill>
                  <a:srgbClr val="002060"/>
                </a:solidFill>
                <a:latin typeface="Lucida Sans" panose="020B0602030504020204" pitchFamily="34" charset="0"/>
              </a:rPr>
              <a:t>Set goals for children</a:t>
            </a:r>
          </a:p>
          <a:p>
            <a:pPr>
              <a:spcBef>
                <a:spcPts val="0"/>
              </a:spcBef>
            </a:pPr>
            <a:r>
              <a:rPr lang="en-GB" altLang="en-US" sz="2300" dirty="0" smtClean="0">
                <a:solidFill>
                  <a:srgbClr val="002060"/>
                </a:solidFill>
                <a:latin typeface="Lucida Sans" panose="020B0602030504020204" pitchFamily="34" charset="0"/>
              </a:rPr>
              <a:t>Set aims for staff</a:t>
            </a:r>
          </a:p>
          <a:p>
            <a:pPr>
              <a:spcBef>
                <a:spcPts val="0"/>
              </a:spcBef>
            </a:pPr>
            <a:r>
              <a:rPr lang="en-GB" altLang="en-US" sz="2300" dirty="0" smtClean="0">
                <a:solidFill>
                  <a:srgbClr val="002060"/>
                </a:solidFill>
                <a:latin typeface="Lucida Sans" panose="020B0602030504020204" pitchFamily="34" charset="0"/>
              </a:rPr>
              <a:t>Directed at needs of children</a:t>
            </a:r>
          </a:p>
          <a:p>
            <a:pPr>
              <a:spcBef>
                <a:spcPts val="0"/>
              </a:spcBef>
            </a:pPr>
            <a:r>
              <a:rPr lang="en-GB" altLang="en-US" sz="2300" dirty="0" smtClean="0">
                <a:solidFill>
                  <a:srgbClr val="002060"/>
                </a:solidFill>
                <a:latin typeface="Lucida Sans" panose="020B0602030504020204" pitchFamily="34" charset="0"/>
              </a:rPr>
              <a:t>Practitioners are prepared to meet needs of children</a:t>
            </a:r>
          </a:p>
          <a:p>
            <a:pPr>
              <a:spcBef>
                <a:spcPts val="0"/>
              </a:spcBef>
            </a:pPr>
            <a:r>
              <a:rPr lang="en-GB" altLang="en-US" sz="2300" dirty="0">
                <a:solidFill>
                  <a:srgbClr val="002060"/>
                </a:solidFill>
                <a:latin typeface="Lucida Sans" panose="020B0602030504020204" pitchFamily="34" charset="0"/>
              </a:rPr>
              <a:t>W</a:t>
            </a:r>
            <a:r>
              <a:rPr lang="en-GB" altLang="en-US" sz="2300" dirty="0" smtClean="0">
                <a:solidFill>
                  <a:srgbClr val="002060"/>
                </a:solidFill>
                <a:latin typeface="Lucida Sans" panose="020B0602030504020204" pitchFamily="34" charset="0"/>
              </a:rPr>
              <a:t>ell-organised environment</a:t>
            </a:r>
          </a:p>
          <a:p>
            <a:pPr>
              <a:spcBef>
                <a:spcPts val="0"/>
              </a:spcBef>
            </a:pPr>
            <a:r>
              <a:rPr lang="en-GB" altLang="en-US" sz="2300" dirty="0" smtClean="0">
                <a:solidFill>
                  <a:srgbClr val="002060"/>
                </a:solidFill>
                <a:latin typeface="Lucida Sans" panose="020B0602030504020204" pitchFamily="34" charset="0"/>
              </a:rPr>
              <a:t>Supports children’s independence </a:t>
            </a:r>
          </a:p>
          <a:p>
            <a:pPr>
              <a:spcBef>
                <a:spcPts val="0"/>
              </a:spcBef>
            </a:pPr>
            <a:r>
              <a:rPr lang="en-GB" altLang="en-US" sz="2300" b="1" dirty="0" smtClean="0">
                <a:solidFill>
                  <a:srgbClr val="002060"/>
                </a:solidFill>
                <a:latin typeface="Lucida Sans" panose="020B0602030504020204" pitchFamily="34" charset="0"/>
              </a:rPr>
              <a:t>How does this relate to mathematics?</a:t>
            </a:r>
          </a:p>
          <a:p>
            <a:pPr marL="0" indent="0">
              <a:spcBef>
                <a:spcPts val="0"/>
              </a:spcBef>
              <a:buNone/>
            </a:pPr>
            <a:endParaRPr lang="en-GB" altLang="en-US" sz="2300" dirty="0" smtClean="0">
              <a:solidFill>
                <a:srgbClr val="002060"/>
              </a:solidFill>
              <a:latin typeface="Lucida Sans" panose="020B0602030504020204" pitchFamily="34" charset="0"/>
            </a:endParaRPr>
          </a:p>
          <a:p>
            <a:pPr marL="0" indent="0">
              <a:spcBef>
                <a:spcPts val="0"/>
              </a:spcBef>
              <a:buNone/>
            </a:pPr>
            <a:endParaRPr lang="en-GB" altLang="en-US" sz="2300" dirty="0" smtClean="0">
              <a:solidFill>
                <a:srgbClr val="002060"/>
              </a:solidFill>
              <a:latin typeface="Lucida Sans" panose="020B0602030504020204" pitchFamily="34" charset="0"/>
            </a:endParaRPr>
          </a:p>
          <a:p>
            <a:pPr>
              <a:spcBef>
                <a:spcPts val="0"/>
              </a:spcBef>
            </a:pPr>
            <a:endParaRPr lang="en-GB" altLang="en-US" sz="23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1367817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en-GB" altLang="en-US" sz="2800" dirty="0" err="1" smtClean="0">
                <a:latin typeface="Lucida Sans" panose="020B0602030504020204" pitchFamily="34" charset="0"/>
              </a:rPr>
              <a:t>Asesu</a:t>
            </a:r>
            <a:r>
              <a:rPr lang="en-GB" altLang="en-US" sz="2800" dirty="0" smtClean="0">
                <a:latin typeface="Lucida Sans" panose="020B0602030504020204" pitchFamily="34" charset="0"/>
              </a:rPr>
              <a:t> Plant</a:t>
            </a:r>
            <a:r>
              <a:rPr lang="en-GB" altLang="en-US" sz="2800" dirty="0" smtClean="0">
                <a:solidFill>
                  <a:srgbClr val="002060"/>
                </a:solidFill>
                <a:latin typeface="Lucida Sans" panose="020B0602030504020204" pitchFamily="34" charset="0"/>
              </a:rPr>
              <a:t/>
            </a:r>
            <a:br>
              <a:rPr lang="en-GB" altLang="en-US" sz="2800" dirty="0" smtClean="0">
                <a:solidFill>
                  <a:srgbClr val="002060"/>
                </a:solidFill>
                <a:latin typeface="Lucida Sans" panose="020B0602030504020204" pitchFamily="34" charset="0"/>
              </a:rPr>
            </a:br>
            <a:r>
              <a:rPr lang="en-GB" altLang="en-US" sz="2800" dirty="0" smtClean="0">
                <a:solidFill>
                  <a:srgbClr val="002060"/>
                </a:solidFill>
                <a:latin typeface="Lucida Sans" panose="020B0602030504020204" pitchFamily="34" charset="0"/>
              </a:rPr>
              <a:t>Assessing Children</a:t>
            </a:r>
          </a:p>
        </p:txBody>
      </p:sp>
      <p:sp>
        <p:nvSpPr>
          <p:cNvPr id="6147" name="Content Placeholder 2"/>
          <p:cNvSpPr>
            <a:spLocks noGrp="1"/>
          </p:cNvSpPr>
          <p:nvPr>
            <p:ph sz="half" idx="1"/>
          </p:nvPr>
        </p:nvSpPr>
        <p:spPr>
          <a:xfrm>
            <a:off x="179512" y="1412776"/>
            <a:ext cx="4316288" cy="4176465"/>
          </a:xfrm>
        </p:spPr>
        <p:txBody>
          <a:bodyPr>
            <a:normAutofit/>
          </a:bodyPr>
          <a:lstStyle/>
          <a:p>
            <a:r>
              <a:rPr lang="cy-GB" altLang="en-US" sz="2400" dirty="0" smtClean="0">
                <a:latin typeface="Lucida Sans" panose="020B0602030504020204" pitchFamily="34" charset="0"/>
              </a:rPr>
              <a:t>Casglu gwybodaeth</a:t>
            </a:r>
          </a:p>
          <a:p>
            <a:r>
              <a:rPr lang="cy-GB" altLang="en-US" sz="2400" dirty="0" smtClean="0">
                <a:latin typeface="Lucida Sans" panose="020B0602030504020204" pitchFamily="34" charset="0"/>
              </a:rPr>
              <a:t>Dogfennu data</a:t>
            </a:r>
          </a:p>
          <a:p>
            <a:r>
              <a:rPr lang="cy-GB" altLang="en-US" sz="2400" dirty="0" smtClean="0">
                <a:latin typeface="Lucida Sans" panose="020B0602030504020204" pitchFamily="34" charset="0"/>
              </a:rPr>
              <a:t>Adfyfyrio ar wybodaeth</a:t>
            </a:r>
          </a:p>
          <a:p>
            <a:r>
              <a:rPr lang="cy-GB" altLang="en-US" sz="2400" dirty="0" smtClean="0">
                <a:latin typeface="Lucida Sans" panose="020B0602030504020204" pitchFamily="34" charset="0"/>
              </a:rPr>
              <a:t>Defnyddio’r wybodaeth</a:t>
            </a:r>
          </a:p>
        </p:txBody>
      </p:sp>
      <p:sp>
        <p:nvSpPr>
          <p:cNvPr id="6148" name="Content Placeholder 3"/>
          <p:cNvSpPr>
            <a:spLocks noGrp="1"/>
          </p:cNvSpPr>
          <p:nvPr>
            <p:ph sz="half" idx="2"/>
          </p:nvPr>
        </p:nvSpPr>
        <p:spPr>
          <a:xfrm>
            <a:off x="4648200" y="1412776"/>
            <a:ext cx="4244280" cy="4176465"/>
          </a:xfrm>
        </p:spPr>
        <p:txBody>
          <a:bodyPr>
            <a:normAutofit/>
          </a:bodyPr>
          <a:lstStyle/>
          <a:p>
            <a:r>
              <a:rPr lang="en-GB" altLang="en-US" sz="2400" dirty="0" smtClean="0">
                <a:solidFill>
                  <a:srgbClr val="002060"/>
                </a:solidFill>
                <a:latin typeface="Lucida Sans" panose="020B0602030504020204" pitchFamily="34" charset="0"/>
              </a:rPr>
              <a:t>Collecting information</a:t>
            </a:r>
          </a:p>
          <a:p>
            <a:r>
              <a:rPr lang="en-GB" altLang="en-US" sz="2400" dirty="0" smtClean="0">
                <a:solidFill>
                  <a:srgbClr val="002060"/>
                </a:solidFill>
                <a:latin typeface="Lucida Sans" panose="020B0602030504020204" pitchFamily="34" charset="0"/>
              </a:rPr>
              <a:t>Documenting data</a:t>
            </a:r>
          </a:p>
          <a:p>
            <a:r>
              <a:rPr lang="en-GB" altLang="en-US" sz="2400" dirty="0" smtClean="0">
                <a:solidFill>
                  <a:srgbClr val="002060"/>
                </a:solidFill>
                <a:latin typeface="Lucida Sans" panose="020B0602030504020204" pitchFamily="34" charset="0"/>
              </a:rPr>
              <a:t>Reflecting on information </a:t>
            </a:r>
          </a:p>
          <a:p>
            <a:r>
              <a:rPr lang="en-GB" altLang="en-US" sz="2400" dirty="0" smtClean="0">
                <a:solidFill>
                  <a:srgbClr val="002060"/>
                </a:solidFill>
                <a:latin typeface="Lucida Sans" panose="020B0602030504020204" pitchFamily="34" charset="0"/>
              </a:rPr>
              <a:t>Using the information</a:t>
            </a:r>
          </a:p>
          <a:p>
            <a:endParaRPr lang="en-GB" altLang="en-US" sz="24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3075717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en-GB" altLang="en-US" sz="2800" dirty="0" err="1" smtClean="0">
                <a:latin typeface="Lucida Sans" panose="020B0602030504020204" pitchFamily="34" charset="0"/>
              </a:rPr>
              <a:t>Asesu</a:t>
            </a:r>
            <a:r>
              <a:rPr lang="en-GB" altLang="en-US" sz="2800" dirty="0" smtClean="0">
                <a:latin typeface="Lucida Sans" panose="020B0602030504020204" pitchFamily="34" charset="0"/>
              </a:rPr>
              <a:t> Plant – Y </a:t>
            </a:r>
            <a:r>
              <a:rPr lang="en-GB" altLang="en-US" sz="2800" dirty="0" err="1" smtClean="0">
                <a:latin typeface="Lucida Sans" panose="020B0602030504020204" pitchFamily="34" charset="0"/>
              </a:rPr>
              <a:t>Cyfnod</a:t>
            </a:r>
            <a:r>
              <a:rPr lang="en-GB" altLang="en-US" sz="2800" dirty="0" smtClean="0">
                <a:latin typeface="Lucida Sans" panose="020B0602030504020204" pitchFamily="34" charset="0"/>
              </a:rPr>
              <a:t> Sylfaen</a:t>
            </a:r>
            <a:r>
              <a:rPr lang="en-GB" altLang="en-US" sz="2800" dirty="0" smtClean="0">
                <a:solidFill>
                  <a:srgbClr val="002060"/>
                </a:solidFill>
                <a:latin typeface="Lucida Sans" panose="020B0602030504020204" pitchFamily="34" charset="0"/>
              </a:rPr>
              <a:t/>
            </a:r>
            <a:br>
              <a:rPr lang="en-GB" altLang="en-US" sz="2800" dirty="0" smtClean="0">
                <a:solidFill>
                  <a:srgbClr val="002060"/>
                </a:solidFill>
                <a:latin typeface="Lucida Sans" panose="020B0602030504020204" pitchFamily="34" charset="0"/>
              </a:rPr>
            </a:br>
            <a:r>
              <a:rPr lang="en-GB" altLang="en-US" sz="2800" dirty="0" smtClean="0">
                <a:solidFill>
                  <a:srgbClr val="002060"/>
                </a:solidFill>
                <a:latin typeface="Lucida Sans" panose="020B0602030504020204" pitchFamily="34" charset="0"/>
              </a:rPr>
              <a:t>Assessing Children – The Foundation Phase</a:t>
            </a:r>
          </a:p>
        </p:txBody>
      </p:sp>
      <p:sp>
        <p:nvSpPr>
          <p:cNvPr id="6147" name="Content Placeholder 2"/>
          <p:cNvSpPr>
            <a:spLocks noGrp="1"/>
          </p:cNvSpPr>
          <p:nvPr>
            <p:ph sz="half" idx="1"/>
          </p:nvPr>
        </p:nvSpPr>
        <p:spPr>
          <a:xfrm>
            <a:off x="179512" y="1412776"/>
            <a:ext cx="4316288" cy="4176465"/>
          </a:xfrm>
        </p:spPr>
        <p:txBody>
          <a:bodyPr>
            <a:normAutofit/>
          </a:bodyPr>
          <a:lstStyle/>
          <a:p>
            <a:r>
              <a:rPr lang="cy-GB" altLang="en-US" sz="2400" dirty="0" smtClean="0">
                <a:latin typeface="Lucida Sans" panose="020B0602030504020204" pitchFamily="34" charset="0"/>
              </a:rPr>
              <a:t>Asesiad ar ddechrau</a:t>
            </a:r>
          </a:p>
          <a:p>
            <a:pPr marL="0" indent="0">
              <a:buNone/>
            </a:pPr>
            <a:endParaRPr lang="cy-GB" altLang="en-US" sz="2400" dirty="0">
              <a:latin typeface="Lucida Sans" panose="020B0602030504020204" pitchFamily="34" charset="0"/>
            </a:endParaRPr>
          </a:p>
          <a:p>
            <a:pPr marL="0" indent="0">
              <a:buNone/>
            </a:pPr>
            <a:endParaRPr lang="cy-GB" altLang="en-US" sz="2400" dirty="0" smtClean="0">
              <a:latin typeface="Lucida Sans" panose="020B0602030504020204" pitchFamily="34" charset="0"/>
            </a:endParaRPr>
          </a:p>
          <a:p>
            <a:r>
              <a:rPr lang="cy-GB" altLang="en-US" sz="2400" dirty="0" smtClean="0">
                <a:latin typeface="Lucida Sans" panose="020B0602030504020204" pitchFamily="34" charset="0"/>
              </a:rPr>
              <a:t>Asesiad ffurfiannol</a:t>
            </a:r>
          </a:p>
          <a:p>
            <a:r>
              <a:rPr lang="cy-GB" altLang="en-US" sz="2400" dirty="0" smtClean="0">
                <a:latin typeface="Lucida Sans" panose="020B0602030504020204" pitchFamily="34" charset="0"/>
              </a:rPr>
              <a:t>Asesiad anffurfiol?</a:t>
            </a:r>
          </a:p>
          <a:p>
            <a:endParaRPr lang="cy-GB" altLang="en-US" sz="2400" dirty="0">
              <a:latin typeface="Lucida Sans" panose="020B0602030504020204" pitchFamily="34" charset="0"/>
            </a:endParaRPr>
          </a:p>
          <a:p>
            <a:endParaRPr lang="cy-GB" altLang="en-US" sz="2400" dirty="0" smtClean="0">
              <a:latin typeface="Lucida Sans" panose="020B0602030504020204" pitchFamily="34" charset="0"/>
            </a:endParaRPr>
          </a:p>
          <a:p>
            <a:r>
              <a:rPr lang="cy-GB" altLang="en-US" sz="2400" dirty="0" smtClean="0">
                <a:latin typeface="Lucida Sans" panose="020B0602030504020204" pitchFamily="34" charset="0"/>
              </a:rPr>
              <a:t>‘Didoli, trefnu a rhifo’</a:t>
            </a:r>
          </a:p>
          <a:p>
            <a:pPr marL="0" indent="0" algn="r">
              <a:buNone/>
            </a:pPr>
            <a:r>
              <a:rPr lang="cy-GB" altLang="en-US" sz="2400" dirty="0" smtClean="0">
                <a:latin typeface="Lucida Sans" panose="020B0602030504020204" pitchFamily="34" charset="0"/>
              </a:rPr>
              <a:t>(LLCC, 2011: 81-98)</a:t>
            </a:r>
          </a:p>
        </p:txBody>
      </p:sp>
      <p:sp>
        <p:nvSpPr>
          <p:cNvPr id="6148" name="Content Placeholder 3"/>
          <p:cNvSpPr>
            <a:spLocks noGrp="1"/>
          </p:cNvSpPr>
          <p:nvPr>
            <p:ph sz="half" idx="2"/>
          </p:nvPr>
        </p:nvSpPr>
        <p:spPr>
          <a:xfrm>
            <a:off x="4648200" y="1412776"/>
            <a:ext cx="4244280" cy="4176465"/>
          </a:xfrm>
        </p:spPr>
        <p:txBody>
          <a:bodyPr>
            <a:normAutofit/>
          </a:bodyPr>
          <a:lstStyle/>
          <a:p>
            <a:r>
              <a:rPr lang="en-GB" altLang="en-US" sz="2400" dirty="0" smtClean="0">
                <a:solidFill>
                  <a:srgbClr val="002060"/>
                </a:solidFill>
                <a:latin typeface="Lucida Sans" panose="020B0602030504020204" pitchFamily="34" charset="0"/>
              </a:rPr>
              <a:t>On-entry assessment</a:t>
            </a:r>
          </a:p>
          <a:p>
            <a:endParaRPr lang="en-GB" altLang="en-US" sz="2400" dirty="0">
              <a:solidFill>
                <a:srgbClr val="002060"/>
              </a:solidFill>
              <a:latin typeface="Lucida Sans" panose="020B0602030504020204" pitchFamily="34" charset="0"/>
            </a:endParaRPr>
          </a:p>
          <a:p>
            <a:endParaRPr lang="en-GB" altLang="en-US" sz="2400" dirty="0" smtClean="0">
              <a:solidFill>
                <a:srgbClr val="002060"/>
              </a:solidFill>
              <a:latin typeface="Lucida Sans" panose="020B0602030504020204" pitchFamily="34" charset="0"/>
            </a:endParaRPr>
          </a:p>
          <a:p>
            <a:r>
              <a:rPr lang="en-GB" altLang="en-US" sz="2400" dirty="0" smtClean="0">
                <a:solidFill>
                  <a:srgbClr val="002060"/>
                </a:solidFill>
                <a:latin typeface="Lucida Sans" panose="020B0602030504020204" pitchFamily="34" charset="0"/>
              </a:rPr>
              <a:t>Formative assessment</a:t>
            </a:r>
          </a:p>
          <a:p>
            <a:r>
              <a:rPr lang="en-GB" altLang="en-US" sz="2400" dirty="0" smtClean="0">
                <a:solidFill>
                  <a:srgbClr val="002060"/>
                </a:solidFill>
                <a:latin typeface="Lucida Sans" panose="020B0602030504020204" pitchFamily="34" charset="0"/>
              </a:rPr>
              <a:t>Informal assessment?</a:t>
            </a:r>
            <a:endParaRPr lang="en-GB" altLang="en-US" sz="2400" dirty="0">
              <a:solidFill>
                <a:srgbClr val="002060"/>
              </a:solidFill>
              <a:latin typeface="Lucida Sans" panose="020B0602030504020204" pitchFamily="34" charset="0"/>
            </a:endParaRPr>
          </a:p>
          <a:p>
            <a:endParaRPr lang="en-GB" altLang="en-US" sz="2400" dirty="0" smtClean="0">
              <a:solidFill>
                <a:srgbClr val="002060"/>
              </a:solidFill>
              <a:latin typeface="Lucida Sans" panose="020B0602030504020204" pitchFamily="34" charset="0"/>
            </a:endParaRPr>
          </a:p>
          <a:p>
            <a:r>
              <a:rPr lang="en-GB" altLang="en-US" sz="2400" dirty="0" smtClean="0">
                <a:solidFill>
                  <a:srgbClr val="002060"/>
                </a:solidFill>
                <a:latin typeface="Lucida Sans" panose="020B0602030504020204" pitchFamily="34" charset="0"/>
              </a:rPr>
              <a:t>‘Sort, order and number’</a:t>
            </a:r>
          </a:p>
          <a:p>
            <a:pPr marL="0" indent="0" algn="r">
              <a:buNone/>
            </a:pPr>
            <a:r>
              <a:rPr lang="en-GB" altLang="en-US" sz="2400" dirty="0" smtClean="0">
                <a:solidFill>
                  <a:srgbClr val="002060"/>
                </a:solidFill>
                <a:latin typeface="Lucida Sans" panose="020B0602030504020204" pitchFamily="34" charset="0"/>
              </a:rPr>
              <a:t>(WAG, 2011: 81-98)</a:t>
            </a:r>
          </a:p>
        </p:txBody>
      </p:sp>
    </p:spTree>
    <p:extLst>
      <p:ext uri="{BB962C8B-B14F-4D97-AF65-F5344CB8AC3E}">
        <p14:creationId xmlns:p14="http://schemas.microsoft.com/office/powerpoint/2010/main" val="1720990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en-GB" altLang="en-US" sz="2800" dirty="0" err="1" smtClean="0">
                <a:latin typeface="Lucida Sans" panose="020B0602030504020204" pitchFamily="34" charset="0"/>
              </a:rPr>
              <a:t>Chwarae</a:t>
            </a:r>
            <a:r>
              <a:rPr lang="en-GB" altLang="en-US" sz="2800" dirty="0" smtClean="0">
                <a:latin typeface="Lucida Sans" panose="020B0602030504020204" pitchFamily="34" charset="0"/>
              </a:rPr>
              <a:t/>
            </a:r>
            <a:br>
              <a:rPr lang="en-GB" altLang="en-US" sz="2800" dirty="0" smtClean="0">
                <a:latin typeface="Lucida Sans" panose="020B0602030504020204" pitchFamily="34" charset="0"/>
              </a:rPr>
            </a:br>
            <a:r>
              <a:rPr lang="en-GB" altLang="en-US" sz="2800" dirty="0" smtClean="0">
                <a:solidFill>
                  <a:srgbClr val="002060"/>
                </a:solidFill>
                <a:latin typeface="Lucida Sans" panose="020B0602030504020204" pitchFamily="34" charset="0"/>
              </a:rPr>
              <a:t>Play</a:t>
            </a:r>
          </a:p>
        </p:txBody>
      </p:sp>
      <p:sp>
        <p:nvSpPr>
          <p:cNvPr id="6147" name="Content Placeholder 2"/>
          <p:cNvSpPr>
            <a:spLocks noGrp="1"/>
          </p:cNvSpPr>
          <p:nvPr>
            <p:ph sz="half" idx="1"/>
          </p:nvPr>
        </p:nvSpPr>
        <p:spPr>
          <a:xfrm>
            <a:off x="179512" y="1412776"/>
            <a:ext cx="4316288" cy="4176465"/>
          </a:xfrm>
        </p:spPr>
        <p:txBody>
          <a:bodyPr>
            <a:normAutofit/>
          </a:bodyPr>
          <a:lstStyle/>
          <a:p>
            <a:r>
              <a:rPr lang="cy-GB" altLang="en-US" sz="2400" dirty="0" smtClean="0">
                <a:latin typeface="Lucida Sans" panose="020B0602030504020204" pitchFamily="34" charset="0"/>
              </a:rPr>
              <a:t>Rhan hanfodol o ddatblygiad</a:t>
            </a:r>
          </a:p>
          <a:p>
            <a:r>
              <a:rPr lang="cy-GB" altLang="en-US" sz="2400" dirty="0" smtClean="0">
                <a:latin typeface="Lucida Sans" panose="020B0602030504020204" pitchFamily="34" charset="0"/>
              </a:rPr>
              <a:t>‘teclyn assesu’</a:t>
            </a:r>
          </a:p>
          <a:p>
            <a:r>
              <a:rPr lang="cy-GB" altLang="en-US" sz="2400" dirty="0" smtClean="0">
                <a:latin typeface="Lucida Sans" panose="020B0602030504020204" pitchFamily="34" charset="0"/>
              </a:rPr>
              <a:t>Asesiad ar ffurf chwarae yn fwy hawdd i ddefnyddio nag asesiadau ffurfiol</a:t>
            </a:r>
          </a:p>
          <a:p>
            <a:pPr marL="0" indent="0">
              <a:buNone/>
            </a:pPr>
            <a:r>
              <a:rPr lang="cy-GB" altLang="en-US" sz="2400" dirty="0" smtClean="0">
                <a:latin typeface="Lucida Sans" panose="020B0602030504020204" pitchFamily="34" charset="0"/>
              </a:rPr>
              <a:t>Ystyriwch beth fyddech chi’n medru asesu trwy chwarae.</a:t>
            </a:r>
          </a:p>
        </p:txBody>
      </p:sp>
      <p:sp>
        <p:nvSpPr>
          <p:cNvPr id="6148" name="Content Placeholder 3"/>
          <p:cNvSpPr>
            <a:spLocks noGrp="1"/>
          </p:cNvSpPr>
          <p:nvPr>
            <p:ph sz="half" idx="2"/>
          </p:nvPr>
        </p:nvSpPr>
        <p:spPr>
          <a:xfrm>
            <a:off x="4648200" y="1412776"/>
            <a:ext cx="4244280" cy="4176465"/>
          </a:xfrm>
        </p:spPr>
        <p:txBody>
          <a:bodyPr>
            <a:normAutofit/>
          </a:bodyPr>
          <a:lstStyle/>
          <a:p>
            <a:r>
              <a:rPr lang="en-GB" altLang="en-US" sz="2400" dirty="0" smtClean="0">
                <a:solidFill>
                  <a:srgbClr val="002060"/>
                </a:solidFill>
                <a:latin typeface="Lucida Sans" panose="020B0602030504020204" pitchFamily="34" charset="0"/>
              </a:rPr>
              <a:t>Essential part of development</a:t>
            </a:r>
          </a:p>
          <a:p>
            <a:r>
              <a:rPr lang="en-GB" altLang="en-US" sz="2400" dirty="0" smtClean="0">
                <a:solidFill>
                  <a:srgbClr val="002060"/>
                </a:solidFill>
                <a:latin typeface="Lucida Sans" panose="020B0602030504020204" pitchFamily="34" charset="0"/>
              </a:rPr>
              <a:t>An ‘assessment tool’</a:t>
            </a:r>
          </a:p>
          <a:p>
            <a:r>
              <a:rPr lang="en-GB" altLang="en-US" sz="2400" dirty="0" smtClean="0">
                <a:solidFill>
                  <a:srgbClr val="002060"/>
                </a:solidFill>
                <a:latin typeface="Lucida Sans" panose="020B0602030504020204" pitchFamily="34" charset="0"/>
              </a:rPr>
              <a:t>Play based assessment more accessible than formal assessments</a:t>
            </a:r>
          </a:p>
          <a:p>
            <a:pPr marL="0" indent="0">
              <a:buNone/>
            </a:pPr>
            <a:r>
              <a:rPr lang="en-GB" altLang="en-US" sz="2400" dirty="0" smtClean="0">
                <a:solidFill>
                  <a:srgbClr val="002060"/>
                </a:solidFill>
                <a:latin typeface="Lucida Sans" panose="020B0602030504020204" pitchFamily="34" charset="0"/>
              </a:rPr>
              <a:t>Consider what you could assess by observing children while playing.</a:t>
            </a:r>
          </a:p>
        </p:txBody>
      </p:sp>
    </p:spTree>
    <p:extLst>
      <p:ext uri="{BB962C8B-B14F-4D97-AF65-F5344CB8AC3E}">
        <p14:creationId xmlns:p14="http://schemas.microsoft.com/office/powerpoint/2010/main" val="3436802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196579"/>
            <a:ext cx="8856984" cy="1138138"/>
          </a:xfrm>
        </p:spPr>
        <p:txBody>
          <a:bodyPr>
            <a:normAutofit fontScale="90000"/>
          </a:bodyPr>
          <a:lstStyle/>
          <a:p>
            <a:r>
              <a:rPr lang="en-GB" altLang="en-US" dirty="0" smtClean="0"/>
              <a:t> </a:t>
            </a:r>
            <a:r>
              <a:rPr lang="cy-GB" altLang="en-US" sz="3600" dirty="0" smtClean="0">
                <a:latin typeface="Lucida Sans" panose="020B0602030504020204" pitchFamily="34" charset="0"/>
              </a:rPr>
              <a:t>Tasg grŵp  </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Group task</a:t>
            </a:r>
          </a:p>
        </p:txBody>
      </p:sp>
      <p:sp>
        <p:nvSpPr>
          <p:cNvPr id="6147" name="Content Placeholder 2"/>
          <p:cNvSpPr>
            <a:spLocks noGrp="1"/>
          </p:cNvSpPr>
          <p:nvPr>
            <p:ph sz="half" idx="1"/>
          </p:nvPr>
        </p:nvSpPr>
        <p:spPr>
          <a:xfrm>
            <a:off x="457200" y="1556792"/>
            <a:ext cx="4038600" cy="4032449"/>
          </a:xfrm>
        </p:spPr>
        <p:txBody>
          <a:bodyPr>
            <a:normAutofit/>
          </a:bodyPr>
          <a:lstStyle/>
          <a:p>
            <a:r>
              <a:rPr lang="cy-GB" altLang="en-US" sz="3200" dirty="0" smtClean="0">
                <a:latin typeface="Lucida Sans" panose="020B0602030504020204" pitchFamily="34" charset="0"/>
              </a:rPr>
              <a:t>Yn eich grwpiau, ystyriwch manteision ac anfanteision o asesu plant ifainc</a:t>
            </a:r>
          </a:p>
        </p:txBody>
      </p:sp>
      <p:sp>
        <p:nvSpPr>
          <p:cNvPr id="6148" name="Content Placeholder 3"/>
          <p:cNvSpPr>
            <a:spLocks noGrp="1"/>
          </p:cNvSpPr>
          <p:nvPr>
            <p:ph sz="half" idx="2"/>
          </p:nvPr>
        </p:nvSpPr>
        <p:spPr>
          <a:xfrm>
            <a:off x="4648200" y="1556792"/>
            <a:ext cx="4388296" cy="4032449"/>
          </a:xfrm>
        </p:spPr>
        <p:txBody>
          <a:bodyPr>
            <a:noAutofit/>
          </a:bodyPr>
          <a:lstStyle/>
          <a:p>
            <a:r>
              <a:rPr lang="en-GB" altLang="en-US" sz="3200" dirty="0" smtClean="0">
                <a:solidFill>
                  <a:srgbClr val="002060"/>
                </a:solidFill>
                <a:latin typeface="Lucida Sans" panose="020B0602030504020204" pitchFamily="34" charset="0"/>
              </a:rPr>
              <a:t>In your groups, consider the advantages and disadvantages of assessing young children</a:t>
            </a:r>
          </a:p>
        </p:txBody>
      </p:sp>
    </p:spTree>
    <p:extLst>
      <p:ext uri="{BB962C8B-B14F-4D97-AF65-F5344CB8AC3E}">
        <p14:creationId xmlns:p14="http://schemas.microsoft.com/office/powerpoint/2010/main" val="2766034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cy-GB" altLang="en-US" sz="3600" dirty="0" smtClean="0">
                <a:latin typeface="Lucida Sans" panose="020B0602030504020204" pitchFamily="34" charset="0"/>
              </a:rPr>
              <a:t>Cynllunio hir dymor</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Long-term planning</a:t>
            </a:r>
          </a:p>
        </p:txBody>
      </p:sp>
      <p:sp>
        <p:nvSpPr>
          <p:cNvPr id="6148" name="Content Placeholder 3"/>
          <p:cNvSpPr>
            <a:spLocks noGrp="1"/>
          </p:cNvSpPr>
          <p:nvPr>
            <p:ph sz="half" idx="1"/>
          </p:nvPr>
        </p:nvSpPr>
        <p:spPr/>
        <p:txBody>
          <a:bodyPr>
            <a:noAutofit/>
          </a:bodyPr>
          <a:lstStyle/>
          <a:p>
            <a:pPr>
              <a:spcBef>
                <a:spcPts val="0"/>
              </a:spcBef>
            </a:pPr>
            <a:r>
              <a:rPr lang="en-GB" altLang="en-US" dirty="0" err="1" smtClean="0">
                <a:latin typeface="Lucida Sans" panose="020B0602030504020204" pitchFamily="34" charset="0"/>
              </a:rPr>
              <a:t>Mewnosod</a:t>
            </a:r>
            <a:r>
              <a:rPr lang="en-GB" altLang="en-US" dirty="0" smtClean="0">
                <a:latin typeface="Lucida Sans" panose="020B0602030504020204" pitchFamily="34" charset="0"/>
              </a:rPr>
              <a:t> </a:t>
            </a:r>
            <a:r>
              <a:rPr lang="en-GB" altLang="en-US" dirty="0" err="1" smtClean="0">
                <a:latin typeface="Lucida Sans" panose="020B0602030504020204" pitchFamily="34" charset="0"/>
              </a:rPr>
              <a:t>diddordebau</a:t>
            </a:r>
            <a:endParaRPr lang="en-GB" altLang="en-US" dirty="0" smtClean="0">
              <a:latin typeface="Lucida Sans" panose="020B0602030504020204" pitchFamily="34" charset="0"/>
            </a:endParaRPr>
          </a:p>
          <a:p>
            <a:pPr>
              <a:spcBef>
                <a:spcPts val="0"/>
              </a:spcBef>
            </a:pPr>
            <a:r>
              <a:rPr lang="en-GB" altLang="en-US" dirty="0" err="1" smtClean="0">
                <a:latin typeface="Lucida Sans" panose="020B0602030504020204" pitchFamily="34" charset="0"/>
              </a:rPr>
              <a:t>Sicrhau</a:t>
            </a:r>
            <a:r>
              <a:rPr lang="en-GB" altLang="en-US" dirty="0" smtClean="0">
                <a:latin typeface="Lucida Sans" panose="020B0602030504020204" pitchFamily="34" charset="0"/>
              </a:rPr>
              <a:t> bod </a:t>
            </a:r>
            <a:r>
              <a:rPr lang="en-GB" altLang="en-US" dirty="0" err="1" smtClean="0">
                <a:latin typeface="Lucida Sans" panose="020B0602030504020204" pitchFamily="34" charset="0"/>
              </a:rPr>
              <a:t>adnoddau</a:t>
            </a:r>
            <a:r>
              <a:rPr lang="en-GB" altLang="en-US" dirty="0" smtClean="0">
                <a:latin typeface="Lucida Sans" panose="020B0602030504020204" pitchFamily="34" charset="0"/>
              </a:rPr>
              <a:t> </a:t>
            </a:r>
            <a:r>
              <a:rPr lang="en-GB" altLang="en-US" dirty="0" err="1" smtClean="0">
                <a:latin typeface="Lucida Sans" panose="020B0602030504020204" pitchFamily="34" charset="0"/>
              </a:rPr>
              <a:t>yn</a:t>
            </a:r>
            <a:r>
              <a:rPr lang="en-GB" altLang="en-US" dirty="0" smtClean="0">
                <a:latin typeface="Lucida Sans" panose="020B0602030504020204" pitchFamily="34" charset="0"/>
              </a:rPr>
              <a:t> </a:t>
            </a:r>
            <a:r>
              <a:rPr lang="en-GB" altLang="en-US" dirty="0" err="1" smtClean="0">
                <a:latin typeface="Lucida Sans" panose="020B0602030504020204" pitchFamily="34" charset="0"/>
              </a:rPr>
              <a:t>eu</a:t>
            </a:r>
            <a:r>
              <a:rPr lang="en-GB" altLang="en-US" dirty="0" smtClean="0">
                <a:latin typeface="Lucida Sans" panose="020B0602030504020204" pitchFamily="34" charset="0"/>
              </a:rPr>
              <a:t> </a:t>
            </a:r>
            <a:r>
              <a:rPr lang="en-GB" altLang="en-US" dirty="0" err="1" smtClean="0">
                <a:latin typeface="Lucida Sans" panose="020B0602030504020204" pitchFamily="34" charset="0"/>
              </a:rPr>
              <a:t>lle</a:t>
            </a:r>
            <a:endParaRPr lang="en-GB" altLang="en-US" dirty="0">
              <a:latin typeface="Lucida Sans" panose="020B0602030504020204" pitchFamily="34" charset="0"/>
            </a:endParaRPr>
          </a:p>
          <a:p>
            <a:pPr>
              <a:spcBef>
                <a:spcPts val="0"/>
              </a:spcBef>
            </a:pPr>
            <a:r>
              <a:rPr lang="en-GB" altLang="en-US" dirty="0" err="1" smtClean="0">
                <a:latin typeface="Lucida Sans" panose="020B0602030504020204" pitchFamily="34" charset="0"/>
              </a:rPr>
              <a:t>Deunyddiau</a:t>
            </a:r>
            <a:endParaRPr lang="en-GB" altLang="en-US" dirty="0" smtClean="0">
              <a:latin typeface="Lucida Sans" panose="020B0602030504020204" pitchFamily="34" charset="0"/>
            </a:endParaRPr>
          </a:p>
          <a:p>
            <a:pPr>
              <a:spcBef>
                <a:spcPts val="0"/>
              </a:spcBef>
            </a:pPr>
            <a:endParaRPr lang="en-GB" altLang="en-US" dirty="0" smtClean="0">
              <a:solidFill>
                <a:srgbClr val="002060"/>
              </a:solidFill>
              <a:latin typeface="Lucida Sans" panose="020B0602030504020204" pitchFamily="34" charset="0"/>
            </a:endParaRPr>
          </a:p>
          <a:p>
            <a:pPr>
              <a:spcBef>
                <a:spcPts val="0"/>
              </a:spcBef>
            </a:pPr>
            <a:endParaRPr lang="en-GB" altLang="en-US" sz="2300" dirty="0" smtClean="0">
              <a:solidFill>
                <a:srgbClr val="002060"/>
              </a:solidFill>
              <a:latin typeface="Lucida Sans" panose="020B0602030504020204" pitchFamily="34" charset="0"/>
            </a:endParaRPr>
          </a:p>
        </p:txBody>
      </p:sp>
      <p:sp>
        <p:nvSpPr>
          <p:cNvPr id="2" name="Content Placeholder 1"/>
          <p:cNvSpPr>
            <a:spLocks noGrp="1"/>
          </p:cNvSpPr>
          <p:nvPr>
            <p:ph sz="half" idx="2"/>
          </p:nvPr>
        </p:nvSpPr>
        <p:spPr/>
        <p:txBody>
          <a:bodyPr/>
          <a:lstStyle/>
          <a:p>
            <a:r>
              <a:rPr lang="en-GB" dirty="0" smtClean="0">
                <a:solidFill>
                  <a:srgbClr val="002060"/>
                </a:solidFill>
                <a:latin typeface="Lucida Sans" panose="020B0602030504020204" pitchFamily="34" charset="0"/>
              </a:rPr>
              <a:t>Embed interests</a:t>
            </a:r>
          </a:p>
          <a:p>
            <a:r>
              <a:rPr lang="en-GB" dirty="0" smtClean="0">
                <a:solidFill>
                  <a:srgbClr val="002060"/>
                </a:solidFill>
                <a:latin typeface="Lucida Sans" panose="020B0602030504020204" pitchFamily="34" charset="0"/>
              </a:rPr>
              <a:t>Ensure resources are in place</a:t>
            </a:r>
          </a:p>
          <a:p>
            <a:r>
              <a:rPr lang="en-GB" dirty="0">
                <a:solidFill>
                  <a:srgbClr val="002060"/>
                </a:solidFill>
                <a:latin typeface="Lucida Sans" panose="020B0602030504020204" pitchFamily="34" charset="0"/>
              </a:rPr>
              <a:t>M</a:t>
            </a:r>
            <a:r>
              <a:rPr lang="en-GB" dirty="0" smtClean="0">
                <a:solidFill>
                  <a:srgbClr val="002060"/>
                </a:solidFill>
                <a:latin typeface="Lucida Sans" panose="020B0602030504020204" pitchFamily="34" charset="0"/>
              </a:rPr>
              <a:t>aterials</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866952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cy-GB" altLang="en-US" sz="3600" dirty="0" smtClean="0">
                <a:latin typeface="Lucida Sans" panose="020B0602030504020204" pitchFamily="34" charset="0"/>
              </a:rPr>
              <a:t>Cynllunio tymor byr</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Short-term planning</a:t>
            </a:r>
          </a:p>
        </p:txBody>
      </p:sp>
      <p:sp>
        <p:nvSpPr>
          <p:cNvPr id="6148" name="Content Placeholder 3"/>
          <p:cNvSpPr>
            <a:spLocks noGrp="1"/>
          </p:cNvSpPr>
          <p:nvPr>
            <p:ph sz="half" idx="1"/>
          </p:nvPr>
        </p:nvSpPr>
        <p:spPr/>
        <p:txBody>
          <a:bodyPr>
            <a:noAutofit/>
          </a:bodyPr>
          <a:lstStyle/>
          <a:p>
            <a:pPr>
              <a:spcBef>
                <a:spcPts val="0"/>
              </a:spcBef>
            </a:pPr>
            <a:r>
              <a:rPr lang="en-GB" altLang="en-US" sz="2300" dirty="0" err="1" smtClean="0">
                <a:latin typeface="Lucida Sans" panose="020B0602030504020204" pitchFamily="34" charset="0"/>
              </a:rPr>
              <a:t>Ffocws</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ar</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deilliannau</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penodol</a:t>
            </a:r>
            <a:endParaRPr lang="en-GB" altLang="en-US" sz="2300" dirty="0" smtClean="0">
              <a:latin typeface="Lucida Sans" panose="020B0602030504020204" pitchFamily="34" charset="0"/>
            </a:endParaRPr>
          </a:p>
          <a:p>
            <a:pPr>
              <a:spcBef>
                <a:spcPts val="0"/>
              </a:spcBef>
            </a:pPr>
            <a:r>
              <a:rPr lang="en-GB" altLang="en-US" sz="2300" dirty="0" err="1" smtClean="0">
                <a:latin typeface="Lucida Sans" panose="020B0602030504020204" pitchFamily="34" charset="0"/>
              </a:rPr>
              <a:t>Adeiladu</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ar</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diddordebau</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cyfredol</a:t>
            </a:r>
            <a:r>
              <a:rPr lang="en-GB" altLang="en-US" sz="2300" dirty="0" smtClean="0">
                <a:latin typeface="Lucida Sans" panose="020B0602030504020204" pitchFamily="34" charset="0"/>
              </a:rPr>
              <a:t> plant</a:t>
            </a:r>
          </a:p>
          <a:p>
            <a:pPr>
              <a:spcBef>
                <a:spcPts val="0"/>
              </a:spcBef>
            </a:pPr>
            <a:r>
              <a:rPr lang="en-GB" altLang="en-US" sz="2300" dirty="0" err="1" smtClean="0">
                <a:latin typeface="Lucida Sans" panose="020B0602030504020204" pitchFamily="34" charset="0"/>
              </a:rPr>
              <a:t>Cwrdd</a:t>
            </a:r>
            <a:r>
              <a:rPr lang="en-GB" altLang="en-US" sz="2300" dirty="0" smtClean="0">
                <a:latin typeface="Lucida Sans" panose="020B0602030504020204" pitchFamily="34" charset="0"/>
              </a:rPr>
              <a:t> ag </a:t>
            </a:r>
            <a:r>
              <a:rPr lang="en-GB" altLang="en-US" sz="2300" dirty="0" err="1" smtClean="0">
                <a:latin typeface="Lucida Sans" panose="020B0602030504020204" pitchFamily="34" charset="0"/>
              </a:rPr>
              <a:t>anghenion</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unigol</a:t>
            </a:r>
            <a:r>
              <a:rPr lang="en-GB" altLang="en-US" sz="2300" dirty="0" smtClean="0">
                <a:latin typeface="Lucida Sans" panose="020B0602030504020204" pitchFamily="34" charset="0"/>
              </a:rPr>
              <a:t> plant</a:t>
            </a:r>
          </a:p>
          <a:p>
            <a:pPr>
              <a:spcBef>
                <a:spcPts val="0"/>
              </a:spcBef>
            </a:pPr>
            <a:r>
              <a:rPr lang="en-GB" altLang="en-US" sz="2300" dirty="0" err="1" smtClean="0">
                <a:latin typeface="Lucida Sans" panose="020B0602030504020204" pitchFamily="34" charset="0"/>
              </a:rPr>
              <a:t>Arsylwadau</a:t>
            </a:r>
            <a:endParaRPr lang="en-GB" altLang="en-US" sz="2300" dirty="0" smtClean="0">
              <a:latin typeface="Lucida Sans" panose="020B0602030504020204" pitchFamily="34" charset="0"/>
            </a:endParaRPr>
          </a:p>
          <a:p>
            <a:pPr>
              <a:spcBef>
                <a:spcPts val="0"/>
              </a:spcBef>
            </a:pPr>
            <a:r>
              <a:rPr lang="en-GB" altLang="en-US" sz="2300" dirty="0" err="1" smtClean="0">
                <a:latin typeface="Lucida Sans" panose="020B0602030504020204" pitchFamily="34" charset="0"/>
              </a:rPr>
              <a:t>Angen</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ystyried</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datblygiad</a:t>
            </a:r>
            <a:r>
              <a:rPr lang="en-GB" altLang="en-US" sz="2300" dirty="0" smtClean="0">
                <a:latin typeface="Lucida Sans" panose="020B0602030504020204" pitchFamily="34" charset="0"/>
              </a:rPr>
              <a:t> ac </a:t>
            </a:r>
            <a:r>
              <a:rPr lang="en-GB" altLang="en-US" sz="2300" dirty="0" err="1" smtClean="0">
                <a:latin typeface="Lucida Sans" panose="020B0602030504020204" pitchFamily="34" charset="0"/>
              </a:rPr>
              <a:t>ardaloedd</a:t>
            </a:r>
            <a:r>
              <a:rPr lang="en-GB" altLang="en-US" sz="2300" dirty="0" smtClean="0">
                <a:latin typeface="Lucida Sans" panose="020B0602030504020204" pitchFamily="34" charset="0"/>
              </a:rPr>
              <a:t> </a:t>
            </a:r>
            <a:r>
              <a:rPr lang="en-GB" altLang="en-US" sz="2300" dirty="0" err="1" smtClean="0">
                <a:latin typeface="Lucida Sans" panose="020B0602030504020204" pitchFamily="34" charset="0"/>
              </a:rPr>
              <a:t>cwricwlaidd</a:t>
            </a:r>
            <a:endParaRPr lang="en-GB" altLang="en-US" sz="2300" dirty="0" smtClean="0">
              <a:latin typeface="Lucida Sans" panose="020B0602030504020204" pitchFamily="34" charset="0"/>
            </a:endParaRPr>
          </a:p>
          <a:p>
            <a:pPr>
              <a:spcBef>
                <a:spcPts val="0"/>
              </a:spcBef>
            </a:pPr>
            <a:endParaRPr lang="en-GB" altLang="en-US" sz="2300" dirty="0" smtClean="0">
              <a:solidFill>
                <a:srgbClr val="002060"/>
              </a:solidFill>
              <a:latin typeface="Lucida Sans" panose="020B0602030504020204" pitchFamily="34" charset="0"/>
            </a:endParaRPr>
          </a:p>
        </p:txBody>
      </p:sp>
      <p:sp>
        <p:nvSpPr>
          <p:cNvPr id="2" name="Content Placeholder 1"/>
          <p:cNvSpPr>
            <a:spLocks noGrp="1"/>
          </p:cNvSpPr>
          <p:nvPr>
            <p:ph sz="half" idx="2"/>
          </p:nvPr>
        </p:nvSpPr>
        <p:spPr>
          <a:xfrm>
            <a:off x="4648200" y="1600201"/>
            <a:ext cx="4495800" cy="3989040"/>
          </a:xfrm>
        </p:spPr>
        <p:txBody>
          <a:bodyPr>
            <a:normAutofit fontScale="92500" lnSpcReduction="10000"/>
          </a:bodyPr>
          <a:lstStyle/>
          <a:p>
            <a:r>
              <a:rPr lang="en-GB" dirty="0" smtClean="0">
                <a:solidFill>
                  <a:srgbClr val="002060"/>
                </a:solidFill>
                <a:latin typeface="Lucida Sans" panose="020B0602030504020204" pitchFamily="34" charset="0"/>
              </a:rPr>
              <a:t>Focus on specific objectives</a:t>
            </a:r>
          </a:p>
          <a:p>
            <a:r>
              <a:rPr lang="en-GB" dirty="0" smtClean="0">
                <a:solidFill>
                  <a:srgbClr val="002060"/>
                </a:solidFill>
                <a:latin typeface="Lucida Sans" panose="020B0602030504020204" pitchFamily="34" charset="0"/>
              </a:rPr>
              <a:t>Build on children’s current interests</a:t>
            </a:r>
          </a:p>
          <a:p>
            <a:r>
              <a:rPr lang="en-GB" dirty="0" smtClean="0">
                <a:solidFill>
                  <a:srgbClr val="002060"/>
                </a:solidFill>
                <a:latin typeface="Lucida Sans" panose="020B0602030504020204" pitchFamily="34" charset="0"/>
              </a:rPr>
              <a:t>Meet children’s individual needs</a:t>
            </a:r>
          </a:p>
          <a:p>
            <a:r>
              <a:rPr lang="en-GB" dirty="0" smtClean="0">
                <a:solidFill>
                  <a:srgbClr val="002060"/>
                </a:solidFill>
                <a:latin typeface="Lucida Sans" panose="020B0602030504020204" pitchFamily="34" charset="0"/>
              </a:rPr>
              <a:t>Observations</a:t>
            </a:r>
          </a:p>
          <a:p>
            <a:r>
              <a:rPr lang="en-GB" dirty="0" smtClean="0">
                <a:solidFill>
                  <a:srgbClr val="002060"/>
                </a:solidFill>
                <a:latin typeface="Lucida Sans" panose="020B0602030504020204" pitchFamily="34" charset="0"/>
              </a:rPr>
              <a:t>Need to consider development and curricular areas</a:t>
            </a:r>
          </a:p>
          <a:p>
            <a:endParaRPr lang="en-GB" dirty="0" smtClean="0">
              <a:latin typeface="Lucida Sans" panose="020B0602030504020204" pitchFamily="34" charset="0"/>
            </a:endParaRPr>
          </a:p>
          <a:p>
            <a:endParaRPr lang="en-GB" dirty="0">
              <a:latin typeface="Lucida Sans" panose="020B0602030504020204" pitchFamily="34" charset="0"/>
            </a:endParaRPr>
          </a:p>
        </p:txBody>
      </p:sp>
    </p:spTree>
    <p:extLst>
      <p:ext uri="{BB962C8B-B14F-4D97-AF65-F5344CB8AC3E}">
        <p14:creationId xmlns:p14="http://schemas.microsoft.com/office/powerpoint/2010/main" val="2918342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cy-GB" altLang="en-US" sz="3600" dirty="0" smtClean="0">
                <a:latin typeface="Lucida Sans" panose="020B0602030504020204" pitchFamily="34" charset="0"/>
              </a:rPr>
              <a:t>Cynllunio unigol </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Individual planning</a:t>
            </a:r>
          </a:p>
        </p:txBody>
      </p:sp>
      <p:sp>
        <p:nvSpPr>
          <p:cNvPr id="6148" name="Content Placeholder 3"/>
          <p:cNvSpPr>
            <a:spLocks noGrp="1"/>
          </p:cNvSpPr>
          <p:nvPr>
            <p:ph sz="half" idx="1"/>
          </p:nvPr>
        </p:nvSpPr>
        <p:spPr/>
        <p:txBody>
          <a:bodyPr>
            <a:noAutofit/>
          </a:bodyPr>
          <a:lstStyle/>
          <a:p>
            <a:pPr>
              <a:spcBef>
                <a:spcPts val="0"/>
              </a:spcBef>
            </a:pPr>
            <a:r>
              <a:rPr lang="en-GB" altLang="en-US" dirty="0" err="1" smtClean="0">
                <a:latin typeface="Lucida Sans" panose="020B0602030504020204" pitchFamily="34" charset="0"/>
              </a:rPr>
              <a:t>Cynlluniau</a:t>
            </a:r>
            <a:r>
              <a:rPr lang="en-GB" altLang="en-US" dirty="0" smtClean="0">
                <a:latin typeface="Lucida Sans" panose="020B0602030504020204" pitchFamily="34" charset="0"/>
              </a:rPr>
              <a:t> </a:t>
            </a:r>
            <a:r>
              <a:rPr lang="en-GB" altLang="en-US" dirty="0" err="1" smtClean="0">
                <a:latin typeface="Lucida Sans" panose="020B0602030504020204" pitchFamily="34" charset="0"/>
              </a:rPr>
              <a:t>dyddiol</a:t>
            </a:r>
            <a:r>
              <a:rPr lang="en-GB" altLang="en-US" dirty="0" smtClean="0">
                <a:latin typeface="Lucida Sans" panose="020B0602030504020204" pitchFamily="34" charset="0"/>
              </a:rPr>
              <a:t> </a:t>
            </a:r>
            <a:r>
              <a:rPr lang="en-GB" altLang="en-US" dirty="0" err="1" smtClean="0">
                <a:latin typeface="Lucida Sans" panose="020B0602030504020204" pitchFamily="34" charset="0"/>
              </a:rPr>
              <a:t>neu</a:t>
            </a:r>
            <a:r>
              <a:rPr lang="en-GB" altLang="en-US" dirty="0" smtClean="0">
                <a:latin typeface="Lucida Sans" panose="020B0602030504020204" pitchFamily="34" charset="0"/>
              </a:rPr>
              <a:t> </a:t>
            </a:r>
            <a:r>
              <a:rPr lang="en-GB" altLang="en-US" dirty="0" err="1" smtClean="0">
                <a:latin typeface="Lucida Sans" panose="020B0602030504020204" pitchFamily="34" charset="0"/>
              </a:rPr>
              <a:t>wythnosol</a:t>
            </a:r>
            <a:r>
              <a:rPr lang="en-GB" altLang="en-US" dirty="0" smtClean="0">
                <a:latin typeface="Lucida Sans" panose="020B0602030504020204" pitchFamily="34" charset="0"/>
              </a:rPr>
              <a:t> </a:t>
            </a:r>
            <a:r>
              <a:rPr lang="en-GB" altLang="en-US" dirty="0" err="1" smtClean="0">
                <a:latin typeface="Lucida Sans" panose="020B0602030504020204" pitchFamily="34" charset="0"/>
              </a:rPr>
              <a:t>i</a:t>
            </a:r>
            <a:r>
              <a:rPr lang="en-GB" altLang="en-US" dirty="0" smtClean="0">
                <a:latin typeface="Lucida Sans" panose="020B0602030504020204" pitchFamily="34" charset="0"/>
              </a:rPr>
              <a:t> </a:t>
            </a:r>
            <a:r>
              <a:rPr lang="en-GB" altLang="en-US" dirty="0" err="1" smtClean="0">
                <a:latin typeface="Lucida Sans" panose="020B0602030504020204" pitchFamily="34" charset="0"/>
              </a:rPr>
              <a:t>blant</a:t>
            </a:r>
            <a:endParaRPr lang="en-GB" altLang="en-US" dirty="0" smtClean="0">
              <a:latin typeface="Lucida Sans" panose="020B0602030504020204" pitchFamily="34" charset="0"/>
            </a:endParaRPr>
          </a:p>
          <a:p>
            <a:pPr>
              <a:spcBef>
                <a:spcPts val="0"/>
              </a:spcBef>
            </a:pPr>
            <a:r>
              <a:rPr lang="en-GB" altLang="en-US" dirty="0" err="1" smtClean="0">
                <a:latin typeface="Lucida Sans" panose="020B0602030504020204" pitchFamily="34" charset="0"/>
              </a:rPr>
              <a:t>Ffocws</a:t>
            </a:r>
            <a:r>
              <a:rPr lang="en-GB" altLang="en-US" dirty="0" smtClean="0">
                <a:latin typeface="Lucida Sans" panose="020B0602030504020204" pitchFamily="34" charset="0"/>
              </a:rPr>
              <a:t> </a:t>
            </a:r>
            <a:r>
              <a:rPr lang="en-GB" altLang="en-US" dirty="0" err="1" smtClean="0">
                <a:latin typeface="Lucida Sans" panose="020B0602030504020204" pitchFamily="34" charset="0"/>
              </a:rPr>
              <a:t>clir</a:t>
            </a:r>
            <a:endParaRPr lang="en-GB" altLang="en-US" dirty="0" smtClean="0">
              <a:latin typeface="Lucida Sans" panose="020B0602030504020204" pitchFamily="34" charset="0"/>
            </a:endParaRPr>
          </a:p>
          <a:p>
            <a:pPr>
              <a:spcBef>
                <a:spcPts val="0"/>
              </a:spcBef>
            </a:pPr>
            <a:r>
              <a:rPr lang="en-GB" altLang="en-US" dirty="0" err="1" smtClean="0">
                <a:latin typeface="Lucida Sans" panose="020B0602030504020204" pitchFamily="34" charset="0"/>
              </a:rPr>
              <a:t>Sut</a:t>
            </a:r>
            <a:r>
              <a:rPr lang="en-GB" altLang="en-US" dirty="0" smtClean="0">
                <a:latin typeface="Lucida Sans" panose="020B0602030504020204" pitchFamily="34" charset="0"/>
              </a:rPr>
              <a:t> </a:t>
            </a:r>
            <a:r>
              <a:rPr lang="en-GB" altLang="en-US" dirty="0" err="1" smtClean="0">
                <a:latin typeface="Lucida Sans" panose="020B0602030504020204" pitchFamily="34" charset="0"/>
              </a:rPr>
              <a:t>gellir</a:t>
            </a:r>
            <a:r>
              <a:rPr lang="en-GB" altLang="en-US" dirty="0" smtClean="0">
                <a:latin typeface="Lucida Sans" panose="020B0602030504020204" pitchFamily="34" charset="0"/>
              </a:rPr>
              <a:t> </a:t>
            </a:r>
            <a:r>
              <a:rPr lang="en-GB" altLang="en-US" dirty="0" err="1" smtClean="0">
                <a:latin typeface="Lucida Sans" panose="020B0602030504020204" pitchFamily="34" charset="0"/>
              </a:rPr>
              <a:t>cwrdd</a:t>
            </a:r>
            <a:r>
              <a:rPr lang="en-GB" altLang="en-US" dirty="0" smtClean="0">
                <a:latin typeface="Lucida Sans" panose="020B0602030504020204" pitchFamily="34" charset="0"/>
              </a:rPr>
              <a:t> â </a:t>
            </a:r>
            <a:r>
              <a:rPr lang="en-GB" altLang="en-US" dirty="0" err="1" smtClean="0">
                <a:latin typeface="Lucida Sans" panose="020B0602030504020204" pitchFamily="34" charset="0"/>
              </a:rPr>
              <a:t>gofynion</a:t>
            </a:r>
            <a:r>
              <a:rPr lang="en-GB" altLang="en-US" dirty="0" smtClean="0">
                <a:latin typeface="Lucida Sans" panose="020B0602030504020204" pitchFamily="34" charset="0"/>
              </a:rPr>
              <a:t> plant</a:t>
            </a:r>
          </a:p>
          <a:p>
            <a:pPr>
              <a:spcBef>
                <a:spcPts val="0"/>
              </a:spcBef>
            </a:pPr>
            <a:endParaRPr lang="en-GB" altLang="en-US" sz="2300" dirty="0" smtClean="0">
              <a:solidFill>
                <a:srgbClr val="002060"/>
              </a:solidFill>
              <a:latin typeface="Lucida Sans" panose="020B0602030504020204" pitchFamily="34" charset="0"/>
            </a:endParaRPr>
          </a:p>
        </p:txBody>
      </p:sp>
      <p:sp>
        <p:nvSpPr>
          <p:cNvPr id="2" name="Content Placeholder 1"/>
          <p:cNvSpPr>
            <a:spLocks noGrp="1"/>
          </p:cNvSpPr>
          <p:nvPr>
            <p:ph sz="half" idx="2"/>
          </p:nvPr>
        </p:nvSpPr>
        <p:spPr/>
        <p:txBody>
          <a:bodyPr/>
          <a:lstStyle/>
          <a:p>
            <a:r>
              <a:rPr lang="en-GB" dirty="0" smtClean="0">
                <a:solidFill>
                  <a:srgbClr val="002060"/>
                </a:solidFill>
                <a:latin typeface="Lucida Sans" panose="020B0602030504020204" pitchFamily="34" charset="0"/>
              </a:rPr>
              <a:t>Daily or weekly plans for children</a:t>
            </a:r>
          </a:p>
          <a:p>
            <a:r>
              <a:rPr lang="en-GB" dirty="0" smtClean="0">
                <a:solidFill>
                  <a:srgbClr val="002060"/>
                </a:solidFill>
                <a:latin typeface="Lucida Sans" panose="020B0602030504020204" pitchFamily="34" charset="0"/>
              </a:rPr>
              <a:t>Clear focus</a:t>
            </a:r>
          </a:p>
          <a:p>
            <a:r>
              <a:rPr lang="en-GB" dirty="0" smtClean="0">
                <a:solidFill>
                  <a:srgbClr val="002060"/>
                </a:solidFill>
                <a:latin typeface="Lucida Sans" panose="020B0602030504020204" pitchFamily="34" charset="0"/>
              </a:rPr>
              <a:t>How children’s needs can be met</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646193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196579"/>
            <a:ext cx="8856984" cy="1138138"/>
          </a:xfrm>
        </p:spPr>
        <p:txBody>
          <a:bodyPr>
            <a:normAutofit fontScale="90000"/>
          </a:bodyPr>
          <a:lstStyle/>
          <a:p>
            <a:r>
              <a:rPr lang="en-GB" altLang="en-US" dirty="0" smtClean="0"/>
              <a:t> </a:t>
            </a:r>
            <a:r>
              <a:rPr lang="cy-GB" altLang="en-US" sz="3600" dirty="0" smtClean="0">
                <a:latin typeface="Lucida Sans" panose="020B0602030504020204" pitchFamily="34" charset="0"/>
              </a:rPr>
              <a:t>Tasg grŵp  </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Group task</a:t>
            </a:r>
          </a:p>
        </p:txBody>
      </p:sp>
      <p:sp>
        <p:nvSpPr>
          <p:cNvPr id="6147" name="Content Placeholder 2"/>
          <p:cNvSpPr>
            <a:spLocks noGrp="1"/>
          </p:cNvSpPr>
          <p:nvPr>
            <p:ph sz="half" idx="1"/>
          </p:nvPr>
        </p:nvSpPr>
        <p:spPr>
          <a:xfrm>
            <a:off x="457200" y="1556792"/>
            <a:ext cx="4038600" cy="4032449"/>
          </a:xfrm>
        </p:spPr>
        <p:txBody>
          <a:bodyPr>
            <a:normAutofit/>
          </a:bodyPr>
          <a:lstStyle/>
          <a:p>
            <a:pPr marL="0" indent="0">
              <a:buNone/>
            </a:pPr>
            <a:r>
              <a:rPr lang="cy-GB" altLang="en-US" sz="3200" dirty="0" smtClean="0">
                <a:latin typeface="Lucida Sans" panose="020B0602030504020204" pitchFamily="34" charset="0"/>
              </a:rPr>
              <a:t>Darllenwch yr erthygl/cynllun a nodwch y prif negeseuon.</a:t>
            </a:r>
          </a:p>
          <a:p>
            <a:pPr marL="0" indent="0">
              <a:buNone/>
            </a:pPr>
            <a:r>
              <a:rPr lang="cy-GB" altLang="en-US" sz="3200" dirty="0" smtClean="0">
                <a:latin typeface="Lucida Sans" panose="020B0602030504020204" pitchFamily="34" charset="0"/>
              </a:rPr>
              <a:t>Trafodwch gyda’ch gr</a:t>
            </a:r>
            <a:r>
              <a:rPr lang="cy-GB" altLang="en-US" sz="3200" dirty="0" smtClean="0">
                <a:latin typeface="Calibri" panose="020F0502020204030204" pitchFamily="34" charset="0"/>
              </a:rPr>
              <a:t>ŵ</a:t>
            </a:r>
            <a:r>
              <a:rPr lang="cy-GB" altLang="en-US" sz="3200" dirty="0" smtClean="0">
                <a:latin typeface="Lucida Sans" panose="020B0602030504020204" pitchFamily="34" charset="0"/>
              </a:rPr>
              <a:t>p ac adrodd nôl.</a:t>
            </a:r>
          </a:p>
        </p:txBody>
      </p:sp>
      <p:sp>
        <p:nvSpPr>
          <p:cNvPr id="6148" name="Content Placeholder 3"/>
          <p:cNvSpPr>
            <a:spLocks noGrp="1"/>
          </p:cNvSpPr>
          <p:nvPr>
            <p:ph sz="half" idx="2"/>
          </p:nvPr>
        </p:nvSpPr>
        <p:spPr>
          <a:xfrm>
            <a:off x="4648200" y="1556792"/>
            <a:ext cx="4388296" cy="4032449"/>
          </a:xfrm>
        </p:spPr>
        <p:txBody>
          <a:bodyPr>
            <a:noAutofit/>
          </a:bodyPr>
          <a:lstStyle/>
          <a:p>
            <a:pPr marL="0" indent="0">
              <a:buNone/>
            </a:pPr>
            <a:r>
              <a:rPr lang="en-GB" altLang="en-US" sz="3200" dirty="0" smtClean="0">
                <a:solidFill>
                  <a:srgbClr val="002060"/>
                </a:solidFill>
                <a:latin typeface="Lucida Sans" panose="020B0602030504020204" pitchFamily="34" charset="0"/>
              </a:rPr>
              <a:t>Read the article/plan and note the main messages.</a:t>
            </a:r>
          </a:p>
          <a:p>
            <a:pPr marL="0" indent="0">
              <a:buNone/>
            </a:pPr>
            <a:r>
              <a:rPr lang="en-GB" altLang="en-US" sz="3200" dirty="0" smtClean="0">
                <a:solidFill>
                  <a:srgbClr val="002060"/>
                </a:solidFill>
                <a:latin typeface="Lucida Sans" panose="020B0602030504020204" pitchFamily="34" charset="0"/>
              </a:rPr>
              <a:t>Discuss with your group and feedback.</a:t>
            </a:r>
          </a:p>
        </p:txBody>
      </p:sp>
    </p:spTree>
    <p:extLst>
      <p:ext uri="{BB962C8B-B14F-4D97-AF65-F5344CB8AC3E}">
        <p14:creationId xmlns:p14="http://schemas.microsoft.com/office/powerpoint/2010/main" val="439485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cy-GB" altLang="en-US" sz="3200" dirty="0" smtClean="0">
                <a:latin typeface="Lucida Sans" panose="020B0602030504020204" pitchFamily="34" charset="0"/>
              </a:rPr>
              <a:t>Dyscalciwlia</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Dyscalculia </a:t>
            </a:r>
            <a:endParaRPr lang="en-GB" altLang="en-US" sz="3200" dirty="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179512" y="1412776"/>
            <a:ext cx="4316288" cy="4176465"/>
          </a:xfrm>
        </p:spPr>
        <p:txBody>
          <a:bodyPr>
            <a:normAutofit/>
          </a:bodyPr>
          <a:lstStyle/>
          <a:p>
            <a:pPr marL="0" indent="0">
              <a:buNone/>
            </a:pPr>
            <a:r>
              <a:rPr lang="cy-GB" altLang="en-US" sz="2400" dirty="0" smtClean="0">
                <a:latin typeface="Lucida Sans" panose="020B0602030504020204" pitchFamily="34" charset="0"/>
              </a:rPr>
              <a:t>Beth yw Dyscalciwlia?</a:t>
            </a:r>
          </a:p>
          <a:p>
            <a:r>
              <a:rPr lang="cy-GB" altLang="en-US" sz="2400" dirty="0" smtClean="0">
                <a:latin typeface="Lucida Sans" panose="020B0602030504020204" pitchFamily="34" charset="0"/>
              </a:rPr>
              <a:t>Brwydro gyda Mathemateg</a:t>
            </a:r>
          </a:p>
          <a:p>
            <a:r>
              <a:rPr lang="cy-GB" altLang="en-US" sz="2400" dirty="0" smtClean="0">
                <a:latin typeface="Lucida Sans" panose="020B0602030504020204" pitchFamily="34" charset="0"/>
              </a:rPr>
              <a:t>Anhawster wrth gaffael sgiliau mathemategol</a:t>
            </a:r>
          </a:p>
          <a:p>
            <a:r>
              <a:rPr lang="cy-GB" altLang="en-US" sz="2400" dirty="0" smtClean="0">
                <a:latin typeface="Lucida Sans" panose="020B0602030504020204" pitchFamily="34" charset="0"/>
              </a:rPr>
              <a:t>Effeithio 3-6% o blant</a:t>
            </a:r>
          </a:p>
          <a:p>
            <a:r>
              <a:rPr lang="cy-GB" altLang="en-US" sz="2400" dirty="0" smtClean="0">
                <a:latin typeface="Lucida Sans" panose="020B0602030504020204" pitchFamily="34" charset="0"/>
              </a:rPr>
              <a:t>Yn debygol i gyd-ddigwydd gyda Dyslecsia</a:t>
            </a:r>
          </a:p>
        </p:txBody>
      </p:sp>
      <p:sp>
        <p:nvSpPr>
          <p:cNvPr id="6148" name="Content Placeholder 3"/>
          <p:cNvSpPr>
            <a:spLocks noGrp="1"/>
          </p:cNvSpPr>
          <p:nvPr>
            <p:ph sz="half" idx="2"/>
          </p:nvPr>
        </p:nvSpPr>
        <p:spPr>
          <a:xfrm>
            <a:off x="4648200" y="1412776"/>
            <a:ext cx="4244280" cy="4176465"/>
          </a:xfrm>
        </p:spPr>
        <p:txBody>
          <a:bodyPr>
            <a:normAutofit/>
          </a:bodyPr>
          <a:lstStyle/>
          <a:p>
            <a:pPr marL="0" indent="0">
              <a:buNone/>
            </a:pPr>
            <a:r>
              <a:rPr lang="en-GB" altLang="en-US" sz="2400" dirty="0" smtClean="0">
                <a:solidFill>
                  <a:srgbClr val="002060"/>
                </a:solidFill>
                <a:latin typeface="Lucida Sans" panose="020B0602030504020204" pitchFamily="34" charset="0"/>
              </a:rPr>
              <a:t>What is Dyscalculia?</a:t>
            </a:r>
          </a:p>
          <a:p>
            <a:r>
              <a:rPr lang="en-GB" altLang="en-US" sz="2400" dirty="0" smtClean="0">
                <a:solidFill>
                  <a:srgbClr val="002060"/>
                </a:solidFill>
                <a:latin typeface="Lucida Sans" panose="020B0602030504020204" pitchFamily="34" charset="0"/>
              </a:rPr>
              <a:t>Struggle with Mathematics</a:t>
            </a:r>
          </a:p>
          <a:p>
            <a:r>
              <a:rPr lang="en-GB" altLang="en-US" sz="2400" dirty="0" smtClean="0">
                <a:solidFill>
                  <a:srgbClr val="002060"/>
                </a:solidFill>
                <a:latin typeface="Lucida Sans" panose="020B0602030504020204" pitchFamily="34" charset="0"/>
              </a:rPr>
              <a:t>Difficulty in acquiring mathematical skills</a:t>
            </a:r>
          </a:p>
          <a:p>
            <a:r>
              <a:rPr lang="en-GB" altLang="en-US" sz="2400" dirty="0" smtClean="0">
                <a:solidFill>
                  <a:srgbClr val="002060"/>
                </a:solidFill>
                <a:latin typeface="Lucida Sans" panose="020B0602030504020204" pitchFamily="34" charset="0"/>
              </a:rPr>
              <a:t>Affects 3-6% of children</a:t>
            </a:r>
          </a:p>
          <a:p>
            <a:r>
              <a:rPr lang="en-GB" altLang="en-US" sz="2400" dirty="0" smtClean="0">
                <a:solidFill>
                  <a:srgbClr val="002060"/>
                </a:solidFill>
                <a:latin typeface="Lucida Sans" panose="020B0602030504020204" pitchFamily="34" charset="0"/>
              </a:rPr>
              <a:t>Likely to coincide with Dyslexia</a:t>
            </a:r>
          </a:p>
          <a:p>
            <a:pPr marL="0" indent="0">
              <a:buNone/>
            </a:pPr>
            <a:endParaRPr lang="en-GB" altLang="en-US" sz="2400" dirty="0">
              <a:solidFill>
                <a:srgbClr val="002060"/>
              </a:solidFill>
              <a:latin typeface="Lucida Sans" panose="020B0602030504020204" pitchFamily="34" charset="0"/>
            </a:endParaRPr>
          </a:p>
          <a:p>
            <a:pPr marL="0" indent="0" algn="r">
              <a:buNone/>
            </a:pPr>
            <a:r>
              <a:rPr lang="en-GB" altLang="en-US" sz="1800" dirty="0" smtClean="0">
                <a:solidFill>
                  <a:srgbClr val="002060"/>
                </a:solidFill>
                <a:latin typeface="Lucida Sans" panose="020B0602030504020204" pitchFamily="34" charset="0"/>
              </a:rPr>
              <a:t>(</a:t>
            </a:r>
            <a:r>
              <a:rPr lang="en-GB" altLang="en-US" sz="1800" dirty="0" err="1" smtClean="0">
                <a:solidFill>
                  <a:srgbClr val="002060"/>
                </a:solidFill>
                <a:latin typeface="Lucida Sans" panose="020B0602030504020204" pitchFamily="34" charset="0"/>
              </a:rPr>
              <a:t>MacBlain</a:t>
            </a:r>
            <a:r>
              <a:rPr lang="en-GB" altLang="en-US" sz="1800" dirty="0" smtClean="0">
                <a:solidFill>
                  <a:srgbClr val="002060"/>
                </a:solidFill>
                <a:latin typeface="Lucida Sans" panose="020B0602030504020204" pitchFamily="34" charset="0"/>
              </a:rPr>
              <a:t>, 2014)</a:t>
            </a:r>
          </a:p>
        </p:txBody>
      </p:sp>
    </p:spTree>
    <p:extLst>
      <p:ext uri="{BB962C8B-B14F-4D97-AF65-F5344CB8AC3E}">
        <p14:creationId xmlns:p14="http://schemas.microsoft.com/office/powerpoint/2010/main" val="16249050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3200" dirty="0" smtClean="0">
                <a:latin typeface="Lucida Sans" panose="020B0602030504020204" pitchFamily="34" charset="0"/>
              </a:rPr>
              <a:t>Pam?</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Why?</a:t>
            </a:r>
          </a:p>
        </p:txBody>
      </p:sp>
      <p:sp>
        <p:nvSpPr>
          <p:cNvPr id="3" name="Content Placeholder 2"/>
          <p:cNvSpPr>
            <a:spLocks noGrp="1"/>
          </p:cNvSpPr>
          <p:nvPr>
            <p:ph sz="half" idx="1"/>
          </p:nvPr>
        </p:nvSpPr>
        <p:spPr>
          <a:xfrm>
            <a:off x="0" y="1417638"/>
            <a:ext cx="4495800" cy="4171603"/>
          </a:xfrm>
        </p:spPr>
        <p:txBody>
          <a:bodyPr>
            <a:normAutofit fontScale="85000" lnSpcReduction="10000"/>
          </a:bodyPr>
          <a:lstStyle/>
          <a:p>
            <a:r>
              <a:rPr lang="cy-GB" dirty="0" smtClean="0">
                <a:latin typeface="Lucida Sans" panose="020B0602030504020204" pitchFamily="34" charset="0"/>
              </a:rPr>
              <a:t>Canllawiau gwael mewn Mathemateg</a:t>
            </a:r>
          </a:p>
          <a:p>
            <a:r>
              <a:rPr lang="cy-GB" dirty="0" smtClean="0">
                <a:latin typeface="Lucida Sans" panose="020B0602030504020204" pitchFamily="34" charset="0"/>
              </a:rPr>
              <a:t>Cyflymdra’r gwaith</a:t>
            </a:r>
          </a:p>
          <a:p>
            <a:r>
              <a:rPr lang="cy-GB" dirty="0" smtClean="0">
                <a:latin typeface="Lucida Sans" panose="020B0602030504020204" pitchFamily="34" charset="0"/>
              </a:rPr>
              <a:t>Stwythur gwael o ddysgu wrth ddarganfod</a:t>
            </a:r>
          </a:p>
          <a:p>
            <a:r>
              <a:rPr lang="cy-GB" dirty="0" smtClean="0">
                <a:latin typeface="Lucida Sans" panose="020B0602030504020204" pitchFamily="34" charset="0"/>
              </a:rPr>
              <a:t>Cysyniadau mathemategol yn cael eu cyflwyno yn rhy gynnar i blant</a:t>
            </a:r>
          </a:p>
          <a:p>
            <a:r>
              <a:rPr lang="cy-GB" dirty="0" smtClean="0">
                <a:latin typeface="Lucida Sans" panose="020B0602030504020204" pitchFamily="34" charset="0"/>
              </a:rPr>
              <a:t>Defnydd o iaith gan oedolion</a:t>
            </a:r>
          </a:p>
        </p:txBody>
      </p:sp>
      <p:sp>
        <p:nvSpPr>
          <p:cNvPr id="4" name="Content Placeholder 3"/>
          <p:cNvSpPr>
            <a:spLocks noGrp="1"/>
          </p:cNvSpPr>
          <p:nvPr>
            <p:ph sz="half" idx="2"/>
          </p:nvPr>
        </p:nvSpPr>
        <p:spPr>
          <a:xfrm>
            <a:off x="4648200" y="1417638"/>
            <a:ext cx="4316288" cy="4171603"/>
          </a:xfrm>
        </p:spPr>
        <p:txBody>
          <a:bodyPr>
            <a:normAutofit fontScale="85000" lnSpcReduction="10000"/>
          </a:bodyPr>
          <a:lstStyle/>
          <a:p>
            <a:r>
              <a:rPr lang="en-GB" dirty="0" smtClean="0">
                <a:solidFill>
                  <a:srgbClr val="002060"/>
                </a:solidFill>
                <a:latin typeface="Lucida Sans" panose="020B0602030504020204" pitchFamily="34" charset="0"/>
              </a:rPr>
              <a:t>Poor instruction in Mathematics</a:t>
            </a:r>
          </a:p>
          <a:p>
            <a:r>
              <a:rPr lang="en-GB" dirty="0" smtClean="0">
                <a:solidFill>
                  <a:srgbClr val="002060"/>
                </a:solidFill>
                <a:latin typeface="Lucida Sans" panose="020B0602030504020204" pitchFamily="34" charset="0"/>
              </a:rPr>
              <a:t>Pace of work</a:t>
            </a:r>
          </a:p>
          <a:p>
            <a:r>
              <a:rPr lang="en-GB" dirty="0" smtClean="0">
                <a:solidFill>
                  <a:srgbClr val="002060"/>
                </a:solidFill>
                <a:latin typeface="Lucida Sans" panose="020B0602030504020204" pitchFamily="34" charset="0"/>
              </a:rPr>
              <a:t>Poor structure of discovery learning</a:t>
            </a:r>
          </a:p>
          <a:p>
            <a:r>
              <a:rPr lang="en-GB" dirty="0" smtClean="0">
                <a:solidFill>
                  <a:srgbClr val="002060"/>
                </a:solidFill>
                <a:latin typeface="Lucida Sans" panose="020B0602030504020204" pitchFamily="34" charset="0"/>
              </a:rPr>
              <a:t>Children introduced to mathematical concepts too early</a:t>
            </a:r>
          </a:p>
          <a:p>
            <a:r>
              <a:rPr lang="en-GB" dirty="0" smtClean="0">
                <a:solidFill>
                  <a:srgbClr val="002060"/>
                </a:solidFill>
                <a:latin typeface="Lucida Sans" panose="020B0602030504020204" pitchFamily="34" charset="0"/>
              </a:rPr>
              <a:t>Language used by adults</a:t>
            </a:r>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3033967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cy-GB" altLang="en-US" sz="3200" dirty="0" smtClean="0">
                <a:latin typeface="Lucida Sans" panose="020B0602030504020204" pitchFamily="34" charset="0"/>
              </a:rPr>
              <a:t>Symptomau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Symptoms</a:t>
            </a:r>
          </a:p>
        </p:txBody>
      </p:sp>
      <p:sp>
        <p:nvSpPr>
          <p:cNvPr id="3" name="Content Placeholder 2"/>
          <p:cNvSpPr>
            <a:spLocks noGrp="1"/>
          </p:cNvSpPr>
          <p:nvPr>
            <p:ph sz="half" idx="1"/>
          </p:nvPr>
        </p:nvSpPr>
        <p:spPr>
          <a:xfrm>
            <a:off x="457200" y="1417638"/>
            <a:ext cx="4038600" cy="4171603"/>
          </a:xfrm>
        </p:spPr>
        <p:txBody>
          <a:bodyPr>
            <a:normAutofit/>
          </a:bodyPr>
          <a:lstStyle/>
          <a:p>
            <a:r>
              <a:rPr lang="cy-GB" sz="3000" dirty="0" smtClean="0">
                <a:latin typeface="Lucida Sans" panose="020B0602030504020204" pitchFamily="34" charset="0"/>
              </a:rPr>
              <a:t>Rhifo</a:t>
            </a:r>
          </a:p>
          <a:p>
            <a:r>
              <a:rPr lang="cy-GB" sz="3000" dirty="0" smtClean="0">
                <a:latin typeface="Lucida Sans" panose="020B0602030504020204" pitchFamily="34" charset="0"/>
              </a:rPr>
              <a:t>Cyfrifiadau</a:t>
            </a:r>
          </a:p>
          <a:p>
            <a:r>
              <a:rPr lang="cy-GB" sz="3000" dirty="0" smtClean="0">
                <a:latin typeface="Lucida Sans" panose="020B0602030504020204" pitchFamily="34" charset="0"/>
              </a:rPr>
              <a:t>Rhifau gyda seroau</a:t>
            </a:r>
          </a:p>
          <a:p>
            <a:r>
              <a:rPr lang="cy-GB" sz="3000" dirty="0" smtClean="0">
                <a:latin typeface="Lucida Sans" panose="020B0602030504020204" pitchFamily="34" charset="0"/>
              </a:rPr>
              <a:t>Mesuriadau</a:t>
            </a:r>
          </a:p>
          <a:p>
            <a:r>
              <a:rPr lang="cy-GB" sz="3000" dirty="0" smtClean="0">
                <a:latin typeface="Lucida Sans" panose="020B0602030504020204" pitchFamily="34" charset="0"/>
              </a:rPr>
              <a:t>Cyfeiriad/</a:t>
            </a:r>
          </a:p>
          <a:p>
            <a:pPr marL="0" indent="0">
              <a:buNone/>
            </a:pPr>
            <a:r>
              <a:rPr lang="cy-GB" sz="3000" dirty="0" smtClean="0">
                <a:latin typeface="Lucida Sans" panose="020B0602030504020204" pitchFamily="34" charset="0"/>
              </a:rPr>
              <a:t>   cyfeiriadedd</a:t>
            </a:r>
          </a:p>
          <a:p>
            <a:endParaRPr lang="cy-GB" dirty="0" smtClean="0">
              <a:latin typeface="Lucida Sans" panose="020B0602030504020204" pitchFamily="34" charset="0"/>
            </a:endParaRPr>
          </a:p>
        </p:txBody>
      </p:sp>
      <p:sp>
        <p:nvSpPr>
          <p:cNvPr id="4" name="Content Placeholder 3"/>
          <p:cNvSpPr>
            <a:spLocks noGrp="1"/>
          </p:cNvSpPr>
          <p:nvPr>
            <p:ph sz="half" idx="2"/>
          </p:nvPr>
        </p:nvSpPr>
        <p:spPr>
          <a:xfrm>
            <a:off x="4495800" y="1628800"/>
            <a:ext cx="4468688" cy="3960441"/>
          </a:xfrm>
        </p:spPr>
        <p:txBody>
          <a:bodyPr>
            <a:normAutofit/>
          </a:bodyPr>
          <a:lstStyle/>
          <a:p>
            <a:r>
              <a:rPr lang="en-GB" sz="3000" dirty="0" smtClean="0">
                <a:solidFill>
                  <a:srgbClr val="002060"/>
                </a:solidFill>
                <a:latin typeface="Lucida Sans" panose="020B0602030504020204" pitchFamily="34" charset="0"/>
              </a:rPr>
              <a:t>Counting</a:t>
            </a:r>
          </a:p>
          <a:p>
            <a:r>
              <a:rPr lang="en-GB" sz="3000" dirty="0" smtClean="0">
                <a:solidFill>
                  <a:srgbClr val="002060"/>
                </a:solidFill>
                <a:latin typeface="Lucida Sans" panose="020B0602030504020204" pitchFamily="34" charset="0"/>
              </a:rPr>
              <a:t>Calculations</a:t>
            </a:r>
          </a:p>
          <a:p>
            <a:r>
              <a:rPr lang="en-GB" sz="3000" dirty="0" smtClean="0">
                <a:solidFill>
                  <a:srgbClr val="002060"/>
                </a:solidFill>
                <a:latin typeface="Lucida Sans" panose="020B0602030504020204" pitchFamily="34" charset="0"/>
              </a:rPr>
              <a:t>Numbers with </a:t>
            </a:r>
            <a:r>
              <a:rPr lang="en-GB" sz="3000" dirty="0" err="1" smtClean="0">
                <a:solidFill>
                  <a:srgbClr val="002060"/>
                </a:solidFill>
                <a:latin typeface="Lucida Sans" panose="020B0602030504020204" pitchFamily="34" charset="0"/>
              </a:rPr>
              <a:t>zeros</a:t>
            </a:r>
            <a:endParaRPr lang="en-GB" sz="3000" dirty="0" smtClean="0">
              <a:solidFill>
                <a:srgbClr val="002060"/>
              </a:solidFill>
              <a:latin typeface="Lucida Sans" panose="020B0602030504020204" pitchFamily="34" charset="0"/>
            </a:endParaRPr>
          </a:p>
          <a:p>
            <a:r>
              <a:rPr lang="en-GB" sz="3000" dirty="0" smtClean="0">
                <a:solidFill>
                  <a:srgbClr val="002060"/>
                </a:solidFill>
                <a:latin typeface="Lucida Sans" panose="020B0602030504020204" pitchFamily="34" charset="0"/>
              </a:rPr>
              <a:t>Measures</a:t>
            </a:r>
          </a:p>
          <a:p>
            <a:r>
              <a:rPr lang="en-GB" sz="3000" dirty="0" smtClean="0">
                <a:solidFill>
                  <a:srgbClr val="002060"/>
                </a:solidFill>
                <a:latin typeface="Lucida Sans" panose="020B0602030504020204" pitchFamily="34" charset="0"/>
              </a:rPr>
              <a:t>Direction/</a:t>
            </a:r>
          </a:p>
          <a:p>
            <a:pPr marL="0" indent="0">
              <a:buNone/>
            </a:pPr>
            <a:r>
              <a:rPr lang="en-GB" sz="3000" dirty="0">
                <a:solidFill>
                  <a:srgbClr val="002060"/>
                </a:solidFill>
                <a:latin typeface="Lucida Sans" panose="020B0602030504020204" pitchFamily="34" charset="0"/>
              </a:rPr>
              <a:t> </a:t>
            </a:r>
            <a:r>
              <a:rPr lang="en-GB" sz="3000" dirty="0" smtClean="0">
                <a:solidFill>
                  <a:srgbClr val="002060"/>
                </a:solidFill>
                <a:latin typeface="Lucida Sans" panose="020B0602030504020204" pitchFamily="34" charset="0"/>
              </a:rPr>
              <a:t>  orientation</a:t>
            </a:r>
          </a:p>
          <a:p>
            <a:endParaRPr lang="en-GB" dirty="0" smtClean="0">
              <a:solidFill>
                <a:srgbClr val="002060"/>
              </a:solidFill>
              <a:latin typeface="Lucida Sans" panose="020B0602030504020204" pitchFamily="34" charset="0"/>
            </a:endParaRPr>
          </a:p>
          <a:p>
            <a:endParaRPr lang="en-US"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2989840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Darllen</a:t>
            </a:r>
            <a:r>
              <a:rPr lang="en-GB" sz="3200" dirty="0" smtClean="0">
                <a:latin typeface="Lucida Sans" panose="020B0602030504020204" pitchFamily="34" charset="0"/>
              </a:rPr>
              <a:t> </a:t>
            </a:r>
            <a:r>
              <a:rPr lang="en-GB" sz="3200" dirty="0" err="1" smtClean="0">
                <a:latin typeface="Lucida Sans" panose="020B0602030504020204" pitchFamily="34" charset="0"/>
              </a:rPr>
              <a:t>pellach</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Further reading</a:t>
            </a:r>
            <a:endParaRPr lang="en-GB" sz="3200" dirty="0">
              <a:solidFill>
                <a:srgbClr val="002060"/>
              </a:solidFill>
              <a:latin typeface="Lucida Sans" panose="020B0602030504020204" pitchFamily="34" charset="0"/>
            </a:endParaRPr>
          </a:p>
        </p:txBody>
      </p:sp>
      <p:sp>
        <p:nvSpPr>
          <p:cNvPr id="5" name="Content Placeholder 4"/>
          <p:cNvSpPr>
            <a:spLocks noGrp="1"/>
          </p:cNvSpPr>
          <p:nvPr>
            <p:ph idx="1"/>
          </p:nvPr>
        </p:nvSpPr>
        <p:spPr/>
        <p:txBody>
          <a:bodyPr>
            <a:normAutofit fontScale="92500" lnSpcReduction="20000"/>
          </a:bodyPr>
          <a:lstStyle/>
          <a:p>
            <a:pPr marL="0" indent="0">
              <a:buNone/>
            </a:pPr>
            <a:r>
              <a:rPr lang="en-US" sz="2400" dirty="0" err="1">
                <a:latin typeface="Lucida Sans" panose="020B0602030504020204" pitchFamily="34" charset="0"/>
              </a:rPr>
              <a:t>Aunio</a:t>
            </a:r>
            <a:r>
              <a:rPr lang="en-US" sz="2400" dirty="0">
                <a:latin typeface="Lucida Sans" panose="020B0602030504020204" pitchFamily="34" charset="0"/>
              </a:rPr>
              <a:t>, P. and </a:t>
            </a:r>
            <a:r>
              <a:rPr lang="en-US" sz="2400" dirty="0" err="1">
                <a:latin typeface="Lucida Sans" panose="020B0602030504020204" pitchFamily="34" charset="0"/>
              </a:rPr>
              <a:t>Räsänen</a:t>
            </a:r>
            <a:r>
              <a:rPr lang="en-US" sz="2400" dirty="0">
                <a:latin typeface="Lucida Sans" panose="020B0602030504020204" pitchFamily="34" charset="0"/>
              </a:rPr>
              <a:t>, </a:t>
            </a:r>
            <a:r>
              <a:rPr lang="en-US" sz="2400" dirty="0" smtClean="0">
                <a:latin typeface="Lucida Sans" panose="020B0602030504020204" pitchFamily="34" charset="0"/>
              </a:rPr>
              <a:t>P. (2016</a:t>
            </a:r>
            <a:r>
              <a:rPr lang="en-US" sz="2400" dirty="0">
                <a:latin typeface="Lucida Sans" panose="020B0602030504020204" pitchFamily="34" charset="0"/>
              </a:rPr>
              <a:t>)</a:t>
            </a:r>
            <a:r>
              <a:rPr lang="en-US" sz="2400" dirty="0" smtClean="0">
                <a:latin typeface="Lucida Sans" panose="020B0602030504020204" pitchFamily="34" charset="0"/>
              </a:rPr>
              <a:t> ‘Core </a:t>
            </a:r>
            <a:r>
              <a:rPr lang="en-US" sz="2400" dirty="0">
                <a:latin typeface="Lucida Sans" panose="020B0602030504020204" pitchFamily="34" charset="0"/>
              </a:rPr>
              <a:t>numerical skills for learning mathematics in children aged five to eight years–A working model for </a:t>
            </a:r>
            <a:r>
              <a:rPr lang="en-US" sz="2400" dirty="0" smtClean="0">
                <a:latin typeface="Lucida Sans" panose="020B0602030504020204" pitchFamily="34" charset="0"/>
              </a:rPr>
              <a:t>educators,’ </a:t>
            </a:r>
            <a:r>
              <a:rPr lang="en-US" sz="2400" i="1" dirty="0" smtClean="0">
                <a:latin typeface="Lucida Sans" panose="020B0602030504020204" pitchFamily="34" charset="0"/>
              </a:rPr>
              <a:t>European </a:t>
            </a:r>
            <a:r>
              <a:rPr lang="en-US" sz="2400" i="1" dirty="0">
                <a:latin typeface="Lucida Sans" panose="020B0602030504020204" pitchFamily="34" charset="0"/>
              </a:rPr>
              <a:t>Early Childhood Education Research Journal</a:t>
            </a:r>
            <a:r>
              <a:rPr lang="en-US" sz="2400" dirty="0">
                <a:latin typeface="Lucida Sans" panose="020B0602030504020204" pitchFamily="34" charset="0"/>
              </a:rPr>
              <a:t>, </a:t>
            </a:r>
            <a:r>
              <a:rPr lang="en-US" sz="2400" dirty="0" smtClean="0">
                <a:latin typeface="Lucida Sans" panose="020B0602030504020204" pitchFamily="34" charset="0"/>
              </a:rPr>
              <a:t>24, 5, </a:t>
            </a:r>
            <a:r>
              <a:rPr lang="en-US" sz="2400" dirty="0">
                <a:latin typeface="Lucida Sans" panose="020B0602030504020204" pitchFamily="34" charset="0"/>
              </a:rPr>
              <a:t>pp.684-704</a:t>
            </a:r>
            <a:r>
              <a:rPr lang="en-US" sz="2400" dirty="0" smtClean="0">
                <a:latin typeface="Lucida Sans" panose="020B0602030504020204" pitchFamily="34" charset="0"/>
              </a:rPr>
              <a:t>. [On-line]. </a:t>
            </a:r>
            <a:r>
              <a:rPr lang="en-US" sz="2400" dirty="0">
                <a:latin typeface="Lucida Sans" panose="020B0602030504020204" pitchFamily="34" charset="0"/>
              </a:rPr>
              <a:t>Available at: </a:t>
            </a:r>
            <a:r>
              <a:rPr lang="en-US" sz="2400" dirty="0">
                <a:latin typeface="Lucida Sans" panose="020B0602030504020204" pitchFamily="34" charset="0"/>
                <a:hlinkClick r:id="rId3"/>
              </a:rPr>
              <a:t>http://</a:t>
            </a:r>
            <a:r>
              <a:rPr lang="en-US" sz="2400" dirty="0" smtClean="0">
                <a:latin typeface="Lucida Sans" panose="020B0602030504020204" pitchFamily="34" charset="0"/>
                <a:hlinkClick r:id="rId3"/>
              </a:rPr>
              <a:t>www.tandfonline.com/doi/full/10.1080/1350293X.2014.996424</a:t>
            </a:r>
            <a:r>
              <a:rPr lang="en-US" sz="2400" dirty="0" smtClean="0">
                <a:latin typeface="Lucida Sans" panose="020B0602030504020204" pitchFamily="34" charset="0"/>
              </a:rPr>
              <a:t> [Accessed: February 3 2017].</a:t>
            </a:r>
          </a:p>
          <a:p>
            <a:pPr marL="0" indent="0">
              <a:buNone/>
            </a:pPr>
            <a:r>
              <a:rPr lang="en-US" sz="2400" dirty="0">
                <a:latin typeface="Lucida Sans" panose="020B0602030504020204" pitchFamily="34" charset="0"/>
              </a:rPr>
              <a:t>Ng, F.F.Y., </a:t>
            </a:r>
            <a:r>
              <a:rPr lang="en-US" sz="2400" dirty="0" err="1">
                <a:latin typeface="Lucida Sans" panose="020B0602030504020204" pitchFamily="34" charset="0"/>
              </a:rPr>
              <a:t>Tamis-LeMonda</a:t>
            </a:r>
            <a:r>
              <a:rPr lang="en-US" sz="2400" dirty="0">
                <a:latin typeface="Lucida Sans" panose="020B0602030504020204" pitchFamily="34" charset="0"/>
              </a:rPr>
              <a:t>, C., Yoshikawa, H. and Sze, </a:t>
            </a:r>
            <a:r>
              <a:rPr lang="en-US" sz="2400" dirty="0" smtClean="0">
                <a:latin typeface="Lucida Sans" panose="020B0602030504020204" pitchFamily="34" charset="0"/>
              </a:rPr>
              <a:t>I.N.L. (2015) ‘Inhibitory </a:t>
            </a:r>
            <a:r>
              <a:rPr lang="en-US" sz="2400" dirty="0">
                <a:latin typeface="Lucida Sans" panose="020B0602030504020204" pitchFamily="34" charset="0"/>
              </a:rPr>
              <a:t>control in preschool predicts early math skills in first grade: Evidence from an ethnically diverse </a:t>
            </a:r>
            <a:r>
              <a:rPr lang="en-US" sz="2400" dirty="0" err="1" smtClean="0">
                <a:latin typeface="Lucida Sans" panose="020B0602030504020204" pitchFamily="34" charset="0"/>
              </a:rPr>
              <a:t>sample,’</a:t>
            </a:r>
            <a:r>
              <a:rPr lang="en-US" sz="2400" i="1" dirty="0" err="1" smtClean="0">
                <a:latin typeface="Lucida Sans" panose="020B0602030504020204" pitchFamily="34" charset="0"/>
              </a:rPr>
              <a:t>International</a:t>
            </a:r>
            <a:r>
              <a:rPr lang="en-US" sz="2400" i="1" dirty="0" smtClean="0">
                <a:latin typeface="Lucida Sans" panose="020B0602030504020204" pitchFamily="34" charset="0"/>
              </a:rPr>
              <a:t> </a:t>
            </a:r>
            <a:r>
              <a:rPr lang="en-US" sz="2400" i="1" dirty="0">
                <a:latin typeface="Lucida Sans" panose="020B0602030504020204" pitchFamily="34" charset="0"/>
              </a:rPr>
              <a:t>Journal of Behavioral Development</a:t>
            </a:r>
            <a:r>
              <a:rPr lang="en-US" sz="2400" dirty="0">
                <a:latin typeface="Lucida Sans" panose="020B0602030504020204" pitchFamily="34" charset="0"/>
              </a:rPr>
              <a:t>, </a:t>
            </a:r>
            <a:r>
              <a:rPr lang="en-US" sz="2400" dirty="0" smtClean="0">
                <a:latin typeface="Lucida Sans" panose="020B0602030504020204" pitchFamily="34" charset="0"/>
              </a:rPr>
              <a:t>39, 2, </a:t>
            </a:r>
            <a:r>
              <a:rPr lang="en-US" sz="2400" dirty="0">
                <a:latin typeface="Lucida Sans" panose="020B0602030504020204" pitchFamily="34" charset="0"/>
              </a:rPr>
              <a:t>pp.139-149</a:t>
            </a:r>
            <a:r>
              <a:rPr lang="en-US" sz="2400" dirty="0" smtClean="0">
                <a:latin typeface="Lucida Sans" panose="020B0602030504020204" pitchFamily="34" charset="0"/>
              </a:rPr>
              <a:t>. [On-line]. </a:t>
            </a:r>
            <a:r>
              <a:rPr lang="en-US" sz="2400" dirty="0">
                <a:latin typeface="Lucida Sans" panose="020B0602030504020204" pitchFamily="34" charset="0"/>
              </a:rPr>
              <a:t>Available at: </a:t>
            </a:r>
            <a:r>
              <a:rPr lang="en-US" sz="2400" dirty="0">
                <a:latin typeface="Lucida Sans" panose="020B0602030504020204" pitchFamily="34" charset="0"/>
                <a:hlinkClick r:id="rId4"/>
              </a:rPr>
              <a:t>http://</a:t>
            </a:r>
            <a:r>
              <a:rPr lang="en-US" sz="2400" dirty="0" smtClean="0">
                <a:latin typeface="Lucida Sans" panose="020B0602030504020204" pitchFamily="34" charset="0"/>
                <a:hlinkClick r:id="rId4"/>
              </a:rPr>
              <a:t>journals.sagepub.com/doi/full/10.1177/0165025414538558</a:t>
            </a:r>
            <a:r>
              <a:rPr lang="en-US" sz="2400" dirty="0" smtClean="0">
                <a:latin typeface="Lucida Sans" panose="020B0602030504020204" pitchFamily="34" charset="0"/>
              </a:rPr>
              <a:t> </a:t>
            </a:r>
            <a:r>
              <a:rPr lang="en-US" sz="2400" dirty="0">
                <a:latin typeface="Lucida Sans" panose="020B0602030504020204" pitchFamily="34" charset="0"/>
              </a:rPr>
              <a:t>[Accessed: February 3 </a:t>
            </a:r>
            <a:r>
              <a:rPr lang="en-US" sz="2400" dirty="0" smtClean="0">
                <a:latin typeface="Lucida Sans" panose="020B0602030504020204" pitchFamily="34" charset="0"/>
              </a:rPr>
              <a:t>2017</a:t>
            </a:r>
            <a:r>
              <a:rPr lang="en-US" sz="2400" dirty="0">
                <a:latin typeface="Lucida Sans" panose="020B0602030504020204" pitchFamily="34" charset="0"/>
              </a:rPr>
              <a:t>].</a:t>
            </a:r>
          </a:p>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a:p>
            <a:pPr marL="0" indent="0">
              <a:buNone/>
            </a:pPr>
            <a:endParaRPr lang="en-US" sz="2400" dirty="0">
              <a:latin typeface="Lucida Sans" panose="020B0602030504020204" pitchFamily="34" charset="0"/>
            </a:endParaRPr>
          </a:p>
        </p:txBody>
      </p:sp>
    </p:spTree>
    <p:extLst>
      <p:ext uri="{BB962C8B-B14F-4D97-AF65-F5344CB8AC3E}">
        <p14:creationId xmlns:p14="http://schemas.microsoft.com/office/powerpoint/2010/main" val="159588381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200" dirty="0" err="1" smtClean="0">
                <a:latin typeface="Lucida Sans" panose="020B0602030504020204" pitchFamily="34" charset="0"/>
              </a:rPr>
              <a:t>Cyfeiriadau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References</a:t>
            </a:r>
          </a:p>
        </p:txBody>
      </p:sp>
      <p:sp>
        <p:nvSpPr>
          <p:cNvPr id="2" name="Content Placeholder 1"/>
          <p:cNvSpPr>
            <a:spLocks noGrp="1"/>
          </p:cNvSpPr>
          <p:nvPr>
            <p:ph idx="1"/>
          </p:nvPr>
        </p:nvSpPr>
        <p:spPr/>
        <p:txBody>
          <a:bodyPr>
            <a:normAutofit/>
          </a:bodyPr>
          <a:lstStyle/>
          <a:p>
            <a:pPr marL="0" indent="0">
              <a:buNone/>
            </a:pPr>
            <a:r>
              <a:rPr lang="en-GB" sz="1600" dirty="0" smtClean="0">
                <a:latin typeface="Lucida Sans" panose="020B0602030504020204" pitchFamily="34" charset="0"/>
              </a:rPr>
              <a:t>Hansen, A. and </a:t>
            </a:r>
            <a:r>
              <a:rPr lang="en-GB" sz="1600" dirty="0" err="1" smtClean="0">
                <a:latin typeface="Lucida Sans" panose="020B0602030504020204" pitchFamily="34" charset="0"/>
              </a:rPr>
              <a:t>Vaukins</a:t>
            </a:r>
            <a:r>
              <a:rPr lang="en-GB" sz="1600" dirty="0" smtClean="0">
                <a:latin typeface="Lucida Sans" panose="020B0602030504020204" pitchFamily="34" charset="0"/>
              </a:rPr>
              <a:t>, D. (2012) </a:t>
            </a:r>
            <a:r>
              <a:rPr lang="en-GB" sz="1600" i="1" dirty="0" smtClean="0">
                <a:latin typeface="Lucida Sans" panose="020B0602030504020204" pitchFamily="34" charset="0"/>
              </a:rPr>
              <a:t>Primary Mathematics Across the Curriculum </a:t>
            </a:r>
            <a:r>
              <a:rPr lang="en-GB" sz="1600" dirty="0" smtClean="0">
                <a:latin typeface="Lucida Sans" panose="020B0602030504020204" pitchFamily="34" charset="0"/>
              </a:rPr>
              <a:t>(2</a:t>
            </a:r>
            <a:r>
              <a:rPr lang="en-GB" sz="1600" baseline="30000" dirty="0" smtClean="0">
                <a:latin typeface="Lucida Sans" panose="020B0602030504020204" pitchFamily="34" charset="0"/>
              </a:rPr>
              <a:t>nd</a:t>
            </a:r>
            <a:r>
              <a:rPr lang="en-GB" sz="1600" dirty="0" smtClean="0">
                <a:latin typeface="Lucida Sans" panose="020B0602030504020204" pitchFamily="34" charset="0"/>
              </a:rPr>
              <a:t> </a:t>
            </a:r>
            <a:r>
              <a:rPr lang="en-GB" sz="1600" dirty="0" err="1" smtClean="0">
                <a:latin typeface="Lucida Sans" panose="020B0602030504020204" pitchFamily="34" charset="0"/>
              </a:rPr>
              <a:t>ed</a:t>
            </a:r>
            <a:r>
              <a:rPr lang="en-GB" sz="1600" dirty="0">
                <a:latin typeface="Lucida Sans" panose="020B0602030504020204" pitchFamily="34" charset="0"/>
              </a:rPr>
              <a:t>). London: Sage Publications Ltd</a:t>
            </a:r>
            <a:r>
              <a:rPr lang="en-GB" sz="1600" dirty="0" smtClean="0">
                <a:latin typeface="Lucida Sans" panose="020B0602030504020204" pitchFamily="34" charset="0"/>
              </a:rPr>
              <a:t>.</a:t>
            </a:r>
          </a:p>
          <a:p>
            <a:pPr marL="0" indent="0">
              <a:buNone/>
            </a:pPr>
            <a:r>
              <a:rPr lang="en-GB" sz="1600" dirty="0" err="1" smtClean="0">
                <a:latin typeface="Lucida Sans" panose="020B0602030504020204" pitchFamily="34" charset="0"/>
              </a:rPr>
              <a:t>MacBlain</a:t>
            </a:r>
            <a:r>
              <a:rPr lang="en-GB" sz="1600" dirty="0" smtClean="0">
                <a:latin typeface="Lucida Sans" panose="020B0602030504020204" pitchFamily="34" charset="0"/>
              </a:rPr>
              <a:t>, S. (2014) </a:t>
            </a:r>
            <a:r>
              <a:rPr lang="en-GB" sz="1600" i="1" dirty="0" smtClean="0">
                <a:latin typeface="Lucida Sans" panose="020B0602030504020204" pitchFamily="34" charset="0"/>
              </a:rPr>
              <a:t>How Children Learn. </a:t>
            </a:r>
            <a:r>
              <a:rPr lang="en-GB" sz="1600" dirty="0" smtClean="0">
                <a:latin typeface="Lucida Sans" panose="020B0602030504020204" pitchFamily="34" charset="0"/>
              </a:rPr>
              <a:t>London: Sage Publications Ltd.</a:t>
            </a:r>
          </a:p>
          <a:p>
            <a:pPr marL="0" indent="0">
              <a:buNone/>
            </a:pPr>
            <a:r>
              <a:rPr lang="en-GB" sz="1600" dirty="0" smtClean="0">
                <a:latin typeface="Lucida Sans" panose="020B0602030504020204" pitchFamily="34" charset="0"/>
              </a:rPr>
              <a:t>Taylor, H. and Harris, A. (</a:t>
            </a:r>
            <a:r>
              <a:rPr lang="en-GB" sz="1600" dirty="0" err="1" smtClean="0">
                <a:latin typeface="Lucida Sans" panose="020B0602030504020204" pitchFamily="34" charset="0"/>
              </a:rPr>
              <a:t>eds</a:t>
            </a:r>
            <a:r>
              <a:rPr lang="en-GB" sz="1600" dirty="0" smtClean="0">
                <a:latin typeface="Lucida Sans" panose="020B0602030504020204" pitchFamily="34" charset="0"/>
              </a:rPr>
              <a:t>) (2014) </a:t>
            </a:r>
            <a:r>
              <a:rPr lang="en-GB" sz="1600" i="1" dirty="0" smtClean="0">
                <a:latin typeface="Lucida Sans" panose="020B0602030504020204" pitchFamily="34" charset="0"/>
              </a:rPr>
              <a:t>Learning and Teaching Mathematics 0-8</a:t>
            </a:r>
            <a:r>
              <a:rPr lang="en-GB" sz="1600" i="1" dirty="0">
                <a:latin typeface="Lucida Sans" panose="020B0602030504020204" pitchFamily="34" charset="0"/>
              </a:rPr>
              <a:t>. </a:t>
            </a:r>
            <a:r>
              <a:rPr lang="en-GB" sz="1600" dirty="0">
                <a:latin typeface="Lucida Sans" panose="020B0602030504020204" pitchFamily="34" charset="0"/>
              </a:rPr>
              <a:t>London: Sage Publications Ltd.</a:t>
            </a:r>
          </a:p>
          <a:p>
            <a:pPr marL="0" indent="0">
              <a:buNone/>
            </a:pPr>
            <a:r>
              <a:rPr lang="en-GB" sz="1600" dirty="0" smtClean="0">
                <a:latin typeface="Lucida Sans" panose="020B0602030504020204" pitchFamily="34" charset="0"/>
              </a:rPr>
              <a:t>Tucker, K. (2010) </a:t>
            </a:r>
            <a:r>
              <a:rPr lang="en-GB" sz="1600" i="1" dirty="0" smtClean="0">
                <a:latin typeface="Lucida Sans" panose="020B0602030504020204" pitchFamily="34" charset="0"/>
              </a:rPr>
              <a:t>Mathematics through play in the early years </a:t>
            </a:r>
            <a:r>
              <a:rPr lang="en-GB" sz="1600" dirty="0" smtClean="0">
                <a:latin typeface="Lucida Sans" panose="020B0602030504020204" pitchFamily="34" charset="0"/>
              </a:rPr>
              <a:t>(2</a:t>
            </a:r>
            <a:r>
              <a:rPr lang="en-GB" sz="1600" baseline="30000" dirty="0" smtClean="0">
                <a:latin typeface="Lucida Sans" panose="020B0602030504020204" pitchFamily="34" charset="0"/>
              </a:rPr>
              <a:t>nd</a:t>
            </a:r>
            <a:r>
              <a:rPr lang="en-GB" sz="1600" dirty="0" smtClean="0">
                <a:latin typeface="Lucida Sans" panose="020B0602030504020204" pitchFamily="34" charset="0"/>
              </a:rPr>
              <a:t> ed.). London: Sage Publications Ltd.</a:t>
            </a:r>
          </a:p>
          <a:p>
            <a:pPr marL="0" indent="0">
              <a:buNone/>
            </a:pPr>
            <a:r>
              <a:rPr lang="en-GB" sz="1600" dirty="0" smtClean="0">
                <a:latin typeface="Lucida Sans" panose="020B0602030504020204" pitchFamily="34" charset="0"/>
              </a:rPr>
              <a:t>Welsh Assembly Government (2011) ‘Foundation Phase child development </a:t>
            </a:r>
            <a:r>
              <a:rPr lang="en-GB" sz="1600" dirty="0">
                <a:latin typeface="Lucida Sans" panose="020B0602030504020204" pitchFamily="34" charset="0"/>
              </a:rPr>
              <a:t>assessment profile,’ </a:t>
            </a:r>
            <a:r>
              <a:rPr lang="en-GB" sz="1600" dirty="0">
                <a:latin typeface="Lucida Sans" panose="020B0602030504020204" pitchFamily="34" charset="0"/>
                <a:hlinkClick r:id="rId2"/>
              </a:rPr>
              <a:t>http://</a:t>
            </a:r>
            <a:r>
              <a:rPr lang="en-GB" sz="1600" dirty="0" smtClean="0">
                <a:latin typeface="Lucida Sans" panose="020B0602030504020204" pitchFamily="34" charset="0"/>
                <a:hlinkClick r:id="rId2"/>
              </a:rPr>
              <a:t>dera.ioe.ac.uk/3642/1/110517foundassessmenten.pdf</a:t>
            </a:r>
            <a:r>
              <a:rPr lang="en-GB" sz="1600" dirty="0" smtClean="0">
                <a:latin typeface="Lucida Sans" panose="020B0602030504020204" pitchFamily="34" charset="0"/>
              </a:rPr>
              <a:t> [Accessed: February 2 2017].</a:t>
            </a:r>
            <a:endParaRPr lang="en-GB" sz="1600" dirty="0">
              <a:latin typeface="Lucida Sans" panose="020B0602030504020204" pitchFamily="34" charset="0"/>
            </a:endParaRPr>
          </a:p>
          <a:p>
            <a:pPr marL="0" indent="0">
              <a:buNone/>
            </a:pPr>
            <a:endParaRPr lang="en-GB" sz="1800" dirty="0">
              <a:latin typeface="Lucida Sans" panose="020B0602030504020204" pitchFamily="34" charset="0"/>
            </a:endParaRPr>
          </a:p>
          <a:p>
            <a:pPr marL="0" indent="0">
              <a:buNone/>
            </a:pPr>
            <a:endParaRPr lang="en-GB" dirty="0"/>
          </a:p>
        </p:txBody>
      </p:sp>
    </p:spTree>
    <p:extLst>
      <p:ext uri="{BB962C8B-B14F-4D97-AF65-F5344CB8AC3E}">
        <p14:creationId xmlns:p14="http://schemas.microsoft.com/office/powerpoint/2010/main" val="29153546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1098</TotalTime>
  <Words>1595</Words>
  <Application>Microsoft Office PowerPoint</Application>
  <PresentationFormat>On-screen Show (4:3)</PresentationFormat>
  <Paragraphs>233</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ＭＳ Ｐゴシック</vt:lpstr>
      <vt:lpstr>Arial</vt:lpstr>
      <vt:lpstr>Calibri</vt:lpstr>
      <vt:lpstr>Lucida Sans</vt:lpstr>
      <vt:lpstr>Myriad Pro</vt:lpstr>
      <vt:lpstr>20140311PresentationUWTSDTemplate</vt:lpstr>
      <vt:lpstr> EAEE4005/C EAEE4010/C Y mathemategydd ifanc: archwilio a datrys problemau The young mathematician: exploration and problem solving </vt:lpstr>
      <vt:lpstr> Cynnwys y ddarlith Lecture content</vt:lpstr>
      <vt:lpstr> Pam cynllunio? Why plan?</vt:lpstr>
      <vt:lpstr> Pam cynllunio? Why plan?</vt:lpstr>
      <vt:lpstr>Asesu Plant Assessing Children</vt:lpstr>
      <vt:lpstr>Asesu Plant – Y Cyfnod Sylfaen Assessing Children – The Foundation Phase</vt:lpstr>
      <vt:lpstr>Chwarae Play</vt:lpstr>
      <vt:lpstr> Tasg grŵp   Group task</vt:lpstr>
      <vt:lpstr> Cynllunio hir dymor Long-term planning</vt:lpstr>
      <vt:lpstr> Cynllunio tymor byr Short-term planning</vt:lpstr>
      <vt:lpstr> Cynllunio unigol  Individual planning</vt:lpstr>
      <vt:lpstr> Tasg grŵp   Group task</vt:lpstr>
      <vt:lpstr>Dyscalciwlia Dyscalculia </vt:lpstr>
      <vt:lpstr>Pam? Why?</vt:lpstr>
      <vt:lpstr>Symptomau Symptoms</vt:lpstr>
      <vt:lpstr>Darllen pellach Further reading</vt:lpstr>
      <vt:lpstr> Cyfeiriadau 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21</cp:revision>
  <dcterms:created xsi:type="dcterms:W3CDTF">2015-04-14T15:21:28Z</dcterms:created>
  <dcterms:modified xsi:type="dcterms:W3CDTF">2018-01-10T12:17:17Z</dcterms:modified>
</cp:coreProperties>
</file>