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8" r:id="rId2"/>
    <p:sldId id="276" r:id="rId3"/>
    <p:sldId id="507" r:id="rId4"/>
    <p:sldId id="1458" r:id="rId5"/>
    <p:sldId id="1464" r:id="rId6"/>
    <p:sldId id="1408" r:id="rId7"/>
    <p:sldId id="1289" r:id="rId8"/>
    <p:sldId id="1409" r:id="rId9"/>
    <p:sldId id="1410" r:id="rId10"/>
    <p:sldId id="1418" r:id="rId11"/>
    <p:sldId id="1411" r:id="rId12"/>
    <p:sldId id="1467" r:id="rId13"/>
    <p:sldId id="1468" r:id="rId14"/>
    <p:sldId id="1476" r:id="rId15"/>
    <p:sldId id="1414" r:id="rId16"/>
    <p:sldId id="1415" r:id="rId17"/>
    <p:sldId id="1416" r:id="rId18"/>
    <p:sldId id="1469" r:id="rId19"/>
    <p:sldId id="1471" r:id="rId20"/>
    <p:sldId id="1419" r:id="rId21"/>
    <p:sldId id="1423" r:id="rId22"/>
    <p:sldId id="1421" r:id="rId23"/>
    <p:sldId id="48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1/27/22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2</a:t>
            </a:fld>
            <a:endParaRPr lang="en-US"/>
          </a:p>
        </p:txBody>
      </p:sp>
    </p:spTree>
    <p:extLst>
      <p:ext uri="{BB962C8B-B14F-4D97-AF65-F5344CB8AC3E}">
        <p14:creationId xmlns:p14="http://schemas.microsoft.com/office/powerpoint/2010/main" val="762870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3</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strategy it clearly shows that if we had proceeded with the current previous pattern we would only succeed in a slight increase in Welsh speakers.  However, with this strategy put to work – it it suggested that our numbers will increase dramatically. But he big question is …..</a:t>
            </a:r>
          </a:p>
        </p:txBody>
      </p:sp>
      <p:sp>
        <p:nvSpPr>
          <p:cNvPr id="4" name="Slide Number Placeholder 3"/>
          <p:cNvSpPr>
            <a:spLocks noGrp="1"/>
          </p:cNvSpPr>
          <p:nvPr>
            <p:ph type="sldNum" sz="quarter" idx="5"/>
          </p:nvPr>
        </p:nvSpPr>
        <p:spPr/>
        <p:txBody>
          <a:bodyPr/>
          <a:lstStyle/>
          <a:p>
            <a:fld id="{607BB3B2-CA97-F948-93DC-EE3FA4133FB0}" type="slidenum">
              <a:rPr lang="en-US" smtClean="0"/>
              <a:t>4</a:t>
            </a:fld>
            <a:endParaRPr lang="en-US"/>
          </a:p>
        </p:txBody>
      </p:sp>
    </p:spTree>
    <p:extLst>
      <p:ext uri="{BB962C8B-B14F-4D97-AF65-F5344CB8AC3E}">
        <p14:creationId xmlns:p14="http://schemas.microsoft.com/office/powerpoint/2010/main" val="1954137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5</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13</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2259346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19</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1/27/22</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1/27/22</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tiff"/></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uwtsd.hosted.panopto.com%2FPanopto%2FPages%2FViewer.aspx%3Fid%3Da4402ded-34af-41ca-9591-ae2300b2d03e&amp;data=04%7C01%7Cn.evans%40uwtsd.ac.uk%7Cdf6539c52845495ed2d508d9dc060f43%7C4e0f11f9046e45059cb8db2152311e21%7C0%7C0%7C637782740840450213%7CUnknown%7CTWFpbGZsb3d8eyJWIjoiMC4wLjAwMDAiLCJQIjoiV2luMzIiLCJBTiI6Ik1haWwiLCJXVCI6Mn0%3D%7C3000&amp;sdata=%2B2j2yH6Wj%2FbA%2FHkzsqi7OXBMYYVTRvqhyuhHdYuaWck%3D&amp;reserved=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92D050"/>
            </a:gs>
          </a:gsLst>
          <a:lin ang="5400000" scaled="0"/>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C45D08-2EA8-BA46-B491-6AE548A488F0}"/>
              </a:ext>
            </a:extLst>
          </p:cNvPr>
          <p:cNvSpPr/>
          <p:nvPr/>
        </p:nvSpPr>
        <p:spPr>
          <a:xfrm>
            <a:off x="2048858" y="1546479"/>
            <a:ext cx="7990906" cy="1415772"/>
          </a:xfrm>
          <a:prstGeom prst="rect">
            <a:avLst/>
          </a:prstGeom>
        </p:spPr>
        <p:txBody>
          <a:bodyPr wrap="none">
            <a:spAutoFit/>
          </a:bodyPr>
          <a:lstStyle/>
          <a:p>
            <a:pPr algn="ctr"/>
            <a:r>
              <a:rPr lang="en-US" sz="5400" b="1" dirty="0" err="1">
                <a:solidFill>
                  <a:srgbClr val="002060"/>
                </a:solidFill>
                <a:ea typeface="Ayuthaya" pitchFamily="2" charset="-34"/>
                <a:cs typeface="Ayuthaya" pitchFamily="2" charset="-34"/>
              </a:rPr>
              <a:t>Llwybr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Datblygu’r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Gymraeg</a:t>
            </a:r>
            <a:endParaRPr lang="en-US" sz="5400" b="1" dirty="0">
              <a:solidFill>
                <a:srgbClr val="002060"/>
              </a:solidFill>
              <a:ea typeface="Ayuthaya" pitchFamily="2" charset="-34"/>
              <a:cs typeface="Ayuthaya" pitchFamily="2" charset="-34"/>
            </a:endParaRPr>
          </a:p>
          <a:p>
            <a:pPr algn="ctr"/>
            <a:r>
              <a:rPr lang="en-US" sz="3200" i="1" dirty="0">
                <a:solidFill>
                  <a:srgbClr val="002060"/>
                </a:solidFill>
                <a:ea typeface="Ayuthaya" pitchFamily="2" charset="-34"/>
                <a:cs typeface="Ayuthaya" pitchFamily="2" charset="-34"/>
              </a:rPr>
              <a:t>Welsh Language Development Pathway</a:t>
            </a:r>
          </a:p>
        </p:txBody>
      </p:sp>
      <p:sp>
        <p:nvSpPr>
          <p:cNvPr id="5" name="Rectangle 4">
            <a:extLst>
              <a:ext uri="{FF2B5EF4-FFF2-40B4-BE49-F238E27FC236}">
                <a16:creationId xmlns:a16="http://schemas.microsoft.com/office/drawing/2014/main" id="{8F8274FD-B322-CC42-B45E-BB2D212C9444}"/>
              </a:ext>
            </a:extLst>
          </p:cNvPr>
          <p:cNvSpPr/>
          <p:nvPr/>
        </p:nvSpPr>
        <p:spPr>
          <a:xfrm>
            <a:off x="933208" y="3933824"/>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1026" name="Picture 2">
            <a:extLst>
              <a:ext uri="{FF2B5EF4-FFF2-40B4-BE49-F238E27FC236}">
                <a16:creationId xmlns:a16="http://schemas.microsoft.com/office/drawing/2014/main" id="{FF82973F-60E2-974F-8F0E-1B3C14C44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177" y="182355"/>
            <a:ext cx="4114800" cy="927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DC517D7-E714-8F4E-B67F-3E63D0633D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21060"/>
            <a:ext cx="12192000" cy="97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57233"/>
            <a:ext cx="9998440" cy="923330"/>
          </a:xfrm>
          <a:prstGeom prst="rect">
            <a:avLst/>
          </a:prstGeom>
          <a:noFill/>
        </p:spPr>
        <p:txBody>
          <a:bodyPr wrap="square" rtlCol="0">
            <a:spAutoFit/>
          </a:bodyPr>
          <a:lstStyle/>
          <a:p>
            <a:pPr algn="ctr"/>
            <a:r>
              <a:rPr lang="en-US" sz="5400" b="1" dirty="0">
                <a:solidFill>
                  <a:srgbClr val="002060"/>
                </a:solidFill>
              </a:rPr>
              <a:t>Pam? </a:t>
            </a:r>
            <a:r>
              <a:rPr lang="en-US" sz="5400" i="1" dirty="0">
                <a:solidFill>
                  <a:srgbClr val="002060"/>
                </a:solidFill>
              </a:rPr>
              <a:t>Why?</a:t>
            </a:r>
          </a:p>
        </p:txBody>
      </p:sp>
      <p:pic>
        <p:nvPicPr>
          <p:cNvPr id="9" name="Picture 8">
            <a:extLst>
              <a:ext uri="{FF2B5EF4-FFF2-40B4-BE49-F238E27FC236}">
                <a16:creationId xmlns:a16="http://schemas.microsoft.com/office/drawing/2014/main" id="{42147B55-7937-FB4D-8892-5B755008C456}"/>
              </a:ext>
            </a:extLst>
          </p:cNvPr>
          <p:cNvPicPr>
            <a:picLocks noChangeAspect="1"/>
          </p:cNvPicPr>
          <p:nvPr/>
        </p:nvPicPr>
        <p:blipFill rotWithShape="1">
          <a:blip r:embed="rId3"/>
          <a:srcRect t="22360"/>
          <a:stretch/>
        </p:blipFill>
        <p:spPr>
          <a:xfrm>
            <a:off x="0" y="5921114"/>
            <a:ext cx="12192000" cy="936885"/>
          </a:xfrm>
          <a:prstGeom prst="rect">
            <a:avLst/>
          </a:prstGeom>
        </p:spPr>
      </p:pic>
      <p:pic>
        <p:nvPicPr>
          <p:cNvPr id="4" name="Picture 3">
            <a:extLst>
              <a:ext uri="{FF2B5EF4-FFF2-40B4-BE49-F238E27FC236}">
                <a16:creationId xmlns:a16="http://schemas.microsoft.com/office/drawing/2014/main" id="{EAAD3F8C-17EC-6B49-9688-4628BBBE419E}"/>
              </a:ext>
            </a:extLst>
          </p:cNvPr>
          <p:cNvPicPr>
            <a:picLocks noChangeAspect="1"/>
          </p:cNvPicPr>
          <p:nvPr/>
        </p:nvPicPr>
        <p:blipFill>
          <a:blip r:embed="rId4"/>
          <a:stretch>
            <a:fillRect/>
          </a:stretch>
        </p:blipFill>
        <p:spPr>
          <a:xfrm>
            <a:off x="9469586" y="1646775"/>
            <a:ext cx="2353494" cy="3329943"/>
          </a:xfrm>
          <a:prstGeom prst="rect">
            <a:avLst/>
          </a:prstGeom>
          <a:ln w="38100">
            <a:solidFill>
              <a:srgbClr val="002060"/>
            </a:solidFill>
          </a:ln>
        </p:spPr>
      </p:pic>
      <p:sp>
        <p:nvSpPr>
          <p:cNvPr id="10" name="TextBox 9">
            <a:extLst>
              <a:ext uri="{FF2B5EF4-FFF2-40B4-BE49-F238E27FC236}">
                <a16:creationId xmlns:a16="http://schemas.microsoft.com/office/drawing/2014/main" id="{CD6EFE87-5379-A54C-A434-11A9EFD94EA2}"/>
              </a:ext>
            </a:extLst>
          </p:cNvPr>
          <p:cNvSpPr txBox="1"/>
          <p:nvPr/>
        </p:nvSpPr>
        <p:spPr>
          <a:xfrm>
            <a:off x="504244" y="1336766"/>
            <a:ext cx="3954905" cy="3970318"/>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w="28575">
            <a:solidFill>
              <a:srgbClr val="002060"/>
            </a:solidFill>
          </a:ln>
        </p:spPr>
        <p:txBody>
          <a:bodyPr wrap="square" rtlCol="0">
            <a:spAutoFit/>
          </a:bodyPr>
          <a:lstStyle/>
          <a:p>
            <a:pPr fontAlgn="base"/>
            <a:r>
              <a:rPr lang="en-GB" sz="2800" b="1" dirty="0" err="1">
                <a:solidFill>
                  <a:srgbClr val="002060"/>
                </a:solidFill>
              </a:rPr>
              <a:t>Yn</a:t>
            </a:r>
            <a:r>
              <a:rPr lang="en-GB" sz="2800" b="1" dirty="0">
                <a:solidFill>
                  <a:srgbClr val="002060"/>
                </a:solidFill>
              </a:rPr>
              <a:t> </a:t>
            </a:r>
            <a:r>
              <a:rPr lang="en-GB" sz="2800" b="1" dirty="0" err="1">
                <a:solidFill>
                  <a:srgbClr val="002060"/>
                </a:solidFill>
              </a:rPr>
              <a:t>nghyfrifiad</a:t>
            </a:r>
            <a:r>
              <a:rPr lang="en-GB" sz="2800" b="1" dirty="0">
                <a:solidFill>
                  <a:srgbClr val="002060"/>
                </a:solidFill>
              </a:rPr>
              <a:t> 1911, </a:t>
            </a:r>
            <a:r>
              <a:rPr lang="en-GB" sz="2800" b="1" dirty="0" err="1">
                <a:solidFill>
                  <a:srgbClr val="002060"/>
                </a:solidFill>
              </a:rPr>
              <a:t>roedd</a:t>
            </a:r>
            <a:r>
              <a:rPr lang="en-GB" sz="2800" b="1" dirty="0">
                <a:solidFill>
                  <a:srgbClr val="002060"/>
                </a:solidFill>
              </a:rPr>
              <a:t> 977,366 o </a:t>
            </a:r>
            <a:r>
              <a:rPr lang="en-GB" sz="2800" b="1" dirty="0" err="1">
                <a:solidFill>
                  <a:srgbClr val="002060"/>
                </a:solidFill>
              </a:rPr>
              <a:t>siaradwyr</a:t>
            </a:r>
            <a:r>
              <a:rPr lang="en-GB" sz="2800" b="1" dirty="0">
                <a:solidFill>
                  <a:srgbClr val="002060"/>
                </a:solidFill>
              </a:rPr>
              <a:t> </a:t>
            </a:r>
            <a:r>
              <a:rPr lang="en-GB" sz="2800" b="1" dirty="0" err="1">
                <a:solidFill>
                  <a:srgbClr val="002060"/>
                </a:solidFill>
              </a:rPr>
              <a:t>Cymraeg</a:t>
            </a:r>
            <a:r>
              <a:rPr lang="en-GB" sz="2800" b="1" dirty="0">
                <a:solidFill>
                  <a:srgbClr val="002060"/>
                </a:solidFill>
              </a:rPr>
              <a:t> (43.5% </a:t>
            </a:r>
            <a:r>
              <a:rPr lang="en-GB" sz="2800" b="1" dirty="0" err="1">
                <a:solidFill>
                  <a:srgbClr val="002060"/>
                </a:solidFill>
              </a:rPr>
              <a:t>o’r</a:t>
            </a:r>
            <a:r>
              <a:rPr lang="en-GB" sz="2800" b="1" dirty="0">
                <a:solidFill>
                  <a:srgbClr val="002060"/>
                </a:solidFill>
              </a:rPr>
              <a:t> </a:t>
            </a:r>
            <a:r>
              <a:rPr lang="en-GB" sz="2800" b="1" dirty="0" err="1">
                <a:solidFill>
                  <a:srgbClr val="002060"/>
                </a:solidFill>
              </a:rPr>
              <a:t>boblogaeth</a:t>
            </a:r>
            <a:r>
              <a:rPr lang="en-GB" sz="2800" b="1" dirty="0">
                <a:solidFill>
                  <a:srgbClr val="002060"/>
                </a:solidFill>
              </a:rPr>
              <a:t>).​</a:t>
            </a:r>
          </a:p>
          <a:p>
            <a:pPr fontAlgn="base"/>
            <a:endParaRPr lang="en-GB" sz="2800" b="1" dirty="0">
              <a:solidFill>
                <a:srgbClr val="002060"/>
              </a:solidFill>
            </a:endParaRPr>
          </a:p>
          <a:p>
            <a:pPr fontAlgn="base"/>
            <a:r>
              <a:rPr lang="en-GB" sz="2800" b="1" dirty="0" err="1">
                <a:solidFill>
                  <a:srgbClr val="002060"/>
                </a:solidFill>
              </a:rPr>
              <a:t>Yng</a:t>
            </a:r>
            <a:r>
              <a:rPr lang="en-GB" sz="2800" b="1" dirty="0">
                <a:solidFill>
                  <a:srgbClr val="002060"/>
                </a:solidFill>
              </a:rPr>
              <a:t> </a:t>
            </a:r>
            <a:r>
              <a:rPr lang="en-GB" sz="2800" b="1" dirty="0" err="1">
                <a:solidFill>
                  <a:srgbClr val="002060"/>
                </a:solidFill>
              </a:rPr>
              <a:t>nghyfrifiad</a:t>
            </a:r>
            <a:r>
              <a:rPr lang="en-GB" sz="2800" b="1" dirty="0">
                <a:solidFill>
                  <a:srgbClr val="002060"/>
                </a:solidFill>
              </a:rPr>
              <a:t> 2011, </a:t>
            </a:r>
            <a:r>
              <a:rPr lang="en-GB" sz="2800" b="1" dirty="0" err="1">
                <a:solidFill>
                  <a:srgbClr val="002060"/>
                </a:solidFill>
              </a:rPr>
              <a:t>roedd</a:t>
            </a:r>
            <a:r>
              <a:rPr lang="en-GB" sz="2800" b="1" dirty="0">
                <a:solidFill>
                  <a:srgbClr val="002060"/>
                </a:solidFill>
              </a:rPr>
              <a:t> 562,000 o </a:t>
            </a:r>
            <a:r>
              <a:rPr lang="en-GB" sz="2800" b="1" dirty="0" err="1">
                <a:solidFill>
                  <a:srgbClr val="002060"/>
                </a:solidFill>
              </a:rPr>
              <a:t>siaradwyr</a:t>
            </a:r>
            <a:r>
              <a:rPr lang="en-GB" sz="2800" b="1" dirty="0">
                <a:solidFill>
                  <a:srgbClr val="002060"/>
                </a:solidFill>
              </a:rPr>
              <a:t> Cymraeg (19.0% </a:t>
            </a:r>
            <a:r>
              <a:rPr lang="en-GB" sz="2800" b="1" dirty="0" err="1">
                <a:solidFill>
                  <a:srgbClr val="002060"/>
                </a:solidFill>
              </a:rPr>
              <a:t>o’r</a:t>
            </a:r>
            <a:r>
              <a:rPr lang="en-GB" sz="2800" b="1" dirty="0">
                <a:solidFill>
                  <a:srgbClr val="002060"/>
                </a:solidFill>
              </a:rPr>
              <a:t> </a:t>
            </a:r>
            <a:r>
              <a:rPr lang="en-GB" sz="2800" b="1" dirty="0" err="1">
                <a:solidFill>
                  <a:srgbClr val="002060"/>
                </a:solidFill>
              </a:rPr>
              <a:t>boblogaeth</a:t>
            </a:r>
            <a:r>
              <a:rPr lang="en-GB" sz="2800" b="1" dirty="0">
                <a:solidFill>
                  <a:srgbClr val="002060"/>
                </a:solidFill>
              </a:rPr>
              <a:t>).</a:t>
            </a:r>
            <a:r>
              <a:rPr lang="en-US" sz="2800" b="1" dirty="0">
                <a:solidFill>
                  <a:srgbClr val="002060"/>
                </a:solidFill>
              </a:rPr>
              <a:t>​</a:t>
            </a:r>
          </a:p>
        </p:txBody>
      </p:sp>
      <p:sp>
        <p:nvSpPr>
          <p:cNvPr id="14" name="TextBox 13">
            <a:extLst>
              <a:ext uri="{FF2B5EF4-FFF2-40B4-BE49-F238E27FC236}">
                <a16:creationId xmlns:a16="http://schemas.microsoft.com/office/drawing/2014/main" id="{1C8DB56C-79CD-D347-9267-DE740E97791A}"/>
              </a:ext>
            </a:extLst>
          </p:cNvPr>
          <p:cNvSpPr txBox="1"/>
          <p:nvPr/>
        </p:nvSpPr>
        <p:spPr>
          <a:xfrm>
            <a:off x="4810993" y="1326587"/>
            <a:ext cx="3954905" cy="3970318"/>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w="28575">
            <a:solidFill>
              <a:srgbClr val="002060"/>
            </a:solidFill>
          </a:ln>
        </p:spPr>
        <p:txBody>
          <a:bodyPr wrap="square" rtlCol="0">
            <a:spAutoFit/>
          </a:bodyPr>
          <a:lstStyle/>
          <a:p>
            <a:pPr fontAlgn="base"/>
            <a:r>
              <a:rPr lang="en-GB" sz="2800" i="1" dirty="0">
                <a:solidFill>
                  <a:srgbClr val="002060"/>
                </a:solidFill>
              </a:rPr>
              <a:t>In the 1911 census, there were 977,366 Welsh speakers (43.5% of the population).​</a:t>
            </a:r>
          </a:p>
          <a:p>
            <a:pPr fontAlgn="base"/>
            <a:endParaRPr lang="en-GB" sz="2800" i="1" dirty="0">
              <a:solidFill>
                <a:srgbClr val="002060"/>
              </a:solidFill>
            </a:endParaRPr>
          </a:p>
          <a:p>
            <a:pPr fontAlgn="base"/>
            <a:r>
              <a:rPr lang="en-GB" sz="2800" i="1" dirty="0">
                <a:solidFill>
                  <a:srgbClr val="002060"/>
                </a:solidFill>
              </a:rPr>
              <a:t>In the 2011 census, there were 562,000 Welsh speakers (19.0% of the population).</a:t>
            </a:r>
            <a:r>
              <a:rPr lang="en-US" sz="2800" i="1" dirty="0">
                <a:solidFill>
                  <a:srgbClr val="002060"/>
                </a:solidFill>
              </a:rPr>
              <a:t>​</a:t>
            </a:r>
          </a:p>
        </p:txBody>
      </p:sp>
      <p:sp>
        <p:nvSpPr>
          <p:cNvPr id="15" name="Right Arrow 14">
            <a:extLst>
              <a:ext uri="{FF2B5EF4-FFF2-40B4-BE49-F238E27FC236}">
                <a16:creationId xmlns:a16="http://schemas.microsoft.com/office/drawing/2014/main" id="{3D2686D9-7E27-824E-B3F9-A07418CD4417}"/>
              </a:ext>
            </a:extLst>
          </p:cNvPr>
          <p:cNvSpPr/>
          <p:nvPr/>
        </p:nvSpPr>
        <p:spPr>
          <a:xfrm>
            <a:off x="7728782" y="2907424"/>
            <a:ext cx="1608740" cy="521576"/>
          </a:xfrm>
          <a:prstGeom prst="rightArrow">
            <a:avLst/>
          </a:prstGeom>
          <a:solidFill>
            <a:srgbClr val="FF0000"/>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331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B04CD305-DE72-4A2A-AA8C-A30316A964D1}"/>
              </a:ext>
            </a:extLst>
          </p:cNvPr>
          <p:cNvPicPr>
            <a:picLocks noGrp="1" noChangeAspect="1"/>
          </p:cNvPicPr>
          <p:nvPr>
            <p:ph idx="1"/>
          </p:nvPr>
        </p:nvPicPr>
        <p:blipFill>
          <a:blip r:embed="rId3"/>
          <a:stretch>
            <a:fillRect/>
          </a:stretch>
        </p:blipFill>
        <p:spPr>
          <a:xfrm>
            <a:off x="3085374" y="636689"/>
            <a:ext cx="8539038" cy="5584619"/>
          </a:xfrm>
          <a:ln w="38100">
            <a:solidFill>
              <a:srgbClr val="002060"/>
            </a:solidFill>
          </a:ln>
        </p:spPr>
      </p:pic>
      <p:pic>
        <p:nvPicPr>
          <p:cNvPr id="5" name="Picture 4">
            <a:extLst>
              <a:ext uri="{FF2B5EF4-FFF2-40B4-BE49-F238E27FC236}">
                <a16:creationId xmlns:a16="http://schemas.microsoft.com/office/drawing/2014/main" id="{4B9EB636-67CA-D04C-958A-8280EA504FD8}"/>
              </a:ext>
            </a:extLst>
          </p:cNvPr>
          <p:cNvPicPr>
            <a:picLocks noChangeAspect="1"/>
          </p:cNvPicPr>
          <p:nvPr/>
        </p:nvPicPr>
        <p:blipFill>
          <a:blip r:embed="rId4"/>
          <a:stretch>
            <a:fillRect/>
          </a:stretch>
        </p:blipFill>
        <p:spPr>
          <a:xfrm>
            <a:off x="308441" y="1764028"/>
            <a:ext cx="2353494" cy="3329943"/>
          </a:xfrm>
          <a:prstGeom prst="rect">
            <a:avLst/>
          </a:prstGeom>
          <a:ln w="38100">
            <a:solidFill>
              <a:srgbClr val="002060"/>
            </a:solidFill>
          </a:ln>
        </p:spPr>
      </p:pic>
    </p:spTree>
    <p:extLst>
      <p:ext uri="{BB962C8B-B14F-4D97-AF65-F5344CB8AC3E}">
        <p14:creationId xmlns:p14="http://schemas.microsoft.com/office/powerpoint/2010/main" val="2172146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gradFill>
            <a:gsLst>
              <a:gs pos="98000">
                <a:srgbClr val="00B0F0"/>
              </a:gs>
              <a:gs pos="0">
                <a:schemeClr val="bg1"/>
              </a:gs>
            </a:gsLst>
            <a:lin ang="5400000" scaled="1"/>
          </a:gra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00B0F0"/>
            </a:gs>
          </a:gsLst>
          <a:lin ang="5400000" scaled="1"/>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00B0F0"/>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00B0F0"/>
            </a:gs>
          </a:gsLst>
          <a:lin ang="5400000" scaled="1"/>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7.6.2022</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noFill/>
          <a:ln>
            <a:no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1"/>
        </a:gra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92D050"/>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3AAB40-F51C-384A-BFCA-B015DEE4BED2}"/>
              </a:ext>
            </a:extLst>
          </p:cNvPr>
          <p:cNvPicPr>
            <a:picLocks noGrp="1" noChangeAspect="1"/>
          </p:cNvPicPr>
          <p:nvPr>
            <p:ph idx="1"/>
          </p:nvPr>
        </p:nvPicPr>
        <p:blipFill rotWithShape="1">
          <a:blip r:embed="rId3"/>
          <a:srcRect l="7807" r="4426"/>
          <a:stretch/>
        </p:blipFill>
        <p:spPr>
          <a:xfrm>
            <a:off x="3959364" y="628634"/>
            <a:ext cx="7752521" cy="5600731"/>
          </a:xfrm>
          <a:ln>
            <a:solidFill>
              <a:srgbClr val="002060"/>
            </a:solidFill>
          </a:ln>
        </p:spPr>
      </p:pic>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4"/>
          <a:stretch>
            <a:fillRect/>
          </a:stretch>
        </p:blipFill>
        <p:spPr>
          <a:xfrm>
            <a:off x="480115" y="608772"/>
            <a:ext cx="1968500" cy="1028700"/>
          </a:xfrm>
          <a:prstGeom prst="rect">
            <a:avLst/>
          </a:prstGeom>
          <a:ln w="57150">
            <a:solidFill>
              <a:schemeClr val="tx1"/>
            </a:solidFill>
          </a:ln>
        </p:spPr>
      </p:pic>
      <p:cxnSp>
        <p:nvCxnSpPr>
          <p:cNvPr id="9" name="Straight Arrow Connector 8">
            <a:extLst>
              <a:ext uri="{FF2B5EF4-FFF2-40B4-BE49-F238E27FC236}">
                <a16:creationId xmlns:a16="http://schemas.microsoft.com/office/drawing/2014/main" id="{5F9E0851-74B2-8D43-BFA9-5BFC0FCE055F}"/>
              </a:ext>
            </a:extLst>
          </p:cNvPr>
          <p:cNvCxnSpPr>
            <a:cxnSpLocks/>
          </p:cNvCxnSpPr>
          <p:nvPr/>
        </p:nvCxnSpPr>
        <p:spPr>
          <a:xfrm>
            <a:off x="1668780" y="1637472"/>
            <a:ext cx="2565290" cy="414610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DFF97B0-7631-494E-B67D-83A11A69894E}"/>
              </a:ext>
            </a:extLst>
          </p:cNvPr>
          <p:cNvCxnSpPr>
            <a:cxnSpLocks/>
          </p:cNvCxnSpPr>
          <p:nvPr/>
        </p:nvCxnSpPr>
        <p:spPr>
          <a:xfrm>
            <a:off x="2448615" y="1630017"/>
            <a:ext cx="1785455" cy="112461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65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92D05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p>
        </p:txBody>
      </p:sp>
      <p:sp>
        <p:nvSpPr>
          <p:cNvPr id="3" name="Content Placeholder 2">
            <a:extLst>
              <a:ext uri="{FF2B5EF4-FFF2-40B4-BE49-F238E27FC236}">
                <a16:creationId xmlns:a16="http://schemas.microsoft.com/office/drawing/2014/main" id="{1D07E1B3-79BB-8E45-90AE-8C75B94C05DE}"/>
              </a:ext>
            </a:extLst>
          </p:cNvPr>
          <p:cNvSpPr>
            <a:spLocks noGrp="1"/>
          </p:cNvSpPr>
          <p:nvPr>
            <p:ph idx="1"/>
          </p:nvPr>
        </p:nvSpPr>
        <p:spPr>
          <a:xfrm>
            <a:off x="918210" y="1741899"/>
            <a:ext cx="10515600" cy="2672114"/>
          </a:xfrm>
        </p:spPr>
        <p:txBody>
          <a:bodyPr>
            <a:normAutofit/>
          </a:bodyPr>
          <a:lstStyle/>
          <a:p>
            <a:pPr marL="0" indent="0" fontAlgn="base">
              <a:buNone/>
            </a:pPr>
            <a:br>
              <a:rPr lang="en-GB" dirty="0"/>
            </a:br>
            <a:br>
              <a:rPr lang="en-GB" dirty="0"/>
            </a:br>
            <a:endParaRPr lang="en-GB" dirty="0"/>
          </a:p>
          <a:p>
            <a:pPr marL="0" indent="0" fontAlgn="base">
              <a:buNone/>
            </a:pPr>
            <a:r>
              <a:rPr lang="en-GB" dirty="0"/>
              <a:t> </a:t>
            </a:r>
            <a:r>
              <a:rPr lang="en-GB" dirty="0">
                <a:hlinkClick r:id="rId3" tooltip="URL Gwreiddiol: https://uwtsd.hosted.panopto.com/Panopto/Pages/Viewer.aspx?id=a4402ded-34af-41ca-9591-ae2300b2d03e. Cliciwch neu daro\'r ddolen os ydych chi\'n ymddiried ynddi."/>
              </a:rPr>
              <a:t>https://uwtsd.hosted.panopto.com/Panopto/Pages/Viewer.aspx?id=a4402ded-34af-41ca-9591-ae2300b2d03e</a:t>
            </a:r>
            <a:br>
              <a:rPr lang="en-GB" dirty="0"/>
            </a:br>
            <a:endParaRPr lang="en-US" dirty="0"/>
          </a:p>
        </p:txBody>
      </p:sp>
      <p:pic>
        <p:nvPicPr>
          <p:cNvPr id="4" name="Picture 3">
            <a:extLst>
              <a:ext uri="{FF2B5EF4-FFF2-40B4-BE49-F238E27FC236}">
                <a16:creationId xmlns:a16="http://schemas.microsoft.com/office/drawing/2014/main" id="{1FD9C3E0-A381-D84A-B7E0-41CBC32946CF}"/>
              </a:ext>
            </a:extLst>
          </p:cNvPr>
          <p:cNvPicPr>
            <a:picLocks noChangeAspect="1"/>
          </p:cNvPicPr>
          <p:nvPr/>
        </p:nvPicPr>
        <p:blipFill rotWithShape="1">
          <a:blip r:embed="rId4"/>
          <a:srcRect t="22360"/>
          <a:stretch/>
        </p:blipFill>
        <p:spPr>
          <a:xfrm>
            <a:off x="0" y="5885671"/>
            <a:ext cx="12192000" cy="972329"/>
          </a:xfrm>
          <a:prstGeom prst="rect">
            <a:avLst/>
          </a:prstGeom>
        </p:spPr>
      </p:pic>
    </p:spTree>
    <p:extLst>
      <p:ext uri="{BB962C8B-B14F-4D97-AF65-F5344CB8AC3E}">
        <p14:creationId xmlns:p14="http://schemas.microsoft.com/office/powerpoint/2010/main" val="413733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8000">
              <a:srgbClr val="FFFF00"/>
            </a:gs>
          </a:gsLst>
          <a:lin ang="5400000" scaled="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chemeClr val="bg1"/>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chemeClr val="bg1"/>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100000">
              <a:srgbClr val="FFFF00"/>
            </a:gs>
            <a:gs pos="0">
              <a:schemeClr val="bg1"/>
            </a:gs>
          </a:gsLst>
          <a:lin ang="5400000" scaled="1"/>
        </a:gra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487763" y="4747522"/>
            <a:ext cx="3215472" cy="1396370"/>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pic>
        <p:nvPicPr>
          <p:cNvPr id="19" name="Picture 18" descr="A picture containing text, vector graphics&#10;&#10;Description automatically generated">
            <a:extLst>
              <a:ext uri="{FF2B5EF4-FFF2-40B4-BE49-F238E27FC236}">
                <a16:creationId xmlns:a16="http://schemas.microsoft.com/office/drawing/2014/main" id="{2DDDFE4E-21F7-2D45-9255-EC2172DA2535}"/>
              </a:ext>
            </a:extLst>
          </p:cNvPr>
          <p:cNvPicPr>
            <a:picLocks noChangeAspect="1"/>
          </p:cNvPicPr>
          <p:nvPr/>
        </p:nvPicPr>
        <p:blipFill>
          <a:blip r:embed="rId3"/>
          <a:stretch>
            <a:fillRect/>
          </a:stretch>
        </p:blipFill>
        <p:spPr>
          <a:xfrm>
            <a:off x="9365673" y="2855357"/>
            <a:ext cx="2432252" cy="3563968"/>
          </a:xfrm>
          <a:prstGeom prst="rect">
            <a:avLst/>
          </a:prstGeom>
        </p:spPr>
      </p:pic>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2797250" y="3207864"/>
            <a:ext cx="3215472" cy="964641"/>
          </a:xfrm>
          <a:prstGeom prst="round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6200000" scaled="1"/>
            <a:tileRect/>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spTree>
    <p:extLst>
      <p:ext uri="{BB962C8B-B14F-4D97-AF65-F5344CB8AC3E}">
        <p14:creationId xmlns:p14="http://schemas.microsoft.com/office/powerpoint/2010/main" val="3243657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100000">
              <a:srgbClr val="FFFF00"/>
            </a:gs>
            <a:gs pos="0">
              <a:schemeClr val="bg1"/>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219144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393816"/>
            <a:ext cx="2278381" cy="1015663"/>
          </a:xfrm>
          <a:prstGeom prst="rect">
            <a:avLst/>
          </a:prstGeom>
          <a:noFill/>
          <a:ln>
            <a:noFill/>
          </a:ln>
        </p:spPr>
        <p:txBody>
          <a:bodyPr wrap="square" rtlCol="0">
            <a:spAutoFit/>
          </a:bodyPr>
          <a:lstStyle/>
          <a:p>
            <a:pPr algn="ctr"/>
            <a:r>
              <a:rPr lang="en-US" sz="3600" b="1" dirty="0" err="1">
                <a:solidFill>
                  <a:srgbClr val="002060"/>
                </a:solidFill>
              </a:rPr>
              <a:t>Pwysig</a:t>
            </a:r>
            <a:r>
              <a:rPr lang="en-US" sz="3600" b="1" dirty="0">
                <a:solidFill>
                  <a:srgbClr val="002060"/>
                </a:solidFill>
              </a:rPr>
              <a:t>!</a:t>
            </a:r>
            <a:br>
              <a:rPr lang="en-US" sz="3600" b="1" dirty="0">
                <a:solidFill>
                  <a:srgbClr val="00206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98000">
              <a:srgbClr val="00B0F0">
                <a:alpha val="50000"/>
              </a:srgbClr>
            </a:gs>
            <a:gs pos="0">
              <a:schemeClr val="bg1"/>
            </a:gs>
          </a:gsLst>
          <a:lin ang="5400000" scaled="1"/>
        </a:gra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6096000" y="2105561"/>
            <a:ext cx="5389989" cy="1323439"/>
          </a:xfrm>
          <a:prstGeom prst="rect">
            <a:avLst/>
          </a:prstGeom>
          <a:noFill/>
        </p:spPr>
        <p:txBody>
          <a:bodyPr wrap="square" rtlCol="0">
            <a:spAutoFit/>
          </a:bodyPr>
          <a:lstStyle/>
          <a:p>
            <a:pPr algn="ctr"/>
            <a:r>
              <a:rPr lang="en-US" sz="8000" dirty="0" err="1">
                <a:solidFill>
                  <a:srgbClr val="002060"/>
                </a:solidFill>
              </a:rPr>
              <a:t>Pob</a:t>
            </a:r>
            <a:r>
              <a:rPr lang="en-US" sz="8000" dirty="0">
                <a:solidFill>
                  <a:srgbClr val="002060"/>
                </a:solidFill>
              </a:rPr>
              <a:t> </a:t>
            </a:r>
            <a:r>
              <a:rPr lang="en-US" sz="8000" dirty="0" err="1">
                <a:solidFill>
                  <a:srgbClr val="002060"/>
                </a:solidFill>
              </a:rPr>
              <a:t>lwc</a:t>
            </a:r>
            <a:r>
              <a:rPr lang="en-US" sz="8000" dirty="0">
                <a:solidFill>
                  <a:srgbClr val="002060"/>
                </a:solidFill>
              </a:rPr>
              <a:t>!</a:t>
            </a:r>
          </a:p>
        </p:txBody>
      </p:sp>
      <p:pic>
        <p:nvPicPr>
          <p:cNvPr id="9" name="Picture 4">
            <a:extLst>
              <a:ext uri="{FF2B5EF4-FFF2-40B4-BE49-F238E27FC236}">
                <a16:creationId xmlns:a16="http://schemas.microsoft.com/office/drawing/2014/main" id="{1A5EE887-17CA-9349-90B1-894C86E30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921060"/>
            <a:ext cx="12192000" cy="97472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erson in a blue shirt&#10;&#10;Description automatically generated with medium confidence">
            <a:extLst>
              <a:ext uri="{FF2B5EF4-FFF2-40B4-BE49-F238E27FC236}">
                <a16:creationId xmlns:a16="http://schemas.microsoft.com/office/drawing/2014/main" id="{214C2D28-9709-A546-A8EB-C01D67F828D2}"/>
              </a:ext>
            </a:extLst>
          </p:cNvPr>
          <p:cNvPicPr>
            <a:picLocks noChangeAspect="1"/>
          </p:cNvPicPr>
          <p:nvPr/>
        </p:nvPicPr>
        <p:blipFill>
          <a:blip r:embed="rId3"/>
          <a:stretch>
            <a:fillRect/>
          </a:stretch>
        </p:blipFill>
        <p:spPr>
          <a:xfrm>
            <a:off x="1024212" y="388366"/>
            <a:ext cx="4922012" cy="5114613"/>
          </a:xfrm>
          <a:prstGeom prst="rect">
            <a:avLst/>
          </a:prstGeom>
        </p:spPr>
      </p:pic>
    </p:spTree>
    <p:extLst>
      <p:ext uri="{BB962C8B-B14F-4D97-AF65-F5344CB8AC3E}">
        <p14:creationId xmlns:p14="http://schemas.microsoft.com/office/powerpoint/2010/main" val="2993044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Macintosh PowerPoint</Application>
  <PresentationFormat>Widescreen</PresentationFormat>
  <Paragraphs>155</Paragraphs>
  <Slides>23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Courier</vt:lpstr>
      <vt:lpstr>SASSOON PRIMARY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date:  7.6.2022</vt:lpstr>
      <vt:lpstr>PowerPoint Presentation</vt:lpstr>
      <vt:lpstr>PowerPoint Presentation</vt:lpstr>
      <vt:lpstr>PowerPoint Presentation</vt:lpstr>
      <vt:lpstr>PowerPoint Presentation</vt:lpstr>
      <vt:lpstr>PowerPoint Presentation</vt:lpstr>
      <vt:lpstr>Sut mae uwchlwytho?           How to upload?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7</cp:revision>
  <dcterms:created xsi:type="dcterms:W3CDTF">2022-01-19T13:02:31Z</dcterms:created>
  <dcterms:modified xsi:type="dcterms:W3CDTF">2022-01-27T15:04:28Z</dcterms:modified>
</cp:coreProperties>
</file>