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webm" ContentType="video/webm"/>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27"/>
  </p:notesMasterIdLst>
  <p:sldIdLst>
    <p:sldId id="1099" r:id="rId4"/>
    <p:sldId id="1130" r:id="rId5"/>
    <p:sldId id="1184" r:id="rId6"/>
    <p:sldId id="1185" r:id="rId7"/>
    <p:sldId id="1186" r:id="rId8"/>
    <p:sldId id="1187" r:id="rId9"/>
    <p:sldId id="1135" r:id="rId10"/>
    <p:sldId id="1134" r:id="rId11"/>
    <p:sldId id="1139" r:id="rId12"/>
    <p:sldId id="1152" r:id="rId13"/>
    <p:sldId id="256" r:id="rId14"/>
    <p:sldId id="1138" r:id="rId15"/>
    <p:sldId id="1142" r:id="rId16"/>
    <p:sldId id="1123" r:id="rId17"/>
    <p:sldId id="1117" r:id="rId18"/>
    <p:sldId id="1140" r:id="rId19"/>
    <p:sldId id="1143" r:id="rId20"/>
    <p:sldId id="1141" r:id="rId21"/>
    <p:sldId id="1120" r:id="rId22"/>
    <p:sldId id="1131" r:id="rId23"/>
    <p:sldId id="1189" r:id="rId24"/>
    <p:sldId id="1188" r:id="rId25"/>
    <p:sldId id="118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CB7E3"/>
    <a:srgbClr val="FF5F5E"/>
    <a:srgbClr val="83CDE2"/>
    <a:srgbClr val="F3E0FD"/>
    <a:srgbClr val="FFCAF7"/>
    <a:srgbClr val="EAE9EC"/>
    <a:srgbClr val="E4E4E4"/>
    <a:srgbClr val="F4F2F5"/>
    <a:srgbClr val="FCFBFE"/>
    <a:srgbClr val="BFF7C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529B30-8F24-4FF4-B54D-00A49F8ECD3C}" v="877" dt="2026-04-19T16:21:08.139"/>
    <p1510:client id="{FA22238E-FA8A-CCE1-3DAD-D5353E3C18FB}" v="6" dt="2026-04-20T08:02:58.8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Trevino Gonzalez" userId="S::m.tgonzalez@uwtsd.ac.uk::aa36a5e4-cd30-4109-a581-5f2fc96aeea0" providerId="AD" clId="Web-{FA22238E-FA8A-CCE1-3DAD-D5353E3C18FB}"/>
    <pc:docChg chg="modSld">
      <pc:chgData name="Maria Trevino Gonzalez" userId="S::m.tgonzalez@uwtsd.ac.uk::aa36a5e4-cd30-4109-a581-5f2fc96aeea0" providerId="AD" clId="Web-{FA22238E-FA8A-CCE1-3DAD-D5353E3C18FB}" dt="2026-04-20T08:02:58.809" v="4" actId="1076"/>
      <pc:docMkLst>
        <pc:docMk/>
      </pc:docMkLst>
      <pc:sldChg chg="modSp">
        <pc:chgData name="Maria Trevino Gonzalez" userId="S::m.tgonzalez@uwtsd.ac.uk::aa36a5e4-cd30-4109-a581-5f2fc96aeea0" providerId="AD" clId="Web-{FA22238E-FA8A-CCE1-3DAD-D5353E3C18FB}" dt="2026-04-20T08:02:58.809" v="4" actId="1076"/>
        <pc:sldMkLst>
          <pc:docMk/>
          <pc:sldMk cId="2419026875" sldId="1099"/>
        </pc:sldMkLst>
        <pc:spChg chg="mod">
          <ac:chgData name="Maria Trevino Gonzalez" userId="S::m.tgonzalez@uwtsd.ac.uk::aa36a5e4-cd30-4109-a581-5f2fc96aeea0" providerId="AD" clId="Web-{FA22238E-FA8A-CCE1-3DAD-D5353E3C18FB}" dt="2026-04-20T08:02:58.809" v="4" actId="1076"/>
          <ac:spMkLst>
            <pc:docMk/>
            <pc:sldMk cId="2419026875" sldId="1099"/>
            <ac:spMk id="5" creationId="{E4B42C61-4AB7-584A-BDB4-F0866E6834AF}"/>
          </ac:spMkLst>
        </pc:spChg>
      </pc:sldChg>
    </pc:docChg>
  </pc:docChgLst>
  <pc:docChgLst>
    <pc:chgData name="Maria Trevino Gonzalez" userId="aa36a5e4-cd30-4109-a581-5f2fc96aeea0" providerId="ADAL" clId="{7C7B4D59-86A3-4B3D-94F3-979EB82E38A9}"/>
    <pc:docChg chg="undo custSel addSld delSld modSld sldOrd">
      <pc:chgData name="Maria Trevino Gonzalez" userId="aa36a5e4-cd30-4109-a581-5f2fc96aeea0" providerId="ADAL" clId="{7C7B4D59-86A3-4B3D-94F3-979EB82E38A9}" dt="2026-04-19T16:22:22.218" v="3449"/>
      <pc:docMkLst>
        <pc:docMk/>
      </pc:docMkLst>
      <pc:sldChg chg="modSp mod">
        <pc:chgData name="Maria Trevino Gonzalez" userId="aa36a5e4-cd30-4109-a581-5f2fc96aeea0" providerId="ADAL" clId="{7C7B4D59-86A3-4B3D-94F3-979EB82E38A9}" dt="2026-04-19T15:53:07.859" v="2773" actId="13926"/>
        <pc:sldMkLst>
          <pc:docMk/>
          <pc:sldMk cId="0" sldId="256"/>
        </pc:sldMkLst>
        <pc:spChg chg="mod">
          <ac:chgData name="Maria Trevino Gonzalez" userId="aa36a5e4-cd30-4109-a581-5f2fc96aeea0" providerId="ADAL" clId="{7C7B4D59-86A3-4B3D-94F3-979EB82E38A9}" dt="2026-04-19T15:53:07.859" v="2773" actId="13926"/>
          <ac:spMkLst>
            <pc:docMk/>
            <pc:sldMk cId="0" sldId="256"/>
            <ac:spMk id="2" creationId="{00000000-0000-0000-0000-000000000000}"/>
          </ac:spMkLst>
        </pc:spChg>
      </pc:sldChg>
      <pc:sldChg chg="del">
        <pc:chgData name="Maria Trevino Gonzalez" userId="aa36a5e4-cd30-4109-a581-5f2fc96aeea0" providerId="ADAL" clId="{7C7B4D59-86A3-4B3D-94F3-979EB82E38A9}" dt="2026-04-19T11:43:23.336" v="297" actId="47"/>
        <pc:sldMkLst>
          <pc:docMk/>
          <pc:sldMk cId="3385761516" sldId="1045"/>
        </pc:sldMkLst>
      </pc:sldChg>
      <pc:sldChg chg="del">
        <pc:chgData name="Maria Trevino Gonzalez" userId="aa36a5e4-cd30-4109-a581-5f2fc96aeea0" providerId="ADAL" clId="{7C7B4D59-86A3-4B3D-94F3-979EB82E38A9}" dt="2026-04-19T11:43:18.496" v="296" actId="47"/>
        <pc:sldMkLst>
          <pc:docMk/>
          <pc:sldMk cId="3870796222" sldId="1046"/>
        </pc:sldMkLst>
      </pc:sldChg>
      <pc:sldChg chg="del">
        <pc:chgData name="Maria Trevino Gonzalez" userId="aa36a5e4-cd30-4109-a581-5f2fc96aeea0" providerId="ADAL" clId="{7C7B4D59-86A3-4B3D-94F3-979EB82E38A9}" dt="2026-04-19T11:43:18.496" v="296" actId="47"/>
        <pc:sldMkLst>
          <pc:docMk/>
          <pc:sldMk cId="2148495699" sldId="1047"/>
        </pc:sldMkLst>
      </pc:sldChg>
      <pc:sldChg chg="del">
        <pc:chgData name="Maria Trevino Gonzalez" userId="aa36a5e4-cd30-4109-a581-5f2fc96aeea0" providerId="ADAL" clId="{7C7B4D59-86A3-4B3D-94F3-979EB82E38A9}" dt="2026-04-19T11:43:18.496" v="296" actId="47"/>
        <pc:sldMkLst>
          <pc:docMk/>
          <pc:sldMk cId="785815094" sldId="1048"/>
        </pc:sldMkLst>
      </pc:sldChg>
      <pc:sldChg chg="del">
        <pc:chgData name="Maria Trevino Gonzalez" userId="aa36a5e4-cd30-4109-a581-5f2fc96aeea0" providerId="ADAL" clId="{7C7B4D59-86A3-4B3D-94F3-979EB82E38A9}" dt="2026-04-19T11:43:18.496" v="296" actId="47"/>
        <pc:sldMkLst>
          <pc:docMk/>
          <pc:sldMk cId="4243620346" sldId="1049"/>
        </pc:sldMkLst>
      </pc:sldChg>
      <pc:sldChg chg="del">
        <pc:chgData name="Maria Trevino Gonzalez" userId="aa36a5e4-cd30-4109-a581-5f2fc96aeea0" providerId="ADAL" clId="{7C7B4D59-86A3-4B3D-94F3-979EB82E38A9}" dt="2026-04-19T11:43:18.496" v="296" actId="47"/>
        <pc:sldMkLst>
          <pc:docMk/>
          <pc:sldMk cId="2304397051" sldId="1050"/>
        </pc:sldMkLst>
      </pc:sldChg>
      <pc:sldChg chg="del">
        <pc:chgData name="Maria Trevino Gonzalez" userId="aa36a5e4-cd30-4109-a581-5f2fc96aeea0" providerId="ADAL" clId="{7C7B4D59-86A3-4B3D-94F3-979EB82E38A9}" dt="2026-04-19T11:43:18.496" v="296" actId="47"/>
        <pc:sldMkLst>
          <pc:docMk/>
          <pc:sldMk cId="2662468466" sldId="1051"/>
        </pc:sldMkLst>
      </pc:sldChg>
      <pc:sldChg chg="del">
        <pc:chgData name="Maria Trevino Gonzalez" userId="aa36a5e4-cd30-4109-a581-5f2fc96aeea0" providerId="ADAL" clId="{7C7B4D59-86A3-4B3D-94F3-979EB82E38A9}" dt="2026-04-19T11:43:18.496" v="296" actId="47"/>
        <pc:sldMkLst>
          <pc:docMk/>
          <pc:sldMk cId="3626183732" sldId="1052"/>
        </pc:sldMkLst>
      </pc:sldChg>
      <pc:sldChg chg="del">
        <pc:chgData name="Maria Trevino Gonzalez" userId="aa36a5e4-cd30-4109-a581-5f2fc96aeea0" providerId="ADAL" clId="{7C7B4D59-86A3-4B3D-94F3-979EB82E38A9}" dt="2026-04-19T11:43:18.496" v="296" actId="47"/>
        <pc:sldMkLst>
          <pc:docMk/>
          <pc:sldMk cId="1368679796" sldId="1053"/>
        </pc:sldMkLst>
      </pc:sldChg>
      <pc:sldChg chg="del">
        <pc:chgData name="Maria Trevino Gonzalez" userId="aa36a5e4-cd30-4109-a581-5f2fc96aeea0" providerId="ADAL" clId="{7C7B4D59-86A3-4B3D-94F3-979EB82E38A9}" dt="2026-04-19T11:43:18.496" v="296" actId="47"/>
        <pc:sldMkLst>
          <pc:docMk/>
          <pc:sldMk cId="1250624989" sldId="1054"/>
        </pc:sldMkLst>
      </pc:sldChg>
      <pc:sldChg chg="del">
        <pc:chgData name="Maria Trevino Gonzalez" userId="aa36a5e4-cd30-4109-a581-5f2fc96aeea0" providerId="ADAL" clId="{7C7B4D59-86A3-4B3D-94F3-979EB82E38A9}" dt="2026-04-19T11:43:18.496" v="296" actId="47"/>
        <pc:sldMkLst>
          <pc:docMk/>
          <pc:sldMk cId="1433644597" sldId="1055"/>
        </pc:sldMkLst>
      </pc:sldChg>
      <pc:sldChg chg="del">
        <pc:chgData name="Maria Trevino Gonzalez" userId="aa36a5e4-cd30-4109-a581-5f2fc96aeea0" providerId="ADAL" clId="{7C7B4D59-86A3-4B3D-94F3-979EB82E38A9}" dt="2026-04-19T11:43:18.496" v="296" actId="47"/>
        <pc:sldMkLst>
          <pc:docMk/>
          <pc:sldMk cId="4170994221" sldId="1056"/>
        </pc:sldMkLst>
      </pc:sldChg>
      <pc:sldChg chg="modSp del mod">
        <pc:chgData name="Maria Trevino Gonzalez" userId="aa36a5e4-cd30-4109-a581-5f2fc96aeea0" providerId="ADAL" clId="{7C7B4D59-86A3-4B3D-94F3-979EB82E38A9}" dt="2026-04-19T16:07:03.414" v="2930" actId="47"/>
        <pc:sldMkLst>
          <pc:docMk/>
          <pc:sldMk cId="1190526555" sldId="1082"/>
        </pc:sldMkLst>
        <pc:spChg chg="mod">
          <ac:chgData name="Maria Trevino Gonzalez" userId="aa36a5e4-cd30-4109-a581-5f2fc96aeea0" providerId="ADAL" clId="{7C7B4D59-86A3-4B3D-94F3-979EB82E38A9}" dt="2026-04-19T16:06:55.047" v="2929" actId="20577"/>
          <ac:spMkLst>
            <pc:docMk/>
            <pc:sldMk cId="1190526555" sldId="1082"/>
            <ac:spMk id="5" creationId="{7413CDEF-1715-517C-63D3-72540B28CB00}"/>
          </ac:spMkLst>
        </pc:spChg>
        <pc:spChg chg="mod">
          <ac:chgData name="Maria Trevino Gonzalez" userId="aa36a5e4-cd30-4109-a581-5f2fc96aeea0" providerId="ADAL" clId="{7C7B4D59-86A3-4B3D-94F3-979EB82E38A9}" dt="2026-04-19T16:06:54.496" v="2927" actId="20577"/>
          <ac:spMkLst>
            <pc:docMk/>
            <pc:sldMk cId="1190526555" sldId="1082"/>
            <ac:spMk id="6" creationId="{C5C1F456-BA0F-1DF6-319F-AFC4FFA8C421}"/>
          </ac:spMkLst>
        </pc:spChg>
      </pc:sldChg>
      <pc:sldChg chg="del">
        <pc:chgData name="Maria Trevino Gonzalez" userId="aa36a5e4-cd30-4109-a581-5f2fc96aeea0" providerId="ADAL" clId="{7C7B4D59-86A3-4B3D-94F3-979EB82E38A9}" dt="2026-04-19T16:02:07.938" v="2779" actId="47"/>
        <pc:sldMkLst>
          <pc:docMk/>
          <pc:sldMk cId="2569125772" sldId="1101"/>
        </pc:sldMkLst>
      </pc:sldChg>
      <pc:sldChg chg="delSp modSp mod delAnim">
        <pc:chgData name="Maria Trevino Gonzalez" userId="aa36a5e4-cd30-4109-a581-5f2fc96aeea0" providerId="ADAL" clId="{7C7B4D59-86A3-4B3D-94F3-979EB82E38A9}" dt="2026-04-19T16:05:47.522" v="2889" actId="207"/>
        <pc:sldMkLst>
          <pc:docMk/>
          <pc:sldMk cId="4207542553" sldId="1120"/>
        </pc:sldMkLst>
        <pc:spChg chg="del mod">
          <ac:chgData name="Maria Trevino Gonzalez" userId="aa36a5e4-cd30-4109-a581-5f2fc96aeea0" providerId="ADAL" clId="{7C7B4D59-86A3-4B3D-94F3-979EB82E38A9}" dt="2026-04-19T16:05:02.838" v="2882" actId="478"/>
          <ac:spMkLst>
            <pc:docMk/>
            <pc:sldMk cId="4207542553" sldId="1120"/>
            <ac:spMk id="4" creationId="{A02DBF64-B6DF-1F1F-1EE4-3FEA84D3210F}"/>
          </ac:spMkLst>
        </pc:spChg>
        <pc:spChg chg="mod">
          <ac:chgData name="Maria Trevino Gonzalez" userId="aa36a5e4-cd30-4109-a581-5f2fc96aeea0" providerId="ADAL" clId="{7C7B4D59-86A3-4B3D-94F3-979EB82E38A9}" dt="2026-04-19T16:05:47.522" v="2889" actId="207"/>
          <ac:spMkLst>
            <pc:docMk/>
            <pc:sldMk cId="4207542553" sldId="1120"/>
            <ac:spMk id="7" creationId="{BB50C86C-9593-FFC3-EA91-A588A4075648}"/>
          </ac:spMkLst>
        </pc:spChg>
      </pc:sldChg>
      <pc:sldChg chg="del">
        <pc:chgData name="Maria Trevino Gonzalez" userId="aa36a5e4-cd30-4109-a581-5f2fc96aeea0" providerId="ADAL" clId="{7C7B4D59-86A3-4B3D-94F3-979EB82E38A9}" dt="2026-04-19T16:05:54.453" v="2890" actId="47"/>
        <pc:sldMkLst>
          <pc:docMk/>
          <pc:sldMk cId="597841179" sldId="1121"/>
        </pc:sldMkLst>
      </pc:sldChg>
      <pc:sldChg chg="addSp delSp modSp del mod delAnim modAnim">
        <pc:chgData name="Maria Trevino Gonzalez" userId="aa36a5e4-cd30-4109-a581-5f2fc96aeea0" providerId="ADAL" clId="{7C7B4D59-86A3-4B3D-94F3-979EB82E38A9}" dt="2026-04-19T16:02:10.406" v="2780" actId="47"/>
        <pc:sldMkLst>
          <pc:docMk/>
          <pc:sldMk cId="1290210407" sldId="1122"/>
        </pc:sldMkLst>
        <pc:spChg chg="add del mod">
          <ac:chgData name="Maria Trevino Gonzalez" userId="aa36a5e4-cd30-4109-a581-5f2fc96aeea0" providerId="ADAL" clId="{7C7B4D59-86A3-4B3D-94F3-979EB82E38A9}" dt="2026-04-19T15:07:08.359" v="618" actId="21"/>
          <ac:spMkLst>
            <pc:docMk/>
            <pc:sldMk cId="1290210407" sldId="1122"/>
            <ac:spMk id="4" creationId="{CB451C6C-6300-5A9C-2327-1A8DBD03F103}"/>
          </ac:spMkLst>
        </pc:spChg>
      </pc:sldChg>
      <pc:sldChg chg="mod modShow">
        <pc:chgData name="Maria Trevino Gonzalez" userId="aa36a5e4-cd30-4109-a581-5f2fc96aeea0" providerId="ADAL" clId="{7C7B4D59-86A3-4B3D-94F3-979EB82E38A9}" dt="2026-04-19T15:53:37.970" v="2776" actId="729"/>
        <pc:sldMkLst>
          <pc:docMk/>
          <pc:sldMk cId="1718754309" sldId="1123"/>
        </pc:sldMkLst>
      </pc:sldChg>
      <pc:sldChg chg="del">
        <pc:chgData name="Maria Trevino Gonzalez" userId="aa36a5e4-cd30-4109-a581-5f2fc96aeea0" providerId="ADAL" clId="{7C7B4D59-86A3-4B3D-94F3-979EB82E38A9}" dt="2026-04-19T15:53:42.594" v="2777" actId="47"/>
        <pc:sldMkLst>
          <pc:docMk/>
          <pc:sldMk cId="2908525472" sldId="1124"/>
        </pc:sldMkLst>
      </pc:sldChg>
      <pc:sldChg chg="del mod modShow">
        <pc:chgData name="Maria Trevino Gonzalez" userId="aa36a5e4-cd30-4109-a581-5f2fc96aeea0" providerId="ADAL" clId="{7C7B4D59-86A3-4B3D-94F3-979EB82E38A9}" dt="2026-04-19T15:53:32.728" v="2775" actId="47"/>
        <pc:sldMkLst>
          <pc:docMk/>
          <pc:sldMk cId="4007189378" sldId="1125"/>
        </pc:sldMkLst>
      </pc:sldChg>
      <pc:sldChg chg="del mod modShow">
        <pc:chgData name="Maria Trevino Gonzalez" userId="aa36a5e4-cd30-4109-a581-5f2fc96aeea0" providerId="ADAL" clId="{7C7B4D59-86A3-4B3D-94F3-979EB82E38A9}" dt="2026-04-19T15:53:32.728" v="2775" actId="47"/>
        <pc:sldMkLst>
          <pc:docMk/>
          <pc:sldMk cId="2457716902" sldId="1126"/>
        </pc:sldMkLst>
      </pc:sldChg>
      <pc:sldChg chg="del">
        <pc:chgData name="Maria Trevino Gonzalez" userId="aa36a5e4-cd30-4109-a581-5f2fc96aeea0" providerId="ADAL" clId="{7C7B4D59-86A3-4B3D-94F3-979EB82E38A9}" dt="2026-04-19T16:07:03.414" v="2930" actId="47"/>
        <pc:sldMkLst>
          <pc:docMk/>
          <pc:sldMk cId="1154079987" sldId="1127"/>
        </pc:sldMkLst>
      </pc:sldChg>
      <pc:sldChg chg="del">
        <pc:chgData name="Maria Trevino Gonzalez" userId="aa36a5e4-cd30-4109-a581-5f2fc96aeea0" providerId="ADAL" clId="{7C7B4D59-86A3-4B3D-94F3-979EB82E38A9}" dt="2026-04-19T16:07:03.414" v="2930" actId="47"/>
        <pc:sldMkLst>
          <pc:docMk/>
          <pc:sldMk cId="2259104261" sldId="1128"/>
        </pc:sldMkLst>
      </pc:sldChg>
      <pc:sldChg chg="delSp modSp mod">
        <pc:chgData name="Maria Trevino Gonzalez" userId="aa36a5e4-cd30-4109-a581-5f2fc96aeea0" providerId="ADAL" clId="{7C7B4D59-86A3-4B3D-94F3-979EB82E38A9}" dt="2026-04-19T15:01:40.152" v="338" actId="207"/>
        <pc:sldMkLst>
          <pc:docMk/>
          <pc:sldMk cId="3888657079" sldId="1130"/>
        </pc:sldMkLst>
        <pc:spChg chg="del mod">
          <ac:chgData name="Maria Trevino Gonzalez" userId="aa36a5e4-cd30-4109-a581-5f2fc96aeea0" providerId="ADAL" clId="{7C7B4D59-86A3-4B3D-94F3-979EB82E38A9}" dt="2026-04-19T15:00:52.371" v="327" actId="478"/>
          <ac:spMkLst>
            <pc:docMk/>
            <pc:sldMk cId="3888657079" sldId="1130"/>
            <ac:spMk id="5" creationId="{BB2B5698-D82D-5445-5DCF-4AD655900455}"/>
          </ac:spMkLst>
        </pc:spChg>
        <pc:spChg chg="mod">
          <ac:chgData name="Maria Trevino Gonzalez" userId="aa36a5e4-cd30-4109-a581-5f2fc96aeea0" providerId="ADAL" clId="{7C7B4D59-86A3-4B3D-94F3-979EB82E38A9}" dt="2026-04-19T15:01:40.152" v="338" actId="207"/>
          <ac:spMkLst>
            <pc:docMk/>
            <pc:sldMk cId="3888657079" sldId="1130"/>
            <ac:spMk id="6" creationId="{F9B94001-318C-C0D3-2A61-91E5DB6E3E23}"/>
          </ac:spMkLst>
        </pc:spChg>
      </pc:sldChg>
      <pc:sldChg chg="modSp mod">
        <pc:chgData name="Maria Trevino Gonzalez" userId="aa36a5e4-cd30-4109-a581-5f2fc96aeea0" providerId="ADAL" clId="{7C7B4D59-86A3-4B3D-94F3-979EB82E38A9}" dt="2026-04-19T11:20:37.755" v="285" actId="113"/>
        <pc:sldMkLst>
          <pc:docMk/>
          <pc:sldMk cId="443663702" sldId="1134"/>
        </pc:sldMkLst>
        <pc:spChg chg="mod">
          <ac:chgData name="Maria Trevino Gonzalez" userId="aa36a5e4-cd30-4109-a581-5f2fc96aeea0" providerId="ADAL" clId="{7C7B4D59-86A3-4B3D-94F3-979EB82E38A9}" dt="2026-04-19T11:20:37.755" v="285" actId="113"/>
          <ac:spMkLst>
            <pc:docMk/>
            <pc:sldMk cId="443663702" sldId="1134"/>
            <ac:spMk id="3" creationId="{7C1715C6-51C6-C86D-7B5C-19B111086FC9}"/>
          </ac:spMkLst>
        </pc:spChg>
      </pc:sldChg>
      <pc:sldChg chg="mod modShow">
        <pc:chgData name="Maria Trevino Gonzalez" userId="aa36a5e4-cd30-4109-a581-5f2fc96aeea0" providerId="ADAL" clId="{7C7B4D59-86A3-4B3D-94F3-979EB82E38A9}" dt="2026-04-19T15:53:54.894" v="2778" actId="729"/>
        <pc:sldMkLst>
          <pc:docMk/>
          <pc:sldMk cId="2289087058" sldId="1138"/>
        </pc:sldMkLst>
      </pc:sldChg>
      <pc:sldChg chg="addSp modSp mod modAnim">
        <pc:chgData name="Maria Trevino Gonzalez" userId="aa36a5e4-cd30-4109-a581-5f2fc96aeea0" providerId="ADAL" clId="{7C7B4D59-86A3-4B3D-94F3-979EB82E38A9}" dt="2026-04-19T16:03:46.555" v="2819" actId="207"/>
        <pc:sldMkLst>
          <pc:docMk/>
          <pc:sldMk cId="854311284" sldId="1140"/>
        </pc:sldMkLst>
        <pc:spChg chg="add mod">
          <ac:chgData name="Maria Trevino Gonzalez" userId="aa36a5e4-cd30-4109-a581-5f2fc96aeea0" providerId="ADAL" clId="{7C7B4D59-86A3-4B3D-94F3-979EB82E38A9}" dt="2026-04-19T16:03:46.555" v="2819" actId="207"/>
          <ac:spMkLst>
            <pc:docMk/>
            <pc:sldMk cId="854311284" sldId="1140"/>
            <ac:spMk id="2" creationId="{A0E69385-B4AC-ADD0-BE8C-E11D4A46829B}"/>
          </ac:spMkLst>
        </pc:spChg>
      </pc:sldChg>
      <pc:sldChg chg="addSp modSp mod modAnim">
        <pc:chgData name="Maria Trevino Gonzalez" userId="aa36a5e4-cd30-4109-a581-5f2fc96aeea0" providerId="ADAL" clId="{7C7B4D59-86A3-4B3D-94F3-979EB82E38A9}" dt="2026-04-19T16:04:35.733" v="2861" actId="1076"/>
        <pc:sldMkLst>
          <pc:docMk/>
          <pc:sldMk cId="466450987" sldId="1141"/>
        </pc:sldMkLst>
        <pc:spChg chg="add mod">
          <ac:chgData name="Maria Trevino Gonzalez" userId="aa36a5e4-cd30-4109-a581-5f2fc96aeea0" providerId="ADAL" clId="{7C7B4D59-86A3-4B3D-94F3-979EB82E38A9}" dt="2026-04-19T16:04:35.733" v="2861" actId="1076"/>
          <ac:spMkLst>
            <pc:docMk/>
            <pc:sldMk cId="466450987" sldId="1141"/>
            <ac:spMk id="2" creationId="{2717A1B9-8548-1642-2E9D-73AC86ABBF0A}"/>
          </ac:spMkLst>
        </pc:spChg>
      </pc:sldChg>
      <pc:sldChg chg="mod modShow">
        <pc:chgData name="Maria Trevino Gonzalez" userId="aa36a5e4-cd30-4109-a581-5f2fc96aeea0" providerId="ADAL" clId="{7C7B4D59-86A3-4B3D-94F3-979EB82E38A9}" dt="2026-04-19T15:53:54.894" v="2778" actId="729"/>
        <pc:sldMkLst>
          <pc:docMk/>
          <pc:sldMk cId="2551885061" sldId="1142"/>
        </pc:sldMkLst>
      </pc:sldChg>
      <pc:sldChg chg="mod modShow">
        <pc:chgData name="Maria Trevino Gonzalez" userId="aa36a5e4-cd30-4109-a581-5f2fc96aeea0" providerId="ADAL" clId="{7C7B4D59-86A3-4B3D-94F3-979EB82E38A9}" dt="2026-04-19T16:03:56.709" v="2820" actId="729"/>
        <pc:sldMkLst>
          <pc:docMk/>
          <pc:sldMk cId="152303840" sldId="1143"/>
        </pc:sldMkLst>
      </pc:sldChg>
      <pc:sldChg chg="addSp modSp mod">
        <pc:chgData name="Maria Trevino Gonzalez" userId="aa36a5e4-cd30-4109-a581-5f2fc96aeea0" providerId="ADAL" clId="{7C7B4D59-86A3-4B3D-94F3-979EB82E38A9}" dt="2026-04-19T16:19:57.811" v="3398" actId="20577"/>
        <pc:sldMkLst>
          <pc:docMk/>
          <pc:sldMk cId="341947662" sldId="1182"/>
        </pc:sldMkLst>
        <pc:spChg chg="add mod">
          <ac:chgData name="Maria Trevino Gonzalez" userId="aa36a5e4-cd30-4109-a581-5f2fc96aeea0" providerId="ADAL" clId="{7C7B4D59-86A3-4B3D-94F3-979EB82E38A9}" dt="2026-04-19T16:19:57.811" v="3398" actId="20577"/>
          <ac:spMkLst>
            <pc:docMk/>
            <pc:sldMk cId="341947662" sldId="1182"/>
            <ac:spMk id="3" creationId="{E1C27B05-2D4D-41F6-1F3C-1B4EE5388401}"/>
          </ac:spMkLst>
        </pc:spChg>
      </pc:sldChg>
      <pc:sldChg chg="add del">
        <pc:chgData name="Maria Trevino Gonzalez" userId="aa36a5e4-cd30-4109-a581-5f2fc96aeea0" providerId="ADAL" clId="{7C7B4D59-86A3-4B3D-94F3-979EB82E38A9}" dt="2026-04-19T11:42:58.208" v="295" actId="47"/>
        <pc:sldMkLst>
          <pc:docMk/>
          <pc:sldMk cId="908193131" sldId="1183"/>
        </pc:sldMkLst>
      </pc:sldChg>
      <pc:sldChg chg="addSp modSp new mod modClrScheme chgLayout modNotesTx">
        <pc:chgData name="Maria Trevino Gonzalez" userId="aa36a5e4-cd30-4109-a581-5f2fc96aeea0" providerId="ADAL" clId="{7C7B4D59-86A3-4B3D-94F3-979EB82E38A9}" dt="2026-04-19T15:06:37.676" v="615" actId="20577"/>
        <pc:sldMkLst>
          <pc:docMk/>
          <pc:sldMk cId="1679824779" sldId="1184"/>
        </pc:sldMkLst>
        <pc:spChg chg="add mod">
          <ac:chgData name="Maria Trevino Gonzalez" userId="aa36a5e4-cd30-4109-a581-5f2fc96aeea0" providerId="ADAL" clId="{7C7B4D59-86A3-4B3D-94F3-979EB82E38A9}" dt="2026-04-19T11:52:07.832" v="320" actId="1076"/>
          <ac:spMkLst>
            <pc:docMk/>
            <pc:sldMk cId="1679824779" sldId="1184"/>
            <ac:spMk id="8" creationId="{596DFC6C-F3E5-02C4-AD51-AF0F6D398638}"/>
          </ac:spMkLst>
        </pc:spChg>
        <pc:picChg chg="add mod modCrop">
          <ac:chgData name="Maria Trevino Gonzalez" userId="aa36a5e4-cd30-4109-a581-5f2fc96aeea0" providerId="ADAL" clId="{7C7B4D59-86A3-4B3D-94F3-979EB82E38A9}" dt="2026-04-19T11:52:43.401" v="325" actId="1076"/>
          <ac:picMkLst>
            <pc:docMk/>
            <pc:sldMk cId="1679824779" sldId="1184"/>
            <ac:picMk id="3" creationId="{0BECD5FB-AA57-09E4-ED28-44A0BAB87B96}"/>
          </ac:picMkLst>
        </pc:picChg>
      </pc:sldChg>
      <pc:sldChg chg="addSp modSp new mod modAnim modNotesTx">
        <pc:chgData name="Maria Trevino Gonzalez" userId="aa36a5e4-cd30-4109-a581-5f2fc96aeea0" providerId="ADAL" clId="{7C7B4D59-86A3-4B3D-94F3-979EB82E38A9}" dt="2026-04-19T15:48:46.329" v="2433" actId="20577"/>
        <pc:sldMkLst>
          <pc:docMk/>
          <pc:sldMk cId="445532078" sldId="1185"/>
        </pc:sldMkLst>
        <pc:spChg chg="add mod">
          <ac:chgData name="Maria Trevino Gonzalez" userId="aa36a5e4-cd30-4109-a581-5f2fc96aeea0" providerId="ADAL" clId="{7C7B4D59-86A3-4B3D-94F3-979EB82E38A9}" dt="2026-04-19T15:46:32.056" v="2070" actId="14100"/>
          <ac:spMkLst>
            <pc:docMk/>
            <pc:sldMk cId="445532078" sldId="1185"/>
            <ac:spMk id="3" creationId="{042F3C1D-A055-7EC3-CA1E-0B95A9DA1485}"/>
          </ac:spMkLst>
        </pc:spChg>
        <pc:spChg chg="add mod">
          <ac:chgData name="Maria Trevino Gonzalez" userId="aa36a5e4-cd30-4109-a581-5f2fc96aeea0" providerId="ADAL" clId="{7C7B4D59-86A3-4B3D-94F3-979EB82E38A9}" dt="2026-04-19T15:46:15.799" v="2059" actId="1076"/>
          <ac:spMkLst>
            <pc:docMk/>
            <pc:sldMk cId="445532078" sldId="1185"/>
            <ac:spMk id="4" creationId="{CB451C6C-6300-5A9C-2327-1A8DBD03F103}"/>
          </ac:spMkLst>
        </pc:spChg>
        <pc:spChg chg="add mod">
          <ac:chgData name="Maria Trevino Gonzalez" userId="aa36a5e4-cd30-4109-a581-5f2fc96aeea0" providerId="ADAL" clId="{7C7B4D59-86A3-4B3D-94F3-979EB82E38A9}" dt="2026-04-19T15:46:49.962" v="2081" actId="20577"/>
          <ac:spMkLst>
            <pc:docMk/>
            <pc:sldMk cId="445532078" sldId="1185"/>
            <ac:spMk id="5" creationId="{5F268F94-C7AF-7395-7576-5B8A96CB48AA}"/>
          </ac:spMkLst>
        </pc:spChg>
        <pc:spChg chg="add mod">
          <ac:chgData name="Maria Trevino Gonzalez" userId="aa36a5e4-cd30-4109-a581-5f2fc96aeea0" providerId="ADAL" clId="{7C7B4D59-86A3-4B3D-94F3-979EB82E38A9}" dt="2026-04-19T15:46:59.517" v="2082" actId="1076"/>
          <ac:spMkLst>
            <pc:docMk/>
            <pc:sldMk cId="445532078" sldId="1185"/>
            <ac:spMk id="6" creationId="{3E6E6D3C-6416-B435-A1C5-8E7FDA202A7D}"/>
          </ac:spMkLst>
        </pc:spChg>
        <pc:spChg chg="add mod">
          <ac:chgData name="Maria Trevino Gonzalez" userId="aa36a5e4-cd30-4109-a581-5f2fc96aeea0" providerId="ADAL" clId="{7C7B4D59-86A3-4B3D-94F3-979EB82E38A9}" dt="2026-04-19T15:11:54.005" v="957" actId="1076"/>
          <ac:spMkLst>
            <pc:docMk/>
            <pc:sldMk cId="445532078" sldId="1185"/>
            <ac:spMk id="7" creationId="{58D3311F-7B85-E91B-91F1-9C8D3E80DA37}"/>
          </ac:spMkLst>
        </pc:spChg>
        <pc:picChg chg="add mod">
          <ac:chgData name="Maria Trevino Gonzalez" userId="aa36a5e4-cd30-4109-a581-5f2fc96aeea0" providerId="ADAL" clId="{7C7B4D59-86A3-4B3D-94F3-979EB82E38A9}" dt="2026-04-19T15:11:36.400" v="954" actId="1035"/>
          <ac:picMkLst>
            <pc:docMk/>
            <pc:sldMk cId="445532078" sldId="1185"/>
            <ac:picMk id="2" creationId="{EA8EC660-2964-F924-1A9C-920312C30AAD}"/>
          </ac:picMkLst>
        </pc:picChg>
      </pc:sldChg>
      <pc:sldChg chg="addSp delSp modSp new mod ord modNotesTx">
        <pc:chgData name="Maria Trevino Gonzalez" userId="aa36a5e4-cd30-4109-a581-5f2fc96aeea0" providerId="ADAL" clId="{7C7B4D59-86A3-4B3D-94F3-979EB82E38A9}" dt="2026-04-19T15:49:24.866" v="2469" actId="20577"/>
        <pc:sldMkLst>
          <pc:docMk/>
          <pc:sldMk cId="3605729958" sldId="1186"/>
        </pc:sldMkLst>
        <pc:spChg chg="del">
          <ac:chgData name="Maria Trevino Gonzalez" userId="aa36a5e4-cd30-4109-a581-5f2fc96aeea0" providerId="ADAL" clId="{7C7B4D59-86A3-4B3D-94F3-979EB82E38A9}" dt="2026-04-19T15:12:24.660" v="960" actId="478"/>
          <ac:spMkLst>
            <pc:docMk/>
            <pc:sldMk cId="3605729958" sldId="1186"/>
            <ac:spMk id="2" creationId="{6A148329-20C5-57F4-9051-175A27C80DBA}"/>
          </ac:spMkLst>
        </pc:spChg>
        <pc:spChg chg="add mod">
          <ac:chgData name="Maria Trevino Gonzalez" userId="aa36a5e4-cd30-4109-a581-5f2fc96aeea0" providerId="ADAL" clId="{7C7B4D59-86A3-4B3D-94F3-979EB82E38A9}" dt="2026-04-19T15:42:31.388" v="1960" actId="20577"/>
          <ac:spMkLst>
            <pc:docMk/>
            <pc:sldMk cId="3605729958" sldId="1186"/>
            <ac:spMk id="5" creationId="{CDD29ED6-35FB-7B31-B246-B64FB531D38F}"/>
          </ac:spMkLst>
        </pc:spChg>
        <pc:picChg chg="add mod modCrop">
          <ac:chgData name="Maria Trevino Gonzalez" userId="aa36a5e4-cd30-4109-a581-5f2fc96aeea0" providerId="ADAL" clId="{7C7B4D59-86A3-4B3D-94F3-979EB82E38A9}" dt="2026-04-19T15:14:02.332" v="964" actId="732"/>
          <ac:picMkLst>
            <pc:docMk/>
            <pc:sldMk cId="3605729958" sldId="1186"/>
            <ac:picMk id="4" creationId="{1FF9AC08-1DF6-2164-5E6C-950DA41BCAD1}"/>
          </ac:picMkLst>
        </pc:picChg>
      </pc:sldChg>
      <pc:sldChg chg="addSp modSp new mod modAnim modNotesTx">
        <pc:chgData name="Maria Trevino Gonzalez" userId="aa36a5e4-cd30-4109-a581-5f2fc96aeea0" providerId="ADAL" clId="{7C7B4D59-86A3-4B3D-94F3-979EB82E38A9}" dt="2026-04-19T15:51:22.625" v="2770" actId="20577"/>
        <pc:sldMkLst>
          <pc:docMk/>
          <pc:sldMk cId="23717431" sldId="1187"/>
        </pc:sldMkLst>
        <pc:spChg chg="add mod">
          <ac:chgData name="Maria Trevino Gonzalez" userId="aa36a5e4-cd30-4109-a581-5f2fc96aeea0" providerId="ADAL" clId="{7C7B4D59-86A3-4B3D-94F3-979EB82E38A9}" dt="2026-04-19T15:50:15.122" v="2626" actId="20577"/>
          <ac:spMkLst>
            <pc:docMk/>
            <pc:sldMk cId="23717431" sldId="1187"/>
            <ac:spMk id="4" creationId="{CF70AB46-AEE0-658C-C975-0C1FC6429FB8}"/>
          </ac:spMkLst>
        </pc:spChg>
        <pc:spChg chg="add mod">
          <ac:chgData name="Maria Trevino Gonzalez" userId="aa36a5e4-cd30-4109-a581-5f2fc96aeea0" providerId="ADAL" clId="{7C7B4D59-86A3-4B3D-94F3-979EB82E38A9}" dt="2026-04-19T15:50:22.784" v="2627" actId="1076"/>
          <ac:spMkLst>
            <pc:docMk/>
            <pc:sldMk cId="23717431" sldId="1187"/>
            <ac:spMk id="5" creationId="{CFFB2A2F-F61A-0355-83A7-1CC3D2FC856C}"/>
          </ac:spMkLst>
        </pc:spChg>
        <pc:spChg chg="add mod">
          <ac:chgData name="Maria Trevino Gonzalez" userId="aa36a5e4-cd30-4109-a581-5f2fc96aeea0" providerId="ADAL" clId="{7C7B4D59-86A3-4B3D-94F3-979EB82E38A9}" dt="2026-04-19T15:50:28.187" v="2628" actId="1076"/>
          <ac:spMkLst>
            <pc:docMk/>
            <pc:sldMk cId="23717431" sldId="1187"/>
            <ac:spMk id="6" creationId="{A7E75344-0264-CA3D-75B9-74D2BDC1146F}"/>
          </ac:spMkLst>
        </pc:spChg>
        <pc:spChg chg="add mod">
          <ac:chgData name="Maria Trevino Gonzalez" userId="aa36a5e4-cd30-4109-a581-5f2fc96aeea0" providerId="ADAL" clId="{7C7B4D59-86A3-4B3D-94F3-979EB82E38A9}" dt="2026-04-19T15:50:35.511" v="2655" actId="20577"/>
          <ac:spMkLst>
            <pc:docMk/>
            <pc:sldMk cId="23717431" sldId="1187"/>
            <ac:spMk id="7" creationId="{0708BD42-2F40-3668-7BA8-B84E1931B59C}"/>
          </ac:spMkLst>
        </pc:spChg>
        <pc:picChg chg="add mod">
          <ac:chgData name="Maria Trevino Gonzalez" userId="aa36a5e4-cd30-4109-a581-5f2fc96aeea0" providerId="ADAL" clId="{7C7B4D59-86A3-4B3D-94F3-979EB82E38A9}" dt="2026-04-19T15:45:14.818" v="1982" actId="34135"/>
          <ac:picMkLst>
            <pc:docMk/>
            <pc:sldMk cId="23717431" sldId="1187"/>
            <ac:picMk id="3" creationId="{670ACEA6-3BB4-47D0-6534-4A95BC8997EF}"/>
          </ac:picMkLst>
        </pc:picChg>
      </pc:sldChg>
      <pc:sldChg chg="addSp modSp new mod modAnim">
        <pc:chgData name="Maria Trevino Gonzalez" userId="aa36a5e4-cd30-4109-a581-5f2fc96aeea0" providerId="ADAL" clId="{7C7B4D59-86A3-4B3D-94F3-979EB82E38A9}" dt="2026-04-19T16:19:15.315" v="3384" actId="1036"/>
        <pc:sldMkLst>
          <pc:docMk/>
          <pc:sldMk cId="324885257" sldId="1188"/>
        </pc:sldMkLst>
        <pc:spChg chg="add mod ord">
          <ac:chgData name="Maria Trevino Gonzalez" userId="aa36a5e4-cd30-4109-a581-5f2fc96aeea0" providerId="ADAL" clId="{7C7B4D59-86A3-4B3D-94F3-979EB82E38A9}" dt="2026-04-19T16:17:55.616" v="3363" actId="164"/>
          <ac:spMkLst>
            <pc:docMk/>
            <pc:sldMk cId="324885257" sldId="1188"/>
            <ac:spMk id="10" creationId="{FC0810D9-DA77-FDCC-DB03-E0432EF04E48}"/>
          </ac:spMkLst>
        </pc:spChg>
        <pc:spChg chg="add mod">
          <ac:chgData name="Maria Trevino Gonzalez" userId="aa36a5e4-cd30-4109-a581-5f2fc96aeea0" providerId="ADAL" clId="{7C7B4D59-86A3-4B3D-94F3-979EB82E38A9}" dt="2026-04-19T16:17:59.314" v="3364" actId="164"/>
          <ac:spMkLst>
            <pc:docMk/>
            <pc:sldMk cId="324885257" sldId="1188"/>
            <ac:spMk id="11" creationId="{D428713F-1557-CD53-4525-D0C7D3ECC866}"/>
          </ac:spMkLst>
        </pc:spChg>
        <pc:spChg chg="add mod">
          <ac:chgData name="Maria Trevino Gonzalez" userId="aa36a5e4-cd30-4109-a581-5f2fc96aeea0" providerId="ADAL" clId="{7C7B4D59-86A3-4B3D-94F3-979EB82E38A9}" dt="2026-04-19T16:18:02.844" v="3365" actId="164"/>
          <ac:spMkLst>
            <pc:docMk/>
            <pc:sldMk cId="324885257" sldId="1188"/>
            <ac:spMk id="12" creationId="{63AC6237-1B18-069C-1336-BE67ED4D1E7A}"/>
          </ac:spMkLst>
        </pc:spChg>
        <pc:spChg chg="add mod">
          <ac:chgData name="Maria Trevino Gonzalez" userId="aa36a5e4-cd30-4109-a581-5f2fc96aeea0" providerId="ADAL" clId="{7C7B4D59-86A3-4B3D-94F3-979EB82E38A9}" dt="2026-04-19T16:18:07.145" v="3366" actId="164"/>
          <ac:spMkLst>
            <pc:docMk/>
            <pc:sldMk cId="324885257" sldId="1188"/>
            <ac:spMk id="13" creationId="{7560A99E-EE49-BBD8-A170-F40271F4B6DB}"/>
          </ac:spMkLst>
        </pc:spChg>
        <pc:spChg chg="add mod">
          <ac:chgData name="Maria Trevino Gonzalez" userId="aa36a5e4-cd30-4109-a581-5f2fc96aeea0" providerId="ADAL" clId="{7C7B4D59-86A3-4B3D-94F3-979EB82E38A9}" dt="2026-04-19T16:18:14.664" v="3367" actId="164"/>
          <ac:spMkLst>
            <pc:docMk/>
            <pc:sldMk cId="324885257" sldId="1188"/>
            <ac:spMk id="14" creationId="{0120EF91-F029-AF52-7818-7995A8E73D3F}"/>
          </ac:spMkLst>
        </pc:spChg>
        <pc:spChg chg="add mod">
          <ac:chgData name="Maria Trevino Gonzalez" userId="aa36a5e4-cd30-4109-a581-5f2fc96aeea0" providerId="ADAL" clId="{7C7B4D59-86A3-4B3D-94F3-979EB82E38A9}" dt="2026-04-19T16:18:17.857" v="3368" actId="164"/>
          <ac:spMkLst>
            <pc:docMk/>
            <pc:sldMk cId="324885257" sldId="1188"/>
            <ac:spMk id="15" creationId="{F06A5C32-9DD4-721D-DBF6-10D465F50062}"/>
          </ac:spMkLst>
        </pc:spChg>
        <pc:grpChg chg="add mod">
          <ac:chgData name="Maria Trevino Gonzalez" userId="aa36a5e4-cd30-4109-a581-5f2fc96aeea0" providerId="ADAL" clId="{7C7B4D59-86A3-4B3D-94F3-979EB82E38A9}" dt="2026-04-19T16:17:55.616" v="3363" actId="164"/>
          <ac:grpSpMkLst>
            <pc:docMk/>
            <pc:sldMk cId="324885257" sldId="1188"/>
            <ac:grpSpMk id="16" creationId="{25273CC7-E21A-CE7F-4ADB-C265D51A8362}"/>
          </ac:grpSpMkLst>
        </pc:grpChg>
        <pc:grpChg chg="add mod">
          <ac:chgData name="Maria Trevino Gonzalez" userId="aa36a5e4-cd30-4109-a581-5f2fc96aeea0" providerId="ADAL" clId="{7C7B4D59-86A3-4B3D-94F3-979EB82E38A9}" dt="2026-04-19T16:17:59.314" v="3364" actId="164"/>
          <ac:grpSpMkLst>
            <pc:docMk/>
            <pc:sldMk cId="324885257" sldId="1188"/>
            <ac:grpSpMk id="17" creationId="{45846E95-75FD-4F2D-0C7C-34C38E596202}"/>
          </ac:grpSpMkLst>
        </pc:grpChg>
        <pc:grpChg chg="add mod">
          <ac:chgData name="Maria Trevino Gonzalez" userId="aa36a5e4-cd30-4109-a581-5f2fc96aeea0" providerId="ADAL" clId="{7C7B4D59-86A3-4B3D-94F3-979EB82E38A9}" dt="2026-04-19T16:18:02.844" v="3365" actId="164"/>
          <ac:grpSpMkLst>
            <pc:docMk/>
            <pc:sldMk cId="324885257" sldId="1188"/>
            <ac:grpSpMk id="18" creationId="{9B69F4EC-444E-FBAE-DDD2-C5A71743CD0E}"/>
          </ac:grpSpMkLst>
        </pc:grpChg>
        <pc:grpChg chg="add mod">
          <ac:chgData name="Maria Trevino Gonzalez" userId="aa36a5e4-cd30-4109-a581-5f2fc96aeea0" providerId="ADAL" clId="{7C7B4D59-86A3-4B3D-94F3-979EB82E38A9}" dt="2026-04-19T16:18:07.145" v="3366" actId="164"/>
          <ac:grpSpMkLst>
            <pc:docMk/>
            <pc:sldMk cId="324885257" sldId="1188"/>
            <ac:grpSpMk id="19" creationId="{F847C337-CF02-473B-BCD0-744511FDAD65}"/>
          </ac:grpSpMkLst>
        </pc:grpChg>
        <pc:grpChg chg="add mod">
          <ac:chgData name="Maria Trevino Gonzalez" userId="aa36a5e4-cd30-4109-a581-5f2fc96aeea0" providerId="ADAL" clId="{7C7B4D59-86A3-4B3D-94F3-979EB82E38A9}" dt="2026-04-19T16:19:15.315" v="3384" actId="1036"/>
          <ac:grpSpMkLst>
            <pc:docMk/>
            <pc:sldMk cId="324885257" sldId="1188"/>
            <ac:grpSpMk id="20" creationId="{40E08B21-BF85-9D71-B7BC-0C49C4778E71}"/>
          </ac:grpSpMkLst>
        </pc:grpChg>
        <pc:grpChg chg="add mod">
          <ac:chgData name="Maria Trevino Gonzalez" userId="aa36a5e4-cd30-4109-a581-5f2fc96aeea0" providerId="ADAL" clId="{7C7B4D59-86A3-4B3D-94F3-979EB82E38A9}" dt="2026-04-19T16:18:17.857" v="3368" actId="164"/>
          <ac:grpSpMkLst>
            <pc:docMk/>
            <pc:sldMk cId="324885257" sldId="1188"/>
            <ac:grpSpMk id="21" creationId="{986333CC-AFFB-61C7-618F-25F2A4A21F96}"/>
          </ac:grpSpMkLst>
        </pc:grpChg>
        <pc:picChg chg="add mod">
          <ac:chgData name="Maria Trevino Gonzalez" userId="aa36a5e4-cd30-4109-a581-5f2fc96aeea0" providerId="ADAL" clId="{7C7B4D59-86A3-4B3D-94F3-979EB82E38A9}" dt="2026-04-19T16:09:18.235" v="2943" actId="34135"/>
          <ac:picMkLst>
            <pc:docMk/>
            <pc:sldMk cId="324885257" sldId="1188"/>
            <ac:picMk id="3" creationId="{4E58D5FE-E072-D827-E5CA-77AA2AFD8581}"/>
          </ac:picMkLst>
        </pc:picChg>
        <pc:picChg chg="add mod ord">
          <ac:chgData name="Maria Trevino Gonzalez" userId="aa36a5e4-cd30-4109-a581-5f2fc96aeea0" providerId="ADAL" clId="{7C7B4D59-86A3-4B3D-94F3-979EB82E38A9}" dt="2026-04-19T16:17:55.616" v="3363" actId="164"/>
          <ac:picMkLst>
            <pc:docMk/>
            <pc:sldMk cId="324885257" sldId="1188"/>
            <ac:picMk id="4" creationId="{AB766B1B-6430-B123-8B9C-0DB3AE13CF46}"/>
          </ac:picMkLst>
        </pc:picChg>
        <pc:picChg chg="add mod ord">
          <ac:chgData name="Maria Trevino Gonzalez" userId="aa36a5e4-cd30-4109-a581-5f2fc96aeea0" providerId="ADAL" clId="{7C7B4D59-86A3-4B3D-94F3-979EB82E38A9}" dt="2026-04-19T16:17:59.314" v="3364" actId="164"/>
          <ac:picMkLst>
            <pc:docMk/>
            <pc:sldMk cId="324885257" sldId="1188"/>
            <ac:picMk id="5" creationId="{B6107DB8-8BCF-B994-C839-C23D038C822C}"/>
          </ac:picMkLst>
        </pc:picChg>
        <pc:picChg chg="add mod ord">
          <ac:chgData name="Maria Trevino Gonzalez" userId="aa36a5e4-cd30-4109-a581-5f2fc96aeea0" providerId="ADAL" clId="{7C7B4D59-86A3-4B3D-94F3-979EB82E38A9}" dt="2026-04-19T16:18:02.844" v="3365" actId="164"/>
          <ac:picMkLst>
            <pc:docMk/>
            <pc:sldMk cId="324885257" sldId="1188"/>
            <ac:picMk id="6" creationId="{6E193295-6BBC-DC1E-05F1-642E1460CD42}"/>
          </ac:picMkLst>
        </pc:picChg>
        <pc:picChg chg="add mod ord">
          <ac:chgData name="Maria Trevino Gonzalez" userId="aa36a5e4-cd30-4109-a581-5f2fc96aeea0" providerId="ADAL" clId="{7C7B4D59-86A3-4B3D-94F3-979EB82E38A9}" dt="2026-04-19T16:18:07.145" v="3366" actId="164"/>
          <ac:picMkLst>
            <pc:docMk/>
            <pc:sldMk cId="324885257" sldId="1188"/>
            <ac:picMk id="7" creationId="{181349D8-C3E4-BD43-76D2-D04BA39B5DA8}"/>
          </ac:picMkLst>
        </pc:picChg>
        <pc:picChg chg="add mod ord">
          <ac:chgData name="Maria Trevino Gonzalez" userId="aa36a5e4-cd30-4109-a581-5f2fc96aeea0" providerId="ADAL" clId="{7C7B4D59-86A3-4B3D-94F3-979EB82E38A9}" dt="2026-04-19T16:18:17.857" v="3368" actId="164"/>
          <ac:picMkLst>
            <pc:docMk/>
            <pc:sldMk cId="324885257" sldId="1188"/>
            <ac:picMk id="8" creationId="{B82251D6-2EF4-5C98-866F-E6EF951C7064}"/>
          </ac:picMkLst>
        </pc:picChg>
        <pc:picChg chg="add mod ord">
          <ac:chgData name="Maria Trevino Gonzalez" userId="aa36a5e4-cd30-4109-a581-5f2fc96aeea0" providerId="ADAL" clId="{7C7B4D59-86A3-4B3D-94F3-979EB82E38A9}" dt="2026-04-19T16:18:14.664" v="3367" actId="164"/>
          <ac:picMkLst>
            <pc:docMk/>
            <pc:sldMk cId="324885257" sldId="1188"/>
            <ac:picMk id="9" creationId="{7807B427-C2F0-6BF7-5F99-7B77D4AA4C13}"/>
          </ac:picMkLst>
        </pc:picChg>
      </pc:sldChg>
      <pc:sldChg chg="addSp delSp modSp add mod ord delAnim">
        <pc:chgData name="Maria Trevino Gonzalez" userId="aa36a5e4-cd30-4109-a581-5f2fc96aeea0" providerId="ADAL" clId="{7C7B4D59-86A3-4B3D-94F3-979EB82E38A9}" dt="2026-04-19T16:22:22.218" v="3449"/>
        <pc:sldMkLst>
          <pc:docMk/>
          <pc:sldMk cId="784351480" sldId="1189"/>
        </pc:sldMkLst>
        <pc:spChg chg="add mod">
          <ac:chgData name="Maria Trevino Gonzalez" userId="aa36a5e4-cd30-4109-a581-5f2fc96aeea0" providerId="ADAL" clId="{7C7B4D59-86A3-4B3D-94F3-979EB82E38A9}" dt="2026-04-19T16:22:19.883" v="3447" actId="1076"/>
          <ac:spMkLst>
            <pc:docMk/>
            <pc:sldMk cId="784351480" sldId="1189"/>
            <ac:spMk id="2" creationId="{D25A3DDF-1549-6D0E-A78A-1F842A7B827A}"/>
          </ac:spMkLst>
        </pc:spChg>
        <pc:grpChg chg="del">
          <ac:chgData name="Maria Trevino Gonzalez" userId="aa36a5e4-cd30-4109-a581-5f2fc96aeea0" providerId="ADAL" clId="{7C7B4D59-86A3-4B3D-94F3-979EB82E38A9}" dt="2026-04-19T16:21:00.062" v="3400" actId="478"/>
          <ac:grpSpMkLst>
            <pc:docMk/>
            <pc:sldMk cId="784351480" sldId="1189"/>
            <ac:grpSpMk id="16" creationId="{B05C537E-9464-9018-D797-BB6B8B04CEFE}"/>
          </ac:grpSpMkLst>
        </pc:grpChg>
        <pc:grpChg chg="del">
          <ac:chgData name="Maria Trevino Gonzalez" userId="aa36a5e4-cd30-4109-a581-5f2fc96aeea0" providerId="ADAL" clId="{7C7B4D59-86A3-4B3D-94F3-979EB82E38A9}" dt="2026-04-19T16:21:00.062" v="3400" actId="478"/>
          <ac:grpSpMkLst>
            <pc:docMk/>
            <pc:sldMk cId="784351480" sldId="1189"/>
            <ac:grpSpMk id="17" creationId="{99A114F6-DE34-6435-86DF-AFEBA9178162}"/>
          </ac:grpSpMkLst>
        </pc:grpChg>
        <pc:grpChg chg="del">
          <ac:chgData name="Maria Trevino Gonzalez" userId="aa36a5e4-cd30-4109-a581-5f2fc96aeea0" providerId="ADAL" clId="{7C7B4D59-86A3-4B3D-94F3-979EB82E38A9}" dt="2026-04-19T16:21:00.062" v="3400" actId="478"/>
          <ac:grpSpMkLst>
            <pc:docMk/>
            <pc:sldMk cId="784351480" sldId="1189"/>
            <ac:grpSpMk id="18" creationId="{77323B7E-AC0F-A196-7CF6-2F1C7293D9C2}"/>
          </ac:grpSpMkLst>
        </pc:grpChg>
        <pc:grpChg chg="del">
          <ac:chgData name="Maria Trevino Gonzalez" userId="aa36a5e4-cd30-4109-a581-5f2fc96aeea0" providerId="ADAL" clId="{7C7B4D59-86A3-4B3D-94F3-979EB82E38A9}" dt="2026-04-19T16:21:00.062" v="3400" actId="478"/>
          <ac:grpSpMkLst>
            <pc:docMk/>
            <pc:sldMk cId="784351480" sldId="1189"/>
            <ac:grpSpMk id="19" creationId="{7B23879A-C496-6142-18C9-FE635A013B53}"/>
          </ac:grpSpMkLst>
        </pc:grpChg>
        <pc:grpChg chg="del">
          <ac:chgData name="Maria Trevino Gonzalez" userId="aa36a5e4-cd30-4109-a581-5f2fc96aeea0" providerId="ADAL" clId="{7C7B4D59-86A3-4B3D-94F3-979EB82E38A9}" dt="2026-04-19T16:21:00.062" v="3400" actId="478"/>
          <ac:grpSpMkLst>
            <pc:docMk/>
            <pc:sldMk cId="784351480" sldId="1189"/>
            <ac:grpSpMk id="20" creationId="{E8F2A190-866B-B0B7-FFD2-E8CCE72B7C5D}"/>
          </ac:grpSpMkLst>
        </pc:grpChg>
        <pc:grpChg chg="del">
          <ac:chgData name="Maria Trevino Gonzalez" userId="aa36a5e4-cd30-4109-a581-5f2fc96aeea0" providerId="ADAL" clId="{7C7B4D59-86A3-4B3D-94F3-979EB82E38A9}" dt="2026-04-19T16:21:00.062" v="3400" actId="478"/>
          <ac:grpSpMkLst>
            <pc:docMk/>
            <pc:sldMk cId="784351480" sldId="1189"/>
            <ac:grpSpMk id="21" creationId="{6B9BEAD0-6574-2EB2-CDD0-8CE2E4FDBA68}"/>
          </ac:grpSpMkLst>
        </pc:grpChg>
      </pc:sldChg>
      <pc:sldChg chg="add del">
        <pc:chgData name="Maria Trevino Gonzalez" userId="aa36a5e4-cd30-4109-a581-5f2fc96aeea0" providerId="ADAL" clId="{7C7B4D59-86A3-4B3D-94F3-979EB82E38A9}" dt="2026-04-19T16:19:38.564" v="3386" actId="2890"/>
        <pc:sldMkLst>
          <pc:docMk/>
          <pc:sldMk cId="2794708365" sldId="118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931EB0-E7B6-8140-BB6F-2EC770A7F0BF}" type="datetimeFigureOut">
              <a:rPr lang="en-US" smtClean="0"/>
              <a:t>4/20/2026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EC0940-82A4-3A47-94FF-4665664F4329}" type="slidenum">
              <a:rPr lang="en-US" smtClean="0"/>
              <a:t>‹#›</a:t>
            </a:fld>
            <a:endParaRPr lang="en-US"/>
          </a:p>
        </p:txBody>
      </p:sp>
    </p:spTree>
    <p:extLst>
      <p:ext uri="{BB962C8B-B14F-4D97-AF65-F5344CB8AC3E}">
        <p14:creationId xmlns:p14="http://schemas.microsoft.com/office/powerpoint/2010/main" val="2630786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1</a:t>
            </a:fld>
            <a:endParaRPr lang="en-US"/>
          </a:p>
        </p:txBody>
      </p:sp>
    </p:spTree>
    <p:extLst>
      <p:ext uri="{BB962C8B-B14F-4D97-AF65-F5344CB8AC3E}">
        <p14:creationId xmlns:p14="http://schemas.microsoft.com/office/powerpoint/2010/main" val="5841441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EA932-C15D-3862-B954-E355238A74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07FAAC-06F5-9DB5-9BDB-36A1D796C8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B9923C-57A3-5FDC-EAAE-9B6BDDF0AED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382E4BF-8ECF-095B-AC62-DFB0F8D8D523}"/>
              </a:ext>
            </a:extLst>
          </p:cNvPr>
          <p:cNvSpPr>
            <a:spLocks noGrp="1"/>
          </p:cNvSpPr>
          <p:nvPr>
            <p:ph type="sldNum" sz="quarter" idx="5"/>
          </p:nvPr>
        </p:nvSpPr>
        <p:spPr/>
        <p:txBody>
          <a:bodyPr/>
          <a:lstStyle/>
          <a:p>
            <a:fld id="{65EC0940-82A4-3A47-94FF-4665664F4329}" type="slidenum">
              <a:rPr lang="en-US" smtClean="0"/>
              <a:t>2</a:t>
            </a:fld>
            <a:endParaRPr lang="en-US"/>
          </a:p>
        </p:txBody>
      </p:sp>
    </p:spTree>
    <p:extLst>
      <p:ext uri="{BB962C8B-B14F-4D97-AF65-F5344CB8AC3E}">
        <p14:creationId xmlns:p14="http://schemas.microsoft.com/office/powerpoint/2010/main" val="3285466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Group game, thumb wars, swap partners several times. Then use the hand slap game, at the end adding the mind task of answering to double-digit sums. </a:t>
            </a:r>
          </a:p>
        </p:txBody>
      </p:sp>
      <p:sp>
        <p:nvSpPr>
          <p:cNvPr id="4" name="Slide Number Placeholder 3"/>
          <p:cNvSpPr>
            <a:spLocks noGrp="1"/>
          </p:cNvSpPr>
          <p:nvPr>
            <p:ph type="sldNum" sz="quarter" idx="5"/>
          </p:nvPr>
        </p:nvSpPr>
        <p:spPr/>
        <p:txBody>
          <a:bodyPr/>
          <a:lstStyle/>
          <a:p>
            <a:fld id="{65EC0940-82A4-3A47-94FF-4665664F4329}" type="slidenum">
              <a:rPr lang="en-US" smtClean="0"/>
              <a:t>3</a:t>
            </a:fld>
            <a:endParaRPr lang="en-US"/>
          </a:p>
        </p:txBody>
      </p:sp>
    </p:spTree>
    <p:extLst>
      <p:ext uri="{BB962C8B-B14F-4D97-AF65-F5344CB8AC3E}">
        <p14:creationId xmlns:p14="http://schemas.microsoft.com/office/powerpoint/2010/main" val="10586650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Process the check-in games, for Conceptualisation explain the effect of stress / multiple simultaneous tasks on the outcomes (and brain and body) in comparison as if focused, with time and splitting into single tasks. Then relate to planning the next weeks.</a:t>
            </a:r>
          </a:p>
        </p:txBody>
      </p:sp>
      <p:sp>
        <p:nvSpPr>
          <p:cNvPr id="4" name="Slide Number Placeholder 3"/>
          <p:cNvSpPr>
            <a:spLocks noGrp="1"/>
          </p:cNvSpPr>
          <p:nvPr>
            <p:ph type="sldNum" sz="quarter" idx="5"/>
          </p:nvPr>
        </p:nvSpPr>
        <p:spPr/>
        <p:txBody>
          <a:bodyPr/>
          <a:lstStyle/>
          <a:p>
            <a:fld id="{65EC0940-82A4-3A47-94FF-4665664F4329}" type="slidenum">
              <a:rPr lang="en-US" smtClean="0"/>
              <a:t>4</a:t>
            </a:fld>
            <a:endParaRPr lang="en-US"/>
          </a:p>
        </p:txBody>
      </p:sp>
    </p:spTree>
    <p:extLst>
      <p:ext uri="{BB962C8B-B14F-4D97-AF65-F5344CB8AC3E}">
        <p14:creationId xmlns:p14="http://schemas.microsoft.com/office/powerpoint/2010/main" val="35202241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the whole classroom to move around….</a:t>
            </a:r>
          </a:p>
          <a:p>
            <a:r>
              <a:rPr lang="en-GB"/>
              <a:t>Name the opposing walls as “0” and “100”…. Ask 2 o r 3 warm-up questions (Your energy level this morning before the games / after the games / how ready you feel for the final weeks of this semester / how much do you want summer to start)… ask the group to walk and stand where they feel they are in the spectrum</a:t>
            </a:r>
          </a:p>
          <a:p>
            <a:r>
              <a:rPr lang="en-GB"/>
              <a:t>Then rename or clarify the opposite ends, related to the portfolio – 0 being “cannot remember what I am doing” and 100 being “ready to submit, just waiting for the Student Conference”. Ask them to write down what they think can support them best to close the semester feeling in the 80-100 range.</a:t>
            </a:r>
          </a:p>
          <a:p>
            <a:r>
              <a:rPr lang="en-GB"/>
              <a:t>Sort the group into work tables according to their responses.</a:t>
            </a:r>
          </a:p>
        </p:txBody>
      </p:sp>
      <p:sp>
        <p:nvSpPr>
          <p:cNvPr id="4" name="Slide Number Placeholder 3"/>
          <p:cNvSpPr>
            <a:spLocks noGrp="1"/>
          </p:cNvSpPr>
          <p:nvPr>
            <p:ph type="sldNum" sz="quarter" idx="5"/>
          </p:nvPr>
        </p:nvSpPr>
        <p:spPr/>
        <p:txBody>
          <a:bodyPr/>
          <a:lstStyle/>
          <a:p>
            <a:fld id="{65EC0940-82A4-3A47-94FF-4665664F4329}" type="slidenum">
              <a:rPr lang="en-US" smtClean="0"/>
              <a:t>5</a:t>
            </a:fld>
            <a:endParaRPr lang="en-US"/>
          </a:p>
        </p:txBody>
      </p:sp>
    </p:spTree>
    <p:extLst>
      <p:ext uri="{BB962C8B-B14F-4D97-AF65-F5344CB8AC3E}">
        <p14:creationId xmlns:p14="http://schemas.microsoft.com/office/powerpoint/2010/main" val="6609619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Quickly explain the tasks (30 mins in total) – review worksheets briefly and next slides (portfolio, aims, structure). Support as needed, show slides as they request during the 30 mins.</a:t>
            </a:r>
          </a:p>
        </p:txBody>
      </p:sp>
      <p:sp>
        <p:nvSpPr>
          <p:cNvPr id="4" name="Slide Number Placeholder 3"/>
          <p:cNvSpPr>
            <a:spLocks noGrp="1"/>
          </p:cNvSpPr>
          <p:nvPr>
            <p:ph type="sldNum" sz="quarter" idx="5"/>
          </p:nvPr>
        </p:nvSpPr>
        <p:spPr/>
        <p:txBody>
          <a:bodyPr/>
          <a:lstStyle/>
          <a:p>
            <a:fld id="{65EC0940-82A4-3A47-94FF-4665664F4329}" type="slidenum">
              <a:rPr lang="en-US" smtClean="0"/>
              <a:t>6</a:t>
            </a:fld>
            <a:endParaRPr lang="en-US"/>
          </a:p>
        </p:txBody>
      </p:sp>
    </p:spTree>
    <p:extLst>
      <p:ext uri="{BB962C8B-B14F-4D97-AF65-F5344CB8AC3E}">
        <p14:creationId xmlns:p14="http://schemas.microsoft.com/office/powerpoint/2010/main" val="17954379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71C61-46E7-6B33-EBED-6E805DB3B4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5505FC-5CDE-D88E-1CD4-2911AF9809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F43EE8-775B-501C-84EF-FE459B8A30D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D2AFD6B-9D43-6E3B-8CD7-A02919079150}"/>
              </a:ext>
            </a:extLst>
          </p:cNvPr>
          <p:cNvSpPr>
            <a:spLocks noGrp="1"/>
          </p:cNvSpPr>
          <p:nvPr>
            <p:ph type="sldNum" sz="quarter" idx="5"/>
          </p:nvPr>
        </p:nvSpPr>
        <p:spPr/>
        <p:txBody>
          <a:bodyPr/>
          <a:lstStyle/>
          <a:p>
            <a:fld id="{65EC0940-82A4-3A47-94FF-4665664F4329}" type="slidenum">
              <a:rPr lang="en-US" smtClean="0"/>
              <a:t>7</a:t>
            </a:fld>
            <a:endParaRPr lang="en-US"/>
          </a:p>
        </p:txBody>
      </p:sp>
    </p:spTree>
    <p:extLst>
      <p:ext uri="{BB962C8B-B14F-4D97-AF65-F5344CB8AC3E}">
        <p14:creationId xmlns:p14="http://schemas.microsoft.com/office/powerpoint/2010/main" val="11913953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01BF30-F73E-3350-A5F6-40A6660AEF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25D32E-D023-8413-D669-CC03AB89AC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729EDE-675D-CD59-C967-10AB012EA32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D22C1C2-6F39-D98F-0EFE-089424100E77}"/>
              </a:ext>
            </a:extLst>
          </p:cNvPr>
          <p:cNvSpPr>
            <a:spLocks noGrp="1"/>
          </p:cNvSpPr>
          <p:nvPr>
            <p:ph type="sldNum" sz="quarter" idx="5"/>
          </p:nvPr>
        </p:nvSpPr>
        <p:spPr/>
        <p:txBody>
          <a:bodyPr/>
          <a:lstStyle/>
          <a:p>
            <a:fld id="{65EC0940-82A4-3A47-94FF-4665664F4329}" type="slidenum">
              <a:rPr lang="en-US" smtClean="0"/>
              <a:t>8</a:t>
            </a:fld>
            <a:endParaRPr lang="en-US"/>
          </a:p>
        </p:txBody>
      </p:sp>
    </p:spTree>
    <p:extLst>
      <p:ext uri="{BB962C8B-B14F-4D97-AF65-F5344CB8AC3E}">
        <p14:creationId xmlns:p14="http://schemas.microsoft.com/office/powerpoint/2010/main" val="41236782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1E2F3F-B754-4B43-9475-3296B25F572D}" type="slidenum">
              <a:rPr lang="en-US" smtClean="0"/>
              <a:pPr/>
              <a:t>11</a:t>
            </a:fld>
            <a:endParaRPr lang="en-US"/>
          </a:p>
        </p:txBody>
      </p:sp>
    </p:spTree>
    <p:extLst>
      <p:ext uri="{BB962C8B-B14F-4D97-AF65-F5344CB8AC3E}">
        <p14:creationId xmlns:p14="http://schemas.microsoft.com/office/powerpoint/2010/main" val="14495999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10254D-61A4-14AC-6461-6F595E6E56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093CE9-EE66-68A6-EE31-5908B56CB5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3F81BB-308A-8CD7-E591-DDF577073D1E}"/>
              </a:ext>
            </a:extLst>
          </p:cNvPr>
          <p:cNvSpPr>
            <a:spLocks noGrp="1"/>
          </p:cNvSpPr>
          <p:nvPr>
            <p:ph type="body" idx="1"/>
          </p:nvPr>
        </p:nvSpPr>
        <p:spPr/>
        <p:txBody>
          <a:bodyPr/>
          <a:lstStyle/>
          <a:p>
            <a:r>
              <a:rPr lang="en-US"/>
              <a:t>Reflect on one of your assignments &amp; feedback.</a:t>
            </a:r>
            <a:endParaRPr lang="en-US">
              <a:ea typeface="Calibri"/>
              <a:cs typeface="Calibri"/>
            </a:endParaRPr>
          </a:p>
          <a:p>
            <a:r>
              <a:rPr lang="en-US"/>
              <a:t>You could use the questions previously given in </a:t>
            </a:r>
            <a:r>
              <a:rPr lang="en-US" b="1"/>
              <a:t>Gibb's Cycle </a:t>
            </a:r>
            <a:r>
              <a:rPr lang="en-US"/>
              <a:t>to assist you.</a:t>
            </a:r>
            <a:endParaRPr lang="en-US">
              <a:ea typeface="Calibri"/>
              <a:cs typeface="Calibri"/>
            </a:endParaRPr>
          </a:p>
          <a:p>
            <a:r>
              <a:rPr lang="en-US"/>
              <a:t>Complete a short action plan in preparation for your next assignment.</a:t>
            </a:r>
          </a:p>
          <a:p>
            <a:r>
              <a:rPr lang="en-US" b="1">
                <a:ea typeface="Calibri"/>
                <a:cs typeface="Calibri"/>
              </a:rPr>
              <a:t>SHARE</a:t>
            </a:r>
            <a:endParaRPr lang="en-US">
              <a:ea typeface="Calibri"/>
              <a:cs typeface="Calibri"/>
            </a:endParaRPr>
          </a:p>
          <a:p>
            <a:endParaRPr lang="en-US"/>
          </a:p>
        </p:txBody>
      </p:sp>
      <p:sp>
        <p:nvSpPr>
          <p:cNvPr id="4" name="Slide Number Placeholder 3">
            <a:extLst>
              <a:ext uri="{FF2B5EF4-FFF2-40B4-BE49-F238E27FC236}">
                <a16:creationId xmlns:a16="http://schemas.microsoft.com/office/drawing/2014/main" id="{0F58678E-3886-B6A9-CA82-06BEBE89F96C}"/>
              </a:ext>
            </a:extLst>
          </p:cNvPr>
          <p:cNvSpPr>
            <a:spLocks noGrp="1"/>
          </p:cNvSpPr>
          <p:nvPr>
            <p:ph type="sldNum" sz="quarter" idx="5"/>
          </p:nvPr>
        </p:nvSpPr>
        <p:spPr/>
        <p:txBody>
          <a:bodyPr/>
          <a:lstStyle/>
          <a:p>
            <a:fld id="{65EC0940-82A4-3A47-94FF-4665664F4329}" type="slidenum">
              <a:rPr lang="en-US" smtClean="0"/>
              <a:t>17</a:t>
            </a:fld>
            <a:endParaRPr lang="en-US"/>
          </a:p>
        </p:txBody>
      </p:sp>
    </p:spTree>
    <p:extLst>
      <p:ext uri="{BB962C8B-B14F-4D97-AF65-F5344CB8AC3E}">
        <p14:creationId xmlns:p14="http://schemas.microsoft.com/office/powerpoint/2010/main" val="6783801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D5CC3A-917E-5140-BB23-D9C58503FA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933ADD-9331-6093-84A7-F39C8AEBE3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17BD8B-1CC5-00F2-54FA-B44DEAAE2AB5}"/>
              </a:ext>
            </a:extLst>
          </p:cNvPr>
          <p:cNvSpPr>
            <a:spLocks noGrp="1"/>
          </p:cNvSpPr>
          <p:nvPr>
            <p:ph type="body" idx="1"/>
          </p:nvPr>
        </p:nvSpPr>
        <p:spPr/>
        <p:txBody>
          <a:bodyPr/>
          <a:lstStyle/>
          <a:p>
            <a:r>
              <a:rPr lang="en-GB">
                <a:solidFill>
                  <a:schemeClr val="bg1"/>
                </a:solidFill>
              </a:rPr>
              <a:t>Reflect on HOW you have </a:t>
            </a:r>
            <a:r>
              <a:rPr lang="en-GB" err="1">
                <a:solidFill>
                  <a:schemeClr val="bg1"/>
                </a:solidFill>
              </a:rPr>
              <a:t>lemarnt</a:t>
            </a:r>
            <a:r>
              <a:rPr lang="en-GB">
                <a:solidFill>
                  <a:schemeClr val="bg1"/>
                </a:solidFill>
              </a:rPr>
              <a:t>.</a:t>
            </a:r>
            <a:endParaRPr lang="en-US"/>
          </a:p>
        </p:txBody>
      </p:sp>
      <p:sp>
        <p:nvSpPr>
          <p:cNvPr id="4" name="Slide Number Placeholder 3">
            <a:extLst>
              <a:ext uri="{FF2B5EF4-FFF2-40B4-BE49-F238E27FC236}">
                <a16:creationId xmlns:a16="http://schemas.microsoft.com/office/drawing/2014/main" id="{803BE5FF-2C95-0C19-774B-61E358A0DED8}"/>
              </a:ext>
            </a:extLst>
          </p:cNvPr>
          <p:cNvSpPr>
            <a:spLocks noGrp="1"/>
          </p:cNvSpPr>
          <p:nvPr>
            <p:ph type="sldNum" sz="quarter" idx="5"/>
          </p:nvPr>
        </p:nvSpPr>
        <p:spPr/>
        <p:txBody>
          <a:bodyPr/>
          <a:lstStyle/>
          <a:p>
            <a:fld id="{65EC0940-82A4-3A47-94FF-4665664F4329}" type="slidenum">
              <a:rPr lang="en-US" smtClean="0"/>
              <a:t>19</a:t>
            </a:fld>
            <a:endParaRPr lang="en-US"/>
          </a:p>
        </p:txBody>
      </p:sp>
    </p:spTree>
    <p:extLst>
      <p:ext uri="{BB962C8B-B14F-4D97-AF65-F5344CB8AC3E}">
        <p14:creationId xmlns:p14="http://schemas.microsoft.com/office/powerpoint/2010/main" val="13985858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90FB1A-8A25-8020-94C4-7A4B219584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40F7DA-E7B6-4CA3-C3C5-54AC80E674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8A3509-250E-E043-D36B-2F842AFA8FBF}"/>
              </a:ext>
            </a:extLst>
          </p:cNvPr>
          <p:cNvSpPr>
            <a:spLocks noGrp="1"/>
          </p:cNvSpPr>
          <p:nvPr>
            <p:ph type="body" idx="1"/>
          </p:nvPr>
        </p:nvSpPr>
        <p:spPr/>
        <p:txBody>
          <a:bodyPr/>
          <a:lstStyle/>
          <a:p>
            <a:r>
              <a:rPr lang="en-US"/>
              <a:t>An e-portfolio is a submission that has some inclusion of an </a:t>
            </a:r>
            <a:r>
              <a:rPr lang="en-US" err="1"/>
              <a:t>electronig</a:t>
            </a:r>
            <a:r>
              <a:rPr lang="en-US"/>
              <a:t> nature and which could have more than one component?  i.e. this could be power point with audio recorded to </a:t>
            </a:r>
            <a:r>
              <a:rPr lang="en-US" err="1"/>
              <a:t>coencide</a:t>
            </a:r>
            <a:r>
              <a:rPr lang="en-US"/>
              <a:t> with the slides. </a:t>
            </a:r>
          </a:p>
          <a:p>
            <a:endParaRPr lang="en-US">
              <a:cs typeface="Calibri"/>
            </a:endParaRPr>
          </a:p>
          <a:p>
            <a:r>
              <a:rPr lang="en-US"/>
              <a:t>The assessment for BMSS4009 was an </a:t>
            </a:r>
            <a:r>
              <a:rPr lang="en-US" err="1"/>
              <a:t>eportfolio</a:t>
            </a:r>
            <a:r>
              <a:rPr lang="en-US"/>
              <a:t> – and for this One Note was promoted to be used as the location to ‘store’ your research and reflection and literature list. As part of this therefore, video clips, photos, links to various web pages with screen shots i.e. to relevant BBC news, personal ppt you’ve created can be uploaded – can ALL and MORE be a part of a One Note </a:t>
            </a:r>
            <a:r>
              <a:rPr lang="en-US" err="1"/>
              <a:t>ePortfolio</a:t>
            </a:r>
            <a:r>
              <a:rPr lang="en-US"/>
              <a:t>. </a:t>
            </a:r>
          </a:p>
          <a:p>
            <a:endParaRPr lang="en-US">
              <a:cs typeface="Calibri"/>
            </a:endParaRPr>
          </a:p>
          <a:p>
            <a:r>
              <a:rPr lang="en-US"/>
              <a:t>For BMSS4008 second assessment it’s an </a:t>
            </a:r>
            <a:r>
              <a:rPr lang="en-US" err="1"/>
              <a:t>eportfolio</a:t>
            </a:r>
            <a:r>
              <a:rPr lang="en-US"/>
              <a:t> – and for this we are asking you to engage with power point and with audio recording voice over. This will be your submission. So – what are the characteristics of this </a:t>
            </a:r>
            <a:r>
              <a:rPr lang="en-US" err="1"/>
              <a:t>verisio</a:t>
            </a:r>
            <a:r>
              <a:rPr lang="en-US"/>
              <a:t> of an </a:t>
            </a:r>
            <a:r>
              <a:rPr lang="en-US" err="1"/>
              <a:t>ePortffolio</a:t>
            </a:r>
            <a:r>
              <a:rPr lang="en-US"/>
              <a:t> …</a:t>
            </a:r>
            <a:endParaRPr lang="en-US">
              <a:cs typeface="Calibri"/>
            </a:endParaRPr>
          </a:p>
        </p:txBody>
      </p:sp>
      <p:sp>
        <p:nvSpPr>
          <p:cNvPr id="4" name="Slide Number Placeholder 3">
            <a:extLst>
              <a:ext uri="{FF2B5EF4-FFF2-40B4-BE49-F238E27FC236}">
                <a16:creationId xmlns:a16="http://schemas.microsoft.com/office/drawing/2014/main" id="{CD7E93F1-2110-95F7-D5ED-F298789E14A1}"/>
              </a:ext>
            </a:extLst>
          </p:cNvPr>
          <p:cNvSpPr>
            <a:spLocks noGrp="1"/>
          </p:cNvSpPr>
          <p:nvPr>
            <p:ph type="sldNum" sz="quarter" idx="5"/>
          </p:nvPr>
        </p:nvSpPr>
        <p:spPr/>
        <p:txBody>
          <a:bodyPr/>
          <a:lstStyle/>
          <a:p>
            <a:fld id="{65EC0940-82A4-3A47-94FF-4665664F4329}" type="slidenum">
              <a:rPr lang="en-US" smtClean="0"/>
              <a:t>20</a:t>
            </a:fld>
            <a:endParaRPr lang="en-US"/>
          </a:p>
        </p:txBody>
      </p:sp>
    </p:spTree>
    <p:extLst>
      <p:ext uri="{BB962C8B-B14F-4D97-AF65-F5344CB8AC3E}">
        <p14:creationId xmlns:p14="http://schemas.microsoft.com/office/powerpoint/2010/main" val="35106533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4/20/2026</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4/20/2026</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4/20/2026</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4/20/2026</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4/20/2026</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4/20/2026</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4/20/2026</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4/20/2026</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4/20/2026</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4/20/2026</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4/20/2026</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4/20/2026</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4/20/2026</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4/20/2026</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4/20/2026</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4/20/2026</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4/20/2026</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4/20/2026</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4/20/2026</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4/20/2026</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4/20/2026</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6877331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4/20/2026</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4/20/2026</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4/20/2026</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4/20/2026</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4/20/2026</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4/20/2026</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4/20/2026</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4/20/2026</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4/20/2026</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4/20/2026</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4/20/2026</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3.jpe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4/20/2026</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4"/>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4/20/2026</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3.xml"/><Relationship Id="rId5" Type="http://schemas.microsoft.com/office/2007/relationships/hdphoto" Target="../media/hdphoto1.wdp"/><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3.xml"/><Relationship Id="rId5" Type="http://schemas.microsoft.com/office/2007/relationships/hdphoto" Target="../media/hdphoto1.wdp"/><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23.xml"/><Relationship Id="rId7" Type="http://schemas.openxmlformats.org/officeDocument/2006/relationships/image" Target="../media/image14.png"/><Relationship Id="rId2" Type="http://schemas.openxmlformats.org/officeDocument/2006/relationships/video" Target="../media/media1.webm"/><Relationship Id="rId1" Type="http://schemas.microsoft.com/office/2007/relationships/media" Target="../media/media1.webm"/><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 Id="rId9" Type="http://schemas.openxmlformats.org/officeDocument/2006/relationships/image" Target="../media/image16.sv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svg"/><Relationship Id="rId7" Type="http://schemas.openxmlformats.org/officeDocument/2006/relationships/image" Target="../media/image25.svg"/><Relationship Id="rId2" Type="http://schemas.openxmlformats.org/officeDocument/2006/relationships/image" Target="../media/image20.jpeg"/><Relationship Id="rId1" Type="http://schemas.openxmlformats.org/officeDocument/2006/relationships/slideLayout" Target="../slideLayouts/slideLayout18.xml"/><Relationship Id="rId6" Type="http://schemas.openxmlformats.org/officeDocument/2006/relationships/image" Target="../media/image24.svg"/><Relationship Id="rId5" Type="http://schemas.openxmlformats.org/officeDocument/2006/relationships/image" Target="../media/image23.svg"/><Relationship Id="rId4" Type="http://schemas.openxmlformats.org/officeDocument/2006/relationships/image" Target="../media/image22.sv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B42C61-4AB7-584A-BDB4-F0866E6834AF}"/>
              </a:ext>
            </a:extLst>
          </p:cNvPr>
          <p:cNvSpPr txBox="1"/>
          <p:nvPr/>
        </p:nvSpPr>
        <p:spPr>
          <a:xfrm>
            <a:off x="2952920" y="2131898"/>
            <a:ext cx="6521588" cy="2585323"/>
          </a:xfrm>
          <a:prstGeom prst="rect">
            <a:avLst/>
          </a:prstGeom>
          <a:noFill/>
        </p:spPr>
        <p:txBody>
          <a:bodyPr wrap="square" lIns="91440" tIns="45720" rIns="91440" bIns="45720" anchor="t">
            <a:spAutoFit/>
          </a:bodyPr>
          <a:lstStyle/>
          <a:p>
            <a:pPr algn="ctr"/>
            <a:r>
              <a:rPr lang="en-GB" sz="5400" b="1">
                <a:solidFill>
                  <a:schemeClr val="bg1"/>
                </a:solidFill>
              </a:rPr>
              <a:t>Level / </a:t>
            </a:r>
            <a:r>
              <a:rPr lang="en-GB" sz="5400" b="1" err="1">
                <a:solidFill>
                  <a:schemeClr val="bg1"/>
                </a:solidFill>
              </a:rPr>
              <a:t>Lefel</a:t>
            </a:r>
            <a:r>
              <a:rPr lang="en-GB" sz="5400" b="1">
                <a:solidFill>
                  <a:schemeClr val="bg1"/>
                </a:solidFill>
              </a:rPr>
              <a:t>  4</a:t>
            </a:r>
            <a:br>
              <a:rPr lang="en-GB" sz="5400" b="1"/>
            </a:br>
            <a:r>
              <a:rPr lang="en-GB" sz="5400" b="1">
                <a:solidFill>
                  <a:schemeClr val="bg1"/>
                </a:solidFill>
              </a:rPr>
              <a:t>Academic Skills / </a:t>
            </a:r>
            <a:r>
              <a:rPr lang="en-GB" sz="5400" b="1" err="1">
                <a:solidFill>
                  <a:schemeClr val="bg1"/>
                </a:solidFill>
              </a:rPr>
              <a:t>Sgiliau</a:t>
            </a:r>
            <a:r>
              <a:rPr lang="en-GB" sz="5400" b="1">
                <a:solidFill>
                  <a:schemeClr val="bg1"/>
                </a:solidFill>
              </a:rPr>
              <a:t> </a:t>
            </a:r>
            <a:r>
              <a:rPr lang="en-GB" sz="5400" b="1" err="1">
                <a:solidFill>
                  <a:schemeClr val="bg1"/>
                </a:solidFill>
              </a:rPr>
              <a:t>Academaidd</a:t>
            </a:r>
            <a:r>
              <a:rPr lang="en-GB" sz="5400" b="1">
                <a:solidFill>
                  <a:schemeClr val="bg1"/>
                </a:solidFill>
              </a:rPr>
              <a:t> </a:t>
            </a:r>
            <a:endParaRPr lang="en-US" sz="5400" b="1">
              <a:solidFill>
                <a:schemeClr val="bg1"/>
              </a:solidFill>
            </a:endParaRPr>
          </a:p>
        </p:txBody>
      </p:sp>
    </p:spTree>
    <p:extLst>
      <p:ext uri="{BB962C8B-B14F-4D97-AF65-F5344CB8AC3E}">
        <p14:creationId xmlns:p14="http://schemas.microsoft.com/office/powerpoint/2010/main" val="241902687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1B9135-57FE-2968-46EF-727FC9D8CD7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3440DF7-0A6A-1478-1D39-0AC9F448C85C}"/>
              </a:ext>
            </a:extLst>
          </p:cNvPr>
          <p:cNvSpPr>
            <a:spLocks noGrp="1"/>
          </p:cNvSpPr>
          <p:nvPr>
            <p:ph type="title" idx="4294967295"/>
          </p:nvPr>
        </p:nvSpPr>
        <p:spPr>
          <a:xfrm>
            <a:off x="198023" y="-122703"/>
            <a:ext cx="8331200" cy="1339850"/>
          </a:xfrm>
        </p:spPr>
        <p:txBody>
          <a:bodyPr>
            <a:normAutofit/>
          </a:bodyPr>
          <a:lstStyle/>
          <a:p>
            <a:r>
              <a:rPr lang="en-GB" b="1" err="1">
                <a:solidFill>
                  <a:schemeClr val="bg1"/>
                </a:solidFill>
              </a:rPr>
              <a:t>Nodau’r</a:t>
            </a:r>
            <a:r>
              <a:rPr lang="en-GB" b="1">
                <a:solidFill>
                  <a:schemeClr val="bg1"/>
                </a:solidFill>
              </a:rPr>
              <a:t> </a:t>
            </a:r>
            <a:r>
              <a:rPr lang="en-GB" b="1" err="1">
                <a:solidFill>
                  <a:schemeClr val="bg1"/>
                </a:solidFill>
              </a:rPr>
              <a:t>sesiwn</a:t>
            </a:r>
            <a:r>
              <a:rPr lang="en-GB" b="1">
                <a:solidFill>
                  <a:schemeClr val="bg1"/>
                </a:solidFill>
              </a:rPr>
              <a:t>             Session aims</a:t>
            </a:r>
          </a:p>
        </p:txBody>
      </p:sp>
      <p:sp>
        <p:nvSpPr>
          <p:cNvPr id="6" name="Content Placeholder 5">
            <a:extLst>
              <a:ext uri="{FF2B5EF4-FFF2-40B4-BE49-F238E27FC236}">
                <a16:creationId xmlns:a16="http://schemas.microsoft.com/office/drawing/2014/main" id="{F9B94001-318C-C0D3-2A61-91E5DB6E3E23}"/>
              </a:ext>
            </a:extLst>
          </p:cNvPr>
          <p:cNvSpPr>
            <a:spLocks noGrp="1"/>
          </p:cNvSpPr>
          <p:nvPr>
            <p:ph sz="half" idx="4294967295"/>
          </p:nvPr>
        </p:nvSpPr>
        <p:spPr>
          <a:xfrm>
            <a:off x="391886" y="1399261"/>
            <a:ext cx="7785463" cy="3987800"/>
          </a:xfrm>
        </p:spPr>
        <p:txBody>
          <a:bodyPr vert="horz" lIns="91440" tIns="45720" rIns="91440" bIns="45720" rtlCol="0" anchor="t">
            <a:normAutofit lnSpcReduction="10000"/>
          </a:bodyPr>
          <a:lstStyle/>
          <a:p>
            <a:pPr marL="0" indent="0">
              <a:buNone/>
            </a:pPr>
            <a:r>
              <a:rPr lang="en-GB" sz="3600"/>
              <a:t>The aims of this session are:</a:t>
            </a:r>
          </a:p>
          <a:p>
            <a:pPr marL="0" indent="0">
              <a:buNone/>
            </a:pPr>
            <a:r>
              <a:rPr lang="en-GB" sz="3600" b="1">
                <a:ea typeface="Calibri"/>
                <a:cs typeface="Calibri"/>
              </a:rPr>
              <a:t>Re-connecting!</a:t>
            </a:r>
          </a:p>
          <a:p>
            <a:pPr marL="0" indent="0">
              <a:buNone/>
            </a:pPr>
            <a:r>
              <a:rPr lang="en-GB" sz="3600" b="1">
                <a:solidFill>
                  <a:schemeClr val="accent4"/>
                </a:solidFill>
                <a:ea typeface="Calibri"/>
                <a:cs typeface="Calibri"/>
              </a:rPr>
              <a:t>Where are we on the</a:t>
            </a:r>
            <a:br>
              <a:rPr lang="en-GB" sz="3600" b="1">
                <a:solidFill>
                  <a:schemeClr val="accent4"/>
                </a:solidFill>
                <a:ea typeface="Calibri"/>
                <a:cs typeface="Calibri"/>
              </a:rPr>
            </a:br>
            <a:r>
              <a:rPr lang="en-GB" sz="3600" b="1">
                <a:solidFill>
                  <a:schemeClr val="accent4"/>
                </a:solidFill>
                <a:ea typeface="Calibri"/>
                <a:cs typeface="Calibri"/>
              </a:rPr>
              <a:t>e-portfolio structuring / improving?</a:t>
            </a:r>
            <a:endParaRPr lang="en-GB" sz="3600" b="1">
              <a:solidFill>
                <a:schemeClr val="accent4"/>
              </a:solidFill>
            </a:endParaRPr>
          </a:p>
          <a:p>
            <a:pPr marL="0" indent="0">
              <a:buNone/>
            </a:pPr>
            <a:r>
              <a:rPr lang="en-GB" sz="3600" b="1"/>
              <a:t>How is my reflection process going?</a:t>
            </a:r>
          </a:p>
          <a:p>
            <a:pPr marL="0" indent="0">
              <a:buNone/>
            </a:pPr>
            <a:r>
              <a:rPr lang="en-GB" sz="3600" b="1">
                <a:solidFill>
                  <a:schemeClr val="accent4"/>
                </a:solidFill>
              </a:rPr>
              <a:t>What are key skills for citing/referencing correctly?</a:t>
            </a:r>
          </a:p>
        </p:txBody>
      </p:sp>
      <p:pic>
        <p:nvPicPr>
          <p:cNvPr id="2" name="Picture 1" descr="A red and white target with arrows&#10;&#10;Description automatically generated">
            <a:extLst>
              <a:ext uri="{FF2B5EF4-FFF2-40B4-BE49-F238E27FC236}">
                <a16:creationId xmlns:a16="http://schemas.microsoft.com/office/drawing/2014/main" id="{4F9B6321-36F1-0E04-303B-7A0C0E70A9ED}"/>
              </a:ext>
            </a:extLst>
          </p:cNvPr>
          <p:cNvPicPr>
            <a:picLocks noChangeAspect="1"/>
          </p:cNvPicPr>
          <p:nvPr/>
        </p:nvPicPr>
        <p:blipFill>
          <a:blip r:embed="rId3"/>
          <a:stretch>
            <a:fillRect/>
          </a:stretch>
        </p:blipFill>
        <p:spPr>
          <a:xfrm>
            <a:off x="9544949" y="96598"/>
            <a:ext cx="2533650" cy="2524125"/>
          </a:xfrm>
          <a:prstGeom prst="rect">
            <a:avLst/>
          </a:prstGeom>
        </p:spPr>
      </p:pic>
    </p:spTree>
    <p:extLst>
      <p:ext uri="{BB962C8B-B14F-4D97-AF65-F5344CB8AC3E}">
        <p14:creationId xmlns:p14="http://schemas.microsoft.com/office/powerpoint/2010/main" val="388865707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96DFC6C-F3E5-02C4-AD51-AF0F6D398638}"/>
              </a:ext>
            </a:extLst>
          </p:cNvPr>
          <p:cNvSpPr>
            <a:spLocks noGrp="1"/>
          </p:cNvSpPr>
          <p:nvPr>
            <p:ph type="title"/>
          </p:nvPr>
        </p:nvSpPr>
        <p:spPr>
          <a:xfrm>
            <a:off x="355076" y="241029"/>
            <a:ext cx="11481847" cy="473560"/>
          </a:xfrm>
        </p:spPr>
        <p:txBody>
          <a:bodyPr>
            <a:normAutofit fontScale="90000"/>
          </a:bodyPr>
          <a:lstStyle/>
          <a:p>
            <a:endParaRPr lang="en-US"/>
          </a:p>
        </p:txBody>
      </p:sp>
      <p:pic>
        <p:nvPicPr>
          <p:cNvPr id="3" name="Picture 2" descr="Colorful network cables">
            <a:extLst>
              <a:ext uri="{FF2B5EF4-FFF2-40B4-BE49-F238E27FC236}">
                <a16:creationId xmlns:a16="http://schemas.microsoft.com/office/drawing/2014/main" id="{0BECD5FB-AA57-09E4-ED28-44A0BAB87B96}"/>
              </a:ext>
            </a:extLst>
          </p:cNvPr>
          <p:cNvPicPr>
            <a:picLocks noChangeAspect="1"/>
          </p:cNvPicPr>
          <p:nvPr/>
        </p:nvPicPr>
        <p:blipFill>
          <a:blip r:embed="rId3"/>
          <a:srcRect l="1" t="6065" r="1" b="34055"/>
          <a:stretch>
            <a:fillRect/>
          </a:stretch>
        </p:blipFill>
        <p:spPr>
          <a:xfrm>
            <a:off x="-99888" y="952542"/>
            <a:ext cx="12391776" cy="4952916"/>
          </a:xfrm>
          <a:prstGeom prst="rect">
            <a:avLst/>
          </a:prstGeom>
          <a:noFill/>
        </p:spPr>
      </p:pic>
    </p:spTree>
    <p:extLst>
      <p:ext uri="{BB962C8B-B14F-4D97-AF65-F5344CB8AC3E}">
        <p14:creationId xmlns:p14="http://schemas.microsoft.com/office/powerpoint/2010/main" val="167982477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A8EC660-2964-F924-1A9C-920312C30AAD}"/>
              </a:ext>
            </a:extLst>
          </p:cNvPr>
          <p:cNvPicPr>
            <a:picLocks noChangeAspect="1"/>
          </p:cNvPicPr>
          <p:nvPr/>
        </p:nvPicPr>
        <p:blipFill>
          <a:blip r:embed="rId3"/>
          <a:stretch>
            <a:fillRect/>
          </a:stretch>
        </p:blipFill>
        <p:spPr>
          <a:xfrm>
            <a:off x="2682865" y="966521"/>
            <a:ext cx="6677025" cy="4381500"/>
          </a:xfrm>
          <a:prstGeom prst="rect">
            <a:avLst/>
          </a:prstGeom>
        </p:spPr>
      </p:pic>
      <p:sp>
        <p:nvSpPr>
          <p:cNvPr id="4" name="Rectangle: Rounded Corners 3">
            <a:extLst>
              <a:ext uri="{FF2B5EF4-FFF2-40B4-BE49-F238E27FC236}">
                <a16:creationId xmlns:a16="http://schemas.microsoft.com/office/drawing/2014/main" id="{CB451C6C-6300-5A9C-2327-1A8DBD03F103}"/>
              </a:ext>
            </a:extLst>
          </p:cNvPr>
          <p:cNvSpPr/>
          <p:nvPr/>
        </p:nvSpPr>
        <p:spPr>
          <a:xfrm>
            <a:off x="6333266" y="278821"/>
            <a:ext cx="3038868" cy="836840"/>
          </a:xfrm>
          <a:prstGeom prst="roundRect">
            <a:avLst/>
          </a:prstGeom>
          <a:solidFill>
            <a:schemeClr val="accent4"/>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ea typeface="Calibri"/>
                <a:cs typeface="Calibri"/>
              </a:rPr>
              <a:t>How did you feel during the games?</a:t>
            </a:r>
          </a:p>
        </p:txBody>
      </p:sp>
      <p:sp>
        <p:nvSpPr>
          <p:cNvPr id="3" name="Rectangle: Rounded Corners 2">
            <a:extLst>
              <a:ext uri="{FF2B5EF4-FFF2-40B4-BE49-F238E27FC236}">
                <a16:creationId xmlns:a16="http://schemas.microsoft.com/office/drawing/2014/main" id="{042F3C1D-A055-7EC3-CA1E-0B95A9DA1485}"/>
              </a:ext>
            </a:extLst>
          </p:cNvPr>
          <p:cNvSpPr/>
          <p:nvPr/>
        </p:nvSpPr>
        <p:spPr>
          <a:xfrm>
            <a:off x="9008512" y="1697115"/>
            <a:ext cx="3038868" cy="1345888"/>
          </a:xfrm>
          <a:prstGeom prst="roundRect">
            <a:avLst/>
          </a:prstGeom>
          <a:solidFill>
            <a:schemeClr val="accent4"/>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ea typeface="Calibri"/>
                <a:cs typeface="Calibri"/>
              </a:rPr>
              <a:t>When did you find it easy? And difficult?</a:t>
            </a:r>
          </a:p>
        </p:txBody>
      </p:sp>
      <p:sp>
        <p:nvSpPr>
          <p:cNvPr id="5" name="Rectangle: Rounded Corners 4">
            <a:extLst>
              <a:ext uri="{FF2B5EF4-FFF2-40B4-BE49-F238E27FC236}">
                <a16:creationId xmlns:a16="http://schemas.microsoft.com/office/drawing/2014/main" id="{5F268F94-C7AF-7395-7576-5B8A96CB48AA}"/>
              </a:ext>
            </a:extLst>
          </p:cNvPr>
          <p:cNvSpPr/>
          <p:nvPr/>
        </p:nvSpPr>
        <p:spPr>
          <a:xfrm>
            <a:off x="9513186" y="3423154"/>
            <a:ext cx="2534194" cy="1924867"/>
          </a:xfrm>
          <a:prstGeom prst="roundRect">
            <a:avLst/>
          </a:prstGeom>
          <a:solidFill>
            <a:schemeClr val="accent4"/>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ea typeface="Calibri"/>
                <a:cs typeface="Calibri"/>
              </a:rPr>
              <a:t>What impacted your outcomes? Why?</a:t>
            </a:r>
          </a:p>
        </p:txBody>
      </p:sp>
      <p:sp>
        <p:nvSpPr>
          <p:cNvPr id="6" name="Rectangle: Rounded Corners 5">
            <a:extLst>
              <a:ext uri="{FF2B5EF4-FFF2-40B4-BE49-F238E27FC236}">
                <a16:creationId xmlns:a16="http://schemas.microsoft.com/office/drawing/2014/main" id="{3E6E6D3C-6416-B435-A1C5-8E7FDA202A7D}"/>
              </a:ext>
            </a:extLst>
          </p:cNvPr>
          <p:cNvSpPr/>
          <p:nvPr/>
        </p:nvSpPr>
        <p:spPr>
          <a:xfrm>
            <a:off x="4519839" y="4964178"/>
            <a:ext cx="4122531" cy="1704702"/>
          </a:xfrm>
          <a:prstGeom prst="roundRect">
            <a:avLst/>
          </a:prstGeom>
          <a:solidFill>
            <a:schemeClr val="accent4"/>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ea typeface="Calibri"/>
                <a:cs typeface="Calibri"/>
              </a:rPr>
              <a:t>How is this similar/different to other tasks in life? </a:t>
            </a:r>
          </a:p>
          <a:p>
            <a:pPr algn="ctr"/>
            <a:r>
              <a:rPr lang="en-GB" sz="2800" b="1">
                <a:ea typeface="Calibri"/>
                <a:cs typeface="Calibri"/>
              </a:rPr>
              <a:t>And as a student?</a:t>
            </a:r>
          </a:p>
        </p:txBody>
      </p:sp>
      <p:sp>
        <p:nvSpPr>
          <p:cNvPr id="7" name="Rectangle: Rounded Corners 6">
            <a:extLst>
              <a:ext uri="{FF2B5EF4-FFF2-40B4-BE49-F238E27FC236}">
                <a16:creationId xmlns:a16="http://schemas.microsoft.com/office/drawing/2014/main" id="{58D3311F-7B85-E91B-91F1-9C8D3E80DA37}"/>
              </a:ext>
            </a:extLst>
          </p:cNvPr>
          <p:cNvSpPr/>
          <p:nvPr/>
        </p:nvSpPr>
        <p:spPr>
          <a:xfrm>
            <a:off x="84909" y="2842806"/>
            <a:ext cx="3038868" cy="2584541"/>
          </a:xfrm>
          <a:prstGeom prst="roundRect">
            <a:avLst/>
          </a:prstGeom>
          <a:solidFill>
            <a:schemeClr val="accent4"/>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ea typeface="Calibri"/>
                <a:cs typeface="Calibri"/>
              </a:rPr>
              <a:t>What do you think you would need to change for the next weeks as the semester ends?</a:t>
            </a:r>
          </a:p>
        </p:txBody>
      </p:sp>
    </p:spTree>
    <p:extLst>
      <p:ext uri="{BB962C8B-B14F-4D97-AF65-F5344CB8AC3E}">
        <p14:creationId xmlns:p14="http://schemas.microsoft.com/office/powerpoint/2010/main" val="44553207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animBg="1"/>
      <p:bldP spid="5" grpId="0" animBg="1"/>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Rough rainbow stripes">
            <a:extLst>
              <a:ext uri="{FF2B5EF4-FFF2-40B4-BE49-F238E27FC236}">
                <a16:creationId xmlns:a16="http://schemas.microsoft.com/office/drawing/2014/main" id="{1FF9AC08-1DF6-2164-5E6C-950DA41BCAD1}"/>
              </a:ext>
            </a:extLst>
          </p:cNvPr>
          <p:cNvPicPr>
            <a:picLocks noChangeAspect="1"/>
          </p:cNvPicPr>
          <p:nvPr/>
        </p:nvPicPr>
        <p:blipFill>
          <a:blip r:embed="rId3"/>
          <a:srcRect t="13904" b="13810"/>
          <a:stretch>
            <a:fillRect/>
          </a:stretch>
        </p:blipFill>
        <p:spPr>
          <a:xfrm>
            <a:off x="634" y="953589"/>
            <a:ext cx="12190731" cy="4957354"/>
          </a:xfrm>
          <a:prstGeom prst="rect">
            <a:avLst/>
          </a:prstGeom>
        </p:spPr>
      </p:pic>
      <p:sp>
        <p:nvSpPr>
          <p:cNvPr id="5" name="Title 3">
            <a:extLst>
              <a:ext uri="{FF2B5EF4-FFF2-40B4-BE49-F238E27FC236}">
                <a16:creationId xmlns:a16="http://schemas.microsoft.com/office/drawing/2014/main" id="{CDD29ED6-35FB-7B31-B246-B64FB531D38F}"/>
              </a:ext>
            </a:extLst>
          </p:cNvPr>
          <p:cNvSpPr txBox="1">
            <a:spLocks/>
          </p:cNvSpPr>
          <p:nvPr/>
        </p:nvSpPr>
        <p:spPr>
          <a:xfrm>
            <a:off x="198023" y="-122703"/>
            <a:ext cx="8331200" cy="133985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solidFill>
                  <a:schemeClr val="bg1"/>
                </a:solidFill>
              </a:rPr>
              <a:t>Walking spectrum</a:t>
            </a:r>
          </a:p>
        </p:txBody>
      </p:sp>
    </p:spTree>
    <p:extLst>
      <p:ext uri="{BB962C8B-B14F-4D97-AF65-F5344CB8AC3E}">
        <p14:creationId xmlns:p14="http://schemas.microsoft.com/office/powerpoint/2010/main" val="360572995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erial view of pink desk and six chairs">
            <a:extLst>
              <a:ext uri="{FF2B5EF4-FFF2-40B4-BE49-F238E27FC236}">
                <a16:creationId xmlns:a16="http://schemas.microsoft.com/office/drawing/2014/main" id="{670ACEA6-3BB4-47D0-6534-4A95BC8997EF}"/>
              </a:ext>
            </a:extLst>
          </p:cNvPr>
          <p:cNvPicPr>
            <a:picLocks noGrp="1" noRot="1" noChangeAspect="1" noMove="1" noResize="1" noEditPoints="1" noAdjustHandles="1" noChangeArrowheads="1" noChangeShapeType="1" noCrop="1"/>
          </p:cNvPicPr>
          <p:nvPr/>
        </p:nvPicPr>
        <p:blipFill>
          <a:blip r:embed="rId3">
            <a:duotone>
              <a:prstClr val="black"/>
              <a:schemeClr val="accent1">
                <a:tint val="45000"/>
                <a:satMod val="400000"/>
              </a:schemeClr>
            </a:duotone>
          </a:blip>
          <a:stretch>
            <a:fillRect/>
          </a:stretch>
        </p:blipFill>
        <p:spPr>
          <a:xfrm>
            <a:off x="-1" y="0"/>
            <a:ext cx="12202725" cy="6858000"/>
          </a:xfrm>
          <a:prstGeom prst="rect">
            <a:avLst/>
          </a:prstGeom>
        </p:spPr>
      </p:pic>
      <p:sp>
        <p:nvSpPr>
          <p:cNvPr id="4" name="Rectangle: Rounded Corners 3">
            <a:extLst>
              <a:ext uri="{FF2B5EF4-FFF2-40B4-BE49-F238E27FC236}">
                <a16:creationId xmlns:a16="http://schemas.microsoft.com/office/drawing/2014/main" id="{CF70AB46-AEE0-658C-C975-0C1FC6429FB8}"/>
              </a:ext>
            </a:extLst>
          </p:cNvPr>
          <p:cNvSpPr/>
          <p:nvPr/>
        </p:nvSpPr>
        <p:spPr>
          <a:xfrm>
            <a:off x="644001" y="931510"/>
            <a:ext cx="3038868" cy="1624312"/>
          </a:xfrm>
          <a:prstGeom prst="roundRect">
            <a:avLst/>
          </a:prstGeom>
          <a:solidFill>
            <a:schemeClr val="accent4"/>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ea typeface="Calibri"/>
                <a:cs typeface="Calibri"/>
              </a:rPr>
              <a:t>Worktables</a:t>
            </a:r>
          </a:p>
        </p:txBody>
      </p:sp>
      <p:sp>
        <p:nvSpPr>
          <p:cNvPr id="5" name="Rectangle: Rounded Corners 4">
            <a:extLst>
              <a:ext uri="{FF2B5EF4-FFF2-40B4-BE49-F238E27FC236}">
                <a16:creationId xmlns:a16="http://schemas.microsoft.com/office/drawing/2014/main" id="{CFFB2A2F-F61A-0355-83A7-1CC3D2FC856C}"/>
              </a:ext>
            </a:extLst>
          </p:cNvPr>
          <p:cNvSpPr/>
          <p:nvPr/>
        </p:nvSpPr>
        <p:spPr>
          <a:xfrm>
            <a:off x="3344728" y="4561628"/>
            <a:ext cx="3038868" cy="1624312"/>
          </a:xfrm>
          <a:prstGeom prst="roundRect">
            <a:avLst/>
          </a:prstGeom>
          <a:solidFill>
            <a:schemeClr val="accent4"/>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ea typeface="Calibri"/>
                <a:cs typeface="Calibri"/>
              </a:rPr>
              <a:t>Follow your worksheets</a:t>
            </a:r>
          </a:p>
        </p:txBody>
      </p:sp>
      <p:sp>
        <p:nvSpPr>
          <p:cNvPr id="6" name="Rectangle: Rounded Corners 5">
            <a:extLst>
              <a:ext uri="{FF2B5EF4-FFF2-40B4-BE49-F238E27FC236}">
                <a16:creationId xmlns:a16="http://schemas.microsoft.com/office/drawing/2014/main" id="{A7E75344-0264-CA3D-75B9-74D2BDC1146F}"/>
              </a:ext>
            </a:extLst>
          </p:cNvPr>
          <p:cNvSpPr/>
          <p:nvPr/>
        </p:nvSpPr>
        <p:spPr>
          <a:xfrm>
            <a:off x="6383596" y="261950"/>
            <a:ext cx="3038868" cy="1624312"/>
          </a:xfrm>
          <a:prstGeom prst="roundRect">
            <a:avLst/>
          </a:prstGeom>
          <a:solidFill>
            <a:schemeClr val="accent4"/>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ea typeface="Calibri"/>
                <a:cs typeface="Calibri"/>
              </a:rPr>
              <a:t>Use timers to pace your flow</a:t>
            </a:r>
          </a:p>
        </p:txBody>
      </p:sp>
      <p:sp>
        <p:nvSpPr>
          <p:cNvPr id="7" name="Rectangle: Rounded Corners 6">
            <a:extLst>
              <a:ext uri="{FF2B5EF4-FFF2-40B4-BE49-F238E27FC236}">
                <a16:creationId xmlns:a16="http://schemas.microsoft.com/office/drawing/2014/main" id="{0708BD42-2F40-3668-7BA8-B84E1931B59C}"/>
              </a:ext>
            </a:extLst>
          </p:cNvPr>
          <p:cNvSpPr/>
          <p:nvPr/>
        </p:nvSpPr>
        <p:spPr>
          <a:xfrm>
            <a:off x="8627123" y="4561628"/>
            <a:ext cx="3038868" cy="1624312"/>
          </a:xfrm>
          <a:prstGeom prst="roundRect">
            <a:avLst/>
          </a:prstGeom>
          <a:solidFill>
            <a:schemeClr val="accent4"/>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ea typeface="Calibri"/>
                <a:cs typeface="Calibri"/>
              </a:rPr>
              <a:t>Ask for support as needed</a:t>
            </a:r>
          </a:p>
        </p:txBody>
      </p:sp>
    </p:spTree>
    <p:extLst>
      <p:ext uri="{BB962C8B-B14F-4D97-AF65-F5344CB8AC3E}">
        <p14:creationId xmlns:p14="http://schemas.microsoft.com/office/powerpoint/2010/main" val="2371743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93CA4B-2FD2-F731-9C52-7E9098198A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4994D4-C22D-1C97-AC14-0DD9609185A5}"/>
              </a:ext>
            </a:extLst>
          </p:cNvPr>
          <p:cNvSpPr>
            <a:spLocks noGrp="1"/>
          </p:cNvSpPr>
          <p:nvPr>
            <p:ph type="title"/>
          </p:nvPr>
        </p:nvSpPr>
        <p:spPr>
          <a:xfrm>
            <a:off x="838200" y="0"/>
            <a:ext cx="10515600" cy="1016203"/>
          </a:xfrm>
        </p:spPr>
        <p:txBody>
          <a:bodyPr/>
          <a:lstStyle/>
          <a:p>
            <a:r>
              <a:rPr lang="en-US" b="1" err="1">
                <a:solidFill>
                  <a:schemeClr val="bg1"/>
                </a:solidFill>
                <a:ea typeface="Calibri Light"/>
                <a:cs typeface="Calibri Light"/>
              </a:rPr>
              <a:t>Portffolio</a:t>
            </a:r>
            <a:r>
              <a:rPr lang="en-US" b="1">
                <a:solidFill>
                  <a:schemeClr val="bg1"/>
                </a:solidFill>
                <a:ea typeface="Calibri Light"/>
                <a:cs typeface="Calibri Light"/>
              </a:rPr>
              <a:t>  </a:t>
            </a:r>
          </a:p>
        </p:txBody>
      </p:sp>
      <p:sp>
        <p:nvSpPr>
          <p:cNvPr id="3" name="Content Placeholder 2">
            <a:extLst>
              <a:ext uri="{FF2B5EF4-FFF2-40B4-BE49-F238E27FC236}">
                <a16:creationId xmlns:a16="http://schemas.microsoft.com/office/drawing/2014/main" id="{6B4E46BD-55B6-F1FC-0176-352517C7004A}"/>
              </a:ext>
            </a:extLst>
          </p:cNvPr>
          <p:cNvSpPr>
            <a:spLocks noGrp="1"/>
          </p:cNvSpPr>
          <p:nvPr>
            <p:ph idx="1"/>
          </p:nvPr>
        </p:nvSpPr>
        <p:spPr>
          <a:xfrm>
            <a:off x="395592" y="1253331"/>
            <a:ext cx="5257800" cy="4351338"/>
          </a:xfrm>
        </p:spPr>
        <p:txBody>
          <a:bodyPr vert="horz" lIns="91440" tIns="45720" rIns="91440" bIns="45720" rtlCol="0" anchor="t">
            <a:normAutofit/>
          </a:bodyPr>
          <a:lstStyle/>
          <a:p>
            <a:pPr marL="0" indent="0" algn="just" rtl="0" fontAlgn="base">
              <a:lnSpc>
                <a:spcPct val="150000"/>
              </a:lnSpc>
              <a:buNone/>
            </a:pPr>
            <a:r>
              <a:rPr lang="en-GB" sz="1800" b="1">
                <a:solidFill>
                  <a:srgbClr val="000000"/>
                </a:solidFill>
                <a:latin typeface="Arial"/>
                <a:cs typeface="Arial"/>
              </a:rPr>
              <a:t>C</a:t>
            </a:r>
            <a:r>
              <a:rPr lang="en-GB" sz="1800" b="1" i="0">
                <a:solidFill>
                  <a:srgbClr val="000000"/>
                </a:solidFill>
                <a:effectLst/>
                <a:latin typeface="Arial"/>
                <a:cs typeface="Arial"/>
              </a:rPr>
              <a:t>yd-</a:t>
            </a:r>
            <a:r>
              <a:rPr lang="en-GB" sz="1800" b="1" i="0" err="1">
                <a:solidFill>
                  <a:srgbClr val="000000"/>
                </a:solidFill>
                <a:effectLst/>
                <a:latin typeface="Arial"/>
                <a:cs typeface="Arial"/>
              </a:rPr>
              <a:t>destun</a:t>
            </a:r>
            <a:r>
              <a:rPr lang="en-GB" sz="1800" b="1" i="0">
                <a:solidFill>
                  <a:srgbClr val="000000"/>
                </a:solidFill>
                <a:effectLst/>
                <a:latin typeface="Arial"/>
                <a:cs typeface="Arial"/>
              </a:rPr>
              <a:t> </a:t>
            </a:r>
            <a:r>
              <a:rPr lang="en-GB" sz="1800" b="1" i="0" err="1">
                <a:solidFill>
                  <a:srgbClr val="000000"/>
                </a:solidFill>
                <a:effectLst/>
                <a:latin typeface="Arial"/>
                <a:cs typeface="Arial"/>
              </a:rPr>
              <a:t>yr</a:t>
            </a:r>
            <a:r>
              <a:rPr lang="en-GB" sz="1800" b="1" i="0">
                <a:solidFill>
                  <a:srgbClr val="000000"/>
                </a:solidFill>
                <a:effectLst/>
                <a:latin typeface="Arial"/>
                <a:cs typeface="Arial"/>
              </a:rPr>
              <a:t> </a:t>
            </a:r>
            <a:r>
              <a:rPr lang="en-GB" sz="1800" b="1" i="0" err="1">
                <a:solidFill>
                  <a:srgbClr val="000000"/>
                </a:solidFill>
                <a:effectLst/>
                <a:latin typeface="Arial"/>
                <a:cs typeface="Arial"/>
              </a:rPr>
              <a:t>Asesiad</a:t>
            </a:r>
            <a:r>
              <a:rPr lang="en-GB" sz="1800" b="0" i="0">
                <a:solidFill>
                  <a:srgbClr val="000000"/>
                </a:solidFill>
                <a:effectLst/>
                <a:latin typeface="Arial"/>
                <a:cs typeface="Arial"/>
              </a:rPr>
              <a:t>  </a:t>
            </a:r>
            <a:endParaRPr lang="en-GB" b="0" i="0">
              <a:solidFill>
                <a:srgbClr val="000000"/>
              </a:solidFill>
              <a:effectLst/>
              <a:latin typeface="Arial"/>
              <a:cs typeface="Arial"/>
            </a:endParaRPr>
          </a:p>
          <a:p>
            <a:pPr marL="0" indent="0" algn="just">
              <a:lnSpc>
                <a:spcPct val="150000"/>
              </a:lnSpc>
              <a:buNone/>
            </a:pPr>
            <a:r>
              <a:rPr lang="en-GB" sz="2100" err="1">
                <a:solidFill>
                  <a:srgbClr val="1F1F1F"/>
                </a:solidFill>
                <a:latin typeface="Calibri"/>
                <a:ea typeface="Calibri"/>
                <a:cs typeface="Calibri"/>
              </a:rPr>
              <a:t>Bydd</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eich</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Portffolio</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yn</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arddangos</a:t>
            </a:r>
            <a:r>
              <a:rPr lang="en-GB" sz="2100">
                <a:solidFill>
                  <a:srgbClr val="1F1F1F"/>
                </a:solidFill>
                <a:latin typeface="Calibri"/>
                <a:ea typeface="Calibri"/>
                <a:cs typeface="Calibri"/>
              </a:rPr>
              <a:t> y </a:t>
            </a:r>
            <a:r>
              <a:rPr lang="en-GB" sz="2100" err="1">
                <a:solidFill>
                  <a:srgbClr val="1F1F1F"/>
                </a:solidFill>
                <a:latin typeface="Calibri"/>
                <a:ea typeface="Calibri"/>
                <a:cs typeface="Calibri"/>
              </a:rPr>
              <a:t>Sgiliau</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Academaidd</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rydych</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wedi'u</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dysgu</a:t>
            </a:r>
            <a:r>
              <a:rPr lang="en-GB" sz="2100">
                <a:solidFill>
                  <a:srgbClr val="1F1F1F"/>
                </a:solidFill>
                <a:latin typeface="Calibri"/>
                <a:ea typeface="Calibri"/>
                <a:cs typeface="Calibri"/>
              </a:rPr>
              <a:t>/</a:t>
            </a:r>
            <a:r>
              <a:rPr lang="en-GB" sz="2100" err="1">
                <a:solidFill>
                  <a:srgbClr val="1F1F1F"/>
                </a:solidFill>
                <a:latin typeface="Calibri"/>
                <a:ea typeface="Calibri"/>
                <a:cs typeface="Calibri"/>
              </a:rPr>
              <a:t>gwella</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Mae'n</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cynnwys</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eich</a:t>
            </a:r>
            <a:r>
              <a:rPr lang="en-GB" sz="2100">
                <a:solidFill>
                  <a:srgbClr val="1F1F1F"/>
                </a:solidFill>
                <a:latin typeface="Calibri"/>
                <a:ea typeface="Calibri"/>
                <a:cs typeface="Calibri"/>
              </a:rPr>
              <a:t> Rhan 1 a Rhan 2 </a:t>
            </a:r>
            <a:r>
              <a:rPr lang="en-GB" sz="2100" err="1">
                <a:solidFill>
                  <a:srgbClr val="1F1F1F"/>
                </a:solidFill>
                <a:latin typeface="Calibri"/>
                <a:ea typeface="Calibri"/>
                <a:cs typeface="Calibri"/>
              </a:rPr>
              <a:t>gyda</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gwelliannau</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ar</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ôl</a:t>
            </a:r>
            <a:r>
              <a:rPr lang="en-GB" sz="2100">
                <a:solidFill>
                  <a:srgbClr val="1F1F1F"/>
                </a:solidFill>
                <a:latin typeface="Calibri"/>
                <a:ea typeface="Calibri"/>
                <a:cs typeface="Calibri"/>
              </a:rPr>
              <a:t> yr </a:t>
            </a:r>
            <a:r>
              <a:rPr lang="en-GB" sz="2100" err="1">
                <a:solidFill>
                  <a:srgbClr val="1F1F1F"/>
                </a:solidFill>
                <a:latin typeface="Calibri"/>
                <a:ea typeface="Calibri"/>
                <a:cs typeface="Calibri"/>
              </a:rPr>
              <a:t>adborth</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ffurfiannol</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a'ch</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myfyrdodau</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terfynol</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o'r</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flwyddyn</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gan</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gynnwys</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eich</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profiad</a:t>
            </a:r>
            <a:r>
              <a:rPr lang="en-GB" sz="2100">
                <a:solidFill>
                  <a:srgbClr val="1F1F1F"/>
                </a:solidFill>
                <a:latin typeface="Calibri"/>
                <a:ea typeface="Calibri"/>
                <a:cs typeface="Calibri"/>
              </a:rPr>
              <a:t> o </a:t>
            </a:r>
            <a:r>
              <a:rPr lang="en-GB" sz="2100" err="1">
                <a:solidFill>
                  <a:srgbClr val="1F1F1F"/>
                </a:solidFill>
                <a:latin typeface="Calibri"/>
                <a:ea typeface="Calibri"/>
                <a:cs typeface="Calibri"/>
              </a:rPr>
              <a:t>fynychu'r</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Gynhadledd</a:t>
            </a:r>
            <a:r>
              <a:rPr lang="en-GB" sz="2100">
                <a:solidFill>
                  <a:srgbClr val="1F1F1F"/>
                </a:solidFill>
                <a:latin typeface="Calibri"/>
                <a:ea typeface="Calibri"/>
                <a:cs typeface="Calibri"/>
              </a:rPr>
              <a:t> </a:t>
            </a:r>
            <a:r>
              <a:rPr lang="en-GB" sz="2100" err="1">
                <a:solidFill>
                  <a:srgbClr val="1F1F1F"/>
                </a:solidFill>
                <a:latin typeface="Calibri"/>
                <a:ea typeface="Calibri"/>
                <a:cs typeface="Calibri"/>
              </a:rPr>
              <a:t>Myfyrwyr</a:t>
            </a:r>
            <a:r>
              <a:rPr lang="en-GB" sz="2100">
                <a:solidFill>
                  <a:srgbClr val="1F1F1F"/>
                </a:solidFill>
                <a:latin typeface="Calibri"/>
                <a:ea typeface="Calibri"/>
                <a:cs typeface="Calibri"/>
              </a:rPr>
              <a:t>.</a:t>
            </a:r>
            <a:endParaRPr lang="en-GB">
              <a:latin typeface="Calibri"/>
              <a:ea typeface="Calibri"/>
              <a:cs typeface="Calibri"/>
            </a:endParaRPr>
          </a:p>
          <a:p>
            <a:pPr marL="0" indent="0" algn="just" rtl="0" fontAlgn="base">
              <a:buNone/>
            </a:pPr>
            <a:endParaRPr lang="en-GB" b="0" i="0">
              <a:solidFill>
                <a:srgbClr val="000000"/>
              </a:solidFill>
              <a:effectLst/>
              <a:latin typeface="Segoe UI" panose="020B0502040204020203" pitchFamily="34" charset="0"/>
            </a:endParaRPr>
          </a:p>
        </p:txBody>
      </p:sp>
      <p:sp>
        <p:nvSpPr>
          <p:cNvPr id="4" name="Content Placeholder 2">
            <a:extLst>
              <a:ext uri="{FF2B5EF4-FFF2-40B4-BE49-F238E27FC236}">
                <a16:creationId xmlns:a16="http://schemas.microsoft.com/office/drawing/2014/main" id="{21407036-0949-ACA8-B112-7CFDD65BFC50}"/>
              </a:ext>
            </a:extLst>
          </p:cNvPr>
          <p:cNvSpPr txBox="1">
            <a:spLocks/>
          </p:cNvSpPr>
          <p:nvPr/>
        </p:nvSpPr>
        <p:spPr>
          <a:xfrm>
            <a:off x="6326027" y="994977"/>
            <a:ext cx="5257800"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0" fontAlgn="base">
              <a:lnSpc>
                <a:spcPct val="150000"/>
              </a:lnSpc>
              <a:buNone/>
            </a:pPr>
            <a:r>
              <a:rPr lang="en-GB" sz="2000" b="1" i="0">
                <a:solidFill>
                  <a:srgbClr val="000000"/>
                </a:solidFill>
                <a:effectLst/>
                <a:latin typeface="Arial"/>
                <a:cs typeface="Arial"/>
              </a:rPr>
              <a:t>Nod yr </a:t>
            </a:r>
            <a:r>
              <a:rPr lang="en-GB" sz="2000" b="1" i="0" err="1">
                <a:solidFill>
                  <a:srgbClr val="000000"/>
                </a:solidFill>
                <a:effectLst/>
                <a:latin typeface="Arial"/>
                <a:cs typeface="Arial"/>
              </a:rPr>
              <a:t>Asesiad</a:t>
            </a:r>
            <a:r>
              <a:rPr lang="en-GB" sz="2000" b="0" i="0">
                <a:solidFill>
                  <a:srgbClr val="000000"/>
                </a:solidFill>
                <a:effectLst/>
                <a:latin typeface="Arial"/>
                <a:cs typeface="Arial"/>
              </a:rPr>
              <a:t>  </a:t>
            </a:r>
            <a:endParaRPr lang="en-GB" sz="3200" b="0" i="0">
              <a:solidFill>
                <a:srgbClr val="000000"/>
              </a:solidFill>
              <a:effectLst/>
              <a:latin typeface="Arial"/>
              <a:cs typeface="Arial"/>
            </a:endParaRPr>
          </a:p>
          <a:p>
            <a:pPr algn="just"/>
            <a:r>
              <a:rPr lang="en-GB" sz="2400" err="1">
                <a:solidFill>
                  <a:srgbClr val="000000"/>
                </a:solidFill>
                <a:latin typeface="Arial"/>
                <a:cs typeface="Arial"/>
              </a:rPr>
              <a:t>arddangos</a:t>
            </a:r>
            <a:r>
              <a:rPr lang="en-GB" sz="2400">
                <a:solidFill>
                  <a:srgbClr val="000000"/>
                </a:solidFill>
                <a:latin typeface="Arial"/>
                <a:cs typeface="Arial"/>
              </a:rPr>
              <a:t> y </a:t>
            </a:r>
            <a:r>
              <a:rPr lang="en-GB" sz="2400" err="1">
                <a:solidFill>
                  <a:srgbClr val="000000"/>
                </a:solidFill>
                <a:latin typeface="Arial"/>
                <a:cs typeface="Arial"/>
              </a:rPr>
              <a:t>sgiliau</a:t>
            </a:r>
            <a:r>
              <a:rPr lang="en-GB" sz="2400">
                <a:solidFill>
                  <a:srgbClr val="000000"/>
                </a:solidFill>
                <a:latin typeface="Arial"/>
                <a:cs typeface="Arial"/>
              </a:rPr>
              <a:t> </a:t>
            </a:r>
            <a:r>
              <a:rPr lang="en-GB" sz="2400" err="1">
                <a:solidFill>
                  <a:srgbClr val="000000"/>
                </a:solidFill>
                <a:latin typeface="Arial"/>
                <a:cs typeface="Arial"/>
              </a:rPr>
              <a:t>sylfaenol</a:t>
            </a:r>
            <a:r>
              <a:rPr lang="en-GB" sz="2400">
                <a:solidFill>
                  <a:srgbClr val="000000"/>
                </a:solidFill>
                <a:latin typeface="Arial"/>
                <a:cs typeface="Arial"/>
              </a:rPr>
              <a:t> </a:t>
            </a:r>
            <a:r>
              <a:rPr lang="en-GB" sz="2400" err="1">
                <a:solidFill>
                  <a:srgbClr val="000000"/>
                </a:solidFill>
                <a:latin typeface="Arial"/>
                <a:cs typeface="Arial"/>
              </a:rPr>
              <a:t>sydd</a:t>
            </a:r>
            <a:r>
              <a:rPr lang="en-GB" sz="2400">
                <a:solidFill>
                  <a:srgbClr val="000000"/>
                </a:solidFill>
                <a:latin typeface="Arial"/>
                <a:cs typeface="Arial"/>
              </a:rPr>
              <a:t> </a:t>
            </a:r>
            <a:r>
              <a:rPr lang="en-GB" sz="2400" err="1">
                <a:solidFill>
                  <a:srgbClr val="000000"/>
                </a:solidFill>
                <a:latin typeface="Arial"/>
                <a:cs typeface="Arial"/>
              </a:rPr>
              <a:t>eu</a:t>
            </a:r>
            <a:r>
              <a:rPr lang="en-GB" sz="2400">
                <a:solidFill>
                  <a:srgbClr val="000000"/>
                </a:solidFill>
                <a:latin typeface="Arial"/>
                <a:cs typeface="Arial"/>
              </a:rPr>
              <a:t> </a:t>
            </a:r>
            <a:r>
              <a:rPr lang="en-GB" sz="2400" err="1">
                <a:solidFill>
                  <a:srgbClr val="000000"/>
                </a:solidFill>
                <a:latin typeface="Arial"/>
                <a:cs typeface="Arial"/>
              </a:rPr>
              <a:t>hangen</a:t>
            </a:r>
            <a:r>
              <a:rPr lang="en-GB" sz="2400">
                <a:solidFill>
                  <a:srgbClr val="000000"/>
                </a:solidFill>
                <a:latin typeface="Arial"/>
                <a:cs typeface="Arial"/>
              </a:rPr>
              <a:t> </a:t>
            </a:r>
            <a:r>
              <a:rPr lang="en-GB" sz="2400" err="1">
                <a:solidFill>
                  <a:srgbClr val="000000"/>
                </a:solidFill>
                <a:latin typeface="Arial"/>
                <a:cs typeface="Arial"/>
              </a:rPr>
              <a:t>i</a:t>
            </a:r>
            <a:r>
              <a:rPr lang="en-GB" sz="2400">
                <a:solidFill>
                  <a:srgbClr val="000000"/>
                </a:solidFill>
                <a:latin typeface="Arial"/>
                <a:cs typeface="Arial"/>
              </a:rPr>
              <a:t> </a:t>
            </a:r>
            <a:r>
              <a:rPr lang="en-GB" sz="2400" err="1">
                <a:solidFill>
                  <a:srgbClr val="000000"/>
                </a:solidFill>
                <a:latin typeface="Arial"/>
                <a:cs typeface="Arial"/>
              </a:rPr>
              <a:t>fod</a:t>
            </a:r>
            <a:r>
              <a:rPr lang="en-GB" sz="2400">
                <a:solidFill>
                  <a:srgbClr val="000000"/>
                </a:solidFill>
                <a:latin typeface="Arial"/>
                <a:cs typeface="Arial"/>
              </a:rPr>
              <a:t> </a:t>
            </a:r>
            <a:r>
              <a:rPr lang="en-GB" sz="2400" err="1">
                <a:solidFill>
                  <a:srgbClr val="000000"/>
                </a:solidFill>
                <a:latin typeface="Arial"/>
                <a:cs typeface="Arial"/>
              </a:rPr>
              <a:t>yn</a:t>
            </a:r>
            <a:r>
              <a:rPr lang="en-GB" sz="2400">
                <a:solidFill>
                  <a:srgbClr val="000000"/>
                </a:solidFill>
                <a:latin typeface="Arial"/>
                <a:cs typeface="Arial"/>
              </a:rPr>
              <a:t> </a:t>
            </a:r>
            <a:r>
              <a:rPr lang="en-GB" sz="2400" err="1">
                <a:solidFill>
                  <a:srgbClr val="000000"/>
                </a:solidFill>
                <a:latin typeface="Arial"/>
                <a:cs typeface="Arial"/>
              </a:rPr>
              <a:t>ddysgwr</a:t>
            </a:r>
            <a:r>
              <a:rPr lang="en-GB" sz="2400">
                <a:solidFill>
                  <a:srgbClr val="000000"/>
                </a:solidFill>
                <a:latin typeface="Arial"/>
                <a:cs typeface="Arial"/>
              </a:rPr>
              <a:t> </a:t>
            </a:r>
            <a:r>
              <a:rPr lang="en-GB" sz="2400" err="1">
                <a:solidFill>
                  <a:srgbClr val="000000"/>
                </a:solidFill>
                <a:latin typeface="Arial"/>
                <a:cs typeface="Arial"/>
              </a:rPr>
              <a:t>annibynnol</a:t>
            </a:r>
            <a:r>
              <a:rPr lang="en-GB" sz="2400">
                <a:solidFill>
                  <a:srgbClr val="000000"/>
                </a:solidFill>
                <a:latin typeface="Arial"/>
                <a:cs typeface="Arial"/>
              </a:rPr>
              <a:t> </a:t>
            </a:r>
            <a:r>
              <a:rPr lang="en-GB" sz="2400" err="1">
                <a:solidFill>
                  <a:srgbClr val="000000"/>
                </a:solidFill>
                <a:latin typeface="Arial"/>
                <a:cs typeface="Arial"/>
              </a:rPr>
              <a:t>cydnerth</a:t>
            </a:r>
            <a:r>
              <a:rPr lang="en-GB" sz="2400">
                <a:solidFill>
                  <a:srgbClr val="000000"/>
                </a:solidFill>
                <a:latin typeface="Arial"/>
                <a:cs typeface="Arial"/>
              </a:rPr>
              <a:t> ac </a:t>
            </a:r>
            <a:r>
              <a:rPr lang="en-GB" sz="2400" err="1">
                <a:solidFill>
                  <a:srgbClr val="000000"/>
                </a:solidFill>
                <a:latin typeface="Arial"/>
                <a:cs typeface="Arial"/>
              </a:rPr>
              <a:t>iach</a:t>
            </a:r>
            <a:r>
              <a:rPr lang="en-GB" sz="2400">
                <a:solidFill>
                  <a:srgbClr val="000000"/>
                </a:solidFill>
                <a:latin typeface="Arial"/>
                <a:cs typeface="Arial"/>
              </a:rPr>
              <a:t>. </a:t>
            </a:r>
            <a:endParaRPr lang="en-GB" sz="2400">
              <a:ea typeface="Calibri"/>
              <a:cs typeface="Calibri"/>
            </a:endParaRPr>
          </a:p>
          <a:p>
            <a:pPr algn="just">
              <a:buNone/>
            </a:pPr>
            <a:r>
              <a:rPr lang="en-GB" sz="2400">
                <a:solidFill>
                  <a:srgbClr val="000000"/>
                </a:solidFill>
                <a:latin typeface="Arial"/>
                <a:cs typeface="Arial"/>
              </a:rPr>
              <a:t>• </a:t>
            </a:r>
            <a:r>
              <a:rPr lang="en-GB" sz="2400" err="1">
                <a:solidFill>
                  <a:srgbClr val="000000"/>
                </a:solidFill>
                <a:latin typeface="Arial"/>
                <a:cs typeface="Arial"/>
              </a:rPr>
              <a:t>arfer</a:t>
            </a:r>
            <a:r>
              <a:rPr lang="en-GB" sz="2400">
                <a:solidFill>
                  <a:srgbClr val="000000"/>
                </a:solidFill>
                <a:latin typeface="Arial"/>
                <a:cs typeface="Arial"/>
              </a:rPr>
              <a:t> </a:t>
            </a:r>
            <a:r>
              <a:rPr lang="en-GB" sz="2400" err="1">
                <a:solidFill>
                  <a:srgbClr val="000000"/>
                </a:solidFill>
                <a:latin typeface="Arial"/>
                <a:cs typeface="Arial"/>
              </a:rPr>
              <a:t>egwyddorion</a:t>
            </a:r>
            <a:r>
              <a:rPr lang="en-GB" sz="2400">
                <a:solidFill>
                  <a:srgbClr val="000000"/>
                </a:solidFill>
                <a:latin typeface="Arial"/>
                <a:cs typeface="Arial"/>
              </a:rPr>
              <a:t> </a:t>
            </a:r>
            <a:r>
              <a:rPr lang="en-GB" sz="2400" err="1">
                <a:solidFill>
                  <a:srgbClr val="000000"/>
                </a:solidFill>
                <a:latin typeface="Arial"/>
                <a:cs typeface="Arial"/>
              </a:rPr>
              <a:t>ystwythder</a:t>
            </a:r>
            <a:r>
              <a:rPr lang="en-GB" sz="2400">
                <a:solidFill>
                  <a:srgbClr val="000000"/>
                </a:solidFill>
                <a:latin typeface="Arial"/>
                <a:cs typeface="Arial"/>
              </a:rPr>
              <a:t> </a:t>
            </a:r>
            <a:r>
              <a:rPr lang="en-GB" sz="2400" err="1">
                <a:solidFill>
                  <a:srgbClr val="000000"/>
                </a:solidFill>
                <a:latin typeface="Arial"/>
                <a:cs typeface="Arial"/>
              </a:rPr>
              <a:t>dysgu</a:t>
            </a:r>
            <a:r>
              <a:rPr lang="en-GB" sz="2400">
                <a:solidFill>
                  <a:srgbClr val="000000"/>
                </a:solidFill>
                <a:latin typeface="Arial"/>
                <a:cs typeface="Arial"/>
              </a:rPr>
              <a:t>;</a:t>
            </a:r>
            <a:endParaRPr lang="en-GB" sz="2400">
              <a:ea typeface="Calibri"/>
              <a:cs typeface="Calibri"/>
            </a:endParaRPr>
          </a:p>
          <a:p>
            <a:pPr algn="just">
              <a:buNone/>
            </a:pPr>
            <a:r>
              <a:rPr lang="en-GB" sz="2400">
                <a:solidFill>
                  <a:srgbClr val="000000"/>
                </a:solidFill>
                <a:latin typeface="Arial"/>
                <a:cs typeface="Arial"/>
              </a:rPr>
              <a:t>• </a:t>
            </a:r>
            <a:r>
              <a:rPr lang="en-GB" sz="2400" err="1">
                <a:solidFill>
                  <a:srgbClr val="000000"/>
                </a:solidFill>
                <a:latin typeface="Arial"/>
                <a:cs typeface="Arial"/>
              </a:rPr>
              <a:t>defnyddio</a:t>
            </a:r>
            <a:r>
              <a:rPr lang="en-GB" sz="2400">
                <a:solidFill>
                  <a:srgbClr val="000000"/>
                </a:solidFill>
                <a:latin typeface="Arial"/>
                <a:cs typeface="Arial"/>
              </a:rPr>
              <a:t> </a:t>
            </a:r>
            <a:r>
              <a:rPr lang="en-GB" sz="2400" err="1">
                <a:solidFill>
                  <a:srgbClr val="000000"/>
                </a:solidFill>
                <a:latin typeface="Arial"/>
                <a:cs typeface="Arial"/>
              </a:rPr>
              <a:t>technoleg</a:t>
            </a:r>
            <a:r>
              <a:rPr lang="en-GB" sz="2400">
                <a:solidFill>
                  <a:srgbClr val="000000"/>
                </a:solidFill>
                <a:latin typeface="Arial"/>
                <a:cs typeface="Arial"/>
              </a:rPr>
              <a:t> addas </a:t>
            </a:r>
            <a:r>
              <a:rPr lang="en-GB" sz="2400" err="1">
                <a:solidFill>
                  <a:srgbClr val="000000"/>
                </a:solidFill>
                <a:latin typeface="Arial"/>
                <a:cs typeface="Arial"/>
              </a:rPr>
              <a:t>i</a:t>
            </a:r>
            <a:r>
              <a:rPr lang="en-GB" sz="2400">
                <a:solidFill>
                  <a:srgbClr val="000000"/>
                </a:solidFill>
                <a:latin typeface="Arial"/>
                <a:cs typeface="Arial"/>
              </a:rPr>
              <a:t> </a:t>
            </a:r>
            <a:r>
              <a:rPr lang="en-GB" sz="2400" err="1">
                <a:solidFill>
                  <a:srgbClr val="000000"/>
                </a:solidFill>
                <a:latin typeface="Arial"/>
                <a:cs typeface="Arial"/>
              </a:rPr>
              <a:t>gefnogi</a:t>
            </a:r>
            <a:r>
              <a:rPr lang="en-GB" sz="2400">
                <a:solidFill>
                  <a:srgbClr val="000000"/>
                </a:solidFill>
                <a:latin typeface="Arial"/>
                <a:cs typeface="Arial"/>
              </a:rPr>
              <a:t> a </a:t>
            </a:r>
            <a:r>
              <a:rPr lang="en-GB" sz="2400" err="1">
                <a:solidFill>
                  <a:srgbClr val="000000"/>
                </a:solidFill>
                <a:latin typeface="Arial"/>
                <a:cs typeface="Arial"/>
              </a:rPr>
              <a:t>gwella</a:t>
            </a:r>
            <a:r>
              <a:rPr lang="en-GB" sz="2400">
                <a:solidFill>
                  <a:srgbClr val="000000"/>
                </a:solidFill>
                <a:latin typeface="Arial"/>
                <a:cs typeface="Arial"/>
              </a:rPr>
              <a:t> </a:t>
            </a:r>
            <a:r>
              <a:rPr lang="en-GB" sz="2400" err="1">
                <a:solidFill>
                  <a:srgbClr val="000000"/>
                </a:solidFill>
                <a:latin typeface="Arial"/>
                <a:cs typeface="Arial"/>
              </a:rPr>
              <a:t>eu</a:t>
            </a:r>
            <a:r>
              <a:rPr lang="en-GB" sz="2400">
                <a:solidFill>
                  <a:srgbClr val="000000"/>
                </a:solidFill>
                <a:latin typeface="Arial"/>
                <a:cs typeface="Arial"/>
              </a:rPr>
              <a:t> </a:t>
            </a:r>
            <a:r>
              <a:rPr lang="en-GB" sz="2400" err="1">
                <a:solidFill>
                  <a:srgbClr val="000000"/>
                </a:solidFill>
                <a:latin typeface="Arial"/>
                <a:cs typeface="Arial"/>
              </a:rPr>
              <a:t>profiad</a:t>
            </a:r>
            <a:r>
              <a:rPr lang="en-GB" sz="2400">
                <a:solidFill>
                  <a:srgbClr val="000000"/>
                </a:solidFill>
                <a:latin typeface="Arial"/>
                <a:cs typeface="Arial"/>
              </a:rPr>
              <a:t> </a:t>
            </a:r>
            <a:r>
              <a:rPr lang="en-GB" sz="2400" err="1">
                <a:solidFill>
                  <a:srgbClr val="000000"/>
                </a:solidFill>
                <a:latin typeface="Arial"/>
                <a:cs typeface="Arial"/>
              </a:rPr>
              <a:t>dysgu</a:t>
            </a:r>
            <a:r>
              <a:rPr lang="en-GB" sz="2400">
                <a:solidFill>
                  <a:srgbClr val="000000"/>
                </a:solidFill>
                <a:latin typeface="Arial"/>
                <a:cs typeface="Arial"/>
              </a:rPr>
              <a:t> </a:t>
            </a:r>
            <a:r>
              <a:rPr lang="en-GB" sz="2400" err="1">
                <a:solidFill>
                  <a:srgbClr val="000000"/>
                </a:solidFill>
                <a:latin typeface="Arial"/>
                <a:cs typeface="Arial"/>
              </a:rPr>
              <a:t>yn</a:t>
            </a:r>
            <a:r>
              <a:rPr lang="en-GB" sz="2400">
                <a:solidFill>
                  <a:srgbClr val="000000"/>
                </a:solidFill>
                <a:latin typeface="Arial"/>
                <a:cs typeface="Arial"/>
              </a:rPr>
              <a:t> y </a:t>
            </a:r>
            <a:r>
              <a:rPr lang="en-GB" sz="2400" err="1">
                <a:solidFill>
                  <a:srgbClr val="000000"/>
                </a:solidFill>
                <a:latin typeface="Arial"/>
                <a:cs typeface="Arial"/>
              </a:rPr>
              <a:t>maes</a:t>
            </a:r>
            <a:r>
              <a:rPr lang="en-GB" sz="2400">
                <a:solidFill>
                  <a:srgbClr val="000000"/>
                </a:solidFill>
                <a:latin typeface="Arial"/>
                <a:cs typeface="Arial"/>
              </a:rPr>
              <a:t> </a:t>
            </a:r>
            <a:r>
              <a:rPr lang="en-GB" sz="2400" err="1">
                <a:solidFill>
                  <a:srgbClr val="000000"/>
                </a:solidFill>
                <a:latin typeface="Arial"/>
                <a:cs typeface="Arial"/>
              </a:rPr>
              <a:t>disgyblaeth</a:t>
            </a:r>
            <a:r>
              <a:rPr lang="en-GB" sz="2400">
                <a:solidFill>
                  <a:srgbClr val="000000"/>
                </a:solidFill>
                <a:latin typeface="Arial"/>
                <a:cs typeface="Arial"/>
              </a:rPr>
              <a:t>. </a:t>
            </a:r>
            <a:endParaRPr lang="en-GB" sz="2400">
              <a:ea typeface="Calibri" panose="020F0502020204030204"/>
              <a:cs typeface="Calibri" panose="020F0502020204030204"/>
            </a:endParaRPr>
          </a:p>
          <a:p>
            <a:pPr marL="0" indent="0" algn="just">
              <a:lnSpc>
                <a:spcPct val="150000"/>
              </a:lnSpc>
              <a:buNone/>
            </a:pPr>
            <a:endParaRPr lang="en-GB" sz="2000" b="0" i="0">
              <a:solidFill>
                <a:srgbClr val="000000"/>
              </a:solidFill>
              <a:effectLst/>
              <a:latin typeface="Arial"/>
              <a:cs typeface="Arial"/>
            </a:endParaRPr>
          </a:p>
          <a:p>
            <a:pPr marL="0" indent="0" algn="just" fontAlgn="base">
              <a:lnSpc>
                <a:spcPct val="150000"/>
              </a:lnSpc>
              <a:buFont typeface="Arial" panose="020B0604020202020204" pitchFamily="34" charset="0"/>
              <a:buNone/>
            </a:pPr>
            <a:endParaRPr lang="en-GB">
              <a:solidFill>
                <a:srgbClr val="000000"/>
              </a:solidFill>
              <a:latin typeface="Segoe UI" panose="020B0502040204020203" pitchFamily="34" charset="0"/>
            </a:endParaRPr>
          </a:p>
        </p:txBody>
      </p:sp>
      <p:pic>
        <p:nvPicPr>
          <p:cNvPr id="5" name="Picture 2" descr="Microsoft PowerPoint - Wikipedia">
            <a:extLst>
              <a:ext uri="{FF2B5EF4-FFF2-40B4-BE49-F238E27FC236}">
                <a16:creationId xmlns:a16="http://schemas.microsoft.com/office/drawing/2014/main" id="{FBA85769-187B-65F6-3A32-F39387B85B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8347" y="4994889"/>
            <a:ext cx="1616217" cy="150313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C71D4652-9BD8-72D0-2FD2-9769A32B1C8F}"/>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7264" b="94428" l="10000" r="90000">
                        <a14:foregroundMark x1="47500" y1="11542" x2="38929" y2="57313"/>
                        <a14:foregroundMark x1="38929" y1="57313" x2="39405" y2="58607"/>
                        <a14:foregroundMark x1="60952" y1="49055" x2="60952" y2="49055"/>
                        <a14:foregroundMark x1="60952" y1="49055" x2="57500" y2="47861"/>
                        <a14:foregroundMark x1="64405" y1="47065" x2="67024" y2="50647"/>
                        <a14:foregroundMark x1="46548" y1="13035" x2="52619" y2="53433"/>
                        <a14:foregroundMark x1="55357" y1="18905" x2="64524" y2="18806"/>
                        <a14:foregroundMark x1="64524" y1="18806" x2="65952" y2="19104"/>
                        <a14:foregroundMark x1="49643" y1="7363" x2="38333" y2="47363"/>
                        <a14:foregroundMark x1="38333" y1="47363" x2="40476" y2="56617"/>
                        <a14:foregroundMark x1="40476" y1="56617" x2="52143" y2="58507"/>
                        <a14:foregroundMark x1="52143" y1="58507" x2="63571" y2="57612"/>
                        <a14:foregroundMark x1="79286" y1="44677" x2="72738" y2="60597"/>
                        <a14:foregroundMark x1="72738" y1="60597" x2="65476" y2="68756"/>
                        <a14:foregroundMark x1="65476" y1="68756" x2="57976" y2="72537"/>
                        <a14:foregroundMark x1="57976" y1="72537" x2="47976" y2="74229"/>
                        <a14:foregroundMark x1="47976" y1="74229" x2="30357" y2="67363"/>
                        <a14:foregroundMark x1="30357" y1="67363" x2="24167" y2="60199"/>
                        <a14:foregroundMark x1="24167" y1="60199" x2="20595" y2="49154"/>
                        <a14:foregroundMark x1="20595" y1="49154" x2="20833" y2="42189"/>
                        <a14:foregroundMark x1="20833" y1="42189" x2="20833" y2="42189"/>
                        <a14:foregroundMark x1="31548" y1="94328" x2="57738" y2="94428"/>
                        <a14:foregroundMark x1="57738" y1="94428" x2="69881" y2="94328"/>
                      </a14:backgroundRemoval>
                    </a14:imgEffect>
                  </a14:imgLayer>
                </a14:imgProps>
              </a:ext>
            </a:extLst>
          </a:blip>
          <a:stretch>
            <a:fillRect/>
          </a:stretch>
        </p:blipFill>
        <p:spPr>
          <a:xfrm>
            <a:off x="10296144" y="4406413"/>
            <a:ext cx="1188717" cy="1422215"/>
          </a:xfrm>
          <a:prstGeom prst="rect">
            <a:avLst/>
          </a:prstGeom>
        </p:spPr>
      </p:pic>
    </p:spTree>
    <p:extLst>
      <p:ext uri="{BB962C8B-B14F-4D97-AF65-F5344CB8AC3E}">
        <p14:creationId xmlns:p14="http://schemas.microsoft.com/office/powerpoint/2010/main" val="10910828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5544AF-E2ED-CE14-7AF5-2B37599E5C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39791B-4CCD-D62B-79A1-10C23D22E77A}"/>
              </a:ext>
            </a:extLst>
          </p:cNvPr>
          <p:cNvSpPr>
            <a:spLocks noGrp="1"/>
          </p:cNvSpPr>
          <p:nvPr>
            <p:ph type="title"/>
          </p:nvPr>
        </p:nvSpPr>
        <p:spPr>
          <a:xfrm>
            <a:off x="352575" y="195793"/>
            <a:ext cx="11481847" cy="680686"/>
          </a:xfrm>
        </p:spPr>
        <p:txBody>
          <a:bodyPr>
            <a:normAutofit fontScale="90000"/>
          </a:bodyPr>
          <a:lstStyle/>
          <a:p>
            <a:r>
              <a:rPr lang="en-GB" b="1">
                <a:solidFill>
                  <a:schemeClr val="bg1"/>
                </a:solidFill>
              </a:rPr>
              <a:t>Portfolio</a:t>
            </a:r>
            <a:endParaRPr lang="en-GB" b="1">
              <a:solidFill>
                <a:schemeClr val="bg1"/>
              </a:solidFill>
              <a:ea typeface="Calibri Light"/>
              <a:cs typeface="Calibri Light"/>
            </a:endParaRPr>
          </a:p>
        </p:txBody>
      </p:sp>
      <p:sp>
        <p:nvSpPr>
          <p:cNvPr id="3" name="Content Placeholder 2">
            <a:extLst>
              <a:ext uri="{FF2B5EF4-FFF2-40B4-BE49-F238E27FC236}">
                <a16:creationId xmlns:a16="http://schemas.microsoft.com/office/drawing/2014/main" id="{7C1715C6-51C6-C86D-7B5C-19B111086FC9}"/>
              </a:ext>
            </a:extLst>
          </p:cNvPr>
          <p:cNvSpPr>
            <a:spLocks noGrp="1"/>
          </p:cNvSpPr>
          <p:nvPr>
            <p:ph idx="1"/>
          </p:nvPr>
        </p:nvSpPr>
        <p:spPr>
          <a:xfrm>
            <a:off x="254186" y="1223324"/>
            <a:ext cx="5703104" cy="4367109"/>
          </a:xfrm>
        </p:spPr>
        <p:txBody>
          <a:bodyPr>
            <a:normAutofit/>
          </a:bodyPr>
          <a:lstStyle/>
          <a:p>
            <a:pPr marL="270510" marR="157480" algn="just">
              <a:lnSpc>
                <a:spcPct val="200000"/>
              </a:lnSpc>
              <a:spcAft>
                <a:spcPts val="0"/>
              </a:spcAft>
            </a:pPr>
            <a:r>
              <a:rPr lang="en-GB" sz="1800" b="1">
                <a:effectLst/>
                <a:latin typeface="Arial" panose="020B0604020202020204" pitchFamily="34" charset="0"/>
                <a:ea typeface="Times New Roman" panose="02020603050405020304" pitchFamily="18" charset="0"/>
                <a:cs typeface="Arial" panose="020B0604020202020204" pitchFamily="34" charset="0"/>
              </a:rPr>
              <a:t>Assessment Context</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p>
            <a:pPr marL="41910" marR="157480" indent="0" algn="just">
              <a:lnSpc>
                <a:spcPct val="200000"/>
              </a:lnSpc>
              <a:spcAft>
                <a:spcPts val="0"/>
              </a:spcAft>
              <a:buNone/>
            </a:pPr>
            <a:r>
              <a:rPr lang="en-GB" sz="1800">
                <a:effectLst/>
                <a:latin typeface="Arial" panose="020B0604020202020204" pitchFamily="34" charset="0"/>
                <a:ea typeface="Times New Roman" panose="02020603050405020304" pitchFamily="18" charset="0"/>
                <a:cs typeface="Arial" panose="020B0604020202020204" pitchFamily="34" charset="0"/>
              </a:rPr>
              <a:t>Your Portfolio will showcase the Academic Skills that you have learned/improved. It includes your Part 1 &amp; Part 2 with improvements after the formative feedback, and your </a:t>
            </a:r>
            <a:r>
              <a:rPr lang="en-GB" sz="1800" b="1">
                <a:effectLst/>
                <a:latin typeface="Arial" panose="020B0604020202020204" pitchFamily="34" charset="0"/>
                <a:ea typeface="Times New Roman" panose="02020603050405020304" pitchFamily="18" charset="0"/>
                <a:cs typeface="Arial" panose="020B0604020202020204" pitchFamily="34" charset="0"/>
              </a:rPr>
              <a:t>final reflections of the year, including your experience attending the Student Conference</a:t>
            </a:r>
            <a:r>
              <a:rPr lang="en-GB" sz="1800">
                <a:effectLst/>
                <a:latin typeface="Arial" panose="020B0604020202020204" pitchFamily="34" charset="0"/>
                <a:ea typeface="Times New Roman" panose="02020603050405020304" pitchFamily="18" charset="0"/>
                <a:cs typeface="Arial" panose="020B0604020202020204" pitchFamily="34" charset="0"/>
              </a:rPr>
              <a:t>.</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865523AA-42B8-4736-3A17-BE399EF1DCBB}"/>
              </a:ext>
            </a:extLst>
          </p:cNvPr>
          <p:cNvSpPr txBox="1"/>
          <p:nvPr/>
        </p:nvSpPr>
        <p:spPr>
          <a:xfrm>
            <a:off x="6772587" y="885483"/>
            <a:ext cx="4933805" cy="3354765"/>
          </a:xfrm>
          <a:prstGeom prst="rect">
            <a:avLst/>
          </a:prstGeom>
          <a:noFill/>
        </p:spPr>
        <p:txBody>
          <a:bodyPr wrap="square" lIns="91440" tIns="45720" rIns="91440" bIns="45720" anchor="t">
            <a:spAutoFit/>
          </a:bodyPr>
          <a:lstStyle/>
          <a:p>
            <a:pPr marL="270510" marR="157480" algn="just">
              <a:lnSpc>
                <a:spcPct val="200000"/>
              </a:lnSpc>
              <a:spcAft>
                <a:spcPts val="0"/>
              </a:spcAft>
            </a:pPr>
            <a:r>
              <a:rPr lang="en-GB" sz="1800" b="1">
                <a:effectLst/>
                <a:latin typeface="Arial" panose="020B0604020202020204" pitchFamily="34" charset="0"/>
                <a:ea typeface="Times New Roman" panose="02020603050405020304" pitchFamily="18" charset="0"/>
                <a:cs typeface="Arial" panose="020B0604020202020204" pitchFamily="34" charset="0"/>
              </a:rPr>
              <a:t>Assessment Aim</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p>
            <a:pPr marL="270510" marR="157480" algn="just">
              <a:lnSpc>
                <a:spcPct val="200000"/>
              </a:lnSpc>
              <a:spcAft>
                <a:spcPts val="0"/>
              </a:spcAft>
            </a:pPr>
            <a:r>
              <a:rPr lang="en-GB" sz="1800">
                <a:effectLst/>
                <a:latin typeface="Arial"/>
                <a:ea typeface="Times New Roman" panose="02020603050405020304" pitchFamily="18" charset="0"/>
                <a:cs typeface="Arial"/>
              </a:rPr>
              <a:t>The aim of this assessment is to:</a:t>
            </a:r>
          </a:p>
          <a:p>
            <a:pPr marL="285750" indent="-285750">
              <a:buFont typeface="Arial" panose="020B0604020202020204" pitchFamily="34" charset="0"/>
              <a:buChar char="•"/>
            </a:pPr>
            <a:r>
              <a:rPr lang="en-GB" sz="2000"/>
              <a:t>demonstrate the foundational skills required to be a resilient and healthy independent learner;</a:t>
            </a:r>
            <a:endParaRPr lang="en-GB" sz="2000">
              <a:ea typeface="Calibri"/>
              <a:cs typeface="Calibri"/>
            </a:endParaRPr>
          </a:p>
          <a:p>
            <a:pPr marL="285750" indent="-285750">
              <a:buFont typeface="Arial" panose="020B0604020202020204" pitchFamily="34" charset="0"/>
              <a:buChar char="•"/>
            </a:pPr>
            <a:r>
              <a:rPr lang="en-GB" sz="2000"/>
              <a:t>practise the principles of learning agility;</a:t>
            </a:r>
          </a:p>
          <a:p>
            <a:pPr marL="285750" indent="-285750">
              <a:buFont typeface="Arial" panose="020B0604020202020204" pitchFamily="34" charset="0"/>
              <a:buChar char="•"/>
            </a:pPr>
            <a:r>
              <a:rPr lang="en-GB" sz="2000"/>
              <a:t>use suitable technology to support and enhance their learning experience within the discipline area.</a:t>
            </a:r>
          </a:p>
        </p:txBody>
      </p:sp>
      <p:pic>
        <p:nvPicPr>
          <p:cNvPr id="1026" name="Picture 2" descr="Microsoft PowerPoint - Wikipedia">
            <a:extLst>
              <a:ext uri="{FF2B5EF4-FFF2-40B4-BE49-F238E27FC236}">
                <a16:creationId xmlns:a16="http://schemas.microsoft.com/office/drawing/2014/main" id="{04FA8576-9A7D-8AFF-2A60-010772B1E6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9227" y="5029924"/>
            <a:ext cx="1616217" cy="150313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EDF9BF91-C198-003E-BF14-5A57F3C8A81B}"/>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7264" b="94428" l="10000" r="90000">
                        <a14:foregroundMark x1="47500" y1="11542" x2="38929" y2="57313"/>
                        <a14:foregroundMark x1="38929" y1="57313" x2="39405" y2="58607"/>
                        <a14:foregroundMark x1="60952" y1="49055" x2="60952" y2="49055"/>
                        <a14:foregroundMark x1="60952" y1="49055" x2="57500" y2="47861"/>
                        <a14:foregroundMark x1="64405" y1="47065" x2="67024" y2="50647"/>
                        <a14:foregroundMark x1="46548" y1="13035" x2="52619" y2="53433"/>
                        <a14:foregroundMark x1="55357" y1="18905" x2="64524" y2="18806"/>
                        <a14:foregroundMark x1="64524" y1="18806" x2="65952" y2="19104"/>
                        <a14:foregroundMark x1="49643" y1="7363" x2="38333" y2="47363"/>
                        <a14:foregroundMark x1="38333" y1="47363" x2="40476" y2="56617"/>
                        <a14:foregroundMark x1="40476" y1="56617" x2="52143" y2="58507"/>
                        <a14:foregroundMark x1="52143" y1="58507" x2="63571" y2="57612"/>
                        <a14:foregroundMark x1="79286" y1="44677" x2="72738" y2="60597"/>
                        <a14:foregroundMark x1="72738" y1="60597" x2="65476" y2="68756"/>
                        <a14:foregroundMark x1="65476" y1="68756" x2="57976" y2="72537"/>
                        <a14:foregroundMark x1="57976" y1="72537" x2="47976" y2="74229"/>
                        <a14:foregroundMark x1="47976" y1="74229" x2="30357" y2="67363"/>
                        <a14:foregroundMark x1="30357" y1="67363" x2="24167" y2="60199"/>
                        <a14:foregroundMark x1="24167" y1="60199" x2="20595" y2="49154"/>
                        <a14:foregroundMark x1="20595" y1="49154" x2="20833" y2="42189"/>
                        <a14:foregroundMark x1="20833" y1="42189" x2="20833" y2="42189"/>
                        <a14:foregroundMark x1="31548" y1="94328" x2="57738" y2="94428"/>
                        <a14:foregroundMark x1="57738" y1="94428" x2="69881" y2="94328"/>
                      </a14:backgroundRemoval>
                    </a14:imgEffect>
                  </a14:imgLayer>
                </a14:imgProps>
              </a:ext>
            </a:extLst>
          </a:blip>
          <a:stretch>
            <a:fillRect/>
          </a:stretch>
        </p:blipFill>
        <p:spPr>
          <a:xfrm>
            <a:off x="8626432" y="5214197"/>
            <a:ext cx="1188717" cy="1422215"/>
          </a:xfrm>
          <a:prstGeom prst="rect">
            <a:avLst/>
          </a:prstGeom>
        </p:spPr>
      </p:pic>
    </p:spTree>
    <p:extLst>
      <p:ext uri="{BB962C8B-B14F-4D97-AF65-F5344CB8AC3E}">
        <p14:creationId xmlns:p14="http://schemas.microsoft.com/office/powerpoint/2010/main" val="44366370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571FF-A6F1-AED0-CE92-69DDAD0730E1}"/>
              </a:ext>
            </a:extLst>
          </p:cNvPr>
          <p:cNvSpPr txBox="1">
            <a:spLocks/>
          </p:cNvSpPr>
          <p:nvPr/>
        </p:nvSpPr>
        <p:spPr>
          <a:xfrm>
            <a:off x="155812" y="244617"/>
            <a:ext cx="11652913" cy="92290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a:solidFill>
                  <a:schemeClr val="bg1"/>
                </a:solidFill>
                <a:ea typeface="Calibri Light"/>
                <a:cs typeface="Calibri Light"/>
              </a:rPr>
              <a:t>Presentation Suggested Structure //</a:t>
            </a:r>
            <a:endParaRPr lang="en-US" sz="3600">
              <a:solidFill>
                <a:schemeClr val="bg1"/>
              </a:solidFill>
              <a:ea typeface="Calibri Light" panose="020F0302020204030204"/>
              <a:cs typeface="Calibri Light" panose="020F0302020204030204"/>
            </a:endParaRPr>
          </a:p>
        </p:txBody>
      </p:sp>
      <p:graphicFrame>
        <p:nvGraphicFramePr>
          <p:cNvPr id="3" name="Table 2">
            <a:extLst>
              <a:ext uri="{FF2B5EF4-FFF2-40B4-BE49-F238E27FC236}">
                <a16:creationId xmlns:a16="http://schemas.microsoft.com/office/drawing/2014/main" id="{6A8448AA-1BC3-3900-054F-2D2012F58012}"/>
              </a:ext>
            </a:extLst>
          </p:cNvPr>
          <p:cNvGraphicFramePr>
            <a:graphicFrameLocks noGrp="1"/>
          </p:cNvGraphicFramePr>
          <p:nvPr>
            <p:extLst>
              <p:ext uri="{D42A27DB-BD31-4B8C-83A1-F6EECF244321}">
                <p14:modId xmlns:p14="http://schemas.microsoft.com/office/powerpoint/2010/main" val="3161293570"/>
              </p:ext>
            </p:extLst>
          </p:nvPr>
        </p:nvGraphicFramePr>
        <p:xfrm>
          <a:off x="832213" y="993402"/>
          <a:ext cx="9907619" cy="5679440"/>
        </p:xfrm>
        <a:graphic>
          <a:graphicData uri="http://schemas.openxmlformats.org/drawingml/2006/table">
            <a:tbl>
              <a:tblPr firstRow="1" bandRow="1">
                <a:tableStyleId>{5C22544A-7EE6-4342-B048-85BDC9FD1C3A}</a:tableStyleId>
              </a:tblPr>
              <a:tblGrid>
                <a:gridCol w="1992526">
                  <a:extLst>
                    <a:ext uri="{9D8B030D-6E8A-4147-A177-3AD203B41FA5}">
                      <a16:colId xmlns:a16="http://schemas.microsoft.com/office/drawing/2014/main" val="1049131728"/>
                    </a:ext>
                  </a:extLst>
                </a:gridCol>
                <a:gridCol w="2877156">
                  <a:extLst>
                    <a:ext uri="{9D8B030D-6E8A-4147-A177-3AD203B41FA5}">
                      <a16:colId xmlns:a16="http://schemas.microsoft.com/office/drawing/2014/main" val="1185011208"/>
                    </a:ext>
                  </a:extLst>
                </a:gridCol>
                <a:gridCol w="5037937">
                  <a:extLst>
                    <a:ext uri="{9D8B030D-6E8A-4147-A177-3AD203B41FA5}">
                      <a16:colId xmlns:a16="http://schemas.microsoft.com/office/drawing/2014/main" val="3344152575"/>
                    </a:ext>
                  </a:extLst>
                </a:gridCol>
              </a:tblGrid>
              <a:tr h="370840">
                <a:tc>
                  <a:txBody>
                    <a:bodyPr/>
                    <a:lstStyle/>
                    <a:p>
                      <a:r>
                        <a:rPr lang="en-GB"/>
                        <a:t>Portfolio Element</a:t>
                      </a:r>
                    </a:p>
                  </a:txBody>
                  <a:tcPr anchor="ctr"/>
                </a:tc>
                <a:tc>
                  <a:txBody>
                    <a:bodyPr/>
                    <a:lstStyle/>
                    <a:p>
                      <a:r>
                        <a:rPr lang="en-GB"/>
                        <a:t>Slide content</a:t>
                      </a:r>
                    </a:p>
                  </a:txBody>
                  <a:tcPr anchor="ctr"/>
                </a:tc>
                <a:tc>
                  <a:txBody>
                    <a:bodyPr/>
                    <a:lstStyle/>
                    <a:p>
                      <a:r>
                        <a:rPr lang="en-GB"/>
                        <a:t>Your recorded audio/cameo in the slide</a:t>
                      </a:r>
                    </a:p>
                  </a:txBody>
                  <a:tcPr anchor="ctr"/>
                </a:tc>
                <a:extLst>
                  <a:ext uri="{0D108BD9-81ED-4DB2-BD59-A6C34878D82A}">
                    <a16:rowId xmlns:a16="http://schemas.microsoft.com/office/drawing/2014/main" val="3097499473"/>
                  </a:ext>
                </a:extLst>
              </a:tr>
              <a:tr h="370840">
                <a:tc>
                  <a:txBody>
                    <a:bodyPr/>
                    <a:lstStyle/>
                    <a:p>
                      <a:r>
                        <a:rPr lang="en-GB"/>
                        <a:t>Cover</a:t>
                      </a:r>
                    </a:p>
                  </a:txBody>
                  <a:tcPr anchor="ctr"/>
                </a:tc>
                <a:tc>
                  <a:txBody>
                    <a:bodyPr/>
                    <a:lstStyle/>
                    <a:p>
                      <a:r>
                        <a:rPr lang="en-GB"/>
                        <a:t>Student ID, module code, title, final word count.</a:t>
                      </a:r>
                    </a:p>
                  </a:txBody>
                  <a:tcPr anchor="ctr"/>
                </a:tc>
                <a:tc>
                  <a:txBody>
                    <a:bodyPr/>
                    <a:lstStyle/>
                    <a:p>
                      <a:r>
                        <a:rPr lang="en-GB"/>
                        <a:t>Introduce yourself</a:t>
                      </a:r>
                    </a:p>
                  </a:txBody>
                  <a:tcPr anchor="ctr"/>
                </a:tc>
                <a:extLst>
                  <a:ext uri="{0D108BD9-81ED-4DB2-BD59-A6C34878D82A}">
                    <a16:rowId xmlns:a16="http://schemas.microsoft.com/office/drawing/2014/main" val="3130442426"/>
                  </a:ext>
                </a:extLst>
              </a:tr>
              <a:tr h="370840">
                <a:tc>
                  <a:txBody>
                    <a:bodyPr/>
                    <a:lstStyle/>
                    <a:p>
                      <a:r>
                        <a:rPr lang="en-GB"/>
                        <a:t>AI Acknowledgement</a:t>
                      </a:r>
                    </a:p>
                  </a:txBody>
                  <a:tcPr anchor="ctr"/>
                </a:tc>
                <a:tc>
                  <a:txBody>
                    <a:bodyPr/>
                    <a:lstStyle/>
                    <a:p>
                      <a:r>
                        <a:rPr lang="en-GB"/>
                        <a:t>Declaration of AI use and table of apps used</a:t>
                      </a:r>
                    </a:p>
                  </a:txBody>
                  <a:tcPr anchor="ctr"/>
                </a:tc>
                <a:tc>
                  <a:txBody>
                    <a:bodyPr/>
                    <a:lstStyle/>
                    <a:p>
                      <a:r>
                        <a:rPr lang="en-GB"/>
                        <a:t>No need to include audio/video here</a:t>
                      </a:r>
                    </a:p>
                  </a:txBody>
                  <a:tcPr anchor="ctr"/>
                </a:tc>
                <a:extLst>
                  <a:ext uri="{0D108BD9-81ED-4DB2-BD59-A6C34878D82A}">
                    <a16:rowId xmlns:a16="http://schemas.microsoft.com/office/drawing/2014/main" val="459831080"/>
                  </a:ext>
                </a:extLst>
              </a:tr>
              <a:tr h="370840">
                <a:tc>
                  <a:txBody>
                    <a:bodyPr/>
                    <a:lstStyle/>
                    <a:p>
                      <a:r>
                        <a:rPr lang="en-GB"/>
                        <a:t>Part 1 – 500 words (written)</a:t>
                      </a:r>
                    </a:p>
                  </a:txBody>
                  <a:tcPr anchor="ctr"/>
                </a:tc>
                <a:tc>
                  <a:txBody>
                    <a:bodyPr/>
                    <a:lstStyle/>
                    <a:p>
                      <a:r>
                        <a:rPr lang="en-GB"/>
                        <a:t>Insert the Part 1 written element (500 words) </a:t>
                      </a:r>
                      <a:r>
                        <a:rPr lang="en-GB" i="1"/>
                        <a:t>[improved from feedback]</a:t>
                      </a:r>
                    </a:p>
                  </a:txBody>
                  <a:tcPr anchor="ctr"/>
                </a:tc>
                <a:tc>
                  <a:txBody>
                    <a:bodyPr/>
                    <a:lstStyle/>
                    <a:p>
                      <a:r>
                        <a:rPr lang="en-GB"/>
                        <a:t>Reflection of your:</a:t>
                      </a:r>
                    </a:p>
                    <a:p>
                      <a:pPr marL="268288" lvl="1" indent="0"/>
                      <a:r>
                        <a:rPr lang="en-GB"/>
                        <a:t>Learning process for writing, citing, referencing. </a:t>
                      </a:r>
                    </a:p>
                    <a:p>
                      <a:pPr marL="268288" lvl="1" indent="0"/>
                      <a:r>
                        <a:rPr lang="en-GB"/>
                        <a:t>Improvements you made after the feedback</a:t>
                      </a:r>
                    </a:p>
                  </a:txBody>
                  <a:tcPr anchor="ctr"/>
                </a:tc>
                <a:extLst>
                  <a:ext uri="{0D108BD9-81ED-4DB2-BD59-A6C34878D82A}">
                    <a16:rowId xmlns:a16="http://schemas.microsoft.com/office/drawing/2014/main" val="3334073598"/>
                  </a:ext>
                </a:extLst>
              </a:tr>
              <a:tr h="370840">
                <a:tc>
                  <a:txBody>
                    <a:bodyPr/>
                    <a:lstStyle/>
                    <a:p>
                      <a:r>
                        <a:rPr lang="en-GB"/>
                        <a:t>Part 2 – 3-5 minute recording</a:t>
                      </a:r>
                    </a:p>
                  </a:txBody>
                  <a:tcPr anchor="ctr"/>
                </a:tc>
                <a:tc>
                  <a:txBody>
                    <a:bodyPr/>
                    <a:lstStyle/>
                    <a:p>
                      <a:r>
                        <a:rPr lang="en-GB"/>
                        <a:t>Inserted Part 2 audio (3-5 minutes)</a:t>
                      </a:r>
                    </a:p>
                    <a:p>
                      <a:r>
                        <a:rPr lang="en-GB" i="1"/>
                        <a:t>[improved from feedback]</a:t>
                      </a:r>
                    </a:p>
                  </a:txBody>
                  <a:tcPr anchor="ctr"/>
                </a:tc>
                <a:tc>
                  <a:txBody>
                    <a:bodyPr/>
                    <a:lstStyle/>
                    <a:p>
                      <a:r>
                        <a:rPr lang="en-GB"/>
                        <a:t>Reflection of your:</a:t>
                      </a:r>
                    </a:p>
                    <a:p>
                      <a:pPr marL="268288" lvl="1" indent="0"/>
                      <a:r>
                        <a:rPr lang="en-GB"/>
                        <a:t>Learning process for presenting verbally. </a:t>
                      </a:r>
                    </a:p>
                    <a:p>
                      <a:pPr marL="268288" lvl="1" indent="0"/>
                      <a:r>
                        <a:rPr lang="en-GB"/>
                        <a:t>Improvements you made after </a:t>
                      </a:r>
                      <a:r>
                        <a:rPr lang="en-GB" err="1"/>
                        <a:t>thefeedback</a:t>
                      </a:r>
                      <a:endParaRPr lang="en-GB"/>
                    </a:p>
                  </a:txBody>
                  <a:tcPr anchor="ctr"/>
                </a:tc>
                <a:extLst>
                  <a:ext uri="{0D108BD9-81ED-4DB2-BD59-A6C34878D82A}">
                    <a16:rowId xmlns:a16="http://schemas.microsoft.com/office/drawing/2014/main" val="1461455470"/>
                  </a:ext>
                </a:extLst>
              </a:tr>
              <a:tr h="370840">
                <a:tc>
                  <a:txBody>
                    <a:bodyPr/>
                    <a:lstStyle/>
                    <a:p>
                      <a:r>
                        <a:rPr lang="en-GB"/>
                        <a:t>Reflection</a:t>
                      </a:r>
                    </a:p>
                  </a:txBody>
                  <a:tcPr anchor="ctr"/>
                </a:tc>
                <a:tc>
                  <a:txBody>
                    <a:bodyPr/>
                    <a:lstStyle/>
                    <a:p>
                      <a:r>
                        <a:rPr lang="en-GB"/>
                        <a:t>Key elements of your reflection </a:t>
                      </a:r>
                    </a:p>
                  </a:txBody>
                  <a:tcPr anchor="ctr"/>
                </a:tc>
                <a:tc>
                  <a:txBody>
                    <a:bodyPr/>
                    <a:lstStyle/>
                    <a:p>
                      <a:pPr lvl="0" rtl="0"/>
                      <a:r>
                        <a:rPr lang="en-GB" sz="1800" kern="1200">
                          <a:solidFill>
                            <a:schemeClr val="dk1"/>
                          </a:solidFill>
                          <a:effectLst/>
                          <a:latin typeface="+mn-lt"/>
                          <a:ea typeface="+mn-ea"/>
                          <a:cs typeface="+mn-cs"/>
                        </a:rPr>
                        <a:t>Final reflection of your:</a:t>
                      </a:r>
                      <a:endParaRPr lang="en-GB" sz="1400" kern="1200">
                        <a:solidFill>
                          <a:schemeClr val="dk1"/>
                        </a:solidFill>
                        <a:effectLst/>
                        <a:latin typeface="+mn-lt"/>
                        <a:ea typeface="+mn-ea"/>
                        <a:cs typeface="+mn-cs"/>
                      </a:endParaRPr>
                    </a:p>
                    <a:p>
                      <a:pPr lvl="1"/>
                      <a:r>
                        <a:rPr lang="en-GB" sz="1800" kern="1200">
                          <a:solidFill>
                            <a:schemeClr val="dk1"/>
                          </a:solidFill>
                          <a:effectLst/>
                          <a:latin typeface="+mn-lt"/>
                          <a:ea typeface="+mn-ea"/>
                          <a:cs typeface="+mn-cs"/>
                        </a:rPr>
                        <a:t>Experience during the module,</a:t>
                      </a:r>
                      <a:endParaRPr lang="en-GB" sz="1400" kern="1200">
                        <a:solidFill>
                          <a:schemeClr val="dk1"/>
                        </a:solidFill>
                        <a:effectLst/>
                        <a:latin typeface="+mn-lt"/>
                        <a:ea typeface="+mn-ea"/>
                        <a:cs typeface="+mn-cs"/>
                      </a:endParaRPr>
                    </a:p>
                    <a:p>
                      <a:pPr lvl="1"/>
                      <a:r>
                        <a:rPr lang="en-GB" sz="1800" kern="1200">
                          <a:solidFill>
                            <a:schemeClr val="dk1"/>
                          </a:solidFill>
                          <a:effectLst/>
                          <a:latin typeface="+mn-lt"/>
                          <a:ea typeface="+mn-ea"/>
                          <a:cs typeface="+mn-cs"/>
                        </a:rPr>
                        <a:t>Achievement of the learning outcomes</a:t>
                      </a:r>
                      <a:endParaRPr lang="en-GB" sz="1400" kern="1200">
                        <a:solidFill>
                          <a:schemeClr val="dk1"/>
                        </a:solidFill>
                        <a:effectLst/>
                        <a:latin typeface="+mn-lt"/>
                        <a:ea typeface="+mn-ea"/>
                        <a:cs typeface="+mn-cs"/>
                      </a:endParaRPr>
                    </a:p>
                  </a:txBody>
                  <a:tcPr anchor="ctr"/>
                </a:tc>
                <a:extLst>
                  <a:ext uri="{0D108BD9-81ED-4DB2-BD59-A6C34878D82A}">
                    <a16:rowId xmlns:a16="http://schemas.microsoft.com/office/drawing/2014/main" val="171503380"/>
                  </a:ext>
                </a:extLst>
              </a:tr>
              <a:tr h="370840">
                <a:tc>
                  <a:txBody>
                    <a:bodyPr/>
                    <a:lstStyle/>
                    <a:p>
                      <a:r>
                        <a:rPr lang="en-GB"/>
                        <a:t>Next steps</a:t>
                      </a:r>
                    </a:p>
                  </a:txBody>
                  <a:tcPr anchor="ctr"/>
                </a:tc>
                <a:tc>
                  <a:txBody>
                    <a:bodyPr/>
                    <a:lstStyle/>
                    <a:p>
                      <a:r>
                        <a:rPr lang="en-GB"/>
                        <a:t>Key elements of your reflection/conclusions</a:t>
                      </a:r>
                    </a:p>
                  </a:txBody>
                  <a:tcPr anchor="ctr"/>
                </a:tc>
                <a:tc>
                  <a:txBody>
                    <a:bodyPr/>
                    <a:lstStyle/>
                    <a:p>
                      <a:pPr lvl="0"/>
                      <a:r>
                        <a:rPr lang="en-GB" sz="1800" kern="1200">
                          <a:solidFill>
                            <a:schemeClr val="dk1"/>
                          </a:solidFill>
                          <a:effectLst/>
                          <a:latin typeface="+mn-lt"/>
                          <a:ea typeface="+mn-ea"/>
                          <a:cs typeface="+mn-cs"/>
                        </a:rPr>
                        <a:t>Reflection of attending the Student Conference (at least 1 poster or 1 presentation)  and </a:t>
                      </a:r>
                      <a:endParaRPr lang="en-GB" sz="1400" kern="1200">
                        <a:solidFill>
                          <a:schemeClr val="dk1"/>
                        </a:solidFill>
                        <a:effectLst/>
                        <a:latin typeface="+mn-lt"/>
                        <a:ea typeface="+mn-ea"/>
                        <a:cs typeface="+mn-cs"/>
                      </a:endParaRPr>
                    </a:p>
                    <a:p>
                      <a:pPr lvl="0"/>
                      <a:r>
                        <a:rPr lang="en-GB" sz="1800" kern="1200">
                          <a:solidFill>
                            <a:schemeClr val="dk1"/>
                          </a:solidFill>
                          <a:effectLst/>
                          <a:latin typeface="+mn-lt"/>
                          <a:ea typeface="+mn-ea"/>
                          <a:cs typeface="+mn-cs"/>
                        </a:rPr>
                        <a:t>Next steps as a University-level learner</a:t>
                      </a:r>
                      <a:endParaRPr lang="en-GB" sz="1400" kern="1200">
                        <a:solidFill>
                          <a:schemeClr val="dk1"/>
                        </a:solidFill>
                        <a:effectLst/>
                        <a:latin typeface="+mn-lt"/>
                        <a:ea typeface="+mn-ea"/>
                        <a:cs typeface="+mn-cs"/>
                      </a:endParaRPr>
                    </a:p>
                  </a:txBody>
                  <a:tcPr anchor="ctr"/>
                </a:tc>
                <a:extLst>
                  <a:ext uri="{0D108BD9-81ED-4DB2-BD59-A6C34878D82A}">
                    <a16:rowId xmlns:a16="http://schemas.microsoft.com/office/drawing/2014/main" val="2565053407"/>
                  </a:ext>
                </a:extLst>
              </a:tr>
              <a:tr h="370840">
                <a:tc>
                  <a:txBody>
                    <a:bodyPr/>
                    <a:lstStyle/>
                    <a:p>
                      <a:r>
                        <a:rPr lang="en-GB"/>
                        <a:t>References</a:t>
                      </a:r>
                    </a:p>
                  </a:txBody>
                  <a:tcPr anchor="ctr"/>
                </a:tc>
                <a:tc>
                  <a:txBody>
                    <a:bodyPr/>
                    <a:lstStyle/>
                    <a:p>
                      <a:r>
                        <a:rPr lang="en-GB"/>
                        <a:t>All references</a:t>
                      </a:r>
                    </a:p>
                  </a:txBody>
                  <a:tcPr anchor="ctr"/>
                </a:tc>
                <a:tc>
                  <a:txBody>
                    <a:bodyPr/>
                    <a:lstStyle/>
                    <a:p>
                      <a:pPr lvl="0"/>
                      <a:r>
                        <a:rPr lang="en-GB" sz="1800" kern="1200">
                          <a:solidFill>
                            <a:schemeClr val="dk1"/>
                          </a:solidFill>
                          <a:effectLst/>
                          <a:latin typeface="+mn-lt"/>
                          <a:ea typeface="+mn-ea"/>
                          <a:cs typeface="+mn-cs"/>
                        </a:rPr>
                        <a:t>No need to include audio/video here</a:t>
                      </a:r>
                    </a:p>
                  </a:txBody>
                  <a:tcPr anchor="ctr"/>
                </a:tc>
                <a:extLst>
                  <a:ext uri="{0D108BD9-81ED-4DB2-BD59-A6C34878D82A}">
                    <a16:rowId xmlns:a16="http://schemas.microsoft.com/office/drawing/2014/main" val="2505094437"/>
                  </a:ext>
                </a:extLst>
              </a:tr>
            </a:tbl>
          </a:graphicData>
        </a:graphic>
      </p:graphicFrame>
    </p:spTree>
    <p:extLst>
      <p:ext uri="{BB962C8B-B14F-4D97-AF65-F5344CB8AC3E}">
        <p14:creationId xmlns:p14="http://schemas.microsoft.com/office/powerpoint/2010/main" val="243557613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70E74C-FA42-72B4-2271-F5C01FA538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C28C21-2CFA-A277-FA62-7806BC2F0CF8}"/>
              </a:ext>
            </a:extLst>
          </p:cNvPr>
          <p:cNvSpPr>
            <a:spLocks noGrp="1"/>
          </p:cNvSpPr>
          <p:nvPr>
            <p:ph type="title"/>
          </p:nvPr>
        </p:nvSpPr>
        <p:spPr>
          <a:xfrm>
            <a:off x="358219" y="-1764"/>
            <a:ext cx="11481847" cy="1325563"/>
          </a:xfrm>
        </p:spPr>
        <p:txBody>
          <a:bodyPr/>
          <a:lstStyle/>
          <a:p>
            <a:r>
              <a:rPr lang="en-GB" err="1">
                <a:solidFill>
                  <a:schemeClr val="bg1"/>
                </a:solidFill>
                <a:cs typeface="Calibri Light"/>
              </a:rPr>
              <a:t>Recordio</a:t>
            </a:r>
            <a:r>
              <a:rPr lang="en-GB">
                <a:solidFill>
                  <a:schemeClr val="bg1"/>
                </a:solidFill>
                <a:cs typeface="Calibri Light"/>
              </a:rPr>
              <a:t> </a:t>
            </a:r>
            <a:r>
              <a:rPr lang="en-GB" err="1">
                <a:solidFill>
                  <a:schemeClr val="bg1"/>
                </a:solidFill>
                <a:cs typeface="Calibri Light"/>
              </a:rPr>
              <a:t>llais</a:t>
            </a:r>
            <a:r>
              <a:rPr lang="en-GB">
                <a:solidFill>
                  <a:schemeClr val="bg1"/>
                </a:solidFill>
                <a:cs typeface="Calibri Light"/>
              </a:rPr>
              <a:t> </a:t>
            </a:r>
            <a:r>
              <a:rPr lang="en-GB" err="1">
                <a:solidFill>
                  <a:schemeClr val="bg1"/>
                </a:solidFill>
                <a:cs typeface="Calibri Light"/>
              </a:rPr>
              <a:t>ar</a:t>
            </a:r>
            <a:r>
              <a:rPr lang="en-GB">
                <a:solidFill>
                  <a:schemeClr val="bg1"/>
                </a:solidFill>
                <a:cs typeface="Calibri Light"/>
              </a:rPr>
              <a:t> PPT / Recording PPT audio </a:t>
            </a:r>
          </a:p>
        </p:txBody>
      </p:sp>
      <p:sp>
        <p:nvSpPr>
          <p:cNvPr id="3" name="AutoShape 2">
            <a:extLst>
              <a:ext uri="{FF2B5EF4-FFF2-40B4-BE49-F238E27FC236}">
                <a16:creationId xmlns:a16="http://schemas.microsoft.com/office/drawing/2014/main" id="{D798CE23-3FBC-B19A-1287-37C3B79C3FA2}"/>
              </a:ext>
            </a:extLst>
          </p:cNvPr>
          <p:cNvSpPr>
            <a:spLocks noChangeAspect="1" noChangeArrowheads="1"/>
          </p:cNvSpPr>
          <p:nvPr/>
        </p:nvSpPr>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a:extLst>
              <a:ext uri="{FF2B5EF4-FFF2-40B4-BE49-F238E27FC236}">
                <a16:creationId xmlns:a16="http://schemas.microsoft.com/office/drawing/2014/main" id="{E1811C3D-CA31-51C0-5F9D-DAD1AD3F961A}"/>
              </a:ext>
            </a:extLst>
          </p:cNvPr>
          <p:cNvSpPr>
            <a:spLocks noChangeAspect="1" noChangeArrowheads="1"/>
          </p:cNvSpPr>
          <p:nvPr/>
        </p:nvSpPr>
        <p:spPr bwMode="auto">
          <a:xfrm>
            <a:off x="152400" y="2373456"/>
            <a:ext cx="8243455" cy="463694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8">
            <a:extLst>
              <a:ext uri="{FF2B5EF4-FFF2-40B4-BE49-F238E27FC236}">
                <a16:creationId xmlns:a16="http://schemas.microsoft.com/office/drawing/2014/main" id="{77A390D6-203F-8A5B-189B-0A51466694B6}"/>
              </a:ext>
            </a:extLst>
          </p:cNvPr>
          <p:cNvSpPr>
            <a:spLocks noChangeAspect="1" noChangeArrowheads="1"/>
          </p:cNvSpPr>
          <p:nvPr/>
        </p:nvSpPr>
        <p:spPr bwMode="auto">
          <a:xfrm>
            <a:off x="152400" y="15240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 name="AutoShape 10" descr="Recording a Video and Presentation in Powerpoint">
            <a:extLst>
              <a:ext uri="{FF2B5EF4-FFF2-40B4-BE49-F238E27FC236}">
                <a16:creationId xmlns:a16="http://schemas.microsoft.com/office/drawing/2014/main" id="{870C3592-00C0-B6C0-4B77-7F995B8699F9}"/>
              </a:ext>
            </a:extLst>
          </p:cNvPr>
          <p:cNvSpPr>
            <a:spLocks noChangeAspect="1" noChangeArrowheads="1"/>
          </p:cNvSpPr>
          <p:nvPr/>
        </p:nvSpPr>
        <p:spPr bwMode="auto">
          <a:xfrm>
            <a:off x="5943599" y="3276599"/>
            <a:ext cx="3045229" cy="304522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 name="AutoShape 12">
            <a:extLst>
              <a:ext uri="{FF2B5EF4-FFF2-40B4-BE49-F238E27FC236}">
                <a16:creationId xmlns:a16="http://schemas.microsoft.com/office/drawing/2014/main" id="{0BE07986-A81A-BD17-EB2E-A3C46FE09377}"/>
              </a:ext>
            </a:extLst>
          </p:cNvPr>
          <p:cNvSpPr>
            <a:spLocks noChangeAspect="1" noChangeArrowheads="1"/>
          </p:cNvSpPr>
          <p:nvPr/>
        </p:nvSpPr>
        <p:spPr bwMode="auto">
          <a:xfrm>
            <a:off x="304800" y="30480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18">
            <a:extLst>
              <a:ext uri="{FF2B5EF4-FFF2-40B4-BE49-F238E27FC236}">
                <a16:creationId xmlns:a16="http://schemas.microsoft.com/office/drawing/2014/main" id="{6DB972CE-2D6F-80C2-0A26-8E73ACD9DC7D}"/>
              </a:ext>
            </a:extLst>
          </p:cNvPr>
          <p:cNvSpPr>
            <a:spLocks noChangeAspect="1" noChangeArrowheads="1"/>
          </p:cNvSpPr>
          <p:nvPr/>
        </p:nvSpPr>
        <p:spPr bwMode="auto">
          <a:xfrm>
            <a:off x="457200" y="45720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9" name="Recording-20250227_170245">
            <a:hlinkClick r:id="" action="ppaction://media"/>
            <a:extLst>
              <a:ext uri="{FF2B5EF4-FFF2-40B4-BE49-F238E27FC236}">
                <a16:creationId xmlns:a16="http://schemas.microsoft.com/office/drawing/2014/main" id="{DC551280-2831-49F0-74EF-2BB61A9D526D}"/>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6674" t="9503" r="6587" b="1689"/>
          <a:stretch/>
        </p:blipFill>
        <p:spPr>
          <a:xfrm>
            <a:off x="6096000" y="2884663"/>
            <a:ext cx="5287617" cy="3045229"/>
          </a:xfrm>
          <a:prstGeom prst="rect">
            <a:avLst/>
          </a:prstGeom>
        </p:spPr>
      </p:pic>
      <p:pic>
        <p:nvPicPr>
          <p:cNvPr id="31" name="Picture 30" descr="A screenshot of a computer&#10;&#10;AI-generated content may be incorrect.">
            <a:extLst>
              <a:ext uri="{FF2B5EF4-FFF2-40B4-BE49-F238E27FC236}">
                <a16:creationId xmlns:a16="http://schemas.microsoft.com/office/drawing/2014/main" id="{51FD8B98-2A6C-2935-B19C-8F23FA7AB994}"/>
              </a:ext>
            </a:extLst>
          </p:cNvPr>
          <p:cNvPicPr>
            <a:picLocks noChangeAspect="1"/>
          </p:cNvPicPr>
          <p:nvPr/>
        </p:nvPicPr>
        <p:blipFill>
          <a:blip r:embed="rId5"/>
          <a:srcRect l="-373" r="1" b="73830"/>
          <a:stretch/>
        </p:blipFill>
        <p:spPr>
          <a:xfrm>
            <a:off x="5839138" y="1551212"/>
            <a:ext cx="5527709" cy="810685"/>
          </a:xfrm>
          <a:prstGeom prst="rect">
            <a:avLst/>
          </a:prstGeom>
        </p:spPr>
      </p:pic>
      <p:sp>
        <p:nvSpPr>
          <p:cNvPr id="32" name="Oval 31">
            <a:extLst>
              <a:ext uri="{FF2B5EF4-FFF2-40B4-BE49-F238E27FC236}">
                <a16:creationId xmlns:a16="http://schemas.microsoft.com/office/drawing/2014/main" id="{C5974ADA-4E4C-6263-3AD6-5CE8B0A9562F}"/>
              </a:ext>
            </a:extLst>
          </p:cNvPr>
          <p:cNvSpPr/>
          <p:nvPr/>
        </p:nvSpPr>
        <p:spPr>
          <a:xfrm>
            <a:off x="7916114" y="1718721"/>
            <a:ext cx="697542" cy="24214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Oval 32">
            <a:extLst>
              <a:ext uri="{FF2B5EF4-FFF2-40B4-BE49-F238E27FC236}">
                <a16:creationId xmlns:a16="http://schemas.microsoft.com/office/drawing/2014/main" id="{4B07B5E4-71D8-7403-FC3A-35495498B4C5}"/>
              </a:ext>
            </a:extLst>
          </p:cNvPr>
          <p:cNvSpPr/>
          <p:nvPr/>
        </p:nvSpPr>
        <p:spPr>
          <a:xfrm>
            <a:off x="10196569" y="1698106"/>
            <a:ext cx="671042" cy="258923"/>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a:extLst>
              <a:ext uri="{FF2B5EF4-FFF2-40B4-BE49-F238E27FC236}">
                <a16:creationId xmlns:a16="http://schemas.microsoft.com/office/drawing/2014/main" id="{8C26F1D5-A024-9A2D-4F35-0D1DB865C2EF}"/>
              </a:ext>
            </a:extLst>
          </p:cNvPr>
          <p:cNvGrpSpPr/>
          <p:nvPr/>
        </p:nvGrpSpPr>
        <p:grpSpPr>
          <a:xfrm>
            <a:off x="193106" y="1141985"/>
            <a:ext cx="1940006" cy="607001"/>
            <a:chOff x="-13765710" y="-242699"/>
            <a:chExt cx="6622720" cy="607001"/>
          </a:xfrm>
        </p:grpSpPr>
        <p:sp>
          <p:nvSpPr>
            <p:cNvPr id="45" name="Google Shape;678;p25">
              <a:extLst>
                <a:ext uri="{FF2B5EF4-FFF2-40B4-BE49-F238E27FC236}">
                  <a16:creationId xmlns:a16="http://schemas.microsoft.com/office/drawing/2014/main" id="{D2CFB567-AE36-B9E1-BBED-64CB85F7AC46}"/>
                </a:ext>
              </a:extLst>
            </p:cNvPr>
            <p:cNvSpPr/>
            <p:nvPr/>
          </p:nvSpPr>
          <p:spPr>
            <a:xfrm>
              <a:off x="-13765710" y="-242699"/>
              <a:ext cx="6622720"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48" name="Google Shape;681;p25">
              <a:extLst>
                <a:ext uri="{FF2B5EF4-FFF2-40B4-BE49-F238E27FC236}">
                  <a16:creationId xmlns:a16="http://schemas.microsoft.com/office/drawing/2014/main" id="{1737EE77-3A31-F028-952D-590DA6ACD94D}"/>
                </a:ext>
              </a:extLst>
            </p:cNvPr>
            <p:cNvSpPr/>
            <p:nvPr/>
          </p:nvSpPr>
          <p:spPr>
            <a:xfrm flipH="1">
              <a:off x="-13317766" y="-151166"/>
              <a:ext cx="5709067"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lgn="ctr">
                <a:buNone/>
              </a:pPr>
              <a:r>
                <a:rPr lang="en-US" sz="2000">
                  <a:solidFill>
                    <a:schemeClr val="bg1"/>
                  </a:solidFill>
                  <a:latin typeface="AkzidenzGrotesk" panose="02000903050000020004" pitchFamily="2" charset="0"/>
                  <a:ea typeface="+mn-lt"/>
                  <a:cs typeface="+mn-lt"/>
                </a:rPr>
                <a:t>Option 1</a:t>
              </a:r>
              <a:endParaRPr lang="en-US" sz="2000" i="1">
                <a:solidFill>
                  <a:schemeClr val="bg1"/>
                </a:solidFill>
                <a:latin typeface="AkzidenzGrotesk" panose="02000903050000020004" pitchFamily="2" charset="0"/>
                <a:ea typeface="Calibri"/>
                <a:cs typeface="Calibri"/>
              </a:endParaRPr>
            </a:p>
          </p:txBody>
        </p:sp>
      </p:grpSp>
      <p:grpSp>
        <p:nvGrpSpPr>
          <p:cNvPr id="49" name="Group 48">
            <a:extLst>
              <a:ext uri="{FF2B5EF4-FFF2-40B4-BE49-F238E27FC236}">
                <a16:creationId xmlns:a16="http://schemas.microsoft.com/office/drawing/2014/main" id="{816B9FDB-4AA4-E938-5990-0BBD3ABF93A6}"/>
              </a:ext>
            </a:extLst>
          </p:cNvPr>
          <p:cNvGrpSpPr/>
          <p:nvPr/>
        </p:nvGrpSpPr>
        <p:grpSpPr>
          <a:xfrm>
            <a:off x="7764736" y="891814"/>
            <a:ext cx="1940006" cy="607001"/>
            <a:chOff x="12082035" y="-492870"/>
            <a:chExt cx="6622719" cy="607001"/>
          </a:xfrm>
        </p:grpSpPr>
        <p:sp>
          <p:nvSpPr>
            <p:cNvPr id="50" name="Google Shape;704;p25">
              <a:extLst>
                <a:ext uri="{FF2B5EF4-FFF2-40B4-BE49-F238E27FC236}">
                  <a16:creationId xmlns:a16="http://schemas.microsoft.com/office/drawing/2014/main" id="{C93310AD-C735-6EA5-DB79-9F23AC4F09CD}"/>
                </a:ext>
              </a:extLst>
            </p:cNvPr>
            <p:cNvSpPr/>
            <p:nvPr/>
          </p:nvSpPr>
          <p:spPr>
            <a:xfrm>
              <a:off x="12082035" y="-492870"/>
              <a:ext cx="6622719"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Fira Sans"/>
                <a:ea typeface="Fira Sans"/>
                <a:cs typeface="Fira Sans"/>
                <a:sym typeface="Fira Sans"/>
              </a:endParaRPr>
            </a:p>
          </p:txBody>
        </p:sp>
        <p:sp>
          <p:nvSpPr>
            <p:cNvPr id="52" name="Google Shape;707;p25">
              <a:extLst>
                <a:ext uri="{FF2B5EF4-FFF2-40B4-BE49-F238E27FC236}">
                  <a16:creationId xmlns:a16="http://schemas.microsoft.com/office/drawing/2014/main" id="{6D63FEAA-9776-47D9-94AB-BC94D082E6A6}"/>
                </a:ext>
              </a:extLst>
            </p:cNvPr>
            <p:cNvSpPr/>
            <p:nvPr/>
          </p:nvSpPr>
          <p:spPr>
            <a:xfrm flipH="1">
              <a:off x="12696769" y="-410983"/>
              <a:ext cx="4908573"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lgn="ctr">
                <a:buNone/>
              </a:pPr>
              <a:r>
                <a:rPr lang="en-US" sz="2000">
                  <a:solidFill>
                    <a:schemeClr val="bg1"/>
                  </a:solidFill>
                  <a:latin typeface="AkzidenzGrotesk" panose="02000903050000020004" pitchFamily="2" charset="0"/>
                </a:rPr>
                <a:t>Option 2</a:t>
              </a:r>
              <a:endParaRPr lang="en-US" sz="2000" i="1">
                <a:solidFill>
                  <a:schemeClr val="bg1"/>
                </a:solidFill>
                <a:latin typeface="AkzidenzGrotesk" panose="02000903050000020004" pitchFamily="2" charset="0"/>
                <a:ea typeface="Calibri"/>
                <a:cs typeface="Calibri"/>
              </a:endParaRPr>
            </a:p>
          </p:txBody>
        </p:sp>
      </p:grpSp>
      <p:sp>
        <p:nvSpPr>
          <p:cNvPr id="54" name="Arrow: Down 53">
            <a:extLst>
              <a:ext uri="{FF2B5EF4-FFF2-40B4-BE49-F238E27FC236}">
                <a16:creationId xmlns:a16="http://schemas.microsoft.com/office/drawing/2014/main" id="{49108240-00B0-7C9B-04F7-4C9B27337075}"/>
              </a:ext>
            </a:extLst>
          </p:cNvPr>
          <p:cNvSpPr/>
          <p:nvPr/>
        </p:nvSpPr>
        <p:spPr>
          <a:xfrm>
            <a:off x="8395855" y="2427316"/>
            <a:ext cx="217801" cy="326517"/>
          </a:xfrm>
          <a:prstGeom prst="downArrow">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6FBDD7B1-9DC2-DD2A-3E2A-37F4D659FD45}"/>
              </a:ext>
            </a:extLst>
          </p:cNvPr>
          <p:cNvPicPr>
            <a:picLocks noChangeAspect="1"/>
          </p:cNvPicPr>
          <p:nvPr/>
        </p:nvPicPr>
        <p:blipFill>
          <a:blip r:embed="rId6"/>
          <a:stretch>
            <a:fillRect/>
          </a:stretch>
        </p:blipFill>
        <p:spPr>
          <a:xfrm>
            <a:off x="87127" y="2048406"/>
            <a:ext cx="5675811" cy="561713"/>
          </a:xfrm>
          <a:prstGeom prst="rect">
            <a:avLst/>
          </a:prstGeom>
        </p:spPr>
      </p:pic>
      <p:sp>
        <p:nvSpPr>
          <p:cNvPr id="12" name="Oval 11">
            <a:extLst>
              <a:ext uri="{FF2B5EF4-FFF2-40B4-BE49-F238E27FC236}">
                <a16:creationId xmlns:a16="http://schemas.microsoft.com/office/drawing/2014/main" id="{984C982B-3130-CF52-B9B7-EEE6B3027EFE}"/>
              </a:ext>
            </a:extLst>
          </p:cNvPr>
          <p:cNvSpPr/>
          <p:nvPr/>
        </p:nvSpPr>
        <p:spPr>
          <a:xfrm>
            <a:off x="4910390" y="2016400"/>
            <a:ext cx="453340" cy="561713"/>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A screenshot of a computer&#10;&#10;AI-generated content may be incorrect.">
            <a:extLst>
              <a:ext uri="{FF2B5EF4-FFF2-40B4-BE49-F238E27FC236}">
                <a16:creationId xmlns:a16="http://schemas.microsoft.com/office/drawing/2014/main" id="{28EF81EF-9FAE-D91C-BAD6-646B2C48B8F1}"/>
              </a:ext>
            </a:extLst>
          </p:cNvPr>
          <p:cNvPicPr>
            <a:picLocks noChangeAspect="1"/>
          </p:cNvPicPr>
          <p:nvPr/>
        </p:nvPicPr>
        <p:blipFill>
          <a:blip r:embed="rId7"/>
          <a:stretch>
            <a:fillRect/>
          </a:stretch>
        </p:blipFill>
        <p:spPr>
          <a:xfrm>
            <a:off x="3548810" y="3014987"/>
            <a:ext cx="1887741" cy="2286425"/>
          </a:xfrm>
          <a:prstGeom prst="rect">
            <a:avLst/>
          </a:prstGeom>
        </p:spPr>
      </p:pic>
      <p:sp>
        <p:nvSpPr>
          <p:cNvPr id="15" name="Arrow: Down 14">
            <a:extLst>
              <a:ext uri="{FF2B5EF4-FFF2-40B4-BE49-F238E27FC236}">
                <a16:creationId xmlns:a16="http://schemas.microsoft.com/office/drawing/2014/main" id="{864F983D-8C09-7A63-7647-486B91DE75F3}"/>
              </a:ext>
            </a:extLst>
          </p:cNvPr>
          <p:cNvSpPr/>
          <p:nvPr/>
        </p:nvSpPr>
        <p:spPr>
          <a:xfrm>
            <a:off x="5046758" y="2640216"/>
            <a:ext cx="217801" cy="326517"/>
          </a:xfrm>
          <a:prstGeom prst="downArrow">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79BBFFDB-86A2-92B4-BB04-DBDFC5EFA821}"/>
              </a:ext>
            </a:extLst>
          </p:cNvPr>
          <p:cNvSpPr/>
          <p:nvPr/>
        </p:nvSpPr>
        <p:spPr>
          <a:xfrm>
            <a:off x="4129644" y="4986459"/>
            <a:ext cx="1026014" cy="326512"/>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4" name="Picture 23" descr="A screenshot of a computer&#10;&#10;AI-generated content may be incorrect.">
            <a:extLst>
              <a:ext uri="{FF2B5EF4-FFF2-40B4-BE49-F238E27FC236}">
                <a16:creationId xmlns:a16="http://schemas.microsoft.com/office/drawing/2014/main" id="{A6ED7AAF-D5AD-ADE2-4928-9037889E875A}"/>
              </a:ext>
            </a:extLst>
          </p:cNvPr>
          <p:cNvPicPr>
            <a:picLocks noChangeAspect="1"/>
          </p:cNvPicPr>
          <p:nvPr/>
        </p:nvPicPr>
        <p:blipFill>
          <a:blip r:embed="rId8"/>
          <a:stretch>
            <a:fillRect/>
          </a:stretch>
        </p:blipFill>
        <p:spPr>
          <a:xfrm>
            <a:off x="457200" y="3298679"/>
            <a:ext cx="2158208" cy="1359846"/>
          </a:xfrm>
          <a:prstGeom prst="rect">
            <a:avLst/>
          </a:prstGeom>
        </p:spPr>
      </p:pic>
      <p:sp>
        <p:nvSpPr>
          <p:cNvPr id="25" name="Arrow: Down 24">
            <a:extLst>
              <a:ext uri="{FF2B5EF4-FFF2-40B4-BE49-F238E27FC236}">
                <a16:creationId xmlns:a16="http://schemas.microsoft.com/office/drawing/2014/main" id="{87385844-BBB6-DA0D-EC8D-73578595789C}"/>
              </a:ext>
            </a:extLst>
          </p:cNvPr>
          <p:cNvSpPr/>
          <p:nvPr/>
        </p:nvSpPr>
        <p:spPr>
          <a:xfrm rot="5400000">
            <a:off x="2836079" y="3815343"/>
            <a:ext cx="217801" cy="326517"/>
          </a:xfrm>
          <a:prstGeom prst="downArrow">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a:extLst>
              <a:ext uri="{FF2B5EF4-FFF2-40B4-BE49-F238E27FC236}">
                <a16:creationId xmlns:a16="http://schemas.microsoft.com/office/drawing/2014/main" id="{6E8B0EF2-EC93-0C2C-B526-536500EF0C74}"/>
              </a:ext>
            </a:extLst>
          </p:cNvPr>
          <p:cNvSpPr/>
          <p:nvPr/>
        </p:nvSpPr>
        <p:spPr>
          <a:xfrm>
            <a:off x="999307" y="3967674"/>
            <a:ext cx="907869" cy="70241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7" name="Graphic 26" descr="Volume with solid fill">
            <a:extLst>
              <a:ext uri="{FF2B5EF4-FFF2-40B4-BE49-F238E27FC236}">
                <a16:creationId xmlns:a16="http://schemas.microsoft.com/office/drawing/2014/main" id="{33885659-24AD-23E4-3D5E-0059EFB832F4}"/>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1313126" y="5247964"/>
            <a:ext cx="681928" cy="681928"/>
          </a:xfrm>
          <a:prstGeom prst="rect">
            <a:avLst/>
          </a:prstGeom>
        </p:spPr>
      </p:pic>
      <p:sp>
        <p:nvSpPr>
          <p:cNvPr id="30" name="Arrow: Down 29">
            <a:extLst>
              <a:ext uri="{FF2B5EF4-FFF2-40B4-BE49-F238E27FC236}">
                <a16:creationId xmlns:a16="http://schemas.microsoft.com/office/drawing/2014/main" id="{CC028F5B-8DCF-0DA2-E795-282984CD5324}"/>
              </a:ext>
            </a:extLst>
          </p:cNvPr>
          <p:cNvSpPr/>
          <p:nvPr/>
        </p:nvSpPr>
        <p:spPr>
          <a:xfrm>
            <a:off x="1480794" y="4904821"/>
            <a:ext cx="217801" cy="326517"/>
          </a:xfrm>
          <a:prstGeom prst="downArrow">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314283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883" fill="hold"/>
                                        <p:tgtEl>
                                          <p:spTgt spid="29"/>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44"/>
                                        </p:tgtEl>
                                        <p:attrNameLst>
                                          <p:attrName>style.visibility</p:attrName>
                                        </p:attrNameLst>
                                      </p:cBhvr>
                                      <p:to>
                                        <p:strVal val="visible"/>
                                      </p:to>
                                    </p:set>
                                    <p:anim calcmode="lin" valueType="num">
                                      <p:cBhvr additive="base">
                                        <p:cTn id="11" dur="500" fill="hold"/>
                                        <p:tgtEl>
                                          <p:spTgt spid="44"/>
                                        </p:tgtEl>
                                        <p:attrNameLst>
                                          <p:attrName>ppt_x</p:attrName>
                                        </p:attrNameLst>
                                      </p:cBhvr>
                                      <p:tavLst>
                                        <p:tav tm="0">
                                          <p:val>
                                            <p:strVal val="0-#ppt_w/2"/>
                                          </p:val>
                                        </p:tav>
                                        <p:tav tm="100000">
                                          <p:val>
                                            <p:strVal val="#ppt_x"/>
                                          </p:val>
                                        </p:tav>
                                      </p:tavLst>
                                    </p:anim>
                                    <p:anim calcmode="lin" valueType="num">
                                      <p:cBhvr additive="base">
                                        <p:cTn id="12" dur="500" fill="hold"/>
                                        <p:tgtEl>
                                          <p:spTgt spid="44"/>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49"/>
                                        </p:tgtEl>
                                        <p:attrNameLst>
                                          <p:attrName>style.visibility</p:attrName>
                                        </p:attrNameLst>
                                      </p:cBhvr>
                                      <p:to>
                                        <p:strVal val="visible"/>
                                      </p:to>
                                    </p:set>
                                    <p:anim calcmode="lin" valueType="num">
                                      <p:cBhvr additive="base">
                                        <p:cTn id="17" dur="500" fill="hold"/>
                                        <p:tgtEl>
                                          <p:spTgt spid="49"/>
                                        </p:tgtEl>
                                        <p:attrNameLst>
                                          <p:attrName>ppt_x</p:attrName>
                                        </p:attrNameLst>
                                      </p:cBhvr>
                                      <p:tavLst>
                                        <p:tav tm="0">
                                          <p:val>
                                            <p:strVal val="0-#ppt_w/2"/>
                                          </p:val>
                                        </p:tav>
                                        <p:tav tm="100000">
                                          <p:val>
                                            <p:strVal val="#ppt_x"/>
                                          </p:val>
                                        </p:tav>
                                      </p:tavLst>
                                    </p:anim>
                                    <p:anim calcmode="lin" valueType="num">
                                      <p:cBhvr additive="base">
                                        <p:cTn id="18" dur="500" fill="hold"/>
                                        <p:tgtEl>
                                          <p:spTgt spid="4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9" fill="hold" display="0">
                  <p:stCondLst>
                    <p:cond delay="indefinite"/>
                  </p:stCondLst>
                </p:cTn>
                <p:tgtEl>
                  <p:spTgt spid="29"/>
                </p:tgtEl>
              </p:cMediaNode>
            </p:video>
            <p:seq concurrent="1" nextAc="seek">
              <p:cTn id="20" restart="whenNotActive" fill="hold" evtFilter="cancelBubble" nodeType="interactiveSeq">
                <p:stCondLst>
                  <p:cond evt="onClick" delay="0">
                    <p:tgtEl>
                      <p:spTgt spid="29"/>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29"/>
                                        </p:tgtEl>
                                      </p:cBhvr>
                                    </p:cmd>
                                  </p:childTnLst>
                                </p:cTn>
                              </p:par>
                            </p:childTnLst>
                          </p:cTn>
                        </p:par>
                      </p:childTnLst>
                    </p:cTn>
                  </p:par>
                </p:childTnLst>
              </p:cTn>
              <p:nextCondLst>
                <p:cond evt="onClick" delay="0">
                  <p:tgtEl>
                    <p:spTgt spid="29"/>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48933" y="1462933"/>
            <a:ext cx="8195734" cy="1771335"/>
          </a:xfrm>
        </p:spPr>
        <p:txBody>
          <a:bodyPr>
            <a:normAutofit fontScale="90000"/>
          </a:bodyPr>
          <a:lstStyle/>
          <a:p>
            <a:r>
              <a:rPr lang="en-US" b="1" err="1"/>
              <a:t>Myfyrio</a:t>
            </a:r>
            <a:br>
              <a:rPr lang="en-US" b="1"/>
            </a:br>
            <a:br>
              <a:rPr lang="en-US" b="1"/>
            </a:br>
            <a:r>
              <a:rPr lang="en-US" b="1"/>
              <a:t>Reflection</a:t>
            </a:r>
            <a:endParaRPr lang="en-US" b="1">
              <a:cs typeface="Calibri Light"/>
            </a:endParaRPr>
          </a:p>
        </p:txBody>
      </p:sp>
      <p:sp>
        <p:nvSpPr>
          <p:cNvPr id="5" name="Subtitle 2"/>
          <p:cNvSpPr>
            <a:spLocks noGrp="1"/>
          </p:cNvSpPr>
          <p:nvPr>
            <p:ph type="subTitle" idx="1"/>
          </p:nvPr>
        </p:nvSpPr>
        <p:spPr>
          <a:xfrm>
            <a:off x="2624161" y="2825305"/>
            <a:ext cx="6400800" cy="1752600"/>
          </a:xfrm>
        </p:spPr>
        <p:txBody>
          <a:bodyPr>
            <a:normAutofit/>
          </a:bodyPr>
          <a:lstStyle/>
          <a:p>
            <a:pPr marL="257175" indent="-257175">
              <a:buFont typeface="Arial" panose="020B0604020202020204" pitchFamily="34" charset="0"/>
              <a:buChar char="•"/>
            </a:pPr>
            <a:endParaRPr lang="en-GB" sz="2100" b="1">
              <a:solidFill>
                <a:schemeClr val="tx1"/>
              </a:solidFill>
            </a:endParaRPr>
          </a:p>
          <a:p>
            <a:pPr marL="257175" indent="-257175">
              <a:buFont typeface="Arial" panose="020B0604020202020204" pitchFamily="34" charset="0"/>
              <a:buChar char="•"/>
            </a:pPr>
            <a:endParaRPr lang="en-GB" sz="2100" b="1">
              <a:solidFill>
                <a:schemeClr val="tx1"/>
              </a:solidFill>
            </a:endParaRPr>
          </a:p>
        </p:txBody>
      </p:sp>
      <p:pic>
        <p:nvPicPr>
          <p:cNvPr id="6" name="Picture 5"/>
          <p:cNvPicPr>
            <a:picLocks noChangeAspect="1"/>
          </p:cNvPicPr>
          <p:nvPr/>
        </p:nvPicPr>
        <p:blipFill rotWithShape="1">
          <a:blip r:embed="rId3"/>
          <a:srcRect l="-6498" t="-5545" r="-361" b="450"/>
          <a:stretch/>
        </p:blipFill>
        <p:spPr>
          <a:xfrm>
            <a:off x="984048" y="3237304"/>
            <a:ext cx="3223682" cy="2536348"/>
          </a:xfrm>
          <a:prstGeom prst="rect">
            <a:avLst/>
          </a:prstGeom>
        </p:spPr>
      </p:pic>
      <p:pic>
        <p:nvPicPr>
          <p:cNvPr id="7" name="Picture 6"/>
          <p:cNvPicPr>
            <a:picLocks noChangeAspect="1"/>
          </p:cNvPicPr>
          <p:nvPr/>
        </p:nvPicPr>
        <p:blipFill>
          <a:blip r:embed="rId4"/>
          <a:stretch>
            <a:fillRect/>
          </a:stretch>
        </p:blipFill>
        <p:spPr>
          <a:xfrm>
            <a:off x="7264400" y="3534581"/>
            <a:ext cx="3041950" cy="2413404"/>
          </a:xfrm>
          <a:prstGeom prst="rect">
            <a:avLst/>
          </a:prstGeom>
        </p:spPr>
      </p:pic>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3D2BE-1C72-D9BA-2259-CC550056796E}"/>
              </a:ext>
            </a:extLst>
          </p:cNvPr>
          <p:cNvSpPr>
            <a:spLocks noGrp="1"/>
          </p:cNvSpPr>
          <p:nvPr>
            <p:ph type="title"/>
          </p:nvPr>
        </p:nvSpPr>
        <p:spPr>
          <a:xfrm>
            <a:off x="1122336" y="-246025"/>
            <a:ext cx="10515600" cy="1325563"/>
          </a:xfrm>
        </p:spPr>
        <p:txBody>
          <a:bodyPr/>
          <a:lstStyle/>
          <a:p>
            <a:r>
              <a:rPr lang="en-US" b="1" err="1">
                <a:solidFill>
                  <a:schemeClr val="bg1"/>
                </a:solidFill>
                <a:cs typeface="Calibri Light"/>
              </a:rPr>
              <a:t>Rhestr</a:t>
            </a:r>
            <a:r>
              <a:rPr lang="en-US" b="1">
                <a:solidFill>
                  <a:schemeClr val="bg1"/>
                </a:solidFill>
                <a:cs typeface="Calibri Light"/>
              </a:rPr>
              <a:t> </a:t>
            </a:r>
            <a:r>
              <a:rPr lang="en-US" b="1" err="1">
                <a:solidFill>
                  <a:schemeClr val="bg1"/>
                </a:solidFill>
                <a:cs typeface="Calibri Light"/>
              </a:rPr>
              <a:t>oddi</a:t>
            </a:r>
            <a:r>
              <a:rPr lang="en-US" b="1">
                <a:solidFill>
                  <a:schemeClr val="bg1"/>
                </a:solidFill>
                <a:cs typeface="Calibri Light"/>
              </a:rPr>
              <a:t> </a:t>
            </a:r>
            <a:r>
              <a:rPr lang="en-US" b="1" err="1">
                <a:solidFill>
                  <a:schemeClr val="bg1"/>
                </a:solidFill>
                <a:cs typeface="Calibri Light"/>
              </a:rPr>
              <a:t>ar</a:t>
            </a:r>
            <a:r>
              <a:rPr lang="en-US" b="1">
                <a:solidFill>
                  <a:schemeClr val="bg1"/>
                </a:solidFill>
                <a:cs typeface="Calibri Light"/>
              </a:rPr>
              <a:t> GA36 / List from GA36</a:t>
            </a:r>
            <a:r>
              <a:rPr lang="en-US">
                <a:cs typeface="Calibri Light"/>
              </a:rPr>
              <a:t> </a:t>
            </a:r>
            <a:endParaRPr lang="en-US">
              <a:ea typeface="Calibri Light"/>
              <a:cs typeface="Calibri Light"/>
            </a:endParaRPr>
          </a:p>
        </p:txBody>
      </p:sp>
      <p:sp>
        <p:nvSpPr>
          <p:cNvPr id="6" name="TextBox 5">
            <a:extLst>
              <a:ext uri="{FF2B5EF4-FFF2-40B4-BE49-F238E27FC236}">
                <a16:creationId xmlns:a16="http://schemas.microsoft.com/office/drawing/2014/main" id="{08678A6E-C147-7EC0-B5B7-405A6B70DCCC}"/>
              </a:ext>
            </a:extLst>
          </p:cNvPr>
          <p:cNvSpPr txBox="1"/>
          <p:nvPr/>
        </p:nvSpPr>
        <p:spPr>
          <a:xfrm>
            <a:off x="230910" y="1281545"/>
            <a:ext cx="10621818"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algn="just"/>
            <a:r>
              <a:rPr lang="en-US" sz="1100" b="1">
                <a:solidFill>
                  <a:srgbClr val="000000"/>
                </a:solidFill>
                <a:latin typeface="Arial"/>
                <a:ea typeface="Arial"/>
                <a:cs typeface="Arial"/>
              </a:rPr>
              <a:t>BSc Sport, Health &amp; Physical Education: </a:t>
            </a:r>
            <a:r>
              <a:rPr lang="en-US" sz="1100">
                <a:solidFill>
                  <a:srgbClr val="000000"/>
                </a:solidFill>
                <a:latin typeface="Arial"/>
                <a:ea typeface="Arial"/>
                <a:cs typeface="Arial"/>
              </a:rPr>
              <a:t> </a:t>
            </a:r>
          </a:p>
          <a:p>
            <a:pPr marL="685800" indent="-228600"/>
            <a:r>
              <a:rPr lang="en-US" sz="1100">
                <a:solidFill>
                  <a:srgbClr val="000000"/>
                </a:solidFill>
                <a:latin typeface="Arial"/>
                <a:ea typeface="Arial"/>
                <a:cs typeface="Arial"/>
              </a:rPr>
              <a:t>Discuss the importance of sport and physical activity in a child’s/young person’s life</a:t>
            </a:r>
          </a:p>
          <a:p>
            <a:pPr marL="685800" indent="-228600"/>
            <a:r>
              <a:rPr lang="en-US" sz="1100">
                <a:solidFill>
                  <a:srgbClr val="000000"/>
                </a:solidFill>
                <a:latin typeface="Arial"/>
                <a:ea typeface="Arial"/>
                <a:cs typeface="Arial"/>
              </a:rPr>
              <a:t>Discuss whether Physical Education should be a compulsory part of the school curriculum.  </a:t>
            </a:r>
          </a:p>
          <a:p>
            <a:pPr marL="685800" indent="-228600"/>
            <a:r>
              <a:rPr lang="en-US" sz="1100">
                <a:solidFill>
                  <a:srgbClr val="000000"/>
                </a:solidFill>
                <a:latin typeface="Arial"/>
                <a:ea typeface="Arial"/>
                <a:cs typeface="Arial"/>
              </a:rPr>
              <a:t>Discuss how and why sport and physical activity should be inclusive for all children/young people.</a:t>
            </a:r>
          </a:p>
          <a:p>
            <a:pPr marL="457200"/>
            <a:r>
              <a:rPr lang="en-US" sz="1100">
                <a:solidFill>
                  <a:srgbClr val="FF0000"/>
                </a:solidFill>
                <a:latin typeface="Arial"/>
                <a:ea typeface="Arial"/>
                <a:cs typeface="Arial"/>
              </a:rPr>
              <a:t> </a:t>
            </a:r>
          </a:p>
          <a:p>
            <a:pPr marL="457200"/>
            <a:r>
              <a:rPr lang="en-US" sz="1100" b="1">
                <a:solidFill>
                  <a:srgbClr val="000000"/>
                </a:solidFill>
                <a:latin typeface="Arial"/>
                <a:ea typeface="Arial"/>
                <a:cs typeface="Arial"/>
              </a:rPr>
              <a:t>BA Outdoor Adventure Education:</a:t>
            </a:r>
            <a:r>
              <a:rPr lang="en-US" sz="1100">
                <a:solidFill>
                  <a:srgbClr val="000000"/>
                </a:solidFill>
                <a:latin typeface="Arial"/>
                <a:ea typeface="Arial"/>
                <a:cs typeface="Arial"/>
              </a:rPr>
              <a:t> </a:t>
            </a:r>
          </a:p>
          <a:p>
            <a:pPr marL="685800" indent="-228600"/>
            <a:r>
              <a:rPr lang="en-US" sz="1100">
                <a:solidFill>
                  <a:srgbClr val="000000"/>
                </a:solidFill>
                <a:latin typeface="Arial"/>
                <a:ea typeface="Arial"/>
                <a:cs typeface="Arial"/>
              </a:rPr>
              <a:t>Discuss how outdoor adventure education might be used to promote positive attitudes towards sustainability. </a:t>
            </a:r>
          </a:p>
          <a:p>
            <a:pPr marL="685800" indent="-228600"/>
            <a:r>
              <a:rPr lang="en-US" sz="1100">
                <a:solidFill>
                  <a:srgbClr val="000000"/>
                </a:solidFill>
                <a:latin typeface="Arial"/>
                <a:ea typeface="Arial"/>
                <a:cs typeface="Arial"/>
              </a:rPr>
              <a:t>Discuss whether there really is a need for children to play freely outdoors. </a:t>
            </a:r>
          </a:p>
          <a:p>
            <a:pPr marL="685800" indent="-228600"/>
            <a:r>
              <a:rPr lang="en-US" sz="1100">
                <a:solidFill>
                  <a:srgbClr val="000000"/>
                </a:solidFill>
                <a:latin typeface="Arial"/>
                <a:ea typeface="Arial"/>
                <a:cs typeface="Arial"/>
              </a:rPr>
              <a:t>Discuss how outdoor adventure can be seen to contribute towards an individual’s health and wellbeing.  </a:t>
            </a:r>
          </a:p>
          <a:p>
            <a:pPr marL="457200"/>
            <a:r>
              <a:rPr lang="en-US" sz="1100">
                <a:solidFill>
                  <a:srgbClr val="000000"/>
                </a:solidFill>
                <a:latin typeface="Arial"/>
                <a:ea typeface="Arial"/>
                <a:cs typeface="Arial"/>
              </a:rPr>
              <a:t> </a:t>
            </a:r>
          </a:p>
          <a:p>
            <a:pPr marL="457200" algn="just"/>
            <a:r>
              <a:rPr lang="en-US" sz="1100" b="1">
                <a:solidFill>
                  <a:srgbClr val="000000"/>
                </a:solidFill>
                <a:latin typeface="Arial"/>
                <a:ea typeface="Arial"/>
                <a:cs typeface="Arial"/>
              </a:rPr>
              <a:t>BSc Nutrition, Physical Activity &amp; Health</a:t>
            </a:r>
            <a:r>
              <a:rPr lang="en-US" sz="1100">
                <a:solidFill>
                  <a:srgbClr val="000000"/>
                </a:solidFill>
                <a:latin typeface="Arial"/>
                <a:ea typeface="Arial"/>
                <a:cs typeface="Arial"/>
              </a:rPr>
              <a:t> </a:t>
            </a:r>
          </a:p>
          <a:p>
            <a:pPr marL="685800" indent="-228600"/>
            <a:r>
              <a:rPr lang="en-US" sz="1100">
                <a:solidFill>
                  <a:srgbClr val="000000"/>
                </a:solidFill>
                <a:latin typeface="Arial"/>
                <a:ea typeface="Arial"/>
                <a:cs typeface="Arial"/>
              </a:rPr>
              <a:t>Discuss the potential reasons why a significant proportion of UK adults are not exercising sufficiently to meet the recommended guidelines for health. </a:t>
            </a:r>
          </a:p>
          <a:p>
            <a:pPr marL="685800" indent="-228600"/>
            <a:r>
              <a:rPr lang="en-US" sz="1100">
                <a:solidFill>
                  <a:srgbClr val="000000"/>
                </a:solidFill>
                <a:latin typeface="Arial"/>
                <a:ea typeface="Arial"/>
                <a:cs typeface="Arial"/>
              </a:rPr>
              <a:t>Discuss the role of schools in teaching pupils about food and nutrition </a:t>
            </a:r>
          </a:p>
          <a:p>
            <a:pPr marL="685800" indent="-228600"/>
            <a:r>
              <a:rPr lang="en-US" sz="1100">
                <a:solidFill>
                  <a:srgbClr val="000000"/>
                </a:solidFill>
                <a:latin typeface="Arial"/>
                <a:ea typeface="Arial"/>
                <a:cs typeface="Arial"/>
              </a:rPr>
              <a:t>Discuss the causes of the so called ‘obesity crisis’ facing the UK. </a:t>
            </a:r>
          </a:p>
          <a:p>
            <a:pPr marL="457200"/>
            <a:r>
              <a:rPr lang="en-US" sz="1100">
                <a:solidFill>
                  <a:srgbClr val="000000"/>
                </a:solidFill>
                <a:latin typeface="Arial"/>
                <a:ea typeface="Arial"/>
                <a:cs typeface="Arial"/>
              </a:rPr>
              <a:t> </a:t>
            </a:r>
          </a:p>
          <a:p>
            <a:pPr marL="457200" algn="just"/>
            <a:r>
              <a:rPr lang="en-US" sz="1100" b="1">
                <a:solidFill>
                  <a:srgbClr val="000000"/>
                </a:solidFill>
                <a:latin typeface="Arial"/>
                <a:ea typeface="Arial"/>
                <a:cs typeface="Arial"/>
              </a:rPr>
              <a:t>BSc Sport Exercise Science Degree / Cert HE Personal Training &amp; Sports Massage:</a:t>
            </a:r>
            <a:r>
              <a:rPr lang="en-US" sz="1100">
                <a:solidFill>
                  <a:srgbClr val="000000"/>
                </a:solidFill>
                <a:latin typeface="Arial"/>
                <a:ea typeface="Arial"/>
                <a:cs typeface="Arial"/>
              </a:rPr>
              <a:t> </a:t>
            </a:r>
          </a:p>
          <a:p>
            <a:pPr marL="685800" indent="-228600"/>
            <a:r>
              <a:rPr lang="en-US" sz="1100">
                <a:solidFill>
                  <a:srgbClr val="000000"/>
                </a:solidFill>
                <a:latin typeface="Arial"/>
                <a:ea typeface="Arial"/>
                <a:cs typeface="Arial"/>
              </a:rPr>
              <a:t>Explain the purpose of CIMSPA and its importance for students and graduates in sport and exercise science.</a:t>
            </a:r>
          </a:p>
          <a:p>
            <a:pPr marL="685800" indent="-228600"/>
            <a:r>
              <a:rPr lang="en-US" sz="1100">
                <a:solidFill>
                  <a:srgbClr val="000000"/>
                </a:solidFill>
                <a:latin typeface="Arial"/>
                <a:ea typeface="Arial"/>
                <a:cs typeface="Arial"/>
              </a:rPr>
              <a:t>Describe how resistance training contributes to healthy ageing.</a:t>
            </a:r>
          </a:p>
          <a:p>
            <a:pPr marL="685800" indent="-228600"/>
            <a:r>
              <a:rPr lang="en-US" sz="1100">
                <a:solidFill>
                  <a:srgbClr val="000000"/>
                </a:solidFill>
                <a:latin typeface="Arial"/>
                <a:ea typeface="Arial"/>
                <a:cs typeface="Arial"/>
              </a:rPr>
              <a:t>Explain why effective communication of scientific evidence is important in encouraging healthy exercise and nutrition </a:t>
            </a:r>
            <a:r>
              <a:rPr lang="en-US" sz="1100" err="1">
                <a:solidFill>
                  <a:srgbClr val="000000"/>
                </a:solidFill>
                <a:latin typeface="Arial"/>
                <a:ea typeface="Arial"/>
                <a:cs typeface="Arial"/>
              </a:rPr>
              <a:t>behaviours</a:t>
            </a:r>
            <a:r>
              <a:rPr lang="en-US" sz="1100">
                <a:solidFill>
                  <a:srgbClr val="000000"/>
                </a:solidFill>
                <a:latin typeface="Arial"/>
                <a:ea typeface="Arial"/>
                <a:cs typeface="Arial"/>
              </a:rPr>
              <a:t>.</a:t>
            </a:r>
          </a:p>
          <a:p>
            <a:pPr marL="457200"/>
            <a:r>
              <a:rPr lang="en-US" sz="1100">
                <a:solidFill>
                  <a:srgbClr val="000000"/>
                </a:solidFill>
                <a:latin typeface="Arial"/>
                <a:ea typeface="Arial"/>
                <a:cs typeface="Arial"/>
              </a:rPr>
              <a:t> </a:t>
            </a:r>
          </a:p>
          <a:p>
            <a:pPr marL="457200"/>
            <a:r>
              <a:rPr lang="en-US" sz="1100" b="1">
                <a:solidFill>
                  <a:srgbClr val="000000"/>
                </a:solidFill>
                <a:latin typeface="Arial"/>
                <a:ea typeface="Arial"/>
                <a:cs typeface="Arial"/>
              </a:rPr>
              <a:t>BSc Sport &amp; Exercise Therapy</a:t>
            </a:r>
            <a:r>
              <a:rPr lang="en-US" sz="1100">
                <a:solidFill>
                  <a:srgbClr val="000000"/>
                </a:solidFill>
                <a:latin typeface="Arial"/>
                <a:ea typeface="Arial"/>
                <a:cs typeface="Arial"/>
              </a:rPr>
              <a:t> </a:t>
            </a:r>
          </a:p>
          <a:p>
            <a:pPr marL="685800" indent="-228600"/>
            <a:r>
              <a:rPr lang="en-US" sz="1100">
                <a:latin typeface="Arial"/>
                <a:ea typeface="Arial"/>
                <a:cs typeface="Arial"/>
              </a:rPr>
              <a:t>Discuss the impact of</a:t>
            </a:r>
            <a:r>
              <a:rPr lang="en-US" sz="1100">
                <a:solidFill>
                  <a:srgbClr val="000000"/>
                </a:solidFill>
                <a:latin typeface="Arial"/>
                <a:ea typeface="Arial"/>
                <a:cs typeface="Arial"/>
              </a:rPr>
              <a:t> regular exercise linking to physical and mental aspects. </a:t>
            </a:r>
          </a:p>
          <a:p>
            <a:pPr marL="685800" indent="-228600"/>
            <a:r>
              <a:rPr lang="en-US" sz="1100">
                <a:solidFill>
                  <a:srgbClr val="000000"/>
                </a:solidFill>
                <a:latin typeface="Arial"/>
                <a:ea typeface="Arial"/>
                <a:cs typeface="Arial"/>
              </a:rPr>
              <a:t>Discuss the effects of weight training for an adolescent population. </a:t>
            </a:r>
          </a:p>
          <a:p>
            <a:pPr marL="685800" indent="-228600"/>
            <a:r>
              <a:rPr lang="en-US" sz="1100">
                <a:solidFill>
                  <a:srgbClr val="000000"/>
                </a:solidFill>
                <a:latin typeface="Arial"/>
                <a:ea typeface="Arial"/>
                <a:cs typeface="Arial"/>
              </a:rPr>
              <a:t>Discuss the impact of early </a:t>
            </a:r>
            <a:r>
              <a:rPr lang="en-US" sz="1100" err="1">
                <a:solidFill>
                  <a:srgbClr val="000000"/>
                </a:solidFill>
                <a:latin typeface="Arial"/>
                <a:ea typeface="Arial"/>
                <a:cs typeface="Arial"/>
              </a:rPr>
              <a:t>specialisation</a:t>
            </a:r>
            <a:r>
              <a:rPr lang="en-US" sz="1100">
                <a:solidFill>
                  <a:srgbClr val="000000"/>
                </a:solidFill>
                <a:latin typeface="Arial"/>
                <a:ea typeface="Arial"/>
                <a:cs typeface="Arial"/>
              </a:rPr>
              <a:t> in sport.</a:t>
            </a:r>
          </a:p>
          <a:p>
            <a:pPr marL="685800"/>
            <a:endParaRPr lang="en-US"/>
          </a:p>
          <a:p>
            <a:pPr algn="ctr"/>
            <a:endParaRPr lang="en-US"/>
          </a:p>
        </p:txBody>
      </p:sp>
    </p:spTree>
    <p:extLst>
      <p:ext uri="{BB962C8B-B14F-4D97-AF65-F5344CB8AC3E}">
        <p14:creationId xmlns:p14="http://schemas.microsoft.com/office/powerpoint/2010/main" val="228908705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60BA50-BA6B-1DF7-F903-90FE163D5FBB}"/>
              </a:ext>
            </a:extLst>
          </p:cNvPr>
          <p:cNvSpPr txBox="1"/>
          <p:nvPr/>
        </p:nvSpPr>
        <p:spPr>
          <a:xfrm>
            <a:off x="473364" y="1246909"/>
            <a:ext cx="10979726" cy="49398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algn="just"/>
            <a:r>
              <a:rPr lang="cy-GB" sz="1100" b="1">
                <a:solidFill>
                  <a:srgbClr val="000000"/>
                </a:solidFill>
                <a:latin typeface="Arial"/>
                <a:ea typeface="Arial"/>
              </a:rPr>
              <a:t>BSc Chwaraeon, Iechyd ac Addysg Gorfforol:</a:t>
            </a:r>
            <a:r>
              <a:rPr sz="1100" b="1">
                <a:solidFill>
                  <a:srgbClr val="000000"/>
                </a:solidFill>
                <a:latin typeface="Arial"/>
                <a:ea typeface="Arial"/>
                <a:cs typeface="Arial"/>
              </a:rPr>
              <a:t> </a:t>
            </a:r>
            <a:r>
              <a:rPr sz="1100">
                <a:solidFill>
                  <a:srgbClr val="000000"/>
                </a:solidFill>
                <a:latin typeface="Arial"/>
                <a:ea typeface="Arial"/>
                <a:cs typeface="Arial"/>
              </a:rPr>
              <a:t> </a:t>
            </a:r>
          </a:p>
          <a:p>
            <a:pPr marL="685800" indent="-228600"/>
            <a:r>
              <a:rPr lang="cy-GB" sz="1100">
                <a:solidFill>
                  <a:srgbClr val="000000"/>
                </a:solidFill>
                <a:latin typeface="Arial"/>
                <a:ea typeface="Arial"/>
              </a:rPr>
              <a:t>Trafodwch bwysigrwydd chwaraeon a gweithgarwch corfforol ym mywyd plentyn/person ifanc</a:t>
            </a:r>
          </a:p>
          <a:p>
            <a:pPr marL="685800" indent="-228600"/>
            <a:r>
              <a:rPr lang="cy-GB" sz="1100">
                <a:solidFill>
                  <a:srgbClr val="000000"/>
                </a:solidFill>
                <a:latin typeface="Arial"/>
                <a:ea typeface="Arial"/>
              </a:rPr>
              <a:t>Trafodwch a ddylai Addysg Gorfforol fod yn rhan orfodol o gwricwlwm ysgolion.  </a:t>
            </a:r>
          </a:p>
          <a:p>
            <a:pPr marL="685800" indent="-228600"/>
            <a:r>
              <a:rPr lang="cy-GB" sz="1100">
                <a:solidFill>
                  <a:srgbClr val="000000"/>
                </a:solidFill>
                <a:latin typeface="Arial"/>
                <a:ea typeface="Arial"/>
              </a:rPr>
              <a:t>Trafodwch sut a pham y dylai chwaraeon a gweithgarwch corfforol fod yn gynhwysol i bob plentyn/person ifanc.</a:t>
            </a:r>
          </a:p>
          <a:p>
            <a:pPr marL="457200"/>
            <a:r>
              <a:rPr sz="1100">
                <a:solidFill>
                  <a:srgbClr val="FF0000"/>
                </a:solidFill>
                <a:latin typeface="Arial"/>
                <a:ea typeface="Arial"/>
                <a:cs typeface="Arial"/>
              </a:rPr>
              <a:t> </a:t>
            </a:r>
          </a:p>
          <a:p>
            <a:pPr marL="457200"/>
            <a:r>
              <a:rPr lang="cy-GB" sz="1100" b="1">
                <a:solidFill>
                  <a:srgbClr val="000000"/>
                </a:solidFill>
                <a:latin typeface="Arial"/>
                <a:ea typeface="Arial"/>
              </a:rPr>
              <a:t>BA Addysg Antur Awyr Agored:</a:t>
            </a:r>
            <a:r>
              <a:rPr lang="cy-GB" sz="1100">
                <a:solidFill>
                  <a:srgbClr val="000000"/>
                </a:solidFill>
                <a:latin typeface="Arial"/>
                <a:ea typeface="Arial"/>
              </a:rPr>
              <a:t> </a:t>
            </a:r>
          </a:p>
          <a:p>
            <a:pPr marL="685800" indent="-228600"/>
            <a:r>
              <a:rPr lang="cy-GB" sz="1100">
                <a:solidFill>
                  <a:srgbClr val="000000"/>
                </a:solidFill>
                <a:latin typeface="Arial"/>
                <a:ea typeface="Arial"/>
              </a:rPr>
              <a:t>Trafodwch sut y gellid defnyddio addysg antur awyr agored i hyrwyddo agweddau cadarnhaol tuag at gynaliadwyedd. </a:t>
            </a:r>
          </a:p>
          <a:p>
            <a:pPr marL="685800" indent="-228600"/>
            <a:r>
              <a:rPr lang="cy-GB" sz="1100">
                <a:solidFill>
                  <a:srgbClr val="000000"/>
                </a:solidFill>
                <a:latin typeface="Arial"/>
                <a:ea typeface="Arial"/>
              </a:rPr>
              <a:t>Trafodwch a oes gwir angen i blant chwarae’n rhydd yn yr awyr agored. </a:t>
            </a:r>
          </a:p>
          <a:p>
            <a:pPr marL="685800" indent="-228600"/>
            <a:r>
              <a:rPr lang="cy-GB" sz="1100">
                <a:solidFill>
                  <a:srgbClr val="000000"/>
                </a:solidFill>
                <a:latin typeface="Arial"/>
                <a:ea typeface="Arial"/>
              </a:rPr>
              <a:t>Trafodwch sut y gellir gweld antur awyr agored yn cyfrannu tuag at iechyd a lles unigolyn.  </a:t>
            </a:r>
          </a:p>
          <a:p>
            <a:pPr marL="457200"/>
            <a:r>
              <a:rPr sz="1100">
                <a:solidFill>
                  <a:srgbClr val="000000"/>
                </a:solidFill>
                <a:latin typeface="Arial"/>
                <a:ea typeface="Arial"/>
                <a:cs typeface="Arial"/>
              </a:rPr>
              <a:t> </a:t>
            </a:r>
          </a:p>
          <a:p>
            <a:pPr marL="457200" algn="just"/>
            <a:r>
              <a:rPr lang="cy-GB" sz="1100" b="1">
                <a:solidFill>
                  <a:srgbClr val="000000"/>
                </a:solidFill>
                <a:latin typeface="Arial"/>
                <a:ea typeface="Arial"/>
              </a:rPr>
              <a:t>BSc Maeth, Gweithgarwch Corfforol ac Iechyd</a:t>
            </a:r>
            <a:r>
              <a:rPr lang="cy-GB" sz="1100">
                <a:solidFill>
                  <a:srgbClr val="000000"/>
                </a:solidFill>
                <a:latin typeface="Arial"/>
                <a:ea typeface="Arial"/>
              </a:rPr>
              <a:t> </a:t>
            </a:r>
          </a:p>
          <a:p>
            <a:pPr marL="685800" indent="-228600"/>
            <a:r>
              <a:rPr lang="cy-GB" sz="1100">
                <a:solidFill>
                  <a:srgbClr val="000000"/>
                </a:solidFill>
                <a:latin typeface="Arial"/>
                <a:ea typeface="Arial"/>
              </a:rPr>
              <a:t>Trafodwch y rhesymau posibl pam nad yw cyfran sylweddol o oedolion y DU yn gwneud digon o ymarfer corff i fodloni'r canllawiau argymelledig ar gyfer iechyd. </a:t>
            </a:r>
          </a:p>
          <a:p>
            <a:pPr marL="685800" indent="-228600"/>
            <a:r>
              <a:rPr lang="cy-GB" sz="1100">
                <a:solidFill>
                  <a:srgbClr val="000000"/>
                </a:solidFill>
                <a:latin typeface="Arial"/>
                <a:ea typeface="Arial"/>
              </a:rPr>
              <a:t>Trafodwch rôl ysgolion wrth addysgu disgyblion am fwyd a maeth </a:t>
            </a:r>
          </a:p>
          <a:p>
            <a:pPr marL="685800" indent="-228600"/>
            <a:r>
              <a:rPr lang="cy-GB" sz="1100">
                <a:solidFill>
                  <a:srgbClr val="000000"/>
                </a:solidFill>
                <a:latin typeface="Arial"/>
                <a:ea typeface="Arial"/>
              </a:rPr>
              <a:t>Trafodwch achosion yr ‘argyfwng gordewdra' honedig sy'n wynebu'r DU. </a:t>
            </a:r>
          </a:p>
          <a:p>
            <a:pPr marL="457200"/>
            <a:r>
              <a:rPr sz="1100">
                <a:solidFill>
                  <a:srgbClr val="000000"/>
                </a:solidFill>
                <a:latin typeface="Arial"/>
                <a:ea typeface="Arial"/>
                <a:cs typeface="Arial"/>
              </a:rPr>
              <a:t> </a:t>
            </a:r>
          </a:p>
          <a:p>
            <a:pPr marL="457200" algn="just"/>
            <a:r>
              <a:rPr lang="cy-GB" sz="1100" b="1">
                <a:solidFill>
                  <a:srgbClr val="000000"/>
                </a:solidFill>
                <a:latin typeface="Arial"/>
                <a:ea typeface="Arial"/>
              </a:rPr>
              <a:t>BSc Gwyddor Chwaraeon ac Ymarfer Corff/ Cert HE Hyfforddiant Personol a Thylino ar gyfer Chwaraeon:</a:t>
            </a:r>
            <a:r>
              <a:rPr lang="cy-GB" sz="1100">
                <a:solidFill>
                  <a:srgbClr val="000000"/>
                </a:solidFill>
                <a:latin typeface="Arial"/>
                <a:ea typeface="Arial"/>
              </a:rPr>
              <a:t> </a:t>
            </a:r>
          </a:p>
          <a:p>
            <a:pPr marL="685800" indent="-228600"/>
            <a:r>
              <a:rPr lang="cy-GB" sz="1100">
                <a:solidFill>
                  <a:srgbClr val="000000"/>
                </a:solidFill>
                <a:latin typeface="Arial"/>
                <a:ea typeface="Arial"/>
              </a:rPr>
              <a:t>Esboniwch bwrpas CIMSPA a'i bwysigrwydd i fyfyrwyr a graddedigion mewn gwyddor chwaraeon ac ymarfer corff.</a:t>
            </a:r>
          </a:p>
          <a:p>
            <a:pPr marL="685800" indent="-228600"/>
            <a:r>
              <a:rPr lang="cy-GB" sz="1100">
                <a:solidFill>
                  <a:srgbClr val="000000"/>
                </a:solidFill>
                <a:latin typeface="Arial"/>
                <a:ea typeface="Arial"/>
              </a:rPr>
              <a:t>Disgrifiwch sut mae hyfforddiant gwrthiant yn cyfrannu at heneiddio'n iach.</a:t>
            </a:r>
          </a:p>
          <a:p>
            <a:pPr marL="685800" indent="-228600"/>
            <a:r>
              <a:rPr lang="cy-GB" sz="1100">
                <a:solidFill>
                  <a:srgbClr val="000000"/>
                </a:solidFill>
                <a:latin typeface="Arial"/>
                <a:ea typeface="Arial"/>
              </a:rPr>
              <a:t>Esboniwch pam mae cyfathrebu tystiolaeth wyddonol yn effeithiol yn bwysig wrth annog ymddygiadau ymarfer corff a maeth iach.</a:t>
            </a:r>
          </a:p>
          <a:p>
            <a:pPr marL="457200"/>
            <a:r>
              <a:rPr sz="1100">
                <a:solidFill>
                  <a:srgbClr val="000000"/>
                </a:solidFill>
                <a:latin typeface="Arial"/>
                <a:ea typeface="Arial"/>
                <a:cs typeface="Arial"/>
              </a:rPr>
              <a:t> </a:t>
            </a:r>
          </a:p>
          <a:p>
            <a:pPr marL="457200"/>
            <a:r>
              <a:rPr lang="cy-GB" sz="1100" b="1">
                <a:solidFill>
                  <a:srgbClr val="000000"/>
                </a:solidFill>
                <a:latin typeface="Arial"/>
                <a:ea typeface="Arial"/>
              </a:rPr>
              <a:t>BSc Therapi Chwaraeon ac Ymarfer Corff</a:t>
            </a:r>
            <a:r>
              <a:rPr lang="cy-GB" sz="1100">
                <a:solidFill>
                  <a:srgbClr val="000000"/>
                </a:solidFill>
                <a:latin typeface="Arial"/>
                <a:ea typeface="Arial"/>
              </a:rPr>
              <a:t> </a:t>
            </a:r>
          </a:p>
          <a:p>
            <a:pPr marL="685800" indent="-228600"/>
            <a:r>
              <a:rPr lang="cy-GB" sz="1100">
                <a:latin typeface="Arial"/>
                <a:ea typeface="Arial"/>
              </a:rPr>
              <a:t>Trafodwch effaith ymarfer corff rheolaidd gan gysylltu ag agweddau corfforol a meddyliol.</a:t>
            </a:r>
            <a:r>
              <a:rPr lang="cy-GB" sz="1100">
                <a:solidFill>
                  <a:srgbClr val="000000"/>
                </a:solidFill>
                <a:latin typeface="Arial"/>
                <a:ea typeface="Arial"/>
              </a:rPr>
              <a:t> </a:t>
            </a:r>
          </a:p>
          <a:p>
            <a:pPr marL="685800" indent="-228600"/>
            <a:r>
              <a:rPr lang="cy-GB" sz="1100">
                <a:solidFill>
                  <a:srgbClr val="000000"/>
                </a:solidFill>
                <a:latin typeface="Arial"/>
                <a:ea typeface="Arial"/>
              </a:rPr>
              <a:t>Trafodwch effeithiau hyfforddiant pwysau i boblogaeth pobl ifanc. </a:t>
            </a:r>
          </a:p>
          <a:p>
            <a:pPr marL="685800" indent="-228600"/>
            <a:r>
              <a:rPr lang="cy-GB" sz="1100">
                <a:solidFill>
                  <a:srgbClr val="000000"/>
                </a:solidFill>
                <a:latin typeface="Arial"/>
                <a:ea typeface="Arial"/>
              </a:rPr>
              <a:t>Trafodwch effaith arbenigo’n gynnar mewn chwaraeon.</a:t>
            </a:r>
          </a:p>
          <a:p>
            <a:pPr algn="just"/>
            <a:endParaRPr sz="1100">
              <a:latin typeface="Arial"/>
              <a:ea typeface="Arial"/>
              <a:cs typeface="Arial"/>
            </a:endParaRPr>
          </a:p>
          <a:p>
            <a:pPr algn="just"/>
            <a:endParaRPr sz="1100">
              <a:latin typeface="Arial"/>
              <a:ea typeface="Arial"/>
              <a:cs typeface="Arial"/>
            </a:endParaRPr>
          </a:p>
          <a:p>
            <a:pPr algn="ctr"/>
            <a:endParaRPr lang="en-US"/>
          </a:p>
        </p:txBody>
      </p:sp>
      <p:sp>
        <p:nvSpPr>
          <p:cNvPr id="6" name="Title 1">
            <a:extLst>
              <a:ext uri="{FF2B5EF4-FFF2-40B4-BE49-F238E27FC236}">
                <a16:creationId xmlns:a16="http://schemas.microsoft.com/office/drawing/2014/main" id="{D6999E10-A09C-8A20-1B56-B7E83DF89CF3}"/>
              </a:ext>
            </a:extLst>
          </p:cNvPr>
          <p:cNvSpPr>
            <a:spLocks noGrp="1"/>
          </p:cNvSpPr>
          <p:nvPr>
            <p:ph type="title"/>
          </p:nvPr>
        </p:nvSpPr>
        <p:spPr>
          <a:xfrm>
            <a:off x="1122336" y="-246025"/>
            <a:ext cx="10515600" cy="1325563"/>
          </a:xfrm>
        </p:spPr>
        <p:txBody>
          <a:bodyPr/>
          <a:lstStyle/>
          <a:p>
            <a:r>
              <a:rPr lang="en-US" b="1" err="1">
                <a:solidFill>
                  <a:schemeClr val="bg1"/>
                </a:solidFill>
                <a:cs typeface="Calibri Light"/>
              </a:rPr>
              <a:t>Rhestr</a:t>
            </a:r>
            <a:r>
              <a:rPr lang="en-US" b="1">
                <a:solidFill>
                  <a:schemeClr val="bg1"/>
                </a:solidFill>
                <a:cs typeface="Calibri Light"/>
              </a:rPr>
              <a:t> </a:t>
            </a:r>
            <a:r>
              <a:rPr lang="en-US" b="1" err="1">
                <a:solidFill>
                  <a:schemeClr val="bg1"/>
                </a:solidFill>
                <a:cs typeface="Calibri Light"/>
              </a:rPr>
              <a:t>oddi</a:t>
            </a:r>
            <a:r>
              <a:rPr lang="en-US" b="1">
                <a:solidFill>
                  <a:schemeClr val="bg1"/>
                </a:solidFill>
                <a:cs typeface="Calibri Light"/>
              </a:rPr>
              <a:t> </a:t>
            </a:r>
            <a:r>
              <a:rPr lang="en-US" b="1" err="1">
                <a:solidFill>
                  <a:schemeClr val="bg1"/>
                </a:solidFill>
                <a:cs typeface="Calibri Light"/>
              </a:rPr>
              <a:t>ar</a:t>
            </a:r>
            <a:r>
              <a:rPr lang="en-US" b="1">
                <a:solidFill>
                  <a:schemeClr val="bg1"/>
                </a:solidFill>
                <a:cs typeface="Calibri Light"/>
              </a:rPr>
              <a:t> GA36 / List from GA36</a:t>
            </a:r>
            <a:r>
              <a:rPr lang="en-US">
                <a:cs typeface="Calibri Light"/>
              </a:rPr>
              <a:t> </a:t>
            </a:r>
            <a:endParaRPr lang="en-US">
              <a:ea typeface="Calibri Light"/>
              <a:cs typeface="Calibri Light"/>
            </a:endParaRPr>
          </a:p>
        </p:txBody>
      </p:sp>
    </p:spTree>
    <p:extLst>
      <p:ext uri="{BB962C8B-B14F-4D97-AF65-F5344CB8AC3E}">
        <p14:creationId xmlns:p14="http://schemas.microsoft.com/office/powerpoint/2010/main" val="255188506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473816-9E0D-7334-C64D-4019CF781BD2}"/>
            </a:ext>
          </a:extLst>
        </p:cNvPr>
        <p:cNvGrpSpPr/>
        <p:nvPr/>
      </p:nvGrpSpPr>
      <p:grpSpPr>
        <a:xfrm>
          <a:off x="0" y="0"/>
          <a:ext cx="0" cy="0"/>
          <a:chOff x="0" y="0"/>
          <a:chExt cx="0" cy="0"/>
        </a:xfrm>
      </p:grpSpPr>
      <p:sp>
        <p:nvSpPr>
          <p:cNvPr id="15362" name="Title 1">
            <a:extLst>
              <a:ext uri="{FF2B5EF4-FFF2-40B4-BE49-F238E27FC236}">
                <a16:creationId xmlns:a16="http://schemas.microsoft.com/office/drawing/2014/main" id="{B373EA38-B054-997E-72DE-B72587A7FB55}"/>
              </a:ext>
            </a:extLst>
          </p:cNvPr>
          <p:cNvSpPr>
            <a:spLocks noGrp="1"/>
          </p:cNvSpPr>
          <p:nvPr>
            <p:ph type="title"/>
          </p:nvPr>
        </p:nvSpPr>
        <p:spPr>
          <a:xfrm>
            <a:off x="2640013" y="188913"/>
            <a:ext cx="7772400" cy="792162"/>
          </a:xfrm>
        </p:spPr>
        <p:txBody>
          <a:bodyPr/>
          <a:lstStyle/>
          <a:p>
            <a:r>
              <a:rPr lang="en-GB" altLang="en-US" sz="3200">
                <a:latin typeface="Verdana" panose="020B0604030504040204" pitchFamily="34" charset="0"/>
              </a:rPr>
              <a:t>Cylchred Myfyriol Gibbs (1988)</a:t>
            </a:r>
            <a:endParaRPr lang="en-US" altLang="en-US" sz="3200"/>
          </a:p>
        </p:txBody>
      </p:sp>
      <p:pic>
        <p:nvPicPr>
          <p:cNvPr id="15363" name="Content Placeholder 5" descr="gibbs-cycle.png">
            <a:extLst>
              <a:ext uri="{FF2B5EF4-FFF2-40B4-BE49-F238E27FC236}">
                <a16:creationId xmlns:a16="http://schemas.microsoft.com/office/drawing/2014/main" id="{DE2296AD-8A80-D316-2583-A2582E231B9E}"/>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33229" r="-33229"/>
          <a:stretch>
            <a:fillRect/>
          </a:stretch>
        </p:blipFill>
        <p:spPr>
          <a:xfrm>
            <a:off x="1703389" y="981076"/>
            <a:ext cx="8861425" cy="4691063"/>
          </a:xfrm>
        </p:spPr>
      </p:pic>
      <p:sp>
        <p:nvSpPr>
          <p:cNvPr id="15364" name="Date Placeholder 3">
            <a:extLst>
              <a:ext uri="{FF2B5EF4-FFF2-40B4-BE49-F238E27FC236}">
                <a16:creationId xmlns:a16="http://schemas.microsoft.com/office/drawing/2014/main" id="{0DD24F10-C474-CF44-7CF8-2C7604C52D8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AA9B15D-F5ED-429F-B111-AD3095F9101C}" type="datetime1">
              <a:rPr lang="en-US" altLang="en-US" sz="1400">
                <a:latin typeface="Arial" panose="020B0604020202020204" pitchFamily="34" charset="0"/>
              </a:rPr>
              <a:pPr>
                <a:spcBef>
                  <a:spcPct val="0"/>
                </a:spcBef>
                <a:buFontTx/>
                <a:buNone/>
              </a:pPr>
              <a:t>4/20/2026</a:t>
            </a:fld>
            <a:endParaRPr lang="en-GB" altLang="en-US" sz="1400">
              <a:latin typeface="Arial" panose="020B0604020202020204" pitchFamily="34" charset="0"/>
            </a:endParaRPr>
          </a:p>
        </p:txBody>
      </p:sp>
    </p:spTree>
    <p:extLst>
      <p:ext uri="{BB962C8B-B14F-4D97-AF65-F5344CB8AC3E}">
        <p14:creationId xmlns:p14="http://schemas.microsoft.com/office/powerpoint/2010/main" val="171875430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CAA4A-BC1A-F1CE-1E41-7568787FC91A}"/>
              </a:ext>
            </a:extLst>
          </p:cNvPr>
          <p:cNvSpPr>
            <a:spLocks noGrp="1"/>
          </p:cNvSpPr>
          <p:nvPr>
            <p:ph type="title"/>
          </p:nvPr>
        </p:nvSpPr>
        <p:spPr>
          <a:xfrm>
            <a:off x="358219" y="-100219"/>
            <a:ext cx="11481847" cy="1325563"/>
          </a:xfrm>
        </p:spPr>
        <p:txBody>
          <a:bodyPr>
            <a:normAutofit fontScale="90000"/>
          </a:bodyPr>
          <a:lstStyle/>
          <a:p>
            <a:r>
              <a:rPr lang="en-US" b="1" err="1">
                <a:solidFill>
                  <a:schemeClr val="bg1"/>
                </a:solidFill>
                <a:cs typeface="Calibri Light"/>
              </a:rPr>
              <a:t>Myfyrio</a:t>
            </a:r>
            <a:r>
              <a:rPr lang="en-US" b="1">
                <a:solidFill>
                  <a:schemeClr val="bg1"/>
                </a:solidFill>
                <a:cs typeface="Calibri Light"/>
              </a:rPr>
              <a:t> </a:t>
            </a:r>
            <a:r>
              <a:rPr lang="en-US" b="1" err="1">
                <a:solidFill>
                  <a:schemeClr val="bg1"/>
                </a:solidFill>
                <a:cs typeface="Calibri Light"/>
              </a:rPr>
              <a:t>ar</a:t>
            </a:r>
            <a:r>
              <a:rPr lang="en-US" b="1">
                <a:solidFill>
                  <a:schemeClr val="bg1"/>
                </a:solidFill>
                <a:cs typeface="Calibri Light"/>
              </a:rPr>
              <a:t> </a:t>
            </a:r>
            <a:r>
              <a:rPr lang="en-US" b="1" err="1">
                <a:solidFill>
                  <a:schemeClr val="bg1"/>
                </a:solidFill>
                <a:cs typeface="Calibri Light"/>
              </a:rPr>
              <a:t>eich</a:t>
            </a:r>
            <a:r>
              <a:rPr lang="en-US" b="1">
                <a:solidFill>
                  <a:schemeClr val="bg1"/>
                </a:solidFill>
                <a:cs typeface="Calibri Light"/>
              </a:rPr>
              <a:t> </a:t>
            </a:r>
            <a:r>
              <a:rPr lang="en-US" b="1" err="1">
                <a:solidFill>
                  <a:schemeClr val="bg1"/>
                </a:solidFill>
                <a:cs typeface="Calibri Light"/>
              </a:rPr>
              <a:t>profiad</a:t>
            </a:r>
            <a:r>
              <a:rPr lang="en-US" b="1">
                <a:solidFill>
                  <a:schemeClr val="bg1"/>
                </a:solidFill>
                <a:cs typeface="Calibri Light"/>
              </a:rPr>
              <a:t> … </a:t>
            </a:r>
            <a:r>
              <a:rPr lang="en-US" sz="4800" b="1">
                <a:solidFill>
                  <a:schemeClr val="bg1"/>
                </a:solidFill>
                <a:ea typeface="+mj-lt"/>
                <a:cs typeface="+mj-lt"/>
              </a:rPr>
              <a:t>Reflecting on experiences</a:t>
            </a:r>
            <a:endParaRPr lang="en-US" b="1">
              <a:solidFill>
                <a:schemeClr val="bg1"/>
              </a:solidFill>
            </a:endParaRPr>
          </a:p>
        </p:txBody>
      </p:sp>
      <p:sp>
        <p:nvSpPr>
          <p:cNvPr id="3" name="Content Placeholder 2">
            <a:extLst>
              <a:ext uri="{FF2B5EF4-FFF2-40B4-BE49-F238E27FC236}">
                <a16:creationId xmlns:a16="http://schemas.microsoft.com/office/drawing/2014/main" id="{D6069AF5-336F-D519-1839-7A7C3DB7D8AB}"/>
              </a:ext>
            </a:extLst>
          </p:cNvPr>
          <p:cNvSpPr>
            <a:spLocks noGrp="1"/>
          </p:cNvSpPr>
          <p:nvPr>
            <p:ph idx="1"/>
          </p:nvPr>
        </p:nvSpPr>
        <p:spPr/>
        <p:txBody>
          <a:bodyPr vert="horz" lIns="91440" tIns="45720" rIns="91440" bIns="45720" rtlCol="0" anchor="t">
            <a:normAutofit/>
          </a:bodyPr>
          <a:lstStyle/>
          <a:p>
            <a:endParaRPr lang="en-GB" sz="2000">
              <a:latin typeface="Arial"/>
              <a:cs typeface="Arial"/>
            </a:endParaRPr>
          </a:p>
          <a:p>
            <a:endParaRPr lang="en-GB" sz="2000">
              <a:latin typeface="Arial"/>
              <a:cs typeface="Arial"/>
            </a:endParaRPr>
          </a:p>
          <a:p>
            <a:endParaRPr lang="en-GB" sz="2000">
              <a:latin typeface="Arial"/>
              <a:cs typeface="Arial"/>
            </a:endParaRPr>
          </a:p>
        </p:txBody>
      </p:sp>
      <p:sp>
        <p:nvSpPr>
          <p:cNvPr id="4" name="TextBox 3">
            <a:extLst>
              <a:ext uri="{FF2B5EF4-FFF2-40B4-BE49-F238E27FC236}">
                <a16:creationId xmlns:a16="http://schemas.microsoft.com/office/drawing/2014/main" id="{41CDB0D7-7F40-1FEA-2B6A-F696DFAEF2F3}"/>
              </a:ext>
            </a:extLst>
          </p:cNvPr>
          <p:cNvSpPr txBox="1"/>
          <p:nvPr/>
        </p:nvSpPr>
        <p:spPr>
          <a:xfrm>
            <a:off x="156232" y="1505098"/>
            <a:ext cx="5887785" cy="368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ea typeface="+mn-lt"/>
                <a:cs typeface="+mn-lt"/>
              </a:rPr>
              <a:t>Iaith:</a:t>
            </a:r>
            <a:endParaRPr lang="en-US" sz="3200">
              <a:solidFill>
                <a:srgbClr val="808080"/>
              </a:solidFill>
              <a:ea typeface="+mn-lt"/>
              <a:cs typeface="+mn-lt"/>
            </a:endParaRPr>
          </a:p>
          <a:p>
            <a:pPr marL="285750" indent="-285750">
              <a:lnSpc>
                <a:spcPct val="90000"/>
              </a:lnSpc>
              <a:spcBef>
                <a:spcPct val="0"/>
              </a:spcBef>
              <a:buFont typeface="Arial"/>
              <a:buChar char="•"/>
            </a:pPr>
            <a:r>
              <a:rPr lang="en-US" sz="2800" err="1">
                <a:ea typeface="+mn-lt"/>
                <a:cs typeface="+mn-lt"/>
              </a:rPr>
              <a:t>Roeddwn</a:t>
            </a:r>
            <a:r>
              <a:rPr lang="en-US" sz="2800">
                <a:ea typeface="+mn-lt"/>
                <a:cs typeface="+mn-lt"/>
              </a:rPr>
              <a:t> </a:t>
            </a:r>
            <a:r>
              <a:rPr lang="en-US" sz="2800" err="1">
                <a:ea typeface="+mn-lt"/>
                <a:cs typeface="+mn-lt"/>
              </a:rPr>
              <a:t>yn</a:t>
            </a:r>
            <a:r>
              <a:rPr lang="en-US" sz="2800">
                <a:ea typeface="+mn-lt"/>
                <a:cs typeface="+mn-lt"/>
              </a:rPr>
              <a:t> </a:t>
            </a:r>
            <a:r>
              <a:rPr lang="en-US" sz="2800" err="1">
                <a:ea typeface="+mn-lt"/>
                <a:cs typeface="+mn-lt"/>
              </a:rPr>
              <a:t>teimlo'n</a:t>
            </a:r>
            <a:r>
              <a:rPr lang="en-US" sz="2800">
                <a:ea typeface="+mn-lt"/>
                <a:cs typeface="+mn-lt"/>
              </a:rPr>
              <a:t> ...</a:t>
            </a:r>
            <a:endParaRPr lang="en-US" sz="2800">
              <a:solidFill>
                <a:srgbClr val="808080"/>
              </a:solidFill>
              <a:ea typeface="+mn-lt"/>
              <a:cs typeface="+mn-lt"/>
            </a:endParaRPr>
          </a:p>
          <a:p>
            <a:pPr marL="285750" indent="-285750">
              <a:lnSpc>
                <a:spcPct val="90000"/>
              </a:lnSpc>
              <a:spcBef>
                <a:spcPct val="0"/>
              </a:spcBef>
              <a:buFont typeface="Arial"/>
              <a:buChar char="•"/>
            </a:pPr>
            <a:r>
              <a:rPr lang="en-US" sz="2800" err="1">
                <a:ea typeface="+mn-lt"/>
                <a:cs typeface="+mn-lt"/>
              </a:rPr>
              <a:t>Rwy'n</a:t>
            </a:r>
            <a:r>
              <a:rPr lang="en-US" sz="2800">
                <a:ea typeface="+mn-lt"/>
                <a:cs typeface="+mn-lt"/>
              </a:rPr>
              <a:t> </a:t>
            </a:r>
            <a:r>
              <a:rPr lang="en-US" sz="2800" err="1">
                <a:ea typeface="+mn-lt"/>
                <a:cs typeface="+mn-lt"/>
              </a:rPr>
              <a:t>sylweddoli</a:t>
            </a:r>
            <a:r>
              <a:rPr lang="en-US" sz="2800">
                <a:ea typeface="+mn-lt"/>
                <a:cs typeface="+mn-lt"/>
              </a:rPr>
              <a:t> ...</a:t>
            </a:r>
            <a:endParaRPr lang="en-US" sz="2800">
              <a:solidFill>
                <a:srgbClr val="808080"/>
              </a:solidFill>
              <a:ea typeface="+mn-lt"/>
              <a:cs typeface="+mn-lt"/>
            </a:endParaRPr>
          </a:p>
          <a:p>
            <a:pPr marL="285750" indent="-285750">
              <a:lnSpc>
                <a:spcPct val="90000"/>
              </a:lnSpc>
              <a:spcBef>
                <a:spcPct val="0"/>
              </a:spcBef>
              <a:buFont typeface="Arial"/>
              <a:buChar char="•"/>
            </a:pPr>
            <a:r>
              <a:rPr lang="en-US" sz="2800" err="1">
                <a:ea typeface="+mn-lt"/>
                <a:cs typeface="+mn-lt"/>
              </a:rPr>
              <a:t>Rwyf</a:t>
            </a:r>
            <a:r>
              <a:rPr lang="en-US" sz="2800">
                <a:ea typeface="+mn-lt"/>
                <a:cs typeface="+mn-lt"/>
              </a:rPr>
              <a:t> </a:t>
            </a:r>
            <a:r>
              <a:rPr lang="en-US" sz="2800" err="1">
                <a:ea typeface="+mn-lt"/>
                <a:cs typeface="+mn-lt"/>
              </a:rPr>
              <a:t>wedi</a:t>
            </a:r>
            <a:r>
              <a:rPr lang="en-US" sz="2800">
                <a:ea typeface="+mn-lt"/>
                <a:cs typeface="+mn-lt"/>
              </a:rPr>
              <a:t> </a:t>
            </a:r>
            <a:r>
              <a:rPr lang="en-US" sz="2800" err="1">
                <a:ea typeface="+mn-lt"/>
                <a:cs typeface="+mn-lt"/>
              </a:rPr>
              <a:t>dysgu</a:t>
            </a:r>
            <a:r>
              <a:rPr lang="en-US" sz="2800">
                <a:ea typeface="+mn-lt"/>
                <a:cs typeface="+mn-lt"/>
              </a:rPr>
              <a:t> ...</a:t>
            </a:r>
            <a:endParaRPr lang="en-US" sz="2800">
              <a:solidFill>
                <a:srgbClr val="808080"/>
              </a:solidFill>
              <a:ea typeface="+mn-lt"/>
              <a:cs typeface="+mn-lt"/>
            </a:endParaRPr>
          </a:p>
          <a:p>
            <a:pPr marL="285750" indent="-285750">
              <a:lnSpc>
                <a:spcPct val="90000"/>
              </a:lnSpc>
              <a:spcBef>
                <a:spcPct val="0"/>
              </a:spcBef>
              <a:buFont typeface="Arial"/>
              <a:buChar char="•"/>
            </a:pPr>
            <a:r>
              <a:rPr lang="en-US" sz="2800" err="1">
                <a:solidFill>
                  <a:srgbClr val="1A1A1A"/>
                </a:solidFill>
                <a:ea typeface="+mn-lt"/>
                <a:cs typeface="+mn-lt"/>
              </a:rPr>
              <a:t>Ambell</a:t>
            </a:r>
            <a:r>
              <a:rPr lang="en-US" sz="2800">
                <a:solidFill>
                  <a:srgbClr val="1A1A1A"/>
                </a:solidFill>
                <a:ea typeface="+mn-lt"/>
                <a:cs typeface="+mn-lt"/>
              </a:rPr>
              <a:t> </a:t>
            </a:r>
            <a:r>
              <a:rPr lang="en-US" sz="2800" err="1">
                <a:solidFill>
                  <a:srgbClr val="1A1A1A"/>
                </a:solidFill>
                <a:ea typeface="+mn-lt"/>
                <a:cs typeface="+mn-lt"/>
              </a:rPr>
              <a:t>mewnwelediad</a:t>
            </a:r>
            <a:r>
              <a:rPr lang="en-US" sz="2800">
                <a:solidFill>
                  <a:srgbClr val="1A1A1A"/>
                </a:solidFill>
                <a:ea typeface="+mn-lt"/>
                <a:cs typeface="+mn-lt"/>
              </a:rPr>
              <a:t> </a:t>
            </a:r>
            <a:r>
              <a:rPr lang="en-US" sz="2800" err="1">
                <a:solidFill>
                  <a:srgbClr val="1A1A1A"/>
                </a:solidFill>
                <a:ea typeface="+mn-lt"/>
                <a:cs typeface="+mn-lt"/>
              </a:rPr>
              <a:t>newydd</a:t>
            </a:r>
            <a:r>
              <a:rPr lang="en-US" sz="2800">
                <a:solidFill>
                  <a:srgbClr val="1A1A1A"/>
                </a:solidFill>
                <a:ea typeface="+mn-lt"/>
                <a:cs typeface="+mn-lt"/>
              </a:rPr>
              <a:t> </a:t>
            </a:r>
            <a:r>
              <a:rPr lang="en-US" sz="2800" err="1">
                <a:solidFill>
                  <a:srgbClr val="1A1A1A"/>
                </a:solidFill>
                <a:ea typeface="+mn-lt"/>
                <a:cs typeface="+mn-lt"/>
              </a:rPr>
              <a:t>ydy</a:t>
            </a:r>
            <a:r>
              <a:rPr lang="en-US" sz="2800">
                <a:solidFill>
                  <a:srgbClr val="1A1A1A"/>
                </a:solidFill>
                <a:ea typeface="+mn-lt"/>
                <a:cs typeface="+mn-lt"/>
              </a:rPr>
              <a:t>...</a:t>
            </a:r>
          </a:p>
          <a:p>
            <a:pPr marL="285750" indent="-285750">
              <a:lnSpc>
                <a:spcPct val="90000"/>
              </a:lnSpc>
              <a:spcBef>
                <a:spcPct val="0"/>
              </a:spcBef>
              <a:buFont typeface="Arial"/>
              <a:buChar char="•"/>
            </a:pPr>
            <a:r>
              <a:rPr lang="en-US" sz="2800">
                <a:solidFill>
                  <a:srgbClr val="1A1A1A"/>
                </a:solidFill>
                <a:ea typeface="+mn-lt"/>
                <a:cs typeface="+mn-lt"/>
              </a:rPr>
              <a:t>Un </a:t>
            </a:r>
            <a:r>
              <a:rPr lang="en-US" sz="2800" err="1">
                <a:solidFill>
                  <a:srgbClr val="1A1A1A"/>
                </a:solidFill>
                <a:ea typeface="+mn-lt"/>
                <a:cs typeface="+mn-lt"/>
              </a:rPr>
              <a:t>safbwynt</a:t>
            </a:r>
            <a:r>
              <a:rPr lang="en-US" sz="2800">
                <a:solidFill>
                  <a:srgbClr val="1A1A1A"/>
                </a:solidFill>
                <a:ea typeface="+mn-lt"/>
                <a:cs typeface="+mn-lt"/>
              </a:rPr>
              <a:t> am </a:t>
            </a:r>
            <a:r>
              <a:rPr lang="en-US" sz="2800" err="1">
                <a:solidFill>
                  <a:srgbClr val="1A1A1A"/>
                </a:solidFill>
                <a:ea typeface="+mn-lt"/>
                <a:cs typeface="+mn-lt"/>
              </a:rPr>
              <a:t>hyn</a:t>
            </a:r>
            <a:r>
              <a:rPr lang="en-US" sz="2800">
                <a:solidFill>
                  <a:srgbClr val="1A1A1A"/>
                </a:solidFill>
                <a:ea typeface="+mn-lt"/>
                <a:cs typeface="+mn-lt"/>
              </a:rPr>
              <a:t> </a:t>
            </a:r>
            <a:r>
              <a:rPr lang="en-US" sz="2800" err="1">
                <a:solidFill>
                  <a:srgbClr val="1A1A1A"/>
                </a:solidFill>
                <a:ea typeface="+mn-lt"/>
                <a:cs typeface="+mn-lt"/>
              </a:rPr>
              <a:t>ydy</a:t>
            </a:r>
            <a:r>
              <a:rPr lang="en-US" sz="2800">
                <a:solidFill>
                  <a:srgbClr val="1A1A1A"/>
                </a:solidFill>
                <a:ea typeface="+mn-lt"/>
                <a:cs typeface="+mn-lt"/>
              </a:rPr>
              <a:t> ...</a:t>
            </a:r>
            <a:endParaRPr lang="en-US" sz="2800">
              <a:ea typeface="+mn-lt"/>
              <a:cs typeface="+mn-lt"/>
            </a:endParaRPr>
          </a:p>
          <a:p>
            <a:pPr marL="285750" indent="-285750">
              <a:lnSpc>
                <a:spcPct val="90000"/>
              </a:lnSpc>
              <a:spcBef>
                <a:spcPct val="0"/>
              </a:spcBef>
              <a:buFont typeface="Arial"/>
              <a:buChar char="•"/>
            </a:pPr>
            <a:r>
              <a:rPr lang="en-US" sz="2800">
                <a:solidFill>
                  <a:srgbClr val="1A1A1A"/>
                </a:solidFill>
                <a:ea typeface="+mn-lt"/>
                <a:cs typeface="+mn-lt"/>
              </a:rPr>
              <a:t>Mae </a:t>
            </a:r>
            <a:r>
              <a:rPr lang="en-US" sz="2800" err="1">
                <a:solidFill>
                  <a:srgbClr val="1A1A1A"/>
                </a:solidFill>
                <a:ea typeface="+mn-lt"/>
                <a:cs typeface="+mn-lt"/>
              </a:rPr>
              <a:t>hyn</a:t>
            </a:r>
            <a:r>
              <a:rPr lang="en-US" sz="2800">
                <a:solidFill>
                  <a:srgbClr val="1A1A1A"/>
                </a:solidFill>
                <a:ea typeface="+mn-lt"/>
                <a:cs typeface="+mn-lt"/>
              </a:rPr>
              <a:t> </a:t>
            </a:r>
            <a:r>
              <a:rPr lang="en-US" sz="2800" err="1">
                <a:solidFill>
                  <a:srgbClr val="1A1A1A"/>
                </a:solidFill>
                <a:ea typeface="+mn-lt"/>
                <a:cs typeface="+mn-lt"/>
              </a:rPr>
              <a:t>yn</a:t>
            </a:r>
            <a:r>
              <a:rPr lang="en-US" sz="2800">
                <a:solidFill>
                  <a:srgbClr val="1A1A1A"/>
                </a:solidFill>
                <a:ea typeface="+mn-lt"/>
                <a:cs typeface="+mn-lt"/>
              </a:rPr>
              <a:t> </a:t>
            </a:r>
            <a:r>
              <a:rPr lang="en-US" sz="2800" err="1">
                <a:solidFill>
                  <a:srgbClr val="1A1A1A"/>
                </a:solidFill>
                <a:ea typeface="+mn-lt"/>
                <a:cs typeface="+mn-lt"/>
              </a:rPr>
              <a:t>amlygu</a:t>
            </a:r>
            <a:r>
              <a:rPr lang="en-US" sz="2800">
                <a:solidFill>
                  <a:srgbClr val="1A1A1A"/>
                </a:solidFill>
                <a:ea typeface="+mn-lt"/>
                <a:cs typeface="+mn-lt"/>
              </a:rPr>
              <a:t> bod … </a:t>
            </a:r>
            <a:endParaRPr lang="en-US" sz="2800">
              <a:solidFill>
                <a:srgbClr val="000000"/>
              </a:solidFill>
              <a:ea typeface="+mn-lt"/>
              <a:cs typeface="+mn-lt"/>
            </a:endParaRPr>
          </a:p>
          <a:p>
            <a:pPr marL="285750" indent="-285750">
              <a:lnSpc>
                <a:spcPct val="90000"/>
              </a:lnSpc>
              <a:spcBef>
                <a:spcPct val="0"/>
              </a:spcBef>
              <a:buFont typeface="Arial"/>
              <a:buChar char="•"/>
            </a:pPr>
            <a:r>
              <a:rPr lang="en-US" sz="2800">
                <a:solidFill>
                  <a:srgbClr val="1A1A1A"/>
                </a:solidFill>
                <a:ea typeface="+mn-lt"/>
                <a:cs typeface="+mn-lt"/>
              </a:rPr>
              <a:t>Pe </a:t>
            </a:r>
            <a:r>
              <a:rPr lang="en-US" sz="2800" err="1">
                <a:solidFill>
                  <a:srgbClr val="1A1A1A"/>
                </a:solidFill>
                <a:ea typeface="+mn-lt"/>
                <a:cs typeface="+mn-lt"/>
              </a:rPr>
              <a:t>byddaf</a:t>
            </a:r>
            <a:r>
              <a:rPr lang="en-US" sz="2800">
                <a:solidFill>
                  <a:srgbClr val="1A1A1A"/>
                </a:solidFill>
                <a:ea typeface="+mn-lt"/>
                <a:cs typeface="+mn-lt"/>
              </a:rPr>
              <a:t> </a:t>
            </a:r>
            <a:r>
              <a:rPr lang="en-US" sz="2800" err="1">
                <a:solidFill>
                  <a:srgbClr val="1A1A1A"/>
                </a:solidFill>
                <a:ea typeface="+mn-lt"/>
                <a:cs typeface="+mn-lt"/>
              </a:rPr>
              <a:t>yn</a:t>
            </a:r>
            <a:r>
              <a:rPr lang="en-US" sz="2800">
                <a:solidFill>
                  <a:srgbClr val="1A1A1A"/>
                </a:solidFill>
                <a:ea typeface="+mn-lt"/>
                <a:cs typeface="+mn-lt"/>
              </a:rPr>
              <a:t> </a:t>
            </a:r>
            <a:r>
              <a:rPr lang="en-US" sz="2800" err="1">
                <a:solidFill>
                  <a:srgbClr val="1A1A1A"/>
                </a:solidFill>
                <a:ea typeface="+mn-lt"/>
                <a:cs typeface="+mn-lt"/>
              </a:rPr>
              <a:t>gwneud</a:t>
            </a:r>
            <a:r>
              <a:rPr lang="en-US" sz="2800">
                <a:solidFill>
                  <a:srgbClr val="1A1A1A"/>
                </a:solidFill>
                <a:ea typeface="+mn-lt"/>
                <a:cs typeface="+mn-lt"/>
              </a:rPr>
              <a:t> </a:t>
            </a:r>
            <a:r>
              <a:rPr lang="en-US" sz="2800" err="1">
                <a:solidFill>
                  <a:srgbClr val="1A1A1A"/>
                </a:solidFill>
                <a:ea typeface="+mn-lt"/>
                <a:cs typeface="+mn-lt"/>
              </a:rPr>
              <a:t>eto</a:t>
            </a:r>
            <a:r>
              <a:rPr lang="en-US" sz="2800">
                <a:solidFill>
                  <a:srgbClr val="1A1A1A"/>
                </a:solidFill>
                <a:ea typeface="+mn-lt"/>
                <a:cs typeface="+mn-lt"/>
              </a:rPr>
              <a:t> – </a:t>
            </a:r>
            <a:r>
              <a:rPr lang="en-US" sz="2800" err="1">
                <a:solidFill>
                  <a:srgbClr val="1A1A1A"/>
                </a:solidFill>
                <a:ea typeface="+mn-lt"/>
                <a:cs typeface="+mn-lt"/>
              </a:rPr>
              <a:t>bydden</a:t>
            </a:r>
            <a:r>
              <a:rPr lang="en-US" sz="2800">
                <a:solidFill>
                  <a:srgbClr val="1A1A1A"/>
                </a:solidFill>
                <a:ea typeface="+mn-lt"/>
                <a:cs typeface="+mn-lt"/>
              </a:rPr>
              <a:t> </a:t>
            </a:r>
            <a:r>
              <a:rPr lang="en-US" sz="2800" err="1">
                <a:solidFill>
                  <a:srgbClr val="1A1A1A"/>
                </a:solidFill>
                <a:ea typeface="+mn-lt"/>
                <a:cs typeface="+mn-lt"/>
              </a:rPr>
              <a:t>yn</a:t>
            </a:r>
            <a:r>
              <a:rPr lang="en-US" sz="2800">
                <a:solidFill>
                  <a:srgbClr val="1A1A1A"/>
                </a:solidFill>
                <a:ea typeface="+mn-lt"/>
                <a:cs typeface="+mn-lt"/>
              </a:rPr>
              <a:t> </a:t>
            </a:r>
            <a:r>
              <a:rPr lang="en-US" sz="2800" err="1">
                <a:solidFill>
                  <a:srgbClr val="1A1A1A"/>
                </a:solidFill>
                <a:ea typeface="+mn-lt"/>
                <a:cs typeface="+mn-lt"/>
              </a:rPr>
              <a:t>gwneud</a:t>
            </a:r>
            <a:r>
              <a:rPr lang="en-US" sz="2800">
                <a:solidFill>
                  <a:srgbClr val="1A1A1A"/>
                </a:solidFill>
                <a:ea typeface="+mn-lt"/>
                <a:cs typeface="+mn-lt"/>
              </a:rPr>
              <a:t> </a:t>
            </a:r>
            <a:r>
              <a:rPr lang="en-US" sz="2800" err="1">
                <a:solidFill>
                  <a:srgbClr val="1A1A1A"/>
                </a:solidFill>
                <a:ea typeface="+mn-lt"/>
                <a:cs typeface="+mn-lt"/>
              </a:rPr>
              <a:t>yn</a:t>
            </a:r>
            <a:r>
              <a:rPr lang="en-US" sz="2800">
                <a:solidFill>
                  <a:srgbClr val="1A1A1A"/>
                </a:solidFill>
                <a:ea typeface="+mn-lt"/>
                <a:cs typeface="+mn-lt"/>
              </a:rPr>
              <a:t> </a:t>
            </a:r>
            <a:r>
              <a:rPr lang="en-US" sz="2800" err="1">
                <a:solidFill>
                  <a:srgbClr val="1A1A1A"/>
                </a:solidFill>
                <a:ea typeface="+mn-lt"/>
                <a:cs typeface="+mn-lt"/>
              </a:rPr>
              <a:t>wahanol</a:t>
            </a:r>
            <a:r>
              <a:rPr lang="en-US" sz="2800">
                <a:solidFill>
                  <a:srgbClr val="1A1A1A"/>
                </a:solidFill>
                <a:ea typeface="+mn-lt"/>
                <a:cs typeface="+mn-lt"/>
              </a:rPr>
              <a:t> </a:t>
            </a:r>
            <a:r>
              <a:rPr lang="en-US" sz="2800" err="1">
                <a:solidFill>
                  <a:srgbClr val="1A1A1A"/>
                </a:solidFill>
                <a:ea typeface="+mn-lt"/>
                <a:cs typeface="+mn-lt"/>
              </a:rPr>
              <a:t>wrth</a:t>
            </a:r>
            <a:r>
              <a:rPr lang="en-US" sz="2800">
                <a:solidFill>
                  <a:srgbClr val="1A1A1A"/>
                </a:solidFill>
                <a:ea typeface="+mn-lt"/>
                <a:cs typeface="+mn-lt"/>
              </a:rPr>
              <a:t> ...</a:t>
            </a:r>
            <a:endParaRPr lang="en-GB"/>
          </a:p>
        </p:txBody>
      </p:sp>
      <p:sp>
        <p:nvSpPr>
          <p:cNvPr id="6" name="TextBox 5">
            <a:extLst>
              <a:ext uri="{FF2B5EF4-FFF2-40B4-BE49-F238E27FC236}">
                <a16:creationId xmlns:a16="http://schemas.microsoft.com/office/drawing/2014/main" id="{78ABDD8E-51FE-E788-85C4-1B63D6C5E03E}"/>
              </a:ext>
            </a:extLst>
          </p:cNvPr>
          <p:cNvSpPr txBox="1"/>
          <p:nvPr/>
        </p:nvSpPr>
        <p:spPr>
          <a:xfrm>
            <a:off x="6748418" y="1463748"/>
            <a:ext cx="5214390" cy="368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ea typeface="+mn-lt"/>
                <a:cs typeface="+mn-lt"/>
              </a:rPr>
              <a:t>Language:</a:t>
            </a:r>
            <a:endParaRPr lang="en-US" sz="3200">
              <a:solidFill>
                <a:srgbClr val="808080"/>
              </a:solidFill>
              <a:ea typeface="+mn-lt"/>
              <a:cs typeface="+mn-lt"/>
            </a:endParaRPr>
          </a:p>
          <a:p>
            <a:pPr marL="285750" indent="-285750">
              <a:lnSpc>
                <a:spcPct val="90000"/>
              </a:lnSpc>
              <a:spcBef>
                <a:spcPct val="0"/>
              </a:spcBef>
              <a:buFont typeface="Arial"/>
              <a:buChar char="•"/>
            </a:pPr>
            <a:r>
              <a:rPr lang="en-US" sz="2800">
                <a:ea typeface="+mn-lt"/>
                <a:cs typeface="+mn-lt"/>
              </a:rPr>
              <a:t>I felt...</a:t>
            </a:r>
            <a:endParaRPr lang="en-US" sz="2800">
              <a:solidFill>
                <a:srgbClr val="808080"/>
              </a:solidFill>
              <a:ea typeface="+mn-lt"/>
              <a:cs typeface="+mn-lt"/>
            </a:endParaRPr>
          </a:p>
          <a:p>
            <a:pPr marL="285750" indent="-285750">
              <a:lnSpc>
                <a:spcPct val="90000"/>
              </a:lnSpc>
              <a:spcBef>
                <a:spcPct val="0"/>
              </a:spcBef>
              <a:buFont typeface="Arial"/>
              <a:buChar char="•"/>
            </a:pPr>
            <a:r>
              <a:rPr lang="en-US" sz="2800">
                <a:ea typeface="+mn-lt"/>
                <a:cs typeface="+mn-lt"/>
              </a:rPr>
              <a:t>I </a:t>
            </a:r>
            <a:r>
              <a:rPr lang="en-US" sz="2800" err="1">
                <a:ea typeface="+mn-lt"/>
                <a:cs typeface="+mn-lt"/>
              </a:rPr>
              <a:t>realise</a:t>
            </a:r>
            <a:r>
              <a:rPr lang="en-US" sz="2800">
                <a:ea typeface="+mn-lt"/>
                <a:cs typeface="+mn-lt"/>
              </a:rPr>
              <a:t>...</a:t>
            </a:r>
            <a:endParaRPr lang="en-US" sz="2800">
              <a:solidFill>
                <a:srgbClr val="808080"/>
              </a:solidFill>
              <a:ea typeface="+mn-lt"/>
              <a:cs typeface="+mn-lt"/>
            </a:endParaRPr>
          </a:p>
          <a:p>
            <a:pPr marL="285750" indent="-285750">
              <a:lnSpc>
                <a:spcPct val="90000"/>
              </a:lnSpc>
              <a:spcBef>
                <a:spcPct val="0"/>
              </a:spcBef>
              <a:buFont typeface="Arial"/>
              <a:buChar char="•"/>
            </a:pPr>
            <a:r>
              <a:rPr lang="en-US" sz="2800">
                <a:ea typeface="+mn-lt"/>
                <a:cs typeface="+mn-lt"/>
              </a:rPr>
              <a:t>I have learnt...</a:t>
            </a:r>
            <a:endParaRPr lang="en-US" sz="2800">
              <a:solidFill>
                <a:srgbClr val="808080"/>
              </a:solidFill>
              <a:ea typeface="+mn-lt"/>
              <a:cs typeface="+mn-lt"/>
            </a:endParaRPr>
          </a:p>
          <a:p>
            <a:pPr marL="285750" indent="-285750">
              <a:lnSpc>
                <a:spcPct val="90000"/>
              </a:lnSpc>
              <a:spcBef>
                <a:spcPct val="0"/>
              </a:spcBef>
              <a:buFont typeface="Arial"/>
              <a:buChar char="•"/>
            </a:pPr>
            <a:r>
              <a:rPr lang="en-US" sz="2800">
                <a:solidFill>
                  <a:srgbClr val="1A1A1A"/>
                </a:solidFill>
                <a:ea typeface="+mn-lt"/>
                <a:cs typeface="+mn-lt"/>
              </a:rPr>
              <a:t>Some new insights are...</a:t>
            </a:r>
            <a:endParaRPr lang="en-US" sz="2800">
              <a:ea typeface="+mn-lt"/>
              <a:cs typeface="+mn-lt"/>
            </a:endParaRPr>
          </a:p>
          <a:p>
            <a:pPr marL="285750" indent="-285750">
              <a:lnSpc>
                <a:spcPct val="90000"/>
              </a:lnSpc>
              <a:spcBef>
                <a:spcPct val="0"/>
              </a:spcBef>
              <a:buFont typeface="Arial"/>
              <a:buChar char="•"/>
            </a:pPr>
            <a:r>
              <a:rPr lang="en-US" sz="2800">
                <a:solidFill>
                  <a:srgbClr val="1A1A1A"/>
                </a:solidFill>
                <a:ea typeface="+mn-lt"/>
                <a:cs typeface="+mn-lt"/>
              </a:rPr>
              <a:t>One perspective on this is...</a:t>
            </a:r>
            <a:endParaRPr lang="en-US" sz="2800">
              <a:ea typeface="+mn-lt"/>
              <a:cs typeface="+mn-lt"/>
            </a:endParaRPr>
          </a:p>
          <a:p>
            <a:pPr marL="285750" indent="-285750">
              <a:lnSpc>
                <a:spcPct val="90000"/>
              </a:lnSpc>
              <a:spcBef>
                <a:spcPct val="0"/>
              </a:spcBef>
              <a:buFont typeface="Arial"/>
              <a:buChar char="•"/>
            </a:pPr>
            <a:r>
              <a:rPr lang="en-US" sz="2800">
                <a:solidFill>
                  <a:srgbClr val="1A1A1A"/>
                </a:solidFill>
                <a:ea typeface="+mn-lt"/>
                <a:cs typeface="+mn-lt"/>
              </a:rPr>
              <a:t>This highlights...</a:t>
            </a:r>
            <a:endParaRPr lang="en-US" sz="2800">
              <a:ea typeface="+mn-lt"/>
              <a:cs typeface="+mn-lt"/>
            </a:endParaRPr>
          </a:p>
          <a:p>
            <a:pPr marL="285750" indent="-285750">
              <a:lnSpc>
                <a:spcPct val="90000"/>
              </a:lnSpc>
              <a:spcBef>
                <a:spcPct val="0"/>
              </a:spcBef>
              <a:buFont typeface="Arial"/>
              <a:buChar char="•"/>
            </a:pPr>
            <a:r>
              <a:rPr lang="en-US" sz="2800">
                <a:solidFill>
                  <a:srgbClr val="1A1A1A"/>
                </a:solidFill>
                <a:ea typeface="+mn-lt"/>
                <a:cs typeface="+mn-lt"/>
              </a:rPr>
              <a:t>If I was to do this again - I would do it differently by...</a:t>
            </a:r>
            <a:endParaRPr lang="en-GB"/>
          </a:p>
        </p:txBody>
      </p:sp>
    </p:spTree>
    <p:extLst>
      <p:ext uri="{BB962C8B-B14F-4D97-AF65-F5344CB8AC3E}">
        <p14:creationId xmlns:p14="http://schemas.microsoft.com/office/powerpoint/2010/main" val="346599205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05124F52-956B-1D5B-BBE5-4ED868F0BF19}"/>
              </a:ext>
            </a:extLst>
          </p:cNvPr>
          <p:cNvSpPr txBox="1">
            <a:spLocks/>
          </p:cNvSpPr>
          <p:nvPr/>
        </p:nvSpPr>
        <p:spPr>
          <a:xfrm>
            <a:off x="352575" y="184504"/>
            <a:ext cx="11481847" cy="894228"/>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err="1">
                <a:solidFill>
                  <a:schemeClr val="bg1"/>
                </a:solidFill>
                <a:ea typeface="Calibri Light"/>
                <a:cs typeface="Calibri Light"/>
              </a:rPr>
              <a:t>Myfyrio</a:t>
            </a:r>
            <a:r>
              <a:rPr lang="en-GB" b="1">
                <a:solidFill>
                  <a:schemeClr val="bg1"/>
                </a:solidFill>
                <a:ea typeface="Calibri Light"/>
                <a:cs typeface="Calibri Light"/>
              </a:rPr>
              <a:t> : SUT </a:t>
            </a:r>
            <a:r>
              <a:rPr lang="en-GB" b="1" err="1">
                <a:solidFill>
                  <a:schemeClr val="bg1"/>
                </a:solidFill>
                <a:ea typeface="Calibri Light"/>
                <a:cs typeface="Calibri Light"/>
              </a:rPr>
              <a:t>i</a:t>
            </a:r>
            <a:r>
              <a:rPr lang="en-GB" b="1">
                <a:solidFill>
                  <a:schemeClr val="bg1"/>
                </a:solidFill>
                <a:ea typeface="Calibri Light"/>
                <a:cs typeface="Calibri Light"/>
              </a:rPr>
              <a:t> </a:t>
            </a:r>
            <a:r>
              <a:rPr lang="en-GB" b="1" err="1">
                <a:solidFill>
                  <a:schemeClr val="bg1"/>
                </a:solidFill>
                <a:ea typeface="Calibri Light"/>
                <a:cs typeface="Calibri Light"/>
              </a:rPr>
              <a:t>chi’n</a:t>
            </a:r>
            <a:r>
              <a:rPr lang="en-GB" b="1">
                <a:solidFill>
                  <a:schemeClr val="bg1"/>
                </a:solidFill>
                <a:ea typeface="Calibri Light"/>
                <a:cs typeface="Calibri Light"/>
              </a:rPr>
              <a:t> </a:t>
            </a:r>
            <a:r>
              <a:rPr lang="en-GB" b="1" err="1">
                <a:solidFill>
                  <a:schemeClr val="bg1"/>
                </a:solidFill>
                <a:ea typeface="Calibri Light"/>
                <a:cs typeface="Calibri Light"/>
              </a:rPr>
              <a:t>dysgu</a:t>
            </a:r>
            <a:r>
              <a:rPr lang="en-GB" b="1">
                <a:solidFill>
                  <a:schemeClr val="bg1"/>
                </a:solidFill>
                <a:ea typeface="Calibri Light"/>
                <a:cs typeface="Calibri Light"/>
              </a:rPr>
              <a:t> / Reflect : HOW do you learn</a:t>
            </a:r>
          </a:p>
        </p:txBody>
      </p:sp>
      <p:sp>
        <p:nvSpPr>
          <p:cNvPr id="7" name="Content Placeholder 2">
            <a:extLst>
              <a:ext uri="{FF2B5EF4-FFF2-40B4-BE49-F238E27FC236}">
                <a16:creationId xmlns:a16="http://schemas.microsoft.com/office/drawing/2014/main" id="{EFB0CB79-1BF3-ABA0-53D4-72725D761A2D}"/>
              </a:ext>
            </a:extLst>
          </p:cNvPr>
          <p:cNvSpPr txBox="1">
            <a:spLocks/>
          </p:cNvSpPr>
          <p:nvPr/>
        </p:nvSpPr>
        <p:spPr>
          <a:xfrm>
            <a:off x="357579" y="1381328"/>
            <a:ext cx="5476447" cy="4215948"/>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t>Profiad</a:t>
            </a:r>
            <a:r>
              <a:rPr lang="en-GB"/>
              <a:t>: </a:t>
            </a:r>
            <a:r>
              <a:rPr lang="en-GB" err="1"/>
              <a:t>Cynnydd</a:t>
            </a:r>
            <a:r>
              <a:rPr lang="en-GB"/>
              <a:t> </a:t>
            </a:r>
            <a:r>
              <a:rPr lang="en-GB" b="1" err="1"/>
              <a:t>ysgrifennu</a:t>
            </a:r>
            <a:r>
              <a:rPr lang="en-GB" b="1"/>
              <a:t> </a:t>
            </a:r>
            <a:r>
              <a:rPr lang="en-GB" b="1" err="1"/>
              <a:t>academaidd</a:t>
            </a:r>
            <a:endParaRPr lang="en-GB" b="1" err="1">
              <a:ea typeface="Calibri"/>
              <a:cs typeface="Calibri"/>
            </a:endParaRPr>
          </a:p>
          <a:p>
            <a:r>
              <a:rPr lang="en-GB"/>
              <a:t>Pa </a:t>
            </a:r>
            <a:r>
              <a:rPr lang="en-GB" err="1"/>
              <a:t>agweddau</a:t>
            </a:r>
            <a:r>
              <a:rPr lang="en-GB"/>
              <a:t> </a:t>
            </a:r>
            <a:r>
              <a:rPr lang="en-GB" err="1"/>
              <a:t>sydd</a:t>
            </a:r>
            <a:r>
              <a:rPr lang="en-GB"/>
              <a:t> </a:t>
            </a:r>
            <a:r>
              <a:rPr lang="en-GB" err="1"/>
              <a:t>wedi</a:t>
            </a:r>
            <a:r>
              <a:rPr lang="en-GB"/>
              <a:t> </a:t>
            </a:r>
            <a:r>
              <a:rPr lang="en-GB" err="1"/>
              <a:t>gwella</a:t>
            </a:r>
            <a:r>
              <a:rPr lang="en-GB"/>
              <a:t> </a:t>
            </a:r>
            <a:r>
              <a:rPr lang="en-GB" err="1"/>
              <a:t>gennych</a:t>
            </a:r>
            <a:r>
              <a:rPr lang="en-GB"/>
              <a:t>?  </a:t>
            </a:r>
            <a:endParaRPr lang="en-GB">
              <a:ea typeface="Calibri"/>
              <a:cs typeface="Calibri"/>
            </a:endParaRPr>
          </a:p>
          <a:p>
            <a:r>
              <a:rPr lang="en-GB">
                <a:ea typeface="Calibri"/>
                <a:cs typeface="Calibri"/>
              </a:rPr>
              <a:t>Sut </a:t>
            </a:r>
            <a:r>
              <a:rPr lang="en-GB" err="1">
                <a:ea typeface="Calibri"/>
                <a:cs typeface="Calibri" panose="020F0502020204030204"/>
              </a:rPr>
              <a:t>i</a:t>
            </a:r>
            <a:r>
              <a:rPr lang="en-GB">
                <a:ea typeface="Calibri"/>
                <a:cs typeface="Calibri"/>
              </a:rPr>
              <a:t> chi </a:t>
            </a:r>
            <a:r>
              <a:rPr lang="en-GB" err="1">
                <a:ea typeface="Calibri"/>
                <a:cs typeface="Calibri" panose="020F0502020204030204"/>
              </a:rPr>
              <a:t>wedi</a:t>
            </a:r>
            <a:r>
              <a:rPr lang="en-GB">
                <a:ea typeface="Calibri"/>
                <a:cs typeface="Calibri" panose="020F0502020204030204"/>
              </a:rPr>
              <a:t> </a:t>
            </a:r>
            <a:r>
              <a:rPr lang="en-GB" err="1">
                <a:ea typeface="Calibri"/>
                <a:cs typeface="Calibri" panose="020F0502020204030204"/>
              </a:rPr>
              <a:t>gwella</a:t>
            </a:r>
            <a:r>
              <a:rPr lang="en-GB">
                <a:ea typeface="Calibri"/>
                <a:cs typeface="Calibri" panose="020F0502020204030204"/>
              </a:rPr>
              <a:t> </a:t>
            </a:r>
            <a:r>
              <a:rPr lang="en-GB" err="1">
                <a:ea typeface="Calibri"/>
                <a:cs typeface="Calibri" panose="020F0502020204030204"/>
              </a:rPr>
              <a:t>hwy</a:t>
            </a:r>
            <a:r>
              <a:rPr lang="en-GB">
                <a:ea typeface="Calibri"/>
                <a:cs typeface="Calibri" panose="020F0502020204030204"/>
              </a:rPr>
              <a:t>?</a:t>
            </a:r>
            <a:endParaRPr lang="en-GB">
              <a:cs typeface="Calibri" panose="020F0502020204030204"/>
            </a:endParaRPr>
          </a:p>
          <a:p>
            <a:r>
              <a:rPr lang="en-GB">
                <a:cs typeface="Calibri" panose="020F0502020204030204"/>
              </a:rPr>
              <a:t>Beth </a:t>
            </a:r>
            <a:r>
              <a:rPr lang="en-GB" err="1">
                <a:cs typeface="Calibri" panose="020F0502020204030204"/>
              </a:rPr>
              <a:t>oeddech</a:t>
            </a:r>
            <a:r>
              <a:rPr lang="en-GB">
                <a:cs typeface="Calibri" panose="020F0502020204030204"/>
              </a:rPr>
              <a:t> </a:t>
            </a:r>
            <a:r>
              <a:rPr lang="en-GB" err="1">
                <a:cs typeface="Calibri" panose="020F0502020204030204"/>
              </a:rPr>
              <a:t>chi'n</a:t>
            </a:r>
            <a:r>
              <a:rPr lang="en-GB">
                <a:cs typeface="Calibri" panose="020F0502020204030204"/>
              </a:rPr>
              <a:t> </a:t>
            </a:r>
            <a:r>
              <a:rPr lang="en-GB" err="1">
                <a:cs typeface="Calibri" panose="020F0502020204030204"/>
              </a:rPr>
              <a:t>gweld</a:t>
            </a:r>
            <a:r>
              <a:rPr lang="en-GB">
                <a:cs typeface="Calibri" panose="020F0502020204030204"/>
              </a:rPr>
              <a:t> </a:t>
            </a:r>
            <a:r>
              <a:rPr lang="en-GB" err="1">
                <a:cs typeface="Calibri" panose="020F0502020204030204"/>
              </a:rPr>
              <a:t>yn</a:t>
            </a:r>
            <a:r>
              <a:rPr lang="en-GB">
                <a:cs typeface="Calibri" panose="020F0502020204030204"/>
              </a:rPr>
              <a:t> </a:t>
            </a:r>
            <a:r>
              <a:rPr lang="en-GB" err="1">
                <a:cs typeface="Calibri" panose="020F0502020204030204"/>
              </a:rPr>
              <a:t>heriol</a:t>
            </a:r>
            <a:r>
              <a:rPr lang="en-GB">
                <a:cs typeface="Calibri" panose="020F0502020204030204"/>
              </a:rPr>
              <a:t>?</a:t>
            </a:r>
            <a:endParaRPr lang="en-GB">
              <a:ea typeface="Calibri"/>
              <a:cs typeface="Calibri" panose="020F0502020204030204"/>
            </a:endParaRPr>
          </a:p>
          <a:p>
            <a:r>
              <a:rPr lang="en-GB" err="1"/>
              <a:t>Pethau</a:t>
            </a:r>
            <a:r>
              <a:rPr lang="en-GB"/>
              <a:t> </a:t>
            </a:r>
            <a:r>
              <a:rPr lang="en-GB" err="1"/>
              <a:t>i</a:t>
            </a:r>
            <a:r>
              <a:rPr lang="en-GB"/>
              <a:t> </a:t>
            </a:r>
            <a:r>
              <a:rPr lang="en-GB" err="1"/>
              <a:t>chi’n</a:t>
            </a:r>
            <a:r>
              <a:rPr lang="en-GB"/>
              <a:t> </a:t>
            </a:r>
            <a:r>
              <a:rPr lang="en-GB" err="1"/>
              <a:t>dymuno</a:t>
            </a:r>
            <a:r>
              <a:rPr lang="en-GB"/>
              <a:t> </a:t>
            </a:r>
            <a:r>
              <a:rPr lang="en-GB" err="1"/>
              <a:t>gwella</a:t>
            </a:r>
            <a:r>
              <a:rPr lang="en-GB"/>
              <a:t> </a:t>
            </a:r>
            <a:r>
              <a:rPr lang="en-GB" err="1"/>
              <a:t>fel</a:t>
            </a:r>
            <a:r>
              <a:rPr lang="en-GB"/>
              <a:t> mater o </a:t>
            </a:r>
            <a:r>
              <a:rPr lang="en-GB" err="1"/>
              <a:t>blaenoriaeth</a:t>
            </a:r>
            <a:r>
              <a:rPr lang="en-GB"/>
              <a:t> </a:t>
            </a:r>
            <a:endParaRPr lang="en-GB">
              <a:ea typeface="Calibri"/>
              <a:cs typeface="Calibri"/>
            </a:endParaRPr>
          </a:p>
          <a:p>
            <a:r>
              <a:rPr lang="en-GB">
                <a:ea typeface="Calibri"/>
                <a:cs typeface="Calibri"/>
              </a:rPr>
              <a:t>Beth </a:t>
            </a:r>
            <a:r>
              <a:rPr lang="en-GB" err="1">
                <a:ea typeface="Calibri"/>
                <a:cs typeface="Calibri"/>
              </a:rPr>
              <a:t>ydy</a:t>
            </a:r>
            <a:r>
              <a:rPr lang="en-GB">
                <a:ea typeface="Calibri"/>
                <a:cs typeface="Calibri"/>
              </a:rPr>
              <a:t> </a:t>
            </a:r>
            <a:r>
              <a:rPr lang="en-GB" err="1">
                <a:ea typeface="Calibri"/>
                <a:cs typeface="Calibri"/>
              </a:rPr>
              <a:t>rhai</a:t>
            </a:r>
            <a:r>
              <a:rPr lang="en-GB">
                <a:ea typeface="Calibri"/>
                <a:cs typeface="Calibri"/>
              </a:rPr>
              <a:t> </a:t>
            </a:r>
            <a:r>
              <a:rPr lang="en-GB" err="1">
                <a:ea typeface="Calibri"/>
                <a:cs typeface="Calibri"/>
              </a:rPr>
              <a:t>atebion</a:t>
            </a:r>
            <a:r>
              <a:rPr lang="en-GB">
                <a:ea typeface="Calibri"/>
                <a:cs typeface="Calibri"/>
              </a:rPr>
              <a:t> </a:t>
            </a:r>
            <a:r>
              <a:rPr lang="en-GB" err="1">
                <a:ea typeface="Calibri"/>
                <a:cs typeface="Calibri"/>
              </a:rPr>
              <a:t>i</a:t>
            </a:r>
            <a:r>
              <a:rPr lang="en-GB">
                <a:ea typeface="Calibri"/>
                <a:cs typeface="Calibri"/>
              </a:rPr>
              <a:t> </a:t>
            </a:r>
            <a:r>
              <a:rPr lang="en-GB" err="1">
                <a:ea typeface="Calibri"/>
                <a:cs typeface="Calibri"/>
              </a:rPr>
              <a:t>lwyddo</a:t>
            </a:r>
            <a:r>
              <a:rPr lang="en-GB">
                <a:ea typeface="Calibri"/>
                <a:cs typeface="Calibri"/>
              </a:rPr>
              <a:t>?  </a:t>
            </a:r>
          </a:p>
        </p:txBody>
      </p:sp>
      <p:sp>
        <p:nvSpPr>
          <p:cNvPr id="9" name="Content Placeholder 2">
            <a:extLst>
              <a:ext uri="{FF2B5EF4-FFF2-40B4-BE49-F238E27FC236}">
                <a16:creationId xmlns:a16="http://schemas.microsoft.com/office/drawing/2014/main" id="{C38F0BDF-367B-B605-1698-20B876A549E0}"/>
              </a:ext>
            </a:extLst>
          </p:cNvPr>
          <p:cNvSpPr txBox="1">
            <a:spLocks/>
          </p:cNvSpPr>
          <p:nvPr/>
        </p:nvSpPr>
        <p:spPr>
          <a:xfrm>
            <a:off x="6960905" y="1412849"/>
            <a:ext cx="5046699" cy="4138245"/>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Experience: Progress with </a:t>
            </a:r>
            <a:r>
              <a:rPr lang="en-GB" b="1"/>
              <a:t>academic writing</a:t>
            </a:r>
            <a:endParaRPr lang="en-GB" b="1">
              <a:cs typeface="Calibri"/>
            </a:endParaRPr>
          </a:p>
          <a:p>
            <a:r>
              <a:rPr lang="en-GB"/>
              <a:t>What areas have you improved?</a:t>
            </a:r>
          </a:p>
          <a:p>
            <a:r>
              <a:rPr lang="en-GB"/>
              <a:t>How achieved? </a:t>
            </a:r>
            <a:endParaRPr lang="en-GB">
              <a:ea typeface="Calibri"/>
              <a:cs typeface="Calibri"/>
            </a:endParaRPr>
          </a:p>
          <a:p>
            <a:r>
              <a:rPr lang="en-GB">
                <a:cs typeface="Calibri" panose="020F0502020204030204"/>
              </a:rPr>
              <a:t>What did you find challenging?</a:t>
            </a:r>
          </a:p>
          <a:p>
            <a:r>
              <a:rPr lang="en-GB"/>
              <a:t>Things you want to actively work on.</a:t>
            </a:r>
          </a:p>
          <a:p>
            <a:r>
              <a:rPr lang="en-GB">
                <a:ea typeface="Calibri"/>
                <a:cs typeface="Calibri"/>
              </a:rPr>
              <a:t>What are possible solutions? </a:t>
            </a:r>
          </a:p>
        </p:txBody>
      </p:sp>
      <p:sp>
        <p:nvSpPr>
          <p:cNvPr id="2" name="Rectangle: Rounded Corners 1">
            <a:extLst>
              <a:ext uri="{FF2B5EF4-FFF2-40B4-BE49-F238E27FC236}">
                <a16:creationId xmlns:a16="http://schemas.microsoft.com/office/drawing/2014/main" id="{A0E69385-B4AC-ADD0-BE8C-E11D4A46829B}"/>
              </a:ext>
            </a:extLst>
          </p:cNvPr>
          <p:cNvSpPr/>
          <p:nvPr/>
        </p:nvSpPr>
        <p:spPr>
          <a:xfrm>
            <a:off x="7540052" y="5445151"/>
            <a:ext cx="4475262" cy="1310888"/>
          </a:xfrm>
          <a:prstGeom prst="roundRect">
            <a:avLst/>
          </a:prstGeom>
          <a:solidFill>
            <a:schemeClr val="accent2"/>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400" b="1">
                <a:solidFill>
                  <a:schemeClr val="tx2"/>
                </a:solidFill>
                <a:ea typeface="Calibri"/>
                <a:cs typeface="Calibri"/>
              </a:rPr>
              <a:t>Part 1 – Academic Writing</a:t>
            </a:r>
          </a:p>
        </p:txBody>
      </p:sp>
    </p:spTree>
    <p:extLst>
      <p:ext uri="{BB962C8B-B14F-4D97-AF65-F5344CB8AC3E}">
        <p14:creationId xmlns:p14="http://schemas.microsoft.com/office/powerpoint/2010/main" val="85431128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79821DF4-3D84-453E-A7DA-E2F8070D34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FB75F0-2EC8-3A87-E91C-B1C9A290AEDB}"/>
              </a:ext>
            </a:extLst>
          </p:cNvPr>
          <p:cNvSpPr>
            <a:spLocks noGrp="1"/>
          </p:cNvSpPr>
          <p:nvPr>
            <p:ph type="title"/>
          </p:nvPr>
        </p:nvSpPr>
        <p:spPr>
          <a:xfrm>
            <a:off x="3897085" y="-266246"/>
            <a:ext cx="7445829" cy="1325563"/>
          </a:xfrm>
        </p:spPr>
        <p:txBody>
          <a:bodyPr>
            <a:normAutofit/>
          </a:bodyPr>
          <a:lstStyle/>
          <a:p>
            <a:pPr algn="l"/>
            <a:r>
              <a:rPr lang="en-GB" b="1" err="1">
                <a:solidFill>
                  <a:schemeClr val="bg1"/>
                </a:solidFill>
              </a:rPr>
              <a:t>Tasg</a:t>
            </a:r>
            <a:r>
              <a:rPr lang="en-GB" b="1">
                <a:solidFill>
                  <a:schemeClr val="bg1"/>
                </a:solidFill>
              </a:rPr>
              <a:t>  /  Task</a:t>
            </a:r>
          </a:p>
        </p:txBody>
      </p:sp>
      <p:sp>
        <p:nvSpPr>
          <p:cNvPr id="4" name="Content Placeholder 3">
            <a:extLst>
              <a:ext uri="{FF2B5EF4-FFF2-40B4-BE49-F238E27FC236}">
                <a16:creationId xmlns:a16="http://schemas.microsoft.com/office/drawing/2014/main" id="{FC86324C-3842-9B30-E228-AEE543665497}"/>
              </a:ext>
            </a:extLst>
          </p:cNvPr>
          <p:cNvSpPr>
            <a:spLocks noGrp="1"/>
          </p:cNvSpPr>
          <p:nvPr>
            <p:ph sz="half" idx="1"/>
          </p:nvPr>
        </p:nvSpPr>
        <p:spPr>
          <a:xfrm>
            <a:off x="304800" y="1150711"/>
            <a:ext cx="5856514" cy="4351338"/>
          </a:xfrm>
        </p:spPr>
        <p:txBody>
          <a:bodyPr vert="horz" lIns="91440" tIns="45720" rIns="91440" bIns="45720" rtlCol="0" anchor="t">
            <a:noAutofit/>
          </a:bodyPr>
          <a:lstStyle/>
          <a:p>
            <a:r>
              <a:rPr lang="en-GB" sz="3500" err="1"/>
              <a:t>Cymrwch</a:t>
            </a:r>
            <a:r>
              <a:rPr lang="en-GB" sz="3500"/>
              <a:t> </a:t>
            </a:r>
            <a:r>
              <a:rPr lang="en-GB" sz="3500" err="1"/>
              <a:t>peth</a:t>
            </a:r>
            <a:r>
              <a:rPr lang="en-GB" sz="3500"/>
              <a:t> </a:t>
            </a:r>
            <a:r>
              <a:rPr lang="en-GB" sz="3500" err="1"/>
              <a:t>amser</a:t>
            </a:r>
            <a:r>
              <a:rPr lang="en-GB" sz="3500"/>
              <a:t> </a:t>
            </a:r>
            <a:r>
              <a:rPr lang="en-GB" sz="3500" err="1"/>
              <a:t>i</a:t>
            </a:r>
            <a:r>
              <a:rPr lang="en-GB" sz="3500"/>
              <a:t> </a:t>
            </a:r>
            <a:r>
              <a:rPr lang="en-GB" sz="3500" err="1"/>
              <a:t>fyfyrio</a:t>
            </a:r>
            <a:r>
              <a:rPr lang="en-GB" sz="3500"/>
              <a:t> </a:t>
            </a:r>
            <a:r>
              <a:rPr lang="en-GB" sz="3500" err="1"/>
              <a:t>ar</a:t>
            </a:r>
            <a:r>
              <a:rPr lang="en-GB" sz="3500"/>
              <a:t> </a:t>
            </a:r>
            <a:r>
              <a:rPr lang="en-GB" sz="3500" err="1"/>
              <a:t>eich</a:t>
            </a:r>
            <a:r>
              <a:rPr lang="en-GB" sz="3500"/>
              <a:t> </a:t>
            </a:r>
            <a:r>
              <a:rPr lang="en-GB" sz="3500" err="1"/>
              <a:t>aseiniad</a:t>
            </a:r>
            <a:r>
              <a:rPr lang="en-GB" sz="3500"/>
              <a:t> </a:t>
            </a:r>
            <a:r>
              <a:rPr lang="en-GB" sz="3500" err="1"/>
              <a:t>a’ch</a:t>
            </a:r>
            <a:r>
              <a:rPr lang="en-GB" sz="3500"/>
              <a:t> </a:t>
            </a:r>
            <a:r>
              <a:rPr lang="en-GB" sz="3500" err="1"/>
              <a:t>adborth</a:t>
            </a:r>
            <a:r>
              <a:rPr lang="en-GB" sz="3500"/>
              <a:t>.</a:t>
            </a:r>
            <a:endParaRPr lang="en-GB" sz="3500">
              <a:cs typeface="Calibri"/>
            </a:endParaRPr>
          </a:p>
          <a:p>
            <a:r>
              <a:rPr lang="en-GB" sz="3500" err="1"/>
              <a:t>Medrwch</a:t>
            </a:r>
            <a:r>
              <a:rPr lang="en-GB" sz="3500"/>
              <a:t> </a:t>
            </a:r>
            <a:r>
              <a:rPr lang="en-GB" sz="3500" err="1"/>
              <a:t>ddefnyddio’r</a:t>
            </a:r>
            <a:r>
              <a:rPr lang="en-GB" sz="3500"/>
              <a:t> </a:t>
            </a:r>
            <a:r>
              <a:rPr lang="en-GB" sz="3500" err="1"/>
              <a:t>gwestiynau’r</a:t>
            </a:r>
            <a:r>
              <a:rPr lang="en-GB" sz="3500"/>
              <a:t> o </a:t>
            </a:r>
            <a:r>
              <a:rPr lang="en-GB" sz="3500" err="1"/>
              <a:t>fodel</a:t>
            </a:r>
            <a:r>
              <a:rPr lang="en-GB" sz="3500"/>
              <a:t> </a:t>
            </a:r>
            <a:r>
              <a:rPr lang="en-GB" sz="3500" b="1" err="1"/>
              <a:t>Cylchred</a:t>
            </a:r>
            <a:r>
              <a:rPr lang="en-GB" sz="3500" b="1"/>
              <a:t> Gibbs neu Kolb</a:t>
            </a:r>
            <a:r>
              <a:rPr lang="en-GB" sz="3500"/>
              <a:t> er </a:t>
            </a:r>
            <a:r>
              <a:rPr lang="en-GB" sz="3500" err="1"/>
              <a:t>mwyn</a:t>
            </a:r>
            <a:r>
              <a:rPr lang="en-GB" sz="3500"/>
              <a:t> </a:t>
            </a:r>
            <a:r>
              <a:rPr lang="en-GB" sz="3500" err="1"/>
              <a:t>eich</a:t>
            </a:r>
            <a:r>
              <a:rPr lang="en-GB" sz="3500"/>
              <a:t> </a:t>
            </a:r>
            <a:r>
              <a:rPr lang="en-GB" sz="3500" err="1"/>
              <a:t>cynorthwyo</a:t>
            </a:r>
            <a:r>
              <a:rPr lang="en-GB" sz="3500"/>
              <a:t>.</a:t>
            </a:r>
            <a:endParaRPr lang="en-GB" sz="3500">
              <a:cs typeface="Calibri"/>
            </a:endParaRPr>
          </a:p>
          <a:p>
            <a:r>
              <a:rPr lang="en-GB" sz="3500" err="1"/>
              <a:t>Cwblhewch</a:t>
            </a:r>
            <a:r>
              <a:rPr lang="en-GB" sz="3500"/>
              <a:t> </a:t>
            </a:r>
            <a:r>
              <a:rPr lang="en-GB" sz="3500" err="1"/>
              <a:t>cynllun</a:t>
            </a:r>
            <a:r>
              <a:rPr lang="en-GB" sz="3500"/>
              <a:t> </a:t>
            </a:r>
            <a:r>
              <a:rPr lang="en-GB" sz="3500" err="1"/>
              <a:t>gweithredu</a:t>
            </a:r>
            <a:r>
              <a:rPr lang="en-GB" sz="3500"/>
              <a:t> </a:t>
            </a:r>
            <a:r>
              <a:rPr lang="en-GB" sz="3500" err="1"/>
              <a:t>byr</a:t>
            </a:r>
            <a:r>
              <a:rPr lang="en-GB" sz="3500"/>
              <a:t> </a:t>
            </a:r>
            <a:r>
              <a:rPr lang="en-GB" sz="3500" err="1"/>
              <a:t>i’ch</a:t>
            </a:r>
            <a:r>
              <a:rPr lang="en-GB" sz="3500"/>
              <a:t> </a:t>
            </a:r>
            <a:r>
              <a:rPr lang="en-GB" sz="3500" err="1"/>
              <a:t>helpu</a:t>
            </a:r>
            <a:r>
              <a:rPr lang="en-GB" sz="3500"/>
              <a:t> </a:t>
            </a:r>
            <a:r>
              <a:rPr lang="en-GB" sz="3500" err="1"/>
              <a:t>ar</a:t>
            </a:r>
            <a:r>
              <a:rPr lang="en-GB" sz="3500"/>
              <a:t> </a:t>
            </a:r>
            <a:r>
              <a:rPr lang="en-GB" sz="3500" err="1"/>
              <a:t>gyfer</a:t>
            </a:r>
            <a:r>
              <a:rPr lang="en-GB" sz="3500"/>
              <a:t> </a:t>
            </a:r>
            <a:r>
              <a:rPr lang="en-GB" sz="3500" err="1"/>
              <a:t>eich</a:t>
            </a:r>
            <a:r>
              <a:rPr lang="en-GB" sz="3500"/>
              <a:t> </a:t>
            </a:r>
            <a:r>
              <a:rPr lang="en-GB" sz="3500" err="1"/>
              <a:t>aseiniad</a:t>
            </a:r>
            <a:r>
              <a:rPr lang="en-GB" sz="3500"/>
              <a:t> </a:t>
            </a:r>
            <a:r>
              <a:rPr lang="en-GB" sz="3500" err="1"/>
              <a:t>nesaf</a:t>
            </a:r>
            <a:r>
              <a:rPr lang="en-GB" sz="3500"/>
              <a:t>.</a:t>
            </a:r>
            <a:endParaRPr lang="en-GB" sz="3500">
              <a:cs typeface="Calibri"/>
            </a:endParaRPr>
          </a:p>
        </p:txBody>
      </p:sp>
      <p:sp>
        <p:nvSpPr>
          <p:cNvPr id="5" name="Content Placeholder 4">
            <a:extLst>
              <a:ext uri="{FF2B5EF4-FFF2-40B4-BE49-F238E27FC236}">
                <a16:creationId xmlns:a16="http://schemas.microsoft.com/office/drawing/2014/main" id="{8F8BC149-F7C3-09B4-E06E-A88ADD56F3AC}"/>
              </a:ext>
            </a:extLst>
          </p:cNvPr>
          <p:cNvSpPr>
            <a:spLocks noGrp="1"/>
          </p:cNvSpPr>
          <p:nvPr>
            <p:ph sz="half" idx="2"/>
          </p:nvPr>
        </p:nvSpPr>
        <p:spPr>
          <a:xfrm>
            <a:off x="6564086" y="1150711"/>
            <a:ext cx="5181600" cy="4351338"/>
          </a:xfrm>
        </p:spPr>
        <p:txBody>
          <a:bodyPr vert="horz" lIns="91440" tIns="45720" rIns="91440" bIns="45720" rtlCol="0" anchor="t">
            <a:noAutofit/>
          </a:bodyPr>
          <a:lstStyle/>
          <a:p>
            <a:r>
              <a:rPr lang="en-GB" sz="3500"/>
              <a:t>Take some time out to reflect on your assignment and feedback.</a:t>
            </a:r>
            <a:endParaRPr lang="en-GB" sz="3500">
              <a:cs typeface="Calibri"/>
            </a:endParaRPr>
          </a:p>
          <a:p>
            <a:r>
              <a:rPr lang="en-GB" sz="3500"/>
              <a:t>You could use the questions previously given in </a:t>
            </a:r>
            <a:r>
              <a:rPr lang="en-GB" sz="3500" b="1"/>
              <a:t>Gibb’s Cycle or Kolb </a:t>
            </a:r>
            <a:r>
              <a:rPr lang="en-GB" sz="3500"/>
              <a:t>to assist you.</a:t>
            </a:r>
            <a:endParaRPr lang="en-GB" sz="3500">
              <a:cs typeface="Calibri"/>
            </a:endParaRPr>
          </a:p>
          <a:p>
            <a:r>
              <a:rPr lang="en-GB" sz="3500"/>
              <a:t>Complete a short action plan in preparation for your next assignment.</a:t>
            </a:r>
            <a:endParaRPr lang="en-GB" sz="3500">
              <a:cs typeface="Calibri"/>
            </a:endParaRPr>
          </a:p>
        </p:txBody>
      </p:sp>
    </p:spTree>
    <p:extLst>
      <p:ext uri="{BB962C8B-B14F-4D97-AF65-F5344CB8AC3E}">
        <p14:creationId xmlns:p14="http://schemas.microsoft.com/office/powerpoint/2010/main" val="15230384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4FDBC317-6FBD-63E3-7FC2-3E8033041F40}"/>
              </a:ext>
            </a:extLst>
          </p:cNvPr>
          <p:cNvSpPr txBox="1">
            <a:spLocks/>
          </p:cNvSpPr>
          <p:nvPr/>
        </p:nvSpPr>
        <p:spPr>
          <a:xfrm>
            <a:off x="357579" y="1381328"/>
            <a:ext cx="5476447" cy="421594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t>Profiad</a:t>
            </a:r>
            <a:r>
              <a:rPr lang="en-GB"/>
              <a:t>: </a:t>
            </a:r>
            <a:r>
              <a:rPr lang="en-GB" err="1"/>
              <a:t>Cynnydd</a:t>
            </a:r>
            <a:r>
              <a:rPr lang="en-GB"/>
              <a:t> </a:t>
            </a:r>
            <a:r>
              <a:rPr lang="en-GB" b="1" err="1"/>
              <a:t>recordio</a:t>
            </a:r>
            <a:r>
              <a:rPr lang="en-GB" b="1"/>
              <a:t> </a:t>
            </a:r>
            <a:r>
              <a:rPr lang="en-GB" b="1" err="1"/>
              <a:t>llais</a:t>
            </a:r>
            <a:endParaRPr lang="en-GB" b="1" err="1">
              <a:ea typeface="Calibri"/>
              <a:cs typeface="Calibri"/>
            </a:endParaRPr>
          </a:p>
          <a:p>
            <a:r>
              <a:rPr lang="en-GB"/>
              <a:t>Beth </a:t>
            </a:r>
            <a:r>
              <a:rPr lang="en-GB" err="1"/>
              <a:t>i</a:t>
            </a:r>
            <a:r>
              <a:rPr lang="en-GB"/>
              <a:t> chi </a:t>
            </a:r>
            <a:r>
              <a:rPr lang="en-GB" err="1"/>
              <a:t>wedi</a:t>
            </a:r>
            <a:r>
              <a:rPr lang="en-GB"/>
              <a:t> </a:t>
            </a:r>
            <a:r>
              <a:rPr lang="en-GB" err="1"/>
              <a:t>dysgu</a:t>
            </a:r>
            <a:r>
              <a:rPr lang="en-GB"/>
              <a:t>? </a:t>
            </a:r>
          </a:p>
          <a:p>
            <a:r>
              <a:rPr lang="en-GB">
                <a:cs typeface="Calibri" panose="020F0502020204030204"/>
              </a:rPr>
              <a:t>Beth </a:t>
            </a:r>
            <a:r>
              <a:rPr lang="en-GB" err="1">
                <a:cs typeface="Calibri" panose="020F0502020204030204"/>
              </a:rPr>
              <a:t>oeddech</a:t>
            </a:r>
            <a:r>
              <a:rPr lang="en-GB">
                <a:cs typeface="Calibri" panose="020F0502020204030204"/>
              </a:rPr>
              <a:t> </a:t>
            </a:r>
            <a:r>
              <a:rPr lang="en-GB" err="1">
                <a:cs typeface="Calibri" panose="020F0502020204030204"/>
              </a:rPr>
              <a:t>chi'n</a:t>
            </a:r>
            <a:r>
              <a:rPr lang="en-GB">
                <a:cs typeface="Calibri" panose="020F0502020204030204"/>
              </a:rPr>
              <a:t> </a:t>
            </a:r>
            <a:r>
              <a:rPr lang="en-GB" err="1">
                <a:cs typeface="Calibri" panose="020F0502020204030204"/>
              </a:rPr>
              <a:t>gweld</a:t>
            </a:r>
            <a:r>
              <a:rPr lang="en-GB">
                <a:cs typeface="Calibri" panose="020F0502020204030204"/>
              </a:rPr>
              <a:t> </a:t>
            </a:r>
            <a:r>
              <a:rPr lang="en-GB" err="1">
                <a:cs typeface="Calibri" panose="020F0502020204030204"/>
              </a:rPr>
              <a:t>yn</a:t>
            </a:r>
            <a:r>
              <a:rPr lang="en-GB">
                <a:cs typeface="Calibri" panose="020F0502020204030204"/>
              </a:rPr>
              <a:t> </a:t>
            </a:r>
            <a:r>
              <a:rPr lang="en-GB" err="1">
                <a:cs typeface="Calibri" panose="020F0502020204030204"/>
              </a:rPr>
              <a:t>galed</a:t>
            </a:r>
            <a:r>
              <a:rPr lang="en-GB">
                <a:cs typeface="Calibri" panose="020F0502020204030204"/>
              </a:rPr>
              <a:t>?</a:t>
            </a:r>
            <a:endParaRPr lang="en-GB">
              <a:ea typeface="Calibri"/>
              <a:cs typeface="Calibri" panose="020F0502020204030204"/>
            </a:endParaRPr>
          </a:p>
          <a:p>
            <a:r>
              <a:rPr lang="en-GB">
                <a:ea typeface="Calibri"/>
                <a:cs typeface="Calibri" panose="020F0502020204030204"/>
              </a:rPr>
              <a:t>Beth </a:t>
            </a:r>
            <a:r>
              <a:rPr lang="en-GB" err="1">
                <a:ea typeface="Calibri"/>
                <a:cs typeface="Calibri"/>
              </a:rPr>
              <a:t>oedd</a:t>
            </a:r>
            <a:r>
              <a:rPr lang="en-GB">
                <a:ea typeface="Calibri"/>
                <a:cs typeface="Calibri" panose="020F0502020204030204"/>
              </a:rPr>
              <a:t> </a:t>
            </a:r>
            <a:r>
              <a:rPr lang="en-GB" err="1">
                <a:ea typeface="Calibri"/>
                <a:cs typeface="Calibri"/>
              </a:rPr>
              <a:t>eich</a:t>
            </a:r>
            <a:r>
              <a:rPr lang="en-GB">
                <a:ea typeface="Calibri"/>
                <a:cs typeface="Calibri" panose="020F0502020204030204"/>
              </a:rPr>
              <a:t> proses?</a:t>
            </a:r>
            <a:endParaRPr lang="en-GB"/>
          </a:p>
          <a:p>
            <a:r>
              <a:rPr lang="en-GB" err="1"/>
              <a:t>Pethau</a:t>
            </a:r>
            <a:r>
              <a:rPr lang="en-GB"/>
              <a:t> </a:t>
            </a:r>
            <a:r>
              <a:rPr lang="en-GB" err="1"/>
              <a:t>i</a:t>
            </a:r>
            <a:r>
              <a:rPr lang="en-GB"/>
              <a:t> </a:t>
            </a:r>
            <a:r>
              <a:rPr lang="en-GB" err="1"/>
              <a:t>chi’n</a:t>
            </a:r>
            <a:r>
              <a:rPr lang="en-GB"/>
              <a:t> </a:t>
            </a:r>
            <a:r>
              <a:rPr lang="en-GB" err="1"/>
              <a:t>dymuno</a:t>
            </a:r>
            <a:r>
              <a:rPr lang="en-GB"/>
              <a:t> </a:t>
            </a:r>
            <a:r>
              <a:rPr lang="en-GB" err="1"/>
              <a:t>gwella</a:t>
            </a:r>
            <a:r>
              <a:rPr lang="en-GB"/>
              <a:t> </a:t>
            </a:r>
            <a:r>
              <a:rPr lang="en-GB" err="1"/>
              <a:t>fel</a:t>
            </a:r>
            <a:r>
              <a:rPr lang="en-GB"/>
              <a:t> mater o </a:t>
            </a:r>
            <a:r>
              <a:rPr lang="en-GB" err="1"/>
              <a:t>blaenoriaeth</a:t>
            </a:r>
            <a:r>
              <a:rPr lang="en-GB"/>
              <a:t> </a:t>
            </a:r>
            <a:endParaRPr lang="en-GB">
              <a:ea typeface="Calibri"/>
              <a:cs typeface="Calibri"/>
            </a:endParaRPr>
          </a:p>
          <a:p>
            <a:pPr marL="0" indent="0">
              <a:buNone/>
            </a:pPr>
            <a:r>
              <a:rPr lang="en-GB">
                <a:ea typeface="Calibri"/>
                <a:cs typeface="Calibri"/>
              </a:rPr>
              <a:t>  </a:t>
            </a:r>
          </a:p>
        </p:txBody>
      </p:sp>
      <p:sp>
        <p:nvSpPr>
          <p:cNvPr id="7" name="Content Placeholder 2">
            <a:extLst>
              <a:ext uri="{FF2B5EF4-FFF2-40B4-BE49-F238E27FC236}">
                <a16:creationId xmlns:a16="http://schemas.microsoft.com/office/drawing/2014/main" id="{36EA72D2-4E95-2089-D540-FFD195062C42}"/>
              </a:ext>
            </a:extLst>
          </p:cNvPr>
          <p:cNvSpPr txBox="1">
            <a:spLocks/>
          </p:cNvSpPr>
          <p:nvPr/>
        </p:nvSpPr>
        <p:spPr>
          <a:xfrm>
            <a:off x="6960905" y="1412849"/>
            <a:ext cx="5046699" cy="413824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Experience: Progress with </a:t>
            </a:r>
            <a:r>
              <a:rPr lang="en-GB" b="1"/>
              <a:t>audio recording</a:t>
            </a:r>
            <a:endParaRPr lang="en-GB" b="1">
              <a:cs typeface="Calibri"/>
            </a:endParaRPr>
          </a:p>
          <a:p>
            <a:r>
              <a:rPr lang="en-GB"/>
              <a:t>What have you learnt?</a:t>
            </a:r>
          </a:p>
          <a:p>
            <a:r>
              <a:rPr lang="en-GB"/>
              <a:t>What did you find difficult? </a:t>
            </a:r>
            <a:endParaRPr lang="en-GB">
              <a:ea typeface="Calibri"/>
              <a:cs typeface="Calibri"/>
            </a:endParaRPr>
          </a:p>
          <a:p>
            <a:r>
              <a:rPr lang="en-GB">
                <a:cs typeface="Calibri" panose="020F0502020204030204"/>
              </a:rPr>
              <a:t>What was your process?</a:t>
            </a:r>
          </a:p>
          <a:p>
            <a:r>
              <a:rPr lang="en-GB"/>
              <a:t>Things you want to actively work on.</a:t>
            </a:r>
          </a:p>
        </p:txBody>
      </p:sp>
      <p:sp>
        <p:nvSpPr>
          <p:cNvPr id="9" name="Title 1">
            <a:extLst>
              <a:ext uri="{FF2B5EF4-FFF2-40B4-BE49-F238E27FC236}">
                <a16:creationId xmlns:a16="http://schemas.microsoft.com/office/drawing/2014/main" id="{9BF8DB7E-0572-CE3F-4AC1-FA0D8D56E10F}"/>
              </a:ext>
            </a:extLst>
          </p:cNvPr>
          <p:cNvSpPr txBox="1">
            <a:spLocks/>
          </p:cNvSpPr>
          <p:nvPr/>
        </p:nvSpPr>
        <p:spPr>
          <a:xfrm>
            <a:off x="352575" y="184504"/>
            <a:ext cx="11481847" cy="894228"/>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err="1">
                <a:solidFill>
                  <a:schemeClr val="bg1"/>
                </a:solidFill>
                <a:ea typeface="Calibri Light"/>
                <a:cs typeface="Calibri Light"/>
              </a:rPr>
              <a:t>Myfyrio</a:t>
            </a:r>
            <a:r>
              <a:rPr lang="en-GB" b="1">
                <a:solidFill>
                  <a:schemeClr val="bg1"/>
                </a:solidFill>
                <a:ea typeface="Calibri Light"/>
                <a:cs typeface="Calibri Light"/>
              </a:rPr>
              <a:t> : SUT </a:t>
            </a:r>
            <a:r>
              <a:rPr lang="en-GB" b="1" err="1">
                <a:solidFill>
                  <a:schemeClr val="bg1"/>
                </a:solidFill>
                <a:ea typeface="Calibri Light"/>
                <a:cs typeface="Calibri Light"/>
              </a:rPr>
              <a:t>i</a:t>
            </a:r>
            <a:r>
              <a:rPr lang="en-GB" b="1">
                <a:solidFill>
                  <a:schemeClr val="bg1"/>
                </a:solidFill>
                <a:ea typeface="Calibri Light"/>
                <a:cs typeface="Calibri Light"/>
              </a:rPr>
              <a:t> </a:t>
            </a:r>
            <a:r>
              <a:rPr lang="en-GB" b="1" err="1">
                <a:solidFill>
                  <a:schemeClr val="bg1"/>
                </a:solidFill>
                <a:ea typeface="Calibri Light"/>
                <a:cs typeface="Calibri Light"/>
              </a:rPr>
              <a:t>chi’n</a:t>
            </a:r>
            <a:r>
              <a:rPr lang="en-GB" b="1">
                <a:solidFill>
                  <a:schemeClr val="bg1"/>
                </a:solidFill>
                <a:ea typeface="Calibri Light"/>
                <a:cs typeface="Calibri Light"/>
              </a:rPr>
              <a:t> </a:t>
            </a:r>
            <a:r>
              <a:rPr lang="en-GB" b="1" err="1">
                <a:solidFill>
                  <a:schemeClr val="bg1"/>
                </a:solidFill>
                <a:ea typeface="Calibri Light"/>
                <a:cs typeface="Calibri Light"/>
              </a:rPr>
              <a:t>dysgu</a:t>
            </a:r>
            <a:r>
              <a:rPr lang="en-GB" b="1">
                <a:solidFill>
                  <a:schemeClr val="bg1"/>
                </a:solidFill>
                <a:ea typeface="Calibri Light"/>
                <a:cs typeface="Calibri Light"/>
              </a:rPr>
              <a:t> / Reflect : HOW do you learn</a:t>
            </a:r>
          </a:p>
        </p:txBody>
      </p:sp>
      <p:sp>
        <p:nvSpPr>
          <p:cNvPr id="2" name="Rectangle: Rounded Corners 1">
            <a:extLst>
              <a:ext uri="{FF2B5EF4-FFF2-40B4-BE49-F238E27FC236}">
                <a16:creationId xmlns:a16="http://schemas.microsoft.com/office/drawing/2014/main" id="{2717A1B9-8548-1642-2E9D-73AC86ABBF0A}"/>
              </a:ext>
            </a:extLst>
          </p:cNvPr>
          <p:cNvSpPr/>
          <p:nvPr/>
        </p:nvSpPr>
        <p:spPr>
          <a:xfrm>
            <a:off x="4431739" y="4789707"/>
            <a:ext cx="5657338" cy="1310888"/>
          </a:xfrm>
          <a:prstGeom prst="roundRect">
            <a:avLst/>
          </a:prstGeom>
          <a:solidFill>
            <a:schemeClr val="accent2"/>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400" b="1">
                <a:solidFill>
                  <a:schemeClr val="tx2"/>
                </a:solidFill>
                <a:ea typeface="Calibri"/>
                <a:cs typeface="Calibri"/>
              </a:rPr>
              <a:t>Part 2 – Academic Interview (recording)</a:t>
            </a:r>
          </a:p>
        </p:txBody>
      </p:sp>
    </p:spTree>
    <p:extLst>
      <p:ext uri="{BB962C8B-B14F-4D97-AF65-F5344CB8AC3E}">
        <p14:creationId xmlns:p14="http://schemas.microsoft.com/office/powerpoint/2010/main" val="46645098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782C7B-B8D1-391A-5269-6DF69C084B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F5FDCE-3C82-9853-AD09-748ACE9F68AB}"/>
              </a:ext>
            </a:extLst>
          </p:cNvPr>
          <p:cNvSpPr>
            <a:spLocks noGrp="1"/>
          </p:cNvSpPr>
          <p:nvPr>
            <p:ph type="title"/>
          </p:nvPr>
        </p:nvSpPr>
        <p:spPr>
          <a:xfrm>
            <a:off x="352575" y="184504"/>
            <a:ext cx="11481847" cy="894228"/>
          </a:xfrm>
        </p:spPr>
        <p:txBody>
          <a:bodyPr>
            <a:normAutofit fontScale="90000"/>
          </a:bodyPr>
          <a:lstStyle/>
          <a:p>
            <a:r>
              <a:rPr lang="en-GB" b="1" err="1">
                <a:solidFill>
                  <a:schemeClr val="bg1"/>
                </a:solidFill>
                <a:ea typeface="Calibri Light"/>
                <a:cs typeface="Calibri Light"/>
              </a:rPr>
              <a:t>Myfyrio</a:t>
            </a:r>
            <a:r>
              <a:rPr lang="en-GB" b="1">
                <a:solidFill>
                  <a:schemeClr val="bg1"/>
                </a:solidFill>
                <a:ea typeface="Calibri Light"/>
                <a:cs typeface="Calibri Light"/>
              </a:rPr>
              <a:t> : SUT </a:t>
            </a:r>
            <a:r>
              <a:rPr lang="en-GB" b="1" err="1">
                <a:solidFill>
                  <a:schemeClr val="bg1"/>
                </a:solidFill>
                <a:ea typeface="Calibri Light"/>
                <a:cs typeface="Calibri Light"/>
              </a:rPr>
              <a:t>i</a:t>
            </a:r>
            <a:r>
              <a:rPr lang="en-GB" b="1">
                <a:solidFill>
                  <a:schemeClr val="bg1"/>
                </a:solidFill>
                <a:ea typeface="Calibri Light"/>
                <a:cs typeface="Calibri Light"/>
              </a:rPr>
              <a:t> </a:t>
            </a:r>
            <a:r>
              <a:rPr lang="en-GB" b="1" err="1">
                <a:solidFill>
                  <a:schemeClr val="bg1"/>
                </a:solidFill>
                <a:ea typeface="Calibri Light"/>
                <a:cs typeface="Calibri Light"/>
              </a:rPr>
              <a:t>chi’n</a:t>
            </a:r>
            <a:r>
              <a:rPr lang="en-GB" b="1">
                <a:solidFill>
                  <a:schemeClr val="bg1"/>
                </a:solidFill>
                <a:ea typeface="Calibri Light"/>
                <a:cs typeface="Calibri Light"/>
              </a:rPr>
              <a:t> </a:t>
            </a:r>
            <a:r>
              <a:rPr lang="en-GB" b="1" err="1">
                <a:solidFill>
                  <a:schemeClr val="bg1"/>
                </a:solidFill>
                <a:ea typeface="Calibri Light"/>
                <a:cs typeface="Calibri Light"/>
              </a:rPr>
              <a:t>dysgu</a:t>
            </a:r>
            <a:r>
              <a:rPr lang="en-GB" b="1">
                <a:solidFill>
                  <a:schemeClr val="bg1"/>
                </a:solidFill>
                <a:ea typeface="Calibri Light"/>
                <a:cs typeface="Calibri Light"/>
              </a:rPr>
              <a:t> / Reflect : HOW do you learn</a:t>
            </a:r>
          </a:p>
        </p:txBody>
      </p:sp>
      <p:sp>
        <p:nvSpPr>
          <p:cNvPr id="3" name="Content Placeholder 2">
            <a:extLst>
              <a:ext uri="{FF2B5EF4-FFF2-40B4-BE49-F238E27FC236}">
                <a16:creationId xmlns:a16="http://schemas.microsoft.com/office/drawing/2014/main" id="{ADE6E764-98A9-A60E-63F7-B7450ECA84B5}"/>
              </a:ext>
            </a:extLst>
          </p:cNvPr>
          <p:cNvSpPr>
            <a:spLocks noGrp="1"/>
          </p:cNvSpPr>
          <p:nvPr>
            <p:ph idx="1"/>
          </p:nvPr>
        </p:nvSpPr>
        <p:spPr>
          <a:xfrm>
            <a:off x="6787723" y="1459031"/>
            <a:ext cx="5046699" cy="4138245"/>
          </a:xfrm>
        </p:spPr>
        <p:txBody>
          <a:bodyPr vert="horz" lIns="91440" tIns="45720" rIns="91440" bIns="45720" rtlCol="0" anchor="t">
            <a:normAutofit lnSpcReduction="10000"/>
          </a:bodyPr>
          <a:lstStyle/>
          <a:p>
            <a:r>
              <a:rPr lang="en-GB"/>
              <a:t>Experience: Progress and learning through the year</a:t>
            </a:r>
            <a:endParaRPr lang="en-GB">
              <a:cs typeface="Calibri"/>
            </a:endParaRPr>
          </a:p>
          <a:p>
            <a:r>
              <a:rPr lang="en-GB"/>
              <a:t>What went well?</a:t>
            </a:r>
            <a:endParaRPr lang="en-GB">
              <a:ea typeface="Calibri"/>
              <a:cs typeface="Calibri"/>
            </a:endParaRPr>
          </a:p>
          <a:p>
            <a:r>
              <a:rPr lang="en-GB"/>
              <a:t>What qualities worked well?</a:t>
            </a:r>
            <a:endParaRPr lang="en-GB">
              <a:ea typeface="Calibri"/>
              <a:cs typeface="Calibri"/>
            </a:endParaRPr>
          </a:p>
          <a:p>
            <a:r>
              <a:rPr lang="en-GB">
                <a:cs typeface="Calibri" panose="020F0502020204030204"/>
              </a:rPr>
              <a:t>What did you find challenging?</a:t>
            </a:r>
          </a:p>
          <a:p>
            <a:r>
              <a:rPr lang="en-GB"/>
              <a:t>Things that didn’t go so well...</a:t>
            </a:r>
            <a:endParaRPr lang="en-GB">
              <a:ea typeface="Calibri"/>
              <a:cs typeface="Calibri"/>
            </a:endParaRPr>
          </a:p>
          <a:p>
            <a:r>
              <a:rPr lang="en-GB"/>
              <a:t>Things you want to actively work on.</a:t>
            </a:r>
          </a:p>
          <a:p>
            <a:r>
              <a:rPr lang="en-GB">
                <a:ea typeface="Calibri"/>
                <a:cs typeface="Calibri"/>
              </a:rPr>
              <a:t>What are possible solutions? </a:t>
            </a:r>
          </a:p>
        </p:txBody>
      </p:sp>
      <p:sp>
        <p:nvSpPr>
          <p:cNvPr id="5" name="Content Placeholder 2">
            <a:extLst>
              <a:ext uri="{FF2B5EF4-FFF2-40B4-BE49-F238E27FC236}">
                <a16:creationId xmlns:a16="http://schemas.microsoft.com/office/drawing/2014/main" id="{83BCEEBE-CD01-A234-888F-9A64EE5532AA}"/>
              </a:ext>
            </a:extLst>
          </p:cNvPr>
          <p:cNvSpPr txBox="1">
            <a:spLocks/>
          </p:cNvSpPr>
          <p:nvPr/>
        </p:nvSpPr>
        <p:spPr>
          <a:xfrm>
            <a:off x="357579" y="1381328"/>
            <a:ext cx="5476447" cy="4215948"/>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t>Profiad</a:t>
            </a:r>
            <a:r>
              <a:rPr lang="en-GB"/>
              <a:t>: </a:t>
            </a:r>
            <a:r>
              <a:rPr lang="en-GB" err="1"/>
              <a:t>Cynnydd</a:t>
            </a:r>
            <a:r>
              <a:rPr lang="en-GB"/>
              <a:t> a </a:t>
            </a:r>
            <a:r>
              <a:rPr lang="en-GB" err="1"/>
              <a:t>dysgu</a:t>
            </a:r>
            <a:r>
              <a:rPr lang="en-GB"/>
              <a:t> </a:t>
            </a:r>
            <a:r>
              <a:rPr lang="en-GB" err="1"/>
              <a:t>yn</a:t>
            </a:r>
            <a:r>
              <a:rPr lang="en-GB"/>
              <a:t> </a:t>
            </a:r>
            <a:r>
              <a:rPr lang="en-GB" err="1"/>
              <a:t>ystod</a:t>
            </a:r>
            <a:r>
              <a:rPr lang="en-GB"/>
              <a:t> y </a:t>
            </a:r>
            <a:r>
              <a:rPr lang="en-GB" err="1"/>
              <a:t>flwyddyn</a:t>
            </a:r>
            <a:endParaRPr lang="en-GB"/>
          </a:p>
          <a:p>
            <a:r>
              <a:rPr lang="en-GB"/>
              <a:t>Beth </a:t>
            </a:r>
            <a:r>
              <a:rPr lang="en-GB" err="1"/>
              <a:t>aeth</a:t>
            </a:r>
            <a:r>
              <a:rPr lang="en-GB"/>
              <a:t> </a:t>
            </a:r>
            <a:r>
              <a:rPr lang="en-GB" err="1"/>
              <a:t>yn</a:t>
            </a:r>
            <a:r>
              <a:rPr lang="en-GB"/>
              <a:t> </a:t>
            </a:r>
            <a:r>
              <a:rPr lang="en-GB" err="1"/>
              <a:t>dda</a:t>
            </a:r>
            <a:r>
              <a:rPr lang="en-GB"/>
              <a:t>?</a:t>
            </a:r>
            <a:endParaRPr lang="en-GB">
              <a:ea typeface="Calibri"/>
              <a:cs typeface="Calibri"/>
            </a:endParaRPr>
          </a:p>
          <a:p>
            <a:r>
              <a:rPr lang="en-GB"/>
              <a:t>Pa </a:t>
            </a:r>
            <a:r>
              <a:rPr lang="en-GB" err="1"/>
              <a:t>sgiliau</a:t>
            </a:r>
            <a:r>
              <a:rPr lang="en-GB"/>
              <a:t> </a:t>
            </a:r>
            <a:r>
              <a:rPr lang="en-GB" err="1"/>
              <a:t>oedd</a:t>
            </a:r>
            <a:r>
              <a:rPr lang="en-GB"/>
              <a:t> </a:t>
            </a:r>
            <a:r>
              <a:rPr lang="en-GB" err="1"/>
              <a:t>wedi</a:t>
            </a:r>
            <a:r>
              <a:rPr lang="en-GB"/>
              <a:t> </a:t>
            </a:r>
            <a:r>
              <a:rPr lang="en-GB" err="1"/>
              <a:t>helpu</a:t>
            </a:r>
            <a:r>
              <a:rPr lang="en-GB"/>
              <a:t> chi </a:t>
            </a:r>
            <a:r>
              <a:rPr lang="en-GB" err="1"/>
              <a:t>i</a:t>
            </a:r>
            <a:r>
              <a:rPr lang="en-GB"/>
              <a:t> </a:t>
            </a:r>
            <a:r>
              <a:rPr lang="en-GB" err="1"/>
              <a:t>lwyddo</a:t>
            </a:r>
            <a:r>
              <a:rPr lang="en-GB"/>
              <a:t>? </a:t>
            </a:r>
            <a:endParaRPr lang="en-GB">
              <a:ea typeface="Calibri"/>
              <a:cs typeface="Calibri"/>
            </a:endParaRPr>
          </a:p>
          <a:p>
            <a:r>
              <a:rPr lang="en-GB">
                <a:cs typeface="Calibri" panose="020F0502020204030204"/>
              </a:rPr>
              <a:t>Beth </a:t>
            </a:r>
            <a:r>
              <a:rPr lang="en-GB" err="1">
                <a:cs typeface="Calibri" panose="020F0502020204030204"/>
              </a:rPr>
              <a:t>oeddech</a:t>
            </a:r>
            <a:r>
              <a:rPr lang="en-GB">
                <a:cs typeface="Calibri" panose="020F0502020204030204"/>
              </a:rPr>
              <a:t> </a:t>
            </a:r>
            <a:r>
              <a:rPr lang="en-GB" err="1">
                <a:cs typeface="Calibri" panose="020F0502020204030204"/>
              </a:rPr>
              <a:t>chi'n</a:t>
            </a:r>
            <a:r>
              <a:rPr lang="en-GB">
                <a:cs typeface="Calibri" panose="020F0502020204030204"/>
              </a:rPr>
              <a:t> </a:t>
            </a:r>
            <a:r>
              <a:rPr lang="en-GB" err="1">
                <a:cs typeface="Calibri" panose="020F0502020204030204"/>
              </a:rPr>
              <a:t>gweld</a:t>
            </a:r>
            <a:r>
              <a:rPr lang="en-GB">
                <a:cs typeface="Calibri" panose="020F0502020204030204"/>
              </a:rPr>
              <a:t> </a:t>
            </a:r>
            <a:r>
              <a:rPr lang="en-GB" err="1">
                <a:cs typeface="Calibri" panose="020F0502020204030204"/>
              </a:rPr>
              <a:t>oedd</a:t>
            </a:r>
            <a:r>
              <a:rPr lang="en-GB">
                <a:cs typeface="Calibri" panose="020F0502020204030204"/>
              </a:rPr>
              <a:t> </a:t>
            </a:r>
            <a:r>
              <a:rPr lang="en-GB" err="1">
                <a:cs typeface="Calibri" panose="020F0502020204030204"/>
              </a:rPr>
              <a:t>yn</a:t>
            </a:r>
            <a:r>
              <a:rPr lang="en-GB">
                <a:cs typeface="Calibri" panose="020F0502020204030204"/>
              </a:rPr>
              <a:t> </a:t>
            </a:r>
            <a:r>
              <a:rPr lang="en-GB" err="1">
                <a:cs typeface="Calibri" panose="020F0502020204030204"/>
              </a:rPr>
              <a:t>heriol</a:t>
            </a:r>
            <a:r>
              <a:rPr lang="en-GB">
                <a:cs typeface="Calibri" panose="020F0502020204030204"/>
              </a:rPr>
              <a:t>?</a:t>
            </a:r>
          </a:p>
          <a:p>
            <a:r>
              <a:rPr lang="en-GB" err="1"/>
              <a:t>Pethau</a:t>
            </a:r>
            <a:r>
              <a:rPr lang="en-GB"/>
              <a:t> </a:t>
            </a:r>
            <a:r>
              <a:rPr lang="en-GB" err="1"/>
              <a:t>nad</a:t>
            </a:r>
            <a:r>
              <a:rPr lang="en-GB"/>
              <a:t> </a:t>
            </a:r>
            <a:r>
              <a:rPr lang="en-GB" err="1"/>
              <a:t>oedd</a:t>
            </a:r>
            <a:r>
              <a:rPr lang="en-GB"/>
              <a:t> </a:t>
            </a:r>
            <a:r>
              <a:rPr lang="en-GB" err="1"/>
              <a:t>wedi</a:t>
            </a:r>
            <a:r>
              <a:rPr lang="en-GB"/>
              <a:t> </a:t>
            </a:r>
            <a:r>
              <a:rPr lang="en-GB" err="1"/>
              <a:t>mynd</a:t>
            </a:r>
            <a:r>
              <a:rPr lang="en-GB"/>
              <a:t> </a:t>
            </a:r>
            <a:r>
              <a:rPr lang="en-GB" err="1"/>
              <a:t>cystal</a:t>
            </a:r>
            <a:r>
              <a:rPr lang="en-GB"/>
              <a:t> ...</a:t>
            </a:r>
            <a:endParaRPr lang="en-GB">
              <a:ea typeface="Calibri"/>
              <a:cs typeface="Calibri"/>
            </a:endParaRPr>
          </a:p>
          <a:p>
            <a:r>
              <a:rPr lang="en-GB" err="1"/>
              <a:t>Pethau</a:t>
            </a:r>
            <a:r>
              <a:rPr lang="en-GB"/>
              <a:t> </a:t>
            </a:r>
            <a:r>
              <a:rPr lang="en-GB" err="1"/>
              <a:t>i</a:t>
            </a:r>
            <a:r>
              <a:rPr lang="en-GB"/>
              <a:t> </a:t>
            </a:r>
            <a:r>
              <a:rPr lang="en-GB" err="1"/>
              <a:t>chi’n</a:t>
            </a:r>
            <a:r>
              <a:rPr lang="en-GB"/>
              <a:t> </a:t>
            </a:r>
            <a:r>
              <a:rPr lang="en-GB" err="1"/>
              <a:t>dymuno</a:t>
            </a:r>
            <a:r>
              <a:rPr lang="en-GB"/>
              <a:t> </a:t>
            </a:r>
            <a:r>
              <a:rPr lang="en-GB" err="1"/>
              <a:t>gwella</a:t>
            </a:r>
            <a:r>
              <a:rPr lang="en-GB"/>
              <a:t> </a:t>
            </a:r>
            <a:r>
              <a:rPr lang="en-GB" err="1"/>
              <a:t>fel</a:t>
            </a:r>
            <a:r>
              <a:rPr lang="en-GB"/>
              <a:t> mater o </a:t>
            </a:r>
            <a:r>
              <a:rPr lang="en-GB" err="1"/>
              <a:t>blaenoriaeth</a:t>
            </a:r>
            <a:r>
              <a:rPr lang="en-GB"/>
              <a:t> </a:t>
            </a:r>
          </a:p>
          <a:p>
            <a:r>
              <a:rPr lang="en-GB">
                <a:ea typeface="Calibri"/>
                <a:cs typeface="Calibri"/>
              </a:rPr>
              <a:t>Beth </a:t>
            </a:r>
            <a:r>
              <a:rPr lang="en-GB" err="1">
                <a:ea typeface="Calibri"/>
                <a:cs typeface="Calibri"/>
              </a:rPr>
              <a:t>ydy</a:t>
            </a:r>
            <a:r>
              <a:rPr lang="en-GB">
                <a:ea typeface="Calibri"/>
                <a:cs typeface="Calibri"/>
              </a:rPr>
              <a:t> </a:t>
            </a:r>
            <a:r>
              <a:rPr lang="en-GB" err="1">
                <a:ea typeface="Calibri"/>
                <a:cs typeface="Calibri"/>
              </a:rPr>
              <a:t>rhai</a:t>
            </a:r>
            <a:r>
              <a:rPr lang="en-GB">
                <a:ea typeface="Calibri"/>
                <a:cs typeface="Calibri"/>
              </a:rPr>
              <a:t> </a:t>
            </a:r>
            <a:r>
              <a:rPr lang="en-GB" err="1">
                <a:ea typeface="Calibri"/>
                <a:cs typeface="Calibri"/>
              </a:rPr>
              <a:t>atebion</a:t>
            </a:r>
            <a:r>
              <a:rPr lang="en-GB">
                <a:ea typeface="Calibri"/>
                <a:cs typeface="Calibri"/>
              </a:rPr>
              <a:t> </a:t>
            </a:r>
            <a:r>
              <a:rPr lang="en-GB" err="1">
                <a:ea typeface="Calibri"/>
                <a:cs typeface="Calibri"/>
              </a:rPr>
              <a:t>i</a:t>
            </a:r>
            <a:r>
              <a:rPr lang="en-GB">
                <a:ea typeface="Calibri"/>
                <a:cs typeface="Calibri"/>
              </a:rPr>
              <a:t> </a:t>
            </a:r>
            <a:r>
              <a:rPr lang="en-GB" err="1">
                <a:ea typeface="Calibri"/>
                <a:cs typeface="Calibri"/>
              </a:rPr>
              <a:t>lwyddo</a:t>
            </a:r>
            <a:r>
              <a:rPr lang="en-GB">
                <a:ea typeface="Calibri"/>
                <a:cs typeface="Calibri"/>
              </a:rPr>
              <a:t>?  </a:t>
            </a:r>
          </a:p>
        </p:txBody>
      </p:sp>
      <p:sp>
        <p:nvSpPr>
          <p:cNvPr id="7" name="Rectangle: Rounded Corners 6">
            <a:extLst>
              <a:ext uri="{FF2B5EF4-FFF2-40B4-BE49-F238E27FC236}">
                <a16:creationId xmlns:a16="http://schemas.microsoft.com/office/drawing/2014/main" id="{BB50C86C-9593-FFC3-EA91-A588A4075648}"/>
              </a:ext>
            </a:extLst>
          </p:cNvPr>
          <p:cNvSpPr/>
          <p:nvPr/>
        </p:nvSpPr>
        <p:spPr>
          <a:xfrm>
            <a:off x="5036696" y="5398969"/>
            <a:ext cx="5764415" cy="836840"/>
          </a:xfrm>
          <a:prstGeom prst="roundRect">
            <a:avLst/>
          </a:prstGeom>
          <a:solidFill>
            <a:schemeClr val="accent2"/>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400" b="1">
                <a:solidFill>
                  <a:schemeClr val="tx2"/>
                </a:solidFill>
                <a:ea typeface="Calibri"/>
                <a:cs typeface="Calibri"/>
              </a:rPr>
              <a:t>Part 3 – Final reflection</a:t>
            </a:r>
          </a:p>
        </p:txBody>
      </p:sp>
    </p:spTree>
    <p:extLst>
      <p:ext uri="{BB962C8B-B14F-4D97-AF65-F5344CB8AC3E}">
        <p14:creationId xmlns:p14="http://schemas.microsoft.com/office/powerpoint/2010/main" val="420754255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662AE2-CE09-E3CB-B912-F07C65C1322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2C078B-C0D2-BE48-C668-7B9887C048D2}"/>
              </a:ext>
            </a:extLst>
          </p:cNvPr>
          <p:cNvSpPr>
            <a:spLocks noGrp="1"/>
          </p:cNvSpPr>
          <p:nvPr>
            <p:ph idx="1"/>
          </p:nvPr>
        </p:nvSpPr>
        <p:spPr>
          <a:xfrm>
            <a:off x="593785" y="1078004"/>
            <a:ext cx="10515600" cy="4868922"/>
          </a:xfrm>
        </p:spPr>
        <p:txBody>
          <a:bodyPr vert="horz" lIns="91440" tIns="45720" rIns="91440" bIns="45720" rtlCol="0" anchor="t">
            <a:normAutofit fontScale="92500" lnSpcReduction="10000"/>
          </a:bodyPr>
          <a:lstStyle/>
          <a:p>
            <a:pPr marL="0" indent="0">
              <a:buNone/>
            </a:pPr>
            <a:r>
              <a:rPr lang="en-GB" sz="4800">
                <a:cs typeface="Calibri"/>
              </a:rPr>
              <a:t>What is an e-portfolio? </a:t>
            </a:r>
            <a:endParaRPr lang="en-US"/>
          </a:p>
          <a:p>
            <a:pPr marL="0" indent="0">
              <a:buNone/>
            </a:pPr>
            <a:r>
              <a:rPr lang="en-GB" sz="4800">
                <a:cs typeface="Calibri"/>
              </a:rPr>
              <a:t>Beth </a:t>
            </a:r>
            <a:r>
              <a:rPr lang="en-GB" sz="4800" err="1">
                <a:cs typeface="Calibri"/>
              </a:rPr>
              <a:t>ydy</a:t>
            </a:r>
            <a:r>
              <a:rPr lang="en-GB" sz="4800">
                <a:cs typeface="Calibri"/>
              </a:rPr>
              <a:t> e-</a:t>
            </a:r>
            <a:r>
              <a:rPr lang="en-GB" sz="4800" err="1">
                <a:cs typeface="Calibri"/>
              </a:rPr>
              <a:t>bortffolio</a:t>
            </a:r>
            <a:r>
              <a:rPr lang="en-GB" sz="4800">
                <a:cs typeface="Calibri"/>
              </a:rPr>
              <a:t>? </a:t>
            </a:r>
            <a:r>
              <a:rPr lang="en-GB" sz="2400">
                <a:cs typeface="Calibri"/>
              </a:rPr>
              <a:t>(</a:t>
            </a:r>
            <a:r>
              <a:rPr lang="en-GB" sz="2400" err="1">
                <a:cs typeface="Calibri"/>
              </a:rPr>
              <a:t>sef</a:t>
            </a:r>
            <a:r>
              <a:rPr lang="en-GB" sz="2400">
                <a:cs typeface="Calibri"/>
              </a:rPr>
              <a:t>, </a:t>
            </a:r>
            <a:r>
              <a:rPr lang="en-GB" sz="2400" err="1">
                <a:cs typeface="Calibri"/>
              </a:rPr>
              <a:t>fformat</a:t>
            </a:r>
            <a:r>
              <a:rPr lang="en-GB" sz="2400">
                <a:cs typeface="Calibri"/>
              </a:rPr>
              <a:t> yr </a:t>
            </a:r>
            <a:r>
              <a:rPr lang="en-GB" sz="2400" err="1">
                <a:cs typeface="Calibri"/>
              </a:rPr>
              <a:t>aseiniad</a:t>
            </a:r>
            <a:r>
              <a:rPr lang="en-GB" sz="2400">
                <a:cs typeface="Calibri"/>
              </a:rPr>
              <a:t> </a:t>
            </a:r>
            <a:r>
              <a:rPr lang="en-GB" sz="2400" err="1">
                <a:cs typeface="Calibri"/>
              </a:rPr>
              <a:t>yma</a:t>
            </a:r>
            <a:r>
              <a:rPr lang="en-GB" sz="2400">
                <a:cs typeface="Calibri"/>
              </a:rPr>
              <a:t>)</a:t>
            </a:r>
          </a:p>
          <a:p>
            <a:pPr marL="0" indent="0">
              <a:buNone/>
            </a:pPr>
            <a:endParaRPr lang="en-GB" sz="1100"/>
          </a:p>
          <a:p>
            <a:pPr marL="0" indent="0">
              <a:buNone/>
            </a:pPr>
            <a:r>
              <a:rPr lang="en-GB" b="1"/>
              <a:t>A Portfolio, in this case, is a digital version of your complete work. It is an educational tool in which students compile and reflect upon multimodal artefacts to review their learning journeys (Yancey, 2019 cited by Ni &amp; Lam, 2023). </a:t>
            </a:r>
          </a:p>
          <a:p>
            <a:pPr marL="0" indent="0">
              <a:buNone/>
            </a:pPr>
            <a:endParaRPr lang="en-GB" sz="1900">
              <a:cs typeface="Calibri"/>
            </a:endParaRPr>
          </a:p>
          <a:p>
            <a:r>
              <a:rPr lang="en-GB" sz="4800">
                <a:cs typeface="Calibri"/>
              </a:rPr>
              <a:t>PPT with voice overs </a:t>
            </a:r>
            <a:endParaRPr lang="en-GB"/>
          </a:p>
          <a:p>
            <a:r>
              <a:rPr lang="en-GB" sz="4800">
                <a:cs typeface="Calibri"/>
              </a:rPr>
              <a:t>PPT </a:t>
            </a:r>
            <a:r>
              <a:rPr lang="en-GB" sz="4800" err="1">
                <a:cs typeface="Calibri"/>
              </a:rPr>
              <a:t>gyda</a:t>
            </a:r>
            <a:r>
              <a:rPr lang="en-GB" sz="4800">
                <a:cs typeface="Calibri"/>
              </a:rPr>
              <a:t> </a:t>
            </a:r>
            <a:r>
              <a:rPr lang="en-GB" sz="4800" err="1">
                <a:cs typeface="Calibri"/>
              </a:rPr>
              <a:t>llais</a:t>
            </a:r>
            <a:r>
              <a:rPr lang="en-GB" sz="4800">
                <a:cs typeface="Calibri"/>
              </a:rPr>
              <a:t>  </a:t>
            </a:r>
            <a:r>
              <a:rPr lang="en-GB" sz="2400">
                <a:ea typeface="+mn-lt"/>
                <a:cs typeface="+mn-lt"/>
              </a:rPr>
              <a:t>(</a:t>
            </a:r>
            <a:r>
              <a:rPr lang="en-GB" sz="2400" err="1">
                <a:ea typeface="+mn-lt"/>
                <a:cs typeface="+mn-lt"/>
              </a:rPr>
              <a:t>sef</a:t>
            </a:r>
            <a:r>
              <a:rPr lang="en-GB" sz="2400">
                <a:ea typeface="+mn-lt"/>
                <a:cs typeface="+mn-lt"/>
              </a:rPr>
              <a:t>, </a:t>
            </a:r>
            <a:r>
              <a:rPr lang="en-GB" sz="2400" err="1">
                <a:ea typeface="+mn-lt"/>
                <a:cs typeface="+mn-lt"/>
              </a:rPr>
              <a:t>meddalwedd</a:t>
            </a:r>
            <a:r>
              <a:rPr lang="en-GB" sz="2400">
                <a:ea typeface="+mn-lt"/>
                <a:cs typeface="+mn-lt"/>
              </a:rPr>
              <a:t> </a:t>
            </a:r>
            <a:r>
              <a:rPr lang="en-GB" sz="2400" err="1">
                <a:ea typeface="+mn-lt"/>
                <a:cs typeface="+mn-lt"/>
              </a:rPr>
              <a:t>i</a:t>
            </a:r>
            <a:r>
              <a:rPr lang="en-GB" sz="2400">
                <a:ea typeface="+mn-lt"/>
                <a:cs typeface="+mn-lt"/>
              </a:rPr>
              <a:t> </a:t>
            </a:r>
            <a:r>
              <a:rPr lang="en-GB" sz="2400" err="1">
                <a:ea typeface="+mn-lt"/>
                <a:cs typeface="+mn-lt"/>
              </a:rPr>
              <a:t>ddefnyddio</a:t>
            </a:r>
            <a:r>
              <a:rPr lang="en-GB" sz="2400">
                <a:ea typeface="+mn-lt"/>
                <a:cs typeface="+mn-lt"/>
              </a:rPr>
              <a:t> </a:t>
            </a:r>
            <a:r>
              <a:rPr lang="en-GB" sz="2400" err="1">
                <a:ea typeface="+mn-lt"/>
                <a:cs typeface="+mn-lt"/>
              </a:rPr>
              <a:t>ar</a:t>
            </a:r>
            <a:r>
              <a:rPr lang="en-GB" sz="2400">
                <a:ea typeface="+mn-lt"/>
                <a:cs typeface="+mn-lt"/>
              </a:rPr>
              <a:t> </a:t>
            </a:r>
            <a:r>
              <a:rPr lang="en-GB" sz="2400" err="1">
                <a:ea typeface="+mn-lt"/>
                <a:cs typeface="+mn-lt"/>
              </a:rPr>
              <a:t>gyfer</a:t>
            </a:r>
            <a:r>
              <a:rPr lang="en-GB" sz="2400">
                <a:ea typeface="+mn-lt"/>
                <a:cs typeface="+mn-lt"/>
              </a:rPr>
              <a:t> yr </a:t>
            </a:r>
            <a:r>
              <a:rPr lang="en-GB" sz="2400" err="1">
                <a:ea typeface="+mn-lt"/>
                <a:cs typeface="+mn-lt"/>
              </a:rPr>
              <a:t>aseiniad</a:t>
            </a:r>
            <a:r>
              <a:rPr lang="en-GB" sz="2400">
                <a:ea typeface="+mn-lt"/>
                <a:cs typeface="+mn-lt"/>
              </a:rPr>
              <a:t> </a:t>
            </a:r>
            <a:r>
              <a:rPr lang="en-GB" sz="2400" err="1">
                <a:ea typeface="+mn-lt"/>
                <a:cs typeface="+mn-lt"/>
              </a:rPr>
              <a:t>yma</a:t>
            </a:r>
            <a:r>
              <a:rPr lang="en-GB" sz="2400">
                <a:ea typeface="+mn-lt"/>
                <a:cs typeface="+mn-lt"/>
              </a:rPr>
              <a:t>)</a:t>
            </a:r>
          </a:p>
          <a:p>
            <a:endParaRPr lang="en-GB" sz="4800">
              <a:cs typeface="Calibri"/>
            </a:endParaRPr>
          </a:p>
          <a:p>
            <a:endParaRPr lang="en-GB">
              <a:cs typeface="Calibri"/>
            </a:endParaRPr>
          </a:p>
          <a:p>
            <a:endParaRPr lang="en-GB">
              <a:cs typeface="Calibri"/>
            </a:endParaRPr>
          </a:p>
        </p:txBody>
      </p:sp>
      <p:sp>
        <p:nvSpPr>
          <p:cNvPr id="5" name="Title 4">
            <a:extLst>
              <a:ext uri="{FF2B5EF4-FFF2-40B4-BE49-F238E27FC236}">
                <a16:creationId xmlns:a16="http://schemas.microsoft.com/office/drawing/2014/main" id="{CCC9236E-C310-5FF0-A9E6-94973A59D7D9}"/>
              </a:ext>
            </a:extLst>
          </p:cNvPr>
          <p:cNvSpPr>
            <a:spLocks noGrp="1"/>
          </p:cNvSpPr>
          <p:nvPr>
            <p:ph type="title"/>
          </p:nvPr>
        </p:nvSpPr>
        <p:spPr>
          <a:xfrm>
            <a:off x="838200" y="-123705"/>
            <a:ext cx="10515600" cy="1325563"/>
          </a:xfrm>
        </p:spPr>
        <p:txBody>
          <a:bodyPr/>
          <a:lstStyle/>
          <a:p>
            <a:r>
              <a:rPr lang="en-GB" b="1">
                <a:solidFill>
                  <a:schemeClr val="bg1"/>
                </a:solidFill>
              </a:rPr>
              <a:t>Assessment type / Dull </a:t>
            </a:r>
            <a:r>
              <a:rPr lang="en-GB" b="1" err="1">
                <a:solidFill>
                  <a:schemeClr val="bg1"/>
                </a:solidFill>
              </a:rPr>
              <a:t>Asesu</a:t>
            </a:r>
            <a:endParaRPr lang="en-GB" b="1">
              <a:solidFill>
                <a:schemeClr val="bg1"/>
              </a:solidFill>
              <a:cs typeface="Calibri Light"/>
            </a:endParaRPr>
          </a:p>
        </p:txBody>
      </p:sp>
    </p:spTree>
    <p:extLst>
      <p:ext uri="{BB962C8B-B14F-4D97-AF65-F5344CB8AC3E}">
        <p14:creationId xmlns:p14="http://schemas.microsoft.com/office/powerpoint/2010/main" val="324277510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7E2766-98D5-9539-19EC-794E8CB7A9D2}"/>
            </a:ext>
          </a:extLst>
        </p:cNvPr>
        <p:cNvGrpSpPr/>
        <p:nvPr/>
      </p:nvGrpSpPr>
      <p:grpSpPr>
        <a:xfrm>
          <a:off x="0" y="0"/>
          <a:ext cx="0" cy="0"/>
          <a:chOff x="0" y="0"/>
          <a:chExt cx="0" cy="0"/>
        </a:xfrm>
      </p:grpSpPr>
      <p:pic>
        <p:nvPicPr>
          <p:cNvPr id="3" name="Picture 2" descr="Books stacked on a wooden table">
            <a:extLst>
              <a:ext uri="{FF2B5EF4-FFF2-40B4-BE49-F238E27FC236}">
                <a16:creationId xmlns:a16="http://schemas.microsoft.com/office/drawing/2014/main" id="{16B7ADC5-F60E-5D64-B4A8-0335BC5E9BAB}"/>
              </a:ext>
            </a:extLst>
          </p:cNvPr>
          <p:cNvPicPr>
            <a:picLocks noGrp="1" noRot="1" noChangeAspect="1" noMove="1" noResize="1" noEditPoints="1" noAdjustHandles="1" noChangeArrowheads="1" noChangeShapeType="1" noCrop="1"/>
          </p:cNvPicPr>
          <p:nvPr/>
        </p:nvPicPr>
        <p:blipFill>
          <a:blip r:embed="rId2"/>
          <a:stretch>
            <a:fillRect/>
          </a:stretch>
        </p:blipFill>
        <p:spPr>
          <a:xfrm>
            <a:off x="0" y="0"/>
            <a:ext cx="12192000" cy="6858000"/>
          </a:xfrm>
          <a:prstGeom prst="rect">
            <a:avLst/>
          </a:prstGeom>
        </p:spPr>
      </p:pic>
      <p:sp>
        <p:nvSpPr>
          <p:cNvPr id="2" name="Title 4">
            <a:extLst>
              <a:ext uri="{FF2B5EF4-FFF2-40B4-BE49-F238E27FC236}">
                <a16:creationId xmlns:a16="http://schemas.microsoft.com/office/drawing/2014/main" id="{D25A3DDF-1549-6D0E-A78A-1F842A7B827A}"/>
              </a:ext>
            </a:extLst>
          </p:cNvPr>
          <p:cNvSpPr txBox="1">
            <a:spLocks/>
          </p:cNvSpPr>
          <p:nvPr/>
        </p:nvSpPr>
        <p:spPr>
          <a:xfrm>
            <a:off x="1924050" y="1317625"/>
            <a:ext cx="5991225"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7200" b="1">
                <a:solidFill>
                  <a:schemeClr val="tx2"/>
                </a:solidFill>
                <a:latin typeface="Aptos" panose="020B0004020202020204" pitchFamily="34" charset="0"/>
              </a:rPr>
              <a:t>Citation &amp; Referencing Tips</a:t>
            </a:r>
            <a:endParaRPr lang="en-GB" sz="7200" b="1">
              <a:solidFill>
                <a:schemeClr val="tx2"/>
              </a:solidFill>
              <a:latin typeface="Aptos" panose="020B0004020202020204" pitchFamily="34" charset="0"/>
              <a:cs typeface="Calibri Light"/>
            </a:endParaRPr>
          </a:p>
        </p:txBody>
      </p:sp>
    </p:spTree>
    <p:extLst>
      <p:ext uri="{BB962C8B-B14F-4D97-AF65-F5344CB8AC3E}">
        <p14:creationId xmlns:p14="http://schemas.microsoft.com/office/powerpoint/2010/main" val="78435148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ooks stacked on a wooden table">
            <a:extLst>
              <a:ext uri="{FF2B5EF4-FFF2-40B4-BE49-F238E27FC236}">
                <a16:creationId xmlns:a16="http://schemas.microsoft.com/office/drawing/2014/main" id="{4E58D5FE-E072-D827-E5CA-77AA2AFD8581}"/>
              </a:ext>
            </a:extLst>
          </p:cNvPr>
          <p:cNvPicPr>
            <a:picLocks noGrp="1" noRot="1" noChangeAspect="1" noMove="1" noResize="1" noEditPoints="1" noAdjustHandles="1" noChangeArrowheads="1" noChangeShapeType="1" noCrop="1"/>
          </p:cNvPicPr>
          <p:nvPr/>
        </p:nvPicPr>
        <p:blipFill>
          <a:blip r:embed="rId2"/>
          <a:stretch>
            <a:fillRect/>
          </a:stretch>
        </p:blipFill>
        <p:spPr>
          <a:xfrm>
            <a:off x="0" y="0"/>
            <a:ext cx="12192000" cy="6858000"/>
          </a:xfrm>
          <a:prstGeom prst="rect">
            <a:avLst/>
          </a:prstGeom>
        </p:spPr>
      </p:pic>
      <p:grpSp>
        <p:nvGrpSpPr>
          <p:cNvPr id="16" name="Group 15">
            <a:extLst>
              <a:ext uri="{FF2B5EF4-FFF2-40B4-BE49-F238E27FC236}">
                <a16:creationId xmlns:a16="http://schemas.microsoft.com/office/drawing/2014/main" id="{25273CC7-E21A-CE7F-4ADB-C265D51A8362}"/>
              </a:ext>
            </a:extLst>
          </p:cNvPr>
          <p:cNvGrpSpPr/>
          <p:nvPr/>
        </p:nvGrpSpPr>
        <p:grpSpPr>
          <a:xfrm>
            <a:off x="293985" y="186682"/>
            <a:ext cx="5404749" cy="1310888"/>
            <a:chOff x="293985" y="186682"/>
            <a:chExt cx="5404749" cy="1310888"/>
          </a:xfrm>
        </p:grpSpPr>
        <p:sp>
          <p:nvSpPr>
            <p:cNvPr id="10" name="Rectangle: Rounded Corners 9">
              <a:extLst>
                <a:ext uri="{FF2B5EF4-FFF2-40B4-BE49-F238E27FC236}">
                  <a16:creationId xmlns:a16="http://schemas.microsoft.com/office/drawing/2014/main" id="{FC0810D9-DA77-FDCC-DB03-E0432EF04E48}"/>
                </a:ext>
              </a:extLst>
            </p:cNvPr>
            <p:cNvSpPr/>
            <p:nvPr/>
          </p:nvSpPr>
          <p:spPr>
            <a:xfrm>
              <a:off x="293985" y="186682"/>
              <a:ext cx="5404749" cy="1310888"/>
            </a:xfrm>
            <a:prstGeom prst="roundRect">
              <a:avLst/>
            </a:prstGeom>
            <a:solidFill>
              <a:schemeClr val="tx2"/>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900113"/>
              <a:r>
                <a:rPr lang="en-GB" sz="3200" b="1">
                  <a:solidFill>
                    <a:schemeClr val="bg1"/>
                  </a:solidFill>
                  <a:ea typeface="Calibri"/>
                  <a:cs typeface="Calibri"/>
                </a:rPr>
                <a:t>Use UWTSD Library to find key/related sources</a:t>
              </a:r>
            </a:p>
          </p:txBody>
        </p:sp>
        <p:pic>
          <p:nvPicPr>
            <p:cNvPr id="4" name="Graphic 4" descr="Folder Search with solid fill">
              <a:extLst>
                <a:ext uri="{FF2B5EF4-FFF2-40B4-BE49-F238E27FC236}">
                  <a16:creationId xmlns:a16="http://schemas.microsoft.com/office/drawing/2014/main" id="{AB766B1B-6430-B123-8B9C-0DB3AE13CF4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28895" y="468328"/>
              <a:ext cx="791210" cy="791210"/>
            </a:xfrm>
            <a:prstGeom prst="rect">
              <a:avLst/>
            </a:prstGeom>
          </p:spPr>
        </p:pic>
      </p:grpSp>
      <p:grpSp>
        <p:nvGrpSpPr>
          <p:cNvPr id="17" name="Group 16">
            <a:extLst>
              <a:ext uri="{FF2B5EF4-FFF2-40B4-BE49-F238E27FC236}">
                <a16:creationId xmlns:a16="http://schemas.microsoft.com/office/drawing/2014/main" id="{45846E95-75FD-4F2D-0C7C-34C38E596202}"/>
              </a:ext>
            </a:extLst>
          </p:cNvPr>
          <p:cNvGrpSpPr/>
          <p:nvPr/>
        </p:nvGrpSpPr>
        <p:grpSpPr>
          <a:xfrm>
            <a:off x="293985" y="1571358"/>
            <a:ext cx="6728907" cy="1310888"/>
            <a:chOff x="293985" y="1571358"/>
            <a:chExt cx="6728907" cy="1310888"/>
          </a:xfrm>
        </p:grpSpPr>
        <p:sp>
          <p:nvSpPr>
            <p:cNvPr id="11" name="Rectangle: Rounded Corners 10">
              <a:extLst>
                <a:ext uri="{FF2B5EF4-FFF2-40B4-BE49-F238E27FC236}">
                  <a16:creationId xmlns:a16="http://schemas.microsoft.com/office/drawing/2014/main" id="{D428713F-1557-CD53-4525-D0C7D3ECC866}"/>
                </a:ext>
              </a:extLst>
            </p:cNvPr>
            <p:cNvSpPr/>
            <p:nvPr/>
          </p:nvSpPr>
          <p:spPr>
            <a:xfrm>
              <a:off x="293985" y="1571358"/>
              <a:ext cx="6728907" cy="1310888"/>
            </a:xfrm>
            <a:prstGeom prst="roundRect">
              <a:avLst/>
            </a:prstGeom>
            <a:solidFill>
              <a:schemeClr val="tx2"/>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900113"/>
              <a:r>
                <a:rPr lang="en-GB" sz="3200" b="1">
                  <a:solidFill>
                    <a:schemeClr val="bg1"/>
                  </a:solidFill>
                  <a:ea typeface="Calibri"/>
                  <a:cs typeface="Calibri"/>
                </a:rPr>
                <a:t>Open and read the actual source (do not ask AI for referencing)</a:t>
              </a:r>
            </a:p>
          </p:txBody>
        </p:sp>
        <p:pic>
          <p:nvPicPr>
            <p:cNvPr id="5" name="Graphic 1" descr="Books on shelf with solid fill">
              <a:extLst>
                <a:ext uri="{FF2B5EF4-FFF2-40B4-BE49-F238E27FC236}">
                  <a16:creationId xmlns:a16="http://schemas.microsoft.com/office/drawing/2014/main" id="{B6107DB8-8BCF-B994-C839-C23D038C822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28895" y="1780969"/>
              <a:ext cx="914400" cy="914400"/>
            </a:xfrm>
            <a:prstGeom prst="rect">
              <a:avLst/>
            </a:prstGeom>
          </p:spPr>
        </p:pic>
      </p:grpSp>
      <p:grpSp>
        <p:nvGrpSpPr>
          <p:cNvPr id="18" name="Group 17">
            <a:extLst>
              <a:ext uri="{FF2B5EF4-FFF2-40B4-BE49-F238E27FC236}">
                <a16:creationId xmlns:a16="http://schemas.microsoft.com/office/drawing/2014/main" id="{9B69F4EC-444E-FBAE-DDD2-C5A71743CD0E}"/>
              </a:ext>
            </a:extLst>
          </p:cNvPr>
          <p:cNvGrpSpPr/>
          <p:nvPr/>
        </p:nvGrpSpPr>
        <p:grpSpPr>
          <a:xfrm>
            <a:off x="293985" y="2936090"/>
            <a:ext cx="7191103" cy="1310888"/>
            <a:chOff x="293985" y="2936090"/>
            <a:chExt cx="7191103" cy="1310888"/>
          </a:xfrm>
        </p:grpSpPr>
        <p:sp>
          <p:nvSpPr>
            <p:cNvPr id="12" name="Rectangle: Rounded Corners 11">
              <a:extLst>
                <a:ext uri="{FF2B5EF4-FFF2-40B4-BE49-F238E27FC236}">
                  <a16:creationId xmlns:a16="http://schemas.microsoft.com/office/drawing/2014/main" id="{63AC6237-1B18-069C-1336-BE67ED4D1E7A}"/>
                </a:ext>
              </a:extLst>
            </p:cNvPr>
            <p:cNvSpPr/>
            <p:nvPr/>
          </p:nvSpPr>
          <p:spPr>
            <a:xfrm>
              <a:off x="293985" y="2936090"/>
              <a:ext cx="7191103" cy="1310888"/>
            </a:xfrm>
            <a:prstGeom prst="roundRect">
              <a:avLst/>
            </a:prstGeom>
            <a:solidFill>
              <a:schemeClr val="tx2"/>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900113"/>
              <a:r>
                <a:rPr lang="en-GB" sz="3200" b="1">
                  <a:solidFill>
                    <a:schemeClr val="bg1"/>
                  </a:solidFill>
                  <a:ea typeface="Calibri"/>
                  <a:cs typeface="Calibri"/>
                </a:rPr>
                <a:t>Prefer Cite Them Right (or RefWorks or </a:t>
              </a:r>
              <a:r>
                <a:rPr lang="en-GB" sz="3200" b="1" err="1">
                  <a:solidFill>
                    <a:schemeClr val="bg1"/>
                  </a:solidFill>
                  <a:ea typeface="Calibri"/>
                  <a:cs typeface="Calibri"/>
                </a:rPr>
                <a:t>MyBib</a:t>
              </a:r>
              <a:r>
                <a:rPr lang="en-GB" sz="3200" b="1">
                  <a:solidFill>
                    <a:schemeClr val="bg1"/>
                  </a:solidFill>
                  <a:ea typeface="Calibri"/>
                  <a:cs typeface="Calibri"/>
                </a:rPr>
                <a:t>) for referencing</a:t>
              </a:r>
            </a:p>
          </p:txBody>
        </p:sp>
        <p:pic>
          <p:nvPicPr>
            <p:cNvPr id="6" name="Graphic 6" descr="Programmer female with solid fill">
              <a:extLst>
                <a:ext uri="{FF2B5EF4-FFF2-40B4-BE49-F238E27FC236}">
                  <a16:creationId xmlns:a16="http://schemas.microsoft.com/office/drawing/2014/main" id="{6E193295-6BBC-DC1E-05F1-642E1460CD42}"/>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24762" y="3094194"/>
              <a:ext cx="914400" cy="914400"/>
            </a:xfrm>
            <a:prstGeom prst="rect">
              <a:avLst/>
            </a:prstGeom>
          </p:spPr>
        </p:pic>
      </p:grpSp>
      <p:grpSp>
        <p:nvGrpSpPr>
          <p:cNvPr id="20" name="Group 19">
            <a:extLst>
              <a:ext uri="{FF2B5EF4-FFF2-40B4-BE49-F238E27FC236}">
                <a16:creationId xmlns:a16="http://schemas.microsoft.com/office/drawing/2014/main" id="{40E08B21-BF85-9D71-B7BC-0C49C4778E71}"/>
              </a:ext>
            </a:extLst>
          </p:cNvPr>
          <p:cNvGrpSpPr/>
          <p:nvPr/>
        </p:nvGrpSpPr>
        <p:grpSpPr>
          <a:xfrm>
            <a:off x="4016543" y="4336542"/>
            <a:ext cx="3468545" cy="1403607"/>
            <a:chOff x="4016543" y="4300822"/>
            <a:chExt cx="3468545" cy="1403607"/>
          </a:xfrm>
        </p:grpSpPr>
        <p:sp>
          <p:nvSpPr>
            <p:cNvPr id="14" name="Rectangle: Rounded Corners 13">
              <a:extLst>
                <a:ext uri="{FF2B5EF4-FFF2-40B4-BE49-F238E27FC236}">
                  <a16:creationId xmlns:a16="http://schemas.microsoft.com/office/drawing/2014/main" id="{0120EF91-F029-AF52-7818-7995A8E73D3F}"/>
                </a:ext>
              </a:extLst>
            </p:cNvPr>
            <p:cNvSpPr/>
            <p:nvPr/>
          </p:nvSpPr>
          <p:spPr>
            <a:xfrm>
              <a:off x="4016543" y="4300822"/>
              <a:ext cx="3468545" cy="1403607"/>
            </a:xfrm>
            <a:prstGeom prst="roundRect">
              <a:avLst/>
            </a:prstGeom>
            <a:solidFill>
              <a:schemeClr val="tx2"/>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900113"/>
              <a:r>
                <a:rPr lang="en-GB" sz="3200" b="1">
                  <a:solidFill>
                    <a:schemeClr val="bg1"/>
                  </a:solidFill>
                  <a:ea typeface="Calibri"/>
                  <a:cs typeface="Calibri"/>
                </a:rPr>
                <a:t>Triple-check citations &amp; references</a:t>
              </a:r>
            </a:p>
          </p:txBody>
        </p:sp>
        <p:pic>
          <p:nvPicPr>
            <p:cNvPr id="9" name="Graphic 8" descr="Person with idea with solid fill">
              <a:extLst>
                <a:ext uri="{FF2B5EF4-FFF2-40B4-BE49-F238E27FC236}">
                  <a16:creationId xmlns:a16="http://schemas.microsoft.com/office/drawing/2014/main" id="{7807B427-C2F0-6BF7-5F99-7B77D4AA4C1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110596" y="4536769"/>
              <a:ext cx="914400" cy="914400"/>
            </a:xfrm>
            <a:prstGeom prst="rect">
              <a:avLst/>
            </a:prstGeom>
          </p:spPr>
        </p:pic>
      </p:grpSp>
      <p:grpSp>
        <p:nvGrpSpPr>
          <p:cNvPr id="19" name="Group 18">
            <a:extLst>
              <a:ext uri="{FF2B5EF4-FFF2-40B4-BE49-F238E27FC236}">
                <a16:creationId xmlns:a16="http://schemas.microsoft.com/office/drawing/2014/main" id="{F847C337-CF02-473B-BCD0-744511FDAD65}"/>
              </a:ext>
            </a:extLst>
          </p:cNvPr>
          <p:cNvGrpSpPr/>
          <p:nvPr/>
        </p:nvGrpSpPr>
        <p:grpSpPr>
          <a:xfrm>
            <a:off x="331460" y="4323307"/>
            <a:ext cx="3468545" cy="1403607"/>
            <a:chOff x="331460" y="4323307"/>
            <a:chExt cx="3468545" cy="1403607"/>
          </a:xfrm>
        </p:grpSpPr>
        <p:sp>
          <p:nvSpPr>
            <p:cNvPr id="13" name="Rectangle: Rounded Corners 12">
              <a:extLst>
                <a:ext uri="{FF2B5EF4-FFF2-40B4-BE49-F238E27FC236}">
                  <a16:creationId xmlns:a16="http://schemas.microsoft.com/office/drawing/2014/main" id="{7560A99E-EE49-BBD8-A170-F40271F4B6DB}"/>
                </a:ext>
              </a:extLst>
            </p:cNvPr>
            <p:cNvSpPr/>
            <p:nvPr/>
          </p:nvSpPr>
          <p:spPr>
            <a:xfrm>
              <a:off x="331460" y="4323307"/>
              <a:ext cx="3468545" cy="1403607"/>
            </a:xfrm>
            <a:prstGeom prst="roundRect">
              <a:avLst/>
            </a:prstGeom>
            <a:solidFill>
              <a:schemeClr val="tx2"/>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900113"/>
              <a:r>
                <a:rPr lang="en-GB" sz="3200" b="1">
                  <a:solidFill>
                    <a:schemeClr val="bg1"/>
                  </a:solidFill>
                  <a:ea typeface="Calibri"/>
                  <a:cs typeface="Calibri"/>
                </a:rPr>
                <a:t>Verify source quality</a:t>
              </a:r>
            </a:p>
          </p:txBody>
        </p:sp>
        <p:pic>
          <p:nvPicPr>
            <p:cNvPr id="7" name="Graphic 2" descr="Clipboard Badge with solid fill">
              <a:extLst>
                <a:ext uri="{FF2B5EF4-FFF2-40B4-BE49-F238E27FC236}">
                  <a16:creationId xmlns:a16="http://schemas.microsoft.com/office/drawing/2014/main" id="{181349D8-C3E4-BD43-76D2-D04BA39B5DA8}"/>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72538" y="4545425"/>
              <a:ext cx="914400" cy="914400"/>
            </a:xfrm>
            <a:prstGeom prst="rect">
              <a:avLst/>
            </a:prstGeom>
          </p:spPr>
        </p:pic>
      </p:grpSp>
      <p:grpSp>
        <p:nvGrpSpPr>
          <p:cNvPr id="21" name="Group 20">
            <a:extLst>
              <a:ext uri="{FF2B5EF4-FFF2-40B4-BE49-F238E27FC236}">
                <a16:creationId xmlns:a16="http://schemas.microsoft.com/office/drawing/2014/main" id="{986333CC-AFFB-61C7-618F-25F2A4A21F96}"/>
              </a:ext>
            </a:extLst>
          </p:cNvPr>
          <p:cNvGrpSpPr/>
          <p:nvPr/>
        </p:nvGrpSpPr>
        <p:grpSpPr>
          <a:xfrm>
            <a:off x="331460" y="5830194"/>
            <a:ext cx="7628317" cy="744645"/>
            <a:chOff x="331460" y="5830194"/>
            <a:chExt cx="7628317" cy="744645"/>
          </a:xfrm>
        </p:grpSpPr>
        <p:sp>
          <p:nvSpPr>
            <p:cNvPr id="15" name="Rectangle: Rounded Corners 14">
              <a:extLst>
                <a:ext uri="{FF2B5EF4-FFF2-40B4-BE49-F238E27FC236}">
                  <a16:creationId xmlns:a16="http://schemas.microsoft.com/office/drawing/2014/main" id="{F06A5C32-9DD4-721D-DBF6-10D465F50062}"/>
                </a:ext>
              </a:extLst>
            </p:cNvPr>
            <p:cNvSpPr/>
            <p:nvPr/>
          </p:nvSpPr>
          <p:spPr>
            <a:xfrm>
              <a:off x="331460" y="5830194"/>
              <a:ext cx="7628317" cy="744645"/>
            </a:xfrm>
            <a:prstGeom prst="roundRect">
              <a:avLst/>
            </a:prstGeom>
            <a:solidFill>
              <a:schemeClr val="tx2"/>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900113"/>
              <a:r>
                <a:rPr lang="en-GB" sz="3200" b="1">
                  <a:solidFill>
                    <a:schemeClr val="bg1"/>
                  </a:solidFill>
                  <a:ea typeface="Calibri"/>
                  <a:cs typeface="Calibri"/>
                </a:rPr>
                <a:t>List in alphabetical order (last name)</a:t>
              </a:r>
            </a:p>
          </p:txBody>
        </p:sp>
        <p:pic>
          <p:nvPicPr>
            <p:cNvPr id="8" name="Graphic 3" descr="Chevron arrows with solid fill">
              <a:extLst>
                <a:ext uri="{FF2B5EF4-FFF2-40B4-BE49-F238E27FC236}">
                  <a16:creationId xmlns:a16="http://schemas.microsoft.com/office/drawing/2014/main" id="{B82251D6-2EF4-5C98-866F-E6EF951C7064}"/>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rot="5400000">
              <a:off x="539712" y="5876470"/>
              <a:ext cx="644525" cy="644525"/>
            </a:xfrm>
            <a:prstGeom prst="rect">
              <a:avLst/>
            </a:prstGeom>
          </p:spPr>
        </p:pic>
      </p:grpSp>
    </p:spTree>
    <p:extLst>
      <p:ext uri="{BB962C8B-B14F-4D97-AF65-F5344CB8AC3E}">
        <p14:creationId xmlns:p14="http://schemas.microsoft.com/office/powerpoint/2010/main" val="32488525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2000"/>
                                        <p:tgtEl>
                                          <p:spTgt spid="16"/>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fade">
                                      <p:cBhvr>
                                        <p:cTn id="11" dur="2000"/>
                                        <p:tgtEl>
                                          <p:spTgt spid="17"/>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fade">
                                      <p:cBhvr>
                                        <p:cTn id="15" dur="2000"/>
                                        <p:tgtEl>
                                          <p:spTgt spid="18"/>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19"/>
                                        </p:tgtEl>
                                        <p:attrNameLst>
                                          <p:attrName>style.visibility</p:attrName>
                                        </p:attrNameLst>
                                      </p:cBhvr>
                                      <p:to>
                                        <p:strVal val="visible"/>
                                      </p:to>
                                    </p:set>
                                    <p:animEffect transition="in" filter="fade">
                                      <p:cBhvr>
                                        <p:cTn id="19" dur="2000"/>
                                        <p:tgtEl>
                                          <p:spTgt spid="19"/>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20"/>
                                        </p:tgtEl>
                                        <p:attrNameLst>
                                          <p:attrName>style.visibility</p:attrName>
                                        </p:attrNameLst>
                                      </p:cBhvr>
                                      <p:to>
                                        <p:strVal val="visible"/>
                                      </p:to>
                                    </p:set>
                                    <p:animEffect transition="in" filter="fade">
                                      <p:cBhvr>
                                        <p:cTn id="23" dur="2000"/>
                                        <p:tgtEl>
                                          <p:spTgt spid="20"/>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2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5C897D9E-3DCE-91B5-A0B9-C33C0726F2D3}"/>
              </a:ext>
            </a:extLst>
          </p:cNvPr>
          <p:cNvGraphicFramePr>
            <a:graphicFrameLocks noGrp="1"/>
          </p:cNvGraphicFramePr>
          <p:nvPr>
            <p:extLst>
              <p:ext uri="{D42A27DB-BD31-4B8C-83A1-F6EECF244321}">
                <p14:modId xmlns:p14="http://schemas.microsoft.com/office/powerpoint/2010/main" val="3186624590"/>
              </p:ext>
            </p:extLst>
          </p:nvPr>
        </p:nvGraphicFramePr>
        <p:xfrm>
          <a:off x="1544035" y="992047"/>
          <a:ext cx="8802778" cy="4873906"/>
        </p:xfrm>
        <a:graphic>
          <a:graphicData uri="http://schemas.openxmlformats.org/drawingml/2006/table">
            <a:tbl>
              <a:tblPr firstRow="1" bandRow="1">
                <a:tableStyleId>{5C22544A-7EE6-4342-B048-85BDC9FD1C3A}</a:tableStyleId>
              </a:tblPr>
              <a:tblGrid>
                <a:gridCol w="2937719">
                  <a:extLst>
                    <a:ext uri="{9D8B030D-6E8A-4147-A177-3AD203B41FA5}">
                      <a16:colId xmlns:a16="http://schemas.microsoft.com/office/drawing/2014/main" val="4068591987"/>
                    </a:ext>
                  </a:extLst>
                </a:gridCol>
                <a:gridCol w="5865059">
                  <a:extLst>
                    <a:ext uri="{9D8B030D-6E8A-4147-A177-3AD203B41FA5}">
                      <a16:colId xmlns:a16="http://schemas.microsoft.com/office/drawing/2014/main" val="4103684479"/>
                    </a:ext>
                  </a:extLst>
                </a:gridCol>
              </a:tblGrid>
              <a:tr h="813086">
                <a:tc>
                  <a:txBody>
                    <a:bodyPr/>
                    <a:lstStyle/>
                    <a:p>
                      <a:r>
                        <a:rPr lang="en-GB" sz="2400"/>
                        <a:t>Ebrill // April 20</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solidFill>
                      <a:schemeClr val="accent1"/>
                    </a:solidFill>
                  </a:tcPr>
                </a:tc>
                <a:tc>
                  <a:txBody>
                    <a:bodyPr/>
                    <a:lstStyle/>
                    <a:p>
                      <a:r>
                        <a:rPr lang="en-GB" sz="2400" err="1">
                          <a:solidFill>
                            <a:schemeClr val="tx2"/>
                          </a:solidFill>
                        </a:rPr>
                        <a:t>Darlith</a:t>
                      </a:r>
                      <a:r>
                        <a:rPr lang="en-GB" sz="2400">
                          <a:solidFill>
                            <a:schemeClr val="tx2"/>
                          </a:solidFill>
                        </a:rPr>
                        <a:t> yn T&amp;L  // Lecture at T&amp;L</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solidFill>
                      <a:schemeClr val="bg2">
                        <a:lumMod val="20000"/>
                        <a:lumOff val="80000"/>
                      </a:schemeClr>
                    </a:solidFill>
                  </a:tcPr>
                </a:tc>
                <a:extLst>
                  <a:ext uri="{0D108BD9-81ED-4DB2-BD59-A6C34878D82A}">
                    <a16:rowId xmlns:a16="http://schemas.microsoft.com/office/drawing/2014/main" val="3127947621"/>
                  </a:ext>
                </a:extLst>
              </a:tr>
              <a:tr h="813086">
                <a:tc>
                  <a:txBody>
                    <a:bodyPr/>
                    <a:lstStyle/>
                    <a:p>
                      <a:r>
                        <a:rPr lang="en-GB" sz="2400"/>
                        <a:t>Ebrill  // April 27</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tcPr>
                </a:tc>
                <a:tc>
                  <a:txBody>
                    <a:bodyPr/>
                    <a:lstStyle/>
                    <a:p>
                      <a:r>
                        <a:rPr lang="en-GB" sz="2400" err="1">
                          <a:solidFill>
                            <a:schemeClr val="tx2"/>
                          </a:solidFill>
                        </a:rPr>
                        <a:t>Darlith</a:t>
                      </a:r>
                      <a:r>
                        <a:rPr lang="en-GB" sz="2400">
                          <a:solidFill>
                            <a:schemeClr val="tx2"/>
                          </a:solidFill>
                        </a:rPr>
                        <a:t> yn T&amp;L // Lecture at T&amp;L</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2887242994"/>
                  </a:ext>
                </a:extLst>
              </a:tr>
              <a:tr h="595974">
                <a:tc>
                  <a:txBody>
                    <a:bodyPr/>
                    <a:lstStyle/>
                    <a:p>
                      <a:pPr marL="0" algn="l" defTabSz="914400" rtl="0" eaLnBrk="1" latinLnBrk="0" hangingPunct="1"/>
                      <a:r>
                        <a:rPr lang="en-GB" sz="2400" b="1" kern="1200">
                          <a:solidFill>
                            <a:schemeClr val="lt1"/>
                          </a:solidFill>
                          <a:latin typeface="+mn-lt"/>
                          <a:ea typeface="+mn-ea"/>
                          <a:cs typeface="+mn-cs"/>
                        </a:rPr>
                        <a:t>Mai // May 4</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solidFill>
                      <a:schemeClr val="accent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a:solidFill>
                            <a:schemeClr val="tx2"/>
                          </a:solidFill>
                        </a:rPr>
                        <a:t>Dim </a:t>
                      </a:r>
                      <a:r>
                        <a:rPr lang="en-GB" sz="2400" err="1">
                          <a:solidFill>
                            <a:schemeClr val="tx2"/>
                          </a:solidFill>
                        </a:rPr>
                        <a:t>darlith</a:t>
                      </a:r>
                      <a:r>
                        <a:rPr lang="en-GB" sz="2400">
                          <a:solidFill>
                            <a:schemeClr val="tx2"/>
                          </a:solidFill>
                        </a:rPr>
                        <a:t> // No lecture</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677262784"/>
                  </a:ext>
                </a:extLst>
              </a:tr>
              <a:tr h="1680918">
                <a:tc>
                  <a:txBody>
                    <a:bodyPr/>
                    <a:lstStyle/>
                    <a:p>
                      <a:r>
                        <a:rPr lang="en-GB" sz="2400"/>
                        <a:t>Mai // May 12</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err="1">
                          <a:solidFill>
                            <a:schemeClr val="tx2"/>
                          </a:solidFill>
                        </a:rPr>
                        <a:t>Cynhadledd</a:t>
                      </a:r>
                      <a:r>
                        <a:rPr lang="en-GB" sz="2400" b="1">
                          <a:solidFill>
                            <a:schemeClr val="tx2"/>
                          </a:solidFill>
                        </a:rPr>
                        <a:t> </a:t>
                      </a:r>
                      <a:r>
                        <a:rPr lang="en-GB" sz="2400" b="1" err="1">
                          <a:solidFill>
                            <a:schemeClr val="tx2"/>
                          </a:solidFill>
                        </a:rPr>
                        <a:t>Myfyrwyr</a:t>
                      </a:r>
                      <a:r>
                        <a:rPr lang="en-GB" sz="2400" b="1">
                          <a:solidFill>
                            <a:schemeClr val="tx2"/>
                          </a:solidFill>
                        </a:rPr>
                        <a:t> – </a:t>
                      </a:r>
                      <a:r>
                        <a:rPr lang="en-GB" sz="2400" b="1" err="1">
                          <a:solidFill>
                            <a:schemeClr val="tx2"/>
                          </a:solidFill>
                        </a:rPr>
                        <a:t>persenoldeb</a:t>
                      </a:r>
                      <a:r>
                        <a:rPr lang="en-GB" sz="2400" b="1">
                          <a:solidFill>
                            <a:schemeClr val="tx2"/>
                          </a:solidFill>
                        </a:rPr>
                        <a:t> </a:t>
                      </a:r>
                      <a:r>
                        <a:rPr lang="en-GB" sz="2400" b="1" err="1">
                          <a:solidFill>
                            <a:schemeClr val="tx2"/>
                          </a:solidFill>
                        </a:rPr>
                        <a:t>gorfodol</a:t>
                      </a:r>
                      <a:r>
                        <a:rPr lang="en-GB" sz="2400" b="1">
                          <a:solidFill>
                            <a:schemeClr val="tx2"/>
                          </a:solidFill>
                        </a:rPr>
                        <a:t> – </a:t>
                      </a:r>
                      <a:r>
                        <a:rPr lang="en-GB" sz="2400" b="1" err="1">
                          <a:solidFill>
                            <a:schemeClr val="tx2"/>
                          </a:solidFill>
                        </a:rPr>
                        <a:t>angen</a:t>
                      </a:r>
                      <a:r>
                        <a:rPr lang="en-GB" sz="2400" b="1">
                          <a:solidFill>
                            <a:schemeClr val="tx2"/>
                          </a:solidFill>
                        </a:rPr>
                        <a:t> </a:t>
                      </a:r>
                      <a:r>
                        <a:rPr lang="en-GB" sz="2400" b="1" err="1">
                          <a:solidFill>
                            <a:schemeClr val="tx2"/>
                          </a:solidFill>
                        </a:rPr>
                        <a:t>mynychu</a:t>
                      </a:r>
                      <a:r>
                        <a:rPr lang="en-GB" sz="2400" b="1">
                          <a:solidFill>
                            <a:schemeClr val="tx2"/>
                          </a:solidFill>
                        </a:rPr>
                        <a:t> er </a:t>
                      </a:r>
                      <a:r>
                        <a:rPr lang="en-GB" sz="2400" b="1" err="1">
                          <a:solidFill>
                            <a:schemeClr val="tx2"/>
                          </a:solidFill>
                        </a:rPr>
                        <a:t>mwyn</a:t>
                      </a:r>
                      <a:r>
                        <a:rPr lang="en-GB" sz="2400" b="1">
                          <a:solidFill>
                            <a:schemeClr val="tx2"/>
                          </a:solidFill>
                        </a:rPr>
                        <a:t> </a:t>
                      </a:r>
                      <a:r>
                        <a:rPr lang="en-GB" sz="2400" b="1" err="1">
                          <a:solidFill>
                            <a:schemeClr val="tx2"/>
                          </a:solidFill>
                        </a:rPr>
                        <a:t>myfyrio</a:t>
                      </a:r>
                      <a:r>
                        <a:rPr lang="en-GB" sz="2400" b="1">
                          <a:solidFill>
                            <a:schemeClr val="tx2"/>
                          </a:solidFill>
                        </a:rPr>
                        <a:t> </a:t>
                      </a:r>
                      <a:r>
                        <a:rPr lang="en-GB" sz="2400" b="1" err="1">
                          <a:solidFill>
                            <a:schemeClr val="tx2"/>
                          </a:solidFill>
                        </a:rPr>
                        <a:t>i’ch</a:t>
                      </a:r>
                      <a:r>
                        <a:rPr lang="en-GB" sz="2400" b="1">
                          <a:solidFill>
                            <a:schemeClr val="tx2"/>
                          </a:solidFill>
                        </a:rPr>
                        <a:t> </a:t>
                      </a:r>
                      <a:r>
                        <a:rPr lang="en-GB" sz="2400" b="1" err="1">
                          <a:solidFill>
                            <a:schemeClr val="tx2"/>
                          </a:solidFill>
                        </a:rPr>
                        <a:t>rhan</a:t>
                      </a:r>
                      <a:r>
                        <a:rPr lang="en-GB" sz="2400" b="1">
                          <a:solidFill>
                            <a:schemeClr val="tx2"/>
                          </a:solidFill>
                        </a:rPr>
                        <a:t> </a:t>
                      </a:r>
                      <a:r>
                        <a:rPr lang="en-GB" sz="2400" b="1" err="1">
                          <a:solidFill>
                            <a:schemeClr val="tx2"/>
                          </a:solidFill>
                        </a:rPr>
                        <a:t>olaf</a:t>
                      </a:r>
                      <a:r>
                        <a:rPr lang="en-GB" sz="2400" b="1">
                          <a:solidFill>
                            <a:schemeClr val="tx2"/>
                          </a:solidFill>
                        </a:rPr>
                        <a:t> </a:t>
                      </a:r>
                      <a:r>
                        <a:rPr lang="en-GB" sz="2400" b="1" err="1">
                          <a:solidFill>
                            <a:schemeClr val="tx2"/>
                          </a:solidFill>
                        </a:rPr>
                        <a:t>o’ch</a:t>
                      </a:r>
                      <a:r>
                        <a:rPr lang="en-GB" sz="2400" b="1">
                          <a:solidFill>
                            <a:schemeClr val="tx2"/>
                          </a:solidFill>
                        </a:rPr>
                        <a:t> </a:t>
                      </a:r>
                      <a:r>
                        <a:rPr lang="en-GB" sz="2400" b="1" err="1">
                          <a:solidFill>
                            <a:schemeClr val="tx2"/>
                          </a:solidFill>
                        </a:rPr>
                        <a:t>Portffoli</a:t>
                      </a:r>
                      <a:endParaRPr lang="en-GB" sz="2400" b="1">
                        <a:solidFill>
                          <a:schemeClr val="tx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b="1">
                        <a:solidFill>
                          <a:schemeClr val="tx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i="1">
                          <a:solidFill>
                            <a:schemeClr val="tx2"/>
                          </a:solidFill>
                        </a:rPr>
                        <a:t>Student Conference – compulsory attendance expected, to add individual reflection to your Final Submission</a:t>
                      </a:r>
                    </a:p>
                  </a:txBody>
                  <a:tcPr anchor="ctr">
                    <a:lnL w="57150" cap="flat" cmpd="sng" algn="ctr">
                      <a:solidFill>
                        <a:schemeClr val="bg1"/>
                      </a:solidFill>
                      <a:prstDash val="solid"/>
                      <a:round/>
                      <a:headEnd type="none" w="med" len="med"/>
                      <a:tailEnd type="none" w="med" len="med"/>
                    </a:lnL>
                    <a:lnR w="57150" cap="flat" cmpd="sng" algn="ctr">
                      <a:solidFill>
                        <a:schemeClr val="bg1"/>
                      </a:solidFill>
                      <a:prstDash val="solid"/>
                      <a:round/>
                      <a:headEnd type="none" w="med" len="med"/>
                      <a:tailEnd type="none" w="med" len="med"/>
                    </a:lnR>
                    <a:lnT w="57150" cap="flat" cmpd="sng" algn="ctr">
                      <a:solidFill>
                        <a:schemeClr val="bg1"/>
                      </a:solidFill>
                      <a:prstDash val="solid"/>
                      <a:round/>
                      <a:headEnd type="none" w="med" len="med"/>
                      <a:tailEnd type="none" w="med" len="med"/>
                    </a:lnT>
                    <a:lnB w="5715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3235214451"/>
                  </a:ext>
                </a:extLst>
              </a:tr>
            </a:tbl>
          </a:graphicData>
        </a:graphic>
      </p:graphicFrame>
      <p:sp>
        <p:nvSpPr>
          <p:cNvPr id="3" name="Title 4">
            <a:extLst>
              <a:ext uri="{FF2B5EF4-FFF2-40B4-BE49-F238E27FC236}">
                <a16:creationId xmlns:a16="http://schemas.microsoft.com/office/drawing/2014/main" id="{E1C27B05-2D4D-41F6-1F3C-1B4EE5388401}"/>
              </a:ext>
            </a:extLst>
          </p:cNvPr>
          <p:cNvSpPr txBox="1">
            <a:spLocks/>
          </p:cNvSpPr>
          <p:nvPr/>
        </p:nvSpPr>
        <p:spPr>
          <a:xfrm>
            <a:off x="838200" y="104895"/>
            <a:ext cx="10515600" cy="759499"/>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solidFill>
                  <a:schemeClr val="bg1"/>
                </a:solidFill>
              </a:rPr>
              <a:t>Key dates</a:t>
            </a:r>
            <a:endParaRPr lang="en-GB" b="1">
              <a:solidFill>
                <a:schemeClr val="bg1"/>
              </a:solidFill>
              <a:cs typeface="Calibri Light"/>
            </a:endParaRPr>
          </a:p>
        </p:txBody>
      </p:sp>
    </p:spTree>
    <p:extLst>
      <p:ext uri="{BB962C8B-B14F-4D97-AF65-F5344CB8AC3E}">
        <p14:creationId xmlns:p14="http://schemas.microsoft.com/office/powerpoint/2010/main" val="341947662"/>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UWTSD 1">
      <a:dk1>
        <a:srgbClr val="003E5B"/>
      </a:dk1>
      <a:lt1>
        <a:sysClr val="window" lastClr="FFFFFF"/>
      </a:lt1>
      <a:dk2>
        <a:srgbClr val="28235D"/>
      </a:dk2>
      <a:lt2>
        <a:srgbClr val="A6C5D9"/>
      </a:lt2>
      <a:accent1>
        <a:srgbClr val="00BFD9"/>
      </a:accent1>
      <a:accent2>
        <a:srgbClr val="00B5B0"/>
      </a:accent2>
      <a:accent3>
        <a:srgbClr val="AFD24A"/>
      </a:accent3>
      <a:accent4>
        <a:srgbClr val="DB2461"/>
      </a:accent4>
      <a:accent5>
        <a:srgbClr val="FEBE10"/>
      </a:accent5>
      <a:accent6>
        <a:srgbClr val="28235D"/>
      </a:accent6>
      <a:hlink>
        <a:srgbClr val="28235D"/>
      </a:hlink>
      <a:folHlink>
        <a:srgbClr val="DB246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23</Slides>
  <Notes>12</Notes>
  <HiddenSlides>3</HiddenSlides>
  <ScaleCrop>false</ScaleCrop>
  <HeadingPairs>
    <vt:vector size="4" baseType="variant">
      <vt:variant>
        <vt:lpstr>Theme</vt:lpstr>
      </vt:variant>
      <vt:variant>
        <vt:i4>3</vt:i4>
      </vt:variant>
      <vt:variant>
        <vt:lpstr>Slide Titles</vt:lpstr>
      </vt:variant>
      <vt:variant>
        <vt:i4>23</vt:i4>
      </vt:variant>
    </vt:vector>
  </HeadingPairs>
  <TitlesOfParts>
    <vt:vector size="26" baseType="lpstr">
      <vt:lpstr>Office Theme</vt:lpstr>
      <vt:lpstr>Custom Design</vt:lpstr>
      <vt:lpstr>1_Custom Design</vt:lpstr>
      <vt:lpstr>PowerPoint Presentation</vt:lpstr>
      <vt:lpstr>Nodau’r sesiwn             Session aims</vt:lpstr>
      <vt:lpstr>PowerPoint Presentation</vt:lpstr>
      <vt:lpstr>PowerPoint Presentation</vt:lpstr>
      <vt:lpstr>PowerPoint Presentation</vt:lpstr>
      <vt:lpstr>PowerPoint Presentation</vt:lpstr>
      <vt:lpstr>Portffolio  </vt:lpstr>
      <vt:lpstr>Portfolio</vt:lpstr>
      <vt:lpstr>PowerPoint Presentation</vt:lpstr>
      <vt:lpstr>Recordio llais ar PPT / Recording PPT audio </vt:lpstr>
      <vt:lpstr>Myfyrio  Reflection</vt:lpstr>
      <vt:lpstr>Rhestr oddi ar GA36 / List from GA36 </vt:lpstr>
      <vt:lpstr>Rhestr oddi ar GA36 / List from GA36 </vt:lpstr>
      <vt:lpstr>Cylchred Myfyriol Gibbs (1988)</vt:lpstr>
      <vt:lpstr>Myfyrio ar eich profiad … Reflecting on experiences</vt:lpstr>
      <vt:lpstr>PowerPoint Presentation</vt:lpstr>
      <vt:lpstr>Tasg  /  Task</vt:lpstr>
      <vt:lpstr>PowerPoint Presentation</vt:lpstr>
      <vt:lpstr>Myfyrio : SUT i chi’n dysgu / Reflect : HOW do you learn</vt:lpstr>
      <vt:lpstr>Assessment type / Dull Asesu</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revision>1</cp:revision>
  <cp:lastPrinted>2022-09-04T21:06:10Z</cp:lastPrinted>
  <dcterms:created xsi:type="dcterms:W3CDTF">2019-09-12T10:20:23Z</dcterms:created>
  <dcterms:modified xsi:type="dcterms:W3CDTF">2026-04-20T08:03:38Z</dcterms:modified>
</cp:coreProperties>
</file>