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8" r:id="rId3"/>
    <p:sldId id="261" r:id="rId4"/>
    <p:sldId id="348" r:id="rId5"/>
    <p:sldId id="259" r:id="rId6"/>
    <p:sldId id="260" r:id="rId7"/>
    <p:sldId id="262" r:id="rId8"/>
    <p:sldId id="263" r:id="rId9"/>
    <p:sldId id="344" r:id="rId10"/>
    <p:sldId id="264" r:id="rId11"/>
    <p:sldId id="265" r:id="rId12"/>
    <p:sldId id="345" r:id="rId13"/>
    <p:sldId id="347" r:id="rId14"/>
    <p:sldId id="267" r:id="rId15"/>
    <p:sldId id="266" r:id="rId16"/>
    <p:sldId id="343" r:id="rId17"/>
    <p:sldId id="268" r:id="rId18"/>
    <p:sldId id="269" r:id="rId19"/>
    <p:sldId id="346" r:id="rId20"/>
    <p:sldId id="271"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3807" autoAdjust="0"/>
  </p:normalViewPr>
  <p:slideViewPr>
    <p:cSldViewPr snapToGrid="0">
      <p:cViewPr varScale="1">
        <p:scale>
          <a:sx n="50" d="100"/>
          <a:sy n="50" d="100"/>
        </p:scale>
        <p:origin x="53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48E2E-08DD-4BF0-B057-915A6230F0BA}" type="datetimeFigureOut">
              <a:rPr lang="en-GB" smtClean="0"/>
              <a:t>09/10/2020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9AC00-45B3-45B1-ADB2-60466BBAF50B}" type="slidenum">
              <a:rPr lang="en-GB" smtClean="0"/>
              <a:t>‹#›</a:t>
            </a:fld>
            <a:endParaRPr lang="en-GB"/>
          </a:p>
        </p:txBody>
      </p:sp>
    </p:spTree>
    <p:extLst>
      <p:ext uri="{BB962C8B-B14F-4D97-AF65-F5344CB8AC3E}">
        <p14:creationId xmlns:p14="http://schemas.microsoft.com/office/powerpoint/2010/main" val="2822364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Extracts from example portfolios on Moodle</a:t>
            </a:r>
          </a:p>
        </p:txBody>
      </p:sp>
      <p:sp>
        <p:nvSpPr>
          <p:cNvPr id="4" name="Slide Number Placeholder 3"/>
          <p:cNvSpPr>
            <a:spLocks noGrp="1"/>
          </p:cNvSpPr>
          <p:nvPr>
            <p:ph type="sldNum" sz="quarter" idx="5"/>
          </p:nvPr>
        </p:nvSpPr>
        <p:spPr/>
        <p:txBody>
          <a:bodyPr/>
          <a:lstStyle/>
          <a:p>
            <a:fld id="{7189AC00-45B3-45B1-ADB2-60466BBAF50B}" type="slidenum">
              <a:rPr lang="en-GB" smtClean="0"/>
              <a:t>3</a:t>
            </a:fld>
            <a:endParaRPr lang="en-GB"/>
          </a:p>
        </p:txBody>
      </p:sp>
    </p:spTree>
    <p:extLst>
      <p:ext uri="{BB962C8B-B14F-4D97-AF65-F5344CB8AC3E}">
        <p14:creationId xmlns:p14="http://schemas.microsoft.com/office/powerpoint/2010/main" val="1342735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Matrix Template on Moodle</a:t>
            </a:r>
          </a:p>
        </p:txBody>
      </p:sp>
      <p:sp>
        <p:nvSpPr>
          <p:cNvPr id="4" name="Slide Number Placeholder 3"/>
          <p:cNvSpPr>
            <a:spLocks noGrp="1"/>
          </p:cNvSpPr>
          <p:nvPr>
            <p:ph type="sldNum" sz="quarter" idx="5"/>
          </p:nvPr>
        </p:nvSpPr>
        <p:spPr/>
        <p:txBody>
          <a:bodyPr/>
          <a:lstStyle/>
          <a:p>
            <a:fld id="{7189AC00-45B3-45B1-ADB2-60466BBAF50B}" type="slidenum">
              <a:rPr lang="en-GB" smtClean="0"/>
              <a:t>4</a:t>
            </a:fld>
            <a:endParaRPr lang="en-GB"/>
          </a:p>
        </p:txBody>
      </p:sp>
    </p:spTree>
    <p:extLst>
      <p:ext uri="{BB962C8B-B14F-4D97-AF65-F5344CB8AC3E}">
        <p14:creationId xmlns:p14="http://schemas.microsoft.com/office/powerpoint/2010/main" val="3599615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include extracts of these documents as evidence, no need to include the whole document. </a:t>
            </a:r>
          </a:p>
        </p:txBody>
      </p:sp>
      <p:sp>
        <p:nvSpPr>
          <p:cNvPr id="4" name="Slide Number Placeholder 3"/>
          <p:cNvSpPr>
            <a:spLocks noGrp="1"/>
          </p:cNvSpPr>
          <p:nvPr>
            <p:ph type="sldNum" sz="quarter" idx="5"/>
          </p:nvPr>
        </p:nvSpPr>
        <p:spPr/>
        <p:txBody>
          <a:bodyPr/>
          <a:lstStyle/>
          <a:p>
            <a:fld id="{7189AC00-45B3-45B1-ADB2-60466BBAF50B}" type="slidenum">
              <a:rPr lang="en-GB" smtClean="0"/>
              <a:t>6</a:t>
            </a:fld>
            <a:endParaRPr lang="en-GB"/>
          </a:p>
        </p:txBody>
      </p:sp>
    </p:spTree>
    <p:extLst>
      <p:ext uri="{BB962C8B-B14F-4D97-AF65-F5344CB8AC3E}">
        <p14:creationId xmlns:p14="http://schemas.microsoft.com/office/powerpoint/2010/main" val="1995411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89AC00-45B3-45B1-ADB2-60466BBAF50B}" type="slidenum">
              <a:rPr lang="en-GB" smtClean="0"/>
              <a:t>8</a:t>
            </a:fld>
            <a:endParaRPr lang="en-GB"/>
          </a:p>
        </p:txBody>
      </p:sp>
    </p:spTree>
    <p:extLst>
      <p:ext uri="{BB962C8B-B14F-4D97-AF65-F5344CB8AC3E}">
        <p14:creationId xmlns:p14="http://schemas.microsoft.com/office/powerpoint/2010/main" val="105716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5ARTP – Resourcing and Talent Planning</a:t>
            </a:r>
          </a:p>
          <a:p>
            <a:r>
              <a:rPr lang="en-GB" dirty="0"/>
              <a:t>5AIOP – Individual and organisational performance</a:t>
            </a:r>
          </a:p>
          <a:p>
            <a:r>
              <a:rPr lang="en-GB" dirty="0"/>
              <a:t>5AEEG – Employee Engagement</a:t>
            </a:r>
          </a:p>
          <a:p>
            <a:r>
              <a:rPr lang="en-GB" dirty="0"/>
              <a:t>5AMOC – Management of change</a:t>
            </a:r>
          </a:p>
          <a:p>
            <a:r>
              <a:rPr lang="en-GB" dirty="0"/>
              <a:t>5ADCM – Coaching and mentoring</a:t>
            </a:r>
          </a:p>
          <a:p>
            <a:endParaRPr lang="en-GB" dirty="0"/>
          </a:p>
          <a:p>
            <a:r>
              <a:rPr lang="en-US" sz="1200" b="0" i="0" u="none" strike="noStrike" kern="1200" dirty="0">
                <a:solidFill>
                  <a:schemeClr val="tx1"/>
                </a:solidFill>
                <a:effectLst/>
                <a:latin typeface="+mn-lt"/>
                <a:ea typeface="+mn-ea"/>
                <a:cs typeface="+mn-cs"/>
              </a:rPr>
              <a:t>Witness Testimonies:</a:t>
            </a:r>
          </a:p>
          <a:p>
            <a:r>
              <a:rPr lang="en-US" sz="1200" b="0" i="0" u="none" strike="noStrike" kern="1200" dirty="0">
                <a:solidFill>
                  <a:schemeClr val="tx1"/>
                </a:solidFill>
                <a:effectLst/>
                <a:latin typeface="+mn-lt"/>
                <a:ea typeface="+mn-ea"/>
                <a:cs typeface="+mn-cs"/>
              </a:rPr>
              <a:t>Asking a witness such as a manager or colleague to confirm your abilities in an activity, is a great source of evidence in times when you can’t access the information yourself or not in a position to carry out tasks as you normally would. They can be short, just a few lines confirming what you need. You can put the questions you want answered to them or ask them to simply reply to your email to confirm you have done x, y and z. </a:t>
            </a:r>
          </a:p>
          <a:p>
            <a:r>
              <a:rPr lang="en-US" sz="1200" b="0" i="0" u="none" strike="noStrike" kern="1200" dirty="0">
                <a:solidFill>
                  <a:schemeClr val="tx1"/>
                </a:solidFill>
                <a:effectLst/>
                <a:latin typeface="+mn-lt"/>
                <a:ea typeface="+mn-ea"/>
                <a:cs typeface="+mn-cs"/>
              </a:rPr>
              <a:t>This will require minimal time and effort from them when they are in demand at the moment.</a:t>
            </a:r>
          </a:p>
          <a:p>
            <a:endParaRPr lang="en-GB" dirty="0"/>
          </a:p>
        </p:txBody>
      </p:sp>
      <p:sp>
        <p:nvSpPr>
          <p:cNvPr id="4" name="Slide Number Placeholder 3"/>
          <p:cNvSpPr>
            <a:spLocks noGrp="1"/>
          </p:cNvSpPr>
          <p:nvPr>
            <p:ph type="sldNum" sz="quarter" idx="5"/>
          </p:nvPr>
        </p:nvSpPr>
        <p:spPr/>
        <p:txBody>
          <a:bodyPr/>
          <a:lstStyle/>
          <a:p>
            <a:fld id="{7189AC00-45B3-45B1-ADB2-60466BBAF50B}" type="slidenum">
              <a:rPr lang="en-GB" smtClean="0"/>
              <a:t>11</a:t>
            </a:fld>
            <a:endParaRPr lang="en-GB"/>
          </a:p>
        </p:txBody>
      </p:sp>
    </p:spTree>
    <p:extLst>
      <p:ext uri="{BB962C8B-B14F-4D97-AF65-F5344CB8AC3E}">
        <p14:creationId xmlns:p14="http://schemas.microsoft.com/office/powerpoint/2010/main" val="3341969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89AC00-45B3-45B1-ADB2-60466BBAF50B}" type="slidenum">
              <a:rPr lang="en-GB" smtClean="0"/>
              <a:t>13</a:t>
            </a:fld>
            <a:endParaRPr lang="en-GB"/>
          </a:p>
        </p:txBody>
      </p:sp>
    </p:spTree>
    <p:extLst>
      <p:ext uri="{BB962C8B-B14F-4D97-AF65-F5344CB8AC3E}">
        <p14:creationId xmlns:p14="http://schemas.microsoft.com/office/powerpoint/2010/main" val="3616985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Learning Plan for the links to the self-assessment tool on the CIPD website. </a:t>
            </a:r>
          </a:p>
        </p:txBody>
      </p:sp>
      <p:sp>
        <p:nvSpPr>
          <p:cNvPr id="4" name="Slide Number Placeholder 3"/>
          <p:cNvSpPr>
            <a:spLocks noGrp="1"/>
          </p:cNvSpPr>
          <p:nvPr>
            <p:ph type="sldNum" sz="quarter" idx="5"/>
          </p:nvPr>
        </p:nvSpPr>
        <p:spPr/>
        <p:txBody>
          <a:bodyPr/>
          <a:lstStyle/>
          <a:p>
            <a:fld id="{7189AC00-45B3-45B1-ADB2-60466BBAF50B}" type="slidenum">
              <a:rPr lang="en-GB" smtClean="0"/>
              <a:t>17</a:t>
            </a:fld>
            <a:endParaRPr lang="en-GB"/>
          </a:p>
        </p:txBody>
      </p:sp>
    </p:spTree>
    <p:extLst>
      <p:ext uri="{BB962C8B-B14F-4D97-AF65-F5344CB8AC3E}">
        <p14:creationId xmlns:p14="http://schemas.microsoft.com/office/powerpoint/2010/main" val="3731580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E046D77-7E34-4BCA-862B-91D1019B3AE8}" type="datetime1">
              <a:rPr lang="en-GB" smtClean="0"/>
              <a:t>09/10/2020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4276877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182F09-4F8F-4097-A811-8F7AC24C64CB}" type="datetime1">
              <a:rPr lang="en-GB" smtClean="0"/>
              <a:t>09/10/2020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622241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F59C8-B512-424B-925B-B38493B805E4}" type="datetime1">
              <a:rPr lang="en-GB" smtClean="0"/>
              <a:t>09/10/2020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957685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2CA39-30B4-4B71-8235-7C0D0BF850C8}" type="datetime1">
              <a:rPr lang="en-GB" smtClean="0"/>
              <a:t>09/10/2020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77740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3F2793D-67B3-4128-B167-E8EE7ACEA89C}" type="datetime1">
              <a:rPr lang="en-GB" smtClean="0"/>
              <a:t>09/10/2020</a:t>
            </a:fld>
            <a:endParaRPr lang="en-GB"/>
          </a:p>
        </p:txBody>
      </p:sp>
      <p:sp>
        <p:nvSpPr>
          <p:cNvPr id="9" name="Slide Number Placeholder 8"/>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92786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5EA4E5-9355-4A32-83DE-05706009467B}" type="datetime1">
              <a:rPr lang="en-GB" smtClean="0"/>
              <a:t>09/10/2020</a:t>
            </a:fld>
            <a:endParaRPr lang="en-GB"/>
          </a:p>
        </p:txBody>
      </p:sp>
      <p:sp>
        <p:nvSpPr>
          <p:cNvPr id="5" name="Slide Number Placeholder 4"/>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879098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9C419-D424-47E6-A130-C97D3D7B7D94}" type="datetime1">
              <a:rPr lang="en-GB" smtClean="0"/>
              <a:t>09/10/2020</a:t>
            </a:fld>
            <a:endParaRPr lang="en-GB"/>
          </a:p>
        </p:txBody>
      </p:sp>
      <p:sp>
        <p:nvSpPr>
          <p:cNvPr id="4" name="Slide Number Placeholder 3"/>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688715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9D22E9-6F86-432A-BA84-C1A7B8925BE8}" type="datetime1">
              <a:rPr lang="en-GB" smtClean="0"/>
              <a:t>09/10/2020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202217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6EED0-FFA5-46F8-B5EF-4CD407BCD8E9}" type="datetime1">
              <a:rPr lang="en-GB" smtClean="0"/>
              <a:t>09/10/2020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00220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3B74AB-1A9B-4C59-BC5B-D64C079B59A9}" type="datetime1">
              <a:rPr lang="en-GB" smtClean="0"/>
              <a:t>09/10/2020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63110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4206A4-FBC9-4372-A926-6B43ADBD37F3}" type="datetime1">
              <a:rPr lang="en-GB" smtClean="0"/>
              <a:t>09/10/2020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046641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59A1EC1-A43C-46EE-B3A5-B786A9EADA23}" type="datetime1">
              <a:rPr lang="en-GB" smtClean="0"/>
              <a:t>09/10/2020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2527470-34F4-4CF9-BF48-47C193E359C8}" type="slidenum">
              <a:rPr lang="en-GB" smtClean="0"/>
              <a:t>‹#›</a:t>
            </a:fld>
            <a:endParaRPr lang="en-GB"/>
          </a:p>
        </p:txBody>
      </p:sp>
    </p:spTree>
    <p:extLst>
      <p:ext uri="{BB962C8B-B14F-4D97-AF65-F5344CB8AC3E}">
        <p14:creationId xmlns:p14="http://schemas.microsoft.com/office/powerpoint/2010/main" val="11532471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C88D-04F2-44A6-8491-74C44C2F76A2}"/>
              </a:ext>
            </a:extLst>
          </p:cNvPr>
          <p:cNvSpPr>
            <a:spLocks noGrp="1"/>
          </p:cNvSpPr>
          <p:nvPr>
            <p:ph type="ctrTitle"/>
          </p:nvPr>
        </p:nvSpPr>
        <p:spPr/>
        <p:txBody>
          <a:bodyPr/>
          <a:lstStyle/>
          <a:p>
            <a:r>
              <a:rPr lang="en-GB" dirty="0"/>
              <a:t>Developing Professional Practice in Human Resources</a:t>
            </a:r>
          </a:p>
        </p:txBody>
      </p:sp>
      <p:sp>
        <p:nvSpPr>
          <p:cNvPr id="3" name="Subtitle 2">
            <a:extLst>
              <a:ext uri="{FF2B5EF4-FFF2-40B4-BE49-F238E27FC236}">
                <a16:creationId xmlns:a16="http://schemas.microsoft.com/office/drawing/2014/main" id="{9E00D5B6-3EA4-4382-96C0-31C9F1728A61}"/>
              </a:ext>
            </a:extLst>
          </p:cNvPr>
          <p:cNvSpPr>
            <a:spLocks noGrp="1"/>
          </p:cNvSpPr>
          <p:nvPr>
            <p:ph type="subTitle" idx="1"/>
          </p:nvPr>
        </p:nvSpPr>
        <p:spPr/>
        <p:txBody>
          <a:bodyPr/>
          <a:lstStyle/>
          <a:p>
            <a:r>
              <a:rPr lang="en-GB" dirty="0"/>
              <a:t>Rachael Jones</a:t>
            </a:r>
          </a:p>
          <a:p>
            <a:r>
              <a:rPr lang="en-GB" dirty="0"/>
              <a:t>October 2020</a:t>
            </a:r>
          </a:p>
        </p:txBody>
      </p:sp>
      <p:sp>
        <p:nvSpPr>
          <p:cNvPr id="4" name="Slide Number Placeholder 3">
            <a:extLst>
              <a:ext uri="{FF2B5EF4-FFF2-40B4-BE49-F238E27FC236}">
                <a16:creationId xmlns:a16="http://schemas.microsoft.com/office/drawing/2014/main" id="{11F4AF49-042F-40D8-A96D-68AE5B326098}"/>
              </a:ext>
            </a:extLst>
          </p:cNvPr>
          <p:cNvSpPr>
            <a:spLocks noGrp="1"/>
          </p:cNvSpPr>
          <p:nvPr>
            <p:ph type="sldNum" sz="quarter" idx="12"/>
          </p:nvPr>
        </p:nvSpPr>
        <p:spPr/>
        <p:txBody>
          <a:bodyPr/>
          <a:lstStyle/>
          <a:p>
            <a:fld id="{12527470-34F4-4CF9-BF48-47C193E359C8}" type="slidenum">
              <a:rPr lang="en-GB" smtClean="0"/>
              <a:t>1</a:t>
            </a:fld>
            <a:endParaRPr lang="en-GB"/>
          </a:p>
        </p:txBody>
      </p:sp>
    </p:spTree>
    <p:extLst>
      <p:ext uri="{BB962C8B-B14F-4D97-AF65-F5344CB8AC3E}">
        <p14:creationId xmlns:p14="http://schemas.microsoft.com/office/powerpoint/2010/main" val="3890301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D51C-22EA-4DB5-B445-6C63CE9F5AEF}"/>
              </a:ext>
            </a:extLst>
          </p:cNvPr>
          <p:cNvSpPr>
            <a:spLocks noGrp="1"/>
          </p:cNvSpPr>
          <p:nvPr>
            <p:ph type="title"/>
          </p:nvPr>
        </p:nvSpPr>
        <p:spPr/>
        <p:txBody>
          <a:bodyPr/>
          <a:lstStyle/>
          <a:p>
            <a:r>
              <a:rPr lang="en-GB" dirty="0"/>
              <a:t>Port-folio of Evidence</a:t>
            </a:r>
          </a:p>
        </p:txBody>
      </p:sp>
      <p:sp>
        <p:nvSpPr>
          <p:cNvPr id="3" name="Content Placeholder 2">
            <a:extLst>
              <a:ext uri="{FF2B5EF4-FFF2-40B4-BE49-F238E27FC236}">
                <a16:creationId xmlns:a16="http://schemas.microsoft.com/office/drawing/2014/main" id="{54A93542-4D1A-4F8C-8AAD-3C76ECF4A03A}"/>
              </a:ext>
            </a:extLst>
          </p:cNvPr>
          <p:cNvSpPr>
            <a:spLocks noGrp="1"/>
          </p:cNvSpPr>
          <p:nvPr>
            <p:ph idx="1"/>
          </p:nvPr>
        </p:nvSpPr>
        <p:spPr/>
        <p:txBody>
          <a:bodyPr>
            <a:normAutofit fontScale="85000" lnSpcReduction="10000"/>
          </a:bodyPr>
          <a:lstStyle/>
          <a:p>
            <a:pPr lvl="0"/>
            <a:r>
              <a:rPr lang="en-GB" dirty="0"/>
              <a:t>For this unit, learners should provide a portfolio (electronic – upload to Turnitin) of evidence, with some basic referencing to show how evidence meets the criteria.  </a:t>
            </a:r>
          </a:p>
          <a:p>
            <a:pPr lvl="0"/>
            <a:r>
              <a:rPr lang="en-GB" dirty="0"/>
              <a:t>Evidence for this unit will be a combination of written responses/report, self-assessment/ CPD information and evidence generated in real work activities (i.e. ‘work products’).</a:t>
            </a:r>
          </a:p>
          <a:p>
            <a:r>
              <a:rPr lang="en-GB" dirty="0"/>
              <a:t>Evidence provided for assessment should reflect, or clearly equate to, that stated in the evidence requirements (ER) sections on the brief.</a:t>
            </a:r>
          </a:p>
        </p:txBody>
      </p:sp>
      <p:sp>
        <p:nvSpPr>
          <p:cNvPr id="4" name="Slide Number Placeholder 3">
            <a:extLst>
              <a:ext uri="{FF2B5EF4-FFF2-40B4-BE49-F238E27FC236}">
                <a16:creationId xmlns:a16="http://schemas.microsoft.com/office/drawing/2014/main" id="{177BD6CE-3546-4C32-A5EC-C1B17A2C9EE7}"/>
              </a:ext>
            </a:extLst>
          </p:cNvPr>
          <p:cNvSpPr>
            <a:spLocks noGrp="1"/>
          </p:cNvSpPr>
          <p:nvPr>
            <p:ph type="sldNum" sz="quarter" idx="12"/>
          </p:nvPr>
        </p:nvSpPr>
        <p:spPr/>
        <p:txBody>
          <a:bodyPr/>
          <a:lstStyle/>
          <a:p>
            <a:fld id="{12527470-34F4-4CF9-BF48-47C193E359C8}" type="slidenum">
              <a:rPr lang="en-GB" smtClean="0"/>
              <a:t>2</a:t>
            </a:fld>
            <a:endParaRPr lang="en-GB"/>
          </a:p>
        </p:txBody>
      </p:sp>
    </p:spTree>
    <p:extLst>
      <p:ext uri="{BB962C8B-B14F-4D97-AF65-F5344CB8AC3E}">
        <p14:creationId xmlns:p14="http://schemas.microsoft.com/office/powerpoint/2010/main" val="386504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C5AF-E5B5-4003-9199-23FD6EB21A4D}"/>
              </a:ext>
            </a:extLst>
          </p:cNvPr>
          <p:cNvSpPr>
            <a:spLocks noGrp="1"/>
          </p:cNvSpPr>
          <p:nvPr>
            <p:ph type="title"/>
          </p:nvPr>
        </p:nvSpPr>
        <p:spPr/>
        <p:txBody>
          <a:bodyPr/>
          <a:lstStyle/>
          <a:p>
            <a:r>
              <a:rPr lang="en-GB" dirty="0"/>
              <a:t>Structure of Port-folio</a:t>
            </a:r>
          </a:p>
        </p:txBody>
      </p:sp>
      <p:sp>
        <p:nvSpPr>
          <p:cNvPr id="3" name="Content Placeholder 2">
            <a:extLst>
              <a:ext uri="{FF2B5EF4-FFF2-40B4-BE49-F238E27FC236}">
                <a16:creationId xmlns:a16="http://schemas.microsoft.com/office/drawing/2014/main" id="{9B121436-B1B5-4B04-8342-75E36916B21C}"/>
              </a:ext>
            </a:extLst>
          </p:cNvPr>
          <p:cNvSpPr>
            <a:spLocks noGrp="1"/>
          </p:cNvSpPr>
          <p:nvPr>
            <p:ph idx="1"/>
          </p:nvPr>
        </p:nvSpPr>
        <p:spPr/>
        <p:txBody>
          <a:bodyPr/>
          <a:lstStyle/>
          <a:p>
            <a:r>
              <a:rPr lang="en-GB" dirty="0"/>
              <a:t>Title Page with name, student number, word count for written reports and statement of authenticity (See example title page on Moodle)</a:t>
            </a:r>
          </a:p>
          <a:p>
            <a:r>
              <a:rPr lang="en-GB" dirty="0"/>
              <a:t>Contents Page</a:t>
            </a:r>
          </a:p>
          <a:p>
            <a:r>
              <a:rPr lang="en-GB" dirty="0"/>
              <a:t>List of evidence/matrix</a:t>
            </a:r>
          </a:p>
          <a:p>
            <a:r>
              <a:rPr lang="en-GB" dirty="0"/>
              <a:t>For </a:t>
            </a:r>
            <a:r>
              <a:rPr lang="en-GB" u="sng" dirty="0"/>
              <a:t>each</a:t>
            </a:r>
            <a:r>
              <a:rPr lang="en-GB" dirty="0"/>
              <a:t> activity – an introduction/written submission (with reference lists) followed by your evidence</a:t>
            </a:r>
          </a:p>
        </p:txBody>
      </p:sp>
      <p:sp>
        <p:nvSpPr>
          <p:cNvPr id="4" name="Slide Number Placeholder 3">
            <a:extLst>
              <a:ext uri="{FF2B5EF4-FFF2-40B4-BE49-F238E27FC236}">
                <a16:creationId xmlns:a16="http://schemas.microsoft.com/office/drawing/2014/main" id="{AFE81FBC-EEAF-4D85-AD84-1A440E485C04}"/>
              </a:ext>
            </a:extLst>
          </p:cNvPr>
          <p:cNvSpPr>
            <a:spLocks noGrp="1"/>
          </p:cNvSpPr>
          <p:nvPr>
            <p:ph type="sldNum" sz="quarter" idx="12"/>
          </p:nvPr>
        </p:nvSpPr>
        <p:spPr/>
        <p:txBody>
          <a:bodyPr/>
          <a:lstStyle/>
          <a:p>
            <a:fld id="{12527470-34F4-4CF9-BF48-47C193E359C8}" type="slidenum">
              <a:rPr lang="en-GB" smtClean="0"/>
              <a:t>3</a:t>
            </a:fld>
            <a:endParaRPr lang="en-GB"/>
          </a:p>
        </p:txBody>
      </p:sp>
    </p:spTree>
    <p:extLst>
      <p:ext uri="{BB962C8B-B14F-4D97-AF65-F5344CB8AC3E}">
        <p14:creationId xmlns:p14="http://schemas.microsoft.com/office/powerpoint/2010/main" val="2108500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5896-D30A-4738-9C90-AE38E32B2AA3}"/>
              </a:ext>
            </a:extLst>
          </p:cNvPr>
          <p:cNvSpPr>
            <a:spLocks noGrp="1"/>
          </p:cNvSpPr>
          <p:nvPr>
            <p:ph type="title"/>
          </p:nvPr>
        </p:nvSpPr>
        <p:spPr>
          <a:xfrm>
            <a:off x="607551" y="69848"/>
            <a:ext cx="10972800" cy="1143000"/>
          </a:xfrm>
        </p:spPr>
        <p:txBody>
          <a:bodyPr/>
          <a:lstStyle/>
          <a:p>
            <a:r>
              <a:rPr lang="en-GB" dirty="0"/>
              <a:t>Example Evidence Matrix</a:t>
            </a:r>
          </a:p>
        </p:txBody>
      </p:sp>
      <p:pic>
        <p:nvPicPr>
          <p:cNvPr id="6" name="Content Placeholder 5">
            <a:extLst>
              <a:ext uri="{FF2B5EF4-FFF2-40B4-BE49-F238E27FC236}">
                <a16:creationId xmlns:a16="http://schemas.microsoft.com/office/drawing/2014/main" id="{619F8F5A-80B3-4C3C-9D5C-D8A21E48E9A4}"/>
              </a:ext>
            </a:extLst>
          </p:cNvPr>
          <p:cNvPicPr>
            <a:picLocks noGrp="1" noChangeAspect="1"/>
          </p:cNvPicPr>
          <p:nvPr>
            <p:ph idx="1"/>
          </p:nvPr>
        </p:nvPicPr>
        <p:blipFill rotWithShape="1">
          <a:blip r:embed="rId3"/>
          <a:srcRect b="17283"/>
          <a:stretch/>
        </p:blipFill>
        <p:spPr>
          <a:xfrm>
            <a:off x="1264322" y="1069280"/>
            <a:ext cx="9663355" cy="4719439"/>
          </a:xfrm>
        </p:spPr>
      </p:pic>
      <p:sp>
        <p:nvSpPr>
          <p:cNvPr id="4" name="Slide Number Placeholder 3">
            <a:extLst>
              <a:ext uri="{FF2B5EF4-FFF2-40B4-BE49-F238E27FC236}">
                <a16:creationId xmlns:a16="http://schemas.microsoft.com/office/drawing/2014/main" id="{5AD620D0-3F79-420B-BC52-EDC30ADFC2DF}"/>
              </a:ext>
            </a:extLst>
          </p:cNvPr>
          <p:cNvSpPr>
            <a:spLocks noGrp="1"/>
          </p:cNvSpPr>
          <p:nvPr>
            <p:ph type="sldNum" sz="quarter" idx="12"/>
          </p:nvPr>
        </p:nvSpPr>
        <p:spPr/>
        <p:txBody>
          <a:bodyPr/>
          <a:lstStyle/>
          <a:p>
            <a:fld id="{12527470-34F4-4CF9-BF48-47C193E359C8}" type="slidenum">
              <a:rPr lang="en-GB" smtClean="0"/>
              <a:t>4</a:t>
            </a:fld>
            <a:endParaRPr lang="en-GB"/>
          </a:p>
        </p:txBody>
      </p:sp>
    </p:spTree>
    <p:extLst>
      <p:ext uri="{BB962C8B-B14F-4D97-AF65-F5344CB8AC3E}">
        <p14:creationId xmlns:p14="http://schemas.microsoft.com/office/powerpoint/2010/main" val="377227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33326-7F74-4DBE-9742-E87866EE61E9}"/>
              </a:ext>
            </a:extLst>
          </p:cNvPr>
          <p:cNvSpPr>
            <a:spLocks noGrp="1"/>
          </p:cNvSpPr>
          <p:nvPr>
            <p:ph type="title"/>
          </p:nvPr>
        </p:nvSpPr>
        <p:spPr>
          <a:xfrm>
            <a:off x="192947" y="184558"/>
            <a:ext cx="11820088" cy="369115"/>
          </a:xfrm>
        </p:spPr>
        <p:txBody>
          <a:bodyPr>
            <a:normAutofit fontScale="90000"/>
          </a:bodyPr>
          <a:lstStyle/>
          <a:p>
            <a:r>
              <a:rPr lang="en-GB" sz="2000" dirty="0">
                <a:highlight>
                  <a:srgbClr val="00FFFF"/>
                </a:highlight>
              </a:rPr>
              <a:t>Learning Outcome 1 – Understand the Components of a specific HR career development programme</a:t>
            </a:r>
          </a:p>
        </p:txBody>
      </p:sp>
      <p:sp>
        <p:nvSpPr>
          <p:cNvPr id="3" name="Content Placeholder 2">
            <a:extLst>
              <a:ext uri="{FF2B5EF4-FFF2-40B4-BE49-F238E27FC236}">
                <a16:creationId xmlns:a16="http://schemas.microsoft.com/office/drawing/2014/main" id="{CBC072BC-2952-4208-953E-01A412AA46BE}"/>
              </a:ext>
            </a:extLst>
          </p:cNvPr>
          <p:cNvSpPr>
            <a:spLocks noGrp="1"/>
          </p:cNvSpPr>
          <p:nvPr>
            <p:ph idx="1"/>
          </p:nvPr>
        </p:nvSpPr>
        <p:spPr>
          <a:xfrm>
            <a:off x="609600" y="805343"/>
            <a:ext cx="10972800" cy="4711890"/>
          </a:xfrm>
        </p:spPr>
        <p:txBody>
          <a:bodyPr>
            <a:normAutofit fontScale="85000" lnSpcReduction="10000"/>
          </a:bodyPr>
          <a:lstStyle/>
          <a:p>
            <a:pPr marL="0" indent="0">
              <a:buNone/>
            </a:pPr>
            <a:r>
              <a:rPr lang="en-GB" b="1" dirty="0"/>
              <a:t>Activity 1 </a:t>
            </a:r>
            <a:endParaRPr lang="en-GB" dirty="0"/>
          </a:p>
          <a:p>
            <a:pPr marL="0" indent="0">
              <a:buNone/>
            </a:pPr>
            <a:r>
              <a:rPr lang="en-GB" dirty="0"/>
              <a:t>Identify and collect information relating to your HR development programme, including: </a:t>
            </a:r>
          </a:p>
          <a:p>
            <a:r>
              <a:rPr lang="en-GB" dirty="0"/>
              <a:t>key components of the programme</a:t>
            </a:r>
          </a:p>
          <a:p>
            <a:r>
              <a:rPr lang="en-GB" dirty="0"/>
              <a:t>organisational arrangements</a:t>
            </a:r>
          </a:p>
          <a:p>
            <a:r>
              <a:rPr lang="en-GB" dirty="0"/>
              <a:t>any codes of practice </a:t>
            </a:r>
          </a:p>
          <a:p>
            <a:r>
              <a:rPr lang="en-GB" dirty="0"/>
              <a:t>key sources of further information.  </a:t>
            </a:r>
          </a:p>
          <a:p>
            <a:pPr marL="0" indent="0">
              <a:buNone/>
            </a:pPr>
            <a:endParaRPr lang="en-GB" dirty="0"/>
          </a:p>
          <a:p>
            <a:pPr marL="0" indent="0">
              <a:buNone/>
            </a:pPr>
            <a:r>
              <a:rPr lang="en-GB" dirty="0"/>
              <a:t>You should also complete an induction questionnaire, issued by your centre, which confirms your understanding of the programme.</a:t>
            </a:r>
          </a:p>
          <a:p>
            <a:endParaRPr lang="en-GB" dirty="0"/>
          </a:p>
        </p:txBody>
      </p:sp>
      <p:sp>
        <p:nvSpPr>
          <p:cNvPr id="4" name="Slide Number Placeholder 3">
            <a:extLst>
              <a:ext uri="{FF2B5EF4-FFF2-40B4-BE49-F238E27FC236}">
                <a16:creationId xmlns:a16="http://schemas.microsoft.com/office/drawing/2014/main" id="{38AB8C72-5D4D-479F-BD71-4958EAC64EB5}"/>
              </a:ext>
            </a:extLst>
          </p:cNvPr>
          <p:cNvSpPr>
            <a:spLocks noGrp="1"/>
          </p:cNvSpPr>
          <p:nvPr>
            <p:ph type="sldNum" sz="quarter" idx="12"/>
          </p:nvPr>
        </p:nvSpPr>
        <p:spPr/>
        <p:txBody>
          <a:bodyPr/>
          <a:lstStyle/>
          <a:p>
            <a:fld id="{12527470-34F4-4CF9-BF48-47C193E359C8}" type="slidenum">
              <a:rPr lang="en-GB" smtClean="0"/>
              <a:t>5</a:t>
            </a:fld>
            <a:endParaRPr lang="en-GB"/>
          </a:p>
        </p:txBody>
      </p:sp>
    </p:spTree>
    <p:extLst>
      <p:ext uri="{BB962C8B-B14F-4D97-AF65-F5344CB8AC3E}">
        <p14:creationId xmlns:p14="http://schemas.microsoft.com/office/powerpoint/2010/main" val="205951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A5D5-1C60-448F-B071-386804959412}"/>
              </a:ext>
            </a:extLst>
          </p:cNvPr>
          <p:cNvSpPr>
            <a:spLocks noGrp="1"/>
          </p:cNvSpPr>
          <p:nvPr>
            <p:ph type="title"/>
          </p:nvPr>
        </p:nvSpPr>
        <p:spPr/>
        <p:txBody>
          <a:bodyPr/>
          <a:lstStyle/>
          <a:p>
            <a:r>
              <a:rPr lang="en-GB" dirty="0"/>
              <a:t>LO1 - Evidence</a:t>
            </a:r>
          </a:p>
        </p:txBody>
      </p:sp>
      <p:sp>
        <p:nvSpPr>
          <p:cNvPr id="3" name="Content Placeholder 2">
            <a:extLst>
              <a:ext uri="{FF2B5EF4-FFF2-40B4-BE49-F238E27FC236}">
                <a16:creationId xmlns:a16="http://schemas.microsoft.com/office/drawing/2014/main" id="{C98DC145-F14C-468C-B3B1-C9435D2445BD}"/>
              </a:ext>
            </a:extLst>
          </p:cNvPr>
          <p:cNvSpPr>
            <a:spLocks noGrp="1"/>
          </p:cNvSpPr>
          <p:nvPr>
            <p:ph idx="1"/>
          </p:nvPr>
        </p:nvSpPr>
        <p:spPr>
          <a:xfrm>
            <a:off x="609600" y="1417638"/>
            <a:ext cx="10972800" cy="4099595"/>
          </a:xfrm>
        </p:spPr>
        <p:txBody>
          <a:bodyPr>
            <a:normAutofit fontScale="77500" lnSpcReduction="20000"/>
          </a:bodyPr>
          <a:lstStyle/>
          <a:p>
            <a:pPr marL="0" indent="0">
              <a:buNone/>
            </a:pPr>
            <a:r>
              <a:rPr lang="en-GB" dirty="0"/>
              <a:t>An introduction detailing the task and explaining the evidence and where other evidence can be found:</a:t>
            </a:r>
          </a:p>
          <a:p>
            <a:r>
              <a:rPr lang="en-GB" dirty="0"/>
              <a:t>Programme Handbook</a:t>
            </a:r>
          </a:p>
          <a:p>
            <a:r>
              <a:rPr lang="en-GB" dirty="0"/>
              <a:t>Apprenticeship information – content, requirements, contracts</a:t>
            </a:r>
          </a:p>
          <a:p>
            <a:r>
              <a:rPr lang="en-GB" dirty="0"/>
              <a:t>Timetable</a:t>
            </a:r>
          </a:p>
          <a:p>
            <a:r>
              <a:rPr lang="en-GB" dirty="0"/>
              <a:t>How to manage your learning document</a:t>
            </a:r>
          </a:p>
          <a:p>
            <a:r>
              <a:rPr lang="en-GB" dirty="0"/>
              <a:t>Induction Questionnaire (make sure tutor has signed it)</a:t>
            </a:r>
          </a:p>
          <a:p>
            <a:r>
              <a:rPr lang="en-GB" dirty="0"/>
              <a:t>Codes of practice – Student, CIPD</a:t>
            </a:r>
          </a:p>
          <a:p>
            <a:r>
              <a:rPr lang="en-GB" dirty="0"/>
              <a:t>Summarise information available on the Student </a:t>
            </a:r>
            <a:r>
              <a:rPr lang="en-GB" dirty="0" err="1"/>
              <a:t>Hwb</a:t>
            </a:r>
            <a:r>
              <a:rPr lang="en-GB" dirty="0"/>
              <a:t>, the website and/or Moodle – IT helpdesk, Library resources, Student Services, Distance Learning Guide, Academic Quality Handbook. </a:t>
            </a:r>
          </a:p>
        </p:txBody>
      </p:sp>
      <p:sp>
        <p:nvSpPr>
          <p:cNvPr id="4" name="Slide Number Placeholder 3">
            <a:extLst>
              <a:ext uri="{FF2B5EF4-FFF2-40B4-BE49-F238E27FC236}">
                <a16:creationId xmlns:a16="http://schemas.microsoft.com/office/drawing/2014/main" id="{DDF1CFA0-EFA9-4FA4-A226-82DFAD0EA3AE}"/>
              </a:ext>
            </a:extLst>
          </p:cNvPr>
          <p:cNvSpPr>
            <a:spLocks noGrp="1"/>
          </p:cNvSpPr>
          <p:nvPr>
            <p:ph type="sldNum" sz="quarter" idx="12"/>
          </p:nvPr>
        </p:nvSpPr>
        <p:spPr/>
        <p:txBody>
          <a:bodyPr/>
          <a:lstStyle/>
          <a:p>
            <a:fld id="{12527470-34F4-4CF9-BF48-47C193E359C8}" type="slidenum">
              <a:rPr lang="en-GB" smtClean="0"/>
              <a:t>6</a:t>
            </a:fld>
            <a:endParaRPr lang="en-GB"/>
          </a:p>
        </p:txBody>
      </p:sp>
    </p:spTree>
    <p:extLst>
      <p:ext uri="{BB962C8B-B14F-4D97-AF65-F5344CB8AC3E}">
        <p14:creationId xmlns:p14="http://schemas.microsoft.com/office/powerpoint/2010/main" val="4266882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DDC6-4C4C-4B30-9A8D-6C4D25BD2FF9}"/>
              </a:ext>
            </a:extLst>
          </p:cNvPr>
          <p:cNvSpPr>
            <a:spLocks noGrp="1"/>
          </p:cNvSpPr>
          <p:nvPr>
            <p:ph type="title"/>
          </p:nvPr>
        </p:nvSpPr>
        <p:spPr/>
        <p:txBody>
          <a:bodyPr>
            <a:normAutofit/>
          </a:bodyPr>
          <a:lstStyle/>
          <a:p>
            <a:r>
              <a:rPr lang="en-GB" sz="2400" dirty="0">
                <a:highlight>
                  <a:srgbClr val="00FFFF"/>
                </a:highlight>
              </a:rPr>
              <a:t>LO2 – Understand the range of HR Roles and behavioural requirements of HR professionals</a:t>
            </a:r>
          </a:p>
        </p:txBody>
      </p:sp>
      <p:sp>
        <p:nvSpPr>
          <p:cNvPr id="3" name="Content Placeholder 2">
            <a:extLst>
              <a:ext uri="{FF2B5EF4-FFF2-40B4-BE49-F238E27FC236}">
                <a16:creationId xmlns:a16="http://schemas.microsoft.com/office/drawing/2014/main" id="{86F617D1-9212-44A8-98A6-258745B94464}"/>
              </a:ext>
            </a:extLst>
          </p:cNvPr>
          <p:cNvSpPr>
            <a:spLocks noGrp="1"/>
          </p:cNvSpPr>
          <p:nvPr>
            <p:ph idx="1"/>
          </p:nvPr>
        </p:nvSpPr>
        <p:spPr/>
        <p:txBody>
          <a:bodyPr/>
          <a:lstStyle/>
          <a:p>
            <a:pPr marL="0" indent="0">
              <a:buNone/>
            </a:pPr>
            <a:r>
              <a:rPr lang="en-GB" b="1" dirty="0"/>
              <a:t>Activity 2</a:t>
            </a:r>
            <a:endParaRPr lang="en-GB" dirty="0"/>
          </a:p>
          <a:p>
            <a:r>
              <a:rPr lang="en-GB" dirty="0"/>
              <a:t>Write a </a:t>
            </a:r>
            <a:r>
              <a:rPr lang="en-GB" u="sng" dirty="0"/>
              <a:t>report</a:t>
            </a:r>
            <a:r>
              <a:rPr lang="en-GB" dirty="0"/>
              <a:t> in which you briefly explain:</a:t>
            </a:r>
          </a:p>
          <a:p>
            <a:pPr lvl="0"/>
            <a:r>
              <a:rPr lang="en-GB" dirty="0"/>
              <a:t>how the CIPD HRPM professional areas and bands define the HR profession</a:t>
            </a:r>
          </a:p>
          <a:p>
            <a:r>
              <a:rPr lang="en-GB" dirty="0"/>
              <a:t>why the HRPM behaviours are essential to being an effective HR professional</a:t>
            </a:r>
          </a:p>
          <a:p>
            <a:endParaRPr lang="en-GB" dirty="0"/>
          </a:p>
        </p:txBody>
      </p:sp>
      <p:sp>
        <p:nvSpPr>
          <p:cNvPr id="4" name="Slide Number Placeholder 3">
            <a:extLst>
              <a:ext uri="{FF2B5EF4-FFF2-40B4-BE49-F238E27FC236}">
                <a16:creationId xmlns:a16="http://schemas.microsoft.com/office/drawing/2014/main" id="{F4DEC70F-1EE5-4FC3-803A-5D53071A2B20}"/>
              </a:ext>
            </a:extLst>
          </p:cNvPr>
          <p:cNvSpPr>
            <a:spLocks noGrp="1"/>
          </p:cNvSpPr>
          <p:nvPr>
            <p:ph type="sldNum" sz="quarter" idx="12"/>
          </p:nvPr>
        </p:nvSpPr>
        <p:spPr/>
        <p:txBody>
          <a:bodyPr/>
          <a:lstStyle/>
          <a:p>
            <a:fld id="{12527470-34F4-4CF9-BF48-47C193E359C8}" type="slidenum">
              <a:rPr lang="en-GB" smtClean="0"/>
              <a:t>7</a:t>
            </a:fld>
            <a:endParaRPr lang="en-GB"/>
          </a:p>
        </p:txBody>
      </p:sp>
    </p:spTree>
    <p:extLst>
      <p:ext uri="{BB962C8B-B14F-4D97-AF65-F5344CB8AC3E}">
        <p14:creationId xmlns:p14="http://schemas.microsoft.com/office/powerpoint/2010/main" val="2440041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26F1-82F7-45C1-96F4-D7B18E85FF40}"/>
              </a:ext>
            </a:extLst>
          </p:cNvPr>
          <p:cNvSpPr>
            <a:spLocks noGrp="1"/>
          </p:cNvSpPr>
          <p:nvPr>
            <p:ph type="title"/>
          </p:nvPr>
        </p:nvSpPr>
        <p:spPr/>
        <p:txBody>
          <a:bodyPr/>
          <a:lstStyle/>
          <a:p>
            <a:r>
              <a:rPr lang="en-GB" dirty="0"/>
              <a:t>LO2 - Evidence</a:t>
            </a:r>
          </a:p>
        </p:txBody>
      </p:sp>
      <p:sp>
        <p:nvSpPr>
          <p:cNvPr id="4" name="Slide Number Placeholder 3">
            <a:extLst>
              <a:ext uri="{FF2B5EF4-FFF2-40B4-BE49-F238E27FC236}">
                <a16:creationId xmlns:a16="http://schemas.microsoft.com/office/drawing/2014/main" id="{57634807-1801-4826-B688-554B5E2B3895}"/>
              </a:ext>
            </a:extLst>
          </p:cNvPr>
          <p:cNvSpPr>
            <a:spLocks noGrp="1"/>
          </p:cNvSpPr>
          <p:nvPr>
            <p:ph type="sldNum" sz="quarter" idx="12"/>
          </p:nvPr>
        </p:nvSpPr>
        <p:spPr/>
        <p:txBody>
          <a:bodyPr/>
          <a:lstStyle/>
          <a:p>
            <a:fld id="{12527470-34F4-4CF9-BF48-47C193E359C8}" type="slidenum">
              <a:rPr lang="en-GB" smtClean="0"/>
              <a:t>8</a:t>
            </a:fld>
            <a:endParaRPr lang="en-GB"/>
          </a:p>
        </p:txBody>
      </p:sp>
      <p:sp>
        <p:nvSpPr>
          <p:cNvPr id="7" name="Content Placeholder 6">
            <a:extLst>
              <a:ext uri="{FF2B5EF4-FFF2-40B4-BE49-F238E27FC236}">
                <a16:creationId xmlns:a16="http://schemas.microsoft.com/office/drawing/2014/main" id="{E5D1842F-BD03-48B2-ABAF-269214C0D9BB}"/>
              </a:ext>
            </a:extLst>
          </p:cNvPr>
          <p:cNvSpPr>
            <a:spLocks noGrp="1"/>
          </p:cNvSpPr>
          <p:nvPr>
            <p:ph idx="1"/>
          </p:nvPr>
        </p:nvSpPr>
        <p:spPr/>
        <p:txBody>
          <a:bodyPr>
            <a:normAutofit lnSpcReduction="10000"/>
          </a:bodyPr>
          <a:lstStyle/>
          <a:p>
            <a:r>
              <a:rPr lang="en-GB" dirty="0"/>
              <a:t>Learners should provide an overall explanation of how the CIPD HRP Map defines the HR Profession, and should discuss why each of the 8 behaviours are deemed essential.</a:t>
            </a:r>
          </a:p>
          <a:p>
            <a:r>
              <a:rPr lang="en-GB" dirty="0"/>
              <a:t>Written report of approximately 1000 words.</a:t>
            </a:r>
          </a:p>
          <a:p>
            <a:r>
              <a:rPr lang="en-GB" dirty="0"/>
              <a:t>Report format – Title, executive summary, introduction, the main body, conclusions, recommendations, reference list. </a:t>
            </a:r>
          </a:p>
        </p:txBody>
      </p:sp>
    </p:spTree>
    <p:extLst>
      <p:ext uri="{BB962C8B-B14F-4D97-AF65-F5344CB8AC3E}">
        <p14:creationId xmlns:p14="http://schemas.microsoft.com/office/powerpoint/2010/main" val="314780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1CC69-F374-41FA-A31F-4ADAB989D02F}"/>
              </a:ext>
            </a:extLst>
          </p:cNvPr>
          <p:cNvSpPr>
            <a:spLocks noGrp="1"/>
          </p:cNvSpPr>
          <p:nvPr>
            <p:ph type="title"/>
          </p:nvPr>
        </p:nvSpPr>
        <p:spPr/>
        <p:txBody>
          <a:bodyPr/>
          <a:lstStyle/>
          <a:p>
            <a:r>
              <a:rPr lang="en-GB" dirty="0"/>
              <a:t>Report</a:t>
            </a:r>
          </a:p>
        </p:txBody>
      </p:sp>
      <p:sp>
        <p:nvSpPr>
          <p:cNvPr id="3" name="Content Placeholder 2">
            <a:extLst>
              <a:ext uri="{FF2B5EF4-FFF2-40B4-BE49-F238E27FC236}">
                <a16:creationId xmlns:a16="http://schemas.microsoft.com/office/drawing/2014/main" id="{500A7D97-EC4A-4E7A-B60F-A5283BB3FABC}"/>
              </a:ext>
            </a:extLst>
          </p:cNvPr>
          <p:cNvSpPr>
            <a:spLocks noGrp="1"/>
          </p:cNvSpPr>
          <p:nvPr>
            <p:ph idx="1"/>
          </p:nvPr>
        </p:nvSpPr>
        <p:spPr/>
        <p:txBody>
          <a:bodyPr/>
          <a:lstStyle/>
          <a:p>
            <a:r>
              <a:rPr lang="en-GB" dirty="0"/>
              <a:t>Describe the Profession Map. Show your knowledge of the new one too.</a:t>
            </a:r>
          </a:p>
          <a:p>
            <a:r>
              <a:rPr lang="en-GB" dirty="0"/>
              <a:t>Discuss what it means to be a professional (p.75 of the core text book).</a:t>
            </a:r>
          </a:p>
          <a:p>
            <a:r>
              <a:rPr lang="en-GB" dirty="0"/>
              <a:t>When describing the behaviours, give examples and underpin your work with credible sources. </a:t>
            </a:r>
          </a:p>
        </p:txBody>
      </p:sp>
      <p:sp>
        <p:nvSpPr>
          <p:cNvPr id="4" name="Slide Number Placeholder 3">
            <a:extLst>
              <a:ext uri="{FF2B5EF4-FFF2-40B4-BE49-F238E27FC236}">
                <a16:creationId xmlns:a16="http://schemas.microsoft.com/office/drawing/2014/main" id="{C8128157-70A2-4544-A129-90E2298DE74D}"/>
              </a:ext>
            </a:extLst>
          </p:cNvPr>
          <p:cNvSpPr>
            <a:spLocks noGrp="1"/>
          </p:cNvSpPr>
          <p:nvPr>
            <p:ph type="sldNum" sz="quarter" idx="12"/>
          </p:nvPr>
        </p:nvSpPr>
        <p:spPr/>
        <p:txBody>
          <a:bodyPr/>
          <a:lstStyle/>
          <a:p>
            <a:fld id="{12527470-34F4-4CF9-BF48-47C193E359C8}" type="slidenum">
              <a:rPr lang="en-GB" smtClean="0"/>
              <a:t>9</a:t>
            </a:fld>
            <a:endParaRPr lang="en-GB"/>
          </a:p>
        </p:txBody>
      </p:sp>
    </p:spTree>
    <p:extLst>
      <p:ext uri="{BB962C8B-B14F-4D97-AF65-F5344CB8AC3E}">
        <p14:creationId xmlns:p14="http://schemas.microsoft.com/office/powerpoint/2010/main" val="1104514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28A0-1DF6-4AE9-BDB0-8E25719860BD}"/>
              </a:ext>
            </a:extLst>
          </p:cNvPr>
          <p:cNvSpPr>
            <a:spLocks noGrp="1"/>
          </p:cNvSpPr>
          <p:nvPr>
            <p:ph type="title"/>
          </p:nvPr>
        </p:nvSpPr>
        <p:spPr>
          <a:xfrm>
            <a:off x="609600" y="461394"/>
            <a:ext cx="10972800" cy="377505"/>
          </a:xfrm>
        </p:spPr>
        <p:txBody>
          <a:bodyPr>
            <a:normAutofit fontScale="90000"/>
          </a:bodyPr>
          <a:lstStyle/>
          <a:p>
            <a:r>
              <a:rPr lang="en-GB" sz="2700" dirty="0">
                <a:highlight>
                  <a:srgbClr val="00FFFF"/>
                </a:highlight>
              </a:rPr>
              <a:t>LO3 -Be able to manage self and workload to meet performance requirements</a:t>
            </a:r>
            <a:br>
              <a:rPr lang="en-GB" dirty="0"/>
            </a:br>
            <a:r>
              <a:rPr lang="en-GB" dirty="0"/>
              <a:t> </a:t>
            </a:r>
          </a:p>
        </p:txBody>
      </p:sp>
      <p:sp>
        <p:nvSpPr>
          <p:cNvPr id="3" name="Content Placeholder 2">
            <a:extLst>
              <a:ext uri="{FF2B5EF4-FFF2-40B4-BE49-F238E27FC236}">
                <a16:creationId xmlns:a16="http://schemas.microsoft.com/office/drawing/2014/main" id="{4DEC3706-DCAA-4235-A350-B173A259B9E4}"/>
              </a:ext>
            </a:extLst>
          </p:cNvPr>
          <p:cNvSpPr>
            <a:spLocks noGrp="1"/>
          </p:cNvSpPr>
          <p:nvPr>
            <p:ph idx="1"/>
          </p:nvPr>
        </p:nvSpPr>
        <p:spPr>
          <a:xfrm>
            <a:off x="609600" y="1023457"/>
            <a:ext cx="10972800" cy="4493776"/>
          </a:xfrm>
        </p:spPr>
        <p:txBody>
          <a:bodyPr/>
          <a:lstStyle/>
          <a:p>
            <a:pPr marL="0" indent="0">
              <a:buNone/>
            </a:pPr>
            <a:r>
              <a:rPr lang="en-GB" b="1" dirty="0"/>
              <a:t>Activity 3</a:t>
            </a:r>
            <a:endParaRPr lang="en-GB" dirty="0"/>
          </a:p>
          <a:p>
            <a:pPr marL="0" indent="0">
              <a:buNone/>
            </a:pPr>
            <a:r>
              <a:rPr lang="en-GB" dirty="0"/>
              <a:t>Collect and present a range of work-based evidence which reflects your ability to:</a:t>
            </a:r>
          </a:p>
          <a:p>
            <a:pPr lvl="0"/>
            <a:r>
              <a:rPr lang="en-GB" dirty="0"/>
              <a:t>plan, implement, monitor and evaluate work projects </a:t>
            </a:r>
          </a:p>
          <a:p>
            <a:pPr lvl="0"/>
            <a:r>
              <a:rPr lang="en-GB" dirty="0"/>
              <a:t>apply basic techniques for analysing and resolving problems </a:t>
            </a:r>
          </a:p>
          <a:p>
            <a:pPr lvl="0"/>
            <a:r>
              <a:rPr lang="en-GB" dirty="0"/>
              <a:t>apply methods for influencing, persuading and negotiating with others</a:t>
            </a:r>
          </a:p>
          <a:p>
            <a:endParaRPr lang="en-GB" dirty="0"/>
          </a:p>
        </p:txBody>
      </p:sp>
      <p:sp>
        <p:nvSpPr>
          <p:cNvPr id="4" name="Slide Number Placeholder 3">
            <a:extLst>
              <a:ext uri="{FF2B5EF4-FFF2-40B4-BE49-F238E27FC236}">
                <a16:creationId xmlns:a16="http://schemas.microsoft.com/office/drawing/2014/main" id="{FC818F17-603C-463C-BF58-83DD574B21B1}"/>
              </a:ext>
            </a:extLst>
          </p:cNvPr>
          <p:cNvSpPr>
            <a:spLocks noGrp="1"/>
          </p:cNvSpPr>
          <p:nvPr>
            <p:ph type="sldNum" sz="quarter" idx="12"/>
          </p:nvPr>
        </p:nvSpPr>
        <p:spPr/>
        <p:txBody>
          <a:bodyPr/>
          <a:lstStyle/>
          <a:p>
            <a:fld id="{12527470-34F4-4CF9-BF48-47C193E359C8}" type="slidenum">
              <a:rPr lang="en-GB" smtClean="0"/>
              <a:t>10</a:t>
            </a:fld>
            <a:endParaRPr lang="en-GB"/>
          </a:p>
        </p:txBody>
      </p:sp>
    </p:spTree>
    <p:extLst>
      <p:ext uri="{BB962C8B-B14F-4D97-AF65-F5344CB8AC3E}">
        <p14:creationId xmlns:p14="http://schemas.microsoft.com/office/powerpoint/2010/main" val="4210610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A4D0-168A-4F0F-A6AB-C1C28A54DF20}"/>
              </a:ext>
            </a:extLst>
          </p:cNvPr>
          <p:cNvSpPr>
            <a:spLocks noGrp="1"/>
          </p:cNvSpPr>
          <p:nvPr>
            <p:ph type="title"/>
          </p:nvPr>
        </p:nvSpPr>
        <p:spPr/>
        <p:txBody>
          <a:bodyPr/>
          <a:lstStyle/>
          <a:p>
            <a:r>
              <a:rPr lang="en-GB" dirty="0"/>
              <a:t>LO3 - Evidence</a:t>
            </a:r>
          </a:p>
        </p:txBody>
      </p:sp>
      <p:sp>
        <p:nvSpPr>
          <p:cNvPr id="3" name="Content Placeholder 2">
            <a:extLst>
              <a:ext uri="{FF2B5EF4-FFF2-40B4-BE49-F238E27FC236}">
                <a16:creationId xmlns:a16="http://schemas.microsoft.com/office/drawing/2014/main" id="{421CE936-4A20-4C97-91A4-69EEF54B329A}"/>
              </a:ext>
            </a:extLst>
          </p:cNvPr>
          <p:cNvSpPr>
            <a:spLocks noGrp="1"/>
          </p:cNvSpPr>
          <p:nvPr>
            <p:ph idx="1"/>
          </p:nvPr>
        </p:nvSpPr>
        <p:spPr/>
        <p:txBody>
          <a:bodyPr>
            <a:normAutofit/>
          </a:bodyPr>
          <a:lstStyle/>
          <a:p>
            <a:r>
              <a:rPr lang="en-GB" dirty="0"/>
              <a:t>Learners should provide evidence from work activities, which illustrates their abilities in the areas listed.   Evidence is likely to come from the competence/applied units, 5ARTP, 5AIOP, 5AEEG, 5AMOC, and 5ADCM and include work products (e.g. communications, project reports, written analyses) and other evidence, such as witness testimonies and personal reports.</a:t>
            </a:r>
          </a:p>
          <a:p>
            <a:endParaRPr lang="en-GB" dirty="0"/>
          </a:p>
        </p:txBody>
      </p:sp>
      <p:sp>
        <p:nvSpPr>
          <p:cNvPr id="4" name="Slide Number Placeholder 3">
            <a:extLst>
              <a:ext uri="{FF2B5EF4-FFF2-40B4-BE49-F238E27FC236}">
                <a16:creationId xmlns:a16="http://schemas.microsoft.com/office/drawing/2014/main" id="{8A99200F-31D2-410C-84AA-78BA6791E335}"/>
              </a:ext>
            </a:extLst>
          </p:cNvPr>
          <p:cNvSpPr>
            <a:spLocks noGrp="1"/>
          </p:cNvSpPr>
          <p:nvPr>
            <p:ph type="sldNum" sz="quarter" idx="12"/>
          </p:nvPr>
        </p:nvSpPr>
        <p:spPr/>
        <p:txBody>
          <a:bodyPr/>
          <a:lstStyle/>
          <a:p>
            <a:fld id="{12527470-34F4-4CF9-BF48-47C193E359C8}" type="slidenum">
              <a:rPr lang="en-GB" smtClean="0"/>
              <a:t>11</a:t>
            </a:fld>
            <a:endParaRPr lang="en-GB"/>
          </a:p>
        </p:txBody>
      </p:sp>
    </p:spTree>
    <p:extLst>
      <p:ext uri="{BB962C8B-B14F-4D97-AF65-F5344CB8AC3E}">
        <p14:creationId xmlns:p14="http://schemas.microsoft.com/office/powerpoint/2010/main" val="2517354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0C624-5394-41AA-8D09-13BD4A73A83D}"/>
              </a:ext>
            </a:extLst>
          </p:cNvPr>
          <p:cNvSpPr>
            <a:spLocks noGrp="1"/>
          </p:cNvSpPr>
          <p:nvPr>
            <p:ph type="title"/>
          </p:nvPr>
        </p:nvSpPr>
        <p:spPr>
          <a:xfrm>
            <a:off x="609600" y="136524"/>
            <a:ext cx="10972800" cy="710764"/>
          </a:xfrm>
        </p:spPr>
        <p:txBody>
          <a:bodyPr>
            <a:normAutofit fontScale="90000"/>
          </a:bodyPr>
          <a:lstStyle/>
          <a:p>
            <a:r>
              <a:rPr lang="en-GB" dirty="0"/>
              <a:t>Include: </a:t>
            </a:r>
          </a:p>
        </p:txBody>
      </p:sp>
      <p:sp>
        <p:nvSpPr>
          <p:cNvPr id="3" name="Content Placeholder 2">
            <a:extLst>
              <a:ext uri="{FF2B5EF4-FFF2-40B4-BE49-F238E27FC236}">
                <a16:creationId xmlns:a16="http://schemas.microsoft.com/office/drawing/2014/main" id="{04F7C848-A84F-49E5-8DB4-457510B6668B}"/>
              </a:ext>
            </a:extLst>
          </p:cNvPr>
          <p:cNvSpPr>
            <a:spLocks noGrp="1"/>
          </p:cNvSpPr>
          <p:nvPr>
            <p:ph idx="1"/>
          </p:nvPr>
        </p:nvSpPr>
        <p:spPr>
          <a:xfrm>
            <a:off x="609600" y="1174459"/>
            <a:ext cx="10972800" cy="4342774"/>
          </a:xfrm>
        </p:spPr>
        <p:txBody>
          <a:bodyPr>
            <a:normAutofit/>
          </a:bodyPr>
          <a:lstStyle/>
          <a:p>
            <a:r>
              <a:rPr lang="en-GB" dirty="0"/>
              <a:t>5 stages of project management and when you have been involved in a project, big or small</a:t>
            </a:r>
          </a:p>
          <a:p>
            <a:r>
              <a:rPr lang="en-GB" dirty="0"/>
              <a:t>Problem solving techniques and when you have used these – e.g. brainstorming</a:t>
            </a:r>
          </a:p>
          <a:p>
            <a:r>
              <a:rPr lang="en-GB" dirty="0"/>
              <a:t>Methods for influencing, persuading and negotiating and when you have used these – see page 84 of the core text book onwards. When have you managed conflict? When have you used the win-win technique? (Thomas-Kilmann) </a:t>
            </a:r>
          </a:p>
        </p:txBody>
      </p:sp>
      <p:sp>
        <p:nvSpPr>
          <p:cNvPr id="4" name="Slide Number Placeholder 3">
            <a:extLst>
              <a:ext uri="{FF2B5EF4-FFF2-40B4-BE49-F238E27FC236}">
                <a16:creationId xmlns:a16="http://schemas.microsoft.com/office/drawing/2014/main" id="{D25BD420-6F39-427A-B863-EED094FFAB22}"/>
              </a:ext>
            </a:extLst>
          </p:cNvPr>
          <p:cNvSpPr>
            <a:spLocks noGrp="1"/>
          </p:cNvSpPr>
          <p:nvPr>
            <p:ph type="sldNum" sz="quarter" idx="12"/>
          </p:nvPr>
        </p:nvSpPr>
        <p:spPr/>
        <p:txBody>
          <a:bodyPr/>
          <a:lstStyle/>
          <a:p>
            <a:fld id="{12527470-34F4-4CF9-BF48-47C193E359C8}" type="slidenum">
              <a:rPr lang="en-GB" smtClean="0"/>
              <a:t>12</a:t>
            </a:fld>
            <a:endParaRPr lang="en-GB"/>
          </a:p>
        </p:txBody>
      </p:sp>
    </p:spTree>
    <p:extLst>
      <p:ext uri="{BB962C8B-B14F-4D97-AF65-F5344CB8AC3E}">
        <p14:creationId xmlns:p14="http://schemas.microsoft.com/office/powerpoint/2010/main" val="4107636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0E210-1DDF-4020-B649-B6A738B375A6}"/>
              </a:ext>
            </a:extLst>
          </p:cNvPr>
          <p:cNvSpPr>
            <a:spLocks noGrp="1"/>
          </p:cNvSpPr>
          <p:nvPr>
            <p:ph type="title"/>
          </p:nvPr>
        </p:nvSpPr>
        <p:spPr/>
        <p:txBody>
          <a:bodyPr/>
          <a:lstStyle/>
          <a:p>
            <a:r>
              <a:rPr lang="en-GB" dirty="0"/>
              <a:t>Think about  .  .</a:t>
            </a:r>
          </a:p>
        </p:txBody>
      </p:sp>
      <p:sp>
        <p:nvSpPr>
          <p:cNvPr id="3" name="Content Placeholder 2">
            <a:extLst>
              <a:ext uri="{FF2B5EF4-FFF2-40B4-BE49-F238E27FC236}">
                <a16:creationId xmlns:a16="http://schemas.microsoft.com/office/drawing/2014/main" id="{A4F5E860-FD6F-4902-B6CC-BE64755D6C27}"/>
              </a:ext>
            </a:extLst>
          </p:cNvPr>
          <p:cNvSpPr>
            <a:spLocks noGrp="1"/>
          </p:cNvSpPr>
          <p:nvPr>
            <p:ph idx="1"/>
          </p:nvPr>
        </p:nvSpPr>
        <p:spPr/>
        <p:txBody>
          <a:bodyPr/>
          <a:lstStyle/>
          <a:p>
            <a:r>
              <a:rPr lang="en-GB" dirty="0"/>
              <a:t>Discover your conflict style and think when you have negotiated with a manager and come up with a ‘win-win’ solution. </a:t>
            </a:r>
          </a:p>
          <a:p>
            <a:r>
              <a:rPr lang="en-GB" dirty="0"/>
              <a:t>When have you persuaded a manager to deal with a people issue in line with your policies and best practice?</a:t>
            </a:r>
          </a:p>
          <a:p>
            <a:r>
              <a:rPr lang="en-GB" dirty="0"/>
              <a:t>When have you produced a business case which has been approved? (evidence based decision making)</a:t>
            </a:r>
          </a:p>
          <a:p>
            <a:endParaRPr lang="en-GB" dirty="0"/>
          </a:p>
        </p:txBody>
      </p:sp>
      <p:sp>
        <p:nvSpPr>
          <p:cNvPr id="4" name="Slide Number Placeholder 3">
            <a:extLst>
              <a:ext uri="{FF2B5EF4-FFF2-40B4-BE49-F238E27FC236}">
                <a16:creationId xmlns:a16="http://schemas.microsoft.com/office/drawing/2014/main" id="{1BA22191-D70C-4F33-806E-21DC138E2D46}"/>
              </a:ext>
            </a:extLst>
          </p:cNvPr>
          <p:cNvSpPr>
            <a:spLocks noGrp="1"/>
          </p:cNvSpPr>
          <p:nvPr>
            <p:ph type="sldNum" sz="quarter" idx="12"/>
          </p:nvPr>
        </p:nvSpPr>
        <p:spPr/>
        <p:txBody>
          <a:bodyPr/>
          <a:lstStyle/>
          <a:p>
            <a:fld id="{12527470-34F4-4CF9-BF48-47C193E359C8}" type="slidenum">
              <a:rPr lang="en-GB" smtClean="0"/>
              <a:t>13</a:t>
            </a:fld>
            <a:endParaRPr lang="en-GB"/>
          </a:p>
        </p:txBody>
      </p:sp>
    </p:spTree>
    <p:extLst>
      <p:ext uri="{BB962C8B-B14F-4D97-AF65-F5344CB8AC3E}">
        <p14:creationId xmlns:p14="http://schemas.microsoft.com/office/powerpoint/2010/main" val="751965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680D5-A210-402A-8A3D-8E89C19F7879}"/>
              </a:ext>
            </a:extLst>
          </p:cNvPr>
          <p:cNvSpPr>
            <a:spLocks noGrp="1"/>
          </p:cNvSpPr>
          <p:nvPr>
            <p:ph type="title"/>
          </p:nvPr>
        </p:nvSpPr>
        <p:spPr/>
        <p:txBody>
          <a:bodyPr>
            <a:normAutofit fontScale="90000"/>
          </a:bodyPr>
          <a:lstStyle/>
          <a:p>
            <a:r>
              <a:rPr lang="en-GB" sz="2700" dirty="0">
                <a:highlight>
                  <a:srgbClr val="00FFFF"/>
                </a:highlight>
              </a:rPr>
              <a:t>LO4 -Be able to work collaboratively with others, as a member of a team or working group </a:t>
            </a:r>
            <a:br>
              <a:rPr lang="en-GB" dirty="0"/>
            </a:br>
            <a:endParaRPr lang="en-GB" dirty="0"/>
          </a:p>
        </p:txBody>
      </p:sp>
      <p:sp>
        <p:nvSpPr>
          <p:cNvPr id="3" name="Content Placeholder 2">
            <a:extLst>
              <a:ext uri="{FF2B5EF4-FFF2-40B4-BE49-F238E27FC236}">
                <a16:creationId xmlns:a16="http://schemas.microsoft.com/office/drawing/2014/main" id="{EF65DE59-34DA-4DAC-B222-CA4D212B8EF7}"/>
              </a:ext>
            </a:extLst>
          </p:cNvPr>
          <p:cNvSpPr>
            <a:spLocks noGrp="1"/>
          </p:cNvSpPr>
          <p:nvPr>
            <p:ph idx="1"/>
          </p:nvPr>
        </p:nvSpPr>
        <p:spPr>
          <a:xfrm>
            <a:off x="609600" y="1266738"/>
            <a:ext cx="10972800" cy="4250495"/>
          </a:xfrm>
        </p:spPr>
        <p:txBody>
          <a:bodyPr/>
          <a:lstStyle/>
          <a:p>
            <a:pPr marL="0" indent="0">
              <a:buNone/>
            </a:pPr>
            <a:r>
              <a:rPr lang="en-GB" b="1" dirty="0"/>
              <a:t>Activity 4</a:t>
            </a:r>
            <a:endParaRPr lang="en-GB" dirty="0"/>
          </a:p>
          <a:p>
            <a:pPr marL="0" indent="0">
              <a:buNone/>
            </a:pPr>
            <a:r>
              <a:rPr lang="en-GB" dirty="0"/>
              <a:t>Write a short report in which you:</a:t>
            </a:r>
          </a:p>
          <a:p>
            <a:pPr lvl="0"/>
            <a:r>
              <a:rPr lang="en-GB" dirty="0"/>
              <a:t>explain the concept of group and/or team dynamics</a:t>
            </a:r>
          </a:p>
          <a:p>
            <a:pPr lvl="0"/>
            <a:r>
              <a:rPr lang="en-GB" dirty="0"/>
              <a:t>explain political behaviour in organisations and how it can impact on the achievement of organisational objectives.</a:t>
            </a:r>
          </a:p>
          <a:p>
            <a:endParaRPr lang="en-GB" dirty="0"/>
          </a:p>
        </p:txBody>
      </p:sp>
      <p:sp>
        <p:nvSpPr>
          <p:cNvPr id="4" name="Slide Number Placeholder 3">
            <a:extLst>
              <a:ext uri="{FF2B5EF4-FFF2-40B4-BE49-F238E27FC236}">
                <a16:creationId xmlns:a16="http://schemas.microsoft.com/office/drawing/2014/main" id="{D751FB78-5EEA-416A-AB38-67F05087AFB6}"/>
              </a:ext>
            </a:extLst>
          </p:cNvPr>
          <p:cNvSpPr>
            <a:spLocks noGrp="1"/>
          </p:cNvSpPr>
          <p:nvPr>
            <p:ph type="sldNum" sz="quarter" idx="12"/>
          </p:nvPr>
        </p:nvSpPr>
        <p:spPr/>
        <p:txBody>
          <a:bodyPr/>
          <a:lstStyle/>
          <a:p>
            <a:fld id="{12527470-34F4-4CF9-BF48-47C193E359C8}" type="slidenum">
              <a:rPr lang="en-GB" smtClean="0"/>
              <a:t>14</a:t>
            </a:fld>
            <a:endParaRPr lang="en-GB"/>
          </a:p>
        </p:txBody>
      </p:sp>
    </p:spTree>
    <p:extLst>
      <p:ext uri="{BB962C8B-B14F-4D97-AF65-F5344CB8AC3E}">
        <p14:creationId xmlns:p14="http://schemas.microsoft.com/office/powerpoint/2010/main" val="852252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F637-50C9-4AEF-B428-A3F4EEE48FD5}"/>
              </a:ext>
            </a:extLst>
          </p:cNvPr>
          <p:cNvSpPr>
            <a:spLocks noGrp="1"/>
          </p:cNvSpPr>
          <p:nvPr>
            <p:ph type="title"/>
          </p:nvPr>
        </p:nvSpPr>
        <p:spPr>
          <a:xfrm>
            <a:off x="609600" y="285226"/>
            <a:ext cx="10972800" cy="595618"/>
          </a:xfrm>
        </p:spPr>
        <p:txBody>
          <a:bodyPr>
            <a:normAutofit fontScale="90000"/>
          </a:bodyPr>
          <a:lstStyle/>
          <a:p>
            <a:r>
              <a:rPr lang="en-GB" dirty="0"/>
              <a:t> LO4 - Evidence</a:t>
            </a:r>
          </a:p>
        </p:txBody>
      </p:sp>
      <p:sp>
        <p:nvSpPr>
          <p:cNvPr id="3" name="Content Placeholder 2">
            <a:extLst>
              <a:ext uri="{FF2B5EF4-FFF2-40B4-BE49-F238E27FC236}">
                <a16:creationId xmlns:a16="http://schemas.microsoft.com/office/drawing/2014/main" id="{CA675496-1723-47B7-A51C-0A8484586D35}"/>
              </a:ext>
            </a:extLst>
          </p:cNvPr>
          <p:cNvSpPr>
            <a:spLocks noGrp="1"/>
          </p:cNvSpPr>
          <p:nvPr>
            <p:ph idx="1"/>
          </p:nvPr>
        </p:nvSpPr>
        <p:spPr>
          <a:xfrm>
            <a:off x="609600" y="1031846"/>
            <a:ext cx="10972800" cy="4485387"/>
          </a:xfrm>
        </p:spPr>
        <p:txBody>
          <a:bodyPr>
            <a:normAutofit fontScale="85000" lnSpcReduction="20000"/>
          </a:bodyPr>
          <a:lstStyle/>
          <a:p>
            <a:r>
              <a:rPr lang="en-GB" dirty="0"/>
              <a:t>Learners should explain the concept of group and/or team dynamics (learners can focus on just one of these if they prefer), making reference to academic theory and models. Learners should also explain the concept of ‘political behaviour in organisations’, again making reference to relevant academic works, and discuss how political behaviour might impact positively and negatively on the achievement of organisational objectives.  Where possible learners should illustrate their response with real examples.  All reference sources should be correctly referenced and a separate bibliography provided.</a:t>
            </a:r>
          </a:p>
          <a:p>
            <a:r>
              <a:rPr lang="en-GB" dirty="0"/>
              <a:t>Written report of approximately 1000 words, plus references and bibliography.</a:t>
            </a:r>
          </a:p>
        </p:txBody>
      </p:sp>
      <p:sp>
        <p:nvSpPr>
          <p:cNvPr id="4" name="Slide Number Placeholder 3">
            <a:extLst>
              <a:ext uri="{FF2B5EF4-FFF2-40B4-BE49-F238E27FC236}">
                <a16:creationId xmlns:a16="http://schemas.microsoft.com/office/drawing/2014/main" id="{82CC79EB-2A07-4A46-9972-63BF0D1B48AD}"/>
              </a:ext>
            </a:extLst>
          </p:cNvPr>
          <p:cNvSpPr>
            <a:spLocks noGrp="1"/>
          </p:cNvSpPr>
          <p:nvPr>
            <p:ph type="sldNum" sz="quarter" idx="12"/>
          </p:nvPr>
        </p:nvSpPr>
        <p:spPr/>
        <p:txBody>
          <a:bodyPr/>
          <a:lstStyle/>
          <a:p>
            <a:fld id="{12527470-34F4-4CF9-BF48-47C193E359C8}" type="slidenum">
              <a:rPr lang="en-GB" smtClean="0"/>
              <a:t>15</a:t>
            </a:fld>
            <a:endParaRPr lang="en-GB"/>
          </a:p>
        </p:txBody>
      </p:sp>
    </p:spTree>
    <p:extLst>
      <p:ext uri="{BB962C8B-B14F-4D97-AF65-F5344CB8AC3E}">
        <p14:creationId xmlns:p14="http://schemas.microsoft.com/office/powerpoint/2010/main" val="3311676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B15B-8CC6-4A8F-B25D-EBFB0B0D4947}"/>
              </a:ext>
            </a:extLst>
          </p:cNvPr>
          <p:cNvSpPr>
            <a:spLocks noGrp="1"/>
          </p:cNvSpPr>
          <p:nvPr>
            <p:ph type="title"/>
          </p:nvPr>
        </p:nvSpPr>
        <p:spPr>
          <a:xfrm>
            <a:off x="609600" y="176170"/>
            <a:ext cx="10972800" cy="780176"/>
          </a:xfrm>
        </p:spPr>
        <p:txBody>
          <a:bodyPr/>
          <a:lstStyle/>
          <a:p>
            <a:r>
              <a:rPr lang="en-GB" dirty="0"/>
              <a:t>Activity 4</a:t>
            </a:r>
          </a:p>
        </p:txBody>
      </p:sp>
      <p:sp>
        <p:nvSpPr>
          <p:cNvPr id="3" name="Content Placeholder 2">
            <a:extLst>
              <a:ext uri="{FF2B5EF4-FFF2-40B4-BE49-F238E27FC236}">
                <a16:creationId xmlns:a16="http://schemas.microsoft.com/office/drawing/2014/main" id="{77EE2B24-2DC2-44A2-BB88-65DF522583AC}"/>
              </a:ext>
            </a:extLst>
          </p:cNvPr>
          <p:cNvSpPr>
            <a:spLocks noGrp="1"/>
          </p:cNvSpPr>
          <p:nvPr>
            <p:ph idx="1"/>
          </p:nvPr>
        </p:nvSpPr>
        <p:spPr>
          <a:xfrm>
            <a:off x="609600" y="1233182"/>
            <a:ext cx="10972800" cy="4284051"/>
          </a:xfrm>
        </p:spPr>
        <p:txBody>
          <a:bodyPr>
            <a:normAutofit fontScale="92500"/>
          </a:bodyPr>
          <a:lstStyle/>
          <a:p>
            <a:r>
              <a:rPr lang="en-GB" dirty="0"/>
              <a:t>Explain why HR professionals need teamwork skills and also need to be aware of the characteristics of effective teams</a:t>
            </a:r>
          </a:p>
          <a:p>
            <a:r>
              <a:rPr lang="en-GB" dirty="0"/>
              <a:t>Explain group/team dynamics</a:t>
            </a:r>
          </a:p>
          <a:p>
            <a:r>
              <a:rPr lang="en-GB" dirty="0"/>
              <a:t>Theory – Belbin, Tuckman</a:t>
            </a:r>
          </a:p>
          <a:p>
            <a:r>
              <a:rPr lang="en-GB" dirty="0"/>
              <a:t>Explain political behaviour and impact</a:t>
            </a:r>
          </a:p>
          <a:p>
            <a:r>
              <a:rPr lang="en-GB" dirty="0"/>
              <a:t>Real examples – research by Google</a:t>
            </a:r>
          </a:p>
          <a:p>
            <a:r>
              <a:rPr lang="en-GB" dirty="0"/>
              <a:t>Your examples – working in a successful or unsuccessful team</a:t>
            </a:r>
          </a:p>
        </p:txBody>
      </p:sp>
    </p:spTree>
    <p:extLst>
      <p:ext uri="{BB962C8B-B14F-4D97-AF65-F5344CB8AC3E}">
        <p14:creationId xmlns:p14="http://schemas.microsoft.com/office/powerpoint/2010/main" val="1794921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7E4-F338-40AA-9102-4CBE956D3E6C}"/>
              </a:ext>
            </a:extLst>
          </p:cNvPr>
          <p:cNvSpPr>
            <a:spLocks noGrp="1"/>
          </p:cNvSpPr>
          <p:nvPr>
            <p:ph type="title"/>
          </p:nvPr>
        </p:nvSpPr>
        <p:spPr/>
        <p:txBody>
          <a:bodyPr>
            <a:normAutofit fontScale="90000"/>
          </a:bodyPr>
          <a:lstStyle/>
          <a:p>
            <a:r>
              <a:rPr lang="en-GB" sz="2700" dirty="0">
                <a:highlight>
                  <a:srgbClr val="00FFFF"/>
                </a:highlight>
              </a:rPr>
              <a:t>LO5 -Be able to apply CPD techniques to devise, implement and review a personal development plan </a:t>
            </a:r>
            <a:br>
              <a:rPr lang="en-GB" dirty="0"/>
            </a:br>
            <a:r>
              <a:rPr lang="en-GB" dirty="0"/>
              <a:t> </a:t>
            </a:r>
          </a:p>
        </p:txBody>
      </p:sp>
      <p:sp>
        <p:nvSpPr>
          <p:cNvPr id="3" name="Content Placeholder 2">
            <a:extLst>
              <a:ext uri="{FF2B5EF4-FFF2-40B4-BE49-F238E27FC236}">
                <a16:creationId xmlns:a16="http://schemas.microsoft.com/office/drawing/2014/main" id="{00A1FB7D-3B3B-4B12-9DC2-640D6F7F494F}"/>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GB" b="1" dirty="0"/>
              <a:t>Activity 5</a:t>
            </a:r>
            <a:endParaRPr lang="en-GB" dirty="0"/>
          </a:p>
          <a:p>
            <a:pPr lvl="0"/>
            <a:r>
              <a:rPr lang="en-GB" dirty="0"/>
              <a:t>Undertake a self-assessment against a section of the CIPD HR Professional Map, at Band 2, to identify your professional development needs.  The section should include: 2 professional areas (1 of which should be a core area) and at least 2 behaviours.</a:t>
            </a:r>
          </a:p>
          <a:p>
            <a:pPr lvl="0"/>
            <a:r>
              <a:rPr lang="en-GB" dirty="0"/>
              <a:t>Select at least </a:t>
            </a:r>
            <a:r>
              <a:rPr lang="en-GB" u="sng" dirty="0"/>
              <a:t>3</a:t>
            </a:r>
            <a:r>
              <a:rPr lang="en-GB" dirty="0"/>
              <a:t> development options to meet your development needs.</a:t>
            </a:r>
          </a:p>
          <a:p>
            <a:pPr lvl="0"/>
            <a:r>
              <a:rPr lang="en-GB" dirty="0"/>
              <a:t>Devise a personal development plan in which you detail your development objectives and justify development options selected.</a:t>
            </a:r>
          </a:p>
          <a:p>
            <a:endParaRPr lang="en-GB" dirty="0"/>
          </a:p>
        </p:txBody>
      </p:sp>
      <p:sp>
        <p:nvSpPr>
          <p:cNvPr id="4" name="Slide Number Placeholder 3">
            <a:extLst>
              <a:ext uri="{FF2B5EF4-FFF2-40B4-BE49-F238E27FC236}">
                <a16:creationId xmlns:a16="http://schemas.microsoft.com/office/drawing/2014/main" id="{810E039F-A66A-4908-B57F-C83C5D82A453}"/>
              </a:ext>
            </a:extLst>
          </p:cNvPr>
          <p:cNvSpPr>
            <a:spLocks noGrp="1"/>
          </p:cNvSpPr>
          <p:nvPr>
            <p:ph type="sldNum" sz="quarter" idx="12"/>
          </p:nvPr>
        </p:nvSpPr>
        <p:spPr/>
        <p:txBody>
          <a:bodyPr/>
          <a:lstStyle/>
          <a:p>
            <a:fld id="{12527470-34F4-4CF9-BF48-47C193E359C8}" type="slidenum">
              <a:rPr lang="en-GB" smtClean="0"/>
              <a:t>17</a:t>
            </a:fld>
            <a:endParaRPr lang="en-GB"/>
          </a:p>
        </p:txBody>
      </p:sp>
    </p:spTree>
    <p:extLst>
      <p:ext uri="{BB962C8B-B14F-4D97-AF65-F5344CB8AC3E}">
        <p14:creationId xmlns:p14="http://schemas.microsoft.com/office/powerpoint/2010/main" val="1644774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2D4B-2CE7-478E-993E-A6B6601A9E48}"/>
              </a:ext>
            </a:extLst>
          </p:cNvPr>
          <p:cNvSpPr>
            <a:spLocks noGrp="1"/>
          </p:cNvSpPr>
          <p:nvPr>
            <p:ph type="title"/>
          </p:nvPr>
        </p:nvSpPr>
        <p:spPr/>
        <p:txBody>
          <a:bodyPr/>
          <a:lstStyle/>
          <a:p>
            <a:r>
              <a:rPr lang="en-GB" dirty="0"/>
              <a:t>LO5 - Evidence</a:t>
            </a:r>
          </a:p>
        </p:txBody>
      </p:sp>
      <p:sp>
        <p:nvSpPr>
          <p:cNvPr id="3" name="Content Placeholder 2">
            <a:extLst>
              <a:ext uri="{FF2B5EF4-FFF2-40B4-BE49-F238E27FC236}">
                <a16:creationId xmlns:a16="http://schemas.microsoft.com/office/drawing/2014/main" id="{8E9B78C8-9BD3-439F-9C1D-F00C8B3F115F}"/>
              </a:ext>
            </a:extLst>
          </p:cNvPr>
          <p:cNvSpPr>
            <a:spLocks noGrp="1"/>
          </p:cNvSpPr>
          <p:nvPr>
            <p:ph idx="1"/>
          </p:nvPr>
        </p:nvSpPr>
        <p:spPr/>
        <p:txBody>
          <a:bodyPr>
            <a:normAutofit fontScale="77500" lnSpcReduction="20000"/>
          </a:bodyPr>
          <a:lstStyle/>
          <a:p>
            <a:pPr marL="0" indent="0">
              <a:buNone/>
            </a:pPr>
            <a:r>
              <a:rPr lang="en-GB" dirty="0"/>
              <a:t>Learners should access and self-assess against a section of the HRP Map, as specified.  </a:t>
            </a:r>
          </a:p>
          <a:p>
            <a:pPr marL="0" indent="0">
              <a:buNone/>
            </a:pPr>
            <a:r>
              <a:rPr lang="en-GB" dirty="0"/>
              <a:t>NB: the selected Professional Areas and Behaviours need only be considered at Band 2.  (If a different band is deemed more appropriate and preferred for the self-assessment, this must be agreed in advance with the Assessor and CIPD.)   Having identified key development needs, learners should devise their own personal development plan (PDP), including as a minimum, at least 3 planned options/actions for their development.</a:t>
            </a:r>
          </a:p>
          <a:p>
            <a:pPr marL="0" indent="0">
              <a:buNone/>
            </a:pPr>
            <a:endParaRPr lang="en-GB" dirty="0"/>
          </a:p>
          <a:p>
            <a:r>
              <a:rPr lang="en-GB" dirty="0"/>
              <a:t>Notes/print-outs/electronic info from self-analysis.</a:t>
            </a:r>
          </a:p>
          <a:p>
            <a:pPr lvl="0"/>
            <a:r>
              <a:rPr lang="en-GB" dirty="0"/>
              <a:t>PDP</a:t>
            </a:r>
          </a:p>
        </p:txBody>
      </p:sp>
      <p:sp>
        <p:nvSpPr>
          <p:cNvPr id="4" name="Slide Number Placeholder 3">
            <a:extLst>
              <a:ext uri="{FF2B5EF4-FFF2-40B4-BE49-F238E27FC236}">
                <a16:creationId xmlns:a16="http://schemas.microsoft.com/office/drawing/2014/main" id="{4C90EED7-A904-480B-A27B-CF31E118677A}"/>
              </a:ext>
            </a:extLst>
          </p:cNvPr>
          <p:cNvSpPr>
            <a:spLocks noGrp="1"/>
          </p:cNvSpPr>
          <p:nvPr>
            <p:ph type="sldNum" sz="quarter" idx="12"/>
          </p:nvPr>
        </p:nvSpPr>
        <p:spPr/>
        <p:txBody>
          <a:bodyPr/>
          <a:lstStyle/>
          <a:p>
            <a:fld id="{12527470-34F4-4CF9-BF48-47C193E359C8}" type="slidenum">
              <a:rPr lang="en-GB" smtClean="0"/>
              <a:t>18</a:t>
            </a:fld>
            <a:endParaRPr lang="en-GB"/>
          </a:p>
        </p:txBody>
      </p:sp>
    </p:spTree>
    <p:extLst>
      <p:ext uri="{BB962C8B-B14F-4D97-AF65-F5344CB8AC3E}">
        <p14:creationId xmlns:p14="http://schemas.microsoft.com/office/powerpoint/2010/main" val="3977353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BB7E-0F9E-4568-A2A2-34B0C7FFFBD5}"/>
              </a:ext>
            </a:extLst>
          </p:cNvPr>
          <p:cNvSpPr>
            <a:spLocks noGrp="1"/>
          </p:cNvSpPr>
          <p:nvPr>
            <p:ph type="title"/>
          </p:nvPr>
        </p:nvSpPr>
        <p:spPr/>
        <p:txBody>
          <a:bodyPr/>
          <a:lstStyle/>
          <a:p>
            <a:r>
              <a:rPr lang="en-GB" dirty="0"/>
              <a:t>Activity 5 </a:t>
            </a:r>
          </a:p>
        </p:txBody>
      </p:sp>
      <p:sp>
        <p:nvSpPr>
          <p:cNvPr id="3" name="Content Placeholder 2">
            <a:extLst>
              <a:ext uri="{FF2B5EF4-FFF2-40B4-BE49-F238E27FC236}">
                <a16:creationId xmlns:a16="http://schemas.microsoft.com/office/drawing/2014/main" id="{9F75A2E9-E582-4227-A756-FBFE9377349C}"/>
              </a:ext>
            </a:extLst>
          </p:cNvPr>
          <p:cNvSpPr>
            <a:spLocks noGrp="1"/>
          </p:cNvSpPr>
          <p:nvPr>
            <p:ph idx="1"/>
          </p:nvPr>
        </p:nvSpPr>
        <p:spPr/>
        <p:txBody>
          <a:bodyPr/>
          <a:lstStyle/>
          <a:p>
            <a:pPr marL="0" indent="0">
              <a:buNone/>
            </a:pPr>
            <a:r>
              <a:rPr lang="en-GB" dirty="0"/>
              <a:t>In your introduction to Activity 5:</a:t>
            </a:r>
          </a:p>
          <a:p>
            <a:r>
              <a:rPr lang="en-GB" dirty="0"/>
              <a:t>State why you chose those development needs and options to address them – you can refer to the self-assessment and also your learning styles questionnaires/other material to justify your selections.</a:t>
            </a:r>
          </a:p>
        </p:txBody>
      </p:sp>
      <p:sp>
        <p:nvSpPr>
          <p:cNvPr id="4" name="Slide Number Placeholder 3">
            <a:extLst>
              <a:ext uri="{FF2B5EF4-FFF2-40B4-BE49-F238E27FC236}">
                <a16:creationId xmlns:a16="http://schemas.microsoft.com/office/drawing/2014/main" id="{C3EAB31C-52AF-4E5B-AFAC-56CC094B12BE}"/>
              </a:ext>
            </a:extLst>
          </p:cNvPr>
          <p:cNvSpPr>
            <a:spLocks noGrp="1"/>
          </p:cNvSpPr>
          <p:nvPr>
            <p:ph type="sldNum" sz="quarter" idx="12"/>
          </p:nvPr>
        </p:nvSpPr>
        <p:spPr/>
        <p:txBody>
          <a:bodyPr/>
          <a:lstStyle/>
          <a:p>
            <a:fld id="{12527470-34F4-4CF9-BF48-47C193E359C8}" type="slidenum">
              <a:rPr lang="en-GB" smtClean="0"/>
              <a:t>19</a:t>
            </a:fld>
            <a:endParaRPr lang="en-GB"/>
          </a:p>
        </p:txBody>
      </p:sp>
    </p:spTree>
    <p:extLst>
      <p:ext uri="{BB962C8B-B14F-4D97-AF65-F5344CB8AC3E}">
        <p14:creationId xmlns:p14="http://schemas.microsoft.com/office/powerpoint/2010/main" val="21974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DA41-21C8-4527-BCBF-2EDCFFB2DC05}"/>
              </a:ext>
            </a:extLst>
          </p:cNvPr>
          <p:cNvSpPr>
            <a:spLocks noGrp="1"/>
          </p:cNvSpPr>
          <p:nvPr>
            <p:ph type="title"/>
          </p:nvPr>
        </p:nvSpPr>
        <p:spPr/>
        <p:txBody>
          <a:bodyPr/>
          <a:lstStyle/>
          <a:p>
            <a:r>
              <a:rPr lang="en-GB" dirty="0"/>
              <a:t>Final Activity (due March 2022)</a:t>
            </a:r>
          </a:p>
        </p:txBody>
      </p:sp>
      <p:sp>
        <p:nvSpPr>
          <p:cNvPr id="3" name="Content Placeholder 2">
            <a:extLst>
              <a:ext uri="{FF2B5EF4-FFF2-40B4-BE49-F238E27FC236}">
                <a16:creationId xmlns:a16="http://schemas.microsoft.com/office/drawing/2014/main" id="{3DEA6646-763B-4580-BCF2-0B70F0607E86}"/>
              </a:ext>
            </a:extLst>
          </p:cNvPr>
          <p:cNvSpPr>
            <a:spLocks noGrp="1"/>
          </p:cNvSpPr>
          <p:nvPr>
            <p:ph idx="1"/>
          </p:nvPr>
        </p:nvSpPr>
        <p:spPr>
          <a:xfrm>
            <a:off x="609600" y="1417637"/>
            <a:ext cx="10972800" cy="3984873"/>
          </a:xfrm>
        </p:spPr>
        <p:txBody>
          <a:bodyPr>
            <a:normAutofit fontScale="55000" lnSpcReduction="20000"/>
          </a:bodyPr>
          <a:lstStyle/>
          <a:p>
            <a:pPr marL="0" indent="0">
              <a:buNone/>
            </a:pPr>
            <a:r>
              <a:rPr lang="en-GB" b="1" dirty="0"/>
              <a:t>Activity 6 </a:t>
            </a:r>
            <a:endParaRPr lang="en-GB" dirty="0"/>
          </a:p>
          <a:p>
            <a:r>
              <a:rPr lang="en-GB" dirty="0"/>
              <a:t>During your programme, reflect on your performance against your plan, and record how you are developing your skills, knowledge and behaviours.  You should also identify further learning/development needs as you progress, and update your plan accordingly.  </a:t>
            </a:r>
            <a:r>
              <a:rPr lang="en-GB" b="1" dirty="0"/>
              <a:t>(Activity 6 will therefore not be complete until March 2022.)</a:t>
            </a:r>
          </a:p>
          <a:p>
            <a:endParaRPr lang="en-GB" b="1" dirty="0"/>
          </a:p>
          <a:p>
            <a:r>
              <a:rPr lang="en-GB" dirty="0"/>
              <a:t>Learners should continue to refer to the plan throughout their Apprenticeship programme, adding reflective comments about their development of knowledge, skills and behaviours, and identifying, and adding, new development needs as they arise. </a:t>
            </a:r>
          </a:p>
          <a:p>
            <a:endParaRPr lang="en-GB" dirty="0"/>
          </a:p>
          <a:p>
            <a:pPr marL="0" indent="0">
              <a:buNone/>
            </a:pPr>
            <a:r>
              <a:rPr lang="en-GB" b="1" dirty="0"/>
              <a:t>Evidence:</a:t>
            </a:r>
          </a:p>
          <a:p>
            <a:pPr lvl="0"/>
            <a:r>
              <a:rPr lang="en-GB" dirty="0"/>
              <a:t>Written reflections on development activity, added to PDP (or a separate document).</a:t>
            </a:r>
          </a:p>
          <a:p>
            <a:r>
              <a:rPr lang="en-GB" dirty="0"/>
              <a:t>Additional development needs added to PDP, over the Apprenticeship period.</a:t>
            </a:r>
          </a:p>
          <a:p>
            <a:pPr marL="0" indent="0">
              <a:buNone/>
            </a:pPr>
            <a:endParaRPr lang="en-GB" b="1" dirty="0"/>
          </a:p>
          <a:p>
            <a:pPr marL="0" indent="0">
              <a:buNone/>
            </a:pPr>
            <a:r>
              <a:rPr lang="en-GB" dirty="0"/>
              <a:t> </a:t>
            </a:r>
          </a:p>
        </p:txBody>
      </p:sp>
      <p:sp>
        <p:nvSpPr>
          <p:cNvPr id="4" name="Slide Number Placeholder 3">
            <a:extLst>
              <a:ext uri="{FF2B5EF4-FFF2-40B4-BE49-F238E27FC236}">
                <a16:creationId xmlns:a16="http://schemas.microsoft.com/office/drawing/2014/main" id="{B7ED87E0-6BD9-4473-95E7-D9D51C89108D}"/>
              </a:ext>
            </a:extLst>
          </p:cNvPr>
          <p:cNvSpPr>
            <a:spLocks noGrp="1"/>
          </p:cNvSpPr>
          <p:nvPr>
            <p:ph type="sldNum" sz="quarter" idx="12"/>
          </p:nvPr>
        </p:nvSpPr>
        <p:spPr/>
        <p:txBody>
          <a:bodyPr/>
          <a:lstStyle/>
          <a:p>
            <a:fld id="{12527470-34F4-4CF9-BF48-47C193E359C8}" type="slidenum">
              <a:rPr lang="en-GB" smtClean="0"/>
              <a:t>20</a:t>
            </a:fld>
            <a:endParaRPr lang="en-GB"/>
          </a:p>
        </p:txBody>
      </p:sp>
    </p:spTree>
    <p:extLst>
      <p:ext uri="{BB962C8B-B14F-4D97-AF65-F5344CB8AC3E}">
        <p14:creationId xmlns:p14="http://schemas.microsoft.com/office/powerpoint/2010/main" val="434697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15A8-5DF7-4762-8743-1EC1DAA3D634}"/>
              </a:ext>
            </a:extLst>
          </p:cNvPr>
          <p:cNvSpPr>
            <a:spLocks noGrp="1"/>
          </p:cNvSpPr>
          <p:nvPr>
            <p:ph type="title"/>
          </p:nvPr>
        </p:nvSpPr>
        <p:spPr>
          <a:xfrm>
            <a:off x="609600" y="234892"/>
            <a:ext cx="10972800" cy="763398"/>
          </a:xfrm>
        </p:spPr>
        <p:txBody>
          <a:bodyPr>
            <a:normAutofit fontScale="90000"/>
          </a:bodyPr>
          <a:lstStyle/>
          <a:p>
            <a:r>
              <a:rPr lang="en-GB" dirty="0"/>
              <a:t>Summary of Evidence to be produced/required</a:t>
            </a:r>
          </a:p>
        </p:txBody>
      </p:sp>
      <p:sp>
        <p:nvSpPr>
          <p:cNvPr id="3" name="Content Placeholder 2">
            <a:extLst>
              <a:ext uri="{FF2B5EF4-FFF2-40B4-BE49-F238E27FC236}">
                <a16:creationId xmlns:a16="http://schemas.microsoft.com/office/drawing/2014/main" id="{9FB655AB-01C9-4A42-B2F3-EDB550079054}"/>
              </a:ext>
            </a:extLst>
          </p:cNvPr>
          <p:cNvSpPr>
            <a:spLocks noGrp="1"/>
          </p:cNvSpPr>
          <p:nvPr>
            <p:ph idx="1"/>
          </p:nvPr>
        </p:nvSpPr>
        <p:spPr>
          <a:xfrm>
            <a:off x="609600" y="1258350"/>
            <a:ext cx="10972800" cy="4258884"/>
          </a:xfrm>
        </p:spPr>
        <p:txBody>
          <a:bodyPr>
            <a:normAutofit fontScale="62500" lnSpcReduction="20000"/>
          </a:bodyPr>
          <a:lstStyle/>
          <a:p>
            <a:pPr marL="0" indent="0">
              <a:buNone/>
            </a:pPr>
            <a:r>
              <a:rPr lang="en-GB" dirty="0"/>
              <a:t>A portfolio of evidence, which includes:</a:t>
            </a:r>
          </a:p>
          <a:p>
            <a:r>
              <a:rPr lang="en-GB" dirty="0"/>
              <a:t>Activity 1: programme materials and completed induction questionnaire </a:t>
            </a:r>
          </a:p>
          <a:p>
            <a:r>
              <a:rPr lang="en-GB" dirty="0"/>
              <a:t>Activity 2: written report of about 1000 words</a:t>
            </a:r>
          </a:p>
          <a:p>
            <a:r>
              <a:rPr lang="en-GB" dirty="0"/>
              <a:t>Activity 3: portfolio of workplace evidence (see assessment guidance)</a:t>
            </a:r>
          </a:p>
          <a:p>
            <a:r>
              <a:rPr lang="en-GB" dirty="0"/>
              <a:t>Activity 4: written report of about 1000 words</a:t>
            </a:r>
          </a:p>
          <a:p>
            <a:r>
              <a:rPr lang="en-GB" dirty="0"/>
              <a:t>Activity 5: personal development plan</a:t>
            </a:r>
            <a:r>
              <a:rPr lang="en-GB" b="1" dirty="0"/>
              <a:t>*</a:t>
            </a:r>
            <a:r>
              <a:rPr lang="en-GB" dirty="0"/>
              <a:t> and notes from self-analysis</a:t>
            </a:r>
          </a:p>
          <a:p>
            <a:r>
              <a:rPr lang="en-GB" dirty="0"/>
              <a:t>Activity 6: on-going written updates/additions to personal development plan (not due until March 2022)</a:t>
            </a:r>
          </a:p>
          <a:p>
            <a:pPr marL="0" indent="0">
              <a:buNone/>
            </a:pPr>
            <a:endParaRPr lang="en-GB" dirty="0"/>
          </a:p>
          <a:p>
            <a:pPr marL="0" indent="0">
              <a:buNone/>
            </a:pPr>
            <a:r>
              <a:rPr lang="en-GB" b="1" dirty="0"/>
              <a:t>*</a:t>
            </a:r>
            <a:r>
              <a:rPr lang="en-GB" dirty="0"/>
              <a:t> Please refer to Moodle/CIPD website for personal development plan templates and examples.  </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
        <p:nvSpPr>
          <p:cNvPr id="4" name="Slide Number Placeholder 3">
            <a:extLst>
              <a:ext uri="{FF2B5EF4-FFF2-40B4-BE49-F238E27FC236}">
                <a16:creationId xmlns:a16="http://schemas.microsoft.com/office/drawing/2014/main" id="{6200F292-C669-4674-835E-C6EC4F772B32}"/>
              </a:ext>
            </a:extLst>
          </p:cNvPr>
          <p:cNvSpPr>
            <a:spLocks noGrp="1"/>
          </p:cNvSpPr>
          <p:nvPr>
            <p:ph type="sldNum" sz="quarter" idx="12"/>
          </p:nvPr>
        </p:nvSpPr>
        <p:spPr/>
        <p:txBody>
          <a:bodyPr/>
          <a:lstStyle/>
          <a:p>
            <a:fld id="{12527470-34F4-4CF9-BF48-47C193E359C8}" type="slidenum">
              <a:rPr lang="en-GB" smtClean="0"/>
              <a:t>21</a:t>
            </a:fld>
            <a:endParaRPr lang="en-GB"/>
          </a:p>
        </p:txBody>
      </p:sp>
    </p:spTree>
    <p:extLst>
      <p:ext uri="{BB962C8B-B14F-4D97-AF65-F5344CB8AC3E}">
        <p14:creationId xmlns:p14="http://schemas.microsoft.com/office/powerpoint/2010/main" val="61666379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3743</TotalTime>
  <Words>1675</Words>
  <Application>Microsoft Office PowerPoint</Application>
  <PresentationFormat>Widescreen</PresentationFormat>
  <Paragraphs>152</Paragraphs>
  <Slides>21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ThemeUWTSD</vt:lpstr>
      <vt:lpstr>Developing Professional Practice in Human Resources</vt:lpstr>
      <vt:lpstr>Port-folio of Evidence</vt:lpstr>
      <vt:lpstr>Structure of Port-folio</vt:lpstr>
      <vt:lpstr>Example Evidence Matrix</vt:lpstr>
      <vt:lpstr>Learning Outcome 1 – Understand the Components of a specific HR career development programme</vt:lpstr>
      <vt:lpstr>LO1 - Evidence</vt:lpstr>
      <vt:lpstr>LO2 – Understand the range of HR Roles and behavioural requirements of HR professionals</vt:lpstr>
      <vt:lpstr>LO2 - Evidence</vt:lpstr>
      <vt:lpstr>Report</vt:lpstr>
      <vt:lpstr>LO3 -Be able to manage self and workload to meet performance requirements  </vt:lpstr>
      <vt:lpstr>LO3 - Evidence</vt:lpstr>
      <vt:lpstr>Include: </vt:lpstr>
      <vt:lpstr>Think about  .  .</vt:lpstr>
      <vt:lpstr>LO4 -Be able to work collaboratively with others, as a member of a team or working group  </vt:lpstr>
      <vt:lpstr> LO4 - Evidence</vt:lpstr>
      <vt:lpstr>Activity 4</vt:lpstr>
      <vt:lpstr>LO5 -Be able to apply CPD techniques to devise, implement and review a personal development plan   </vt:lpstr>
      <vt:lpstr>LO5 - Evidence</vt:lpstr>
      <vt:lpstr>Activity 5 </vt:lpstr>
      <vt:lpstr>Final Activity (due March 2022)</vt:lpstr>
      <vt:lpstr>Summary of Evidence to be produced/required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Rachael Jones</cp:lastModifiedBy>
  <cp:revision>23</cp:revision>
  <dcterms:created xsi:type="dcterms:W3CDTF">2018-10-04T10:12:03Z</dcterms:created>
  <dcterms:modified xsi:type="dcterms:W3CDTF">2020-10-09T09:54:23Z</dcterms:modified>
</cp:coreProperties>
</file>