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56" r:id="rId5"/>
    <p:sldId id="258" r:id="rId6"/>
    <p:sldId id="264" r:id="rId7"/>
    <p:sldId id="283" r:id="rId8"/>
    <p:sldId id="261" r:id="rId9"/>
    <p:sldId id="266" r:id="rId10"/>
    <p:sldId id="269" r:id="rId11"/>
    <p:sldId id="267" r:id="rId12"/>
    <p:sldId id="28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0" d="100"/>
          <a:sy n="60" d="100"/>
        </p:scale>
        <p:origin x="101" y="322"/>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12/11/2022</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12/11/2022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a:t>Click to edit Master subtitle style</a:t>
            </a:r>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a:t>Click to 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1617384" y="1433688"/>
            <a:ext cx="8957233" cy="3751769"/>
          </a:xfrm>
        </p:spPr>
        <p:txBody>
          <a:bodyPr/>
          <a:lstStyle/>
          <a:p>
            <a:pPr algn="ctr"/>
            <a:r>
              <a:rPr lang="en-GB" dirty="0">
                <a:solidFill>
                  <a:schemeClr val="accent1">
                    <a:lumMod val="40000"/>
                    <a:lumOff val="60000"/>
                  </a:schemeClr>
                </a:solidFill>
                <a:latin typeface="Times New Roman" panose="02020603050405020304" pitchFamily="18" charset="0"/>
                <a:cs typeface="Times New Roman" panose="02020603050405020304" pitchFamily="18" charset="0"/>
              </a:rPr>
              <a:t>How has the concept of ‘Fake News’ altered the public discourse on inequality?</a:t>
            </a:r>
            <a:endParaRPr lang="en-US"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
        <p:nvSpPr>
          <p:cNvPr id="5" name="Rectangle 2">
            <a:extLst>
              <a:ext uri="{FF2B5EF4-FFF2-40B4-BE49-F238E27FC236}">
                <a16:creationId xmlns:a16="http://schemas.microsoft.com/office/drawing/2014/main" id="{87623C53-51A5-DD59-4144-6F68F126F1FA}"/>
              </a:ext>
            </a:extLst>
          </p:cNvPr>
          <p:cNvSpPr>
            <a:spLocks noGrp="1" noChangeArrowheads="1"/>
          </p:cNvSpPr>
          <p:nvPr>
            <p:ph type="subTitle" idx="1"/>
          </p:nvPr>
        </p:nvSpPr>
        <p:spPr bwMode="auto">
          <a:xfrm>
            <a:off x="344311" y="6260548"/>
            <a:ext cx="1150337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lumMod val="9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Module Code: ECED7001		 Student number: 1502947	 Assessment No: 3</a:t>
            </a:r>
            <a:endParaRPr kumimoji="0" lang="en-GB" altLang="en-US" sz="1400" b="0" i="0" u="none" strike="noStrike" cap="none" normalizeH="0" baseline="0" dirty="0">
              <a:ln>
                <a:noFill/>
              </a:ln>
              <a:solidFill>
                <a:schemeClr val="bg1">
                  <a:lumMod val="95000"/>
                </a:schemeClr>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0" y="542925"/>
            <a:ext cx="6511471" cy="646331"/>
          </a:xfrm>
        </p:spPr>
        <p:txBody>
          <a:bodyPr/>
          <a:lstStyle/>
          <a:p>
            <a:pPr algn="ctr"/>
            <a:r>
              <a:rPr lang="en-US" sz="4000">
                <a:solidFill>
                  <a:schemeClr val="accent1">
                    <a:lumMod val="40000"/>
                    <a:lumOff val="60000"/>
                  </a:schemeClr>
                </a:solidFill>
              </a:rPr>
              <a:t>What is ‘Fake News’?</a:t>
            </a:r>
            <a:endParaRPr lang="en-US" sz="4000" dirty="0">
              <a:solidFill>
                <a:schemeClr val="accent1">
                  <a:lumMod val="40000"/>
                  <a:lumOff val="60000"/>
                </a:schemeClr>
              </a:solidFill>
            </a:endParaRPr>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a:xfrm>
            <a:off x="1534210" y="1854200"/>
            <a:ext cx="9123581" cy="3289300"/>
          </a:xfrm>
        </p:spPr>
        <p:txBody>
          <a:bodyPr/>
          <a:lstStyle/>
          <a:p>
            <a:pPr lvl="1"/>
            <a:endParaRPr lang="en-US" sz="1800" dirty="0">
              <a:solidFill>
                <a:schemeClr val="accent1">
                  <a:lumMod val="40000"/>
                  <a:lumOff val="60000"/>
                </a:schemeClr>
              </a:solidFill>
              <a:latin typeface="Times New Roman" panose="02020603050405020304" pitchFamily="18" charset="0"/>
              <a:cs typeface="Times New Roman" panose="02020603050405020304" pitchFamily="18" charset="0"/>
            </a:endParaRPr>
          </a:p>
          <a:p>
            <a:pPr lvl="1"/>
            <a:endParaRPr lang="en-US" sz="1800" dirty="0">
              <a:solidFill>
                <a:schemeClr val="accent1">
                  <a:lumMod val="40000"/>
                  <a:lumOff val="60000"/>
                </a:schemeClr>
              </a:solidFill>
              <a:latin typeface="Times New Roman" panose="02020603050405020304" pitchFamily="18" charset="0"/>
              <a:cs typeface="Times New Roman" panose="02020603050405020304" pitchFamily="18" charset="0"/>
            </a:endParaRPr>
          </a:p>
          <a:p>
            <a:pPr marL="457200" lvl="1" indent="0" algn="ctr">
              <a:buNone/>
            </a:pPr>
            <a:r>
              <a:rPr lang="en-US" sz="3000" dirty="0">
                <a:solidFill>
                  <a:schemeClr val="accent1">
                    <a:lumMod val="40000"/>
                    <a:lumOff val="60000"/>
                  </a:schemeClr>
                </a:solidFill>
                <a:latin typeface="Times New Roman" panose="02020603050405020304" pitchFamily="18" charset="0"/>
                <a:cs typeface="Times New Roman" panose="02020603050405020304" pitchFamily="18" charset="0"/>
              </a:rPr>
              <a:t>‘‘Fake News’  became a popular term used after the 2016 US Presidential Elections, as it was used by the candidate Donald Trump to attack the paparazzi who in his eyes were projecting their bias views to sabotage his chances’</a:t>
            </a:r>
          </a:p>
          <a:p>
            <a:pPr marL="0" indent="0" algn="ctr">
              <a:buNone/>
            </a:pPr>
            <a:endParaRPr lang="en-US" sz="1800" dirty="0">
              <a:solidFill>
                <a:schemeClr val="accent1">
                  <a:lumMod val="40000"/>
                  <a:lumOff val="60000"/>
                </a:schemeClr>
              </a:solidFill>
              <a:latin typeface="Times New Roman" panose="02020603050405020304" pitchFamily="18" charset="0"/>
              <a:cs typeface="Times New Roman" panose="02020603050405020304" pitchFamily="18" charset="0"/>
            </a:endParaRPr>
          </a:p>
          <a:p>
            <a:pPr marL="0" indent="0" algn="r">
              <a:buNone/>
            </a:pPr>
            <a:r>
              <a:rPr lang="en-US" sz="2400" dirty="0">
                <a:solidFill>
                  <a:schemeClr val="accent1">
                    <a:lumMod val="40000"/>
                    <a:lumOff val="60000"/>
                  </a:schemeClr>
                </a:solidFill>
                <a:latin typeface="Times New Roman" panose="02020603050405020304" pitchFamily="18" charset="0"/>
                <a:cs typeface="Times New Roman" panose="02020603050405020304" pitchFamily="18" charset="0"/>
              </a:rPr>
              <a:t>(Greifeneder </a:t>
            </a:r>
            <a:r>
              <a:rPr lang="en-US" sz="2400" i="1" dirty="0">
                <a:solidFill>
                  <a:schemeClr val="accent1">
                    <a:lumMod val="40000"/>
                    <a:lumOff val="60000"/>
                  </a:schemeClr>
                </a:solidFill>
                <a:latin typeface="Times New Roman" panose="02020603050405020304" pitchFamily="18" charset="0"/>
                <a:cs typeface="Times New Roman" panose="02020603050405020304" pitchFamily="18" charset="0"/>
              </a:rPr>
              <a:t>et al</a:t>
            </a:r>
            <a:r>
              <a:rPr lang="en-US" sz="2400" dirty="0">
                <a:solidFill>
                  <a:schemeClr val="accent1">
                    <a:lumMod val="40000"/>
                    <a:lumOff val="60000"/>
                  </a:schemeClr>
                </a:solidFill>
                <a:latin typeface="Times New Roman" panose="02020603050405020304" pitchFamily="18" charset="0"/>
                <a:cs typeface="Times New Roman" panose="02020603050405020304" pitchFamily="18" charset="0"/>
              </a:rPr>
              <a:t>., 2020)</a:t>
            </a:r>
          </a:p>
          <a:p>
            <a:pPr marL="0" indent="0" algn="r">
              <a:buNone/>
            </a:pPr>
            <a:endParaRPr lang="en-US" sz="1800"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2</a:t>
            </a:fld>
            <a:endParaRPr lang="en-US" dirty="0"/>
          </a:p>
        </p:txBody>
      </p:sp>
    </p:spTree>
    <p:extLst>
      <p:ext uri="{BB962C8B-B14F-4D97-AF65-F5344CB8AC3E}">
        <p14:creationId xmlns:p14="http://schemas.microsoft.com/office/powerpoint/2010/main" val="373348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0" y="542925"/>
            <a:ext cx="6369957" cy="646331"/>
          </a:xfrm>
        </p:spPr>
        <p:txBody>
          <a:bodyPr/>
          <a:lstStyle/>
          <a:p>
            <a:pPr algn="ctr"/>
            <a:r>
              <a:rPr lang="en-US" sz="4000" dirty="0">
                <a:solidFill>
                  <a:schemeClr val="accent1">
                    <a:lumMod val="40000"/>
                    <a:lumOff val="60000"/>
                  </a:schemeClr>
                </a:solidFill>
                <a:latin typeface="Times New Roman" panose="02020603050405020304" pitchFamily="18" charset="0"/>
                <a:cs typeface="Times New Roman" panose="02020603050405020304" pitchFamily="18" charset="0"/>
              </a:rPr>
              <a:t>Why does it matter?</a:t>
            </a:r>
          </a:p>
        </p:txBody>
      </p:sp>
      <p:sp>
        <p:nvSpPr>
          <p:cNvPr id="19" name="Text Placeholder 18">
            <a:extLst>
              <a:ext uri="{FF2B5EF4-FFF2-40B4-BE49-F238E27FC236}">
                <a16:creationId xmlns:a16="http://schemas.microsoft.com/office/drawing/2014/main" id="{782206B1-586F-4254-9B36-D06C4E294ACF}"/>
              </a:ext>
            </a:extLst>
          </p:cNvPr>
          <p:cNvSpPr>
            <a:spLocks noGrp="1"/>
          </p:cNvSpPr>
          <p:nvPr>
            <p:ph type="body" sz="quarter" idx="18"/>
          </p:nvPr>
        </p:nvSpPr>
        <p:spPr>
          <a:xfrm>
            <a:off x="1394997" y="1919385"/>
            <a:ext cx="9402006" cy="3019230"/>
          </a:xfrm>
        </p:spPr>
        <p:txBody>
          <a:bodyPr/>
          <a:lstStyle/>
          <a:p>
            <a:endParaRPr lang="en-US" dirty="0"/>
          </a:p>
          <a:p>
            <a:pPr algn="ctr"/>
            <a:r>
              <a:rPr lang="en-GB" sz="3000" dirty="0">
                <a:solidFill>
                  <a:schemeClr val="accent1">
                    <a:lumMod val="40000"/>
                    <a:lumOff val="60000"/>
                  </a:schemeClr>
                </a:solidFill>
                <a:latin typeface="Times New Roman" panose="02020603050405020304" pitchFamily="18" charset="0"/>
                <a:cs typeface="Times New Roman" panose="02020603050405020304" pitchFamily="18" charset="0"/>
              </a:rPr>
              <a:t>‘One aspect is that online social media has democratized the means of news production and dissemination, but on the other hand, it has become a breeding ground for false and fake news’</a:t>
            </a:r>
          </a:p>
          <a:p>
            <a:pPr algn="r"/>
            <a:r>
              <a:rPr lang="en-US" sz="2800" dirty="0">
                <a:solidFill>
                  <a:schemeClr val="accent1">
                    <a:lumMod val="40000"/>
                    <a:lumOff val="60000"/>
                  </a:schemeClr>
                </a:solidFill>
                <a:latin typeface="Times New Roman" panose="02020603050405020304" pitchFamily="18" charset="0"/>
                <a:cs typeface="Times New Roman" panose="02020603050405020304" pitchFamily="18" charset="0"/>
              </a:rPr>
              <a:t>(Tides Academy, 2021)</a:t>
            </a:r>
          </a:p>
        </p:txBody>
      </p:sp>
      <p:sp>
        <p:nvSpPr>
          <p:cNvPr id="2" name="Slide Number Placeholder 1">
            <a:extLst>
              <a:ext uri="{FF2B5EF4-FFF2-40B4-BE49-F238E27FC236}">
                <a16:creationId xmlns:a16="http://schemas.microsoft.com/office/drawing/2014/main" id="{FAC2D367-2A6E-41FE-A9EA-24FF17BCAA97}"/>
              </a:ext>
            </a:extLst>
          </p:cNvPr>
          <p:cNvSpPr>
            <a:spLocks noGrp="1"/>
          </p:cNvSpPr>
          <p:nvPr>
            <p:ph type="sldNum" sz="quarter" idx="12"/>
          </p:nvPr>
        </p:nvSpPr>
        <p:spPr/>
        <p:txBody>
          <a:bodyPr/>
          <a:lstStyle/>
          <a:p>
            <a:fld id="{C263D6C4-4840-40CC-AC84-17E24B3B7BDE}" type="slidenum">
              <a:rPr lang="en-US" smtClean="0"/>
              <a:pPr/>
              <a:t>3</a:t>
            </a:fld>
            <a:endParaRPr lang="en-US" dirty="0"/>
          </a:p>
        </p:txBody>
      </p:sp>
    </p:spTree>
    <p:extLst>
      <p:ext uri="{BB962C8B-B14F-4D97-AF65-F5344CB8AC3E}">
        <p14:creationId xmlns:p14="http://schemas.microsoft.com/office/powerpoint/2010/main" val="663103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0" y="301625"/>
            <a:ext cx="7073900" cy="1200329"/>
          </a:xfrm>
        </p:spPr>
        <p:txBody>
          <a:bodyPr/>
          <a:lstStyle/>
          <a:p>
            <a:pPr algn="ctr"/>
            <a:r>
              <a:rPr lang="en-US" sz="4000">
                <a:solidFill>
                  <a:schemeClr val="accent1">
                    <a:lumMod val="40000"/>
                    <a:lumOff val="60000"/>
                  </a:schemeClr>
                </a:solidFill>
                <a:latin typeface="Times New Roman" panose="02020603050405020304" pitchFamily="18" charset="0"/>
                <a:cs typeface="Times New Roman" panose="02020603050405020304" pitchFamily="18" charset="0"/>
              </a:rPr>
              <a:t>What is the impact of </a:t>
            </a:r>
            <a:br>
              <a:rPr lang="en-US" sz="4000">
                <a:solidFill>
                  <a:schemeClr val="accent1">
                    <a:lumMod val="40000"/>
                    <a:lumOff val="60000"/>
                  </a:schemeClr>
                </a:solidFill>
                <a:latin typeface="Times New Roman" panose="02020603050405020304" pitchFamily="18" charset="0"/>
                <a:cs typeface="Times New Roman" panose="02020603050405020304" pitchFamily="18" charset="0"/>
              </a:rPr>
            </a:br>
            <a:r>
              <a:rPr lang="en-US" sz="4000">
                <a:solidFill>
                  <a:schemeClr val="accent1">
                    <a:lumMod val="40000"/>
                    <a:lumOff val="60000"/>
                  </a:schemeClr>
                </a:solidFill>
                <a:latin typeface="Times New Roman" panose="02020603050405020304" pitchFamily="18" charset="0"/>
                <a:cs typeface="Times New Roman" panose="02020603050405020304" pitchFamily="18" charset="0"/>
              </a:rPr>
              <a:t>‘Fake News’?</a:t>
            </a:r>
            <a:endParaRPr lang="en-US" sz="4000"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2F478C69-0A1D-45FF-8600-ED903803FFE1}"/>
              </a:ext>
            </a:extLst>
          </p:cNvPr>
          <p:cNvSpPr>
            <a:spLocks noGrp="1"/>
          </p:cNvSpPr>
          <p:nvPr>
            <p:ph type="sldNum" sz="quarter" idx="12"/>
          </p:nvPr>
        </p:nvSpPr>
        <p:spPr/>
        <p:txBody>
          <a:bodyPr/>
          <a:lstStyle/>
          <a:p>
            <a:fld id="{C263D6C4-4840-40CC-AC84-17E24B3B7BDE}" type="slidenum">
              <a:rPr lang="en-US" smtClean="0"/>
              <a:pPr/>
              <a:t>4</a:t>
            </a:fld>
            <a:endParaRPr lang="en-US" dirty="0"/>
          </a:p>
        </p:txBody>
      </p:sp>
      <p:sp>
        <p:nvSpPr>
          <p:cNvPr id="5" name="TextBox 4">
            <a:extLst>
              <a:ext uri="{FF2B5EF4-FFF2-40B4-BE49-F238E27FC236}">
                <a16:creationId xmlns:a16="http://schemas.microsoft.com/office/drawing/2014/main" id="{E4CF87EF-EE2B-8504-1B1D-2C75047F98CA}"/>
              </a:ext>
            </a:extLst>
          </p:cNvPr>
          <p:cNvSpPr txBox="1"/>
          <p:nvPr/>
        </p:nvSpPr>
        <p:spPr>
          <a:xfrm>
            <a:off x="711200" y="2690336"/>
            <a:ext cx="9880600" cy="2600199"/>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GB" sz="2800">
                <a:solidFill>
                  <a:schemeClr val="accent1">
                    <a:lumMod val="40000"/>
                    <a:lumOff val="60000"/>
                  </a:schemeClr>
                </a:solidFill>
                <a:latin typeface="Times New Roman" panose="02020603050405020304" pitchFamily="18" charset="0"/>
                <a:cs typeface="Times New Roman" panose="02020603050405020304" pitchFamily="18" charset="0"/>
              </a:rPr>
              <a:t>Spreads quickly and easily through social media.</a:t>
            </a:r>
          </a:p>
          <a:p>
            <a:pPr marL="457200" indent="-457200">
              <a:lnSpc>
                <a:spcPct val="150000"/>
              </a:lnSpc>
              <a:buFont typeface="Arial" panose="020B0604020202020204" pitchFamily="34" charset="0"/>
              <a:buChar char="•"/>
            </a:pPr>
            <a:r>
              <a:rPr lang="en-GB" sz="2800">
                <a:solidFill>
                  <a:schemeClr val="accent1">
                    <a:lumMod val="40000"/>
                    <a:lumOff val="60000"/>
                  </a:schemeClr>
                </a:solidFill>
                <a:latin typeface="Times New Roman" panose="02020603050405020304" pitchFamily="18" charset="0"/>
                <a:cs typeface="Times New Roman" panose="02020603050405020304" pitchFamily="18" charset="0"/>
              </a:rPr>
              <a:t>Has the ability to cause international unrest.</a:t>
            </a:r>
          </a:p>
          <a:p>
            <a:pPr marL="457200" indent="-457200">
              <a:lnSpc>
                <a:spcPct val="150000"/>
              </a:lnSpc>
              <a:buFont typeface="Arial" panose="020B0604020202020204" pitchFamily="34" charset="0"/>
              <a:buChar char="•"/>
            </a:pPr>
            <a:r>
              <a:rPr lang="en-GB" sz="2800">
                <a:solidFill>
                  <a:schemeClr val="accent1">
                    <a:lumMod val="40000"/>
                    <a:lumOff val="60000"/>
                  </a:schemeClr>
                </a:solidFill>
                <a:latin typeface="Times New Roman" panose="02020603050405020304" pitchFamily="18" charset="0"/>
                <a:cs typeface="Times New Roman" panose="02020603050405020304" pitchFamily="18" charset="0"/>
              </a:rPr>
              <a:t>Is often more believed than truth.</a:t>
            </a:r>
          </a:p>
          <a:p>
            <a:pPr marL="457200" indent="-457200">
              <a:lnSpc>
                <a:spcPct val="150000"/>
              </a:lnSpc>
              <a:buFont typeface="Arial" panose="020B0604020202020204" pitchFamily="34" charset="0"/>
              <a:buChar char="•"/>
            </a:pPr>
            <a:r>
              <a:rPr lang="en-GB" sz="2800">
                <a:solidFill>
                  <a:schemeClr val="accent1">
                    <a:lumMod val="40000"/>
                    <a:lumOff val="60000"/>
                  </a:schemeClr>
                </a:solidFill>
                <a:latin typeface="Times New Roman" panose="02020603050405020304" pitchFamily="18" charset="0"/>
                <a:cs typeface="Times New Roman" panose="02020603050405020304" pitchFamily="18" charset="0"/>
              </a:rPr>
              <a:t>Affects freedom of speech.</a:t>
            </a:r>
            <a:endParaRPr lang="en-GB" sz="2800"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51187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0" y="0"/>
            <a:ext cx="6424386" cy="1189256"/>
          </a:xfrm>
        </p:spPr>
        <p:txBody>
          <a:bodyPr/>
          <a:lstStyle/>
          <a:p>
            <a:pPr algn="ctr"/>
            <a:br>
              <a:rPr lang="en-US" sz="4000" dirty="0">
                <a:solidFill>
                  <a:schemeClr val="accent1">
                    <a:lumMod val="40000"/>
                    <a:lumOff val="60000"/>
                  </a:schemeClr>
                </a:solidFill>
                <a:latin typeface="Times New Roman" panose="02020603050405020304" pitchFamily="18" charset="0"/>
                <a:cs typeface="Times New Roman" panose="02020603050405020304" pitchFamily="18" charset="0"/>
              </a:rPr>
            </a:br>
            <a:r>
              <a:rPr lang="en-US" sz="4000" dirty="0">
                <a:solidFill>
                  <a:schemeClr val="accent1">
                    <a:lumMod val="40000"/>
                    <a:lumOff val="60000"/>
                  </a:schemeClr>
                </a:solidFill>
                <a:latin typeface="Times New Roman" panose="02020603050405020304" pitchFamily="18" charset="0"/>
                <a:cs typeface="Times New Roman" panose="02020603050405020304" pitchFamily="18" charset="0"/>
              </a:rPr>
              <a:t>Inequality &amp; ‘Fake News’</a:t>
            </a:r>
          </a:p>
        </p:txBody>
      </p:sp>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a:lstStyle/>
          <a:p>
            <a:fld id="{C263D6C4-4840-40CC-AC84-17E24B3B7BDE}" type="slidenum">
              <a:rPr lang="en-US" smtClean="0"/>
              <a:pPr/>
              <a:t>5</a:t>
            </a:fld>
            <a:endParaRPr lang="en-US" dirty="0"/>
          </a:p>
        </p:txBody>
      </p:sp>
      <p:sp>
        <p:nvSpPr>
          <p:cNvPr id="8" name="Text Placeholder 7">
            <a:extLst>
              <a:ext uri="{FF2B5EF4-FFF2-40B4-BE49-F238E27FC236}">
                <a16:creationId xmlns:a16="http://schemas.microsoft.com/office/drawing/2014/main" id="{47DC4E62-1A34-4F98-A451-214F1808519C}"/>
              </a:ext>
            </a:extLst>
          </p:cNvPr>
          <p:cNvSpPr>
            <a:spLocks noGrp="1"/>
          </p:cNvSpPr>
          <p:nvPr>
            <p:ph type="body" sz="quarter" idx="2"/>
          </p:nvPr>
        </p:nvSpPr>
        <p:spPr>
          <a:xfrm>
            <a:off x="692150" y="2120900"/>
            <a:ext cx="10807700" cy="2616200"/>
          </a:xfrm>
        </p:spPr>
        <p:txBody>
          <a:bodyPr>
            <a:normAutofit/>
          </a:bodyPr>
          <a:lstStyle/>
          <a:p>
            <a:pPr marL="0" indent="0" algn="ctr">
              <a:buNone/>
            </a:pPr>
            <a:r>
              <a:rPr lang="en-GB" sz="2800" dirty="0">
                <a:solidFill>
                  <a:schemeClr val="accent1">
                    <a:lumMod val="40000"/>
                    <a:lumOff val="60000"/>
                  </a:schemeClr>
                </a:solidFill>
                <a:latin typeface="Times New Roman" panose="02020603050405020304" pitchFamily="18" charset="0"/>
                <a:cs typeface="Times New Roman" panose="02020603050405020304" pitchFamily="18" charset="0"/>
              </a:rPr>
              <a:t>‘The contribution of intersectional methodologies, although they introduced new obstacles, was paramount for the poststructuralist movement and the larger popular movement to deconstruct social boundaries as a means of combating Inequality’</a:t>
            </a:r>
          </a:p>
          <a:p>
            <a:pPr marL="0" indent="0" algn="r">
              <a:buNone/>
            </a:pPr>
            <a:endParaRPr lang="en-US" sz="2400" dirty="0">
              <a:solidFill>
                <a:schemeClr val="accent1">
                  <a:lumMod val="40000"/>
                  <a:lumOff val="60000"/>
                </a:schemeClr>
              </a:solidFill>
              <a:latin typeface="Times New Roman" panose="02020603050405020304" pitchFamily="18" charset="0"/>
              <a:cs typeface="Times New Roman" panose="02020603050405020304" pitchFamily="18" charset="0"/>
            </a:endParaRPr>
          </a:p>
          <a:p>
            <a:pPr marL="0" indent="0" algn="r">
              <a:buNone/>
            </a:pPr>
            <a:r>
              <a:rPr lang="en-US" sz="2400" dirty="0">
                <a:solidFill>
                  <a:schemeClr val="accent1">
                    <a:lumMod val="40000"/>
                    <a:lumOff val="60000"/>
                  </a:schemeClr>
                </a:solidFill>
                <a:latin typeface="Times New Roman" panose="02020603050405020304" pitchFamily="18" charset="0"/>
                <a:cs typeface="Times New Roman" panose="02020603050405020304" pitchFamily="18" charset="0"/>
              </a:rPr>
              <a:t>(Giusti &amp; Piras, 2021)</a:t>
            </a:r>
          </a:p>
        </p:txBody>
      </p:sp>
    </p:spTree>
    <p:extLst>
      <p:ext uri="{BB962C8B-B14F-4D97-AF65-F5344CB8AC3E}">
        <p14:creationId xmlns:p14="http://schemas.microsoft.com/office/powerpoint/2010/main" val="3607270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a:xfrm>
            <a:off x="0" y="542925"/>
            <a:ext cx="6435271" cy="646331"/>
          </a:xfrm>
        </p:spPr>
        <p:txBody>
          <a:bodyPr/>
          <a:lstStyle/>
          <a:p>
            <a:pPr algn="ctr"/>
            <a:r>
              <a:rPr lang="en-US" sz="4000" dirty="0">
                <a:solidFill>
                  <a:schemeClr val="accent1">
                    <a:lumMod val="40000"/>
                    <a:lumOff val="60000"/>
                  </a:schemeClr>
                </a:solidFill>
                <a:latin typeface="Times New Roman" panose="02020603050405020304" pitchFamily="18" charset="0"/>
                <a:cs typeface="Times New Roman" panose="02020603050405020304" pitchFamily="18" charset="0"/>
              </a:rPr>
              <a:t>Conclusions</a:t>
            </a:r>
          </a:p>
        </p:txBody>
      </p:sp>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US" smtClean="0"/>
              <a:pPr/>
              <a:t>6</a:t>
            </a:fld>
            <a:endParaRPr lang="en-US" dirty="0"/>
          </a:p>
        </p:txBody>
      </p:sp>
      <p:sp>
        <p:nvSpPr>
          <p:cNvPr id="3" name="TextBox 2">
            <a:extLst>
              <a:ext uri="{FF2B5EF4-FFF2-40B4-BE49-F238E27FC236}">
                <a16:creationId xmlns:a16="http://schemas.microsoft.com/office/drawing/2014/main" id="{92664274-F5E1-1A30-AF68-D1D2B53C2B15}"/>
              </a:ext>
            </a:extLst>
          </p:cNvPr>
          <p:cNvSpPr txBox="1"/>
          <p:nvPr/>
        </p:nvSpPr>
        <p:spPr>
          <a:xfrm>
            <a:off x="2387600" y="1736229"/>
            <a:ext cx="7416800" cy="3385542"/>
          </a:xfrm>
          <a:prstGeom prst="rect">
            <a:avLst/>
          </a:prstGeom>
          <a:noFill/>
        </p:spPr>
        <p:txBody>
          <a:bodyPr wrap="square" rtlCol="0">
            <a:spAutoFit/>
          </a:bodyPr>
          <a:lstStyle/>
          <a:p>
            <a:pPr algn="ctr"/>
            <a:r>
              <a:rPr lang="en-GB" sz="2800" dirty="0">
                <a:solidFill>
                  <a:schemeClr val="accent1">
                    <a:lumMod val="40000"/>
                    <a:lumOff val="60000"/>
                  </a:schemeClr>
                </a:solidFill>
                <a:latin typeface="Times New Roman" panose="02020603050405020304" pitchFamily="18" charset="0"/>
                <a:cs typeface="Times New Roman" panose="02020603050405020304" pitchFamily="18" charset="0"/>
              </a:rPr>
              <a:t>As fake news is continuously spread through the means of social media, with a common consensus being that anything that is repeated and heard enough soon becomes believed to be true.</a:t>
            </a:r>
          </a:p>
          <a:p>
            <a:pPr algn="ctr"/>
            <a:endParaRPr lang="en-GB" sz="2800" dirty="0">
              <a:solidFill>
                <a:schemeClr val="accent1">
                  <a:lumMod val="40000"/>
                  <a:lumOff val="60000"/>
                </a:schemeClr>
              </a:solidFill>
              <a:latin typeface="Times New Roman" panose="02020603050405020304" pitchFamily="18" charset="0"/>
              <a:cs typeface="Times New Roman" panose="02020603050405020304" pitchFamily="18" charset="0"/>
            </a:endParaRPr>
          </a:p>
          <a:p>
            <a:pPr algn="ctr"/>
            <a:r>
              <a:rPr lang="en-GB" sz="2800" dirty="0">
                <a:solidFill>
                  <a:schemeClr val="accent1">
                    <a:lumMod val="40000"/>
                    <a:lumOff val="60000"/>
                  </a:schemeClr>
                </a:solidFill>
                <a:latin typeface="Times New Roman" panose="02020603050405020304" pitchFamily="18" charset="0"/>
                <a:cs typeface="Times New Roman" panose="02020603050405020304" pitchFamily="18" charset="0"/>
              </a:rPr>
              <a:t>Eventually may take on a life of its own which can be linked to conspiracy theory.</a:t>
            </a:r>
          </a:p>
          <a:p>
            <a:endParaRPr lang="en-GB" dirty="0">
              <a:solidFill>
                <a:schemeClr val="accent1">
                  <a:lumMod val="40000"/>
                  <a:lumOff val="60000"/>
                </a:schemeClr>
              </a:solidFill>
            </a:endParaRPr>
          </a:p>
        </p:txBody>
      </p:sp>
    </p:spTree>
    <p:extLst>
      <p:ext uri="{BB962C8B-B14F-4D97-AF65-F5344CB8AC3E}">
        <p14:creationId xmlns:p14="http://schemas.microsoft.com/office/powerpoint/2010/main" val="1065425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2882555" y="1904209"/>
            <a:ext cx="6426890" cy="3049582"/>
          </a:xfrm>
        </p:spPr>
        <p:txBody>
          <a:bodyPr/>
          <a:lstStyle/>
          <a:p>
            <a:pPr algn="ctr"/>
            <a:r>
              <a:rPr lang="en-US" sz="7200" dirty="0">
                <a:solidFill>
                  <a:schemeClr val="accent1">
                    <a:lumMod val="40000"/>
                    <a:lumOff val="60000"/>
                  </a:schemeClr>
                </a:solidFill>
                <a:latin typeface="Times New Roman" panose="02020603050405020304" pitchFamily="18" charset="0"/>
                <a:cs typeface="Times New Roman" panose="02020603050405020304" pitchFamily="18" charset="0"/>
              </a:rPr>
              <a:t>Thank You</a:t>
            </a:r>
            <a:endParaRPr lang="en-GB" sz="7200"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977186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CD37D6-FE32-48E3-A3AD-F07BE6A19FA1}"/>
              </a:ext>
            </a:extLst>
          </p:cNvPr>
          <p:cNvSpPr>
            <a:spLocks noGrp="1"/>
          </p:cNvSpPr>
          <p:nvPr>
            <p:ph type="title"/>
          </p:nvPr>
        </p:nvSpPr>
        <p:spPr>
          <a:xfrm>
            <a:off x="4000500" y="119744"/>
            <a:ext cx="4191000" cy="696962"/>
          </a:xfrm>
        </p:spPr>
        <p:txBody>
          <a:bodyPr>
            <a:noAutofit/>
          </a:bodyPr>
          <a:lstStyle/>
          <a:p>
            <a:pPr algn="ctr"/>
            <a:r>
              <a:rPr lang="en-US" sz="4400" b="1" u="sng" dirty="0">
                <a:solidFill>
                  <a:schemeClr val="accent1">
                    <a:lumMod val="40000"/>
                    <a:lumOff val="60000"/>
                  </a:schemeClr>
                </a:solidFill>
              </a:rPr>
              <a:t>References</a:t>
            </a:r>
          </a:p>
        </p:txBody>
      </p:sp>
      <p:sp>
        <p:nvSpPr>
          <p:cNvPr id="2" name="Slide Number Placeholder 1">
            <a:extLst>
              <a:ext uri="{FF2B5EF4-FFF2-40B4-BE49-F238E27FC236}">
                <a16:creationId xmlns:a16="http://schemas.microsoft.com/office/drawing/2014/main" id="{8EDC7217-2779-44E0-9E6D-3B3879516A1D}"/>
              </a:ext>
            </a:extLst>
          </p:cNvPr>
          <p:cNvSpPr>
            <a:spLocks noGrp="1"/>
          </p:cNvSpPr>
          <p:nvPr>
            <p:ph type="sldNum" sz="quarter" idx="12"/>
          </p:nvPr>
        </p:nvSpPr>
        <p:spPr/>
        <p:txBody>
          <a:bodyPr/>
          <a:lstStyle/>
          <a:p>
            <a:fld id="{C263D6C4-4840-40CC-AC84-17E24B3B7BDE}" type="slidenum">
              <a:rPr lang="en-US" smtClean="0"/>
              <a:pPr/>
              <a:t>8</a:t>
            </a:fld>
            <a:endParaRPr lang="en-US" dirty="0"/>
          </a:p>
        </p:txBody>
      </p:sp>
      <p:sp>
        <p:nvSpPr>
          <p:cNvPr id="3" name="TextBox 2">
            <a:extLst>
              <a:ext uri="{FF2B5EF4-FFF2-40B4-BE49-F238E27FC236}">
                <a16:creationId xmlns:a16="http://schemas.microsoft.com/office/drawing/2014/main" id="{C938F104-D296-769D-0E57-A2394AE57419}"/>
              </a:ext>
            </a:extLst>
          </p:cNvPr>
          <p:cNvSpPr txBox="1"/>
          <p:nvPr/>
        </p:nvSpPr>
        <p:spPr>
          <a:xfrm>
            <a:off x="2501900" y="917912"/>
            <a:ext cx="8509000" cy="5078313"/>
          </a:xfrm>
          <a:prstGeom prst="rect">
            <a:avLst/>
          </a:prstGeom>
          <a:noFill/>
        </p:spPr>
        <p:txBody>
          <a:bodyPr wrap="square" rtlCol="0">
            <a:spAutoFit/>
          </a:bodyPr>
          <a:lstStyle/>
          <a:p>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BBC (2020)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A brief history of fake news</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BBC Bitesize</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BBC. Available at: https://www.bbc.co.uk/bitesize/articles/zwcgn9q (Accessed: December 12, 2022). </a:t>
            </a:r>
          </a:p>
          <a:p>
            <a:endPar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endParaRPr>
          </a:p>
          <a:p>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Giusti, S. and Piras, E. (2021)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Democracy and fake news information manipulation and post-truth politics</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London, New York: Routledge, Taylor &amp; Francis Group. </a:t>
            </a:r>
          </a:p>
          <a:p>
            <a:endPar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endParaRPr>
          </a:p>
          <a:p>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Greifeneder, R.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et al.</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(eds) (2020) “The psychology of fake news,”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Psychological Inoculation Against Fake News</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pp. 147–169. Available at: https://doi.org/10.4324/9780429295379. </a:t>
            </a:r>
          </a:p>
          <a:p>
            <a:endPar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endParaRPr>
          </a:p>
          <a:p>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ITV (2019)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What is fake news, what are the worst examples and why does it matter?</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ITV News</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Available at: https://www.itv.com/news/2019-02-18/fake-news-examples-pope-trump-pizzagate-clinton (Accessed: December 10, 2022). </a:t>
            </a:r>
          </a:p>
          <a:p>
            <a:endPar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endParaRPr>
          </a:p>
          <a:p>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Latham, H. (2021)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Fake news and its implications for human rights</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a:t>
            </a:r>
            <a:r>
              <a:rPr lang="en-GB" i="1" dirty="0">
                <a:solidFill>
                  <a:schemeClr val="accent1">
                    <a:lumMod val="40000"/>
                    <a:lumOff val="60000"/>
                  </a:schemeClr>
                </a:solidFill>
                <a:effectLst/>
                <a:latin typeface="Times New Roman" panose="02020603050405020304" pitchFamily="18" charset="0"/>
                <a:cs typeface="Times New Roman" panose="02020603050405020304" pitchFamily="18" charset="0"/>
              </a:rPr>
              <a:t>Human Rights Pulse</a:t>
            </a:r>
            <a:r>
              <a:rPr lang="en-GB" dirty="0">
                <a:solidFill>
                  <a:schemeClr val="accent1">
                    <a:lumMod val="40000"/>
                    <a:lumOff val="60000"/>
                  </a:schemeClr>
                </a:solidFill>
                <a:effectLst/>
                <a:latin typeface="Times New Roman" panose="02020603050405020304" pitchFamily="18" charset="0"/>
                <a:cs typeface="Times New Roman" panose="02020603050405020304" pitchFamily="18" charset="0"/>
              </a:rPr>
              <a:t>. Human Rights Pulse. Available at: https://www.humanrightspulse.com/mastercontentblog/fake-news-and-its-implications-for-human-rights (Accessed: December 10, 2022). </a:t>
            </a:r>
          </a:p>
        </p:txBody>
      </p:sp>
    </p:spTree>
    <p:extLst>
      <p:ext uri="{BB962C8B-B14F-4D97-AF65-F5344CB8AC3E}">
        <p14:creationId xmlns:p14="http://schemas.microsoft.com/office/powerpoint/2010/main" val="914134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765BA-2485-BBFD-6BD3-C143C6B9B909}"/>
              </a:ext>
            </a:extLst>
          </p:cNvPr>
          <p:cNvSpPr>
            <a:spLocks noGrp="1"/>
          </p:cNvSpPr>
          <p:nvPr>
            <p:ph type="title"/>
          </p:nvPr>
        </p:nvSpPr>
        <p:spPr>
          <a:xfrm>
            <a:off x="2523672" y="879475"/>
            <a:ext cx="8855528" cy="5099050"/>
          </a:xfrm>
        </p:spPr>
        <p:txBody>
          <a:bodyPr>
            <a:noAutofit/>
          </a:bodyPr>
          <a:lstStyle/>
          <a:p>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Lewandowsky, S., Ecker, U.K. and Cook, J. (2017) “Beyond misinformation: Understanding and coping with the ‘post-truth’ era.,” </a:t>
            </a:r>
            <a:r>
              <a:rPr lang="en-GB" sz="1800" i="1" dirty="0">
                <a:solidFill>
                  <a:schemeClr val="accent1">
                    <a:lumMod val="40000"/>
                    <a:lumOff val="60000"/>
                  </a:schemeClr>
                </a:solidFill>
                <a:effectLst/>
                <a:latin typeface="Times New Roman" panose="02020603050405020304" pitchFamily="18" charset="0"/>
                <a:cs typeface="Times New Roman" panose="02020603050405020304" pitchFamily="18" charset="0"/>
              </a:rPr>
              <a:t>Journal of Applied Research in Memory and Cognition</a:t>
            </a: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 6(4), pp. 353–369. Available at: https://doi.org/10.1016/j.jarmac.2017.07.008. </a:t>
            </a:r>
            <a:b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br>
            <a:b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b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Manson, S.M. (2001) “Simplifying complexity: A review of complexity theory,” </a:t>
            </a:r>
            <a:r>
              <a:rPr lang="en-GB" sz="1800" i="1" dirty="0" err="1">
                <a:solidFill>
                  <a:schemeClr val="accent1">
                    <a:lumMod val="40000"/>
                    <a:lumOff val="60000"/>
                  </a:schemeClr>
                </a:solidFill>
                <a:effectLst/>
                <a:latin typeface="Times New Roman" panose="02020603050405020304" pitchFamily="18" charset="0"/>
                <a:cs typeface="Times New Roman" panose="02020603050405020304" pitchFamily="18" charset="0"/>
              </a:rPr>
              <a:t>Geoforum</a:t>
            </a: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 32(3), pp. 405–414. Available at: https://doi.org/10.1016/s0016-7185(00)00035-x. </a:t>
            </a:r>
            <a:b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br>
            <a:b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b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Tides Academy (2021) </a:t>
            </a:r>
            <a:r>
              <a:rPr lang="en-GB" sz="1800" i="1" dirty="0">
                <a:solidFill>
                  <a:schemeClr val="accent1">
                    <a:lumMod val="40000"/>
                    <a:lumOff val="60000"/>
                  </a:schemeClr>
                </a:solidFill>
                <a:effectLst/>
                <a:latin typeface="Times New Roman" panose="02020603050405020304" pitchFamily="18" charset="0"/>
                <a:cs typeface="Times New Roman" panose="02020603050405020304" pitchFamily="18" charset="0"/>
              </a:rPr>
              <a:t>Impact of fake news on Society</a:t>
            </a: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 </a:t>
            </a:r>
            <a:r>
              <a:rPr lang="en-GB" sz="1800" i="1" dirty="0">
                <a:solidFill>
                  <a:schemeClr val="accent1">
                    <a:lumMod val="40000"/>
                    <a:lumOff val="60000"/>
                  </a:schemeClr>
                </a:solidFill>
                <a:effectLst/>
                <a:latin typeface="Times New Roman" panose="02020603050405020304" pitchFamily="18" charset="0"/>
                <a:cs typeface="Times New Roman" panose="02020603050405020304" pitchFamily="18" charset="0"/>
              </a:rPr>
              <a:t>Tides Academy</a:t>
            </a: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 Available at: https://tidesacademy.com/impact-of-fake-news-on-society/ (Accessed: December 10, 2022). </a:t>
            </a:r>
            <a:b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br>
            <a:b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b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University of Exeter (2022) </a:t>
            </a:r>
            <a:r>
              <a:rPr lang="en-GB" sz="1800" i="1" dirty="0">
                <a:solidFill>
                  <a:schemeClr val="accent1">
                    <a:lumMod val="40000"/>
                    <a:lumOff val="60000"/>
                  </a:schemeClr>
                </a:solidFill>
                <a:effectLst/>
                <a:latin typeface="Times New Roman" panose="02020603050405020304" pitchFamily="18" charset="0"/>
                <a:cs typeface="Times New Roman" panose="02020603050405020304" pitchFamily="18" charset="0"/>
              </a:rPr>
              <a:t>Fake news: History of fake news</a:t>
            </a: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 </a:t>
            </a:r>
            <a:r>
              <a:rPr lang="en-GB" sz="1800" i="1" dirty="0" err="1">
                <a:solidFill>
                  <a:schemeClr val="accent1">
                    <a:lumMod val="40000"/>
                    <a:lumOff val="60000"/>
                  </a:schemeClr>
                </a:solidFill>
                <a:effectLst/>
                <a:latin typeface="Times New Roman" panose="02020603050405020304" pitchFamily="18" charset="0"/>
                <a:cs typeface="Times New Roman" panose="02020603050405020304" pitchFamily="18" charset="0"/>
              </a:rPr>
              <a:t>LibGuides</a:t>
            </a:r>
            <a: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t>. University of Exeter. Available at: https://libguides.exeter.ac.uk/fakenews/history (Accessed: December 10, 2022). </a:t>
            </a:r>
            <a:br>
              <a:rPr lang="en-GB" sz="1800" dirty="0">
                <a:solidFill>
                  <a:schemeClr val="accent1">
                    <a:lumMod val="40000"/>
                    <a:lumOff val="60000"/>
                  </a:schemeClr>
                </a:solidFill>
                <a:effectLst/>
                <a:latin typeface="Times New Roman" panose="02020603050405020304" pitchFamily="18" charset="0"/>
                <a:cs typeface="Times New Roman" panose="02020603050405020304" pitchFamily="18" charset="0"/>
              </a:rPr>
            </a:br>
            <a:endParaRPr lang="en-GB" sz="1800"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E5C687A1-6370-AAF0-05FA-5EB00139A088}"/>
              </a:ext>
            </a:extLst>
          </p:cNvPr>
          <p:cNvSpPr>
            <a:spLocks noGrp="1"/>
          </p:cNvSpPr>
          <p:nvPr>
            <p:ph type="sldNum" sz="quarter" idx="12"/>
          </p:nvPr>
        </p:nvSpPr>
        <p:spPr/>
        <p:txBody>
          <a:bodyPr/>
          <a:lstStyle/>
          <a:p>
            <a:fld id="{C263D6C4-4840-40CC-AC84-17E24B3B7BDE}" type="slidenum">
              <a:rPr lang="en-US" noProof="0" smtClean="0"/>
              <a:pPr/>
              <a:t>9</a:t>
            </a:fld>
            <a:endParaRPr lang="en-US" noProof="0" dirty="0"/>
          </a:p>
        </p:txBody>
      </p:sp>
    </p:spTree>
    <p:extLst>
      <p:ext uri="{BB962C8B-B14F-4D97-AF65-F5344CB8AC3E}">
        <p14:creationId xmlns:p14="http://schemas.microsoft.com/office/powerpoint/2010/main" val="3447955415"/>
      </p:ext>
    </p:extLst>
  </p:cSld>
  <p:clrMapOvr>
    <a:masterClrMapping/>
  </p:clrMapOvr>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B26E0C9-B2AA-42E6-97B6-E1B7D9EAF129}">
  <ds:schemaRefs>
    <ds:schemaRef ds:uri="http://schemas.microsoft.com/sharepoint/v3/contenttype/forms"/>
  </ds:schemaRefs>
</ds:datastoreItem>
</file>

<file path=customXml/itemProps2.xml><?xml version="1.0" encoding="utf-8"?>
<ds:datastoreItem xmlns:ds="http://schemas.openxmlformats.org/officeDocument/2006/customXml" ds:itemID="{F5757914-1161-4661-9696-421FD6935CD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2025</TotalTime>
  <Words>683</Words>
  <Application>Microsoft Office PowerPoint</Application>
  <PresentationFormat>Widescreen</PresentationFormat>
  <Paragraphs>44</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Times New Roman</vt:lpstr>
      <vt:lpstr>Trade Gothic LT Pro</vt:lpstr>
      <vt:lpstr>Trebuchet MS</vt:lpstr>
      <vt:lpstr>Office Theme</vt:lpstr>
      <vt:lpstr>How has the concept of ‘Fake News’ altered the public discourse on inequality?</vt:lpstr>
      <vt:lpstr>What is ‘Fake News’?</vt:lpstr>
      <vt:lpstr>Why does it matter?</vt:lpstr>
      <vt:lpstr>What is the impact of  ‘Fake News’?</vt:lpstr>
      <vt:lpstr> Inequality &amp; ‘Fake News’</vt:lpstr>
      <vt:lpstr>Conclusions</vt:lpstr>
      <vt:lpstr>Thank You</vt:lpstr>
      <vt:lpstr>References</vt:lpstr>
      <vt:lpstr>Lewandowsky, S., Ecker, U.K. and Cook, J. (2017) “Beyond misinformation: Understanding and coping with the ‘post-truth’ era.,” Journal of Applied Research in Memory and Cognition, 6(4), pp. 353–369. Available at: https://doi.org/10.1016/j.jarmac.2017.07.008.   Manson, S.M. (2001) “Simplifying complexity: A review of complexity theory,” Geoforum, 32(3), pp. 405–414. Available at: https://doi.org/10.1016/s0016-7185(00)00035-x.   Tides Academy (2021) Impact of fake news on Society, Tides Academy. Available at: https://tidesacademy.com/impact-of-fake-news-on-society/ (Accessed: December 10, 2022).   University of Exeter (2022) Fake news: History of fake news, LibGuides. University of Exeter. Available at: https://libguides.exeter.ac.uk/fakenews/history (Accessed: December 10, 2022).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has the concept of ‘fake news’ altered the public discourse on inequality?</dc:title>
  <dc:creator>Stef williams</dc:creator>
  <cp:lastModifiedBy>Stef williams</cp:lastModifiedBy>
  <cp:revision>28</cp:revision>
  <dcterms:created xsi:type="dcterms:W3CDTF">2022-12-11T11:15:18Z</dcterms:created>
  <dcterms:modified xsi:type="dcterms:W3CDTF">2022-12-12T23:08:44Z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