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A50A4D-D9FE-4728-1015-920CC5CADB0F}" v="44" dt="2026-03-03T20:31:20.900"/>
    <p1510:client id="{CEDCEDEF-B1C3-D69F-6A06-BE45BBC2B3E0}" v="28" dt="2026-03-04T11:50:51.0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google.com/search?q=Anorexia+Nervosa&amp;rlz=1CAXCFT_enGB1180GB1180&amp;oq=ICD+11&amp;gs_lcrp=EgZjaHJvbWUqDAgCEAAYFBiHAhiABDIQCAAQABiDARjjAhixAxiABDINCAEQLhiDARixAxiABDIMCAIQABgUGIcCGIAEMgcIAxAAGIAEMgcIBBAAGIAEMgcIBRAAGIAEMgcIBhAAGIAEMgcIBxAAGIAEMgcICBAAGIAEMgcICRAAGIAE0gEKMTU4OTRqMGoxNagCCLACAfEFyGzh6NHlM_Q&amp;sourceid=chrome&amp;ie=UTF-8&amp;ved=2ahUKEwjJ-_Hh__SSAxVfdUEAHcFdNykQgK4QegYIAQgAEA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nhs.mental/" TargetMode="External"/><Relationship Id="rId3" Type="http://schemas.openxmlformats.org/officeDocument/2006/relationships/hyperlink" Target="https://doi.org/10.3390/nu13082834" TargetMode="External"/><Relationship Id="rId7" Type="http://schemas.openxmlformats.org/officeDocument/2006/relationships/hyperlink" Target="https://www.nhs.uk/mental" TargetMode="External"/><Relationship Id="rId2" Type="http://schemas.openxmlformats.org/officeDocument/2006/relationships/hyperlink" Target="https://doi.org/10.1186/1471-244X-13-290" TargetMode="External"/><Relationship Id="rId1" Type="http://schemas.openxmlformats.org/officeDocument/2006/relationships/slideLayout" Target="../slideLayouts/slideLayout2.xml"/><Relationship Id="rId6" Type="http://schemas.openxmlformats.org/officeDocument/2006/relationships/hyperlink" Target="https://www.england.nhs.uk/" TargetMode="External"/><Relationship Id="rId5" Type="http://schemas.openxmlformats.org/officeDocument/2006/relationships/hyperlink" Target="https://www.mayoclinic.org/diseases-conditions/anorexia-nervosa/symptoms-causes/syc-20353591" TargetMode="External"/><Relationship Id="rId4" Type="http://schemas.openxmlformats.org/officeDocument/2006/relationships/hyperlink" Target="https://doi.org/10.1080/09638237.2020.1793128" TargetMode="External"/><Relationship Id="rId9" Type="http://schemas.openxmlformats.org/officeDocument/2006/relationships/hyperlink" Target="https://doi.org/10.7326/0003-4819-134-11-200106050-00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A68D40B-7EBC-AA92-EDF0-02C333F1D203}"/>
              </a:ext>
            </a:extLst>
          </p:cNvPr>
          <p:cNvSpPr>
            <a:spLocks noGrp="1"/>
          </p:cNvSpPr>
          <p:nvPr>
            <p:ph type="subTitle" idx="1"/>
          </p:nvPr>
        </p:nvSpPr>
        <p:spPr>
          <a:xfrm>
            <a:off x="1524000" y="2888419"/>
            <a:ext cx="9144000" cy="2369381"/>
          </a:xfrm>
        </p:spPr>
        <p:txBody>
          <a:bodyPr vert="horz" lIns="91440" tIns="45720" rIns="91440" bIns="45720" rtlCol="0" anchor="t">
            <a:normAutofit/>
          </a:bodyPr>
          <a:lstStyle/>
          <a:p>
            <a:r>
              <a:rPr lang="en-GB" sz="1100" dirty="0">
                <a:highlight>
                  <a:srgbClr val="FFFFFF"/>
                </a:highlight>
                <a:latin typeface="Arial Nova"/>
              </a:rPr>
              <a:t>Student Name:  Mariam Abubakar</a:t>
            </a:r>
          </a:p>
          <a:p>
            <a:r>
              <a:rPr lang="en-GB" sz="1100" dirty="0">
                <a:highlight>
                  <a:srgbClr val="FFFFFF"/>
                </a:highlight>
                <a:latin typeface="Arial Nova"/>
              </a:rPr>
              <a:t>Student Number:  2229649</a:t>
            </a:r>
          </a:p>
          <a:p>
            <a:r>
              <a:rPr lang="en-GB" sz="1100">
                <a:highlight>
                  <a:srgbClr val="FFFFFF"/>
                </a:highlight>
                <a:latin typeface="Arial Nova"/>
              </a:rPr>
              <a:t>Lecturer Name: </a:t>
            </a:r>
            <a:r>
              <a:rPr lang="en-GB" sz="1100" b="1">
                <a:highlight>
                  <a:srgbClr val="FFFFFF"/>
                </a:highlight>
                <a:latin typeface="Arial"/>
                <a:cs typeface="Arial"/>
              </a:rPr>
              <a:t>Dr  Neale Haddon</a:t>
            </a:r>
          </a:p>
          <a:p>
            <a:r>
              <a:rPr lang="en-GB" sz="1100" dirty="0">
                <a:highlight>
                  <a:srgbClr val="FFFFFF"/>
                </a:highlight>
                <a:latin typeface="Arial Nova"/>
              </a:rPr>
              <a:t>Module Code:   </a:t>
            </a:r>
            <a:r>
              <a:rPr lang="en-GB" sz="1100" b="1" dirty="0">
                <a:highlight>
                  <a:srgbClr val="FFFFFF"/>
                </a:highlight>
                <a:latin typeface="Arial"/>
                <a:cs typeface="Arial"/>
              </a:rPr>
              <a:t>BMHP6029</a:t>
            </a:r>
            <a:endParaRPr lang="en-GB" sz="1100" dirty="0">
              <a:highlight>
                <a:srgbClr val="FFFFFF"/>
              </a:highlight>
              <a:latin typeface="Arial"/>
              <a:cs typeface="Arial"/>
            </a:endParaRPr>
          </a:p>
          <a:p>
            <a:r>
              <a:rPr lang="en-GB" sz="1100" dirty="0">
                <a:highlight>
                  <a:srgbClr val="FFFFFF"/>
                </a:highlight>
                <a:latin typeface="Arial Nova"/>
              </a:rPr>
              <a:t> Assignment Title: Individual Presentation (</a:t>
            </a:r>
            <a:r>
              <a:rPr lang="en-GB" sz="1100" b="1" dirty="0">
                <a:highlight>
                  <a:srgbClr val="FFFFFF"/>
                </a:highlight>
                <a:latin typeface="Arial"/>
                <a:cs typeface="Arial"/>
              </a:rPr>
              <a:t>Academic Poster)</a:t>
            </a:r>
            <a:endParaRPr lang="en-GB" sz="1100" dirty="0">
              <a:highlight>
                <a:srgbClr val="FFFFFF"/>
              </a:highlight>
              <a:latin typeface="Arial"/>
              <a:cs typeface="Arial"/>
            </a:endParaRPr>
          </a:p>
          <a:p>
            <a:endParaRPr lang="en-GB" sz="1100" dirty="0">
              <a:highlight>
                <a:srgbClr val="FFFFFF"/>
              </a:highlight>
              <a:latin typeface="Arial"/>
              <a:cs typeface="Arial"/>
            </a:endParaRPr>
          </a:p>
          <a:p>
            <a:r>
              <a:rPr lang="en-GB" sz="1100" b="1" dirty="0">
                <a:highlight>
                  <a:srgbClr val="FFFFFF"/>
                </a:highlight>
                <a:latin typeface="Arial"/>
                <a:cs typeface="Arial"/>
              </a:rPr>
              <a:t>Module: Psychological Classifications and Provisions</a:t>
            </a:r>
            <a:endParaRPr lang="en-GB" sz="1100" dirty="0">
              <a:highlight>
                <a:srgbClr val="FFFFFF"/>
              </a:highlight>
              <a:latin typeface="Arial"/>
              <a:cs typeface="Arial"/>
            </a:endParaRPr>
          </a:p>
          <a:p>
            <a:endParaRPr lang="en-GB" dirty="0"/>
          </a:p>
        </p:txBody>
      </p:sp>
      <p:sp>
        <p:nvSpPr>
          <p:cNvPr id="7" name="Title 6">
            <a:extLst>
              <a:ext uri="{FF2B5EF4-FFF2-40B4-BE49-F238E27FC236}">
                <a16:creationId xmlns:a16="http://schemas.microsoft.com/office/drawing/2014/main" id="{CD7571F1-2286-5C40-7656-22FAF1A66FE0}"/>
              </a:ext>
            </a:extLst>
          </p:cNvPr>
          <p:cNvSpPr>
            <a:spLocks noGrp="1"/>
          </p:cNvSpPr>
          <p:nvPr>
            <p:ph type="ctrTitle"/>
          </p:nvPr>
        </p:nvSpPr>
        <p:spPr>
          <a:xfrm>
            <a:off x="1524000" y="1122363"/>
            <a:ext cx="9144000" cy="1069220"/>
          </a:xfrm>
        </p:spPr>
        <p:txBody>
          <a:bodyPr>
            <a:normAutofit/>
          </a:bodyPr>
          <a:lstStyle/>
          <a:p>
            <a:r>
              <a:rPr lang="en-GB" sz="2000">
                <a:latin typeface="Arial Nova"/>
              </a:rPr>
              <a:t>TITLE PAGE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C7814-699E-B33B-F47A-81BD046CF88B}"/>
              </a:ext>
            </a:extLst>
          </p:cNvPr>
          <p:cNvSpPr>
            <a:spLocks noGrp="1"/>
          </p:cNvSpPr>
          <p:nvPr>
            <p:ph type="title"/>
          </p:nvPr>
        </p:nvSpPr>
        <p:spPr>
          <a:xfrm>
            <a:off x="838200" y="365125"/>
            <a:ext cx="10515600" cy="675622"/>
          </a:xfrm>
        </p:spPr>
        <p:txBody>
          <a:bodyPr>
            <a:normAutofit fontScale="90000"/>
          </a:bodyPr>
          <a:lstStyle/>
          <a:p>
            <a:r>
              <a:rPr lang="en-GB" sz="6000">
                <a:latin typeface="Calibri"/>
                <a:ea typeface="Calibri"/>
                <a:cs typeface="Calibri"/>
              </a:rPr>
              <a:t>ANOREXIA NERVOSA</a:t>
            </a:r>
            <a:endParaRPr lang="en-US"/>
          </a:p>
        </p:txBody>
      </p:sp>
      <p:sp>
        <p:nvSpPr>
          <p:cNvPr id="3" name="Content Placeholder 2">
            <a:extLst>
              <a:ext uri="{FF2B5EF4-FFF2-40B4-BE49-F238E27FC236}">
                <a16:creationId xmlns:a16="http://schemas.microsoft.com/office/drawing/2014/main" id="{61CB7E88-1A5D-A227-A14E-9EB31E817B39}"/>
              </a:ext>
            </a:extLst>
          </p:cNvPr>
          <p:cNvSpPr>
            <a:spLocks noGrp="1"/>
          </p:cNvSpPr>
          <p:nvPr>
            <p:ph idx="1"/>
          </p:nvPr>
        </p:nvSpPr>
        <p:spPr>
          <a:xfrm>
            <a:off x="185057" y="1343595"/>
            <a:ext cx="3333697" cy="5135749"/>
          </a:xfrm>
        </p:spPr>
        <p:txBody>
          <a:bodyPr vert="horz" lIns="91440" tIns="45720" rIns="91440" bIns="45720" rtlCol="0" anchor="t">
            <a:normAutofit fontScale="92500"/>
          </a:bodyPr>
          <a:lstStyle/>
          <a:p>
            <a:r>
              <a:rPr lang="en-GB" sz="1200" b="1">
                <a:solidFill>
                  <a:srgbClr val="212B32"/>
                </a:solidFill>
                <a:highlight>
                  <a:srgbClr val="FFFFFF"/>
                </a:highlight>
                <a:latin typeface="Arial Nova"/>
              </a:rPr>
              <a:t>Anorexia nervosa (often called </a:t>
            </a:r>
            <a:r>
              <a:rPr lang="en-GB" sz="1200" b="1" dirty="0">
                <a:solidFill>
                  <a:srgbClr val="212B32"/>
                </a:solidFill>
                <a:highlight>
                  <a:srgbClr val="FFFFFF"/>
                </a:highlight>
                <a:latin typeface="Arial Nova"/>
              </a:rPr>
              <a:t>anorexia) is an eating disorder and serious mental health condition.</a:t>
            </a:r>
            <a:endParaRPr lang="en-GB" sz="1200">
              <a:latin typeface="Arial Nova"/>
            </a:endParaRPr>
          </a:p>
          <a:p>
            <a:pPr marL="285750" indent="-285750">
              <a:buFont typeface="Aptos,Sans-Serif" panose="020B0604020202020204" pitchFamily="34" charset="0"/>
            </a:pPr>
            <a:r>
              <a:rPr lang="en-GB" sz="1200">
                <a:highlight>
                  <a:srgbClr val="FFFFFF"/>
                </a:highlight>
                <a:latin typeface="Arial Nova"/>
              </a:rPr>
              <a:t>Anorexia nervosa is a severe eating disorder and mental health illness that can be fatal. </a:t>
            </a:r>
            <a:endParaRPr lang="en-US" sz="1200">
              <a:latin typeface="Arial Nova"/>
            </a:endParaRPr>
          </a:p>
          <a:p>
            <a:pPr marL="285750" indent="-285750">
              <a:buFont typeface="Aptos,Sans-Serif" panose="020B0604020202020204" pitchFamily="34" charset="0"/>
            </a:pPr>
            <a:r>
              <a:rPr lang="en-GB" sz="1200">
                <a:highlight>
                  <a:srgbClr val="FFFFFF"/>
                </a:highlight>
                <a:latin typeface="Arial Nova"/>
              </a:rPr>
              <a:t>It is characterised by a tremendous fear of gaining weight, which causes deliberate, extreme food restriction, excessive exercise, and a profoundly distorted body image. </a:t>
            </a:r>
            <a:endParaRPr lang="en-US" sz="1200">
              <a:latin typeface="Arial Nova"/>
            </a:endParaRPr>
          </a:p>
          <a:p>
            <a:pPr marL="285750" indent="-285750">
              <a:buFont typeface="Aptos,Sans-Serif" panose="020B0604020202020204" pitchFamily="34" charset="0"/>
            </a:pPr>
            <a:r>
              <a:rPr lang="en-GB" sz="1200" dirty="0">
                <a:highlight>
                  <a:srgbClr val="FFFFFF"/>
                </a:highlight>
                <a:latin typeface="Arial Nova"/>
              </a:rPr>
              <a:t>It causes people to maintain a body weight that is significantly below what is deemed healthy, which frequently leads to serious issues with their physical and mental well-being.</a:t>
            </a:r>
            <a:endParaRPr lang="en-US" sz="1200">
              <a:latin typeface="Arial Nova"/>
            </a:endParaRPr>
          </a:p>
          <a:p>
            <a:pPr marL="285750" indent="-285750">
              <a:buFont typeface="Aptos,Sans-Serif" panose="020B0604020202020204" pitchFamily="34" charset="0"/>
            </a:pPr>
            <a:r>
              <a:rPr lang="en-GB" sz="1200" dirty="0">
                <a:highlight>
                  <a:srgbClr val="FFFFFF"/>
                </a:highlight>
                <a:latin typeface="Arial Nova"/>
              </a:rPr>
              <a:t>They frequently have a false perception of their body, believing they are overweight even if they are underweight.</a:t>
            </a:r>
            <a:endParaRPr lang="en-US" sz="1200">
              <a:latin typeface="Arial Nova"/>
            </a:endParaRPr>
          </a:p>
          <a:p>
            <a:pPr marL="285750" indent="-285750">
              <a:buFont typeface="Aptos,Sans-Serif" panose="020B0604020202020204" pitchFamily="34" charset="0"/>
            </a:pPr>
            <a:r>
              <a:rPr lang="en-GB" sz="1200">
                <a:highlight>
                  <a:srgbClr val="FFFFFF"/>
                </a:highlight>
                <a:latin typeface="Arial Nova"/>
              </a:rPr>
              <a:t>Though it can affect people of any age, anorexia is most prevalent in young women and usually begins in the mid-teens (nhs.uk)</a:t>
            </a:r>
            <a:endParaRPr lang="en-GB" sz="1200" dirty="0">
              <a:highlight>
                <a:srgbClr val="FFFFFF"/>
              </a:highlight>
              <a:latin typeface="Arial Nova"/>
            </a:endParaRPr>
          </a:p>
          <a:p>
            <a:pPr marL="285750" indent="-285750">
              <a:buFont typeface="Aptos,Sans-Serif" panose="020B0604020202020204" pitchFamily="34" charset="0"/>
            </a:pPr>
            <a:r>
              <a:rPr lang="en-GB" sz="1200" dirty="0">
                <a:highlight>
                  <a:srgbClr val="FFFFFF"/>
                </a:highlight>
                <a:latin typeface="Arial Nova"/>
              </a:rPr>
              <a:t>According to the Code </a:t>
            </a:r>
            <a:r>
              <a:rPr lang="en-GB" sz="1200" dirty="0">
                <a:highlight>
                  <a:srgbClr val="FFFFFF"/>
                </a:highlight>
                <a:ea typeface="+mn-lt"/>
                <a:cs typeface="+mn-lt"/>
              </a:rPr>
              <a:t>ICD-11 (Code 6B80) defines</a:t>
            </a:r>
            <a:r>
              <a:rPr lang="en-GB" sz="1200" dirty="0">
                <a:ea typeface="+mn-lt"/>
                <a:cs typeface="+mn-lt"/>
              </a:rPr>
              <a:t> </a:t>
            </a:r>
            <a:r>
              <a:rPr lang="en-GB" sz="1200" dirty="0">
                <a:latin typeface="Google Sans"/>
                <a:hlinkClick r:id="rId2">
                  <a:extLst>
                    <a:ext uri="{A12FA001-AC4F-418D-AE19-62706E023703}">
                      <ahyp:hlinkClr xmlns:ahyp="http://schemas.microsoft.com/office/drawing/2018/hyperlinkcolor" val="tx"/>
                    </a:ext>
                  </a:extLst>
                </a:hlinkClick>
              </a:rPr>
              <a:t>Anorexia Nervosa</a:t>
            </a:r>
            <a:r>
              <a:rPr lang="en-GB" sz="1200" dirty="0">
                <a:latin typeface="Arial Nova"/>
              </a:rPr>
              <a:t> </a:t>
            </a:r>
            <a:r>
              <a:rPr lang="en-GB" sz="1200" dirty="0">
                <a:highlight>
                  <a:srgbClr val="FFFFFF"/>
                </a:highlight>
                <a:ea typeface="+mn-lt"/>
                <a:cs typeface="+mn-lt"/>
              </a:rPr>
              <a:t>a condition marked by a continuous pattern of behaviours (such as restricted eating or excessive activity) to maintain a body weight that is noticeably low for height, age, and development. ICD !!</a:t>
            </a:r>
            <a:endParaRPr lang="en-GB" sz="1200" dirty="0">
              <a:highlight>
                <a:srgbClr val="FFFFFF"/>
              </a:highlight>
              <a:latin typeface="Arial Nova"/>
            </a:endParaRPr>
          </a:p>
        </p:txBody>
      </p:sp>
      <p:sp>
        <p:nvSpPr>
          <p:cNvPr id="7" name="TextBox 6">
            <a:extLst>
              <a:ext uri="{FF2B5EF4-FFF2-40B4-BE49-F238E27FC236}">
                <a16:creationId xmlns:a16="http://schemas.microsoft.com/office/drawing/2014/main" id="{A12C74F9-9E2B-2104-B5A8-335CA2C6CD38}"/>
              </a:ext>
            </a:extLst>
          </p:cNvPr>
          <p:cNvSpPr txBox="1"/>
          <p:nvPr/>
        </p:nvSpPr>
        <p:spPr>
          <a:xfrm>
            <a:off x="4753428" y="1043421"/>
            <a:ext cx="439057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Anorexia types</a:t>
            </a:r>
            <a:br>
              <a:rPr lang="en-US" sz="1200" dirty="0"/>
            </a:br>
            <a:r>
              <a:rPr lang="en-US" sz="1200" dirty="0"/>
              <a:t>Anorexia nervosa comes in two primary forms:</a:t>
            </a:r>
            <a:br>
              <a:rPr lang="en-US" sz="1200" dirty="0"/>
            </a:br>
            <a:br>
              <a:rPr lang="en-US" sz="1200" dirty="0"/>
            </a:br>
            <a:r>
              <a:rPr lang="en-US" sz="1200" dirty="0"/>
              <a:t>Severe dietary restriction is a feature of restrictive anorexia. Some people overexercise in an attempt to avoid gaining weight.</a:t>
            </a:r>
            <a:br>
              <a:rPr lang="en-US" sz="1200" dirty="0"/>
            </a:br>
            <a:r>
              <a:rPr lang="en-US" sz="1200" dirty="0"/>
              <a:t>Food restriction combined with episodes of binge eating and/or purging is known as binge-purge anorexia. Purging includes overexercising, laxative use, and vomiting.</a:t>
            </a:r>
          </a:p>
          <a:p>
            <a:r>
              <a:rPr lang="en-US" sz="1200"/>
              <a:t>(Cleveland clinic 2026)</a:t>
            </a:r>
            <a:endParaRPr lang="en-US" sz="1200" dirty="0"/>
          </a:p>
          <a:p>
            <a:pPr algn="ctr"/>
            <a:endParaRPr lang="en-GB" sz="1200" dirty="0"/>
          </a:p>
        </p:txBody>
      </p:sp>
      <p:sp>
        <p:nvSpPr>
          <p:cNvPr id="5" name="TextBox 4">
            <a:extLst>
              <a:ext uri="{FF2B5EF4-FFF2-40B4-BE49-F238E27FC236}">
                <a16:creationId xmlns:a16="http://schemas.microsoft.com/office/drawing/2014/main" id="{FC4ACDB7-ADBE-0B5D-6AD0-CE8798F0174E}"/>
              </a:ext>
            </a:extLst>
          </p:cNvPr>
          <p:cNvSpPr txBox="1"/>
          <p:nvPr/>
        </p:nvSpPr>
        <p:spPr>
          <a:xfrm>
            <a:off x="4468360" y="2722446"/>
            <a:ext cx="49508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Providing a worldwide standardised, digitised, and complete language for reporting, categorising, and analysing illnesses, injuries, and causes of death is the primary goal of ICD-11 (International Classification of Diseases, 11th Revision). It enhances clinical recordkeeping, makes health data comparable across borders, and makes evidence-based policymaking </a:t>
            </a:r>
            <a:r>
              <a:rPr lang="en-GB" sz="1200">
                <a:ea typeface="+mn-lt"/>
                <a:cs typeface="+mn-lt"/>
              </a:rPr>
              <a:t>easier (WHO2025).Main purpose</a:t>
            </a:r>
            <a:endParaRPr lang="en-US" sz="1200"/>
          </a:p>
        </p:txBody>
      </p:sp>
      <p:sp>
        <p:nvSpPr>
          <p:cNvPr id="8" name="TextBox 7">
            <a:extLst>
              <a:ext uri="{FF2B5EF4-FFF2-40B4-BE49-F238E27FC236}">
                <a16:creationId xmlns:a16="http://schemas.microsoft.com/office/drawing/2014/main" id="{564E3EC5-B091-67B0-A849-956ABCE2F5EB}"/>
              </a:ext>
            </a:extLst>
          </p:cNvPr>
          <p:cNvSpPr txBox="1"/>
          <p:nvPr/>
        </p:nvSpPr>
        <p:spPr>
          <a:xfrm>
            <a:off x="4342191" y="3900714"/>
            <a:ext cx="4959048"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Stigma</a:t>
            </a:r>
            <a:endParaRPr lang="en-US"/>
          </a:p>
          <a:p>
            <a:r>
              <a:rPr lang="en-US" sz="1200"/>
              <a:t>Stigma around eating disorders leads to prejudice, discrimination, and self-stigma, making recovery harder. People who do not fit social norms may face social rejection (Lisa et al., 2021).</a:t>
            </a:r>
            <a:endParaRPr lang="en-US" sz="1200" dirty="0"/>
          </a:p>
          <a:p>
            <a:r>
              <a:rPr lang="en-US" sz="1200" dirty="0"/>
              <a:t>Media portrayals also influence public attitudes. Research by Matt et al. (2020) identified four news frames for anorexia nervosa: social model, illness model, stress-recovery model, and clickbait model.</a:t>
            </a:r>
          </a:p>
          <a:p>
            <a:pPr algn="ctr"/>
            <a:endParaRPr lang="en-GB"/>
          </a:p>
        </p:txBody>
      </p:sp>
      <p:pic>
        <p:nvPicPr>
          <p:cNvPr id="9" name="Picture 8">
            <a:extLst>
              <a:ext uri="{FF2B5EF4-FFF2-40B4-BE49-F238E27FC236}">
                <a16:creationId xmlns:a16="http://schemas.microsoft.com/office/drawing/2014/main" id="{025441F9-C16F-914A-55EB-55A0F4B5BCBB}"/>
              </a:ext>
            </a:extLst>
          </p:cNvPr>
          <p:cNvPicPr>
            <a:picLocks noChangeAspect="1"/>
          </p:cNvPicPr>
          <p:nvPr/>
        </p:nvPicPr>
        <p:blipFill>
          <a:blip r:embed="rId3"/>
          <a:stretch>
            <a:fillRect/>
          </a:stretch>
        </p:blipFill>
        <p:spPr>
          <a:xfrm>
            <a:off x="9672865" y="138869"/>
            <a:ext cx="1978177" cy="4560358"/>
          </a:xfrm>
          <a:prstGeom prst="rect">
            <a:avLst/>
          </a:prstGeom>
        </p:spPr>
      </p:pic>
      <p:sp>
        <p:nvSpPr>
          <p:cNvPr id="10" name="TextBox 9">
            <a:extLst>
              <a:ext uri="{FF2B5EF4-FFF2-40B4-BE49-F238E27FC236}">
                <a16:creationId xmlns:a16="http://schemas.microsoft.com/office/drawing/2014/main" id="{AABEE180-92EA-0E79-04ED-F52FB23AE1C3}"/>
              </a:ext>
            </a:extLst>
          </p:cNvPr>
          <p:cNvSpPr txBox="1"/>
          <p:nvPr/>
        </p:nvSpPr>
        <p:spPr>
          <a:xfrm>
            <a:off x="4342190" y="5315857"/>
            <a:ext cx="361647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Signs of anorexia nervosa:</a:t>
            </a:r>
          </a:p>
          <a:p>
            <a:pPr marL="228600" indent="-228600">
              <a:buFont typeface=""/>
              <a:buChar char="•"/>
            </a:pPr>
            <a:r>
              <a:rPr lang="en-US" sz="1200" dirty="0"/>
              <a:t>Eating very little or skipping meals</a:t>
            </a:r>
          </a:p>
          <a:p>
            <a:pPr marL="228600" indent="-228600">
              <a:buFont typeface=""/>
              <a:buChar char="•"/>
            </a:pPr>
            <a:r>
              <a:rPr lang="en-US" sz="1200"/>
              <a:t>Intense fear of weight gain and food restriction</a:t>
            </a:r>
            <a:endParaRPr lang="en-US" sz="1200" dirty="0"/>
          </a:p>
          <a:p>
            <a:pPr marL="228600" indent="-228600">
              <a:buFont typeface=""/>
              <a:buChar char="•"/>
            </a:pPr>
            <a:r>
              <a:rPr lang="en-US" sz="1200"/>
              <a:t>Low body weight (low BMI)</a:t>
            </a:r>
            <a:endParaRPr lang="en-US" sz="1200" dirty="0"/>
          </a:p>
          <a:p>
            <a:pPr marL="228600" indent="-228600">
              <a:buFont typeface=""/>
              <a:buChar char="•"/>
            </a:pPr>
            <a:r>
              <a:rPr lang="en-US" sz="1200"/>
              <a:t>Physical effects like dizziness, hair loss, or missed periods</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pPr algn="ctr"/>
            <a:endParaRPr lang="en-GB"/>
          </a:p>
        </p:txBody>
      </p:sp>
      <p:sp>
        <p:nvSpPr>
          <p:cNvPr id="4" name="TextBox 3">
            <a:extLst>
              <a:ext uri="{FF2B5EF4-FFF2-40B4-BE49-F238E27FC236}">
                <a16:creationId xmlns:a16="http://schemas.microsoft.com/office/drawing/2014/main" id="{C7EB15B6-6807-0272-09F4-71FAE5BE056D}"/>
              </a:ext>
            </a:extLst>
          </p:cNvPr>
          <p:cNvSpPr txBox="1"/>
          <p:nvPr/>
        </p:nvSpPr>
        <p:spPr>
          <a:xfrm>
            <a:off x="7958667" y="5207000"/>
            <a:ext cx="4221239"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Prevention of Anorexia Nervosa</a:t>
            </a:r>
          </a:p>
          <a:p>
            <a:r>
              <a:rPr lang="en-US" sz="1200" dirty="0"/>
              <a:t>Anorexia nervosa cannot always be prevented. However, primary care providers can help by identifying early warning signs during routine check-ups and discussing eating habits and body image (Mayo Clinic, 2024).</a:t>
            </a:r>
          </a:p>
          <a:p>
            <a:r>
              <a:rPr lang="en-US" sz="1200"/>
              <a:t>If someone shows strict dieting or body dissatisfaction, raising concerns and encouraging them to seek support may help reduce risk.</a:t>
            </a:r>
          </a:p>
          <a:p>
            <a:pPr algn="ctr"/>
            <a:endParaRPr lang="en-GB"/>
          </a:p>
        </p:txBody>
      </p:sp>
    </p:spTree>
    <p:extLst>
      <p:ext uri="{BB962C8B-B14F-4D97-AF65-F5344CB8AC3E}">
        <p14:creationId xmlns:p14="http://schemas.microsoft.com/office/powerpoint/2010/main" val="2346000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5416949-689F-860E-77AF-58EE95570576}"/>
              </a:ext>
            </a:extLst>
          </p:cNvPr>
          <p:cNvSpPr>
            <a:spLocks noGrp="1"/>
          </p:cNvSpPr>
          <p:nvPr>
            <p:ph idx="1"/>
          </p:nvPr>
        </p:nvSpPr>
        <p:spPr>
          <a:xfrm>
            <a:off x="3132" y="1255989"/>
            <a:ext cx="3044719" cy="5418867"/>
          </a:xfrm>
        </p:spPr>
        <p:txBody>
          <a:bodyPr vert="horz" lIns="91440" tIns="45720" rIns="91440" bIns="45720" rtlCol="0" anchor="t">
            <a:noAutofit/>
          </a:bodyPr>
          <a:lstStyle/>
          <a:p>
            <a:pPr marL="0" indent="0">
              <a:buNone/>
            </a:pPr>
            <a:r>
              <a:rPr lang="en-GB" sz="1200" b="1" u="sng">
                <a:ea typeface="+mn-lt"/>
                <a:cs typeface="+mn-lt"/>
              </a:rPr>
              <a:t>Causes of eating disorders</a:t>
            </a:r>
          </a:p>
          <a:p>
            <a:r>
              <a:rPr lang="en-GB" sz="1200" dirty="0">
                <a:ea typeface="+mn-lt"/>
                <a:cs typeface="+mn-lt"/>
              </a:rPr>
              <a:t>It's unknown exactly why people get eating disorders, although some people think that social pressure to be thin from fashion publications and social media is the culprit. For some, eating disorders are a means of gaining control.</a:t>
            </a:r>
            <a:endParaRPr lang="en-GB" sz="1200"/>
          </a:p>
          <a:p>
            <a:endParaRPr lang="en-GB" sz="1200" dirty="0"/>
          </a:p>
          <a:p>
            <a:r>
              <a:rPr lang="en-GB" sz="1200" dirty="0">
                <a:ea typeface="+mn-lt"/>
                <a:cs typeface="+mn-lt"/>
              </a:rPr>
              <a:t>The majority of experts consider eating disorders arise from a confluence of hereditary, environmental, and psychological factors.</a:t>
            </a:r>
          </a:p>
          <a:p>
            <a:pPr marL="0" indent="0">
              <a:buNone/>
            </a:pPr>
            <a:r>
              <a:rPr lang="en-GB" sz="1200"/>
              <a:t>psychological factors</a:t>
            </a:r>
            <a:endParaRPr lang="en-GB" sz="1200" dirty="0"/>
          </a:p>
          <a:p>
            <a:r>
              <a:rPr lang="en-GB" sz="1200">
                <a:ea typeface="+mn-lt"/>
                <a:cs typeface="+mn-lt"/>
              </a:rPr>
              <a:t>Being susceptible to worry and sadness</a:t>
            </a:r>
            <a:endParaRPr lang="en-GB" sz="1200" dirty="0"/>
          </a:p>
          <a:p>
            <a:r>
              <a:rPr lang="en-GB" sz="1200">
                <a:ea typeface="+mn-lt"/>
                <a:cs typeface="+mn-lt"/>
              </a:rPr>
              <a:t>Having trouble controlling stress</a:t>
            </a:r>
            <a:endParaRPr lang="en-GB" sz="1200" dirty="0"/>
          </a:p>
          <a:p>
            <a:r>
              <a:rPr lang="en-GB" sz="1200">
                <a:ea typeface="+mn-lt"/>
                <a:cs typeface="+mn-lt"/>
              </a:rPr>
              <a:t>Excessive concern for the future</a:t>
            </a:r>
            <a:endParaRPr lang="en-GB" sz="1200" dirty="0"/>
          </a:p>
          <a:p>
            <a:r>
              <a:rPr lang="en-GB" sz="1200">
                <a:ea typeface="+mn-lt"/>
                <a:cs typeface="+mn-lt"/>
              </a:rPr>
              <a:t>Being meticulous</a:t>
            </a:r>
            <a:endParaRPr lang="en-GB" sz="1200" dirty="0"/>
          </a:p>
          <a:p>
            <a:r>
              <a:rPr lang="en-GB" sz="1200">
                <a:ea typeface="+mn-lt"/>
                <a:cs typeface="+mn-lt"/>
              </a:rPr>
              <a:t>Emotional self-control</a:t>
            </a:r>
            <a:endParaRPr lang="en-GB" sz="1200" dirty="0"/>
          </a:p>
          <a:p>
            <a:r>
              <a:rPr lang="en-GB" sz="1200">
                <a:ea typeface="+mn-lt"/>
                <a:cs typeface="+mn-lt"/>
              </a:rPr>
              <a:t>Experience excessive or obsessive behaviours</a:t>
            </a:r>
            <a:endParaRPr lang="en-GB" sz="1200" dirty="0"/>
          </a:p>
          <a:p>
            <a:r>
              <a:rPr lang="en-GB" sz="1200">
                <a:ea typeface="+mn-lt"/>
                <a:cs typeface="+mn-lt"/>
              </a:rPr>
              <a:t>Fear of receiving the label "fat" or "overweight"</a:t>
            </a:r>
            <a:endParaRPr lang="en-GB" sz="1200" dirty="0"/>
          </a:p>
          <a:p>
            <a:endParaRPr lang="en-GB" sz="1000" dirty="0">
              <a:ea typeface="+mn-lt"/>
              <a:cs typeface="+mn-lt"/>
            </a:endParaRPr>
          </a:p>
          <a:p>
            <a:pPr marL="0" indent="0">
              <a:buNone/>
            </a:pPr>
            <a:endParaRPr lang="en-GB" sz="1000" dirty="0">
              <a:ea typeface="+mn-lt"/>
              <a:cs typeface="+mn-lt"/>
            </a:endParaRPr>
          </a:p>
          <a:p>
            <a:endParaRPr lang="en-GB" dirty="0"/>
          </a:p>
        </p:txBody>
      </p:sp>
      <p:sp>
        <p:nvSpPr>
          <p:cNvPr id="7" name="Title 6">
            <a:extLst>
              <a:ext uri="{FF2B5EF4-FFF2-40B4-BE49-F238E27FC236}">
                <a16:creationId xmlns:a16="http://schemas.microsoft.com/office/drawing/2014/main" id="{DC94EF92-E306-E8B8-ABD1-C23CCA0680E7}"/>
              </a:ext>
            </a:extLst>
          </p:cNvPr>
          <p:cNvSpPr>
            <a:spLocks noGrp="1"/>
          </p:cNvSpPr>
          <p:nvPr>
            <p:ph type="title"/>
          </p:nvPr>
        </p:nvSpPr>
        <p:spPr>
          <a:xfrm>
            <a:off x="1878390" y="183696"/>
            <a:ext cx="2375505" cy="1337658"/>
          </a:xfrm>
        </p:spPr>
        <p:txBody>
          <a:bodyPr>
            <a:normAutofit/>
          </a:bodyPr>
          <a:lstStyle/>
          <a:p>
            <a:endParaRPr lang="en-GB" sz="1400" dirty="0">
              <a:solidFill>
                <a:srgbClr val="515377"/>
              </a:solidFill>
              <a:highlight>
                <a:srgbClr val="FFFFFF"/>
              </a:highlight>
            </a:endParaRPr>
          </a:p>
          <a:p>
            <a:r>
              <a:rPr lang="en-GB" b="1" u="sng">
                <a:solidFill>
                  <a:srgbClr val="262A56"/>
                </a:solidFill>
                <a:highlight>
                  <a:srgbClr val="FFFFFF"/>
                </a:highlight>
              </a:rPr>
              <a:t>Anorexia</a:t>
            </a:r>
            <a:endParaRPr lang="en-GB" b="1" u="sng" dirty="0">
              <a:solidFill>
                <a:srgbClr val="262A56"/>
              </a:solidFill>
              <a:highlight>
                <a:srgbClr val="FFFFFF"/>
              </a:highlight>
            </a:endParaRPr>
          </a:p>
          <a:p>
            <a:endParaRPr lang="en-GB" dirty="0"/>
          </a:p>
        </p:txBody>
      </p:sp>
      <p:sp>
        <p:nvSpPr>
          <p:cNvPr id="2" name="TextBox 1">
            <a:extLst>
              <a:ext uri="{FF2B5EF4-FFF2-40B4-BE49-F238E27FC236}">
                <a16:creationId xmlns:a16="http://schemas.microsoft.com/office/drawing/2014/main" id="{95051CD8-7AA9-72C5-80E4-FE349A937E2E}"/>
              </a:ext>
            </a:extLst>
          </p:cNvPr>
          <p:cNvSpPr txBox="1"/>
          <p:nvPr/>
        </p:nvSpPr>
        <p:spPr>
          <a:xfrm>
            <a:off x="7785749" y="50107"/>
            <a:ext cx="51024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t>Diagnosis of anorexia nervosa</a:t>
            </a:r>
          </a:p>
        </p:txBody>
      </p:sp>
      <p:sp>
        <p:nvSpPr>
          <p:cNvPr id="4" name="TextBox 3">
            <a:extLst>
              <a:ext uri="{FF2B5EF4-FFF2-40B4-BE49-F238E27FC236}">
                <a16:creationId xmlns:a16="http://schemas.microsoft.com/office/drawing/2014/main" id="{68E08202-AC87-5D4F-2FF6-647F4EAF828C}"/>
              </a:ext>
            </a:extLst>
          </p:cNvPr>
          <p:cNvSpPr txBox="1"/>
          <p:nvPr/>
        </p:nvSpPr>
        <p:spPr>
          <a:xfrm>
            <a:off x="7450118" y="1521215"/>
            <a:ext cx="4421464"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ea typeface="+mn-lt"/>
                <a:cs typeface="+mn-lt"/>
              </a:rPr>
              <a:t>Early diagnosis of anorexia nervosa improves recovery and reduces complications. Primary care physicians play a central role in recognising symptoms, managing medical issues, educating patients, and coordinating multidisciplinary care, including safe refeeding and weight restoration.</a:t>
            </a:r>
            <a:endParaRPr lang="en-US" sz="1200"/>
          </a:p>
          <a:p>
            <a:r>
              <a:rPr lang="en-GB" sz="1200" dirty="0">
                <a:highlight>
                  <a:srgbClr val="FFFFFF"/>
                </a:highlight>
                <a:ea typeface="+mn-lt"/>
                <a:cs typeface="+mn-lt"/>
              </a:rPr>
              <a:t>According to National Institute for Health and Care Excellence (2024), diagnosis is based on clinical symptoms, supported where possible by family or carers, with assessment and risk tools helping in primary care.</a:t>
            </a:r>
            <a:endParaRPr lang="en-GB" sz="1200" dirty="0">
              <a:ea typeface="+mn-lt"/>
              <a:cs typeface="+mn-lt"/>
            </a:endParaRPr>
          </a:p>
          <a:p>
            <a:endParaRPr lang="en-GB" sz="1000" dirty="0">
              <a:highlight>
                <a:srgbClr val="FFFFFF"/>
              </a:highlight>
              <a:latin typeface="Arial Nova"/>
            </a:endParaRPr>
          </a:p>
        </p:txBody>
      </p:sp>
      <p:sp>
        <p:nvSpPr>
          <p:cNvPr id="8" name="TextBox 7">
            <a:extLst>
              <a:ext uri="{FF2B5EF4-FFF2-40B4-BE49-F238E27FC236}">
                <a16:creationId xmlns:a16="http://schemas.microsoft.com/office/drawing/2014/main" id="{0DBA89A7-07E7-FCD1-B3AB-2FB7039AE8E7}"/>
              </a:ext>
            </a:extLst>
          </p:cNvPr>
          <p:cNvSpPr txBox="1"/>
          <p:nvPr/>
        </p:nvSpPr>
        <p:spPr>
          <a:xfrm>
            <a:off x="7788277" y="321124"/>
            <a:ext cx="41982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One of the most important aspects of treating anorexia nervosa (AN) is restoring weight and nutritional status. The purpose of this review is to discuss the calorie requirements for AN inpatients and outpatients to gain and maintain weight for both short-term and long-term recovery (Enrica, M </a:t>
            </a:r>
            <a:r>
              <a:rPr lang="en-GB" sz="1200" dirty="0" err="1">
                <a:ea typeface="+mn-lt"/>
                <a:cs typeface="+mn-lt"/>
              </a:rPr>
              <a:t>et,al</a:t>
            </a:r>
            <a:r>
              <a:rPr lang="en-GB" sz="1200" dirty="0">
                <a:ea typeface="+mn-lt"/>
                <a:cs typeface="+mn-lt"/>
              </a:rPr>
              <a:t> 2013).</a:t>
            </a:r>
            <a:endParaRPr lang="en-US" sz="1200" dirty="0"/>
          </a:p>
        </p:txBody>
      </p:sp>
      <p:sp>
        <p:nvSpPr>
          <p:cNvPr id="3" name="TextBox 2">
            <a:extLst>
              <a:ext uri="{FF2B5EF4-FFF2-40B4-BE49-F238E27FC236}">
                <a16:creationId xmlns:a16="http://schemas.microsoft.com/office/drawing/2014/main" id="{11CAC149-86E3-D304-CC84-7E15338D76CB}"/>
              </a:ext>
            </a:extLst>
          </p:cNvPr>
          <p:cNvSpPr txBox="1"/>
          <p:nvPr/>
        </p:nvSpPr>
        <p:spPr>
          <a:xfrm>
            <a:off x="3048000" y="4394465"/>
            <a:ext cx="4624192" cy="25863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400" b="1" u="sng" baseline="0">
                <a:latin typeface="Aptos"/>
                <a:ea typeface="Arial"/>
                <a:cs typeface="Arial"/>
              </a:rPr>
              <a:t>Environmental elements may include:</a:t>
            </a:r>
            <a:r>
              <a:rPr lang="en-GB" sz="1400" b="1" u="sng">
                <a:latin typeface="Aptos"/>
                <a:ea typeface="Arial"/>
                <a:cs typeface="Arial"/>
              </a:rPr>
              <a:t>​</a:t>
            </a:r>
          </a:p>
          <a:p>
            <a:pPr marL="228600" lvl="0" indent="-228600" rtl="0">
              <a:buFont typeface=""/>
              <a:buChar char="•"/>
            </a:pPr>
            <a:r>
              <a:rPr lang="en-GB" sz="1200" baseline="0">
                <a:latin typeface="Aptos"/>
                <a:ea typeface="Arial"/>
                <a:cs typeface="Arial"/>
              </a:rPr>
              <a:t>Stress in school</a:t>
            </a:r>
            <a:r>
              <a:rPr lang="en-GB" sz="1200">
                <a:latin typeface="Aptos"/>
                <a:ea typeface="Arial"/>
                <a:cs typeface="Arial"/>
              </a:rPr>
              <a:t>​</a:t>
            </a:r>
          </a:p>
          <a:p>
            <a:pPr marL="228600" lvl="0" indent="-228600" rtl="0">
              <a:buFont typeface=""/>
              <a:buChar char="•"/>
            </a:pPr>
            <a:r>
              <a:rPr lang="en-GB" sz="1200" baseline="0">
                <a:latin typeface="Aptos"/>
                <a:ea typeface="Arial"/>
                <a:cs typeface="Arial"/>
              </a:rPr>
              <a:t>Abuse or bullying</a:t>
            </a:r>
            <a:r>
              <a:rPr lang="en-GB" sz="1200">
                <a:latin typeface="Aptos"/>
                <a:ea typeface="Arial"/>
                <a:cs typeface="Arial"/>
              </a:rPr>
              <a:t>​</a:t>
            </a:r>
          </a:p>
          <a:p>
            <a:pPr marL="228600" lvl="0" indent="-228600" rtl="0">
              <a:buFont typeface=""/>
              <a:buChar char="•"/>
            </a:pPr>
            <a:r>
              <a:rPr lang="en-GB" sz="1200" baseline="0">
                <a:latin typeface="Aptos"/>
                <a:ea typeface="Arial"/>
                <a:cs typeface="Arial"/>
              </a:rPr>
              <a:t>criticism on your eating habits or body type</a:t>
            </a:r>
            <a:r>
              <a:rPr lang="en-GB" sz="1200">
                <a:latin typeface="Aptos"/>
                <a:ea typeface="Arial"/>
                <a:cs typeface="Arial"/>
              </a:rPr>
              <a:t>​</a:t>
            </a:r>
          </a:p>
          <a:p>
            <a:pPr marL="228600" lvl="0" indent="-228600" rtl="0">
              <a:buFont typeface=""/>
              <a:buChar char="•"/>
            </a:pPr>
            <a:r>
              <a:rPr lang="en-GB" sz="1200" baseline="0">
                <a:latin typeface="Aptos"/>
                <a:ea typeface="Arial"/>
                <a:cs typeface="Arial"/>
              </a:rPr>
              <a:t>Relationship problems in the family</a:t>
            </a:r>
            <a:r>
              <a:rPr lang="en-GB" sz="1200">
                <a:latin typeface="Aptos"/>
                <a:ea typeface="Arial"/>
                <a:cs typeface="Arial"/>
              </a:rPr>
              <a:t>​</a:t>
            </a:r>
          </a:p>
          <a:p>
            <a:pPr marL="228600" lvl="0" indent="-228600" rtl="0">
              <a:buFont typeface=""/>
              <a:buChar char="•"/>
            </a:pPr>
            <a:r>
              <a:rPr lang="en-GB" sz="1200" baseline="0">
                <a:latin typeface="Aptos"/>
                <a:ea typeface="Arial"/>
                <a:cs typeface="Arial"/>
              </a:rPr>
              <a:t>Having a profession or pastime that views thinness as ideal</a:t>
            </a:r>
            <a:r>
              <a:rPr lang="en-GB" sz="1200">
                <a:latin typeface="Aptos"/>
                <a:ea typeface="Arial"/>
                <a:cs typeface="Arial"/>
              </a:rPr>
              <a:t>​</a:t>
            </a:r>
          </a:p>
          <a:p>
            <a:pPr rtl="0"/>
            <a:r>
              <a:rPr lang="en-GB" sz="1200">
                <a:latin typeface="Aptos"/>
                <a:ea typeface="Arial"/>
                <a:cs typeface="Arial"/>
              </a:rPr>
              <a:t>​</a:t>
            </a:r>
            <a:endParaRPr lang="en-GB" sz="1200" dirty="0">
              <a:latin typeface="Aptos"/>
              <a:ea typeface="Arial"/>
              <a:cs typeface="Arial"/>
            </a:endParaRPr>
          </a:p>
          <a:p>
            <a:pPr rtl="0"/>
            <a:r>
              <a:rPr lang="en-GB" sz="1200" baseline="0">
                <a:latin typeface="Aptos"/>
                <a:ea typeface="Arial"/>
                <a:cs typeface="Arial"/>
              </a:rPr>
              <a:t>Genetic variables may include:</a:t>
            </a:r>
            <a:r>
              <a:rPr lang="en-GB" sz="1200">
                <a:latin typeface="Aptos"/>
                <a:ea typeface="Arial"/>
                <a:cs typeface="Arial"/>
              </a:rPr>
              <a:t>​</a:t>
            </a:r>
          </a:p>
          <a:p>
            <a:pPr marL="228600" lvl="0" indent="-228600" rtl="0">
              <a:buFont typeface=""/>
              <a:buChar char="•"/>
            </a:pPr>
            <a:r>
              <a:rPr lang="en-GB" sz="1200" baseline="0">
                <a:latin typeface="Aptos"/>
                <a:ea typeface="Arial"/>
                <a:cs typeface="Arial"/>
              </a:rPr>
              <a:t>Your hormone levels or brain changes</a:t>
            </a:r>
            <a:r>
              <a:rPr lang="en-GB" sz="1200">
                <a:latin typeface="Aptos"/>
                <a:ea typeface="Arial"/>
                <a:cs typeface="Arial"/>
              </a:rPr>
              <a:t>​</a:t>
            </a:r>
          </a:p>
          <a:p>
            <a:pPr marL="228600" lvl="0" indent="-228600" rtl="0">
              <a:buFont typeface=""/>
              <a:buChar char="•"/>
            </a:pPr>
            <a:r>
              <a:rPr lang="en-GB" sz="1200" baseline="0" dirty="0">
                <a:latin typeface="Aptos"/>
                <a:ea typeface="Arial"/>
                <a:cs typeface="Arial"/>
              </a:rPr>
              <a:t>History of substance abuse, depression, or eating problems in the family. (Mental health </a:t>
            </a:r>
            <a:r>
              <a:rPr lang="en-GB" sz="1200" baseline="0" dirty="0" err="1">
                <a:latin typeface="Aptos"/>
                <a:ea typeface="Arial"/>
                <a:cs typeface="Arial"/>
              </a:rPr>
              <a:t>uk</a:t>
            </a:r>
            <a:r>
              <a:rPr lang="en-GB" sz="1200" baseline="0" dirty="0">
                <a:latin typeface="Aptos"/>
                <a:ea typeface="Arial"/>
                <a:cs typeface="Arial"/>
              </a:rPr>
              <a:t> 2026).</a:t>
            </a:r>
            <a:r>
              <a:rPr lang="en-US" sz="1200" dirty="0">
                <a:latin typeface="Aptos"/>
                <a:ea typeface="Arial"/>
                <a:cs typeface="Arial"/>
              </a:rPr>
              <a:t>​</a:t>
            </a:r>
          </a:p>
          <a:p>
            <a:pPr marL="228600" lvl="0" indent="-228600" rtl="0">
              <a:buFont typeface=""/>
              <a:buChar char="•"/>
            </a:pPr>
            <a:endParaRPr lang="en-GB" sz="1200" dirty="0">
              <a:latin typeface="Arial"/>
              <a:ea typeface="Arial"/>
              <a:cs typeface="Arial"/>
            </a:endParaRPr>
          </a:p>
          <a:p>
            <a:pPr algn="ctr"/>
            <a:endParaRPr lang="en-GB" sz="1200" dirty="0"/>
          </a:p>
        </p:txBody>
      </p:sp>
      <p:sp>
        <p:nvSpPr>
          <p:cNvPr id="6" name="TextBox 5">
            <a:extLst>
              <a:ext uri="{FF2B5EF4-FFF2-40B4-BE49-F238E27FC236}">
                <a16:creationId xmlns:a16="http://schemas.microsoft.com/office/drawing/2014/main" id="{D8C3668B-58E9-3F7C-0DD6-61A6D928F336}"/>
              </a:ext>
            </a:extLst>
          </p:cNvPr>
          <p:cNvSpPr txBox="1"/>
          <p:nvPr/>
        </p:nvSpPr>
        <p:spPr>
          <a:xfrm>
            <a:off x="3072190" y="1118809"/>
            <a:ext cx="4184951"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Treatment</a:t>
            </a:r>
            <a:endParaRPr lang="en-US" sz="1200" b="1" u="sng" dirty="0"/>
          </a:p>
          <a:p>
            <a:r>
              <a:rPr lang="en-US" sz="1200" dirty="0"/>
              <a:t>Anorexia nervosa is treated with talking therapy and gradual weight restoration, with early treatment improving outcomes. Young people are referred to specialist children’s services, while adults often receive CBT. According to the National Health Service (2024), antidepressants such as Fluoxetine may treat related conditions like depression or anxiety.</a:t>
            </a:r>
            <a:endParaRPr lang="en-US"/>
          </a:p>
          <a:p>
            <a:r>
              <a:rPr lang="en-US" sz="1200" dirty="0"/>
              <a:t>Severe cases may require </a:t>
            </a:r>
            <a:r>
              <a:rPr lang="en-US" sz="1200" dirty="0" err="1"/>
              <a:t>hospitalisation</a:t>
            </a:r>
            <a:r>
              <a:rPr lang="en-US" sz="1200" dirty="0"/>
              <a:t> or compulsory treatment under the Mental Health Act 1983. Ongoing follow-up and support from charities are recommended.</a:t>
            </a:r>
          </a:p>
          <a:p>
            <a:r>
              <a:rPr lang="en-US" sz="1200" dirty="0"/>
              <a:t>Treatment focuses on closing the treatment gap and </a:t>
            </a:r>
            <a:r>
              <a:rPr lang="en-US" sz="1200" dirty="0" err="1"/>
              <a:t>theresearch</a:t>
            </a:r>
            <a:r>
              <a:rPr lang="en-US" sz="1200" dirty="0"/>
              <a:t>–practice gap, ensuring evidence-based therapies </a:t>
            </a:r>
            <a:r>
              <a:rPr lang="en-US" sz="1200" dirty="0" err="1"/>
              <a:t>areused</a:t>
            </a:r>
            <a:r>
              <a:rPr lang="en-US" sz="1200" dirty="0"/>
              <a:t> in routine care.</a:t>
            </a:r>
          </a:p>
          <a:p>
            <a:r>
              <a:rPr lang="en-US" sz="1200" dirty="0"/>
              <a:t>Eating disorders are a leading cause of disability in young </a:t>
            </a:r>
            <a:r>
              <a:rPr lang="en-US" sz="1200" dirty="0" err="1"/>
              <a:t>women,and</a:t>
            </a:r>
            <a:r>
              <a:rPr lang="en-US" sz="1200" dirty="0"/>
              <a:t> anorexia nervosa has the highest mortality rate of any </a:t>
            </a:r>
            <a:r>
              <a:rPr lang="en-US" sz="1200" dirty="0" err="1"/>
              <a:t>mentalillness</a:t>
            </a:r>
            <a:r>
              <a:rPr lang="en-US" sz="1200" dirty="0"/>
              <a:t> (Alac, Ellen &amp; Denise, 2018).</a:t>
            </a:r>
          </a:p>
          <a:p>
            <a:endParaRPr lang="en-US" sz="1200" dirty="0"/>
          </a:p>
          <a:p>
            <a:endParaRPr lang="en-US"/>
          </a:p>
          <a:p>
            <a:endParaRPr lang="en-US"/>
          </a:p>
          <a:p>
            <a:endParaRPr lang="en-US"/>
          </a:p>
          <a:p>
            <a:endParaRPr lang="en-US"/>
          </a:p>
          <a:p>
            <a:endParaRPr lang="en-US"/>
          </a:p>
          <a:p>
            <a:endParaRPr lang="en-US"/>
          </a:p>
          <a:p>
            <a:pPr algn="ctr"/>
            <a:endParaRPr lang="en-GB"/>
          </a:p>
        </p:txBody>
      </p:sp>
      <p:sp>
        <p:nvSpPr>
          <p:cNvPr id="9" name="TextBox 8">
            <a:extLst>
              <a:ext uri="{FF2B5EF4-FFF2-40B4-BE49-F238E27FC236}">
                <a16:creationId xmlns:a16="http://schemas.microsoft.com/office/drawing/2014/main" id="{57F9FD62-6409-788D-4BD0-4A96BE222BE3}"/>
              </a:ext>
            </a:extLst>
          </p:cNvPr>
          <p:cNvSpPr txBox="1"/>
          <p:nvPr/>
        </p:nvSpPr>
        <p:spPr>
          <a:xfrm>
            <a:off x="7450666" y="3319314"/>
            <a:ext cx="408819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t>Rehabilitation</a:t>
            </a:r>
            <a:r>
              <a:rPr lang="en-US" sz="1200" dirty="0"/>
              <a:t> is vital in anorexia nervosa, especially for teenage girls. NHS England (2023–2024) </a:t>
            </a:r>
            <a:r>
              <a:rPr lang="en-US" sz="1200" dirty="0" err="1"/>
              <a:t>prioritises</a:t>
            </a:r>
            <a:r>
              <a:rPr lang="en-US" sz="1200" dirty="0"/>
              <a:t> rehabilitation in community mental health care, and the NHS Long Term Plan aims to expand local services to reduce out-of-area placements.</a:t>
            </a:r>
          </a:p>
          <a:p>
            <a:pPr algn="ctr"/>
            <a:endParaRPr lang="en-GB"/>
          </a:p>
        </p:txBody>
      </p:sp>
      <p:sp>
        <p:nvSpPr>
          <p:cNvPr id="10" name="TextBox 9">
            <a:extLst>
              <a:ext uri="{FF2B5EF4-FFF2-40B4-BE49-F238E27FC236}">
                <a16:creationId xmlns:a16="http://schemas.microsoft.com/office/drawing/2014/main" id="{6A745553-6316-175A-DF65-9B115C5B9068}"/>
              </a:ext>
            </a:extLst>
          </p:cNvPr>
          <p:cNvSpPr txBox="1"/>
          <p:nvPr/>
        </p:nvSpPr>
        <p:spPr>
          <a:xfrm>
            <a:off x="7682630" y="4368452"/>
            <a:ext cx="4404987"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Complications of Anorexia Nervosa</a:t>
            </a:r>
          </a:p>
          <a:p>
            <a:r>
              <a:rPr lang="en-US" sz="1200"/>
              <a:t>Anorexia nervosa can be life-threatening. Death may occur from heart rhythm problems (arrhythmias) or electrolyte imbalances, even if someone is not severely underweight (Mayo Clinic, 2024).</a:t>
            </a:r>
            <a:endParaRPr lang="en-US" sz="1200" dirty="0"/>
          </a:p>
          <a:p>
            <a:r>
              <a:rPr lang="en-US" sz="1200" dirty="0"/>
              <a:t>Physical complications include </a:t>
            </a:r>
            <a:r>
              <a:rPr lang="en-US" sz="1200" dirty="0" err="1"/>
              <a:t>anaemia</a:t>
            </a:r>
            <a:r>
              <a:rPr lang="en-US" sz="1200" dirty="0"/>
              <a:t>, heart problems (such as heart failure or mitral valve prolapse), osteoporosis, muscle loss, stomach and kidney issues, and widespread organ damage from severe malnutrition, which may not be fully reversible.</a:t>
            </a:r>
          </a:p>
          <a:p>
            <a:r>
              <a:rPr lang="en-US" sz="1200"/>
              <a:t>Mental health complications can include depression, anxiety, personality and obsessive-compulsive disorders, substance misuse, and increased risk of self-harm or</a:t>
            </a:r>
            <a:r>
              <a:rPr lang="en-US" dirty="0"/>
              <a:t> </a:t>
            </a:r>
            <a:r>
              <a:rPr lang="en-US" sz="1200"/>
              <a:t>suicide.</a:t>
            </a:r>
          </a:p>
          <a:p>
            <a:pPr algn="ctr"/>
            <a:endParaRPr lang="en-GB"/>
          </a:p>
        </p:txBody>
      </p:sp>
    </p:spTree>
    <p:extLst>
      <p:ext uri="{BB962C8B-B14F-4D97-AF65-F5344CB8AC3E}">
        <p14:creationId xmlns:p14="http://schemas.microsoft.com/office/powerpoint/2010/main" val="1759061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F9763A6-057D-E9CF-BD69-56B0F3D14A3E}"/>
              </a:ext>
            </a:extLst>
          </p:cNvPr>
          <p:cNvSpPr>
            <a:spLocks noGrp="1"/>
          </p:cNvSpPr>
          <p:nvPr>
            <p:ph type="title"/>
          </p:nvPr>
        </p:nvSpPr>
        <p:spPr/>
        <p:txBody>
          <a:bodyPr/>
          <a:lstStyle/>
          <a:p>
            <a:r>
              <a:rPr lang="en-GB"/>
              <a:t>ref</a:t>
            </a:r>
          </a:p>
        </p:txBody>
      </p:sp>
      <p:sp>
        <p:nvSpPr>
          <p:cNvPr id="4" name="TextBox 3">
            <a:extLst>
              <a:ext uri="{FF2B5EF4-FFF2-40B4-BE49-F238E27FC236}">
                <a16:creationId xmlns:a16="http://schemas.microsoft.com/office/drawing/2014/main" id="{B11A1191-6F98-9B96-A740-93E44B92E004}"/>
              </a:ext>
            </a:extLst>
          </p:cNvPr>
          <p:cNvSpPr txBox="1"/>
          <p:nvPr/>
        </p:nvSpPr>
        <p:spPr>
          <a:xfrm>
            <a:off x="104383" y="1445713"/>
            <a:ext cx="6096000" cy="41729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Segoe UI"/>
                <a:cs typeface="Segoe UI"/>
              </a:rPr>
              <a:t>Alan ,E Ellen ,E and Denise, E (2018) Add </a:t>
            </a:r>
            <a:r>
              <a:rPr lang="en-GB" sz="1200" dirty="0" err="1">
                <a:latin typeface="Calibri"/>
                <a:ea typeface="Segoe UI"/>
                <a:cs typeface="Segoe UI"/>
              </a:rPr>
              <a:t>ressing</a:t>
            </a:r>
            <a:r>
              <a:rPr lang="en-GB" sz="1200" dirty="0">
                <a:latin typeface="Calibri"/>
                <a:ea typeface="Segoe UI"/>
                <a:cs typeface="Segoe UI"/>
              </a:rPr>
              <a:t>  Critical Gaps in the Treatment of Eating</a:t>
            </a:r>
            <a:r>
              <a:rPr lang="en-US" sz="1200" dirty="0">
                <a:latin typeface="Calibri"/>
                <a:ea typeface="Segoe UI"/>
                <a:cs typeface="Segoe UI"/>
              </a:rPr>
              <a:t> </a:t>
            </a:r>
          </a:p>
          <a:p>
            <a:r>
              <a:rPr lang="en-GB" sz="1200" dirty="0">
                <a:latin typeface="Calibri"/>
                <a:ea typeface="Segoe UI"/>
                <a:cs typeface="Segoe UI"/>
              </a:rPr>
              <a:t> Disorders.</a:t>
            </a:r>
            <a:r>
              <a:rPr lang="en-GB" sz="1200" i="1" dirty="0">
                <a:latin typeface="Calibri"/>
                <a:ea typeface="Segoe UI"/>
                <a:cs typeface="Segoe UI"/>
              </a:rPr>
              <a:t> International journal of eating </a:t>
            </a:r>
            <a:r>
              <a:rPr lang="en-GB" sz="1200" i="1">
                <a:latin typeface="Calibri"/>
                <a:ea typeface="Segoe UI"/>
                <a:cs typeface="Segoe UI"/>
              </a:rPr>
              <a:t>disorder.</a:t>
            </a:r>
            <a:r>
              <a:rPr lang="en-GB" sz="1200">
                <a:latin typeface="Calibri"/>
                <a:ea typeface="Segoe UI"/>
                <a:cs typeface="Segoe UI"/>
              </a:rPr>
              <a:t> Available</a:t>
            </a:r>
            <a:r>
              <a:rPr lang="en-GB" sz="1200" dirty="0">
                <a:latin typeface="Calibri"/>
                <a:ea typeface="Segoe UI"/>
                <a:cs typeface="Segoe UI"/>
              </a:rPr>
              <a:t> at</a:t>
            </a:r>
            <a:r>
              <a:rPr lang="en-US" sz="1200" dirty="0">
                <a:latin typeface="Calibri"/>
                <a:ea typeface="Segoe UI"/>
                <a:cs typeface="Segoe UI"/>
              </a:rPr>
              <a:t> </a:t>
            </a:r>
          </a:p>
          <a:p>
            <a:pPr rtl="0"/>
            <a:r>
              <a:rPr lang="en-GB" sz="1200">
                <a:latin typeface="Calibri"/>
                <a:ea typeface="Segoe UI"/>
                <a:cs typeface="Segoe UI"/>
              </a:rPr>
              <a:t> https:/doi.org/10.1002/eat.22670. </a:t>
            </a:r>
            <a:r>
              <a:rPr lang="en-US" sz="1200" dirty="0">
                <a:latin typeface="Calibri"/>
                <a:ea typeface="Segoe UI"/>
                <a:cs typeface="Segoe UI"/>
              </a:rPr>
              <a:t> </a:t>
            </a:r>
          </a:p>
          <a:p>
            <a:endParaRPr lang="en-US" sz="1200" dirty="0">
              <a:latin typeface="Calibri"/>
              <a:ea typeface="Segoe UI"/>
              <a:cs typeface="Segoe UI"/>
            </a:endParaRPr>
          </a:p>
          <a:p>
            <a:pPr>
              <a:lnSpc>
                <a:spcPts val="1657"/>
              </a:lnSpc>
            </a:pPr>
            <a:r>
              <a:rPr lang="en-GB" sz="1200">
                <a:latin typeface="Calibri"/>
                <a:ea typeface="Segoe UI"/>
                <a:cs typeface="Segoe UI"/>
              </a:rPr>
              <a:t>Cleveland clinic (2026) Available at my.clevelandclinic.org/health/disease. (Accessed on24 February 2026).</a:t>
            </a:r>
          </a:p>
          <a:p>
            <a:pPr>
              <a:lnSpc>
                <a:spcPts val="1657"/>
              </a:lnSpc>
            </a:pPr>
            <a:endParaRPr lang="en-GB" dirty="0"/>
          </a:p>
          <a:p>
            <a:pPr rtl="0">
              <a:lnSpc>
                <a:spcPts val="1569"/>
              </a:lnSpc>
            </a:pPr>
            <a:r>
              <a:rPr lang="en-GB" sz="1200" dirty="0">
                <a:latin typeface="Arial Nova"/>
                <a:ea typeface="Segoe UI"/>
                <a:cs typeface="Segoe UI"/>
              </a:rPr>
              <a:t>Enrica, M et al (2013) </a:t>
            </a:r>
            <a:r>
              <a:rPr lang="en-GB" sz="1200" dirty="0">
                <a:solidFill>
                  <a:srgbClr val="1B1B1B"/>
                </a:solidFill>
                <a:latin typeface="Arial Nova"/>
                <a:ea typeface="Segoe UI"/>
                <a:cs typeface="Segoe UI"/>
              </a:rPr>
              <a:t>Nutritional rehabilitation in anorexia nervosa: review of the </a:t>
            </a:r>
            <a:r>
              <a:rPr lang="en-GB" sz="1200">
                <a:solidFill>
                  <a:srgbClr val="1B1B1B"/>
                </a:solidFill>
                <a:latin typeface="Arial Nova"/>
                <a:ea typeface="Segoe UI"/>
                <a:cs typeface="Segoe UI"/>
              </a:rPr>
              <a:t>literature and implications for treatment',</a:t>
            </a:r>
            <a:r>
              <a:rPr lang="en-GB" sz="1200" dirty="0">
                <a:latin typeface="Arial Nova"/>
                <a:ea typeface="Segoe UI"/>
                <a:cs typeface="Segoe UI"/>
              </a:rPr>
              <a:t> </a:t>
            </a:r>
            <a:r>
              <a:rPr lang="en-GB" sz="1200" i="1">
                <a:latin typeface="Arial Nova"/>
                <a:ea typeface="Segoe UI"/>
                <a:cs typeface="Segoe UI"/>
              </a:rPr>
              <a:t>BMC Psychiatry, </a:t>
            </a:r>
            <a:r>
              <a:rPr lang="en-GB" sz="1200" dirty="0">
                <a:latin typeface="Arial Nova"/>
                <a:ea typeface="Segoe UI"/>
                <a:cs typeface="Segoe UI"/>
              </a:rPr>
              <a:t>vol 13(290) Available at: Doi:</a:t>
            </a:r>
            <a:r>
              <a:rPr lang="en-GB" sz="1200" dirty="0">
                <a:solidFill>
                  <a:srgbClr val="1B1B1B"/>
                </a:solidFill>
                <a:latin typeface="Bahnschrift"/>
                <a:ea typeface="Segoe UI"/>
                <a:cs typeface="Segoe UI"/>
              </a:rPr>
              <a:t> </a:t>
            </a:r>
            <a:r>
              <a:rPr lang="en-GB" sz="1200" u="sng" strike="noStrike" dirty="0">
                <a:solidFill>
                  <a:srgbClr val="005EA2"/>
                </a:solidFill>
                <a:latin typeface="Arial Nova"/>
                <a:ea typeface="Segoe UI"/>
                <a:cs typeface="Segoe UI"/>
                <a:hlinkClick r:id="rId2"/>
              </a:rPr>
              <a:t>10.1186/1471-244X-13-290.</a:t>
            </a:r>
            <a:r>
              <a:rPr sz="1200" dirty="0">
                <a:latin typeface="Aptos"/>
                <a:ea typeface="Aptos"/>
                <a:cs typeface="Aptos"/>
              </a:rPr>
              <a:t> </a:t>
            </a:r>
          </a:p>
          <a:p>
            <a:pPr rtl="0">
              <a:lnSpc>
                <a:spcPts val="1569"/>
              </a:lnSpc>
            </a:pPr>
            <a:endParaRPr lang="en-GB" sz="1200">
              <a:solidFill>
                <a:srgbClr val="005EA2"/>
              </a:solidFill>
              <a:latin typeface="Arial Nova"/>
              <a:ea typeface="Segoe UI"/>
              <a:cs typeface="Segoe UI"/>
            </a:endParaRPr>
          </a:p>
          <a:p>
            <a:pPr rtl="0">
              <a:lnSpc>
                <a:spcPts val="1569"/>
              </a:lnSpc>
            </a:pPr>
            <a:r>
              <a:rPr lang="en-GB" sz="1200">
                <a:solidFill>
                  <a:srgbClr val="1B1B1B"/>
                </a:solidFill>
                <a:latin typeface="Bahnschrift"/>
                <a:ea typeface="Segoe UI"/>
                <a:cs typeface="Segoe UI"/>
              </a:rPr>
              <a:t>Lisa, B et al (2021) </a:t>
            </a:r>
            <a:r>
              <a:rPr lang="en-GB" sz="1200">
                <a:solidFill>
                  <a:srgbClr val="1B1B1B"/>
                </a:solidFill>
                <a:latin typeface="Arial Nova"/>
                <a:ea typeface="Segoe UI"/>
                <a:cs typeface="Segoe UI"/>
              </a:rPr>
              <a:t>Stigmatization toward People with Anorexia Nervosa, Bulimia Nervosa, and Binge Eating Disorder:  A Scoping Review’, </a:t>
            </a:r>
            <a:r>
              <a:rPr lang="en-GB" sz="1200" i="1">
                <a:solidFill>
                  <a:srgbClr val="1B1B1B"/>
                </a:solidFill>
                <a:latin typeface="Arial Nova"/>
                <a:ea typeface="Segoe UI"/>
                <a:cs typeface="Segoe UI"/>
              </a:rPr>
              <a:t>Journal of National Library of</a:t>
            </a:r>
            <a:r>
              <a:rPr lang="en-GB" sz="1200" dirty="0">
                <a:solidFill>
                  <a:srgbClr val="1B1B1B"/>
                </a:solidFill>
                <a:latin typeface="Arial Nova"/>
                <a:ea typeface="Segoe UI"/>
                <a:cs typeface="Segoe UI"/>
              </a:rPr>
              <a:t> </a:t>
            </a:r>
            <a:r>
              <a:rPr lang="en-GB" sz="1200" i="1">
                <a:solidFill>
                  <a:srgbClr val="1B1B1B"/>
                </a:solidFill>
                <a:latin typeface="Arial Nova"/>
                <a:ea typeface="Segoe UI"/>
                <a:cs typeface="Segoe UI"/>
              </a:rPr>
              <a:t>Medicine,</a:t>
            </a:r>
            <a:r>
              <a:rPr lang="en-GB" sz="1200">
                <a:solidFill>
                  <a:srgbClr val="1B1B1B"/>
                </a:solidFill>
                <a:latin typeface="Arial Nova"/>
                <a:ea typeface="Segoe UI"/>
                <a:cs typeface="Segoe UI"/>
              </a:rPr>
              <a:t> Vol 13 (8) pp 2834.  Available at: Doi </a:t>
            </a:r>
            <a:r>
              <a:rPr lang="en-GB" sz="1200" u="sng" strike="noStrike" dirty="0">
                <a:solidFill>
                  <a:srgbClr val="1A4480"/>
                </a:solidFill>
                <a:latin typeface="Bahnschrift"/>
                <a:ea typeface="Segoe UI"/>
                <a:cs typeface="Segoe UI"/>
                <a:hlinkClick r:id="rId3"/>
              </a:rPr>
              <a:t>10.3390/nu13082834</a:t>
            </a:r>
            <a:r>
              <a:rPr sz="1200" dirty="0">
                <a:latin typeface="Aptos"/>
                <a:ea typeface="Aptos"/>
                <a:cs typeface="Aptos"/>
              </a:rPr>
              <a:t> </a:t>
            </a:r>
          </a:p>
          <a:p>
            <a:pPr rtl="0">
              <a:lnSpc>
                <a:spcPts val="1569"/>
              </a:lnSpc>
            </a:pPr>
            <a:endParaRPr lang="en-GB" sz="1200">
              <a:solidFill>
                <a:srgbClr val="1A4480"/>
              </a:solidFill>
              <a:latin typeface="Bahnschrift"/>
              <a:ea typeface="Segoe UI"/>
              <a:cs typeface="Segoe UI"/>
            </a:endParaRPr>
          </a:p>
          <a:p>
            <a:pPr rtl="0">
              <a:lnSpc>
                <a:spcPts val="2025"/>
              </a:lnSpc>
            </a:pPr>
            <a:r>
              <a:rPr lang="en-GB" sz="1200" dirty="0">
                <a:latin typeface="Arial Nova"/>
                <a:ea typeface="Segoe UI"/>
                <a:cs typeface="Segoe UI"/>
              </a:rPr>
              <a:t>Matt, B et al (2020</a:t>
            </a:r>
            <a:r>
              <a:rPr lang="en-GB" sz="1200" u="sng" dirty="0">
                <a:latin typeface="Arial Nova"/>
                <a:ea typeface="Segoe UI"/>
                <a:cs typeface="Segoe UI"/>
              </a:rPr>
              <a:t>) </a:t>
            </a:r>
            <a:r>
              <a:rPr lang="en-GB" sz="1200" dirty="0">
                <a:solidFill>
                  <a:srgbClr val="333333"/>
                </a:solidFill>
                <a:latin typeface="Arial Nova"/>
                <a:ea typeface="Segoe UI"/>
                <a:cs typeface="Segoe UI"/>
              </a:rPr>
              <a:t>Stigma: the representation of anorexia nervosa in UK newspaper Twitter feeds’,</a:t>
            </a:r>
            <a:r>
              <a:rPr lang="en-GB" sz="1200" i="1" dirty="0">
                <a:solidFill>
                  <a:srgbClr val="333333"/>
                </a:solidFill>
                <a:latin typeface="Arial Nova"/>
                <a:ea typeface="Segoe UI"/>
                <a:cs typeface="Segoe UI"/>
              </a:rPr>
              <a:t> </a:t>
            </a:r>
            <a:r>
              <a:rPr lang="en-GB" sz="1200" i="1" dirty="0">
                <a:solidFill>
                  <a:srgbClr val="10147E"/>
                </a:solidFill>
                <a:latin typeface="Arial Nova"/>
                <a:ea typeface="Segoe UI"/>
                <a:cs typeface="Segoe UI"/>
              </a:rPr>
              <a:t>Journal of Mental Health,</a:t>
            </a:r>
            <a:r>
              <a:rPr lang="en-GB" sz="1200" dirty="0">
                <a:solidFill>
                  <a:srgbClr val="10147E"/>
                </a:solidFill>
                <a:latin typeface="Arial Nova"/>
                <a:ea typeface="Segoe UI"/>
                <a:cs typeface="Segoe UI"/>
              </a:rPr>
              <a:t> vol 31(1) Available </a:t>
            </a:r>
            <a:r>
              <a:rPr lang="en-GB" sz="1200" dirty="0" err="1">
                <a:solidFill>
                  <a:srgbClr val="10147E"/>
                </a:solidFill>
                <a:latin typeface="Arial Nova"/>
                <a:ea typeface="Segoe UI"/>
                <a:cs typeface="Segoe UI"/>
              </a:rPr>
              <a:t>at:</a:t>
            </a:r>
            <a:r>
              <a:rPr lang="en-GB" sz="1200" u="none" strike="noStrike" dirty="0" err="1">
                <a:solidFill>
                  <a:srgbClr val="006DB4"/>
                </a:solidFill>
                <a:latin typeface="Arial Nova"/>
                <a:ea typeface="Segoe UI"/>
                <a:cs typeface="Segoe UI"/>
                <a:hlinkClick r:id="rId4"/>
              </a:rPr>
              <a:t>https</a:t>
            </a:r>
            <a:r>
              <a:rPr lang="en-GB" sz="1200" u="none" strike="noStrike" dirty="0">
                <a:solidFill>
                  <a:srgbClr val="006DB4"/>
                </a:solidFill>
                <a:latin typeface="Arial Nova"/>
                <a:ea typeface="Segoe UI"/>
                <a:cs typeface="Segoe UI"/>
                <a:hlinkClick r:id="rId4"/>
              </a:rPr>
              <a:t>://doi.org/10.1080/09638237.2020.1793128.</a:t>
            </a:r>
            <a:r>
              <a:rPr sz="1200" dirty="0">
                <a:latin typeface="Arial Nova"/>
                <a:ea typeface="Arial Nova"/>
                <a:cs typeface="Arial Nova"/>
              </a:rPr>
              <a:t> </a:t>
            </a:r>
          </a:p>
          <a:p>
            <a:pPr algn="ctr"/>
            <a:endParaRPr lang="en-GB"/>
          </a:p>
        </p:txBody>
      </p:sp>
      <p:sp>
        <p:nvSpPr>
          <p:cNvPr id="5" name="TextBox 4">
            <a:extLst>
              <a:ext uri="{FF2B5EF4-FFF2-40B4-BE49-F238E27FC236}">
                <a16:creationId xmlns:a16="http://schemas.microsoft.com/office/drawing/2014/main" id="{146E864A-50C1-1AD7-C8AA-8A336896E0AF}"/>
              </a:ext>
            </a:extLst>
          </p:cNvPr>
          <p:cNvSpPr txBox="1"/>
          <p:nvPr/>
        </p:nvSpPr>
        <p:spPr>
          <a:xfrm>
            <a:off x="6200383" y="1028178"/>
            <a:ext cx="6096000" cy="6127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025"/>
              </a:lnSpc>
            </a:pPr>
            <a:r>
              <a:rPr lang="en-GB" sz="1200">
                <a:latin typeface="Arial Nova"/>
                <a:ea typeface="Segoe UI"/>
                <a:cs typeface="Segoe UI"/>
              </a:rPr>
              <a:t>Mayo clinic (2024) Anorexia nervosa symptoms and causes. Available at: </a:t>
            </a:r>
            <a:r>
              <a:rPr lang="en-GB" sz="1200" u="sng" strike="noStrike" dirty="0">
                <a:solidFill>
                  <a:srgbClr val="467886"/>
                </a:solidFill>
                <a:latin typeface="Arial Nova"/>
                <a:ea typeface="Segoe UI"/>
                <a:cs typeface="Segoe UI"/>
                <a:hlinkClick r:id="rId5"/>
              </a:rPr>
              <a:t>https://www.mayoclinic.org/diseases-conditions/anorexia-nervosa/symptoms-causes/syc-20353591</a:t>
            </a:r>
            <a:r>
              <a:rPr lang="en-GB" sz="1200">
                <a:latin typeface="Arial Nova"/>
                <a:ea typeface="Segoe UI"/>
                <a:cs typeface="Segoe UI"/>
              </a:rPr>
              <a:t>. (Accessed in February 2026)</a:t>
            </a:r>
            <a:r>
              <a:rPr sz="1200" dirty="0">
                <a:latin typeface="Arial Nova"/>
                <a:ea typeface="Arial Nova"/>
                <a:cs typeface="Arial Nova"/>
              </a:rPr>
              <a:t> </a:t>
            </a:r>
          </a:p>
          <a:p>
            <a:pPr rtl="0">
              <a:lnSpc>
                <a:spcPts val="2025"/>
              </a:lnSpc>
            </a:pPr>
            <a:endParaRPr lang="en-GB" sz="1200">
              <a:latin typeface="Arial Nova"/>
              <a:ea typeface="Segoe UI"/>
              <a:cs typeface="Segoe UI"/>
            </a:endParaRPr>
          </a:p>
          <a:p>
            <a:pPr>
              <a:lnSpc>
                <a:spcPts val="1657"/>
              </a:lnSpc>
            </a:pPr>
            <a:r>
              <a:rPr lang="en-GB" sz="1200" dirty="0">
                <a:latin typeface="Calibri"/>
                <a:ea typeface="Segoe UI"/>
                <a:cs typeface="Segoe UI"/>
              </a:rPr>
              <a:t>Mental health </a:t>
            </a:r>
            <a:r>
              <a:rPr lang="en-GB" sz="1200" dirty="0" err="1">
                <a:latin typeface="Calibri"/>
                <a:ea typeface="Segoe UI"/>
                <a:cs typeface="Segoe UI"/>
              </a:rPr>
              <a:t>uk</a:t>
            </a:r>
            <a:r>
              <a:rPr lang="en-GB" sz="1200" dirty="0">
                <a:latin typeface="Calibri"/>
                <a:ea typeface="Segoe UI"/>
                <a:cs typeface="Segoe UI"/>
              </a:rPr>
              <a:t> (2026) Available at mental health-</a:t>
            </a:r>
            <a:r>
              <a:rPr lang="en-GB" sz="1200" dirty="0" err="1">
                <a:latin typeface="Calibri"/>
                <a:ea typeface="Segoe UI"/>
                <a:cs typeface="Segoe UI"/>
              </a:rPr>
              <a:t>uk</a:t>
            </a:r>
            <a:r>
              <a:rPr lang="en-GB" sz="1200" dirty="0">
                <a:latin typeface="Calibri"/>
                <a:ea typeface="Segoe UI"/>
                <a:cs typeface="Segoe UI"/>
              </a:rPr>
              <a:t>. Accessed on 24 February (2026). </a:t>
            </a:r>
          </a:p>
          <a:p>
            <a:pPr rtl="0">
              <a:lnSpc>
                <a:spcPts val="2025"/>
              </a:lnSpc>
            </a:pPr>
            <a:endParaRPr lang="en-GB" sz="1200">
              <a:latin typeface="Arial Nova"/>
              <a:ea typeface="Segoe UI"/>
              <a:cs typeface="Segoe UI"/>
            </a:endParaRPr>
          </a:p>
          <a:p>
            <a:pPr rtl="0">
              <a:lnSpc>
                <a:spcPts val="2025"/>
              </a:lnSpc>
            </a:pPr>
            <a:r>
              <a:rPr lang="en-GB" sz="1200">
                <a:latin typeface="Arial Nova"/>
                <a:ea typeface="Segoe UI"/>
                <a:cs typeface="Segoe UI"/>
              </a:rPr>
              <a:t>NHS</a:t>
            </a:r>
            <a:r>
              <a:rPr lang="en-GB" sz="1200" dirty="0">
                <a:solidFill>
                  <a:srgbClr val="006DB4"/>
                </a:solidFill>
                <a:latin typeface="Arial Nova"/>
                <a:ea typeface="Segoe UI"/>
                <a:cs typeface="Segoe UI"/>
              </a:rPr>
              <a:t> </a:t>
            </a:r>
            <a:r>
              <a:rPr lang="en-GB" sz="1200">
                <a:latin typeface="Arial Nova"/>
                <a:ea typeface="Segoe UI"/>
                <a:cs typeface="Segoe UI"/>
              </a:rPr>
              <a:t>England (2023-2024) NHS England Community mental health Transformation Programme. Available at </a:t>
            </a:r>
            <a:r>
              <a:rPr lang="en-GB" sz="1200" u="sng" strike="noStrike" dirty="0">
                <a:solidFill>
                  <a:srgbClr val="467886"/>
                </a:solidFill>
                <a:latin typeface="Arial Nova"/>
                <a:ea typeface="Segoe UI"/>
                <a:cs typeface="Segoe UI"/>
                <a:hlinkClick r:id="rId6"/>
              </a:rPr>
              <a:t>www.england.nhs.uk/</a:t>
            </a:r>
            <a:r>
              <a:rPr lang="en-GB" sz="1200">
                <a:latin typeface="Arial Nova"/>
                <a:ea typeface="Segoe UI"/>
                <a:cs typeface="Segoe UI"/>
              </a:rPr>
              <a:t>  (Accessed on 27 February 20226).</a:t>
            </a:r>
            <a:r>
              <a:rPr sz="1200" dirty="0">
                <a:latin typeface="Arial Nova"/>
                <a:ea typeface="Arial Nova"/>
                <a:cs typeface="Arial Nova"/>
              </a:rPr>
              <a:t> </a:t>
            </a:r>
          </a:p>
          <a:p>
            <a:pPr rtl="0">
              <a:lnSpc>
                <a:spcPts val="2025"/>
              </a:lnSpc>
            </a:pPr>
            <a:endParaRPr lang="en-GB" sz="1200">
              <a:latin typeface="Arial Nova"/>
              <a:ea typeface="Segoe UI"/>
              <a:cs typeface="Segoe UI"/>
            </a:endParaRPr>
          </a:p>
          <a:p>
            <a:pPr rtl="0">
              <a:lnSpc>
                <a:spcPts val="1569"/>
              </a:lnSpc>
            </a:pPr>
            <a:r>
              <a:rPr lang="en-GB" sz="1200">
                <a:latin typeface="Arial Nova"/>
                <a:ea typeface="Segoe UI"/>
                <a:cs typeface="Segoe UI"/>
              </a:rPr>
              <a:t>NHS.UK (2024) Available at </a:t>
            </a:r>
            <a:r>
              <a:rPr lang="en-GB" sz="1200" u="sng" strike="noStrike" dirty="0">
                <a:solidFill>
                  <a:srgbClr val="467886"/>
                </a:solidFill>
                <a:latin typeface="Arial Nova"/>
                <a:ea typeface="Segoe UI"/>
                <a:cs typeface="Segoe UI"/>
                <a:hlinkClick r:id="rId7"/>
              </a:rPr>
              <a:t>www.nhs.uk/mental</a:t>
            </a:r>
            <a:r>
              <a:rPr lang="en-GB" sz="1200">
                <a:latin typeface="Arial Nova"/>
                <a:ea typeface="Segoe UI"/>
                <a:cs typeface="Segoe UI"/>
              </a:rPr>
              <a:t> /health-conditions/anorexia. (Accessed on 24 February 2026)</a:t>
            </a:r>
            <a:r>
              <a:rPr sz="1200" dirty="0">
                <a:latin typeface="Arial Nova"/>
                <a:ea typeface="Arial Nova"/>
                <a:cs typeface="Arial Nova"/>
              </a:rPr>
              <a:t> </a:t>
            </a:r>
            <a:r>
              <a:rPr lang="en-GB" sz="1200">
                <a:latin typeface="Arial Nova"/>
                <a:ea typeface="Arial Nova"/>
                <a:cs typeface="Arial Nova"/>
              </a:rPr>
              <a:t>.</a:t>
            </a:r>
            <a:endParaRPr sz="1200">
              <a:latin typeface="Arial Nova"/>
              <a:ea typeface="Arial Nova"/>
              <a:cs typeface="Arial Nova"/>
            </a:endParaRPr>
          </a:p>
          <a:p>
            <a:pPr>
              <a:lnSpc>
                <a:spcPts val="1569"/>
              </a:lnSpc>
            </a:pPr>
            <a:endParaRPr lang="en-GB" sz="1200" dirty="0">
              <a:latin typeface="Arial Nova"/>
              <a:ea typeface="Segoe UI"/>
              <a:cs typeface="Segoe UI"/>
            </a:endParaRPr>
          </a:p>
          <a:p>
            <a:pPr>
              <a:lnSpc>
                <a:spcPts val="1569"/>
              </a:lnSpc>
            </a:pPr>
            <a:r>
              <a:rPr lang="en-GB" sz="1200" u="sng">
                <a:latin typeface="Arial Nova"/>
                <a:ea typeface="Segoe UI"/>
                <a:cs typeface="Segoe UI"/>
              </a:rPr>
              <a:t>NHS (2024) Available at </a:t>
            </a:r>
            <a:r>
              <a:rPr lang="en-GB" sz="1200" u="sng" strike="noStrike" dirty="0">
                <a:solidFill>
                  <a:srgbClr val="467886"/>
                </a:solidFill>
                <a:latin typeface="Arial Nova"/>
                <a:ea typeface="Segoe UI"/>
                <a:cs typeface="Segoe UI"/>
                <a:hlinkClick r:id="rId8"/>
              </a:rPr>
              <a:t>www.nhs.mental</a:t>
            </a:r>
            <a:r>
              <a:rPr lang="en-GB" sz="1200" u="sng">
                <a:latin typeface="Arial Nova"/>
                <a:ea typeface="Segoe UI"/>
                <a:cs typeface="Segoe UI"/>
              </a:rPr>
              <a:t> –</a:t>
            </a:r>
            <a:r>
              <a:rPr lang="en-GB" sz="1200">
                <a:latin typeface="Arial Nova"/>
                <a:ea typeface="Segoe UI"/>
                <a:cs typeface="Segoe UI"/>
              </a:rPr>
              <a:t>health/condition/anorexia/treatment. (Accessed on 26 February 2026).</a:t>
            </a:r>
          </a:p>
          <a:p>
            <a:pPr>
              <a:lnSpc>
                <a:spcPts val="1569"/>
              </a:lnSpc>
            </a:pPr>
            <a:endParaRPr dirty="0"/>
          </a:p>
          <a:p>
            <a:pPr rtl="0">
              <a:lnSpc>
                <a:spcPts val="1569"/>
              </a:lnSpc>
            </a:pPr>
            <a:r>
              <a:rPr lang="en-GB" sz="1200" u="sng" dirty="0">
                <a:latin typeface="Arial Nova"/>
                <a:ea typeface="Segoe UI"/>
                <a:cs typeface="Segoe UI"/>
              </a:rPr>
              <a:t>NICE (2024) How should I assess a person with a suspected eating </a:t>
            </a:r>
            <a:r>
              <a:rPr lang="en-GB" sz="1200" u="sng" dirty="0" err="1">
                <a:latin typeface="Arial Nova"/>
                <a:ea typeface="Segoe UI"/>
                <a:cs typeface="Segoe UI"/>
              </a:rPr>
              <a:t>diasorder</a:t>
            </a:r>
            <a:r>
              <a:rPr lang="en-GB" sz="1200" u="sng" dirty="0">
                <a:latin typeface="Arial Nova"/>
                <a:ea typeface="Segoe UI"/>
                <a:cs typeface="Segoe UI"/>
              </a:rPr>
              <a:t>. Available at cks.nice.org.uk. (Accessed on 26 February 2026)</a:t>
            </a:r>
            <a:r>
              <a:rPr sz="1200" dirty="0">
                <a:latin typeface="Arial Nova"/>
                <a:ea typeface="Arial Nova"/>
                <a:cs typeface="Arial Nova"/>
              </a:rPr>
              <a:t> </a:t>
            </a:r>
          </a:p>
          <a:p>
            <a:pPr rtl="0">
              <a:lnSpc>
                <a:spcPts val="1569"/>
              </a:lnSpc>
            </a:pPr>
            <a:endParaRPr lang="en-GB" sz="1200">
              <a:latin typeface="Arial Nova"/>
              <a:ea typeface="Segoe UI"/>
              <a:cs typeface="Segoe UI"/>
            </a:endParaRPr>
          </a:p>
          <a:p>
            <a:pPr rtl="0">
              <a:lnSpc>
                <a:spcPts val="1569"/>
              </a:lnSpc>
            </a:pPr>
            <a:r>
              <a:rPr lang="en-GB" sz="1200" dirty="0">
                <a:latin typeface="Arial Nova"/>
                <a:ea typeface="Segoe UI"/>
                <a:cs typeface="Segoe UI"/>
              </a:rPr>
              <a:t>Philip, S (2001) </a:t>
            </a:r>
            <a:r>
              <a:rPr lang="en-GB" sz="1200" dirty="0">
                <a:latin typeface="Montserrat"/>
                <a:ea typeface="Segoe UI"/>
                <a:cs typeface="Segoe UI"/>
              </a:rPr>
              <a:t>Diagnosis and Care of Patients with Anorexia Nervosa in Primary Care Settings.</a:t>
            </a:r>
            <a:r>
              <a:rPr lang="en-GB" sz="1200" i="1" dirty="0">
                <a:latin typeface="Montserrat"/>
                <a:ea typeface="Segoe UI"/>
                <a:cs typeface="Segoe UI"/>
              </a:rPr>
              <a:t> Annals of Internal Medicine,</a:t>
            </a:r>
            <a:r>
              <a:rPr lang="en-GB" sz="1200" dirty="0">
                <a:latin typeface="Montserrat"/>
                <a:ea typeface="Segoe UI"/>
                <a:cs typeface="Segoe UI"/>
              </a:rPr>
              <a:t> vol135(11). Available </a:t>
            </a:r>
            <a:r>
              <a:rPr lang="en-GB" sz="1200" dirty="0" err="1">
                <a:latin typeface="Montserrat"/>
                <a:ea typeface="Segoe UI"/>
                <a:cs typeface="Segoe UI"/>
              </a:rPr>
              <a:t>at:</a:t>
            </a:r>
            <a:r>
              <a:rPr lang="en-GB" sz="1200" u="sng" strike="noStrike" dirty="0" err="1">
                <a:solidFill>
                  <a:srgbClr val="1554B2"/>
                </a:solidFill>
                <a:latin typeface="Montserrat"/>
                <a:ea typeface="Segoe UI"/>
                <a:cs typeface="Segoe UI"/>
                <a:hlinkClick r:id="rId9"/>
              </a:rPr>
              <a:t>https</a:t>
            </a:r>
            <a:r>
              <a:rPr lang="en-GB" sz="1200" u="sng" strike="noStrike" dirty="0">
                <a:solidFill>
                  <a:srgbClr val="1554B2"/>
                </a:solidFill>
                <a:latin typeface="Montserrat"/>
                <a:ea typeface="Segoe UI"/>
                <a:cs typeface="Segoe UI"/>
                <a:hlinkClick r:id="rId9"/>
              </a:rPr>
              <a:t>://doi.org/10.7326/0003-4819-134-11-200106050-00011.</a:t>
            </a:r>
            <a:r>
              <a:rPr sz="1200" dirty="0">
                <a:latin typeface="Aptos"/>
                <a:ea typeface="Aptos"/>
                <a:cs typeface="Aptos"/>
              </a:rPr>
              <a:t> </a:t>
            </a:r>
          </a:p>
          <a:p>
            <a:pPr rtl="0">
              <a:lnSpc>
                <a:spcPts val="1569"/>
              </a:lnSpc>
            </a:pPr>
            <a:endParaRPr lang="en-GB" sz="1200">
              <a:solidFill>
                <a:srgbClr val="1554B2"/>
              </a:solidFill>
              <a:latin typeface="Montserrat"/>
              <a:ea typeface="Segoe UI"/>
              <a:cs typeface="Segoe UI"/>
            </a:endParaRPr>
          </a:p>
          <a:p>
            <a:pPr rtl="0">
              <a:lnSpc>
                <a:spcPts val="1569"/>
              </a:lnSpc>
            </a:pPr>
            <a:r>
              <a:rPr lang="en-GB" sz="1200">
                <a:latin typeface="Arial Nova"/>
                <a:ea typeface="Segoe UI"/>
                <a:cs typeface="Segoe UI"/>
              </a:rPr>
              <a:t>WHO (2025) International classification of diseases. Available at: who.int/standardise/classification/classification-of-diseases. (Accessed on 27 February 2026).</a:t>
            </a:r>
            <a:r>
              <a:rPr sz="1200" dirty="0">
                <a:latin typeface="Arial Nova"/>
                <a:ea typeface="Arial Nova"/>
                <a:cs typeface="Arial Nova"/>
              </a:rPr>
              <a:t> </a:t>
            </a:r>
          </a:p>
          <a:p>
            <a:pPr rtl="0">
              <a:lnSpc>
                <a:spcPts val="1569"/>
              </a:lnSpc>
            </a:pPr>
            <a:endParaRPr sz="1200">
              <a:latin typeface="Bahnschrift"/>
              <a:ea typeface="Bahnschrift"/>
              <a:cs typeface="Bahnschrift"/>
            </a:endParaRPr>
          </a:p>
          <a:p>
            <a:pPr algn="ctr"/>
            <a:endParaRPr lang="en-GB"/>
          </a:p>
        </p:txBody>
      </p:sp>
    </p:spTree>
    <p:extLst>
      <p:ext uri="{BB962C8B-B14F-4D97-AF65-F5344CB8AC3E}">
        <p14:creationId xmlns:p14="http://schemas.microsoft.com/office/powerpoint/2010/main" val="4249448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TITLE PAGE</vt:lpstr>
      <vt:lpstr>ANOREXIA NERVOSA</vt:lpstr>
      <vt:lpstr> Anorexia </vt:lpstr>
      <vt:lpstr>ref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442</cp:revision>
  <dcterms:created xsi:type="dcterms:W3CDTF">2026-02-24T21:18:38Z</dcterms:created>
  <dcterms:modified xsi:type="dcterms:W3CDTF">2026-03-06T15:35:50Z</dcterms:modified>
</cp:coreProperties>
</file>