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50" r:id="rId1"/>
  </p:sldMasterIdLst>
  <p:notesMasterIdLst>
    <p:notesMasterId r:id="rId12"/>
  </p:notesMasterIdLst>
  <p:sldIdLst>
    <p:sldId id="278" r:id="rId2"/>
    <p:sldId id="279" r:id="rId3"/>
    <p:sldId id="280" r:id="rId4"/>
    <p:sldId id="294" r:id="rId5"/>
    <p:sldId id="295" r:id="rId6"/>
    <p:sldId id="296" r:id="rId7"/>
    <p:sldId id="297" r:id="rId8"/>
    <p:sldId id="298" r:id="rId9"/>
    <p:sldId id="292" r:id="rId10"/>
    <p:sldId id="299" r:id="rId11"/>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5044" autoAdjust="0"/>
  </p:normalViewPr>
  <p:slideViewPr>
    <p:cSldViewPr snapToGrid="0" snapToObjects="1">
      <p:cViewPr varScale="1">
        <p:scale>
          <a:sx n="53" d="100"/>
          <a:sy n="53" d="100"/>
        </p:scale>
        <p:origin x="1838" y="86"/>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8/10/relationships/authors" Targe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C49928-670D-457C-BF36-69BD8C6B6030}"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4D93CBD7-BC29-4912-B0EC-A121E54BBAB8}">
      <dgm:prSet phldrT="[Text]"/>
      <dgm:spPr>
        <a:solidFill>
          <a:schemeClr val="accent5">
            <a:lumMod val="60000"/>
            <a:lumOff val="40000"/>
          </a:schemeClr>
        </a:solidFill>
        <a:ln>
          <a:solidFill>
            <a:schemeClr val="accent2"/>
          </a:solidFill>
        </a:ln>
      </dgm:spPr>
      <dgm:t>
        <a:bodyPr/>
        <a:lstStyle/>
        <a:p>
          <a:r>
            <a:rPr lang="en-US" dirty="0">
              <a:solidFill>
                <a:schemeClr val="accent6">
                  <a:lumMod val="75000"/>
                </a:schemeClr>
              </a:solidFill>
            </a:rPr>
            <a:t>Providing better customer service</a:t>
          </a:r>
          <a:endParaRPr lang="en-GB" dirty="0">
            <a:solidFill>
              <a:schemeClr val="accent6">
                <a:lumMod val="75000"/>
              </a:schemeClr>
            </a:solidFill>
          </a:endParaRPr>
        </a:p>
      </dgm:t>
    </dgm:pt>
    <dgm:pt modelId="{151CD66E-64BD-4FAD-B927-302896859EFA}" type="parTrans" cxnId="{F46939F8-0A14-40CD-8B21-3297D8192624}">
      <dgm:prSet/>
      <dgm:spPr/>
      <dgm:t>
        <a:bodyPr/>
        <a:lstStyle/>
        <a:p>
          <a:endParaRPr lang="en-GB"/>
        </a:p>
      </dgm:t>
    </dgm:pt>
    <dgm:pt modelId="{3279094D-1070-4D9E-9343-D65CF6AEA86D}" type="sibTrans" cxnId="{F46939F8-0A14-40CD-8B21-3297D8192624}">
      <dgm:prSet/>
      <dgm:spPr/>
      <dgm:t>
        <a:bodyPr/>
        <a:lstStyle/>
        <a:p>
          <a:endParaRPr lang="en-GB"/>
        </a:p>
      </dgm:t>
    </dgm:pt>
    <dgm:pt modelId="{8E7B45BA-ED87-41C5-A259-6E36A349B101}">
      <dgm:prSet phldrT="[Text]"/>
      <dgm:spPr>
        <a:solidFill>
          <a:schemeClr val="accent5">
            <a:lumMod val="60000"/>
            <a:lumOff val="40000"/>
          </a:schemeClr>
        </a:solidFill>
        <a:ln>
          <a:solidFill>
            <a:schemeClr val="accent2"/>
          </a:solidFill>
        </a:ln>
      </dgm:spPr>
      <dgm:t>
        <a:bodyPr/>
        <a:lstStyle/>
        <a:p>
          <a:r>
            <a:rPr lang="en-US" dirty="0">
              <a:solidFill>
                <a:schemeClr val="accent6">
                  <a:lumMod val="75000"/>
                </a:schemeClr>
              </a:solidFill>
            </a:rPr>
            <a:t>Make</a:t>
          </a:r>
          <a:r>
            <a:rPr lang="en-US" baseline="0" dirty="0">
              <a:solidFill>
                <a:schemeClr val="accent6">
                  <a:lumMod val="75000"/>
                </a:schemeClr>
              </a:solidFill>
            </a:rPr>
            <a:t> the customers satisfied</a:t>
          </a:r>
          <a:endParaRPr lang="en-GB" dirty="0">
            <a:solidFill>
              <a:schemeClr val="accent6">
                <a:lumMod val="75000"/>
              </a:schemeClr>
            </a:solidFill>
          </a:endParaRPr>
        </a:p>
      </dgm:t>
    </dgm:pt>
    <dgm:pt modelId="{C4AAE628-D2B5-443C-ABA3-6FCD4966AD5B}" type="parTrans" cxnId="{F93FD652-2460-44A1-AAAA-60E85B0D3092}">
      <dgm:prSet/>
      <dgm:spPr/>
      <dgm:t>
        <a:bodyPr/>
        <a:lstStyle/>
        <a:p>
          <a:endParaRPr lang="en-GB"/>
        </a:p>
      </dgm:t>
    </dgm:pt>
    <dgm:pt modelId="{A0150400-5264-4B0E-A79E-68054CAD6122}" type="sibTrans" cxnId="{F93FD652-2460-44A1-AAAA-60E85B0D3092}">
      <dgm:prSet/>
      <dgm:spPr/>
      <dgm:t>
        <a:bodyPr/>
        <a:lstStyle/>
        <a:p>
          <a:endParaRPr lang="en-GB"/>
        </a:p>
      </dgm:t>
    </dgm:pt>
    <dgm:pt modelId="{A2636A1B-0B43-48B5-AF31-B7BD9D326649}">
      <dgm:prSet phldrT="[Text]"/>
      <dgm:spPr>
        <a:solidFill>
          <a:schemeClr val="accent5">
            <a:lumMod val="60000"/>
            <a:lumOff val="40000"/>
          </a:schemeClr>
        </a:solidFill>
        <a:ln>
          <a:solidFill>
            <a:schemeClr val="accent2"/>
          </a:solidFill>
        </a:ln>
      </dgm:spPr>
      <dgm:t>
        <a:bodyPr/>
        <a:lstStyle/>
        <a:p>
          <a:r>
            <a:rPr lang="en-US" dirty="0">
              <a:solidFill>
                <a:schemeClr val="accent6">
                  <a:lumMod val="75000"/>
                </a:schemeClr>
              </a:solidFill>
            </a:rPr>
            <a:t>Create positive experience</a:t>
          </a:r>
          <a:endParaRPr lang="en-GB" dirty="0">
            <a:solidFill>
              <a:schemeClr val="accent6">
                <a:lumMod val="75000"/>
              </a:schemeClr>
            </a:solidFill>
          </a:endParaRPr>
        </a:p>
      </dgm:t>
    </dgm:pt>
    <dgm:pt modelId="{6F766A44-D6F2-456E-9B96-7DAB5E1BACEC}" type="parTrans" cxnId="{EF9147A7-BC20-43AE-A000-FE0E701FD846}">
      <dgm:prSet/>
      <dgm:spPr/>
      <dgm:t>
        <a:bodyPr/>
        <a:lstStyle/>
        <a:p>
          <a:endParaRPr lang="en-GB"/>
        </a:p>
      </dgm:t>
    </dgm:pt>
    <dgm:pt modelId="{92245C04-4958-4EB1-9619-303D406B9308}" type="sibTrans" cxnId="{EF9147A7-BC20-43AE-A000-FE0E701FD846}">
      <dgm:prSet/>
      <dgm:spPr/>
      <dgm:t>
        <a:bodyPr/>
        <a:lstStyle/>
        <a:p>
          <a:endParaRPr lang="en-GB"/>
        </a:p>
      </dgm:t>
    </dgm:pt>
    <dgm:pt modelId="{780DCA76-AF4E-4ECA-987A-C220D0A53EF7}">
      <dgm:prSet phldrT="[Text]"/>
      <dgm:spPr>
        <a:solidFill>
          <a:schemeClr val="accent5">
            <a:lumMod val="60000"/>
            <a:lumOff val="40000"/>
          </a:schemeClr>
        </a:solidFill>
        <a:ln>
          <a:solidFill>
            <a:schemeClr val="accent2"/>
          </a:solidFill>
        </a:ln>
      </dgm:spPr>
      <dgm:t>
        <a:bodyPr/>
        <a:lstStyle/>
        <a:p>
          <a:r>
            <a:rPr lang="en-US" dirty="0">
              <a:solidFill>
                <a:schemeClr val="accent6">
                  <a:lumMod val="75000"/>
                </a:schemeClr>
              </a:solidFill>
            </a:rPr>
            <a:t>Create organisational value</a:t>
          </a:r>
          <a:endParaRPr lang="en-GB" dirty="0">
            <a:solidFill>
              <a:schemeClr val="accent6">
                <a:lumMod val="75000"/>
              </a:schemeClr>
            </a:solidFill>
          </a:endParaRPr>
        </a:p>
      </dgm:t>
    </dgm:pt>
    <dgm:pt modelId="{BA0AA7EC-4BB3-4A8C-BC0C-93EF4866D5B4}" type="parTrans" cxnId="{3DA33693-A780-4930-8D1B-89ECA85DAAC8}">
      <dgm:prSet/>
      <dgm:spPr/>
      <dgm:t>
        <a:bodyPr/>
        <a:lstStyle/>
        <a:p>
          <a:endParaRPr lang="en-GB"/>
        </a:p>
      </dgm:t>
    </dgm:pt>
    <dgm:pt modelId="{D65E468B-89A8-4D26-971E-5AE9AFF7BADF}" type="sibTrans" cxnId="{3DA33693-A780-4930-8D1B-89ECA85DAAC8}">
      <dgm:prSet/>
      <dgm:spPr/>
      <dgm:t>
        <a:bodyPr/>
        <a:lstStyle/>
        <a:p>
          <a:endParaRPr lang="en-GB"/>
        </a:p>
      </dgm:t>
    </dgm:pt>
    <dgm:pt modelId="{A54638D5-3E86-4918-AA7B-665F7BEA5CF1}">
      <dgm:prSet phldrT="[Text]"/>
      <dgm:spPr>
        <a:solidFill>
          <a:schemeClr val="accent5">
            <a:lumMod val="60000"/>
            <a:lumOff val="40000"/>
          </a:schemeClr>
        </a:solidFill>
        <a:ln>
          <a:solidFill>
            <a:schemeClr val="accent2"/>
          </a:solidFill>
        </a:ln>
      </dgm:spPr>
      <dgm:t>
        <a:bodyPr/>
        <a:lstStyle/>
        <a:p>
          <a:r>
            <a:rPr lang="en-US" dirty="0">
              <a:solidFill>
                <a:schemeClr val="accent6">
                  <a:lumMod val="75000"/>
                </a:schemeClr>
              </a:solidFill>
            </a:rPr>
            <a:t>Build trust and satisfaction</a:t>
          </a:r>
          <a:endParaRPr lang="en-GB" dirty="0">
            <a:solidFill>
              <a:schemeClr val="accent6">
                <a:lumMod val="75000"/>
              </a:schemeClr>
            </a:solidFill>
          </a:endParaRPr>
        </a:p>
      </dgm:t>
    </dgm:pt>
    <dgm:pt modelId="{E17E0EEC-1073-4F24-A8AA-BCF5993AD7AD}" type="parTrans" cxnId="{976229DB-8B45-40D5-9742-58E96C1312C0}">
      <dgm:prSet/>
      <dgm:spPr/>
      <dgm:t>
        <a:bodyPr/>
        <a:lstStyle/>
        <a:p>
          <a:endParaRPr lang="en-GB"/>
        </a:p>
      </dgm:t>
    </dgm:pt>
    <dgm:pt modelId="{AC9B5F7A-D085-4A2D-9FD9-FC315AB6CAE8}" type="sibTrans" cxnId="{976229DB-8B45-40D5-9742-58E96C1312C0}">
      <dgm:prSet/>
      <dgm:spPr/>
      <dgm:t>
        <a:bodyPr/>
        <a:lstStyle/>
        <a:p>
          <a:endParaRPr lang="en-GB"/>
        </a:p>
      </dgm:t>
    </dgm:pt>
    <dgm:pt modelId="{A23B3562-3AC9-425F-8F1B-78910BBC732E}" type="pres">
      <dgm:prSet presAssocID="{21C49928-670D-457C-BF36-69BD8C6B6030}" presName="cycle" presStyleCnt="0">
        <dgm:presLayoutVars>
          <dgm:dir/>
          <dgm:resizeHandles val="exact"/>
        </dgm:presLayoutVars>
      </dgm:prSet>
      <dgm:spPr/>
    </dgm:pt>
    <dgm:pt modelId="{11D57016-D7B1-48DC-B50F-C1CDBF22CC52}" type="pres">
      <dgm:prSet presAssocID="{4D93CBD7-BC29-4912-B0EC-A121E54BBAB8}" presName="node" presStyleLbl="node1" presStyleIdx="0" presStyleCnt="5">
        <dgm:presLayoutVars>
          <dgm:bulletEnabled val="1"/>
        </dgm:presLayoutVars>
      </dgm:prSet>
      <dgm:spPr/>
    </dgm:pt>
    <dgm:pt modelId="{B6E01C05-51B9-472A-BB84-39E29F496F16}" type="pres">
      <dgm:prSet presAssocID="{3279094D-1070-4D9E-9343-D65CF6AEA86D}" presName="sibTrans" presStyleLbl="sibTrans2D1" presStyleIdx="0" presStyleCnt="5"/>
      <dgm:spPr/>
    </dgm:pt>
    <dgm:pt modelId="{6C06BBEE-DFD5-4E72-A6D9-EC4DCA3E6C37}" type="pres">
      <dgm:prSet presAssocID="{3279094D-1070-4D9E-9343-D65CF6AEA86D}" presName="connectorText" presStyleLbl="sibTrans2D1" presStyleIdx="0" presStyleCnt="5"/>
      <dgm:spPr/>
    </dgm:pt>
    <dgm:pt modelId="{5E80EBE4-3CD8-4B5B-9255-EDE4685D3FD6}" type="pres">
      <dgm:prSet presAssocID="{8E7B45BA-ED87-41C5-A259-6E36A349B101}" presName="node" presStyleLbl="node1" presStyleIdx="1" presStyleCnt="5">
        <dgm:presLayoutVars>
          <dgm:bulletEnabled val="1"/>
        </dgm:presLayoutVars>
      </dgm:prSet>
      <dgm:spPr/>
    </dgm:pt>
    <dgm:pt modelId="{040B1631-7E7E-43B4-B983-35A6611EC4A6}" type="pres">
      <dgm:prSet presAssocID="{A0150400-5264-4B0E-A79E-68054CAD6122}" presName="sibTrans" presStyleLbl="sibTrans2D1" presStyleIdx="1" presStyleCnt="5"/>
      <dgm:spPr/>
    </dgm:pt>
    <dgm:pt modelId="{893E6D8C-6078-48A9-8DEA-2E6B7BBD7FB8}" type="pres">
      <dgm:prSet presAssocID="{A0150400-5264-4B0E-A79E-68054CAD6122}" presName="connectorText" presStyleLbl="sibTrans2D1" presStyleIdx="1" presStyleCnt="5"/>
      <dgm:spPr/>
    </dgm:pt>
    <dgm:pt modelId="{6AD5ECA8-ACAC-44B3-8DFB-C8A913A12C42}" type="pres">
      <dgm:prSet presAssocID="{A2636A1B-0B43-48B5-AF31-B7BD9D326649}" presName="node" presStyleLbl="node1" presStyleIdx="2" presStyleCnt="5">
        <dgm:presLayoutVars>
          <dgm:bulletEnabled val="1"/>
        </dgm:presLayoutVars>
      </dgm:prSet>
      <dgm:spPr/>
    </dgm:pt>
    <dgm:pt modelId="{67FAAA14-88CF-47A8-84EE-404961157C08}" type="pres">
      <dgm:prSet presAssocID="{92245C04-4958-4EB1-9619-303D406B9308}" presName="sibTrans" presStyleLbl="sibTrans2D1" presStyleIdx="2" presStyleCnt="5"/>
      <dgm:spPr/>
    </dgm:pt>
    <dgm:pt modelId="{F11AB925-19A7-4592-9223-95F539B8A387}" type="pres">
      <dgm:prSet presAssocID="{92245C04-4958-4EB1-9619-303D406B9308}" presName="connectorText" presStyleLbl="sibTrans2D1" presStyleIdx="2" presStyleCnt="5"/>
      <dgm:spPr/>
    </dgm:pt>
    <dgm:pt modelId="{CC815AE8-FBAA-4E27-972D-16CB19F5B859}" type="pres">
      <dgm:prSet presAssocID="{780DCA76-AF4E-4ECA-987A-C220D0A53EF7}" presName="node" presStyleLbl="node1" presStyleIdx="3" presStyleCnt="5">
        <dgm:presLayoutVars>
          <dgm:bulletEnabled val="1"/>
        </dgm:presLayoutVars>
      </dgm:prSet>
      <dgm:spPr/>
    </dgm:pt>
    <dgm:pt modelId="{DBA262E2-F50C-4972-9E92-F802074A6173}" type="pres">
      <dgm:prSet presAssocID="{D65E468B-89A8-4D26-971E-5AE9AFF7BADF}" presName="sibTrans" presStyleLbl="sibTrans2D1" presStyleIdx="3" presStyleCnt="5"/>
      <dgm:spPr/>
    </dgm:pt>
    <dgm:pt modelId="{CA75FE15-E330-4AD9-A346-502773165113}" type="pres">
      <dgm:prSet presAssocID="{D65E468B-89A8-4D26-971E-5AE9AFF7BADF}" presName="connectorText" presStyleLbl="sibTrans2D1" presStyleIdx="3" presStyleCnt="5"/>
      <dgm:spPr/>
    </dgm:pt>
    <dgm:pt modelId="{6DD28184-1A62-41D3-AB7B-76D919ACA67C}" type="pres">
      <dgm:prSet presAssocID="{A54638D5-3E86-4918-AA7B-665F7BEA5CF1}" presName="node" presStyleLbl="node1" presStyleIdx="4" presStyleCnt="5">
        <dgm:presLayoutVars>
          <dgm:bulletEnabled val="1"/>
        </dgm:presLayoutVars>
      </dgm:prSet>
      <dgm:spPr/>
    </dgm:pt>
    <dgm:pt modelId="{C3AF2DE8-83A0-4BC8-91EE-23D16F7BDF90}" type="pres">
      <dgm:prSet presAssocID="{AC9B5F7A-D085-4A2D-9FD9-FC315AB6CAE8}" presName="sibTrans" presStyleLbl="sibTrans2D1" presStyleIdx="4" presStyleCnt="5"/>
      <dgm:spPr/>
    </dgm:pt>
    <dgm:pt modelId="{810F3AEE-14C5-4326-9629-C8694BC7EA72}" type="pres">
      <dgm:prSet presAssocID="{AC9B5F7A-D085-4A2D-9FD9-FC315AB6CAE8}" presName="connectorText" presStyleLbl="sibTrans2D1" presStyleIdx="4" presStyleCnt="5"/>
      <dgm:spPr/>
    </dgm:pt>
  </dgm:ptLst>
  <dgm:cxnLst>
    <dgm:cxn modelId="{57F05D18-0510-4678-A484-F2855E416F2A}" type="presOf" srcId="{92245C04-4958-4EB1-9619-303D406B9308}" destId="{67FAAA14-88CF-47A8-84EE-404961157C08}" srcOrd="0" destOrd="0" presId="urn:microsoft.com/office/officeart/2005/8/layout/cycle2"/>
    <dgm:cxn modelId="{9C974132-ABC6-415B-8831-FE26D38444D2}" type="presOf" srcId="{D65E468B-89A8-4D26-971E-5AE9AFF7BADF}" destId="{CA75FE15-E330-4AD9-A346-502773165113}" srcOrd="1" destOrd="0" presId="urn:microsoft.com/office/officeart/2005/8/layout/cycle2"/>
    <dgm:cxn modelId="{91313738-4446-4D27-A845-6C856DF3F341}" type="presOf" srcId="{780DCA76-AF4E-4ECA-987A-C220D0A53EF7}" destId="{CC815AE8-FBAA-4E27-972D-16CB19F5B859}" srcOrd="0" destOrd="0" presId="urn:microsoft.com/office/officeart/2005/8/layout/cycle2"/>
    <dgm:cxn modelId="{B917AD41-B344-4B29-9499-7C9375BF8BC2}" type="presOf" srcId="{A0150400-5264-4B0E-A79E-68054CAD6122}" destId="{893E6D8C-6078-48A9-8DEA-2E6B7BBD7FB8}" srcOrd="1" destOrd="0" presId="urn:microsoft.com/office/officeart/2005/8/layout/cycle2"/>
    <dgm:cxn modelId="{DAE2F244-41E5-4382-8B36-ECF6F06DB377}" type="presOf" srcId="{4D93CBD7-BC29-4912-B0EC-A121E54BBAB8}" destId="{11D57016-D7B1-48DC-B50F-C1CDBF22CC52}" srcOrd="0" destOrd="0" presId="urn:microsoft.com/office/officeart/2005/8/layout/cycle2"/>
    <dgm:cxn modelId="{F93FD652-2460-44A1-AAAA-60E85B0D3092}" srcId="{21C49928-670D-457C-BF36-69BD8C6B6030}" destId="{8E7B45BA-ED87-41C5-A259-6E36A349B101}" srcOrd="1" destOrd="0" parTransId="{C4AAE628-D2B5-443C-ABA3-6FCD4966AD5B}" sibTransId="{A0150400-5264-4B0E-A79E-68054CAD6122}"/>
    <dgm:cxn modelId="{9D0AC288-88C8-4F7E-A0CC-D1623C272C1D}" type="presOf" srcId="{AC9B5F7A-D085-4A2D-9FD9-FC315AB6CAE8}" destId="{C3AF2DE8-83A0-4BC8-91EE-23D16F7BDF90}" srcOrd="0" destOrd="0" presId="urn:microsoft.com/office/officeart/2005/8/layout/cycle2"/>
    <dgm:cxn modelId="{4098298A-4619-47AE-9AE8-7AC653B55211}" type="presOf" srcId="{D65E468B-89A8-4D26-971E-5AE9AFF7BADF}" destId="{DBA262E2-F50C-4972-9E92-F802074A6173}" srcOrd="0" destOrd="0" presId="urn:microsoft.com/office/officeart/2005/8/layout/cycle2"/>
    <dgm:cxn modelId="{2358AE90-0102-4D9D-9200-9160564F0183}" type="presOf" srcId="{8E7B45BA-ED87-41C5-A259-6E36A349B101}" destId="{5E80EBE4-3CD8-4B5B-9255-EDE4685D3FD6}" srcOrd="0" destOrd="0" presId="urn:microsoft.com/office/officeart/2005/8/layout/cycle2"/>
    <dgm:cxn modelId="{7A413C91-AD1C-4367-B396-28E514969D2A}" type="presOf" srcId="{3279094D-1070-4D9E-9343-D65CF6AEA86D}" destId="{6C06BBEE-DFD5-4E72-A6D9-EC4DCA3E6C37}" srcOrd="1" destOrd="0" presId="urn:microsoft.com/office/officeart/2005/8/layout/cycle2"/>
    <dgm:cxn modelId="{3DA33693-A780-4930-8D1B-89ECA85DAAC8}" srcId="{21C49928-670D-457C-BF36-69BD8C6B6030}" destId="{780DCA76-AF4E-4ECA-987A-C220D0A53EF7}" srcOrd="3" destOrd="0" parTransId="{BA0AA7EC-4BB3-4A8C-BC0C-93EF4866D5B4}" sibTransId="{D65E468B-89A8-4D26-971E-5AE9AFF7BADF}"/>
    <dgm:cxn modelId="{D06A1097-DAA2-4AF1-8502-E18428EBC749}" type="presOf" srcId="{A2636A1B-0B43-48B5-AF31-B7BD9D326649}" destId="{6AD5ECA8-ACAC-44B3-8DFB-C8A913A12C42}" srcOrd="0" destOrd="0" presId="urn:microsoft.com/office/officeart/2005/8/layout/cycle2"/>
    <dgm:cxn modelId="{BD90D49D-89F6-4B29-A97E-839B86E15211}" type="presOf" srcId="{A0150400-5264-4B0E-A79E-68054CAD6122}" destId="{040B1631-7E7E-43B4-B983-35A6611EC4A6}" srcOrd="0" destOrd="0" presId="urn:microsoft.com/office/officeart/2005/8/layout/cycle2"/>
    <dgm:cxn modelId="{EF9147A7-BC20-43AE-A000-FE0E701FD846}" srcId="{21C49928-670D-457C-BF36-69BD8C6B6030}" destId="{A2636A1B-0B43-48B5-AF31-B7BD9D326649}" srcOrd="2" destOrd="0" parTransId="{6F766A44-D6F2-456E-9B96-7DAB5E1BACEC}" sibTransId="{92245C04-4958-4EB1-9619-303D406B9308}"/>
    <dgm:cxn modelId="{12264AB1-ADE8-4548-BC44-AE675066DC66}" type="presOf" srcId="{A54638D5-3E86-4918-AA7B-665F7BEA5CF1}" destId="{6DD28184-1A62-41D3-AB7B-76D919ACA67C}" srcOrd="0" destOrd="0" presId="urn:microsoft.com/office/officeart/2005/8/layout/cycle2"/>
    <dgm:cxn modelId="{C306EFBF-C81A-40D5-8ED9-09DA74911989}" type="presOf" srcId="{21C49928-670D-457C-BF36-69BD8C6B6030}" destId="{A23B3562-3AC9-425F-8F1B-78910BBC732E}" srcOrd="0" destOrd="0" presId="urn:microsoft.com/office/officeart/2005/8/layout/cycle2"/>
    <dgm:cxn modelId="{6D5304CB-4A8D-4292-AB02-505E3200A3F6}" type="presOf" srcId="{3279094D-1070-4D9E-9343-D65CF6AEA86D}" destId="{B6E01C05-51B9-472A-BB84-39E29F496F16}" srcOrd="0" destOrd="0" presId="urn:microsoft.com/office/officeart/2005/8/layout/cycle2"/>
    <dgm:cxn modelId="{976229DB-8B45-40D5-9742-58E96C1312C0}" srcId="{21C49928-670D-457C-BF36-69BD8C6B6030}" destId="{A54638D5-3E86-4918-AA7B-665F7BEA5CF1}" srcOrd="4" destOrd="0" parTransId="{E17E0EEC-1073-4F24-A8AA-BCF5993AD7AD}" sibTransId="{AC9B5F7A-D085-4A2D-9FD9-FC315AB6CAE8}"/>
    <dgm:cxn modelId="{713C7AE8-538B-4D9C-AE85-2B6A3AEDE530}" type="presOf" srcId="{AC9B5F7A-D085-4A2D-9FD9-FC315AB6CAE8}" destId="{810F3AEE-14C5-4326-9629-C8694BC7EA72}" srcOrd="1" destOrd="0" presId="urn:microsoft.com/office/officeart/2005/8/layout/cycle2"/>
    <dgm:cxn modelId="{BCF776F6-8D51-4667-94A0-FF20F0C51BE0}" type="presOf" srcId="{92245C04-4958-4EB1-9619-303D406B9308}" destId="{F11AB925-19A7-4592-9223-95F539B8A387}" srcOrd="1" destOrd="0" presId="urn:microsoft.com/office/officeart/2005/8/layout/cycle2"/>
    <dgm:cxn modelId="{F46939F8-0A14-40CD-8B21-3297D8192624}" srcId="{21C49928-670D-457C-BF36-69BD8C6B6030}" destId="{4D93CBD7-BC29-4912-B0EC-A121E54BBAB8}" srcOrd="0" destOrd="0" parTransId="{151CD66E-64BD-4FAD-B927-302896859EFA}" sibTransId="{3279094D-1070-4D9E-9343-D65CF6AEA86D}"/>
    <dgm:cxn modelId="{4674F14D-F679-458D-BEF9-4C2CBABCAAC8}" type="presParOf" srcId="{A23B3562-3AC9-425F-8F1B-78910BBC732E}" destId="{11D57016-D7B1-48DC-B50F-C1CDBF22CC52}" srcOrd="0" destOrd="0" presId="urn:microsoft.com/office/officeart/2005/8/layout/cycle2"/>
    <dgm:cxn modelId="{A53E7961-A07E-4FF3-BC8A-E58868F0EAA4}" type="presParOf" srcId="{A23B3562-3AC9-425F-8F1B-78910BBC732E}" destId="{B6E01C05-51B9-472A-BB84-39E29F496F16}" srcOrd="1" destOrd="0" presId="urn:microsoft.com/office/officeart/2005/8/layout/cycle2"/>
    <dgm:cxn modelId="{7C457299-AB78-401E-9A18-F0C048E024F4}" type="presParOf" srcId="{B6E01C05-51B9-472A-BB84-39E29F496F16}" destId="{6C06BBEE-DFD5-4E72-A6D9-EC4DCA3E6C37}" srcOrd="0" destOrd="0" presId="urn:microsoft.com/office/officeart/2005/8/layout/cycle2"/>
    <dgm:cxn modelId="{124BC359-E32B-48D7-A6FB-5679648CE4DF}" type="presParOf" srcId="{A23B3562-3AC9-425F-8F1B-78910BBC732E}" destId="{5E80EBE4-3CD8-4B5B-9255-EDE4685D3FD6}" srcOrd="2" destOrd="0" presId="urn:microsoft.com/office/officeart/2005/8/layout/cycle2"/>
    <dgm:cxn modelId="{180441CF-4A05-4E21-AB9E-3BAAD758F75F}" type="presParOf" srcId="{A23B3562-3AC9-425F-8F1B-78910BBC732E}" destId="{040B1631-7E7E-43B4-B983-35A6611EC4A6}" srcOrd="3" destOrd="0" presId="urn:microsoft.com/office/officeart/2005/8/layout/cycle2"/>
    <dgm:cxn modelId="{433FAFA5-E1CC-4F63-A8B2-78625EDE921F}" type="presParOf" srcId="{040B1631-7E7E-43B4-B983-35A6611EC4A6}" destId="{893E6D8C-6078-48A9-8DEA-2E6B7BBD7FB8}" srcOrd="0" destOrd="0" presId="urn:microsoft.com/office/officeart/2005/8/layout/cycle2"/>
    <dgm:cxn modelId="{0CB1FCD0-7CBF-4C91-A705-6AC98E6C7770}" type="presParOf" srcId="{A23B3562-3AC9-425F-8F1B-78910BBC732E}" destId="{6AD5ECA8-ACAC-44B3-8DFB-C8A913A12C42}" srcOrd="4" destOrd="0" presId="urn:microsoft.com/office/officeart/2005/8/layout/cycle2"/>
    <dgm:cxn modelId="{3700B0C0-9F0B-49F2-97BE-713B639E0D87}" type="presParOf" srcId="{A23B3562-3AC9-425F-8F1B-78910BBC732E}" destId="{67FAAA14-88CF-47A8-84EE-404961157C08}" srcOrd="5" destOrd="0" presId="urn:microsoft.com/office/officeart/2005/8/layout/cycle2"/>
    <dgm:cxn modelId="{8A3593B0-B3AE-44F5-A202-A5E95B8DD659}" type="presParOf" srcId="{67FAAA14-88CF-47A8-84EE-404961157C08}" destId="{F11AB925-19A7-4592-9223-95F539B8A387}" srcOrd="0" destOrd="0" presId="urn:microsoft.com/office/officeart/2005/8/layout/cycle2"/>
    <dgm:cxn modelId="{1FA186F9-B608-46D0-91E0-E66B38A30DDF}" type="presParOf" srcId="{A23B3562-3AC9-425F-8F1B-78910BBC732E}" destId="{CC815AE8-FBAA-4E27-972D-16CB19F5B859}" srcOrd="6" destOrd="0" presId="urn:microsoft.com/office/officeart/2005/8/layout/cycle2"/>
    <dgm:cxn modelId="{BDAF7A90-1F93-4CA5-A5D2-897450DBAEFC}" type="presParOf" srcId="{A23B3562-3AC9-425F-8F1B-78910BBC732E}" destId="{DBA262E2-F50C-4972-9E92-F802074A6173}" srcOrd="7" destOrd="0" presId="urn:microsoft.com/office/officeart/2005/8/layout/cycle2"/>
    <dgm:cxn modelId="{125AD852-33D1-46AA-8C61-35BCB9371B60}" type="presParOf" srcId="{DBA262E2-F50C-4972-9E92-F802074A6173}" destId="{CA75FE15-E330-4AD9-A346-502773165113}" srcOrd="0" destOrd="0" presId="urn:microsoft.com/office/officeart/2005/8/layout/cycle2"/>
    <dgm:cxn modelId="{9FF72D37-290C-4004-A7BC-21A017500C77}" type="presParOf" srcId="{A23B3562-3AC9-425F-8F1B-78910BBC732E}" destId="{6DD28184-1A62-41D3-AB7B-76D919ACA67C}" srcOrd="8" destOrd="0" presId="urn:microsoft.com/office/officeart/2005/8/layout/cycle2"/>
    <dgm:cxn modelId="{67EBB2C0-5DF3-4EA1-B1F4-711CFCF41306}" type="presParOf" srcId="{A23B3562-3AC9-425F-8F1B-78910BBC732E}" destId="{C3AF2DE8-83A0-4BC8-91EE-23D16F7BDF90}" srcOrd="9" destOrd="0" presId="urn:microsoft.com/office/officeart/2005/8/layout/cycle2"/>
    <dgm:cxn modelId="{C86964AC-4C36-43E1-A3B3-FBABCE5F5177}" type="presParOf" srcId="{C3AF2DE8-83A0-4BC8-91EE-23D16F7BDF90}" destId="{810F3AEE-14C5-4326-9629-C8694BC7EA72}"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D57016-D7B1-48DC-B50F-C1CDBF22CC52}">
      <dsp:nvSpPr>
        <dsp:cNvPr id="0" name=""/>
        <dsp:cNvSpPr/>
      </dsp:nvSpPr>
      <dsp:spPr>
        <a:xfrm>
          <a:off x="3427786" y="1553"/>
          <a:ext cx="1607484" cy="1607484"/>
        </a:xfrm>
        <a:prstGeom prst="ellipse">
          <a:avLst/>
        </a:prstGeom>
        <a:solidFill>
          <a:schemeClr val="accent5">
            <a:lumMod val="60000"/>
            <a:lumOff val="40000"/>
          </a:scheme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accent6">
                  <a:lumMod val="75000"/>
                </a:schemeClr>
              </a:solidFill>
            </a:rPr>
            <a:t>Providing better customer service</a:t>
          </a:r>
          <a:endParaRPr lang="en-GB" sz="1400" kern="1200" dirty="0">
            <a:solidFill>
              <a:schemeClr val="accent6">
                <a:lumMod val="75000"/>
              </a:schemeClr>
            </a:solidFill>
          </a:endParaRPr>
        </a:p>
      </dsp:txBody>
      <dsp:txXfrm>
        <a:off x="3663197" y="236964"/>
        <a:ext cx="1136662" cy="1136662"/>
      </dsp:txXfrm>
    </dsp:sp>
    <dsp:sp modelId="{B6E01C05-51B9-472A-BB84-39E29F496F16}">
      <dsp:nvSpPr>
        <dsp:cNvPr id="0" name=""/>
        <dsp:cNvSpPr/>
      </dsp:nvSpPr>
      <dsp:spPr>
        <a:xfrm rot="2160000">
          <a:off x="4984685" y="1236797"/>
          <a:ext cx="428230" cy="542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4996953" y="1307546"/>
        <a:ext cx="299761" cy="325516"/>
      </dsp:txXfrm>
    </dsp:sp>
    <dsp:sp modelId="{5E80EBE4-3CD8-4B5B-9255-EDE4685D3FD6}">
      <dsp:nvSpPr>
        <dsp:cNvPr id="0" name=""/>
        <dsp:cNvSpPr/>
      </dsp:nvSpPr>
      <dsp:spPr>
        <a:xfrm>
          <a:off x="5381940" y="1421329"/>
          <a:ext cx="1607484" cy="1607484"/>
        </a:xfrm>
        <a:prstGeom prst="ellipse">
          <a:avLst/>
        </a:prstGeom>
        <a:solidFill>
          <a:schemeClr val="accent5">
            <a:lumMod val="60000"/>
            <a:lumOff val="40000"/>
          </a:scheme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accent6">
                  <a:lumMod val="75000"/>
                </a:schemeClr>
              </a:solidFill>
            </a:rPr>
            <a:t>Make</a:t>
          </a:r>
          <a:r>
            <a:rPr lang="en-US" sz="1400" kern="1200" baseline="0" dirty="0">
              <a:solidFill>
                <a:schemeClr val="accent6">
                  <a:lumMod val="75000"/>
                </a:schemeClr>
              </a:solidFill>
            </a:rPr>
            <a:t> the customers satisfied</a:t>
          </a:r>
          <a:endParaRPr lang="en-GB" sz="1400" kern="1200" dirty="0">
            <a:solidFill>
              <a:schemeClr val="accent6">
                <a:lumMod val="75000"/>
              </a:schemeClr>
            </a:solidFill>
          </a:endParaRPr>
        </a:p>
      </dsp:txBody>
      <dsp:txXfrm>
        <a:off x="5617351" y="1656740"/>
        <a:ext cx="1136662" cy="1136662"/>
      </dsp:txXfrm>
    </dsp:sp>
    <dsp:sp modelId="{040B1631-7E7E-43B4-B983-35A6611EC4A6}">
      <dsp:nvSpPr>
        <dsp:cNvPr id="0" name=""/>
        <dsp:cNvSpPr/>
      </dsp:nvSpPr>
      <dsp:spPr>
        <a:xfrm rot="6480000">
          <a:off x="5602102" y="3090905"/>
          <a:ext cx="428230" cy="542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5686186" y="3138319"/>
        <a:ext cx="299761" cy="325516"/>
      </dsp:txXfrm>
    </dsp:sp>
    <dsp:sp modelId="{6AD5ECA8-ACAC-44B3-8DFB-C8A913A12C42}">
      <dsp:nvSpPr>
        <dsp:cNvPr id="0" name=""/>
        <dsp:cNvSpPr/>
      </dsp:nvSpPr>
      <dsp:spPr>
        <a:xfrm>
          <a:off x="4635519" y="3718575"/>
          <a:ext cx="1607484" cy="1607484"/>
        </a:xfrm>
        <a:prstGeom prst="ellipse">
          <a:avLst/>
        </a:prstGeom>
        <a:solidFill>
          <a:schemeClr val="accent5">
            <a:lumMod val="60000"/>
            <a:lumOff val="40000"/>
          </a:scheme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accent6">
                  <a:lumMod val="75000"/>
                </a:schemeClr>
              </a:solidFill>
            </a:rPr>
            <a:t>Create positive experience</a:t>
          </a:r>
          <a:endParaRPr lang="en-GB" sz="1400" kern="1200" dirty="0">
            <a:solidFill>
              <a:schemeClr val="accent6">
                <a:lumMod val="75000"/>
              </a:schemeClr>
            </a:solidFill>
          </a:endParaRPr>
        </a:p>
      </dsp:txBody>
      <dsp:txXfrm>
        <a:off x="4870930" y="3953986"/>
        <a:ext cx="1136662" cy="1136662"/>
      </dsp:txXfrm>
    </dsp:sp>
    <dsp:sp modelId="{67FAAA14-88CF-47A8-84EE-404961157C08}">
      <dsp:nvSpPr>
        <dsp:cNvPr id="0" name=""/>
        <dsp:cNvSpPr/>
      </dsp:nvSpPr>
      <dsp:spPr>
        <a:xfrm rot="10800000">
          <a:off x="4029532" y="4251054"/>
          <a:ext cx="428230" cy="542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158001" y="4359559"/>
        <a:ext cx="299761" cy="325516"/>
      </dsp:txXfrm>
    </dsp:sp>
    <dsp:sp modelId="{CC815AE8-FBAA-4E27-972D-16CB19F5B859}">
      <dsp:nvSpPr>
        <dsp:cNvPr id="0" name=""/>
        <dsp:cNvSpPr/>
      </dsp:nvSpPr>
      <dsp:spPr>
        <a:xfrm>
          <a:off x="2220052" y="3718575"/>
          <a:ext cx="1607484" cy="1607484"/>
        </a:xfrm>
        <a:prstGeom prst="ellipse">
          <a:avLst/>
        </a:prstGeom>
        <a:solidFill>
          <a:schemeClr val="accent5">
            <a:lumMod val="60000"/>
            <a:lumOff val="40000"/>
          </a:scheme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accent6">
                  <a:lumMod val="75000"/>
                </a:schemeClr>
              </a:solidFill>
            </a:rPr>
            <a:t>Create organisational value</a:t>
          </a:r>
          <a:endParaRPr lang="en-GB" sz="1400" kern="1200" dirty="0">
            <a:solidFill>
              <a:schemeClr val="accent6">
                <a:lumMod val="75000"/>
              </a:schemeClr>
            </a:solidFill>
          </a:endParaRPr>
        </a:p>
      </dsp:txBody>
      <dsp:txXfrm>
        <a:off x="2455463" y="3953986"/>
        <a:ext cx="1136662" cy="1136662"/>
      </dsp:txXfrm>
    </dsp:sp>
    <dsp:sp modelId="{DBA262E2-F50C-4972-9E92-F802074A6173}">
      <dsp:nvSpPr>
        <dsp:cNvPr id="0" name=""/>
        <dsp:cNvSpPr/>
      </dsp:nvSpPr>
      <dsp:spPr>
        <a:xfrm rot="15120000">
          <a:off x="2440214" y="3113958"/>
          <a:ext cx="428230" cy="542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524298" y="3283554"/>
        <a:ext cx="299761" cy="325516"/>
      </dsp:txXfrm>
    </dsp:sp>
    <dsp:sp modelId="{6DD28184-1A62-41D3-AB7B-76D919ACA67C}">
      <dsp:nvSpPr>
        <dsp:cNvPr id="0" name=""/>
        <dsp:cNvSpPr/>
      </dsp:nvSpPr>
      <dsp:spPr>
        <a:xfrm>
          <a:off x="1473631" y="1421329"/>
          <a:ext cx="1607484" cy="1607484"/>
        </a:xfrm>
        <a:prstGeom prst="ellipse">
          <a:avLst/>
        </a:prstGeom>
        <a:solidFill>
          <a:schemeClr val="accent5">
            <a:lumMod val="60000"/>
            <a:lumOff val="40000"/>
          </a:scheme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solidFill>
                <a:schemeClr val="accent6">
                  <a:lumMod val="75000"/>
                </a:schemeClr>
              </a:solidFill>
            </a:rPr>
            <a:t>Build trust and satisfaction</a:t>
          </a:r>
          <a:endParaRPr lang="en-GB" sz="1400" kern="1200" dirty="0">
            <a:solidFill>
              <a:schemeClr val="accent6">
                <a:lumMod val="75000"/>
              </a:schemeClr>
            </a:solidFill>
          </a:endParaRPr>
        </a:p>
      </dsp:txBody>
      <dsp:txXfrm>
        <a:off x="1709042" y="1656740"/>
        <a:ext cx="1136662" cy="1136662"/>
      </dsp:txXfrm>
    </dsp:sp>
    <dsp:sp modelId="{C3AF2DE8-83A0-4BC8-91EE-23D16F7BDF90}">
      <dsp:nvSpPr>
        <dsp:cNvPr id="0" name=""/>
        <dsp:cNvSpPr/>
      </dsp:nvSpPr>
      <dsp:spPr>
        <a:xfrm rot="19440000">
          <a:off x="3030531" y="1251044"/>
          <a:ext cx="428230" cy="5425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042799" y="1397305"/>
        <a:ext cx="299761" cy="325516"/>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GB" dirty="0"/>
          </a:p>
        </p:txBody>
      </p:sp>
    </p:spTree>
    <p:extLst>
      <p:ext uri="{BB962C8B-B14F-4D97-AF65-F5344CB8AC3E}">
        <p14:creationId xmlns:p14="http://schemas.microsoft.com/office/powerpoint/2010/main" val="836401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Arial" panose="020B0604020202020204" pitchFamily="34" charset="0"/>
              </a:rPr>
              <a:t>Hospitality and guest service plays a significant role in any organisation to get competitive success in any dynamic environment </a:t>
            </a:r>
            <a:r>
              <a:rPr lang="en-GB" sz="1800" dirty="0">
                <a:effectLst/>
                <a:latin typeface="Arial" panose="020B0604020202020204" pitchFamily="34" charset="0"/>
                <a:ea typeface="Calibri" panose="020F0502020204030204" pitchFamily="34" charset="0"/>
                <a:cs typeface="Arial" panose="020B0604020202020204" pitchFamily="34" charset="0"/>
              </a:rPr>
              <a:t>(Luck &amp; </a:t>
            </a:r>
            <a:r>
              <a:rPr lang="en-GB" sz="1800" dirty="0" err="1">
                <a:effectLst/>
                <a:latin typeface="Arial" panose="020B0604020202020204" pitchFamily="34" charset="0"/>
                <a:ea typeface="Calibri" panose="020F0502020204030204" pitchFamily="34" charset="0"/>
                <a:cs typeface="Arial" panose="020B0604020202020204" pitchFamily="34" charset="0"/>
              </a:rPr>
              <a:t>Gaspelin</a:t>
            </a:r>
            <a:r>
              <a:rPr lang="en-GB" sz="1800" dirty="0">
                <a:effectLst/>
                <a:latin typeface="Arial" panose="020B0604020202020204" pitchFamily="34" charset="0"/>
                <a:ea typeface="Calibri" panose="020F0502020204030204" pitchFamily="34" charset="0"/>
                <a:cs typeface="Arial" panose="020B0604020202020204" pitchFamily="34" charset="0"/>
              </a:rPr>
              <a:t>, 2016)</a:t>
            </a:r>
            <a:r>
              <a:rPr lang="en-US" sz="1800" dirty="0">
                <a:effectLst/>
                <a:latin typeface="Arial" panose="020B0604020202020204" pitchFamily="34" charset="0"/>
                <a:ea typeface="Calibri" panose="020F0502020204030204" pitchFamily="34" charset="0"/>
                <a:cs typeface="Arial" panose="020B0604020202020204" pitchFamily="34" charset="0"/>
              </a:rPr>
              <a:t>. The organisations try to provide the best and most unique service experience to the guests. Based on the pragmatic evaluation, Marriott International has been chosen. A leading global hospitality company, named as Marriott International, franchises and operates a broad portfolio of hotels across the world. By J. Willard Marriott as well as Allice Marriott, the company was founded in 1927 and become one of the largest hospitality companies. Around many countries and territories, the company have more than 7000 properties which indicate a vast amount of hotel operations that serve more customers. Popular luxury hotels include St. Regis, Ritz-Carlton and so on. The renowned multinational hotel company won numerous awards for providing outstanding service and excellence in the context of the hospital industry which is also committed to providing better customer service to the customers.</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br>
              <a:rPr lang="en-US" sz="1800" dirty="0">
                <a:effectLst/>
                <a:latin typeface="Arial" panose="020B0604020202020204" pitchFamily="34" charset="0"/>
                <a:ea typeface="Calibri" panose="020F0502020204030204" pitchFamily="34" charset="0"/>
              </a:rPr>
            </a:br>
            <a:endParaRPr lang="en-GB" dirty="0"/>
          </a:p>
        </p:txBody>
      </p:sp>
    </p:spTree>
    <p:extLst>
      <p:ext uri="{BB962C8B-B14F-4D97-AF65-F5344CB8AC3E}">
        <p14:creationId xmlns:p14="http://schemas.microsoft.com/office/powerpoint/2010/main" val="2694688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Arial" panose="020B0604020202020204" pitchFamily="34" charset="0"/>
              </a:rPr>
              <a:t>The renowned hospitality brand focuses on providing the best hospitality services to tourists and travellers. Various organisations and individuals are the main consumers of Marriott International which requires beverage services, lodging, food and other services while travelling for pleasure or business purposes </a:t>
            </a:r>
            <a:r>
              <a:rPr lang="en-GB" sz="1800" dirty="0">
                <a:effectLst/>
                <a:latin typeface="Arial" panose="020B0604020202020204" pitchFamily="34" charset="0"/>
                <a:ea typeface="Calibri" panose="020F0502020204030204" pitchFamily="34" charset="0"/>
                <a:cs typeface="Arial" panose="020B0604020202020204" pitchFamily="34" charset="0"/>
              </a:rPr>
              <a:t>(Williams, 2022)</a:t>
            </a:r>
            <a:r>
              <a:rPr lang="en-US" sz="1800" dirty="0">
                <a:effectLst/>
                <a:latin typeface="Arial" panose="020B0604020202020204" pitchFamily="34" charset="0"/>
                <a:ea typeface="Calibri" panose="020F0502020204030204" pitchFamily="34" charset="0"/>
                <a:cs typeface="Arial" panose="020B0604020202020204" pitchFamily="34" charset="0"/>
              </a:rPr>
              <a:t>. The travellers are served by the company including corporate travellers, leisure travellers, convention attendees, group travellers, government officials and so on. To cater for the needs and requirements of travellers, a range of hotel brands are operated by Marriott International including premium, luxury, extended-stay hotels and select-service.</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14642956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A diverse portfolio of hotels is operated by Marriott International across the world caters the various types of guests. From Upscale to luxury accommodation, the scope of the company’s hotel service is ranged that also focuses on the outstanding guest service experience </a:t>
            </a:r>
            <a:r>
              <a:rPr lang="en-GB" sz="1800" dirty="0">
                <a:effectLst/>
                <a:latin typeface="Arial" panose="020B0604020202020204" pitchFamily="34" charset="0"/>
                <a:ea typeface="Calibri" panose="020F0502020204030204" pitchFamily="34" charset="0"/>
                <a:cs typeface="Arial" panose="020B0604020202020204" pitchFamily="34" charset="0"/>
              </a:rPr>
              <a:t>(Gupta &amp; Dixit, 2022)</a:t>
            </a:r>
            <a:r>
              <a:rPr lang="en-US" sz="1800" dirty="0">
                <a:effectLst/>
                <a:latin typeface="Arial" panose="020B0604020202020204" pitchFamily="34" charset="0"/>
                <a:ea typeface="Calibri" panose="020F0502020204030204" pitchFamily="34" charset="0"/>
                <a:cs typeface="Arial" panose="020B0604020202020204" pitchFamily="34" charset="0"/>
              </a:rPr>
              <a:t>. </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Around the brand’s core values of quality, hospitality and service excellence, Marriott International’s nature is centered. Besides, </a:t>
            </a:r>
            <a:r>
              <a:rPr lang="en-US" sz="1800" dirty="0" err="1">
                <a:effectLst/>
                <a:latin typeface="Arial" panose="020B0604020202020204" pitchFamily="34" charset="0"/>
                <a:ea typeface="Calibri" panose="020F0502020204030204" pitchFamily="34" charset="0"/>
                <a:cs typeface="Arial" panose="020B0604020202020204" pitchFamily="34" charset="0"/>
              </a:rPr>
              <a:t>personalised</a:t>
            </a:r>
            <a:r>
              <a:rPr lang="en-US" sz="1800" dirty="0">
                <a:effectLst/>
                <a:latin typeface="Arial" panose="020B0604020202020204" pitchFamily="34" charset="0"/>
                <a:ea typeface="Calibri" panose="020F0502020204030204" pitchFamily="34" charset="0"/>
                <a:cs typeface="Arial" panose="020B0604020202020204" pitchFamily="34" charset="0"/>
              </a:rPr>
              <a:t> customer service is offered by Marriott International to its guests according to their needs and requirements and ensures their satisfaction also </a:t>
            </a:r>
            <a:r>
              <a:rPr lang="en-GB" sz="1800" dirty="0">
                <a:effectLst/>
                <a:latin typeface="Arial" panose="020B0604020202020204" pitchFamily="34" charset="0"/>
                <a:ea typeface="Calibri" panose="020F0502020204030204" pitchFamily="34" charset="0"/>
                <a:cs typeface="Arial" panose="020B0604020202020204" pitchFamily="34" charset="0"/>
              </a:rPr>
              <a:t>(</a:t>
            </a:r>
            <a:r>
              <a:rPr lang="en-GB" sz="1800" dirty="0" err="1">
                <a:effectLst/>
                <a:latin typeface="Arial" panose="020B0604020202020204" pitchFamily="34" charset="0"/>
                <a:ea typeface="Calibri" panose="020F0502020204030204" pitchFamily="34" charset="0"/>
                <a:cs typeface="Arial" panose="020B0604020202020204" pitchFamily="34" charset="0"/>
              </a:rPr>
              <a:t>Diktaş</a:t>
            </a:r>
            <a:r>
              <a:rPr lang="en-GB" sz="1800" dirty="0">
                <a:effectLst/>
                <a:latin typeface="Arial" panose="020B0604020202020204" pitchFamily="34" charset="0"/>
                <a:ea typeface="Calibri" panose="020F0502020204030204" pitchFamily="34" charset="0"/>
                <a:cs typeface="Arial" panose="020B0604020202020204" pitchFamily="34" charset="0"/>
              </a:rPr>
              <a:t> &amp; </a:t>
            </a:r>
            <a:r>
              <a:rPr lang="en-GB" sz="1800" dirty="0" err="1">
                <a:effectLst/>
                <a:latin typeface="Arial" panose="020B0604020202020204" pitchFamily="34" charset="0"/>
                <a:ea typeface="Calibri" panose="020F0502020204030204" pitchFamily="34" charset="0"/>
                <a:cs typeface="Arial" panose="020B0604020202020204" pitchFamily="34" charset="0"/>
              </a:rPr>
              <a:t>Tekin</a:t>
            </a:r>
            <a:r>
              <a:rPr lang="en-GB" sz="1800" dirty="0">
                <a:effectLst/>
                <a:latin typeface="Arial" panose="020B0604020202020204" pitchFamily="34" charset="0"/>
                <a:ea typeface="Calibri" panose="020F0502020204030204" pitchFamily="34" charset="0"/>
                <a:cs typeface="Arial" panose="020B0604020202020204" pitchFamily="34" charset="0"/>
              </a:rPr>
              <a:t>, 2018)</a:t>
            </a:r>
            <a:r>
              <a:rPr lang="en-US" sz="1800" dirty="0">
                <a:effectLst/>
                <a:latin typeface="Arial" panose="020B0604020202020204" pitchFamily="34" charset="0"/>
                <a:ea typeface="Calibri" panose="020F0502020204030204" pitchFamily="34" charset="0"/>
                <a:cs typeface="Arial" panose="020B0604020202020204" pitchFamily="34" charset="0"/>
              </a:rPr>
              <a:t>.</a:t>
            </a:r>
          </a:p>
          <a:p>
            <a:pPr marL="0" marR="0" algn="just">
              <a:lnSpc>
                <a:spcPct val="150000"/>
              </a:lnSpc>
              <a:spcBef>
                <a:spcPts val="0"/>
              </a:spcBef>
              <a:spcAft>
                <a:spcPts val="800"/>
              </a:spcAft>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A variety of guest services like concierge service, 24-hour front desk service, laundry service, daily housekeeping and room services are provided by the International Hospitality company and ensure that the guests feel comfortable and enjoyable stay while the full travelling.</a:t>
            </a:r>
          </a:p>
          <a:p>
            <a:pPr marL="0" marR="0" algn="just">
              <a:lnSpc>
                <a:spcPct val="150000"/>
              </a:lnSpc>
              <a:spcBef>
                <a:spcPts val="0"/>
              </a:spcBef>
              <a:spcAft>
                <a:spcPts val="800"/>
              </a:spcAft>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Depending on the property, the hotel facilities of Marriott International are provided including amenities such as swimming pools, fitness centers, restaurants, meeting rooms, bars, etc. </a:t>
            </a:r>
            <a:r>
              <a:rPr lang="en-GB" sz="1800" dirty="0">
                <a:effectLst/>
                <a:latin typeface="Arial" panose="020B0604020202020204" pitchFamily="34" charset="0"/>
                <a:ea typeface="Calibri" panose="020F0502020204030204" pitchFamily="34" charset="0"/>
                <a:cs typeface="Arial" panose="020B0604020202020204" pitchFamily="34" charset="0"/>
              </a:rPr>
              <a:t>(Brandi et al., 2017)</a:t>
            </a:r>
            <a:r>
              <a:rPr lang="en-US" sz="1800" dirty="0">
                <a:effectLst/>
                <a:latin typeface="Arial" panose="020B0604020202020204" pitchFamily="34" charset="0"/>
                <a:ea typeface="Calibri" panose="020F0502020204030204" pitchFamily="34" charset="0"/>
                <a:cs typeface="Arial" panose="020B0604020202020204" pitchFamily="34" charset="0"/>
              </a:rPr>
              <a:t>. Besides, Special amenities for families are also offered by the many Marriott properties like Kid’s Club, children’s play areas as well as babysitting services.</a:t>
            </a:r>
          </a:p>
          <a:p>
            <a:pPr marL="0" marR="0" algn="just">
              <a:lnSpc>
                <a:spcPct val="150000"/>
              </a:lnSpc>
              <a:spcBef>
                <a:spcPts val="0"/>
              </a:spcBef>
              <a:spcAft>
                <a:spcPts val="800"/>
              </a:spcAft>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The multinational hotel company is committed to maintaining eco-friendly practices and sustainability, in addition to its facilities and services. Besides, Various green initiatives have been taken by Marriott International such as water-saving technologies recycling programs and energy-efficient lighting </a:t>
            </a:r>
            <a:r>
              <a:rPr lang="en-GB" sz="1800" dirty="0">
                <a:effectLst/>
                <a:latin typeface="Arial" panose="020B0604020202020204" pitchFamily="34" charset="0"/>
                <a:ea typeface="Calibri" panose="020F0502020204030204" pitchFamily="34" charset="0"/>
                <a:cs typeface="Arial" panose="020B0604020202020204" pitchFamily="34" charset="0"/>
              </a:rPr>
              <a:t>(Ng &amp; </a:t>
            </a:r>
            <a:r>
              <a:rPr lang="en-GB" sz="1800" dirty="0" err="1">
                <a:effectLst/>
                <a:latin typeface="Arial" panose="020B0604020202020204" pitchFamily="34" charset="0"/>
                <a:ea typeface="Calibri" panose="020F0502020204030204" pitchFamily="34" charset="0"/>
                <a:cs typeface="Arial" panose="020B0604020202020204" pitchFamily="34" charset="0"/>
              </a:rPr>
              <a:t>Tavitiyaman</a:t>
            </a:r>
            <a:r>
              <a:rPr lang="en-GB" sz="1800" dirty="0">
                <a:effectLst/>
                <a:latin typeface="Arial" panose="020B0604020202020204" pitchFamily="34" charset="0"/>
                <a:ea typeface="Calibri" panose="020F0502020204030204" pitchFamily="34" charset="0"/>
                <a:cs typeface="Arial" panose="020B0604020202020204" pitchFamily="34" charset="0"/>
              </a:rPr>
              <a:t>, 2019)</a:t>
            </a:r>
            <a:r>
              <a:rPr lang="en-US" sz="1800" dirty="0">
                <a:effectLst/>
                <a:latin typeface="Arial" panose="020B0604020202020204" pitchFamily="34" charset="0"/>
                <a:ea typeface="Calibri" panose="020F0502020204030204" pitchFamily="34" charset="0"/>
                <a:cs typeface="Arial" panose="020B0604020202020204" pitchFamily="34" charset="0"/>
              </a:rPr>
              <a:t>.</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endParaRPr lang="en-GB" dirty="0"/>
          </a:p>
        </p:txBody>
      </p:sp>
    </p:spTree>
    <p:extLst>
      <p:ext uri="{BB962C8B-B14F-4D97-AF65-F5344CB8AC3E}">
        <p14:creationId xmlns:p14="http://schemas.microsoft.com/office/powerpoint/2010/main" val="25427160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In providing better customer service, the role and function of guest services play a significant role. In creating a satisfying and positive experience for clients, customers and guests, Guest services the set of processes and activities that create value in the competitive environment </a:t>
            </a:r>
            <a:r>
              <a:rPr lang="en-GB" sz="1800" dirty="0">
                <a:effectLst/>
                <a:latin typeface="Arial" panose="020B0604020202020204" pitchFamily="34" charset="0"/>
                <a:ea typeface="Calibri" panose="020F0502020204030204" pitchFamily="34" charset="0"/>
                <a:cs typeface="Arial" panose="020B0604020202020204" pitchFamily="34" charset="0"/>
              </a:rPr>
              <a:t>(Alan et al., 2019)</a:t>
            </a:r>
            <a:r>
              <a:rPr lang="en-US" sz="1800" dirty="0">
                <a:effectLst/>
                <a:latin typeface="Arial" panose="020B0604020202020204" pitchFamily="34" charset="0"/>
                <a:ea typeface="Calibri" panose="020F0502020204030204" pitchFamily="34" charset="0"/>
                <a:cs typeface="Arial" panose="020B0604020202020204" pitchFamily="34" charset="0"/>
              </a:rPr>
              <a:t>. The guest services of Marriott International include handling their luggage, greeting guests upon arrival, and providing recommendations for dining options and local attractions.</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The role and function of guest services are crucial which creates a direct influence on the employee’s trust and satisfaction. A strong reputation can be built by the company by providing exceptional guest services </a:t>
            </a:r>
            <a:r>
              <a:rPr lang="en-GB" sz="1800" dirty="0">
                <a:effectLst/>
                <a:latin typeface="Arial" panose="020B0604020202020204" pitchFamily="34" charset="0"/>
                <a:ea typeface="Calibri" panose="020F0502020204030204" pitchFamily="34" charset="0"/>
                <a:cs typeface="Arial" panose="020B0604020202020204" pitchFamily="34" charset="0"/>
              </a:rPr>
              <a:t>(Blessing, 2016)</a:t>
            </a:r>
            <a:r>
              <a:rPr lang="en-US" sz="1800" dirty="0">
                <a:effectLst/>
                <a:latin typeface="Arial" panose="020B0604020202020204" pitchFamily="34" charset="0"/>
                <a:ea typeface="Calibri" panose="020F0502020204030204" pitchFamily="34" charset="0"/>
                <a:cs typeface="Arial" panose="020B0604020202020204" pitchFamily="34" charset="0"/>
              </a:rPr>
              <a:t>. In contrast, the poor guest service led to negative consequences for the organisation.</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endParaRPr lang="en-GB" dirty="0"/>
          </a:p>
        </p:txBody>
      </p:sp>
    </p:spTree>
    <p:extLst>
      <p:ext uri="{BB962C8B-B14F-4D97-AF65-F5344CB8AC3E}">
        <p14:creationId xmlns:p14="http://schemas.microsoft.com/office/powerpoint/2010/main" val="3141369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Creating a pleasant experience for guests, Hospitality plays a significant role that also creates value for the organisation in the competitive environment </a:t>
            </a:r>
            <a:r>
              <a:rPr lang="en-GB" sz="1800" dirty="0">
                <a:effectLst/>
                <a:latin typeface="Arial" panose="020B0604020202020204" pitchFamily="34" charset="0"/>
                <a:ea typeface="Calibri" panose="020F0502020204030204" pitchFamily="34" charset="0"/>
                <a:cs typeface="Arial" panose="020B0604020202020204" pitchFamily="34" charset="0"/>
              </a:rPr>
              <a:t>(Grady &amp; Ohlin, 2019)</a:t>
            </a:r>
            <a:r>
              <a:rPr lang="en-US" sz="1800" dirty="0">
                <a:effectLst/>
                <a:latin typeface="Arial" panose="020B0604020202020204" pitchFamily="34" charset="0"/>
                <a:ea typeface="Calibri" panose="020F0502020204030204" pitchFamily="34" charset="0"/>
                <a:cs typeface="Arial" panose="020B0604020202020204" pitchFamily="34" charset="0"/>
              </a:rPr>
              <a:t>. An act of providing a warm welcome, attentive services to guests and other services are referred to the Hospitality.  </a:t>
            </a:r>
            <a:br>
              <a:rPr lang="en-US" sz="1800" dirty="0">
                <a:effectLst/>
                <a:latin typeface="Arial" panose="020B0604020202020204" pitchFamily="34" charset="0"/>
                <a:ea typeface="Calibri" panose="020F0502020204030204" pitchFamily="34" charset="0"/>
              </a:rPr>
            </a:br>
            <a:br>
              <a:rPr lang="en-US" sz="1800" dirty="0">
                <a:effectLst/>
                <a:latin typeface="Arial" panose="020B0604020202020204" pitchFamily="34" charset="0"/>
                <a:ea typeface="Calibri" panose="020F0502020204030204" pitchFamily="34" charset="0"/>
              </a:rPr>
            </a:br>
            <a:endParaRPr lang="en-GB" dirty="0"/>
          </a:p>
        </p:txBody>
      </p:sp>
    </p:spTree>
    <p:extLst>
      <p:ext uri="{BB962C8B-B14F-4D97-AF65-F5344CB8AC3E}">
        <p14:creationId xmlns:p14="http://schemas.microsoft.com/office/powerpoint/2010/main" val="3137396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Arial" panose="020B0604020202020204" pitchFamily="34" charset="0"/>
              </a:rPr>
              <a:t>Marriott International meets the needs and requirements of its guests by providing a range of amenities and services for creating an outstanding customer service experience. For instance, Various </a:t>
            </a:r>
            <a:r>
              <a:rPr lang="en-US" sz="1800" dirty="0" err="1">
                <a:effectLst/>
                <a:latin typeface="Arial" panose="020B0604020202020204" pitchFamily="34" charset="0"/>
                <a:ea typeface="Calibri" panose="020F0502020204030204" pitchFamily="34" charset="0"/>
                <a:cs typeface="Arial" panose="020B0604020202020204" pitchFamily="34" charset="0"/>
              </a:rPr>
              <a:t>personalised</a:t>
            </a:r>
            <a:r>
              <a:rPr lang="en-US" sz="1800" dirty="0">
                <a:effectLst/>
                <a:latin typeface="Arial" panose="020B0604020202020204" pitchFamily="34" charset="0"/>
                <a:ea typeface="Calibri" panose="020F0502020204030204" pitchFamily="34" charset="0"/>
                <a:cs typeface="Arial" panose="020B0604020202020204" pitchFamily="34" charset="0"/>
              </a:rPr>
              <a:t> services are offered by Marriott including complimentary drinks, Spa treatments, Room service, snacks, fitness services and so on. Basically, by creating a comfortable and welcoming environment, Marriott International exceed guest’s expectations which are developed to make the customers feel at home </a:t>
            </a:r>
            <a:r>
              <a:rPr lang="en-GB" sz="1800" dirty="0">
                <a:effectLst/>
                <a:latin typeface="Arial" panose="020B0604020202020204" pitchFamily="34" charset="0"/>
                <a:ea typeface="Calibri" panose="020F0502020204030204" pitchFamily="34" charset="0"/>
                <a:cs typeface="Arial" panose="020B0604020202020204" pitchFamily="34" charset="0"/>
              </a:rPr>
              <a:t>(</a:t>
            </a:r>
            <a:r>
              <a:rPr lang="en-GB" sz="1800" dirty="0" err="1">
                <a:effectLst/>
                <a:latin typeface="Arial" panose="020B0604020202020204" pitchFamily="34" charset="0"/>
                <a:ea typeface="Calibri" panose="020F0502020204030204" pitchFamily="34" charset="0"/>
                <a:cs typeface="Arial" panose="020B0604020202020204" pitchFamily="34" charset="0"/>
              </a:rPr>
              <a:t>Afthinos</a:t>
            </a:r>
            <a:r>
              <a:rPr lang="en-GB" sz="1800" dirty="0">
                <a:effectLst/>
                <a:latin typeface="Arial" panose="020B0604020202020204" pitchFamily="34" charset="0"/>
                <a:ea typeface="Calibri" panose="020F0502020204030204" pitchFamily="34" charset="0"/>
                <a:cs typeface="Arial" panose="020B0604020202020204" pitchFamily="34" charset="0"/>
              </a:rPr>
              <a:t> et al., 2015)</a:t>
            </a:r>
            <a:r>
              <a:rPr lang="en-US" sz="1800" dirty="0">
                <a:effectLst/>
                <a:latin typeface="Arial" panose="020B0604020202020204" pitchFamily="34" charset="0"/>
                <a:ea typeface="Calibri" panose="020F0502020204030204" pitchFamily="34" charset="0"/>
                <a:cs typeface="Arial" panose="020B0604020202020204" pitchFamily="34" charset="0"/>
              </a:rPr>
              <a:t>.</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br>
              <a:rPr lang="en-GB" sz="1800" dirty="0">
                <a:solidFill>
                  <a:srgbClr val="000000"/>
                </a:solidFill>
                <a:effectLst/>
                <a:latin typeface="Arial" panose="020B0604020202020204" pitchFamily="34" charset="0"/>
                <a:ea typeface="Calibri" panose="020F0502020204030204" pitchFamily="34" charset="0"/>
              </a:rPr>
            </a:br>
            <a:br>
              <a:rPr lang="en-US" sz="1800" dirty="0">
                <a:effectLst/>
                <a:latin typeface="Arial" panose="020B0604020202020204" pitchFamily="34" charset="0"/>
                <a:ea typeface="Calibri" panose="020F0502020204030204" pitchFamily="34" charset="0"/>
              </a:rPr>
            </a:br>
            <a:endParaRPr lang="en-GB" dirty="0"/>
          </a:p>
        </p:txBody>
      </p:sp>
    </p:spTree>
    <p:extLst>
      <p:ext uri="{BB962C8B-B14F-4D97-AF65-F5344CB8AC3E}">
        <p14:creationId xmlns:p14="http://schemas.microsoft.com/office/powerpoint/2010/main" val="36718787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algn="just">
              <a:lnSpc>
                <a:spcPct val="150000"/>
              </a:lnSpc>
              <a:spcBef>
                <a:spcPts val="0"/>
              </a:spcBef>
              <a:spcAft>
                <a:spcPts val="800"/>
              </a:spcAft>
            </a:pPr>
            <a:r>
              <a:rPr lang="en-US" sz="1800" dirty="0">
                <a:effectLst/>
                <a:latin typeface="Arial" panose="020B0604020202020204" pitchFamily="34" charset="0"/>
                <a:ea typeface="Calibri" panose="020F0502020204030204" pitchFamily="34" charset="0"/>
                <a:cs typeface="Arial" panose="020B0604020202020204" pitchFamily="34" charset="0"/>
              </a:rPr>
              <a:t>To survive the competitive environment, every hospitality organisation should develop a better service experience to attract travellers. Besides, the needs and requirements of the guests should be fulfilled to increase customer satisfaction and retention. Eventually, Marriott International should expand loyalty programs and sustainability.</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br>
              <a:rPr lang="en-US" sz="1800" dirty="0">
                <a:effectLst/>
                <a:latin typeface="Arial" panose="020B0604020202020204" pitchFamily="34" charset="0"/>
                <a:ea typeface="Calibri" panose="020F0502020204030204" pitchFamily="34" charset="0"/>
              </a:rPr>
            </a:br>
            <a:br>
              <a:rPr lang="en-US" sz="1800" dirty="0">
                <a:effectLst/>
                <a:latin typeface="Arial" panose="020B0604020202020204" pitchFamily="34" charset="0"/>
                <a:ea typeface="Calibri" panose="020F0502020204030204" pitchFamily="34" charset="0"/>
              </a:rPr>
            </a:br>
            <a:endParaRPr lang="en-GB" dirty="0"/>
          </a:p>
        </p:txBody>
      </p:sp>
    </p:spTree>
    <p:extLst>
      <p:ext uri="{BB962C8B-B14F-4D97-AF65-F5344CB8AC3E}">
        <p14:creationId xmlns:p14="http://schemas.microsoft.com/office/powerpoint/2010/main" val="1250361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2798618" y="1"/>
            <a:ext cx="6742545" cy="4949370"/>
          </a:xfrm>
        </p:spPr>
        <p:txBody>
          <a:bodyPr/>
          <a:lstStyle/>
          <a:p>
            <a:r>
              <a:rPr lang="en-US" sz="4000" dirty="0"/>
              <a:t>BMIH4003 Hospitality and Guest Services</a:t>
            </a:r>
            <a:br>
              <a:rPr lang="en-US" sz="4000" dirty="0"/>
            </a:br>
            <a:r>
              <a:rPr lang="en-US" sz="1800" dirty="0" err="1"/>
              <a:t>Andreea</a:t>
            </a:r>
            <a:r>
              <a:rPr lang="en-US" sz="1800" dirty="0"/>
              <a:t>-Mariana </a:t>
            </a:r>
            <a:r>
              <a:rPr lang="en-US" sz="1800" dirty="0" err="1"/>
              <a:t>Stoican</a:t>
            </a:r>
            <a:r>
              <a:rPr lang="en-US" sz="1800" dirty="0"/>
              <a:t> </a:t>
            </a:r>
            <a:br>
              <a:rPr lang="en-US" sz="1800" dirty="0"/>
            </a:br>
            <a:r>
              <a:rPr lang="en-US" sz="1800" dirty="0"/>
              <a:t>2221000</a:t>
            </a:r>
            <a:r>
              <a:rPr lang="en-US" sz="6600" dirty="0"/>
              <a:t> </a:t>
            </a:r>
            <a:br>
              <a:rPr lang="en-US" sz="5400" dirty="0"/>
            </a:br>
            <a:endParaRPr lang="en-US" sz="5400" dirty="0"/>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p:txBody>
          <a:bodyPr/>
          <a:lstStyle/>
          <a:p>
            <a:r>
              <a:rPr lang="en-US" dirty="0"/>
              <a:t>​</a:t>
            </a:r>
          </a:p>
          <a:p>
            <a:endParaRPr lang="en-US" dirty="0"/>
          </a:p>
        </p:txBody>
      </p:sp>
      <p:pic>
        <p:nvPicPr>
          <p:cNvPr id="4" name="Picture 2">
            <a:extLst>
              <a:ext uri="{FF2B5EF4-FFF2-40B4-BE49-F238E27FC236}">
                <a16:creationId xmlns:a16="http://schemas.microsoft.com/office/drawing/2014/main" id="{990B2CBC-2958-ADAA-0ECF-8648CCC052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57571" y="3048000"/>
            <a:ext cx="3276857" cy="17417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723762" y="424133"/>
            <a:ext cx="5693664" cy="768096"/>
          </a:xfrm>
        </p:spPr>
        <p:txBody>
          <a:bodyPr/>
          <a:lstStyle/>
          <a:p>
            <a:r>
              <a:rPr lang="en-US" dirty="0">
                <a:ea typeface="Arial Regular" pitchFamily="34" charset="-122"/>
                <a:cs typeface="Arial Black" panose="020B0604020202020204" pitchFamily="34" charset="0"/>
              </a:rPr>
              <a:t>Contents</a:t>
            </a:r>
            <a:endParaRPr lang="en-US" sz="4400" b="1" dirty="0">
              <a:solidFill>
                <a:schemeClr val="accent6"/>
              </a:solidFill>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723762" y="1375940"/>
            <a:ext cx="5473838" cy="5246532"/>
          </a:xfrm>
        </p:spPr>
        <p:txBody>
          <a:bodyPr/>
          <a:lstStyle/>
          <a:p>
            <a:pPr marL="342900" indent="-342900">
              <a:buFont typeface="Wingdings" panose="05000000000000000000" pitchFamily="2" charset="2"/>
              <a:buChar char="Ø"/>
            </a:pPr>
            <a:r>
              <a:rPr lang="en-US" sz="2100" dirty="0">
                <a:latin typeface="Arial" panose="020B0604020202020204" pitchFamily="34" charset="0"/>
                <a:cs typeface="Arial" panose="020B0604020202020204" pitchFamily="34" charset="0"/>
              </a:rPr>
              <a:t>Introduction​</a:t>
            </a:r>
          </a:p>
          <a:p>
            <a:pPr marL="342900" indent="-342900">
              <a:buFont typeface="Wingdings" panose="05000000000000000000" pitchFamily="2" charset="2"/>
              <a:buChar char="Ø"/>
            </a:pPr>
            <a:r>
              <a:rPr lang="en-US" sz="2100" dirty="0">
                <a:latin typeface="Arial" panose="020B0604020202020204" pitchFamily="34" charset="0"/>
                <a:cs typeface="Arial" panose="020B0604020202020204" pitchFamily="34" charset="0"/>
              </a:rPr>
              <a:t>The main consumers of Marriott International</a:t>
            </a:r>
          </a:p>
          <a:p>
            <a:pPr marL="342900" indent="-342900">
              <a:buFont typeface="Wingdings" panose="05000000000000000000" pitchFamily="2" charset="2"/>
              <a:buChar char="Ø"/>
            </a:pPr>
            <a:r>
              <a:rPr lang="en-US" sz="2100" dirty="0">
                <a:latin typeface="Arial" panose="020B0604020202020204" pitchFamily="34" charset="0"/>
                <a:cs typeface="Arial" panose="020B0604020202020204" pitchFamily="34" charset="0"/>
              </a:rPr>
              <a:t>​The scope, nature, guest services and facilities </a:t>
            </a:r>
          </a:p>
          <a:p>
            <a:pPr marL="342900" indent="-342900">
              <a:buFont typeface="Wingdings" panose="05000000000000000000" pitchFamily="2" charset="2"/>
              <a:buChar char="Ø"/>
            </a:pPr>
            <a:r>
              <a:rPr lang="en-US" sz="2100" dirty="0">
                <a:latin typeface="Arial" panose="020B0604020202020204" pitchFamily="34" charset="0"/>
                <a:cs typeface="Arial" panose="020B0604020202020204" pitchFamily="34" charset="0"/>
              </a:rPr>
              <a:t>The function and role of guest service</a:t>
            </a:r>
          </a:p>
          <a:p>
            <a:pPr marL="342900" indent="-342900">
              <a:buFont typeface="Wingdings" panose="05000000000000000000" pitchFamily="2" charset="2"/>
              <a:buChar char="Ø"/>
            </a:pPr>
            <a:r>
              <a:rPr lang="en-US" sz="2100" dirty="0">
                <a:latin typeface="Arial" panose="020B0604020202020204" pitchFamily="34" charset="0"/>
                <a:ea typeface="Calibri" panose="020F0502020204030204" pitchFamily="34" charset="0"/>
              </a:rPr>
              <a:t>T</a:t>
            </a:r>
            <a:r>
              <a:rPr lang="en-US" sz="2100" dirty="0">
                <a:effectLst/>
                <a:latin typeface="Arial" panose="020B0604020202020204" pitchFamily="34" charset="0"/>
                <a:ea typeface="Calibri" panose="020F0502020204030204" pitchFamily="34" charset="0"/>
              </a:rPr>
              <a:t>he importance of hospitality and how the requirements are fulfilled for the guests</a:t>
            </a:r>
            <a:endParaRPr lang="en-US" sz="21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US" sz="2100" dirty="0">
                <a:latin typeface="Arial" panose="020B0604020202020204" pitchFamily="34" charset="0"/>
                <a:cs typeface="Arial" panose="020B0604020202020204" pitchFamily="34" charset="0"/>
              </a:rPr>
              <a:t>​Conclusion</a:t>
            </a:r>
          </a:p>
          <a:p>
            <a:pPr marL="342900" indent="-342900">
              <a:buFont typeface="Wingdings" panose="05000000000000000000" pitchFamily="2" charset="2"/>
              <a:buChar char="Ø"/>
            </a:pPr>
            <a:r>
              <a:rPr lang="en-US" sz="2100" dirty="0">
                <a:latin typeface="Arial" panose="020B0604020202020204" pitchFamily="34" charset="0"/>
                <a:cs typeface="Arial" panose="020B0604020202020204" pitchFamily="34" charset="0"/>
              </a:rPr>
              <a:t>References</a:t>
            </a:r>
          </a:p>
          <a:p>
            <a:endParaRPr lang="en-US" sz="2100" dirty="0">
              <a:latin typeface="Arial" panose="020B0604020202020204" pitchFamily="34" charset="0"/>
              <a:cs typeface="Arial" panose="020B0604020202020204" pitchFamily="34" charset="0"/>
            </a:endParaRPr>
          </a:p>
        </p:txBody>
      </p:sp>
      <p:pic>
        <p:nvPicPr>
          <p:cNvPr id="4" name="Picture 2">
            <a:extLst>
              <a:ext uri="{FF2B5EF4-FFF2-40B4-BE49-F238E27FC236}">
                <a16:creationId xmlns:a16="http://schemas.microsoft.com/office/drawing/2014/main" id="{BE2CE989-6271-CA95-89A0-5B88ECECF5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80816" y="2775856"/>
            <a:ext cx="2068012" cy="10671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462127" y="1060100"/>
            <a:ext cx="6766560" cy="768096"/>
          </a:xfrm>
        </p:spPr>
        <p:txBody>
          <a:bodyPr/>
          <a:lstStyle/>
          <a:p>
            <a:r>
              <a:rPr lang="en-US" dirty="0"/>
              <a:t>Introduction</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4224528" y="2139597"/>
            <a:ext cx="7241758" cy="4261203"/>
          </a:xfrm>
        </p:spPr>
        <p:txBody>
          <a:bodyPr/>
          <a:lstStyle/>
          <a:p>
            <a:pPr marL="285750" indent="-285750" algn="just">
              <a:lnSpc>
                <a:spcPct val="150000"/>
              </a:lnSpc>
              <a:buFont typeface="Wingdings" panose="05000000000000000000" pitchFamily="2" charset="2"/>
              <a:buChar char="Ø"/>
            </a:pPr>
            <a:r>
              <a:rPr lang="en-US" sz="1800" dirty="0">
                <a:effectLst/>
                <a:latin typeface="Arial" panose="020B0604020202020204" pitchFamily="34" charset="0"/>
                <a:ea typeface="Calibri" panose="020F0502020204030204" pitchFamily="34" charset="0"/>
                <a:cs typeface="Arial" panose="020B0604020202020204" pitchFamily="34" charset="0"/>
              </a:rPr>
              <a:t>Hospitality and guest service plays a significant role in any organisation to get competitive success in any dynamic environment.</a:t>
            </a:r>
          </a:p>
          <a:p>
            <a:pPr marL="285750" indent="-285750" algn="just">
              <a:lnSpc>
                <a:spcPct val="150000"/>
              </a:lnSpc>
              <a:buFont typeface="Wingdings" panose="05000000000000000000" pitchFamily="2" charset="2"/>
              <a:buChar char="Ø"/>
            </a:pPr>
            <a:r>
              <a:rPr lang="en-US" sz="1800" dirty="0">
                <a:latin typeface="Arial" panose="020B0604020202020204" pitchFamily="34" charset="0"/>
                <a:ea typeface="Calibri" panose="020F0502020204030204" pitchFamily="34" charset="0"/>
                <a:cs typeface="Arial" panose="020B0604020202020204" pitchFamily="34" charset="0"/>
              </a:rPr>
              <a:t>P</a:t>
            </a:r>
            <a:r>
              <a:rPr lang="en-US" sz="1800" dirty="0">
                <a:effectLst/>
                <a:latin typeface="Arial" panose="020B0604020202020204" pitchFamily="34" charset="0"/>
                <a:ea typeface="Calibri" panose="020F0502020204030204" pitchFamily="34" charset="0"/>
                <a:cs typeface="Arial" panose="020B0604020202020204" pitchFamily="34" charset="0"/>
              </a:rPr>
              <a:t>rovide the best and most unique service experience to the guests.</a:t>
            </a:r>
          </a:p>
          <a:p>
            <a:pPr marL="285750" indent="-285750" algn="just">
              <a:lnSpc>
                <a:spcPct val="150000"/>
              </a:lnSpc>
              <a:buFont typeface="Wingdings" panose="05000000000000000000" pitchFamily="2" charset="2"/>
              <a:buChar char="Ø"/>
            </a:pPr>
            <a:r>
              <a:rPr lang="en-US" sz="1800" dirty="0">
                <a:effectLst/>
                <a:latin typeface="Arial" panose="020B0604020202020204" pitchFamily="34" charset="0"/>
                <a:ea typeface="Calibri" panose="020F0502020204030204" pitchFamily="34" charset="0"/>
                <a:cs typeface="Arial" panose="020B0604020202020204" pitchFamily="34" charset="0"/>
              </a:rPr>
              <a:t>A leading global hospitality company, named as Marriott International, franchises and operates a broad portfolio of hotels across the world.</a:t>
            </a:r>
          </a:p>
          <a:p>
            <a:pPr marL="285750" indent="-285750" algn="just">
              <a:lnSpc>
                <a:spcPct val="150000"/>
              </a:lnSpc>
              <a:buFont typeface="Wingdings" panose="05000000000000000000" pitchFamily="2" charset="2"/>
              <a:buChar char="Ø"/>
            </a:pPr>
            <a:r>
              <a:rPr lang="en-US" sz="1800" dirty="0">
                <a:effectLst/>
                <a:latin typeface="Arial" panose="020B0604020202020204" pitchFamily="34" charset="0"/>
                <a:ea typeface="Calibri" panose="020F0502020204030204" pitchFamily="34" charset="0"/>
                <a:cs typeface="Arial" panose="020B0604020202020204" pitchFamily="34" charset="0"/>
              </a:rPr>
              <a:t>Was founded in 1927 and become one of the largest hospitality companies.</a:t>
            </a:r>
          </a:p>
          <a:p>
            <a:pPr marL="285750" indent="-285750" algn="just">
              <a:lnSpc>
                <a:spcPct val="150000"/>
              </a:lnSpc>
              <a:buFont typeface="Wingdings" panose="05000000000000000000" pitchFamily="2" charset="2"/>
              <a:buChar char="Ø"/>
            </a:pPr>
            <a:endParaRPr lang="en-US" sz="18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lnSpc>
                <a:spcPct val="150000"/>
              </a:lnSpc>
              <a:buFont typeface="Wingdings" panose="05000000000000000000" pitchFamily="2" charset="2"/>
              <a:buChar char="Ø"/>
            </a:pPr>
            <a:endParaRPr lang="en-US" sz="1800" dirty="0">
              <a:effectLst/>
              <a:latin typeface="Arial" panose="020B0604020202020204" pitchFamily="34" charset="0"/>
              <a:ea typeface="Calibri" panose="020F0502020204030204" pitchFamily="34" charset="0"/>
              <a:cs typeface="Arial" panose="020B0604020202020204" pitchFamily="34" charset="0"/>
            </a:endParaRP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dirty="0"/>
          </a:p>
        </p:txBody>
      </p:sp>
      <p:pic>
        <p:nvPicPr>
          <p:cNvPr id="1026" name="Picture 2">
            <a:extLst>
              <a:ext uri="{FF2B5EF4-FFF2-40B4-BE49-F238E27FC236}">
                <a16:creationId xmlns:a16="http://schemas.microsoft.com/office/drawing/2014/main" id="{EC75D23C-C5D1-0720-43FE-8E43F68D39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96090" y="1097629"/>
            <a:ext cx="1343054" cy="693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3898232" y="534202"/>
            <a:ext cx="7177078" cy="1107364"/>
          </a:xfrm>
        </p:spPr>
        <p:txBody>
          <a:bodyPr/>
          <a:lstStyle/>
          <a:p>
            <a:pPr algn="ctr"/>
            <a:r>
              <a:rPr lang="en-US" sz="3200" dirty="0"/>
              <a:t>The main consumers of Marriott International</a:t>
            </a:r>
            <a:br>
              <a:rPr lang="en-US" sz="3200" dirty="0"/>
            </a:br>
            <a:endParaRPr lang="en-US" sz="3200" dirty="0"/>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4308750" y="2042920"/>
            <a:ext cx="6766560" cy="3304406"/>
          </a:xfrm>
        </p:spPr>
        <p:txBody>
          <a:bodyPr/>
          <a:lstStyle/>
          <a:p>
            <a:pPr marL="285750" indent="-285750" algn="just">
              <a:lnSpc>
                <a:spcPct val="150000"/>
              </a:lnSpc>
              <a:buFont typeface="Wingdings" panose="05000000000000000000" pitchFamily="2" charset="2"/>
              <a:buChar char="v"/>
            </a:pPr>
            <a:r>
              <a:rPr lang="en-US" sz="1800" dirty="0">
                <a:latin typeface="Arial" panose="020B0604020202020204" pitchFamily="34" charset="0"/>
                <a:ea typeface="Calibri" panose="020F0502020204030204" pitchFamily="34" charset="0"/>
                <a:cs typeface="Arial" panose="020B0604020202020204" pitchFamily="34" charset="0"/>
              </a:rPr>
              <a:t>F</a:t>
            </a:r>
            <a:r>
              <a:rPr lang="en-US" sz="1800" dirty="0">
                <a:effectLst/>
                <a:latin typeface="Arial" panose="020B0604020202020204" pitchFamily="34" charset="0"/>
                <a:ea typeface="Calibri" panose="020F0502020204030204" pitchFamily="34" charset="0"/>
                <a:cs typeface="Arial" panose="020B0604020202020204" pitchFamily="34" charset="0"/>
              </a:rPr>
              <a:t>ocuses on providing the best hospitality services to tourists and travellers</a:t>
            </a:r>
            <a:endParaRPr lang="en-US" sz="16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lnSpc>
                <a:spcPct val="150000"/>
              </a:lnSpc>
              <a:buFont typeface="Wingdings" panose="05000000000000000000" pitchFamily="2" charset="2"/>
              <a:buChar char="v"/>
            </a:pPr>
            <a:r>
              <a:rPr lang="en-US" sz="1800" dirty="0">
                <a:effectLst/>
                <a:latin typeface="Arial" panose="020B0604020202020204" pitchFamily="34" charset="0"/>
                <a:ea typeface="Calibri" panose="020F0502020204030204" pitchFamily="34" charset="0"/>
                <a:cs typeface="Arial" panose="020B0604020202020204" pitchFamily="34" charset="0"/>
              </a:rPr>
              <a:t>Various organisations and individuals are the main consumers of Marriott International </a:t>
            </a:r>
          </a:p>
          <a:p>
            <a:pPr marL="285750" indent="-285750" algn="just">
              <a:lnSpc>
                <a:spcPct val="150000"/>
              </a:lnSpc>
              <a:buFont typeface="Wingdings" panose="05000000000000000000" pitchFamily="2" charset="2"/>
              <a:buChar char="v"/>
            </a:pPr>
            <a:r>
              <a:rPr lang="en-US" sz="1800" dirty="0">
                <a:effectLst/>
                <a:latin typeface="Arial" panose="020B0604020202020204" pitchFamily="34" charset="0"/>
                <a:ea typeface="Calibri" panose="020F0502020204030204" pitchFamily="34" charset="0"/>
                <a:cs typeface="Arial" panose="020B0604020202020204" pitchFamily="34" charset="0"/>
              </a:rPr>
              <a:t>The travellers are served by the company including corporate travellers, leisure travellers, convention attendees, group travellers, government officials </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4</a:t>
            </a:fld>
            <a:endParaRPr lang="en-US" dirty="0"/>
          </a:p>
        </p:txBody>
      </p:sp>
      <p:pic>
        <p:nvPicPr>
          <p:cNvPr id="4" name="Picture 2">
            <a:extLst>
              <a:ext uri="{FF2B5EF4-FFF2-40B4-BE49-F238E27FC236}">
                <a16:creationId xmlns:a16="http://schemas.microsoft.com/office/drawing/2014/main" id="{8E083070-55DE-5539-D713-D96F0204ED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03783" y="5977279"/>
            <a:ext cx="1343054" cy="693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6994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323668" y="567581"/>
            <a:ext cx="6766560" cy="1013750"/>
          </a:xfrm>
        </p:spPr>
        <p:txBody>
          <a:bodyPr/>
          <a:lstStyle/>
          <a:p>
            <a:r>
              <a:rPr lang="en-US" sz="3200" dirty="0"/>
              <a:t>The scope, nature, guest services and facilities</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4125387" y="2109363"/>
            <a:ext cx="7486041" cy="2767438"/>
          </a:xfrm>
        </p:spPr>
        <p:txBody>
          <a:bodyPr/>
          <a:lstStyle/>
          <a:p>
            <a:pPr marL="285750" indent="-285750" algn="just">
              <a:lnSpc>
                <a:spcPct val="150000"/>
              </a:lnSpc>
              <a:buFont typeface="Wingdings" panose="05000000000000000000" pitchFamily="2" charset="2"/>
              <a:buChar char="ü"/>
            </a:pPr>
            <a:r>
              <a:rPr lang="en-US" sz="1600" dirty="0">
                <a:effectLst/>
                <a:latin typeface="Arial" panose="020B0604020202020204" pitchFamily="34" charset="0"/>
                <a:ea typeface="Calibri" panose="020F0502020204030204" pitchFamily="34" charset="0"/>
                <a:cs typeface="Arial" panose="020B0604020202020204" pitchFamily="34" charset="0"/>
              </a:rPr>
              <a:t>A diverse portfolio of hotels is operated by Marriott International</a:t>
            </a:r>
          </a:p>
          <a:p>
            <a:pPr marL="285750" indent="-285750" algn="just">
              <a:lnSpc>
                <a:spcPct val="150000"/>
              </a:lnSpc>
              <a:buFont typeface="Wingdings" panose="05000000000000000000" pitchFamily="2" charset="2"/>
              <a:buChar char="ü"/>
            </a:pPr>
            <a:r>
              <a:rPr lang="en-US" sz="1600" dirty="0">
                <a:effectLst/>
                <a:latin typeface="Arial" panose="020B0604020202020204" pitchFamily="34" charset="0"/>
                <a:ea typeface="Calibri" panose="020F0502020204030204" pitchFamily="34" charset="0"/>
                <a:cs typeface="Arial" panose="020B0604020202020204" pitchFamily="34" charset="0"/>
              </a:rPr>
              <a:t>Around the brand’s core values of quality,  Marriott International’s nature is centered</a:t>
            </a:r>
          </a:p>
          <a:p>
            <a:pPr marL="285750" indent="-285750" algn="just">
              <a:lnSpc>
                <a:spcPct val="150000"/>
              </a:lnSpc>
              <a:buFont typeface="Wingdings" panose="05000000000000000000" pitchFamily="2" charset="2"/>
              <a:buChar char="ü"/>
            </a:pPr>
            <a:r>
              <a:rPr lang="en-US" sz="1600" dirty="0">
                <a:effectLst/>
                <a:latin typeface="Arial" panose="020B0604020202020204" pitchFamily="34" charset="0"/>
                <a:ea typeface="Calibri" panose="020F0502020204030204" pitchFamily="34" charset="0"/>
                <a:cs typeface="Arial" panose="020B0604020202020204" pitchFamily="34" charset="0"/>
              </a:rPr>
              <a:t>A Depending on the property, the hotel facilities of Marriott International are provided including amenities such as swimming pools, fitness centers, restaurants, meeting rooms, bars</a:t>
            </a:r>
            <a:r>
              <a:rPr lang="en-US" sz="1600" dirty="0">
                <a:latin typeface="Arial" panose="020B0604020202020204" pitchFamily="34" charset="0"/>
                <a:ea typeface="Calibri" panose="020F0502020204030204" pitchFamily="34" charset="0"/>
                <a:cs typeface="Arial" panose="020B0604020202020204" pitchFamily="34" charset="0"/>
              </a:rPr>
              <a:t>.</a:t>
            </a:r>
            <a:endParaRPr lang="en-US" sz="16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lnSpc>
                <a:spcPct val="150000"/>
              </a:lnSpc>
              <a:buFont typeface="Wingdings" panose="05000000000000000000" pitchFamily="2" charset="2"/>
              <a:buChar char="ü"/>
            </a:pPr>
            <a:endParaRPr lang="en-US" sz="1600" dirty="0"/>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5</a:t>
            </a:fld>
            <a:endParaRPr lang="en-US" dirty="0"/>
          </a:p>
        </p:txBody>
      </p:sp>
      <p:pic>
        <p:nvPicPr>
          <p:cNvPr id="4" name="Picture 2">
            <a:extLst>
              <a:ext uri="{FF2B5EF4-FFF2-40B4-BE49-F238E27FC236}">
                <a16:creationId xmlns:a16="http://schemas.microsoft.com/office/drawing/2014/main" id="{99407D36-EE5A-779A-D0F2-74AFEDD29B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18701" y="5943900"/>
            <a:ext cx="1343054" cy="693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76966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833256" y="203200"/>
            <a:ext cx="6157831" cy="725714"/>
          </a:xfrm>
        </p:spPr>
        <p:txBody>
          <a:bodyPr/>
          <a:lstStyle/>
          <a:p>
            <a:pPr algn="ctr"/>
            <a:r>
              <a:rPr lang="en-US" sz="3600" dirty="0"/>
              <a:t>Role and functions</a:t>
            </a:r>
          </a:p>
        </p:txBody>
      </p:sp>
      <p:graphicFrame>
        <p:nvGraphicFramePr>
          <p:cNvPr id="4" name="Content Placeholder 3">
            <a:extLst>
              <a:ext uri="{FF2B5EF4-FFF2-40B4-BE49-F238E27FC236}">
                <a16:creationId xmlns:a16="http://schemas.microsoft.com/office/drawing/2014/main" id="{F75BE49F-B424-450C-3177-3F7F1FBE80D2}"/>
              </a:ext>
            </a:extLst>
          </p:cNvPr>
          <p:cNvGraphicFramePr>
            <a:graphicFrameLocks noGrp="1"/>
          </p:cNvGraphicFramePr>
          <p:nvPr>
            <p:ph idx="1"/>
            <p:extLst>
              <p:ext uri="{D42A27DB-BD31-4B8C-83A1-F6EECF244321}">
                <p14:modId xmlns:p14="http://schemas.microsoft.com/office/powerpoint/2010/main" val="2829514227"/>
              </p:ext>
            </p:extLst>
          </p:nvPr>
        </p:nvGraphicFramePr>
        <p:xfrm>
          <a:off x="3670885" y="1182914"/>
          <a:ext cx="8463057" cy="53276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6</a:t>
            </a:fld>
            <a:endParaRPr lang="en-US" dirty="0"/>
          </a:p>
        </p:txBody>
      </p:sp>
      <p:pic>
        <p:nvPicPr>
          <p:cNvPr id="3" name="Picture 2">
            <a:extLst>
              <a:ext uri="{FF2B5EF4-FFF2-40B4-BE49-F238E27FC236}">
                <a16:creationId xmlns:a16="http://schemas.microsoft.com/office/drawing/2014/main" id="{09757676-4EE8-911E-590A-86154D6EB8A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589866" y="5970821"/>
            <a:ext cx="1343054" cy="693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592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224528" y="265497"/>
            <a:ext cx="6766560" cy="1249359"/>
          </a:xfrm>
        </p:spPr>
        <p:txBody>
          <a:bodyPr/>
          <a:lstStyle/>
          <a:p>
            <a:pPr algn="ctr"/>
            <a:r>
              <a:rPr lang="en-US" sz="3600" dirty="0"/>
              <a:t>The importance of hospitality</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4178808" y="1946602"/>
            <a:ext cx="6766560" cy="4645901"/>
          </a:xfrm>
        </p:spPr>
        <p:txBody>
          <a:bodyPr/>
          <a:lstStyle/>
          <a:p>
            <a:pPr marL="285750" indent="-285750" algn="just">
              <a:lnSpc>
                <a:spcPct val="150000"/>
              </a:lnSpc>
              <a:buFont typeface="Wingdings" panose="05000000000000000000" pitchFamily="2" charset="2"/>
              <a:buChar char="Ø"/>
            </a:pPr>
            <a:r>
              <a:rPr lang="en-US" sz="1800" dirty="0">
                <a:effectLst/>
                <a:latin typeface="Arial" panose="020B0604020202020204" pitchFamily="34" charset="0"/>
                <a:ea typeface="Calibri" panose="020F0502020204030204" pitchFamily="34" charset="0"/>
                <a:cs typeface="Arial" panose="020B0604020202020204" pitchFamily="34" charset="0"/>
              </a:rPr>
              <a:t>Creating a pleasant experience for guests</a:t>
            </a:r>
          </a:p>
          <a:p>
            <a:pPr marL="285750" indent="-285750" algn="just">
              <a:lnSpc>
                <a:spcPct val="150000"/>
              </a:lnSpc>
              <a:buFont typeface="Wingdings" panose="05000000000000000000" pitchFamily="2" charset="2"/>
              <a:buChar char="Ø"/>
            </a:pPr>
            <a:r>
              <a:rPr lang="en-US" sz="1800" dirty="0">
                <a:latin typeface="Arial" panose="020B0604020202020204" pitchFamily="34" charset="0"/>
                <a:ea typeface="Calibri" panose="020F0502020204030204" pitchFamily="34" charset="0"/>
                <a:cs typeface="Arial" panose="020B0604020202020204" pitchFamily="34" charset="0"/>
              </a:rPr>
              <a:t>C</a:t>
            </a:r>
            <a:r>
              <a:rPr lang="en-US" sz="1800" dirty="0">
                <a:effectLst/>
                <a:latin typeface="Arial" panose="020B0604020202020204" pitchFamily="34" charset="0"/>
                <a:ea typeface="Calibri" panose="020F0502020204030204" pitchFamily="34" charset="0"/>
                <a:cs typeface="Arial" panose="020B0604020202020204" pitchFamily="34" charset="0"/>
              </a:rPr>
              <a:t>reates value for the organisation in the competitive environment </a:t>
            </a:r>
            <a:endParaRPr lang="en-US" sz="1800" dirty="0">
              <a:latin typeface="Arial" panose="020B0604020202020204" pitchFamily="34" charset="0"/>
              <a:ea typeface="Calibri" panose="020F0502020204030204" pitchFamily="34" charset="0"/>
              <a:cs typeface="Arial" panose="020B0604020202020204" pitchFamily="34" charset="0"/>
            </a:endParaRPr>
          </a:p>
          <a:p>
            <a:pPr marL="285750" indent="-285750" algn="just">
              <a:lnSpc>
                <a:spcPct val="150000"/>
              </a:lnSpc>
              <a:buFont typeface="Wingdings" panose="05000000000000000000" pitchFamily="2" charset="2"/>
              <a:buChar char="Ø"/>
            </a:pPr>
            <a:r>
              <a:rPr lang="en-US" sz="1800" dirty="0">
                <a:latin typeface="Arial" panose="020B0604020202020204" pitchFamily="34" charset="0"/>
                <a:ea typeface="Calibri" panose="020F0502020204030204" pitchFamily="34" charset="0"/>
                <a:cs typeface="Arial" panose="020B0604020202020204" pitchFamily="34" charset="0"/>
              </a:rPr>
              <a:t>C</a:t>
            </a:r>
            <a:r>
              <a:rPr lang="en-US" sz="1800" dirty="0">
                <a:effectLst/>
                <a:latin typeface="Arial" panose="020B0604020202020204" pitchFamily="34" charset="0"/>
                <a:ea typeface="Calibri" panose="020F0502020204030204" pitchFamily="34" charset="0"/>
                <a:cs typeface="Arial" panose="020B0604020202020204" pitchFamily="34" charset="0"/>
              </a:rPr>
              <a:t>reating an outstanding customer service </a:t>
            </a:r>
            <a:endParaRPr lang="en-GB" sz="1800" dirty="0">
              <a:solidFill>
                <a:schemeClr val="accent6">
                  <a:lumMod val="75000"/>
                </a:schemeClr>
              </a:solidFill>
              <a:latin typeface="Arial" panose="020B0604020202020204" pitchFamily="34" charset="0"/>
              <a:ea typeface="Calibri" panose="020F0502020204030204" pitchFamily="34" charset="0"/>
              <a:cs typeface="Arial" panose="020B0604020202020204" pitchFamily="34" charset="0"/>
            </a:endParaRPr>
          </a:p>
          <a:p>
            <a:pPr marL="285750" indent="-285750" algn="just">
              <a:lnSpc>
                <a:spcPct val="150000"/>
              </a:lnSpc>
              <a:buFont typeface="Wingdings" panose="05000000000000000000" pitchFamily="2" charset="2"/>
              <a:buChar char="Ø"/>
            </a:pPr>
            <a:endParaRPr lang="en-US" sz="1800" dirty="0">
              <a:solidFill>
                <a:schemeClr val="accent6">
                  <a:lumMod val="75000"/>
                </a:schemeClr>
              </a:solidFill>
            </a:endParaRP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7</a:t>
            </a:fld>
            <a:endParaRPr lang="en-US" dirty="0"/>
          </a:p>
        </p:txBody>
      </p:sp>
      <p:pic>
        <p:nvPicPr>
          <p:cNvPr id="4" name="Picture 2">
            <a:extLst>
              <a:ext uri="{FF2B5EF4-FFF2-40B4-BE49-F238E27FC236}">
                <a16:creationId xmlns:a16="http://schemas.microsoft.com/office/drawing/2014/main" id="{E80C70D1-0804-D7DD-9E75-74C8B16B0F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79125" y="5993218"/>
            <a:ext cx="1343054" cy="693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9834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3368185" y="594360"/>
            <a:ext cx="7967472" cy="2083366"/>
          </a:xfrm>
        </p:spPr>
        <p:txBody>
          <a:bodyPr/>
          <a:lstStyle/>
          <a:p>
            <a:pPr algn="ctr"/>
            <a:r>
              <a:rPr lang="en-US" sz="4000" dirty="0"/>
              <a:t>how the requirements are fulfilled for the guests</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4280408" y="2948449"/>
            <a:ext cx="6489192" cy="2083366"/>
          </a:xfrm>
        </p:spPr>
        <p:txBody>
          <a:bodyPr/>
          <a:lstStyle/>
          <a:p>
            <a:pPr marL="285750" marR="0" indent="-285750">
              <a:lnSpc>
                <a:spcPct val="150000"/>
              </a:lnSpc>
              <a:spcBef>
                <a:spcPts val="0"/>
              </a:spcBef>
              <a:spcAft>
                <a:spcPts val="800"/>
              </a:spcAft>
              <a:buFont typeface="Wingdings" panose="05000000000000000000" pitchFamily="2" charset="2"/>
              <a:buChar char="ü"/>
            </a:pPr>
            <a:r>
              <a:rPr lang="en-US" sz="1800" dirty="0">
                <a:latin typeface="Arial" panose="020B0604020202020204" pitchFamily="34" charset="0"/>
                <a:ea typeface="Calibri" panose="020F0502020204030204" pitchFamily="34" charset="0"/>
                <a:cs typeface="Arial" panose="020B0604020202020204" pitchFamily="34" charset="0"/>
              </a:rPr>
              <a:t>M</a:t>
            </a:r>
            <a:r>
              <a:rPr lang="en-US" sz="1800" dirty="0">
                <a:effectLst/>
                <a:latin typeface="Arial" panose="020B0604020202020204" pitchFamily="34" charset="0"/>
                <a:ea typeface="Calibri" panose="020F0502020204030204" pitchFamily="34" charset="0"/>
                <a:cs typeface="Arial" panose="020B0604020202020204" pitchFamily="34" charset="0"/>
              </a:rPr>
              <a:t>eets the needs and requirements of its guests by providing a range of amenities and services for creating an outstanding customer service experience.</a:t>
            </a:r>
          </a:p>
          <a:p>
            <a:pPr marL="285750" marR="0" indent="-285750">
              <a:lnSpc>
                <a:spcPct val="150000"/>
              </a:lnSpc>
              <a:spcBef>
                <a:spcPts val="0"/>
              </a:spcBef>
              <a:spcAft>
                <a:spcPts val="800"/>
              </a:spcAft>
              <a:buFont typeface="Wingdings" panose="05000000000000000000" pitchFamily="2" charset="2"/>
              <a:buChar char="ü"/>
            </a:pPr>
            <a:r>
              <a:rPr lang="en-US" sz="1800" dirty="0">
                <a:latin typeface="Arial" panose="020B0604020202020204" pitchFamily="34" charset="0"/>
                <a:ea typeface="Calibri" panose="020F0502020204030204" pitchFamily="34" charset="0"/>
                <a:cs typeface="Arial" panose="020B0604020202020204" pitchFamily="34" charset="0"/>
              </a:rPr>
              <a:t>C</a:t>
            </a:r>
            <a:r>
              <a:rPr lang="en-US" sz="1800" dirty="0">
                <a:effectLst/>
                <a:latin typeface="Arial" panose="020B0604020202020204" pitchFamily="34" charset="0"/>
                <a:ea typeface="Calibri" panose="020F0502020204030204" pitchFamily="34" charset="0"/>
                <a:cs typeface="Arial" panose="020B0604020202020204" pitchFamily="34" charset="0"/>
              </a:rPr>
              <a:t>reating a comfortable and welcoming environment</a:t>
            </a:r>
            <a:br>
              <a:rPr lang="en-GB" sz="1800" dirty="0">
                <a:solidFill>
                  <a:srgbClr val="000000"/>
                </a:solidFill>
                <a:effectLst/>
                <a:latin typeface="Arial" panose="020B0604020202020204" pitchFamily="34" charset="0"/>
                <a:ea typeface="Calibri" panose="020F0502020204030204" pitchFamily="34" charset="0"/>
              </a:rPr>
            </a:br>
            <a:endParaRPr lang="en-US" sz="1800" dirty="0">
              <a:solidFill>
                <a:schemeClr val="accent6">
                  <a:lumMod val="75000"/>
                </a:schemeClr>
              </a:solidFill>
            </a:endParaRP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8</a:t>
            </a:fld>
            <a:endParaRPr lang="en-US" dirty="0"/>
          </a:p>
        </p:txBody>
      </p:sp>
      <p:pic>
        <p:nvPicPr>
          <p:cNvPr id="4" name="Picture 2">
            <a:extLst>
              <a:ext uri="{FF2B5EF4-FFF2-40B4-BE49-F238E27FC236}">
                <a16:creationId xmlns:a16="http://schemas.microsoft.com/office/drawing/2014/main" id="{331732C6-0AE3-B9A9-06E7-58BC3334A0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4130" y="6054281"/>
            <a:ext cx="1343054" cy="693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4252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1508760" y="1053486"/>
            <a:ext cx="6766560" cy="768096"/>
          </a:xfrm>
        </p:spPr>
        <p:txBody>
          <a:bodyPr/>
          <a:lstStyle/>
          <a:p>
            <a:r>
              <a:rPr lang="en-US" dirty="0"/>
              <a:t>Conclusion </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9</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1508759" y="2074886"/>
            <a:ext cx="6395987" cy="2961533"/>
          </a:xfrm>
        </p:spPr>
        <p:txBody>
          <a:bodyPr/>
          <a:lstStyle/>
          <a:p>
            <a:pPr marL="285750" marR="0" indent="-285750">
              <a:lnSpc>
                <a:spcPct val="150000"/>
              </a:lnSpc>
              <a:spcBef>
                <a:spcPts val="0"/>
              </a:spcBef>
              <a:spcAft>
                <a:spcPts val="800"/>
              </a:spcAft>
              <a:buFont typeface="Arial" panose="020B0604020202020204" pitchFamily="34" charset="0"/>
              <a:buChar char="•"/>
            </a:pPr>
            <a:r>
              <a:rPr lang="en-US" sz="1800" dirty="0">
                <a:effectLst/>
                <a:latin typeface="Arial" panose="020B0604020202020204" pitchFamily="34" charset="0"/>
                <a:ea typeface="Calibri" panose="020F0502020204030204" pitchFamily="34" charset="0"/>
                <a:cs typeface="Arial" panose="020B0604020202020204" pitchFamily="34" charset="0"/>
              </a:rPr>
              <a:t>To survive the competitive environment, every hospitality organisation should develop a better service experience to attract travellers</a:t>
            </a:r>
          </a:p>
          <a:p>
            <a:pPr marL="285750" marR="0" indent="-285750">
              <a:lnSpc>
                <a:spcPct val="150000"/>
              </a:lnSpc>
              <a:spcBef>
                <a:spcPts val="0"/>
              </a:spcBef>
              <a:spcAft>
                <a:spcPts val="800"/>
              </a:spcAft>
              <a:buFont typeface="Arial" panose="020B0604020202020204" pitchFamily="34" charset="0"/>
              <a:buChar char="•"/>
            </a:pPr>
            <a:r>
              <a:rPr lang="en-US" sz="1800" dirty="0">
                <a:latin typeface="Arial" panose="020B0604020202020204" pitchFamily="34" charset="0"/>
                <a:ea typeface="Calibri" panose="020F0502020204030204" pitchFamily="34" charset="0"/>
                <a:cs typeface="Arial" panose="020B0604020202020204" pitchFamily="34" charset="0"/>
              </a:rPr>
              <a:t>T</a:t>
            </a:r>
            <a:r>
              <a:rPr lang="en-US" sz="1800" dirty="0">
                <a:effectLst/>
                <a:latin typeface="Arial" panose="020B0604020202020204" pitchFamily="34" charset="0"/>
                <a:ea typeface="Calibri" panose="020F0502020204030204" pitchFamily="34" charset="0"/>
                <a:cs typeface="Arial" panose="020B0604020202020204" pitchFamily="34" charset="0"/>
              </a:rPr>
              <a:t>he needs and requirements of the guests should be fulfilled to increase customer satisfaction and retention</a:t>
            </a:r>
            <a:br>
              <a:rPr lang="en-US" sz="1800" dirty="0">
                <a:effectLst/>
                <a:latin typeface="Arial" panose="020B0604020202020204" pitchFamily="34" charset="0"/>
                <a:ea typeface="Calibri" panose="020F0502020204030204" pitchFamily="34" charset="0"/>
              </a:rPr>
            </a:br>
            <a:endParaRPr lang="en-US" dirty="0"/>
          </a:p>
        </p:txBody>
      </p:sp>
      <p:pic>
        <p:nvPicPr>
          <p:cNvPr id="4" name="Picture 2">
            <a:extLst>
              <a:ext uri="{FF2B5EF4-FFF2-40B4-BE49-F238E27FC236}">
                <a16:creationId xmlns:a16="http://schemas.microsoft.com/office/drawing/2014/main" id="{4B503DC7-327D-1756-35EF-A5335CB235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8947" y="4928257"/>
            <a:ext cx="3808596" cy="1965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818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5645B-5C87-0660-D77B-7CBBC2E6E124}"/>
              </a:ext>
            </a:extLst>
          </p:cNvPr>
          <p:cNvSpPr>
            <a:spLocks noGrp="1"/>
          </p:cNvSpPr>
          <p:nvPr>
            <p:ph type="title"/>
          </p:nvPr>
        </p:nvSpPr>
        <p:spPr>
          <a:xfrm>
            <a:off x="1065276" y="210312"/>
            <a:ext cx="6766560" cy="768096"/>
          </a:xfrm>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76020D7B-6434-DAFF-EA4F-B5B53A73EA72}"/>
              </a:ext>
            </a:extLst>
          </p:cNvPr>
          <p:cNvSpPr>
            <a:spLocks noGrp="1"/>
          </p:cNvSpPr>
          <p:nvPr>
            <p:ph idx="1"/>
          </p:nvPr>
        </p:nvSpPr>
        <p:spPr>
          <a:xfrm>
            <a:off x="440436" y="1071383"/>
            <a:ext cx="11751564" cy="9291817"/>
          </a:xfrm>
        </p:spPr>
        <p:txBody>
          <a:bodyPr/>
          <a:lstStyle/>
          <a:p>
            <a:pPr marL="360045" marR="0" indent="-360045" algn="just">
              <a:lnSpc>
                <a:spcPct val="150000"/>
              </a:lnSpc>
              <a:buFont typeface="Arial" panose="020B0604020202020204" pitchFamily="34" charset="0"/>
              <a:buChar char="•"/>
            </a:pPr>
            <a:r>
              <a:rPr lang="en-US" sz="1400" dirty="0" err="1">
                <a:effectLst/>
                <a:latin typeface="Arial" panose="020B0604020202020204" pitchFamily="34" charset="0"/>
                <a:ea typeface="Times New Roman" panose="02020603050405020304" pitchFamily="18" charset="0"/>
              </a:rPr>
              <a:t>Afthinos</a:t>
            </a:r>
            <a:r>
              <a:rPr lang="en-US" sz="1400" dirty="0">
                <a:effectLst/>
                <a:latin typeface="Arial" panose="020B0604020202020204" pitchFamily="34" charset="0"/>
                <a:ea typeface="Times New Roman" panose="02020603050405020304" pitchFamily="18" charset="0"/>
              </a:rPr>
              <a:t>, Y., Theodorakis, N.D. and </a:t>
            </a:r>
            <a:r>
              <a:rPr lang="en-US" sz="1400" dirty="0" err="1">
                <a:effectLst/>
                <a:latin typeface="Arial" panose="020B0604020202020204" pitchFamily="34" charset="0"/>
                <a:ea typeface="Times New Roman" panose="02020603050405020304" pitchFamily="18" charset="0"/>
              </a:rPr>
              <a:t>Nassis</a:t>
            </a:r>
            <a:r>
              <a:rPr lang="en-US" sz="1400" dirty="0">
                <a:effectLst/>
                <a:latin typeface="Arial" panose="020B0604020202020204" pitchFamily="34" charset="0"/>
                <a:ea typeface="Times New Roman" panose="02020603050405020304" pitchFamily="18" charset="0"/>
              </a:rPr>
              <a:t>, P. (2015) ‘Customers’ expectations of service in Greek Fitness Centers’, Managing Service Quality: An International Journal, 15(3), pp. 245–258. doi:10.1108/09604520510597809. </a:t>
            </a:r>
          </a:p>
          <a:p>
            <a:pPr marL="360045" marR="0" indent="-360045" algn="just">
              <a:lnSpc>
                <a:spcPct val="150000"/>
              </a:lnSpc>
              <a:buFont typeface="Arial" panose="020B0604020202020204" pitchFamily="34" charset="0"/>
              <a:buChar char="•"/>
            </a:pPr>
            <a:r>
              <a:rPr lang="en-US" sz="1400" dirty="0">
                <a:effectLst/>
                <a:latin typeface="Arial" panose="020B0604020202020204" pitchFamily="34" charset="0"/>
                <a:ea typeface="Times New Roman" panose="02020603050405020304" pitchFamily="18" charset="0"/>
              </a:rPr>
              <a:t>Alan, A.K., </a:t>
            </a:r>
            <a:r>
              <a:rPr lang="en-US" sz="1400" dirty="0" err="1">
                <a:effectLst/>
                <a:latin typeface="Arial" panose="020B0604020202020204" pitchFamily="34" charset="0"/>
                <a:ea typeface="Times New Roman" panose="02020603050405020304" pitchFamily="18" charset="0"/>
              </a:rPr>
              <a:t>Kabadayi</a:t>
            </a:r>
            <a:r>
              <a:rPr lang="en-US" sz="1400" dirty="0">
                <a:effectLst/>
                <a:latin typeface="Arial" panose="020B0604020202020204" pitchFamily="34" charset="0"/>
                <a:ea typeface="Times New Roman" panose="02020603050405020304" pitchFamily="18" charset="0"/>
              </a:rPr>
              <a:t>, E.T. and </a:t>
            </a:r>
            <a:r>
              <a:rPr lang="en-US" sz="1400" dirty="0" err="1">
                <a:effectLst/>
                <a:latin typeface="Arial" panose="020B0604020202020204" pitchFamily="34" charset="0"/>
                <a:ea typeface="Times New Roman" panose="02020603050405020304" pitchFamily="18" charset="0"/>
              </a:rPr>
              <a:t>Bakis</a:t>
            </a:r>
            <a:r>
              <a:rPr lang="en-US" sz="1400" dirty="0">
                <a:effectLst/>
                <a:latin typeface="Arial" panose="020B0604020202020204" pitchFamily="34" charset="0"/>
                <a:ea typeface="Times New Roman" panose="02020603050405020304" pitchFamily="18" charset="0"/>
              </a:rPr>
              <a:t>, S. (2019) ‘Creating experience in digital music services’, Advances in Marketing, Customer Relationship Management, and E-Services, pp. 125–147. doi:10.4018/978-1-5225-8015-7.ch008. </a:t>
            </a:r>
          </a:p>
          <a:p>
            <a:pPr marL="360045" marR="0" indent="-360045" algn="just">
              <a:lnSpc>
                <a:spcPct val="150000"/>
              </a:lnSpc>
              <a:buFont typeface="Arial" panose="020B0604020202020204" pitchFamily="34" charset="0"/>
              <a:buChar char="•"/>
            </a:pPr>
            <a:r>
              <a:rPr lang="en-US" sz="1400" dirty="0">
                <a:effectLst/>
                <a:latin typeface="Arial" panose="020B0604020202020204" pitchFamily="34" charset="0"/>
                <a:ea typeface="Times New Roman" panose="02020603050405020304" pitchFamily="18" charset="0"/>
              </a:rPr>
              <a:t>Blessing, K.R. (2016) ‘The function and role of the Modern State Department in providing Special Educational Services for Exceptional Youth’, Exceptional Children, 26(8), pp. 395–408. doi:10.1177/001440296002600801. </a:t>
            </a:r>
          </a:p>
          <a:p>
            <a:pPr marL="360045" marR="0" indent="-360045" algn="just">
              <a:lnSpc>
                <a:spcPct val="150000"/>
              </a:lnSpc>
              <a:buFont typeface="Arial" panose="020B0604020202020204" pitchFamily="34" charset="0"/>
              <a:buChar char="•"/>
            </a:pPr>
            <a:r>
              <a:rPr lang="en-US" sz="1400" dirty="0">
                <a:effectLst/>
                <a:latin typeface="Arial" panose="020B0604020202020204" pitchFamily="34" charset="0"/>
                <a:ea typeface="Times New Roman" panose="02020603050405020304" pitchFamily="18" charset="0"/>
              </a:rPr>
              <a:t>Brandi, G. et al. (2017) ‘Swimming Pools and fungi: An environmental epidemiology survey in Italian Indoor Swimming Facilities’, International Journal of Environmental Health Research, 17(3), pp. 197–206. doi:10.1080/09603120701254862. </a:t>
            </a:r>
          </a:p>
          <a:p>
            <a:pPr marL="360045" marR="0" indent="-360045" algn="just">
              <a:lnSpc>
                <a:spcPct val="150000"/>
              </a:lnSpc>
              <a:buFont typeface="Arial" panose="020B0604020202020204" pitchFamily="34" charset="0"/>
              <a:buChar char="•"/>
            </a:pPr>
            <a:r>
              <a:rPr lang="en-US" sz="1400" dirty="0" err="1">
                <a:effectLst/>
                <a:latin typeface="Arial" panose="020B0604020202020204" pitchFamily="34" charset="0"/>
                <a:ea typeface="Times New Roman" panose="02020603050405020304" pitchFamily="18" charset="0"/>
              </a:rPr>
              <a:t>Diktaş</a:t>
            </a:r>
            <a:r>
              <a:rPr lang="en-US" sz="1400" dirty="0">
                <a:effectLst/>
                <a:latin typeface="Arial" panose="020B0604020202020204" pitchFamily="34" charset="0"/>
                <a:ea typeface="Times New Roman" panose="02020603050405020304" pitchFamily="18" charset="0"/>
              </a:rPr>
              <a:t>, M. and </a:t>
            </a:r>
            <a:r>
              <a:rPr lang="en-US" sz="1400" dirty="0" err="1">
                <a:effectLst/>
                <a:latin typeface="Arial" panose="020B0604020202020204" pitchFamily="34" charset="0"/>
                <a:ea typeface="Times New Roman" panose="02020603050405020304" pitchFamily="18" charset="0"/>
              </a:rPr>
              <a:t>Tekin</a:t>
            </a:r>
            <a:r>
              <a:rPr lang="en-US" sz="1400" dirty="0">
                <a:effectLst/>
                <a:latin typeface="Arial" panose="020B0604020202020204" pitchFamily="34" charset="0"/>
                <a:ea typeface="Times New Roman" panose="02020603050405020304" pitchFamily="18" charset="0"/>
              </a:rPr>
              <a:t>, M. (2018) ‘The effect of service quality and offered values on customer satisfaction and customer loyalty: An implementation on jewelry industry’, Proceedings of the International Symposium for Production Research 2018, pp. 753–768. doi:10.1007/978-3-319-92267-6_61. </a:t>
            </a:r>
          </a:p>
          <a:p>
            <a:pPr marL="360045" marR="0" indent="-360045" algn="just">
              <a:lnSpc>
                <a:spcPct val="150000"/>
              </a:lnSpc>
              <a:buFont typeface="Arial" panose="020B0604020202020204" pitchFamily="34" charset="0"/>
              <a:buChar char="•"/>
            </a:pPr>
            <a:r>
              <a:rPr lang="en-US" sz="1400" dirty="0">
                <a:effectLst/>
                <a:latin typeface="Arial" panose="020B0604020202020204" pitchFamily="34" charset="0"/>
                <a:ea typeface="Times New Roman" panose="02020603050405020304" pitchFamily="18" charset="0"/>
              </a:rPr>
              <a:t>Grady, J. and Ohlin, J.B. (2019) ‘Equal access to hospitality services for guests with mobility impairments under the Americans with disabilities act: Implications for the hospitality industry’, International Journal of Hospitality Management, 28(1), pp. 161–169. doi:10.1016/j.ijhm.2008.06.013. </a:t>
            </a:r>
          </a:p>
          <a:p>
            <a:pPr marL="360045" marR="0" indent="-360045" algn="just">
              <a:lnSpc>
                <a:spcPct val="150000"/>
              </a:lnSpc>
              <a:buFont typeface="Arial" panose="020B0604020202020204" pitchFamily="34" charset="0"/>
              <a:buChar char="•"/>
            </a:pPr>
            <a:r>
              <a:rPr lang="en-US" sz="1400" dirty="0">
                <a:effectLst/>
                <a:latin typeface="Arial" panose="020B0604020202020204" pitchFamily="34" charset="0"/>
                <a:ea typeface="Times New Roman" panose="02020603050405020304" pitchFamily="18" charset="0"/>
              </a:rPr>
              <a:t>Gupta, V. and Dixit, S.K. (2022) ‘Influence of branded luxury guestroom amenities on guests’ hotel buying decisions: A case of five-star hotels in Delhi’, The Emerald Handbook of Luxury Management for Hospitality and Tourism, pp. 305–319. doi:10.1108/978-1-83982-900-020211015.</a:t>
            </a:r>
            <a:r>
              <a:rPr lang="en-GB" sz="1400" dirty="0">
                <a:effectLst/>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endParaRPr lang="en-GB" sz="1200" dirty="0"/>
          </a:p>
        </p:txBody>
      </p:sp>
      <p:sp>
        <p:nvSpPr>
          <p:cNvPr id="4" name="Slide Number Placeholder 3">
            <a:extLst>
              <a:ext uri="{FF2B5EF4-FFF2-40B4-BE49-F238E27FC236}">
                <a16:creationId xmlns:a16="http://schemas.microsoft.com/office/drawing/2014/main" id="{AA76C5EC-26BF-8822-E302-E3A8E1EE5060}"/>
              </a:ext>
            </a:extLst>
          </p:cNvPr>
          <p:cNvSpPr>
            <a:spLocks noGrp="1"/>
          </p:cNvSpPr>
          <p:nvPr>
            <p:ph type="sldNum" sz="quarter" idx="12"/>
          </p:nvPr>
        </p:nvSpPr>
        <p:spPr/>
        <p:txBody>
          <a:bodyPr/>
          <a:lstStyle/>
          <a:p>
            <a:fld id="{48F63A3B-78C7-47BE-AE5E-E10140E04643}" type="slidenum">
              <a:rPr lang="en-US" smtClean="0"/>
              <a:t>10</a:t>
            </a:fld>
            <a:endParaRPr lang="en-US" dirty="0"/>
          </a:p>
        </p:txBody>
      </p:sp>
    </p:spTree>
    <p:extLst>
      <p:ext uri="{BB962C8B-B14F-4D97-AF65-F5344CB8AC3E}">
        <p14:creationId xmlns:p14="http://schemas.microsoft.com/office/powerpoint/2010/main" val="627254198"/>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{4111F76B-B013-49E4-97B8-2C906DC9C5A2}tf78438558_win32</Template>
  <TotalTime>0</TotalTime>
  <Words>1592</Words>
  <Application>Microsoft Office PowerPoint</Application>
  <PresentationFormat>Widescreen</PresentationFormat>
  <Paragraphs>74</Paragraphs>
  <Slides>10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Arial Black</vt:lpstr>
      <vt:lpstr>Calibri</vt:lpstr>
      <vt:lpstr>Sabon Next LT</vt:lpstr>
      <vt:lpstr>Times New Roman</vt:lpstr>
      <vt:lpstr>Wingdings</vt:lpstr>
      <vt:lpstr>Office Theme</vt:lpstr>
      <vt:lpstr>BMIH4003 Hospitality and Guest Services Andreea-Mariana Stoican  2221000  </vt:lpstr>
      <vt:lpstr>Contents</vt:lpstr>
      <vt:lpstr>Introduction</vt:lpstr>
      <vt:lpstr>The main consumers of Marriott International </vt:lpstr>
      <vt:lpstr>The scope, nature, guest services and facilities</vt:lpstr>
      <vt:lpstr>Role and functions</vt:lpstr>
      <vt:lpstr>The importance of hospitality</vt:lpstr>
      <vt:lpstr>how the requirements are fulfilled for the guests</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2023-01-15T14:08:36Z</dcterms:created>
  <dcterms:modified xsi:type="dcterms:W3CDTF">2023-05-20T09:10:33Z</dcterms:modified>
</cp:coreProperties>
</file>