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7"/>
  </p:notesMasterIdLst>
  <p:sldIdLst>
    <p:sldId id="256" r:id="rId2"/>
    <p:sldId id="271"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968644-609D-4D96-AC0D-048B0FFBD8FF}" v="204" dt="2026-07-16T22:30:15.215"/>
    <p1510:client id="{EC0DFA34-CF7B-478B-92D2-BF5BEC052B91}" v="1" dt="2026-07-17T10:16:31.2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5706" autoAdjust="0"/>
  </p:normalViewPr>
  <p:slideViewPr>
    <p:cSldViewPr>
      <p:cViewPr varScale="1">
        <p:scale>
          <a:sx n="39" d="100"/>
          <a:sy n="39" d="100"/>
        </p:scale>
        <p:origin x="94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72" d="100"/>
          <a:sy n="72" d="100"/>
        </p:scale>
        <p:origin x="3010" y="7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iffa Bibi" userId="d0e3342e828f4136" providerId="LiveId" clId="{6A888505-ED72-4593-8FE1-2F7CCCE3B393}"/>
    <pc:docChg chg="undo custSel modSld">
      <pc:chgData name="Haniffa Bibi" userId="d0e3342e828f4136" providerId="LiveId" clId="{6A888505-ED72-4593-8FE1-2F7CCCE3B393}" dt="2026-07-17T10:06:51.284" v="26" actId="113"/>
      <pc:docMkLst>
        <pc:docMk/>
      </pc:docMkLst>
      <pc:sldChg chg="modSp mod">
        <pc:chgData name="Haniffa Bibi" userId="d0e3342e828f4136" providerId="LiveId" clId="{6A888505-ED72-4593-8FE1-2F7CCCE3B393}" dt="2026-07-17T10:06:51.284" v="26" actId="113"/>
        <pc:sldMkLst>
          <pc:docMk/>
          <pc:sldMk cId="0" sldId="256"/>
        </pc:sldMkLst>
        <pc:spChg chg="mod">
          <ac:chgData name="Haniffa Bibi" userId="d0e3342e828f4136" providerId="LiveId" clId="{6A888505-ED72-4593-8FE1-2F7CCCE3B393}" dt="2026-07-17T10:06:51.284" v="26" actId="113"/>
          <ac:spMkLst>
            <pc:docMk/>
            <pc:sldMk cId="0" sldId="256"/>
            <ac:spMk id="6"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661B54-2225-43BA-AF13-A3B190E7A348}" type="doc">
      <dgm:prSet loTypeId="urn:microsoft.com/office/officeart/2024/layout/BulletTimelineInverted" loCatId="process" qsTypeId="urn:microsoft.com/office/officeart/2005/8/quickstyle/simple4" qsCatId="simple" csTypeId="urn:microsoft.com/office/officeart/2005/8/colors/colorful2" csCatId="colorful" phldr="1"/>
      <dgm:spPr/>
      <dgm:t>
        <a:bodyPr/>
        <a:lstStyle/>
        <a:p>
          <a:endParaRPr lang="en-GB"/>
        </a:p>
      </dgm:t>
    </dgm:pt>
    <dgm:pt modelId="{371F6071-2BF3-4916-A834-7CAB6970E43A}">
      <dgm:prSet phldrT="Add an event" phldr="0" custT="1"/>
      <dgm:spPr/>
      <dgm:t>
        <a:bodyPr/>
        <a:lstStyle/>
        <a:p>
          <a:pPr algn="just">
            <a:defRPr b="1"/>
          </a:pPr>
          <a:r>
            <a:rPr lang="en-US" sz="3600" dirty="0">
              <a:latin typeface="Times New Roman" panose="02020603050405020304" pitchFamily="18" charset="0"/>
              <a:ea typeface="Hind Jalandhar"/>
              <a:cs typeface="Times New Roman" panose="02020603050405020304" pitchFamily="18" charset="0"/>
              <a:sym typeface="Hind Jalandhar"/>
            </a:rPr>
            <a:t>Plan 1</a:t>
          </a:r>
          <a:endParaRPr lang="en-GB" sz="3600" dirty="0"/>
        </a:p>
      </dgm:t>
    </dgm:pt>
    <dgm:pt modelId="{549D600A-8D3B-47E3-9EDB-B431121A91DA}" type="parTrans" cxnId="{039027DE-20BE-44F8-A0E2-7672DA0634CB}">
      <dgm:prSet/>
      <dgm:spPr/>
      <dgm:t>
        <a:bodyPr/>
        <a:lstStyle/>
        <a:p>
          <a:endParaRPr lang="en-GB"/>
        </a:p>
      </dgm:t>
    </dgm:pt>
    <dgm:pt modelId="{EC51EFBD-7993-4A89-9216-12A5F602812C}" type="sibTrans" cxnId="{039027DE-20BE-44F8-A0E2-7672DA0634CB}">
      <dgm:prSet/>
      <dgm:spPr/>
      <dgm:t>
        <a:bodyPr/>
        <a:lstStyle/>
        <a:p>
          <a:endParaRPr lang="en-GB"/>
        </a:p>
      </dgm:t>
    </dgm:pt>
    <dgm:pt modelId="{93757393-AF25-46B5-8BAF-AC9A6D9F58DB}">
      <dgm:prSet custT="1"/>
      <dgm:spPr/>
      <dgm:t>
        <a:bodyPr/>
        <a:lstStyle/>
        <a:p>
          <a:pPr algn="just">
            <a:defRPr b="1"/>
          </a:pPr>
          <a:r>
            <a:rPr lang="en-US" sz="3600" dirty="0">
              <a:latin typeface="Times New Roman" panose="02020603050405020304" pitchFamily="18" charset="0"/>
              <a:ea typeface="Hind Jalandhar"/>
              <a:cs typeface="Times New Roman" panose="02020603050405020304" pitchFamily="18" charset="0"/>
              <a:sym typeface="Hind Jalandhar"/>
            </a:rPr>
            <a:t>Plan 2</a:t>
          </a:r>
        </a:p>
      </dgm:t>
    </dgm:pt>
    <dgm:pt modelId="{FB3D3D4E-DA76-4DCA-8454-7E0B34444168}" type="parTrans" cxnId="{92D8575A-327B-404D-AAEA-42B7D2A22DA9}">
      <dgm:prSet/>
      <dgm:spPr/>
      <dgm:t>
        <a:bodyPr/>
        <a:lstStyle/>
        <a:p>
          <a:endParaRPr lang="en-GB"/>
        </a:p>
      </dgm:t>
    </dgm:pt>
    <dgm:pt modelId="{35956ABD-2CB0-4ADE-9458-77C2371A81AC}" type="sibTrans" cxnId="{92D8575A-327B-404D-AAEA-42B7D2A22DA9}">
      <dgm:prSet/>
      <dgm:spPr/>
      <dgm:t>
        <a:bodyPr/>
        <a:lstStyle/>
        <a:p>
          <a:endParaRPr lang="en-GB"/>
        </a:p>
      </dgm:t>
    </dgm:pt>
    <dgm:pt modelId="{3560026B-6E38-4019-AA12-37BA266EB5E6}">
      <dgm:prSet custT="1"/>
      <dgm:spPr/>
      <dgm:t>
        <a:bodyPr/>
        <a:lstStyle/>
        <a:p>
          <a:pPr algn="just">
            <a:defRPr b="1"/>
          </a:pPr>
          <a:r>
            <a:rPr lang="en-US" sz="3600" dirty="0">
              <a:latin typeface="Times New Roman" panose="02020603050405020304" pitchFamily="18" charset="0"/>
              <a:ea typeface="Hind Jalandhar"/>
              <a:cs typeface="Times New Roman" panose="02020603050405020304" pitchFamily="18" charset="0"/>
              <a:sym typeface="Hind Jalandhar"/>
            </a:rPr>
            <a:t>Plan 3</a:t>
          </a:r>
        </a:p>
      </dgm:t>
    </dgm:pt>
    <dgm:pt modelId="{C4CA40E0-85E6-4DC0-8336-AD7CC48C0E62}" type="parTrans" cxnId="{7C7E79E8-E07A-44F8-9D07-D712EC9BDD58}">
      <dgm:prSet/>
      <dgm:spPr/>
      <dgm:t>
        <a:bodyPr/>
        <a:lstStyle/>
        <a:p>
          <a:endParaRPr lang="en-GB"/>
        </a:p>
      </dgm:t>
    </dgm:pt>
    <dgm:pt modelId="{F1DF8625-1FF6-4D3B-8764-72B09B688E04}" type="sibTrans" cxnId="{7C7E79E8-E07A-44F8-9D07-D712EC9BDD58}">
      <dgm:prSet/>
      <dgm:spPr/>
      <dgm:t>
        <a:bodyPr/>
        <a:lstStyle/>
        <a:p>
          <a:endParaRPr lang="en-GB"/>
        </a:p>
      </dgm:t>
    </dgm:pt>
    <dgm:pt modelId="{F3D3E82A-264E-4DBD-A073-5A27EC242C91}">
      <dgm:prSet custT="1"/>
      <dgm:spPr/>
      <dgm:t>
        <a:bodyPr/>
        <a:lstStyle/>
        <a:p>
          <a:pPr algn="just">
            <a:defRPr b="1"/>
          </a:pPr>
          <a:r>
            <a:rPr lang="en-US" sz="3600" dirty="0">
              <a:latin typeface="Times New Roman" panose="02020603050405020304" pitchFamily="18" charset="0"/>
              <a:ea typeface="Hind Jalandhar"/>
              <a:cs typeface="Times New Roman" panose="02020603050405020304" pitchFamily="18" charset="0"/>
              <a:sym typeface="Hind Jalandhar"/>
            </a:rPr>
            <a:t>Plan 4</a:t>
          </a:r>
        </a:p>
      </dgm:t>
    </dgm:pt>
    <dgm:pt modelId="{A9CF5D13-82E0-42FA-9717-CDEB1EBB495E}" type="parTrans" cxnId="{6C6FA887-C34B-468D-B284-978E438A2DD9}">
      <dgm:prSet/>
      <dgm:spPr/>
      <dgm:t>
        <a:bodyPr/>
        <a:lstStyle/>
        <a:p>
          <a:endParaRPr lang="en-GB"/>
        </a:p>
      </dgm:t>
    </dgm:pt>
    <dgm:pt modelId="{4CD83E90-42E4-46B5-A7FD-1C7415F86282}" type="sibTrans" cxnId="{6C6FA887-C34B-468D-B284-978E438A2DD9}">
      <dgm:prSet/>
      <dgm:spPr/>
      <dgm:t>
        <a:bodyPr/>
        <a:lstStyle/>
        <a:p>
          <a:endParaRPr lang="en-GB"/>
        </a:p>
      </dgm:t>
    </dgm:pt>
    <dgm:pt modelId="{5005E844-20C7-4165-B02E-29C5A530B527}">
      <dgm:prSet phldrT="Add an event" phldr="0" custT="1"/>
      <dgm:spPr/>
      <dgm:t>
        <a:bodyPr/>
        <a:lstStyle/>
        <a:p>
          <a:pPr algn="just"/>
          <a:r>
            <a:rPr lang="en-US" sz="2800" dirty="0">
              <a:latin typeface="Times New Roman" panose="02020603050405020304" pitchFamily="18" charset="0"/>
              <a:ea typeface="Hind Jalandhar"/>
              <a:cs typeface="Times New Roman" panose="02020603050405020304" pitchFamily="18" charset="0"/>
              <a:sym typeface="Hind Jalandhar"/>
            </a:rPr>
            <a:t>Developing a person-</a:t>
          </a:r>
          <a:r>
            <a:rPr lang="en-US" sz="2800" dirty="0" err="1">
              <a:latin typeface="Times New Roman" panose="02020603050405020304" pitchFamily="18" charset="0"/>
              <a:ea typeface="Hind Jalandhar"/>
              <a:cs typeface="Times New Roman" panose="02020603050405020304" pitchFamily="18" charset="0"/>
              <a:sym typeface="Hind Jalandhar"/>
            </a:rPr>
            <a:t>centred</a:t>
          </a:r>
          <a:r>
            <a:rPr lang="en-US" sz="2800" dirty="0">
              <a:latin typeface="Times New Roman" panose="02020603050405020304" pitchFamily="18" charset="0"/>
              <a:ea typeface="Hind Jalandhar"/>
              <a:cs typeface="Times New Roman" panose="02020603050405020304" pitchFamily="18" charset="0"/>
              <a:sym typeface="Hind Jalandhar"/>
            </a:rPr>
            <a:t> plan while </a:t>
          </a:r>
          <a:r>
            <a:rPr lang="en-US" sz="2800" dirty="0" err="1">
              <a:latin typeface="Times New Roman" panose="02020603050405020304" pitchFamily="18" charset="0"/>
              <a:ea typeface="Hind Jalandhar"/>
              <a:cs typeface="Times New Roman" panose="02020603050405020304" pitchFamily="18" charset="0"/>
              <a:sym typeface="Hind Jalandhar"/>
            </a:rPr>
            <a:t>analysing</a:t>
          </a:r>
          <a:r>
            <a:rPr lang="en-US" sz="2800" dirty="0">
              <a:latin typeface="Times New Roman" panose="02020603050405020304" pitchFamily="18" charset="0"/>
              <a:ea typeface="Hind Jalandhar"/>
              <a:cs typeface="Times New Roman" panose="02020603050405020304" pitchFamily="18" charset="0"/>
              <a:sym typeface="Hind Jalandhar"/>
            </a:rPr>
            <a:t> the health conditions and medical history helps to support long-term treatment and improved health (Lydahl et al. 2022)</a:t>
          </a:r>
          <a:endParaRPr lang="en-GB" sz="2800" dirty="0"/>
        </a:p>
      </dgm:t>
    </dgm:pt>
    <dgm:pt modelId="{2844CA78-A2C3-461B-AB22-0AFD200C52E7}" type="parTrans" cxnId="{9682343E-01F4-4AA5-B256-50EF590ACA0F}">
      <dgm:prSet/>
      <dgm:spPr/>
      <dgm:t>
        <a:bodyPr/>
        <a:lstStyle/>
        <a:p>
          <a:endParaRPr lang="en-GB"/>
        </a:p>
      </dgm:t>
    </dgm:pt>
    <dgm:pt modelId="{333F51CF-C037-43C2-A75D-B5E03B7F6F3E}" type="sibTrans" cxnId="{9682343E-01F4-4AA5-B256-50EF590ACA0F}">
      <dgm:prSet/>
      <dgm:spPr/>
      <dgm:t>
        <a:bodyPr/>
        <a:lstStyle/>
        <a:p>
          <a:endParaRPr lang="en-GB"/>
        </a:p>
      </dgm:t>
    </dgm:pt>
    <dgm:pt modelId="{35BF2BC1-1E2C-42A7-8C58-00366EA29CF6}">
      <dgm:prSet custT="1"/>
      <dgm:spPr/>
      <dgm:t>
        <a:bodyPr/>
        <a:lstStyle/>
        <a:p>
          <a:pPr algn="just"/>
          <a:r>
            <a:rPr lang="en-US" sz="2800" dirty="0">
              <a:latin typeface="Times New Roman" panose="02020603050405020304" pitchFamily="18" charset="0"/>
              <a:ea typeface="Hind Jalandhar"/>
              <a:cs typeface="Times New Roman" panose="02020603050405020304" pitchFamily="18" charset="0"/>
              <a:sym typeface="Hind Jalandhar"/>
            </a:rPr>
            <a:t>The development plan </a:t>
          </a:r>
          <a:r>
            <a:rPr lang="en-US" sz="2800" dirty="0" err="1">
              <a:latin typeface="Times New Roman" panose="02020603050405020304" pitchFamily="18" charset="0"/>
              <a:ea typeface="Hind Jalandhar"/>
              <a:cs typeface="Times New Roman" panose="02020603050405020304" pitchFamily="18" charset="0"/>
              <a:sym typeface="Hind Jalandhar"/>
            </a:rPr>
            <a:t>prioritises</a:t>
          </a:r>
          <a:r>
            <a:rPr lang="en-US" sz="2800" dirty="0">
              <a:latin typeface="Times New Roman" panose="02020603050405020304" pitchFamily="18" charset="0"/>
              <a:ea typeface="Hind Jalandhar"/>
              <a:cs typeface="Times New Roman" panose="02020603050405020304" pitchFamily="18" charset="0"/>
              <a:sym typeface="Hind Jalandhar"/>
            </a:rPr>
            <a:t> a balanced diet, daily physical activity, and weight management, considering the lifestyle of the patient.</a:t>
          </a:r>
        </a:p>
      </dgm:t>
    </dgm:pt>
    <dgm:pt modelId="{8FCEFBBB-4374-4702-A932-9FE9D869F59B}" type="parTrans" cxnId="{18B8E9C7-2CF1-4B3F-AF7B-E8C7F1A49120}">
      <dgm:prSet/>
      <dgm:spPr/>
      <dgm:t>
        <a:bodyPr/>
        <a:lstStyle/>
        <a:p>
          <a:endParaRPr lang="en-GB"/>
        </a:p>
      </dgm:t>
    </dgm:pt>
    <dgm:pt modelId="{BAA4065C-607F-45CE-A34E-5F20B1C613F8}" type="sibTrans" cxnId="{18B8E9C7-2CF1-4B3F-AF7B-E8C7F1A49120}">
      <dgm:prSet/>
      <dgm:spPr/>
      <dgm:t>
        <a:bodyPr/>
        <a:lstStyle/>
        <a:p>
          <a:endParaRPr lang="en-GB"/>
        </a:p>
      </dgm:t>
    </dgm:pt>
    <dgm:pt modelId="{4FF2E472-6948-44D6-8FC2-387D0BAB8D3A}">
      <dgm:prSet custT="1"/>
      <dgm:spPr/>
      <dgm:t>
        <a:bodyPr/>
        <a:lstStyle/>
        <a:p>
          <a:pPr algn="just"/>
          <a:r>
            <a:rPr lang="en-US" sz="2800" dirty="0">
              <a:latin typeface="Times New Roman" panose="02020603050405020304" pitchFamily="18" charset="0"/>
              <a:ea typeface="Hind Jalandhar"/>
              <a:cs typeface="Times New Roman" panose="02020603050405020304" pitchFamily="18" charset="0"/>
              <a:sym typeface="Hind Jalandhar"/>
            </a:rPr>
            <a:t>Five minutes of exercise, such as aerobic exercise with muscle-strengthening, can increase lifespan by reducing disease impact (</a:t>
          </a:r>
          <a:r>
            <a:rPr lang="en-US" sz="2800" dirty="0" err="1">
              <a:latin typeface="Times New Roman" panose="02020603050405020304" pitchFamily="18" charset="0"/>
              <a:ea typeface="Hind Jalandhar"/>
              <a:cs typeface="Times New Roman" panose="02020603050405020304" pitchFamily="18" charset="0"/>
              <a:sym typeface="Hind Jalandhar"/>
            </a:rPr>
            <a:t>Hogenboom</a:t>
          </a:r>
          <a:r>
            <a:rPr lang="en-US" sz="2800" dirty="0">
              <a:latin typeface="Times New Roman" panose="02020603050405020304" pitchFamily="18" charset="0"/>
              <a:ea typeface="Hind Jalandhar"/>
              <a:cs typeface="Times New Roman" panose="02020603050405020304" pitchFamily="18" charset="0"/>
              <a:sym typeface="Hind Jalandhar"/>
            </a:rPr>
            <a:t>, 2026)</a:t>
          </a:r>
        </a:p>
      </dgm:t>
    </dgm:pt>
    <dgm:pt modelId="{3F421CB6-95B7-4D25-8B9B-5B38975CC1A7}" type="parTrans" cxnId="{50A22F2D-8934-46E2-AA88-B17E83D45833}">
      <dgm:prSet/>
      <dgm:spPr/>
      <dgm:t>
        <a:bodyPr/>
        <a:lstStyle/>
        <a:p>
          <a:endParaRPr lang="en-GB"/>
        </a:p>
      </dgm:t>
    </dgm:pt>
    <dgm:pt modelId="{A0439492-2087-45D4-8D0A-1975038EF558}" type="sibTrans" cxnId="{50A22F2D-8934-46E2-AA88-B17E83D45833}">
      <dgm:prSet/>
      <dgm:spPr/>
      <dgm:t>
        <a:bodyPr/>
        <a:lstStyle/>
        <a:p>
          <a:endParaRPr lang="en-GB"/>
        </a:p>
      </dgm:t>
    </dgm:pt>
    <dgm:pt modelId="{96843717-276E-43DA-BBBE-120B852B4574}">
      <dgm:prSet custT="1"/>
      <dgm:spPr/>
      <dgm:t>
        <a:bodyPr/>
        <a:lstStyle/>
        <a:p>
          <a:pPr algn="just"/>
          <a:r>
            <a:rPr lang="en-US" sz="2800" dirty="0">
              <a:latin typeface="Times New Roman" panose="02020603050405020304" pitchFamily="18" charset="0"/>
              <a:ea typeface="Hind Jalandhar"/>
              <a:cs typeface="Times New Roman" panose="02020603050405020304" pitchFamily="18" charset="0"/>
              <a:sym typeface="Hind Jalandhar"/>
            </a:rPr>
            <a:t>NICE and NHS guidelines enable support for long-term disease management, developing treatment goals, and monitoring conditions (di Pietro et al. 2024)</a:t>
          </a:r>
        </a:p>
      </dgm:t>
    </dgm:pt>
    <dgm:pt modelId="{9BCF759A-F80A-4FF7-9653-83E6A7FAA44D}" type="parTrans" cxnId="{AB3991DA-78D0-43E8-8C60-BD89FD6C98FF}">
      <dgm:prSet/>
      <dgm:spPr/>
      <dgm:t>
        <a:bodyPr/>
        <a:lstStyle/>
        <a:p>
          <a:endParaRPr lang="en-GB"/>
        </a:p>
      </dgm:t>
    </dgm:pt>
    <dgm:pt modelId="{BF73FC41-AC22-4D46-9498-B15DCF302DA2}" type="sibTrans" cxnId="{AB3991DA-78D0-43E8-8C60-BD89FD6C98FF}">
      <dgm:prSet/>
      <dgm:spPr/>
      <dgm:t>
        <a:bodyPr/>
        <a:lstStyle/>
        <a:p>
          <a:endParaRPr lang="en-GB"/>
        </a:p>
      </dgm:t>
    </dgm:pt>
    <dgm:pt modelId="{BB00C88C-86A3-4E8D-8D1C-D600A86B9090}" type="pres">
      <dgm:prSet presAssocID="{A5661B54-2225-43BA-AF13-A3B190E7A348}" presName="root" presStyleCnt="0">
        <dgm:presLayoutVars>
          <dgm:dir/>
          <dgm:animLvl val="lvl"/>
        </dgm:presLayoutVars>
      </dgm:prSet>
      <dgm:spPr/>
    </dgm:pt>
    <dgm:pt modelId="{F20A6757-40EB-4856-87CD-C636231F7C90}" type="pres">
      <dgm:prSet presAssocID="{A5661B54-2225-43BA-AF13-A3B190E7A348}" presName="divider" presStyleCnt="0"/>
      <dgm:spPr/>
    </dgm:pt>
    <dgm:pt modelId="{E213BCAF-61E8-4AB6-800A-4744519B047B}" type="pres">
      <dgm:prSet presAssocID="{A5661B54-2225-43BA-AF13-A3B190E7A348}" presName="rectBar" presStyleLbl="dkBgShp" presStyleIdx="0" presStyleCnt="6"/>
      <dgm:spPr>
        <a:gradFill rotWithShape="0">
          <a:gsLst>
            <a:gs pos="0">
              <a:schemeClr val="accent2">
                <a:tint val="76000"/>
              </a:schemeClr>
            </a:gs>
            <a:gs pos="100000">
              <a:schemeClr val="accent2">
                <a:tint val="76000"/>
              </a:schemeClr>
            </a:gs>
          </a:gsLst>
          <a:lin ang="0" scaled="0"/>
        </a:gradFill>
        <a:ln>
          <a:noFill/>
        </a:ln>
        <a:effectLst>
          <a:outerShdw blurRad="40000" dist="23000" dir="5400000" rotWithShape="0">
            <a:srgbClr val="000000">
              <a:alpha val="35000"/>
            </a:srgbClr>
          </a:outerShdw>
        </a:effectLst>
      </dgm:spPr>
    </dgm:pt>
    <dgm:pt modelId="{A8099F7E-18AA-4B98-A942-38BDC533C151}" type="pres">
      <dgm:prSet presAssocID="{A5661B54-2225-43BA-AF13-A3B190E7A348}" presName="chevronArrow" presStyleLbl="dkBgShp" presStyleIdx="1" presStyleCnt="6"/>
      <dgm:spPr>
        <a:gradFill rotWithShape="0">
          <a:gsLst>
            <a:gs pos="0">
              <a:schemeClr val="accent2">
                <a:tint val="76000"/>
              </a:schemeClr>
            </a:gs>
            <a:gs pos="100000">
              <a:schemeClr val="accent2">
                <a:tint val="76000"/>
              </a:schemeClr>
            </a:gs>
          </a:gsLst>
          <a:lin ang="0" scaled="0"/>
        </a:gradFill>
        <a:ln>
          <a:noFill/>
        </a:ln>
        <a:effectLst>
          <a:outerShdw blurRad="40000" dist="23000" dir="5400000" rotWithShape="0">
            <a:srgbClr val="000000">
              <a:alpha val="35000"/>
            </a:srgbClr>
          </a:outerShdw>
        </a:effectLst>
      </dgm:spPr>
    </dgm:pt>
    <dgm:pt modelId="{EAF676A8-82D7-4929-9EA3-C703716FBDC5}" type="pres">
      <dgm:prSet presAssocID="{A5661B54-2225-43BA-AF13-A3B190E7A348}" presName="nodes" presStyleCnt="0">
        <dgm:presLayoutVars>
          <dgm:chMax/>
          <dgm:chPref/>
          <dgm:animLvl val="lvl"/>
        </dgm:presLayoutVars>
      </dgm:prSet>
      <dgm:spPr/>
    </dgm:pt>
    <dgm:pt modelId="{81A98A0E-69B6-4602-AC33-BEBF8FF97585}" type="pres">
      <dgm:prSet presAssocID="{371F6071-2BF3-4916-A834-7CAB6970E43A}" presName="composite" presStyleCnt="0"/>
      <dgm:spPr/>
    </dgm:pt>
    <dgm:pt modelId="{334AEACE-399E-4B54-A8B2-FF070733F618}" type="pres">
      <dgm:prSet presAssocID="{371F6071-2BF3-4916-A834-7CAB6970E43A}" presName="DropPinPlaceHolder" presStyleCnt="0"/>
      <dgm:spPr/>
    </dgm:pt>
    <dgm:pt modelId="{B20BAF5A-1842-40B1-83E3-13C2FCA87D0C}" type="pres">
      <dgm:prSet presAssocID="{371F6071-2BF3-4916-A834-7CAB6970E43A}" presName="DropPin" presStyleLbl="alignNode1" presStyleIdx="0" presStyleCnt="4"/>
      <dgm:spPr/>
    </dgm:pt>
    <dgm:pt modelId="{5CFF804B-7889-462C-A03D-D775B6B87715}" type="pres">
      <dgm:prSet presAssocID="{371F6071-2BF3-4916-A834-7CAB6970E43A}" presName="Ellipse" presStyleLbl="fgAcc1" presStyleIdx="0" presStyleCnt="4"/>
      <dgm:spPr/>
    </dgm:pt>
    <dgm:pt modelId="{16A623BF-7BA5-41F9-AC34-5FC825FCC76F}" type="pres">
      <dgm:prSet presAssocID="{371F6071-2BF3-4916-A834-7CAB6970E43A}" presName="L2TextContainer" presStyleLbl="revTx" presStyleIdx="0" presStyleCnt="8">
        <dgm:presLayoutVars>
          <dgm:bulletEnabled val="1"/>
        </dgm:presLayoutVars>
      </dgm:prSet>
      <dgm:spPr/>
    </dgm:pt>
    <dgm:pt modelId="{1E3E6C51-0E97-403B-930D-68233DDD72F1}" type="pres">
      <dgm:prSet presAssocID="{371F6071-2BF3-4916-A834-7CAB6970E43A}" presName="L1TextContainer" presStyleLbl="revTx" presStyleIdx="1" presStyleCnt="8" custLinFactNeighborX="309" custLinFactNeighborY="-66761">
        <dgm:presLayoutVars>
          <dgm:chMax val="1"/>
          <dgm:chPref val="1"/>
          <dgm:bulletEnabled val="1"/>
        </dgm:presLayoutVars>
      </dgm:prSet>
      <dgm:spPr/>
    </dgm:pt>
    <dgm:pt modelId="{E9FC65EA-9BCD-471D-B184-2D27D53BDE45}" type="pres">
      <dgm:prSet presAssocID="{371F6071-2BF3-4916-A834-7CAB6970E43A}" presName="ConnectLine" presStyleLbl="dkBgShp" presStyleIdx="2" presStyleCnt="6"/>
      <dgm:spPr/>
    </dgm:pt>
    <dgm:pt modelId="{06FE43D1-316B-4A3F-B2A8-E764177A26E2}" type="pres">
      <dgm:prSet presAssocID="{371F6071-2BF3-4916-A834-7CAB6970E43A}" presName="ConnectorPoint" presStyleCnt="0"/>
      <dgm:spPr/>
    </dgm:pt>
    <dgm:pt modelId="{837037D8-8EF1-4B69-BA2F-2DDA092DA178}" type="pres">
      <dgm:prSet presAssocID="{371F6071-2BF3-4916-A834-7CAB6970E43A}" presName="Bullet" presStyleLbl="lnNode1" presStyleIdx="0" presStyleCnt="4"/>
      <dgm:spPr/>
    </dgm:pt>
    <dgm:pt modelId="{33B20B78-440F-4243-B235-E900DF9181E4}" type="pres">
      <dgm:prSet presAssocID="{371F6071-2BF3-4916-A834-7CAB6970E43A}" presName="EmptyPlaceHolder" presStyleCnt="0"/>
      <dgm:spPr/>
    </dgm:pt>
    <dgm:pt modelId="{3355156A-1299-4278-8D10-0FF9419E87DF}" type="pres">
      <dgm:prSet presAssocID="{EC51EFBD-7993-4A89-9216-12A5F602812C}" presName="spaceBetweenRectangles" presStyleCnt="0"/>
      <dgm:spPr/>
    </dgm:pt>
    <dgm:pt modelId="{C56CC1D8-E82B-4C1C-AC7D-F2C19DC03530}" type="pres">
      <dgm:prSet presAssocID="{93757393-AF25-46B5-8BAF-AC9A6D9F58DB}" presName="composite" presStyleCnt="0"/>
      <dgm:spPr/>
    </dgm:pt>
    <dgm:pt modelId="{8434C757-DAE8-46F4-8C26-DD3AC046086F}" type="pres">
      <dgm:prSet presAssocID="{93757393-AF25-46B5-8BAF-AC9A6D9F58DB}" presName="DropPinPlaceHolder" presStyleCnt="0"/>
      <dgm:spPr/>
    </dgm:pt>
    <dgm:pt modelId="{B6AA892F-C82E-45A6-9144-CFBFA10FED3F}" type="pres">
      <dgm:prSet presAssocID="{93757393-AF25-46B5-8BAF-AC9A6D9F58DB}" presName="DropPin" presStyleLbl="alignNode1" presStyleIdx="1" presStyleCnt="4"/>
      <dgm:spPr/>
    </dgm:pt>
    <dgm:pt modelId="{BC64B6E0-D64D-4CD4-8E2E-A1517B051211}" type="pres">
      <dgm:prSet presAssocID="{93757393-AF25-46B5-8BAF-AC9A6D9F58DB}" presName="Ellipse" presStyleLbl="fgAcc1" presStyleIdx="1" presStyleCnt="4"/>
      <dgm:spPr/>
    </dgm:pt>
    <dgm:pt modelId="{D7B71C13-BE5D-4796-9363-606297280077}" type="pres">
      <dgm:prSet presAssocID="{93757393-AF25-46B5-8BAF-AC9A6D9F58DB}" presName="L2TextContainer" presStyleLbl="revTx" presStyleIdx="2" presStyleCnt="8">
        <dgm:presLayoutVars>
          <dgm:bulletEnabled val="1"/>
        </dgm:presLayoutVars>
      </dgm:prSet>
      <dgm:spPr/>
    </dgm:pt>
    <dgm:pt modelId="{2C07FBBB-5085-4CCE-BE22-88F3A3105C98}" type="pres">
      <dgm:prSet presAssocID="{93757393-AF25-46B5-8BAF-AC9A6D9F58DB}" presName="L1TextContainer" presStyleLbl="revTx" presStyleIdx="3" presStyleCnt="8" custLinFactNeighborX="45" custLinFactNeighborY="-22794">
        <dgm:presLayoutVars>
          <dgm:chMax val="1"/>
          <dgm:chPref val="1"/>
          <dgm:bulletEnabled val="1"/>
        </dgm:presLayoutVars>
      </dgm:prSet>
      <dgm:spPr/>
    </dgm:pt>
    <dgm:pt modelId="{1949A7FA-D98E-4118-B337-D083C5A4A21C}" type="pres">
      <dgm:prSet presAssocID="{93757393-AF25-46B5-8BAF-AC9A6D9F58DB}" presName="ConnectLine" presStyleLbl="dkBgShp" presStyleIdx="3" presStyleCnt="6"/>
      <dgm:spPr/>
    </dgm:pt>
    <dgm:pt modelId="{8EFAD382-7855-4B4B-80CF-EBC748CC34A5}" type="pres">
      <dgm:prSet presAssocID="{93757393-AF25-46B5-8BAF-AC9A6D9F58DB}" presName="ConnectorPoint" presStyleCnt="0"/>
      <dgm:spPr/>
    </dgm:pt>
    <dgm:pt modelId="{A23C5B45-D98F-46B1-B71C-4F64D1F2239A}" type="pres">
      <dgm:prSet presAssocID="{93757393-AF25-46B5-8BAF-AC9A6D9F58DB}" presName="Bullet" presStyleLbl="lnNode1" presStyleIdx="1" presStyleCnt="4"/>
      <dgm:spPr/>
    </dgm:pt>
    <dgm:pt modelId="{0EDA525A-0208-4995-9A4F-0B794BA3D48A}" type="pres">
      <dgm:prSet presAssocID="{93757393-AF25-46B5-8BAF-AC9A6D9F58DB}" presName="EmptyPlaceHolder" presStyleCnt="0"/>
      <dgm:spPr/>
    </dgm:pt>
    <dgm:pt modelId="{748A1EF0-C25F-49CF-B617-F65480FDBF33}" type="pres">
      <dgm:prSet presAssocID="{35956ABD-2CB0-4ADE-9458-77C2371A81AC}" presName="spaceBetweenRectangles" presStyleCnt="0"/>
      <dgm:spPr/>
    </dgm:pt>
    <dgm:pt modelId="{6AD448EE-3CD3-4613-A014-F1221B6F4EDA}" type="pres">
      <dgm:prSet presAssocID="{3560026B-6E38-4019-AA12-37BA266EB5E6}" presName="composite" presStyleCnt="0"/>
      <dgm:spPr/>
    </dgm:pt>
    <dgm:pt modelId="{04AA6413-A0A9-4F40-B0FF-968C3FD11EBD}" type="pres">
      <dgm:prSet presAssocID="{3560026B-6E38-4019-AA12-37BA266EB5E6}" presName="DropPinPlaceHolder" presStyleCnt="0"/>
      <dgm:spPr/>
    </dgm:pt>
    <dgm:pt modelId="{45DEB317-BC3F-4238-9FDD-6A6897DFFEE7}" type="pres">
      <dgm:prSet presAssocID="{3560026B-6E38-4019-AA12-37BA266EB5E6}" presName="DropPin" presStyleLbl="alignNode1" presStyleIdx="2" presStyleCnt="4"/>
      <dgm:spPr/>
    </dgm:pt>
    <dgm:pt modelId="{3CCD776C-82C3-4248-B3BB-855BCD5EE337}" type="pres">
      <dgm:prSet presAssocID="{3560026B-6E38-4019-AA12-37BA266EB5E6}" presName="Ellipse" presStyleLbl="fgAcc1" presStyleIdx="2" presStyleCnt="4"/>
      <dgm:spPr/>
    </dgm:pt>
    <dgm:pt modelId="{F77589AC-226B-483C-8D6D-128A9B10B326}" type="pres">
      <dgm:prSet presAssocID="{3560026B-6E38-4019-AA12-37BA266EB5E6}" presName="L2TextContainer" presStyleLbl="revTx" presStyleIdx="4" presStyleCnt="8">
        <dgm:presLayoutVars>
          <dgm:bulletEnabled val="1"/>
        </dgm:presLayoutVars>
      </dgm:prSet>
      <dgm:spPr/>
    </dgm:pt>
    <dgm:pt modelId="{FB08003E-EDA6-45BE-9A09-40D59CA95EF9}" type="pres">
      <dgm:prSet presAssocID="{3560026B-6E38-4019-AA12-37BA266EB5E6}" presName="L1TextContainer" presStyleLbl="revTx" presStyleIdx="5" presStyleCnt="8" custLinFactNeighborX="2570" custLinFactNeighborY="-66761">
        <dgm:presLayoutVars>
          <dgm:chMax val="1"/>
          <dgm:chPref val="1"/>
          <dgm:bulletEnabled val="1"/>
        </dgm:presLayoutVars>
      </dgm:prSet>
      <dgm:spPr/>
    </dgm:pt>
    <dgm:pt modelId="{B24CAD39-C0D7-4AF1-87C4-C7964346864F}" type="pres">
      <dgm:prSet presAssocID="{3560026B-6E38-4019-AA12-37BA266EB5E6}" presName="ConnectLine" presStyleLbl="dkBgShp" presStyleIdx="4" presStyleCnt="6"/>
      <dgm:spPr/>
    </dgm:pt>
    <dgm:pt modelId="{DF61A03F-F7FF-4F7C-9A52-9F70F78C5BF0}" type="pres">
      <dgm:prSet presAssocID="{3560026B-6E38-4019-AA12-37BA266EB5E6}" presName="ConnectorPoint" presStyleCnt="0"/>
      <dgm:spPr/>
    </dgm:pt>
    <dgm:pt modelId="{E163CB4E-422B-429D-BD8F-B357A63C3E49}" type="pres">
      <dgm:prSet presAssocID="{3560026B-6E38-4019-AA12-37BA266EB5E6}" presName="Bullet" presStyleLbl="lnNode1" presStyleIdx="2" presStyleCnt="4"/>
      <dgm:spPr/>
    </dgm:pt>
    <dgm:pt modelId="{75433A1C-9CFD-4AAE-8F9B-41B4F80657A5}" type="pres">
      <dgm:prSet presAssocID="{3560026B-6E38-4019-AA12-37BA266EB5E6}" presName="EmptyPlaceHolder" presStyleCnt="0"/>
      <dgm:spPr/>
    </dgm:pt>
    <dgm:pt modelId="{24C61455-6026-4CC1-B817-6A9A14FD4310}" type="pres">
      <dgm:prSet presAssocID="{F1DF8625-1FF6-4D3B-8764-72B09B688E04}" presName="spaceBetweenRectangles" presStyleCnt="0"/>
      <dgm:spPr/>
    </dgm:pt>
    <dgm:pt modelId="{3BD6AA9A-4881-4195-B541-A6E21A946FB6}" type="pres">
      <dgm:prSet presAssocID="{F3D3E82A-264E-4DBD-A073-5A27EC242C91}" presName="composite" presStyleCnt="0"/>
      <dgm:spPr/>
    </dgm:pt>
    <dgm:pt modelId="{C89201B6-7A65-4824-8D2C-B9EF7024FAFD}" type="pres">
      <dgm:prSet presAssocID="{F3D3E82A-264E-4DBD-A073-5A27EC242C91}" presName="DropPinPlaceHolder" presStyleCnt="0"/>
      <dgm:spPr/>
    </dgm:pt>
    <dgm:pt modelId="{875205ED-9277-46C7-9582-38DA7A22E131}" type="pres">
      <dgm:prSet presAssocID="{F3D3E82A-264E-4DBD-A073-5A27EC242C91}" presName="DropPin" presStyleLbl="alignNode1" presStyleIdx="3" presStyleCnt="4"/>
      <dgm:spPr/>
    </dgm:pt>
    <dgm:pt modelId="{3DDA12B5-0CD0-4673-9420-235EB024DA0D}" type="pres">
      <dgm:prSet presAssocID="{F3D3E82A-264E-4DBD-A073-5A27EC242C91}" presName="Ellipse" presStyleLbl="fgAcc1" presStyleIdx="3" presStyleCnt="4"/>
      <dgm:spPr/>
    </dgm:pt>
    <dgm:pt modelId="{4E3892B7-12AE-4228-8E24-036FD926EDC2}" type="pres">
      <dgm:prSet presAssocID="{F3D3E82A-264E-4DBD-A073-5A27EC242C91}" presName="L2TextContainer" presStyleLbl="revTx" presStyleIdx="6" presStyleCnt="8">
        <dgm:presLayoutVars>
          <dgm:bulletEnabled val="1"/>
        </dgm:presLayoutVars>
      </dgm:prSet>
      <dgm:spPr/>
    </dgm:pt>
    <dgm:pt modelId="{E932BB90-DC37-49CD-9F5F-100644B879D5}" type="pres">
      <dgm:prSet presAssocID="{F3D3E82A-264E-4DBD-A073-5A27EC242C91}" presName="L1TextContainer" presStyleLbl="revTx" presStyleIdx="7" presStyleCnt="8" custLinFactNeighborX="-57" custLinFactNeighborY="-62987">
        <dgm:presLayoutVars>
          <dgm:chMax val="1"/>
          <dgm:chPref val="1"/>
          <dgm:bulletEnabled val="1"/>
        </dgm:presLayoutVars>
      </dgm:prSet>
      <dgm:spPr/>
    </dgm:pt>
    <dgm:pt modelId="{4427DCAD-0D6D-4DF3-837D-20D2A28FF868}" type="pres">
      <dgm:prSet presAssocID="{F3D3E82A-264E-4DBD-A073-5A27EC242C91}" presName="ConnectLine" presStyleLbl="dkBgShp" presStyleIdx="5" presStyleCnt="6"/>
      <dgm:spPr/>
    </dgm:pt>
    <dgm:pt modelId="{11957E9A-B51E-4F39-BCF2-B2960A9C11A0}" type="pres">
      <dgm:prSet presAssocID="{F3D3E82A-264E-4DBD-A073-5A27EC242C91}" presName="ConnectorPoint" presStyleCnt="0"/>
      <dgm:spPr/>
    </dgm:pt>
    <dgm:pt modelId="{F5396062-12C2-4EB5-A7EB-51A70792968D}" type="pres">
      <dgm:prSet presAssocID="{F3D3E82A-264E-4DBD-A073-5A27EC242C91}" presName="Bullet" presStyleLbl="lnNode1" presStyleIdx="3" presStyleCnt="4"/>
      <dgm:spPr/>
    </dgm:pt>
    <dgm:pt modelId="{124918C6-FDAC-4CBB-8622-7A8E5D60470A}" type="pres">
      <dgm:prSet presAssocID="{F3D3E82A-264E-4DBD-A073-5A27EC242C91}" presName="EmptyPlaceHolder" presStyleCnt="0"/>
      <dgm:spPr/>
    </dgm:pt>
  </dgm:ptLst>
  <dgm:cxnLst>
    <dgm:cxn modelId="{9D7AB100-CE95-498B-B780-6245D16DE460}" type="presOf" srcId="{96843717-276E-43DA-BBBE-120B852B4574}" destId="{4E3892B7-12AE-4228-8E24-036FD926EDC2}" srcOrd="0" destOrd="0" presId="urn:microsoft.com/office/officeart/2024/layout/BulletTimelineInverted"/>
    <dgm:cxn modelId="{965CFE25-0784-49D7-BC98-29A9E251FF30}" type="presOf" srcId="{F3D3E82A-264E-4DBD-A073-5A27EC242C91}" destId="{E932BB90-DC37-49CD-9F5F-100644B879D5}" srcOrd="0" destOrd="0" presId="urn:microsoft.com/office/officeart/2024/layout/BulletTimelineInverted"/>
    <dgm:cxn modelId="{D88C042D-48C8-41A7-AF1B-76C0816C63E7}" type="presOf" srcId="{93757393-AF25-46B5-8BAF-AC9A6D9F58DB}" destId="{2C07FBBB-5085-4CCE-BE22-88F3A3105C98}" srcOrd="0" destOrd="0" presId="urn:microsoft.com/office/officeart/2024/layout/BulletTimelineInverted"/>
    <dgm:cxn modelId="{50A22F2D-8934-46E2-AA88-B17E83D45833}" srcId="{3560026B-6E38-4019-AA12-37BA266EB5E6}" destId="{4FF2E472-6948-44D6-8FC2-387D0BAB8D3A}" srcOrd="0" destOrd="0" parTransId="{3F421CB6-95B7-4D25-8B9B-5B38975CC1A7}" sibTransId="{A0439492-2087-45D4-8D0A-1975038EF558}"/>
    <dgm:cxn modelId="{F231E635-F99E-47A6-A1C2-83902E8DAB2A}" type="presOf" srcId="{5005E844-20C7-4165-B02E-29C5A530B527}" destId="{16A623BF-7BA5-41F9-AC34-5FC825FCC76F}" srcOrd="0" destOrd="0" presId="urn:microsoft.com/office/officeart/2024/layout/BulletTimelineInverted"/>
    <dgm:cxn modelId="{9682343E-01F4-4AA5-B256-50EF590ACA0F}" srcId="{371F6071-2BF3-4916-A834-7CAB6970E43A}" destId="{5005E844-20C7-4165-B02E-29C5A530B527}" srcOrd="0" destOrd="0" parTransId="{2844CA78-A2C3-461B-AB22-0AFD200C52E7}" sibTransId="{333F51CF-C037-43C2-A75D-B5E03B7F6F3E}"/>
    <dgm:cxn modelId="{B8929162-3DBD-4F12-96CA-4A8AECEEA99D}" type="presOf" srcId="{3560026B-6E38-4019-AA12-37BA266EB5E6}" destId="{FB08003E-EDA6-45BE-9A09-40D59CA95EF9}" srcOrd="0" destOrd="0" presId="urn:microsoft.com/office/officeart/2024/layout/BulletTimelineInverted"/>
    <dgm:cxn modelId="{DD56AD4D-6948-48F4-A0C0-57ED8F5B3267}" type="presOf" srcId="{A5661B54-2225-43BA-AF13-A3B190E7A348}" destId="{BB00C88C-86A3-4E8D-8D1C-D600A86B9090}" srcOrd="0" destOrd="0" presId="urn:microsoft.com/office/officeart/2024/layout/BulletTimelineInverted"/>
    <dgm:cxn modelId="{92D8575A-327B-404D-AAEA-42B7D2A22DA9}" srcId="{A5661B54-2225-43BA-AF13-A3B190E7A348}" destId="{93757393-AF25-46B5-8BAF-AC9A6D9F58DB}" srcOrd="1" destOrd="0" parTransId="{FB3D3D4E-DA76-4DCA-8454-7E0B34444168}" sibTransId="{35956ABD-2CB0-4ADE-9458-77C2371A81AC}"/>
    <dgm:cxn modelId="{6C6FA887-C34B-468D-B284-978E438A2DD9}" srcId="{A5661B54-2225-43BA-AF13-A3B190E7A348}" destId="{F3D3E82A-264E-4DBD-A073-5A27EC242C91}" srcOrd="3" destOrd="0" parTransId="{A9CF5D13-82E0-42FA-9717-CDEB1EBB495E}" sibTransId="{4CD83E90-42E4-46B5-A7FD-1C7415F86282}"/>
    <dgm:cxn modelId="{AA3202AD-8D02-4260-8C72-4F012810AA1B}" type="presOf" srcId="{371F6071-2BF3-4916-A834-7CAB6970E43A}" destId="{1E3E6C51-0E97-403B-930D-68233DDD72F1}" srcOrd="0" destOrd="0" presId="urn:microsoft.com/office/officeart/2024/layout/BulletTimelineInverted"/>
    <dgm:cxn modelId="{18B8E9C7-2CF1-4B3F-AF7B-E8C7F1A49120}" srcId="{93757393-AF25-46B5-8BAF-AC9A6D9F58DB}" destId="{35BF2BC1-1E2C-42A7-8C58-00366EA29CF6}" srcOrd="0" destOrd="0" parTransId="{8FCEFBBB-4374-4702-A932-9FE9D869F59B}" sibTransId="{BAA4065C-607F-45CE-A34E-5F20B1C613F8}"/>
    <dgm:cxn modelId="{AB3991DA-78D0-43E8-8C60-BD89FD6C98FF}" srcId="{F3D3E82A-264E-4DBD-A073-5A27EC242C91}" destId="{96843717-276E-43DA-BBBE-120B852B4574}" srcOrd="0" destOrd="0" parTransId="{9BCF759A-F80A-4FF7-9653-83E6A7FAA44D}" sibTransId="{BF73FC41-AC22-4D46-9498-B15DCF302DA2}"/>
    <dgm:cxn modelId="{039027DE-20BE-44F8-A0E2-7672DA0634CB}" srcId="{A5661B54-2225-43BA-AF13-A3B190E7A348}" destId="{371F6071-2BF3-4916-A834-7CAB6970E43A}" srcOrd="0" destOrd="0" parTransId="{549D600A-8D3B-47E3-9EDB-B431121A91DA}" sibTransId="{EC51EFBD-7993-4A89-9216-12A5F602812C}"/>
    <dgm:cxn modelId="{055AE9DE-D0DB-46D6-9457-F54486CD081F}" type="presOf" srcId="{35BF2BC1-1E2C-42A7-8C58-00366EA29CF6}" destId="{D7B71C13-BE5D-4796-9363-606297280077}" srcOrd="0" destOrd="0" presId="urn:microsoft.com/office/officeart/2024/layout/BulletTimelineInverted"/>
    <dgm:cxn modelId="{7C7E79E8-E07A-44F8-9D07-D712EC9BDD58}" srcId="{A5661B54-2225-43BA-AF13-A3B190E7A348}" destId="{3560026B-6E38-4019-AA12-37BA266EB5E6}" srcOrd="2" destOrd="0" parTransId="{C4CA40E0-85E6-4DC0-8336-AD7CC48C0E62}" sibTransId="{F1DF8625-1FF6-4D3B-8764-72B09B688E04}"/>
    <dgm:cxn modelId="{7EF575ED-9235-4978-B0BD-7523524F189F}" type="presOf" srcId="{4FF2E472-6948-44D6-8FC2-387D0BAB8D3A}" destId="{F77589AC-226B-483C-8D6D-128A9B10B326}" srcOrd="0" destOrd="0" presId="urn:microsoft.com/office/officeart/2024/layout/BulletTimelineInverted"/>
    <dgm:cxn modelId="{C88E590C-8218-4C2B-A8D8-8B37A18CD232}" type="presParOf" srcId="{BB00C88C-86A3-4E8D-8D1C-D600A86B9090}" destId="{F20A6757-40EB-4856-87CD-C636231F7C90}" srcOrd="0" destOrd="0" presId="urn:microsoft.com/office/officeart/2024/layout/BulletTimelineInverted"/>
    <dgm:cxn modelId="{18EBE84F-0A44-443F-B4A2-1221FB8E3DE0}" type="presParOf" srcId="{F20A6757-40EB-4856-87CD-C636231F7C90}" destId="{E213BCAF-61E8-4AB6-800A-4744519B047B}" srcOrd="0" destOrd="0" presId="urn:microsoft.com/office/officeart/2024/layout/BulletTimelineInverted"/>
    <dgm:cxn modelId="{1D923180-9430-48AE-9322-CA37CBEEF24A}" type="presParOf" srcId="{F20A6757-40EB-4856-87CD-C636231F7C90}" destId="{A8099F7E-18AA-4B98-A942-38BDC533C151}" srcOrd="1" destOrd="0" presId="urn:microsoft.com/office/officeart/2024/layout/BulletTimelineInverted"/>
    <dgm:cxn modelId="{EEF49D0C-4F2E-4D77-A621-1ED789D95E69}" type="presParOf" srcId="{BB00C88C-86A3-4E8D-8D1C-D600A86B9090}" destId="{EAF676A8-82D7-4929-9EA3-C703716FBDC5}" srcOrd="1" destOrd="0" presId="urn:microsoft.com/office/officeart/2024/layout/BulletTimelineInverted"/>
    <dgm:cxn modelId="{A901DEA3-3D22-4FC4-ADD2-204C91377EEF}" type="presParOf" srcId="{EAF676A8-82D7-4929-9EA3-C703716FBDC5}" destId="{81A98A0E-69B6-4602-AC33-BEBF8FF97585}" srcOrd="0" destOrd="0" presId="urn:microsoft.com/office/officeart/2024/layout/BulletTimelineInverted"/>
    <dgm:cxn modelId="{1A83595D-AEF1-4609-BE6A-AD06A4E087BA}" type="presParOf" srcId="{81A98A0E-69B6-4602-AC33-BEBF8FF97585}" destId="{334AEACE-399E-4B54-A8B2-FF070733F618}" srcOrd="0" destOrd="0" presId="urn:microsoft.com/office/officeart/2024/layout/BulletTimelineInverted"/>
    <dgm:cxn modelId="{A1C9126E-1CB7-485C-A5B5-008B612F4B88}" type="presParOf" srcId="{334AEACE-399E-4B54-A8B2-FF070733F618}" destId="{B20BAF5A-1842-40B1-83E3-13C2FCA87D0C}" srcOrd="0" destOrd="0" presId="urn:microsoft.com/office/officeart/2024/layout/BulletTimelineInverted"/>
    <dgm:cxn modelId="{A6C33002-6740-4A02-83C3-F9CA03BBF914}" type="presParOf" srcId="{334AEACE-399E-4B54-A8B2-FF070733F618}" destId="{5CFF804B-7889-462C-A03D-D775B6B87715}" srcOrd="1" destOrd="0" presId="urn:microsoft.com/office/officeart/2024/layout/BulletTimelineInverted"/>
    <dgm:cxn modelId="{B4EF6BCB-C2B6-40A3-A86D-CC22AA19690F}" type="presParOf" srcId="{81A98A0E-69B6-4602-AC33-BEBF8FF97585}" destId="{16A623BF-7BA5-41F9-AC34-5FC825FCC76F}" srcOrd="1" destOrd="0" presId="urn:microsoft.com/office/officeart/2024/layout/BulletTimelineInverted"/>
    <dgm:cxn modelId="{B81208C2-C502-4954-A88A-7C44FBFCDA5D}" type="presParOf" srcId="{81A98A0E-69B6-4602-AC33-BEBF8FF97585}" destId="{1E3E6C51-0E97-403B-930D-68233DDD72F1}" srcOrd="2" destOrd="0" presId="urn:microsoft.com/office/officeart/2024/layout/BulletTimelineInverted"/>
    <dgm:cxn modelId="{8199BAD4-F98F-4019-A1DF-1ACC36BD62FB}" type="presParOf" srcId="{81A98A0E-69B6-4602-AC33-BEBF8FF97585}" destId="{E9FC65EA-9BCD-471D-B184-2D27D53BDE45}" srcOrd="3" destOrd="0" presId="urn:microsoft.com/office/officeart/2024/layout/BulletTimelineInverted"/>
    <dgm:cxn modelId="{87FBD61D-34A3-4C07-B384-2652C3D3271D}" type="presParOf" srcId="{81A98A0E-69B6-4602-AC33-BEBF8FF97585}" destId="{06FE43D1-316B-4A3F-B2A8-E764177A26E2}" srcOrd="4" destOrd="0" presId="urn:microsoft.com/office/officeart/2024/layout/BulletTimelineInverted"/>
    <dgm:cxn modelId="{36764354-4324-4FC8-8AFC-0C215E62F618}" type="presParOf" srcId="{06FE43D1-316B-4A3F-B2A8-E764177A26E2}" destId="{837037D8-8EF1-4B69-BA2F-2DDA092DA178}" srcOrd="0" destOrd="0" presId="urn:microsoft.com/office/officeart/2024/layout/BulletTimelineInverted"/>
    <dgm:cxn modelId="{D616837D-17BA-427B-94F4-687C215C2C76}" type="presParOf" srcId="{81A98A0E-69B6-4602-AC33-BEBF8FF97585}" destId="{33B20B78-440F-4243-B235-E900DF9181E4}" srcOrd="5" destOrd="0" presId="urn:microsoft.com/office/officeart/2024/layout/BulletTimelineInverted"/>
    <dgm:cxn modelId="{A56210A6-92ED-4A34-8DAB-54C218FBE5D2}" type="presParOf" srcId="{EAF676A8-82D7-4929-9EA3-C703716FBDC5}" destId="{3355156A-1299-4278-8D10-0FF9419E87DF}" srcOrd="1" destOrd="0" presId="urn:microsoft.com/office/officeart/2024/layout/BulletTimelineInverted"/>
    <dgm:cxn modelId="{1FA51B2A-1539-468E-AF3D-B7F429A5E4AB}" type="presParOf" srcId="{EAF676A8-82D7-4929-9EA3-C703716FBDC5}" destId="{C56CC1D8-E82B-4C1C-AC7D-F2C19DC03530}" srcOrd="2" destOrd="0" presId="urn:microsoft.com/office/officeart/2024/layout/BulletTimelineInverted"/>
    <dgm:cxn modelId="{6A6EE801-9EA5-4570-9F86-1D63ACE2588F}" type="presParOf" srcId="{C56CC1D8-E82B-4C1C-AC7D-F2C19DC03530}" destId="{8434C757-DAE8-46F4-8C26-DD3AC046086F}" srcOrd="0" destOrd="0" presId="urn:microsoft.com/office/officeart/2024/layout/BulletTimelineInverted"/>
    <dgm:cxn modelId="{472B8FA0-3ACA-4593-9983-B718F7A1970B}" type="presParOf" srcId="{8434C757-DAE8-46F4-8C26-DD3AC046086F}" destId="{B6AA892F-C82E-45A6-9144-CFBFA10FED3F}" srcOrd="0" destOrd="0" presId="urn:microsoft.com/office/officeart/2024/layout/BulletTimelineInverted"/>
    <dgm:cxn modelId="{7ABEE455-4A8D-4E67-80E9-4DCDD2477BDA}" type="presParOf" srcId="{8434C757-DAE8-46F4-8C26-DD3AC046086F}" destId="{BC64B6E0-D64D-4CD4-8E2E-A1517B051211}" srcOrd="1" destOrd="0" presId="urn:microsoft.com/office/officeart/2024/layout/BulletTimelineInverted"/>
    <dgm:cxn modelId="{F47953CD-7668-41B8-BAB2-960EC1C2C90F}" type="presParOf" srcId="{C56CC1D8-E82B-4C1C-AC7D-F2C19DC03530}" destId="{D7B71C13-BE5D-4796-9363-606297280077}" srcOrd="1" destOrd="0" presId="urn:microsoft.com/office/officeart/2024/layout/BulletTimelineInverted"/>
    <dgm:cxn modelId="{CEF858CB-3BAD-4081-AB09-B87E302E167F}" type="presParOf" srcId="{C56CC1D8-E82B-4C1C-AC7D-F2C19DC03530}" destId="{2C07FBBB-5085-4CCE-BE22-88F3A3105C98}" srcOrd="2" destOrd="0" presId="urn:microsoft.com/office/officeart/2024/layout/BulletTimelineInverted"/>
    <dgm:cxn modelId="{3C96E4EA-62F0-454B-A481-A64B4EC9B263}" type="presParOf" srcId="{C56CC1D8-E82B-4C1C-AC7D-F2C19DC03530}" destId="{1949A7FA-D98E-4118-B337-D083C5A4A21C}" srcOrd="3" destOrd="0" presId="urn:microsoft.com/office/officeart/2024/layout/BulletTimelineInverted"/>
    <dgm:cxn modelId="{9369D18A-998F-48E4-B0C0-BA2AB2809AD8}" type="presParOf" srcId="{C56CC1D8-E82B-4C1C-AC7D-F2C19DC03530}" destId="{8EFAD382-7855-4B4B-80CF-EBC748CC34A5}" srcOrd="4" destOrd="0" presId="urn:microsoft.com/office/officeart/2024/layout/BulletTimelineInverted"/>
    <dgm:cxn modelId="{D78FFF03-8A45-4B87-A3FC-AB828372F706}" type="presParOf" srcId="{8EFAD382-7855-4B4B-80CF-EBC748CC34A5}" destId="{A23C5B45-D98F-46B1-B71C-4F64D1F2239A}" srcOrd="0" destOrd="0" presId="urn:microsoft.com/office/officeart/2024/layout/BulletTimelineInverted"/>
    <dgm:cxn modelId="{9DF33BEE-B57C-4F8D-A16B-6D5E464164DC}" type="presParOf" srcId="{C56CC1D8-E82B-4C1C-AC7D-F2C19DC03530}" destId="{0EDA525A-0208-4995-9A4F-0B794BA3D48A}" srcOrd="5" destOrd="0" presId="urn:microsoft.com/office/officeart/2024/layout/BulletTimelineInverted"/>
    <dgm:cxn modelId="{4ED40D60-0873-4E8A-BEC2-F4547A223A96}" type="presParOf" srcId="{EAF676A8-82D7-4929-9EA3-C703716FBDC5}" destId="{748A1EF0-C25F-49CF-B617-F65480FDBF33}" srcOrd="3" destOrd="0" presId="urn:microsoft.com/office/officeart/2024/layout/BulletTimelineInverted"/>
    <dgm:cxn modelId="{E9150D21-C9AA-43DF-8D69-6EBD501474C8}" type="presParOf" srcId="{EAF676A8-82D7-4929-9EA3-C703716FBDC5}" destId="{6AD448EE-3CD3-4613-A014-F1221B6F4EDA}" srcOrd="4" destOrd="0" presId="urn:microsoft.com/office/officeart/2024/layout/BulletTimelineInverted"/>
    <dgm:cxn modelId="{03FDC687-0D29-45D6-808A-68D1E2C53D0C}" type="presParOf" srcId="{6AD448EE-3CD3-4613-A014-F1221B6F4EDA}" destId="{04AA6413-A0A9-4F40-B0FF-968C3FD11EBD}" srcOrd="0" destOrd="0" presId="urn:microsoft.com/office/officeart/2024/layout/BulletTimelineInverted"/>
    <dgm:cxn modelId="{BA55D7AC-1060-4261-B0E8-9BB606FF8EE8}" type="presParOf" srcId="{04AA6413-A0A9-4F40-B0FF-968C3FD11EBD}" destId="{45DEB317-BC3F-4238-9FDD-6A6897DFFEE7}" srcOrd="0" destOrd="0" presId="urn:microsoft.com/office/officeart/2024/layout/BulletTimelineInverted"/>
    <dgm:cxn modelId="{B45F02D4-4C7A-45BD-B80F-C8E4DFFE55C8}" type="presParOf" srcId="{04AA6413-A0A9-4F40-B0FF-968C3FD11EBD}" destId="{3CCD776C-82C3-4248-B3BB-855BCD5EE337}" srcOrd="1" destOrd="0" presId="urn:microsoft.com/office/officeart/2024/layout/BulletTimelineInverted"/>
    <dgm:cxn modelId="{DE74874C-11CF-4117-82BB-7C35B9C0398B}" type="presParOf" srcId="{6AD448EE-3CD3-4613-A014-F1221B6F4EDA}" destId="{F77589AC-226B-483C-8D6D-128A9B10B326}" srcOrd="1" destOrd="0" presId="urn:microsoft.com/office/officeart/2024/layout/BulletTimelineInverted"/>
    <dgm:cxn modelId="{EBD5E8D7-60D7-45F5-9598-72A17AC7249A}" type="presParOf" srcId="{6AD448EE-3CD3-4613-A014-F1221B6F4EDA}" destId="{FB08003E-EDA6-45BE-9A09-40D59CA95EF9}" srcOrd="2" destOrd="0" presId="urn:microsoft.com/office/officeart/2024/layout/BulletTimelineInverted"/>
    <dgm:cxn modelId="{072013AE-F6C8-4FDC-BCF9-44990E5148DF}" type="presParOf" srcId="{6AD448EE-3CD3-4613-A014-F1221B6F4EDA}" destId="{B24CAD39-C0D7-4AF1-87C4-C7964346864F}" srcOrd="3" destOrd="0" presId="urn:microsoft.com/office/officeart/2024/layout/BulletTimelineInverted"/>
    <dgm:cxn modelId="{EC4AD5DE-B4A4-4DA0-8975-00A2D14A1D7A}" type="presParOf" srcId="{6AD448EE-3CD3-4613-A014-F1221B6F4EDA}" destId="{DF61A03F-F7FF-4F7C-9A52-9F70F78C5BF0}" srcOrd="4" destOrd="0" presId="urn:microsoft.com/office/officeart/2024/layout/BulletTimelineInverted"/>
    <dgm:cxn modelId="{18E619F4-3002-4D9B-AB50-8FB4E69A6DE1}" type="presParOf" srcId="{DF61A03F-F7FF-4F7C-9A52-9F70F78C5BF0}" destId="{E163CB4E-422B-429D-BD8F-B357A63C3E49}" srcOrd="0" destOrd="0" presId="urn:microsoft.com/office/officeart/2024/layout/BulletTimelineInverted"/>
    <dgm:cxn modelId="{8288EC0D-7E6B-4346-B50A-5ABE7F8A810A}" type="presParOf" srcId="{6AD448EE-3CD3-4613-A014-F1221B6F4EDA}" destId="{75433A1C-9CFD-4AAE-8F9B-41B4F80657A5}" srcOrd="5" destOrd="0" presId="urn:microsoft.com/office/officeart/2024/layout/BulletTimelineInverted"/>
    <dgm:cxn modelId="{6E15EEDA-D46A-4A01-9974-545B4CBCDF6E}" type="presParOf" srcId="{EAF676A8-82D7-4929-9EA3-C703716FBDC5}" destId="{24C61455-6026-4CC1-B817-6A9A14FD4310}" srcOrd="5" destOrd="0" presId="urn:microsoft.com/office/officeart/2024/layout/BulletTimelineInverted"/>
    <dgm:cxn modelId="{2E873CEB-8900-4ED6-B050-2605BE1365DB}" type="presParOf" srcId="{EAF676A8-82D7-4929-9EA3-C703716FBDC5}" destId="{3BD6AA9A-4881-4195-B541-A6E21A946FB6}" srcOrd="6" destOrd="0" presId="urn:microsoft.com/office/officeart/2024/layout/BulletTimelineInverted"/>
    <dgm:cxn modelId="{F4865B0C-FEDF-4706-87C5-52D45F0119F6}" type="presParOf" srcId="{3BD6AA9A-4881-4195-B541-A6E21A946FB6}" destId="{C89201B6-7A65-4824-8D2C-B9EF7024FAFD}" srcOrd="0" destOrd="0" presId="urn:microsoft.com/office/officeart/2024/layout/BulletTimelineInverted"/>
    <dgm:cxn modelId="{F8A67649-268A-48A8-9F54-430D146A3CEA}" type="presParOf" srcId="{C89201B6-7A65-4824-8D2C-B9EF7024FAFD}" destId="{875205ED-9277-46C7-9582-38DA7A22E131}" srcOrd="0" destOrd="0" presId="urn:microsoft.com/office/officeart/2024/layout/BulletTimelineInverted"/>
    <dgm:cxn modelId="{30DDA645-BFFA-488B-ACF7-97ABD9622AAC}" type="presParOf" srcId="{C89201B6-7A65-4824-8D2C-B9EF7024FAFD}" destId="{3DDA12B5-0CD0-4673-9420-235EB024DA0D}" srcOrd="1" destOrd="0" presId="urn:microsoft.com/office/officeart/2024/layout/BulletTimelineInverted"/>
    <dgm:cxn modelId="{C09D2507-D837-4E3E-B587-58C0C4B4BD2D}" type="presParOf" srcId="{3BD6AA9A-4881-4195-B541-A6E21A946FB6}" destId="{4E3892B7-12AE-4228-8E24-036FD926EDC2}" srcOrd="1" destOrd="0" presId="urn:microsoft.com/office/officeart/2024/layout/BulletTimelineInverted"/>
    <dgm:cxn modelId="{3E2E6761-4A8A-445D-ACDF-71EE941FD69C}" type="presParOf" srcId="{3BD6AA9A-4881-4195-B541-A6E21A946FB6}" destId="{E932BB90-DC37-49CD-9F5F-100644B879D5}" srcOrd="2" destOrd="0" presId="urn:microsoft.com/office/officeart/2024/layout/BulletTimelineInverted"/>
    <dgm:cxn modelId="{61FEDF15-2B90-46EE-B812-7F4203FAFA81}" type="presParOf" srcId="{3BD6AA9A-4881-4195-B541-A6E21A946FB6}" destId="{4427DCAD-0D6D-4DF3-837D-20D2A28FF868}" srcOrd="3" destOrd="0" presId="urn:microsoft.com/office/officeart/2024/layout/BulletTimelineInverted"/>
    <dgm:cxn modelId="{A7970B12-D8A3-4B32-80CA-6AF409F050A3}" type="presParOf" srcId="{3BD6AA9A-4881-4195-B541-A6E21A946FB6}" destId="{11957E9A-B51E-4F39-BCF2-B2960A9C11A0}" srcOrd="4" destOrd="0" presId="urn:microsoft.com/office/officeart/2024/layout/BulletTimelineInverted"/>
    <dgm:cxn modelId="{FA3595CD-135D-4107-9DB7-EE7F8760A5C4}" type="presParOf" srcId="{11957E9A-B51E-4F39-BCF2-B2960A9C11A0}" destId="{F5396062-12C2-4EB5-A7EB-51A70792968D}" srcOrd="0" destOrd="0" presId="urn:microsoft.com/office/officeart/2024/layout/BulletTimelineInverted"/>
    <dgm:cxn modelId="{5280EEA1-A23C-4279-8005-80CE960F2B2B}" type="presParOf" srcId="{3BD6AA9A-4881-4195-B541-A6E21A946FB6}" destId="{124918C6-FDAC-4CBB-8622-7A8E5D60470A}" srcOrd="5" destOrd="0" presId="urn:microsoft.com/office/officeart/2024/layout/BulletTimelineInverted"/>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2D8C89-514E-441E-84A1-3D3AA3C9015F}" type="doc">
      <dgm:prSet loTypeId="urn:microsoft.com/office/officeart/2024/layout/VerticalActionList" loCatId="list" qsTypeId="urn:microsoft.com/office/officeart/2005/8/quickstyle/simple4" qsCatId="simple" csTypeId="urn:microsoft.com/office/officeart/2005/8/colors/colorful2" csCatId="colorful" phldr="1"/>
      <dgm:spPr/>
      <dgm:t>
        <a:bodyPr/>
        <a:lstStyle/>
        <a:p>
          <a:endParaRPr lang="en-GB"/>
        </a:p>
      </dgm:t>
    </dgm:pt>
    <dgm:pt modelId="{0250DDFC-013C-42FF-909F-2A8A6D60488A}">
      <dgm:prSet phldrT="[Text]" phldr="0" custT="1"/>
      <dgm:spPr/>
      <dgm:t>
        <a:bodyPr/>
        <a:lstStyle/>
        <a:p>
          <a:pPr algn="just"/>
          <a:r>
            <a:rPr lang="en-IN" sz="6000" dirty="0">
              <a:latin typeface="Times New Roman" panose="02020603050405020304" pitchFamily="18" charset="0"/>
              <a:cs typeface="Times New Roman" panose="02020603050405020304" pitchFamily="18" charset="0"/>
            </a:rPr>
            <a:t>1.</a:t>
          </a:r>
          <a:endParaRPr lang="en-GB" sz="6000" dirty="0">
            <a:latin typeface="Times New Roman" panose="02020603050405020304" pitchFamily="18" charset="0"/>
            <a:cs typeface="Times New Roman" panose="02020603050405020304" pitchFamily="18" charset="0"/>
          </a:endParaRPr>
        </a:p>
      </dgm:t>
    </dgm:pt>
    <dgm:pt modelId="{3C086CCE-4E40-4893-976E-F78695203585}" type="parTrans" cxnId="{09CD6C9A-E513-461D-98CB-18A23E8D52F4}">
      <dgm:prSet/>
      <dgm:spPr/>
      <dgm:t>
        <a:bodyPr/>
        <a:lstStyle/>
        <a:p>
          <a:endParaRPr lang="en-GB"/>
        </a:p>
      </dgm:t>
    </dgm:pt>
    <dgm:pt modelId="{604BE13E-CDC3-45C5-8718-699C596FEC25}" type="sibTrans" cxnId="{09CD6C9A-E513-461D-98CB-18A23E8D52F4}">
      <dgm:prSet/>
      <dgm:spPr/>
      <dgm:t>
        <a:bodyPr/>
        <a:lstStyle/>
        <a:p>
          <a:endParaRPr lang="en-GB"/>
        </a:p>
      </dgm:t>
    </dgm:pt>
    <dgm:pt modelId="{1922990E-8E5A-4A32-B4DB-79A6543131C8}">
      <dgm:prSet phldrT="[Text]" custT="1"/>
      <dgm:spPr/>
      <dgm:t>
        <a:bodyPr/>
        <a:lstStyle/>
        <a:p>
          <a:pPr algn="just"/>
          <a:r>
            <a:rPr lang="en-US" sz="2800" dirty="0">
              <a:latin typeface="Times New Roman" panose="02020603050405020304" pitchFamily="18" charset="0"/>
              <a:ea typeface="Hind Jalandhar"/>
              <a:cs typeface="Times New Roman" panose="02020603050405020304" pitchFamily="18" charset="0"/>
              <a:sym typeface="Hind Jalandhar"/>
            </a:rPr>
            <a:t>Ethical considerations within the care plan include respect for autonomy, informed consent, and confidentiality of the patient throughout treatment (</a:t>
          </a:r>
          <a:r>
            <a:rPr lang="en-US" sz="2800" dirty="0" err="1">
              <a:latin typeface="Times New Roman" panose="02020603050405020304" pitchFamily="18" charset="0"/>
              <a:ea typeface="Hind Jalandhar"/>
              <a:cs typeface="Times New Roman" panose="02020603050405020304" pitchFamily="18" charset="0"/>
              <a:sym typeface="Hind Jalandhar"/>
            </a:rPr>
            <a:t>Ebua</a:t>
          </a:r>
          <a:r>
            <a:rPr lang="en-US" sz="2800" dirty="0">
              <a:latin typeface="Times New Roman" panose="02020603050405020304" pitchFamily="18" charset="0"/>
              <a:ea typeface="Hind Jalandhar"/>
              <a:cs typeface="Times New Roman" panose="02020603050405020304" pitchFamily="18" charset="0"/>
              <a:sym typeface="Hind Jalandhar"/>
            </a:rPr>
            <a:t>, 2025)</a:t>
          </a:r>
          <a:endParaRPr lang="en-GB" sz="2800" dirty="0">
            <a:latin typeface="Times New Roman" panose="02020603050405020304" pitchFamily="18" charset="0"/>
            <a:cs typeface="Times New Roman" panose="02020603050405020304" pitchFamily="18" charset="0"/>
          </a:endParaRPr>
        </a:p>
      </dgm:t>
    </dgm:pt>
    <dgm:pt modelId="{4E751C9E-9316-49DB-91D1-B836F12EB75C}" type="parTrans" cxnId="{FBC463E8-FA64-4707-8EB4-0B7F5F2EB5B4}">
      <dgm:prSet/>
      <dgm:spPr/>
      <dgm:t>
        <a:bodyPr/>
        <a:lstStyle/>
        <a:p>
          <a:endParaRPr lang="en-GB"/>
        </a:p>
      </dgm:t>
    </dgm:pt>
    <dgm:pt modelId="{14D8E81E-3639-4F65-A170-99994787453E}" type="sibTrans" cxnId="{FBC463E8-FA64-4707-8EB4-0B7F5F2EB5B4}">
      <dgm:prSet/>
      <dgm:spPr/>
      <dgm:t>
        <a:bodyPr/>
        <a:lstStyle/>
        <a:p>
          <a:endParaRPr lang="en-GB"/>
        </a:p>
      </dgm:t>
    </dgm:pt>
    <dgm:pt modelId="{B23CFDC1-3072-4123-9A13-1C5039788D24}">
      <dgm:prSet phldrT="[Text]" phldr="0" custT="1"/>
      <dgm:spPr/>
      <dgm:t>
        <a:bodyPr/>
        <a:lstStyle/>
        <a:p>
          <a:pPr algn="just"/>
          <a:r>
            <a:rPr lang="en-IN" sz="6000" dirty="0">
              <a:latin typeface="Times New Roman" panose="02020603050405020304" pitchFamily="18" charset="0"/>
              <a:cs typeface="Times New Roman" panose="02020603050405020304" pitchFamily="18" charset="0"/>
            </a:rPr>
            <a:t>2. </a:t>
          </a:r>
          <a:endParaRPr lang="en-GB" sz="6000" dirty="0">
            <a:latin typeface="Times New Roman" panose="02020603050405020304" pitchFamily="18" charset="0"/>
            <a:cs typeface="Times New Roman" panose="02020603050405020304" pitchFamily="18" charset="0"/>
          </a:endParaRPr>
        </a:p>
      </dgm:t>
    </dgm:pt>
    <dgm:pt modelId="{17DC2265-9D29-494D-B8EA-5BCCAB5D553E}" type="parTrans" cxnId="{33C0CA04-AC81-4ED5-B52B-D96350051DC2}">
      <dgm:prSet/>
      <dgm:spPr/>
      <dgm:t>
        <a:bodyPr/>
        <a:lstStyle/>
        <a:p>
          <a:endParaRPr lang="en-GB"/>
        </a:p>
      </dgm:t>
    </dgm:pt>
    <dgm:pt modelId="{1B0A9264-37AD-489E-9546-1887FDA334F7}" type="sibTrans" cxnId="{33C0CA04-AC81-4ED5-B52B-D96350051DC2}">
      <dgm:prSet/>
      <dgm:spPr/>
      <dgm:t>
        <a:bodyPr/>
        <a:lstStyle/>
        <a:p>
          <a:endParaRPr lang="en-GB"/>
        </a:p>
      </dgm:t>
    </dgm:pt>
    <dgm:pt modelId="{FECA7E2D-17AA-4797-B9A8-855BE00E2442}">
      <dgm:prSet phldrT="[Text]" custT="1"/>
      <dgm:spPr/>
      <dgm:t>
        <a:bodyPr/>
        <a:lstStyle/>
        <a:p>
          <a:pPr algn="just"/>
          <a:r>
            <a:rPr lang="en-US" sz="2800" dirty="0">
              <a:latin typeface="Times New Roman" panose="02020603050405020304" pitchFamily="18" charset="0"/>
              <a:ea typeface="Hind Jalandhar"/>
              <a:cs typeface="Times New Roman" panose="02020603050405020304" pitchFamily="18" charset="0"/>
              <a:sym typeface="Hind Jalandhar"/>
            </a:rPr>
            <a:t>Effective communication includes the use of simple language and active listening while constantly guiding the patient about prescribed care and treatment adherence (Solh Dost et al. 2025)</a:t>
          </a:r>
          <a:endParaRPr lang="en-GB" sz="2800" dirty="0">
            <a:latin typeface="Times New Roman" panose="02020603050405020304" pitchFamily="18" charset="0"/>
            <a:cs typeface="Times New Roman" panose="02020603050405020304" pitchFamily="18" charset="0"/>
          </a:endParaRPr>
        </a:p>
      </dgm:t>
    </dgm:pt>
    <dgm:pt modelId="{F769D762-0CAE-4C78-9F46-0BBB2CF11833}" type="parTrans" cxnId="{398B1831-ABD7-444B-BF69-E67CE5007C3F}">
      <dgm:prSet/>
      <dgm:spPr/>
      <dgm:t>
        <a:bodyPr/>
        <a:lstStyle/>
        <a:p>
          <a:endParaRPr lang="en-GB"/>
        </a:p>
      </dgm:t>
    </dgm:pt>
    <dgm:pt modelId="{0E183059-A90B-428F-8680-214EDE875001}" type="sibTrans" cxnId="{398B1831-ABD7-444B-BF69-E67CE5007C3F}">
      <dgm:prSet/>
      <dgm:spPr/>
      <dgm:t>
        <a:bodyPr/>
        <a:lstStyle/>
        <a:p>
          <a:endParaRPr lang="en-GB"/>
        </a:p>
      </dgm:t>
    </dgm:pt>
    <dgm:pt modelId="{9AF7BA2A-08F3-4D79-B174-BFB322F710A6}">
      <dgm:prSet phldrT="[Text]" phldr="0" custT="1"/>
      <dgm:spPr/>
      <dgm:t>
        <a:bodyPr/>
        <a:lstStyle/>
        <a:p>
          <a:pPr algn="just"/>
          <a:r>
            <a:rPr lang="en-IN" sz="6000" dirty="0">
              <a:latin typeface="Times New Roman" panose="02020603050405020304" pitchFamily="18" charset="0"/>
              <a:cs typeface="Times New Roman" panose="02020603050405020304" pitchFamily="18" charset="0"/>
            </a:rPr>
            <a:t>3.</a:t>
          </a:r>
          <a:endParaRPr lang="en-GB" sz="6000" dirty="0">
            <a:latin typeface="Times New Roman" panose="02020603050405020304" pitchFamily="18" charset="0"/>
            <a:cs typeface="Times New Roman" panose="02020603050405020304" pitchFamily="18" charset="0"/>
          </a:endParaRPr>
        </a:p>
      </dgm:t>
    </dgm:pt>
    <dgm:pt modelId="{B8BFEDB3-E4AB-4894-8C81-74C6F66CDE31}" type="parTrans" cxnId="{270DA4B8-82C7-49E7-964F-8A0F7210127A}">
      <dgm:prSet/>
      <dgm:spPr/>
      <dgm:t>
        <a:bodyPr/>
        <a:lstStyle/>
        <a:p>
          <a:endParaRPr lang="en-GB"/>
        </a:p>
      </dgm:t>
    </dgm:pt>
    <dgm:pt modelId="{8B266C8A-03DE-4B25-A110-E5B96927F710}" type="sibTrans" cxnId="{270DA4B8-82C7-49E7-964F-8A0F7210127A}">
      <dgm:prSet/>
      <dgm:spPr/>
      <dgm:t>
        <a:bodyPr/>
        <a:lstStyle/>
        <a:p>
          <a:endParaRPr lang="en-GB"/>
        </a:p>
      </dgm:t>
    </dgm:pt>
    <dgm:pt modelId="{1D9758BB-F2A9-44FA-BD33-45E640580C9B}">
      <dgm:prSet phldrT="[Text]" custT="1"/>
      <dgm:spPr/>
      <dgm:t>
        <a:bodyPr/>
        <a:lstStyle/>
        <a:p>
          <a:pPr algn="just"/>
          <a:r>
            <a:rPr lang="en-US" sz="2800" dirty="0">
              <a:latin typeface="Times New Roman" panose="02020603050405020304" pitchFamily="18" charset="0"/>
              <a:ea typeface="Hind Jalandhar"/>
              <a:cs typeface="Times New Roman" panose="02020603050405020304" pitchFamily="18" charset="0"/>
              <a:sym typeface="Hind Jalandhar"/>
            </a:rPr>
            <a:t>Shared-decision making, considering the autonomy of the fictional patient, can support disease management in the long-term. </a:t>
          </a:r>
          <a:endParaRPr lang="en-GB" sz="2800" dirty="0">
            <a:latin typeface="Times New Roman" panose="02020603050405020304" pitchFamily="18" charset="0"/>
            <a:cs typeface="Times New Roman" panose="02020603050405020304" pitchFamily="18" charset="0"/>
          </a:endParaRPr>
        </a:p>
      </dgm:t>
    </dgm:pt>
    <dgm:pt modelId="{03EB65E0-32D3-45EF-8075-4D6F898D76E5}" type="parTrans" cxnId="{F8EB036F-C143-4C3F-B508-AEE53B87D51D}">
      <dgm:prSet/>
      <dgm:spPr/>
      <dgm:t>
        <a:bodyPr/>
        <a:lstStyle/>
        <a:p>
          <a:endParaRPr lang="en-GB"/>
        </a:p>
      </dgm:t>
    </dgm:pt>
    <dgm:pt modelId="{8C68E974-058B-4A3E-BDEF-3FA5479F73AF}" type="sibTrans" cxnId="{F8EB036F-C143-4C3F-B508-AEE53B87D51D}">
      <dgm:prSet/>
      <dgm:spPr/>
      <dgm:t>
        <a:bodyPr/>
        <a:lstStyle/>
        <a:p>
          <a:endParaRPr lang="en-GB"/>
        </a:p>
      </dgm:t>
    </dgm:pt>
    <dgm:pt modelId="{EF394F35-474A-4FF4-A8AB-E23A5CA2EF1D}" type="pres">
      <dgm:prSet presAssocID="{012D8C89-514E-441E-84A1-3D3AA3C9015F}" presName="Name0" presStyleCnt="0">
        <dgm:presLayoutVars>
          <dgm:dir/>
          <dgm:animLvl val="lvl"/>
          <dgm:resizeHandles val="exact"/>
        </dgm:presLayoutVars>
      </dgm:prSet>
      <dgm:spPr/>
    </dgm:pt>
    <dgm:pt modelId="{B45B2941-0458-4382-8B15-6187F7C877FE}" type="pres">
      <dgm:prSet presAssocID="{0250DDFC-013C-42FF-909F-2A8A6D60488A}" presName="linNode" presStyleCnt="0"/>
      <dgm:spPr/>
    </dgm:pt>
    <dgm:pt modelId="{900E17F0-15AF-4776-B1D8-0B811C076D15}" type="pres">
      <dgm:prSet presAssocID="{0250DDFC-013C-42FF-909F-2A8A6D60488A}" presName="bgOutline" presStyleLbl="fgAcc1" presStyleIdx="0" presStyleCnt="3"/>
      <dgm:spPr/>
    </dgm:pt>
    <dgm:pt modelId="{1F9E9283-7C8D-489D-A819-66195A62CFE7}" type="pres">
      <dgm:prSet presAssocID="{0250DDFC-013C-42FF-909F-2A8A6D60488A}" presName="parentText" presStyleLbl="alignNode1" presStyleIdx="0" presStyleCnt="3">
        <dgm:presLayoutVars>
          <dgm:chMax val="1"/>
          <dgm:bulletEnabled/>
        </dgm:presLayoutVars>
      </dgm:prSet>
      <dgm:spPr/>
    </dgm:pt>
    <dgm:pt modelId="{5569CBEA-5D4B-4F91-87A1-2933CB10DD55}" type="pres">
      <dgm:prSet presAssocID="{0250DDFC-013C-42FF-909F-2A8A6D60488A}" presName="descendantText" presStyleLbl="revTx" presStyleIdx="0" presStyleCnt="0">
        <dgm:presLayoutVars>
          <dgm:bulletEnabled/>
        </dgm:presLayoutVars>
      </dgm:prSet>
      <dgm:spPr/>
    </dgm:pt>
    <dgm:pt modelId="{78B181FF-83B1-4442-8041-3AD7542D3BF1}" type="pres">
      <dgm:prSet presAssocID="{604BE13E-CDC3-45C5-8718-699C596FEC25}" presName="sp" presStyleCnt="0"/>
      <dgm:spPr/>
    </dgm:pt>
    <dgm:pt modelId="{9B0DCACE-BBAE-44DE-BE9C-1DB29F34AB88}" type="pres">
      <dgm:prSet presAssocID="{B23CFDC1-3072-4123-9A13-1C5039788D24}" presName="linNode" presStyleCnt="0"/>
      <dgm:spPr/>
    </dgm:pt>
    <dgm:pt modelId="{ADD06983-9DBE-43C4-9C96-BC5DE1BF5D57}" type="pres">
      <dgm:prSet presAssocID="{B23CFDC1-3072-4123-9A13-1C5039788D24}" presName="bgOutline" presStyleLbl="fgAcc1" presStyleIdx="1" presStyleCnt="3"/>
      <dgm:spPr/>
    </dgm:pt>
    <dgm:pt modelId="{CCE69A95-7680-466A-A98D-140A453EE9D0}" type="pres">
      <dgm:prSet presAssocID="{B23CFDC1-3072-4123-9A13-1C5039788D24}" presName="parentText" presStyleLbl="alignNode1" presStyleIdx="1" presStyleCnt="3">
        <dgm:presLayoutVars>
          <dgm:chMax val="1"/>
          <dgm:bulletEnabled/>
        </dgm:presLayoutVars>
      </dgm:prSet>
      <dgm:spPr/>
    </dgm:pt>
    <dgm:pt modelId="{FD767F9A-DCEB-48AF-9A5D-0FC01CF44A01}" type="pres">
      <dgm:prSet presAssocID="{B23CFDC1-3072-4123-9A13-1C5039788D24}" presName="descendantText" presStyleLbl="revTx" presStyleIdx="0" presStyleCnt="0">
        <dgm:presLayoutVars>
          <dgm:bulletEnabled/>
        </dgm:presLayoutVars>
      </dgm:prSet>
      <dgm:spPr/>
    </dgm:pt>
    <dgm:pt modelId="{B5DA52DF-A5A4-41E2-8132-98719E657145}" type="pres">
      <dgm:prSet presAssocID="{1B0A9264-37AD-489E-9546-1887FDA334F7}" presName="sp" presStyleCnt="0"/>
      <dgm:spPr/>
    </dgm:pt>
    <dgm:pt modelId="{4248500E-40E6-48B6-9634-0351493E308C}" type="pres">
      <dgm:prSet presAssocID="{9AF7BA2A-08F3-4D79-B174-BFB322F710A6}" presName="linNode" presStyleCnt="0"/>
      <dgm:spPr/>
    </dgm:pt>
    <dgm:pt modelId="{461A8400-65E5-4EAF-962C-79D20101EFE3}" type="pres">
      <dgm:prSet presAssocID="{9AF7BA2A-08F3-4D79-B174-BFB322F710A6}" presName="bgOutline" presStyleLbl="fgAcc1" presStyleIdx="2" presStyleCnt="3"/>
      <dgm:spPr/>
    </dgm:pt>
    <dgm:pt modelId="{9E87B995-C078-40EE-B275-834DF0111BC7}" type="pres">
      <dgm:prSet presAssocID="{9AF7BA2A-08F3-4D79-B174-BFB322F710A6}" presName="parentText" presStyleLbl="alignNode1" presStyleIdx="2" presStyleCnt="3">
        <dgm:presLayoutVars>
          <dgm:chMax val="1"/>
          <dgm:bulletEnabled/>
        </dgm:presLayoutVars>
      </dgm:prSet>
      <dgm:spPr/>
    </dgm:pt>
    <dgm:pt modelId="{60E952C3-D804-4BC0-AF3F-5D91731560D7}" type="pres">
      <dgm:prSet presAssocID="{9AF7BA2A-08F3-4D79-B174-BFB322F710A6}" presName="descendantText" presStyleLbl="revTx" presStyleIdx="0" presStyleCnt="0">
        <dgm:presLayoutVars>
          <dgm:bulletEnabled/>
        </dgm:presLayoutVars>
      </dgm:prSet>
      <dgm:spPr/>
    </dgm:pt>
  </dgm:ptLst>
  <dgm:cxnLst>
    <dgm:cxn modelId="{33C0CA04-AC81-4ED5-B52B-D96350051DC2}" srcId="{012D8C89-514E-441E-84A1-3D3AA3C9015F}" destId="{B23CFDC1-3072-4123-9A13-1C5039788D24}" srcOrd="1" destOrd="0" parTransId="{17DC2265-9D29-494D-B8EA-5BCCAB5D553E}" sibTransId="{1B0A9264-37AD-489E-9546-1887FDA334F7}"/>
    <dgm:cxn modelId="{A224B807-0C75-49AE-B74E-3A35E620BE20}" type="presOf" srcId="{FECA7E2D-17AA-4797-B9A8-855BE00E2442}" destId="{FD767F9A-DCEB-48AF-9A5D-0FC01CF44A01}" srcOrd="0" destOrd="0" presId="urn:microsoft.com/office/officeart/2024/layout/VerticalActionList"/>
    <dgm:cxn modelId="{398B1831-ABD7-444B-BF69-E67CE5007C3F}" srcId="{B23CFDC1-3072-4123-9A13-1C5039788D24}" destId="{FECA7E2D-17AA-4797-B9A8-855BE00E2442}" srcOrd="0" destOrd="0" parTransId="{F769D762-0CAE-4C78-9F46-0BBB2CF11833}" sibTransId="{0E183059-A90B-428F-8680-214EDE875001}"/>
    <dgm:cxn modelId="{257E0E4C-0072-44B6-8AFA-949D76F48336}" type="presOf" srcId="{1922990E-8E5A-4A32-B4DB-79A6543131C8}" destId="{5569CBEA-5D4B-4F91-87A1-2933CB10DD55}" srcOrd="0" destOrd="0" presId="urn:microsoft.com/office/officeart/2024/layout/VerticalActionList"/>
    <dgm:cxn modelId="{A06EA24E-93F7-4C95-9455-CBDEEEC298AE}" type="presOf" srcId="{9AF7BA2A-08F3-4D79-B174-BFB322F710A6}" destId="{9E87B995-C078-40EE-B275-834DF0111BC7}" srcOrd="1" destOrd="0" presId="urn:microsoft.com/office/officeart/2024/layout/VerticalActionList"/>
    <dgm:cxn modelId="{F8EB036F-C143-4C3F-B508-AEE53B87D51D}" srcId="{9AF7BA2A-08F3-4D79-B174-BFB322F710A6}" destId="{1D9758BB-F2A9-44FA-BD33-45E640580C9B}" srcOrd="0" destOrd="0" parTransId="{03EB65E0-32D3-45EF-8075-4D6F898D76E5}" sibTransId="{8C68E974-058B-4A3E-BDEF-3FA5479F73AF}"/>
    <dgm:cxn modelId="{2FB64B6F-8766-43E5-A0F2-F537C2692777}" type="presOf" srcId="{012D8C89-514E-441E-84A1-3D3AA3C9015F}" destId="{EF394F35-474A-4FF4-A8AB-E23A5CA2EF1D}" srcOrd="0" destOrd="0" presId="urn:microsoft.com/office/officeart/2024/layout/VerticalActionList"/>
    <dgm:cxn modelId="{B0199396-9E1F-4B88-B81A-E1FBF206F880}" type="presOf" srcId="{1D9758BB-F2A9-44FA-BD33-45E640580C9B}" destId="{60E952C3-D804-4BC0-AF3F-5D91731560D7}" srcOrd="0" destOrd="0" presId="urn:microsoft.com/office/officeart/2024/layout/VerticalActionList"/>
    <dgm:cxn modelId="{09CD6C9A-E513-461D-98CB-18A23E8D52F4}" srcId="{012D8C89-514E-441E-84A1-3D3AA3C9015F}" destId="{0250DDFC-013C-42FF-909F-2A8A6D60488A}" srcOrd="0" destOrd="0" parTransId="{3C086CCE-4E40-4893-976E-F78695203585}" sibTransId="{604BE13E-CDC3-45C5-8718-699C596FEC25}"/>
    <dgm:cxn modelId="{EB33339F-A026-490C-A03C-6F1A41087327}" type="presOf" srcId="{0250DDFC-013C-42FF-909F-2A8A6D60488A}" destId="{1F9E9283-7C8D-489D-A819-66195A62CFE7}" srcOrd="1" destOrd="0" presId="urn:microsoft.com/office/officeart/2024/layout/VerticalActionList"/>
    <dgm:cxn modelId="{30AFD4B5-2461-4940-A6C8-A84FA4331B27}" type="presOf" srcId="{B23CFDC1-3072-4123-9A13-1C5039788D24}" destId="{CCE69A95-7680-466A-A98D-140A453EE9D0}" srcOrd="1" destOrd="0" presId="urn:microsoft.com/office/officeart/2024/layout/VerticalActionList"/>
    <dgm:cxn modelId="{270DA4B8-82C7-49E7-964F-8A0F7210127A}" srcId="{012D8C89-514E-441E-84A1-3D3AA3C9015F}" destId="{9AF7BA2A-08F3-4D79-B174-BFB322F710A6}" srcOrd="2" destOrd="0" parTransId="{B8BFEDB3-E4AB-4894-8C81-74C6F66CDE31}" sibTransId="{8B266C8A-03DE-4B25-A110-E5B96927F710}"/>
    <dgm:cxn modelId="{06043ACC-5E3E-42AE-847D-6A03480CD7DB}" type="presOf" srcId="{9AF7BA2A-08F3-4D79-B174-BFB322F710A6}" destId="{461A8400-65E5-4EAF-962C-79D20101EFE3}" srcOrd="0" destOrd="0" presId="urn:microsoft.com/office/officeart/2024/layout/VerticalActionList"/>
    <dgm:cxn modelId="{9D0B43CD-B24E-4355-8AA2-199B34A7B162}" type="presOf" srcId="{B23CFDC1-3072-4123-9A13-1C5039788D24}" destId="{ADD06983-9DBE-43C4-9C96-BC5DE1BF5D57}" srcOrd="0" destOrd="0" presId="urn:microsoft.com/office/officeart/2024/layout/VerticalActionList"/>
    <dgm:cxn modelId="{6055A8E1-4ED3-4D62-8450-A424027A5155}" type="presOf" srcId="{0250DDFC-013C-42FF-909F-2A8A6D60488A}" destId="{900E17F0-15AF-4776-B1D8-0B811C076D15}" srcOrd="0" destOrd="0" presId="urn:microsoft.com/office/officeart/2024/layout/VerticalActionList"/>
    <dgm:cxn modelId="{FBC463E8-FA64-4707-8EB4-0B7F5F2EB5B4}" srcId="{0250DDFC-013C-42FF-909F-2A8A6D60488A}" destId="{1922990E-8E5A-4A32-B4DB-79A6543131C8}" srcOrd="0" destOrd="0" parTransId="{4E751C9E-9316-49DB-91D1-B836F12EB75C}" sibTransId="{14D8E81E-3639-4F65-A170-99994787453E}"/>
    <dgm:cxn modelId="{D2B7624E-102E-469B-9A79-E14BF4C578CA}" type="presParOf" srcId="{EF394F35-474A-4FF4-A8AB-E23A5CA2EF1D}" destId="{B45B2941-0458-4382-8B15-6187F7C877FE}" srcOrd="0" destOrd="0" presId="urn:microsoft.com/office/officeart/2024/layout/VerticalActionList"/>
    <dgm:cxn modelId="{18A3439D-4806-4A61-913A-A1CC29A9BC04}" type="presParOf" srcId="{B45B2941-0458-4382-8B15-6187F7C877FE}" destId="{900E17F0-15AF-4776-B1D8-0B811C076D15}" srcOrd="0" destOrd="0" presId="urn:microsoft.com/office/officeart/2024/layout/VerticalActionList"/>
    <dgm:cxn modelId="{DBCFC881-0E74-4ADB-A97D-FEEF760C97FB}" type="presParOf" srcId="{B45B2941-0458-4382-8B15-6187F7C877FE}" destId="{1F9E9283-7C8D-489D-A819-66195A62CFE7}" srcOrd="1" destOrd="0" presId="urn:microsoft.com/office/officeart/2024/layout/VerticalActionList"/>
    <dgm:cxn modelId="{3B05B6F7-3676-4499-A45D-DAF1A33226E5}" type="presParOf" srcId="{B45B2941-0458-4382-8B15-6187F7C877FE}" destId="{5569CBEA-5D4B-4F91-87A1-2933CB10DD55}" srcOrd="2" destOrd="0" presId="urn:microsoft.com/office/officeart/2024/layout/VerticalActionList"/>
    <dgm:cxn modelId="{8B98790E-8662-4D03-9FE8-49AEC94A22B1}" type="presParOf" srcId="{EF394F35-474A-4FF4-A8AB-E23A5CA2EF1D}" destId="{78B181FF-83B1-4442-8041-3AD7542D3BF1}" srcOrd="1" destOrd="0" presId="urn:microsoft.com/office/officeart/2024/layout/VerticalActionList"/>
    <dgm:cxn modelId="{7AB66965-C2DD-43C8-AF67-EDF24D9FD1E4}" type="presParOf" srcId="{EF394F35-474A-4FF4-A8AB-E23A5CA2EF1D}" destId="{9B0DCACE-BBAE-44DE-BE9C-1DB29F34AB88}" srcOrd="2" destOrd="0" presId="urn:microsoft.com/office/officeart/2024/layout/VerticalActionList"/>
    <dgm:cxn modelId="{FA8A123A-8A2F-4555-8546-01627FDCD6CD}" type="presParOf" srcId="{9B0DCACE-BBAE-44DE-BE9C-1DB29F34AB88}" destId="{ADD06983-9DBE-43C4-9C96-BC5DE1BF5D57}" srcOrd="0" destOrd="0" presId="urn:microsoft.com/office/officeart/2024/layout/VerticalActionList"/>
    <dgm:cxn modelId="{937DC68F-BEDB-4D7E-AD8C-8F8F8AD100B4}" type="presParOf" srcId="{9B0DCACE-BBAE-44DE-BE9C-1DB29F34AB88}" destId="{CCE69A95-7680-466A-A98D-140A453EE9D0}" srcOrd="1" destOrd="0" presId="urn:microsoft.com/office/officeart/2024/layout/VerticalActionList"/>
    <dgm:cxn modelId="{DD0A35EF-D522-401C-8896-60F456CCD553}" type="presParOf" srcId="{9B0DCACE-BBAE-44DE-BE9C-1DB29F34AB88}" destId="{FD767F9A-DCEB-48AF-9A5D-0FC01CF44A01}" srcOrd="2" destOrd="0" presId="urn:microsoft.com/office/officeart/2024/layout/VerticalActionList"/>
    <dgm:cxn modelId="{55F019AD-BD93-47C6-99E1-0BDC7F79C944}" type="presParOf" srcId="{EF394F35-474A-4FF4-A8AB-E23A5CA2EF1D}" destId="{B5DA52DF-A5A4-41E2-8132-98719E657145}" srcOrd="3" destOrd="0" presId="urn:microsoft.com/office/officeart/2024/layout/VerticalActionList"/>
    <dgm:cxn modelId="{B3CD3A15-4534-42CB-B6FC-D371ED6A1D54}" type="presParOf" srcId="{EF394F35-474A-4FF4-A8AB-E23A5CA2EF1D}" destId="{4248500E-40E6-48B6-9634-0351493E308C}" srcOrd="4" destOrd="0" presId="urn:microsoft.com/office/officeart/2024/layout/VerticalActionList"/>
    <dgm:cxn modelId="{0EBCA48F-0CDC-4B51-BC4F-6C954875219A}" type="presParOf" srcId="{4248500E-40E6-48B6-9634-0351493E308C}" destId="{461A8400-65E5-4EAF-962C-79D20101EFE3}" srcOrd="0" destOrd="0" presId="urn:microsoft.com/office/officeart/2024/layout/VerticalActionList"/>
    <dgm:cxn modelId="{87D686BD-787F-4E6F-9DCB-3F5E289A4C7B}" type="presParOf" srcId="{4248500E-40E6-48B6-9634-0351493E308C}" destId="{9E87B995-C078-40EE-B275-834DF0111BC7}" srcOrd="1" destOrd="0" presId="urn:microsoft.com/office/officeart/2024/layout/VerticalActionList"/>
    <dgm:cxn modelId="{7D006011-3849-4C36-9806-D9BE16937BF9}" type="presParOf" srcId="{4248500E-40E6-48B6-9634-0351493E308C}" destId="{60E952C3-D804-4BC0-AF3F-5D91731560D7}" srcOrd="2" destOrd="0" presId="urn:microsoft.com/office/officeart/2024/layout/VerticalAction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3BCAF-61E8-4AB6-800A-4744519B047B}">
      <dsp:nvSpPr>
        <dsp:cNvPr id="0" name=""/>
        <dsp:cNvSpPr/>
      </dsp:nvSpPr>
      <dsp:spPr>
        <a:xfrm>
          <a:off x="0" y="3168396"/>
          <a:ext cx="16393363" cy="64008"/>
        </a:xfrm>
        <a:prstGeom prst="rect">
          <a:avLst/>
        </a:prstGeom>
        <a:gradFill rotWithShape="0">
          <a:gsLst>
            <a:gs pos="0">
              <a:schemeClr val="accent2">
                <a:tint val="76000"/>
              </a:schemeClr>
            </a:gs>
            <a:gs pos="100000">
              <a:schemeClr val="accent2">
                <a:tint val="76000"/>
              </a:schemeClr>
            </a:gs>
          </a:gsLst>
          <a:lin ang="0" scaled="0"/>
        </a:gra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A8099F7E-18AA-4B98-A942-38BDC533C151}">
      <dsp:nvSpPr>
        <dsp:cNvPr id="0" name=""/>
        <dsp:cNvSpPr/>
      </dsp:nvSpPr>
      <dsp:spPr>
        <a:xfrm>
          <a:off x="16075152" y="2944368"/>
          <a:ext cx="384048" cy="512064"/>
        </a:xfrm>
        <a:prstGeom prst="chevron">
          <a:avLst>
            <a:gd name="adj" fmla="val 75000"/>
          </a:avLst>
        </a:prstGeom>
        <a:gradFill rotWithShape="0">
          <a:gsLst>
            <a:gs pos="0">
              <a:schemeClr val="accent2">
                <a:tint val="76000"/>
              </a:schemeClr>
            </a:gs>
            <a:gs pos="100000">
              <a:schemeClr val="accent2">
                <a:tint val="76000"/>
              </a:schemeClr>
            </a:gs>
          </a:gsLst>
          <a:lin ang="0" scaled="0"/>
        </a:gra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16A623BF-7BA5-41F9-AC34-5FC825FCC76F}">
      <dsp:nvSpPr>
        <dsp:cNvPr id="0" name=""/>
        <dsp:cNvSpPr/>
      </dsp:nvSpPr>
      <dsp:spPr>
        <a:xfrm>
          <a:off x="838192" y="1122002"/>
          <a:ext cx="5463120" cy="1411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1244600">
            <a:lnSpc>
              <a:spcPct val="90000"/>
            </a:lnSpc>
            <a:spcBef>
              <a:spcPct val="0"/>
            </a:spcBef>
            <a:spcAft>
              <a:spcPct val="35000"/>
            </a:spcAft>
            <a:buNone/>
          </a:pPr>
          <a:r>
            <a:rPr lang="en-US" sz="2800" kern="1200" dirty="0">
              <a:latin typeface="Times New Roman" panose="02020603050405020304" pitchFamily="18" charset="0"/>
              <a:ea typeface="Hind Jalandhar"/>
              <a:cs typeface="Times New Roman" panose="02020603050405020304" pitchFamily="18" charset="0"/>
              <a:sym typeface="Hind Jalandhar"/>
            </a:rPr>
            <a:t>Developing a person-</a:t>
          </a:r>
          <a:r>
            <a:rPr lang="en-US" sz="2800" kern="1200" dirty="0" err="1">
              <a:latin typeface="Times New Roman" panose="02020603050405020304" pitchFamily="18" charset="0"/>
              <a:ea typeface="Hind Jalandhar"/>
              <a:cs typeface="Times New Roman" panose="02020603050405020304" pitchFamily="18" charset="0"/>
              <a:sym typeface="Hind Jalandhar"/>
            </a:rPr>
            <a:t>centred</a:t>
          </a:r>
          <a:r>
            <a:rPr lang="en-US" sz="2800" kern="1200" dirty="0">
              <a:latin typeface="Times New Roman" panose="02020603050405020304" pitchFamily="18" charset="0"/>
              <a:ea typeface="Hind Jalandhar"/>
              <a:cs typeface="Times New Roman" panose="02020603050405020304" pitchFamily="18" charset="0"/>
              <a:sym typeface="Hind Jalandhar"/>
            </a:rPr>
            <a:t> plan while </a:t>
          </a:r>
          <a:r>
            <a:rPr lang="en-US" sz="2800" kern="1200" dirty="0" err="1">
              <a:latin typeface="Times New Roman" panose="02020603050405020304" pitchFamily="18" charset="0"/>
              <a:ea typeface="Hind Jalandhar"/>
              <a:cs typeface="Times New Roman" panose="02020603050405020304" pitchFamily="18" charset="0"/>
              <a:sym typeface="Hind Jalandhar"/>
            </a:rPr>
            <a:t>analysing</a:t>
          </a:r>
          <a:r>
            <a:rPr lang="en-US" sz="2800" kern="1200" dirty="0">
              <a:latin typeface="Times New Roman" panose="02020603050405020304" pitchFamily="18" charset="0"/>
              <a:ea typeface="Hind Jalandhar"/>
              <a:cs typeface="Times New Roman" panose="02020603050405020304" pitchFamily="18" charset="0"/>
              <a:sym typeface="Hind Jalandhar"/>
            </a:rPr>
            <a:t> the health conditions and medical history helps to support long-term treatment and improved health (Lydahl et al. 2022)</a:t>
          </a:r>
          <a:endParaRPr lang="en-GB" sz="2800" kern="1200" dirty="0"/>
        </a:p>
      </dsp:txBody>
      <dsp:txXfrm>
        <a:off x="838192" y="1122002"/>
        <a:ext cx="5463120" cy="1411090"/>
      </dsp:txXfrm>
    </dsp:sp>
    <dsp:sp modelId="{1E3E6C51-0E97-403B-930D-68233DDD72F1}">
      <dsp:nvSpPr>
        <dsp:cNvPr id="0" name=""/>
        <dsp:cNvSpPr/>
      </dsp:nvSpPr>
      <dsp:spPr>
        <a:xfrm>
          <a:off x="838192" y="392127"/>
          <a:ext cx="5463120" cy="729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just" defTabSz="1600200">
            <a:lnSpc>
              <a:spcPct val="90000"/>
            </a:lnSpc>
            <a:spcBef>
              <a:spcPct val="0"/>
            </a:spcBef>
            <a:spcAft>
              <a:spcPct val="35000"/>
            </a:spcAft>
            <a:buNone/>
            <a:defRPr b="1"/>
          </a:pPr>
          <a:r>
            <a:rPr lang="en-US" sz="3600" kern="1200" dirty="0">
              <a:latin typeface="Times New Roman" panose="02020603050405020304" pitchFamily="18" charset="0"/>
              <a:ea typeface="Hind Jalandhar"/>
              <a:cs typeface="Times New Roman" panose="02020603050405020304" pitchFamily="18" charset="0"/>
              <a:sym typeface="Hind Jalandhar"/>
            </a:rPr>
            <a:t>Plan 1</a:t>
          </a:r>
          <a:endParaRPr lang="en-GB" sz="3600" kern="1200" dirty="0"/>
        </a:p>
      </dsp:txBody>
      <dsp:txXfrm>
        <a:off x="838192" y="392127"/>
        <a:ext cx="5463120" cy="729874"/>
      </dsp:txXfrm>
    </dsp:sp>
    <dsp:sp modelId="{E9FC65EA-9BCD-471D-B184-2D27D53BDE45}">
      <dsp:nvSpPr>
        <dsp:cNvPr id="0" name=""/>
        <dsp:cNvSpPr/>
      </dsp:nvSpPr>
      <dsp:spPr>
        <a:xfrm>
          <a:off x="386057" y="830740"/>
          <a:ext cx="51206" cy="2384256"/>
        </a:xfrm>
        <a:prstGeom prst="rect">
          <a:avLst/>
        </a:prstGeom>
        <a:solidFill>
          <a:schemeClr val="accent2">
            <a:shade val="9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D7B71C13-BE5D-4796-9363-606297280077}">
      <dsp:nvSpPr>
        <dsp:cNvPr id="0" name=""/>
        <dsp:cNvSpPr/>
      </dsp:nvSpPr>
      <dsp:spPr>
        <a:xfrm>
          <a:off x="4114806" y="4231861"/>
          <a:ext cx="5463120" cy="1172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1244600">
            <a:lnSpc>
              <a:spcPct val="90000"/>
            </a:lnSpc>
            <a:spcBef>
              <a:spcPct val="0"/>
            </a:spcBef>
            <a:spcAft>
              <a:spcPct val="35000"/>
            </a:spcAft>
            <a:buNone/>
          </a:pPr>
          <a:r>
            <a:rPr lang="en-US" sz="2800" kern="1200" dirty="0">
              <a:latin typeface="Times New Roman" panose="02020603050405020304" pitchFamily="18" charset="0"/>
              <a:ea typeface="Hind Jalandhar"/>
              <a:cs typeface="Times New Roman" panose="02020603050405020304" pitchFamily="18" charset="0"/>
              <a:sym typeface="Hind Jalandhar"/>
            </a:rPr>
            <a:t>The development plan </a:t>
          </a:r>
          <a:r>
            <a:rPr lang="en-US" sz="2800" kern="1200" dirty="0" err="1">
              <a:latin typeface="Times New Roman" panose="02020603050405020304" pitchFamily="18" charset="0"/>
              <a:ea typeface="Hind Jalandhar"/>
              <a:cs typeface="Times New Roman" panose="02020603050405020304" pitchFamily="18" charset="0"/>
              <a:sym typeface="Hind Jalandhar"/>
            </a:rPr>
            <a:t>prioritises</a:t>
          </a:r>
          <a:r>
            <a:rPr lang="en-US" sz="2800" kern="1200" dirty="0">
              <a:latin typeface="Times New Roman" panose="02020603050405020304" pitchFamily="18" charset="0"/>
              <a:ea typeface="Hind Jalandhar"/>
              <a:cs typeface="Times New Roman" panose="02020603050405020304" pitchFamily="18" charset="0"/>
              <a:sym typeface="Hind Jalandhar"/>
            </a:rPr>
            <a:t> a balanced diet, daily physical activity, and weight management, considering the lifestyle of the patient.</a:t>
          </a:r>
        </a:p>
      </dsp:txBody>
      <dsp:txXfrm>
        <a:off x="4114806" y="4231861"/>
        <a:ext cx="5463120" cy="1172856"/>
      </dsp:txXfrm>
    </dsp:sp>
    <dsp:sp modelId="{2C07FBBB-5085-4CCE-BE22-88F3A3105C98}">
      <dsp:nvSpPr>
        <dsp:cNvPr id="0" name=""/>
        <dsp:cNvSpPr/>
      </dsp:nvSpPr>
      <dsp:spPr>
        <a:xfrm>
          <a:off x="4114806" y="3458275"/>
          <a:ext cx="5463120" cy="773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just" defTabSz="1600200">
            <a:lnSpc>
              <a:spcPct val="90000"/>
            </a:lnSpc>
            <a:spcBef>
              <a:spcPct val="0"/>
            </a:spcBef>
            <a:spcAft>
              <a:spcPct val="35000"/>
            </a:spcAft>
            <a:buNone/>
            <a:defRPr b="1"/>
          </a:pPr>
          <a:r>
            <a:rPr lang="en-US" sz="3600" kern="1200" dirty="0">
              <a:latin typeface="Times New Roman" panose="02020603050405020304" pitchFamily="18" charset="0"/>
              <a:ea typeface="Hind Jalandhar"/>
              <a:cs typeface="Times New Roman" panose="02020603050405020304" pitchFamily="18" charset="0"/>
              <a:sym typeface="Hind Jalandhar"/>
            </a:rPr>
            <a:t>Plan 2</a:t>
          </a:r>
        </a:p>
      </dsp:txBody>
      <dsp:txXfrm>
        <a:off x="4114806" y="3458275"/>
        <a:ext cx="5463120" cy="773585"/>
      </dsp:txXfrm>
    </dsp:sp>
    <dsp:sp modelId="{1949A7FA-D98E-4118-B337-D083C5A4A21C}">
      <dsp:nvSpPr>
        <dsp:cNvPr id="0" name=""/>
        <dsp:cNvSpPr/>
      </dsp:nvSpPr>
      <dsp:spPr>
        <a:xfrm>
          <a:off x="3677093" y="3185427"/>
          <a:ext cx="51206" cy="2445529"/>
        </a:xfrm>
        <a:prstGeom prst="rect">
          <a:avLst/>
        </a:prstGeom>
        <a:solidFill>
          <a:schemeClr val="accent2">
            <a:shade val="9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37037D8-8EF1-4B69-BA2F-2DDA092DA178}">
      <dsp:nvSpPr>
        <dsp:cNvPr id="0" name=""/>
        <dsp:cNvSpPr/>
      </dsp:nvSpPr>
      <dsp:spPr>
        <a:xfrm>
          <a:off x="278523" y="704229"/>
          <a:ext cx="266273" cy="25302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23C5B45-D98F-46B1-B71C-4F64D1F2239A}">
      <dsp:nvSpPr>
        <dsp:cNvPr id="0" name=""/>
        <dsp:cNvSpPr/>
      </dsp:nvSpPr>
      <dsp:spPr>
        <a:xfrm>
          <a:off x="3569560" y="5501194"/>
          <a:ext cx="266273" cy="259525"/>
        </a:xfrm>
        <a:prstGeom prst="ellipse">
          <a:avLst/>
        </a:prstGeom>
        <a:gradFill rotWithShape="0">
          <a:gsLst>
            <a:gs pos="0">
              <a:schemeClr val="accent2">
                <a:hueOff val="1560506"/>
                <a:satOff val="-1946"/>
                <a:lumOff val="458"/>
                <a:alphaOff val="0"/>
                <a:shade val="51000"/>
                <a:satMod val="130000"/>
              </a:schemeClr>
            </a:gs>
            <a:gs pos="80000">
              <a:schemeClr val="accent2">
                <a:hueOff val="1560506"/>
                <a:satOff val="-1946"/>
                <a:lumOff val="458"/>
                <a:alphaOff val="0"/>
                <a:shade val="93000"/>
                <a:satMod val="130000"/>
              </a:schemeClr>
            </a:gs>
            <a:gs pos="100000">
              <a:schemeClr val="accent2">
                <a:hueOff val="1560506"/>
                <a:satOff val="-1946"/>
                <a:lumOff val="458"/>
                <a:alphaOff val="0"/>
                <a:shade val="94000"/>
                <a:satMod val="135000"/>
              </a:schemeClr>
            </a:gs>
          </a:gsLst>
          <a:lin ang="16200000" scaled="0"/>
        </a:gra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77589AC-226B-483C-8D6D-128A9B10B326}">
      <dsp:nvSpPr>
        <dsp:cNvPr id="0" name=""/>
        <dsp:cNvSpPr/>
      </dsp:nvSpPr>
      <dsp:spPr>
        <a:xfrm>
          <a:off x="7543786" y="1122002"/>
          <a:ext cx="5463120" cy="1411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1244600">
            <a:lnSpc>
              <a:spcPct val="90000"/>
            </a:lnSpc>
            <a:spcBef>
              <a:spcPct val="0"/>
            </a:spcBef>
            <a:spcAft>
              <a:spcPct val="35000"/>
            </a:spcAft>
            <a:buNone/>
          </a:pPr>
          <a:r>
            <a:rPr lang="en-US" sz="2800" kern="1200" dirty="0">
              <a:latin typeface="Times New Roman" panose="02020603050405020304" pitchFamily="18" charset="0"/>
              <a:ea typeface="Hind Jalandhar"/>
              <a:cs typeface="Times New Roman" panose="02020603050405020304" pitchFamily="18" charset="0"/>
              <a:sym typeface="Hind Jalandhar"/>
            </a:rPr>
            <a:t>Five minutes of exercise, such as aerobic exercise with muscle-strengthening, can increase lifespan by reducing disease impact (</a:t>
          </a:r>
          <a:r>
            <a:rPr lang="en-US" sz="2800" kern="1200" dirty="0" err="1">
              <a:latin typeface="Times New Roman" panose="02020603050405020304" pitchFamily="18" charset="0"/>
              <a:ea typeface="Hind Jalandhar"/>
              <a:cs typeface="Times New Roman" panose="02020603050405020304" pitchFamily="18" charset="0"/>
              <a:sym typeface="Hind Jalandhar"/>
            </a:rPr>
            <a:t>Hogenboom</a:t>
          </a:r>
          <a:r>
            <a:rPr lang="en-US" sz="2800" kern="1200" dirty="0">
              <a:latin typeface="Times New Roman" panose="02020603050405020304" pitchFamily="18" charset="0"/>
              <a:ea typeface="Hind Jalandhar"/>
              <a:cs typeface="Times New Roman" panose="02020603050405020304" pitchFamily="18" charset="0"/>
              <a:sym typeface="Hind Jalandhar"/>
            </a:rPr>
            <a:t>, 2026)</a:t>
          </a:r>
        </a:p>
      </dsp:txBody>
      <dsp:txXfrm>
        <a:off x="7543786" y="1122002"/>
        <a:ext cx="5463120" cy="1411090"/>
      </dsp:txXfrm>
    </dsp:sp>
    <dsp:sp modelId="{FB08003E-EDA6-45BE-9A09-40D59CA95EF9}">
      <dsp:nvSpPr>
        <dsp:cNvPr id="0" name=""/>
        <dsp:cNvSpPr/>
      </dsp:nvSpPr>
      <dsp:spPr>
        <a:xfrm>
          <a:off x="7543786" y="392127"/>
          <a:ext cx="5463120" cy="729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just" defTabSz="1600200">
            <a:lnSpc>
              <a:spcPct val="90000"/>
            </a:lnSpc>
            <a:spcBef>
              <a:spcPct val="0"/>
            </a:spcBef>
            <a:spcAft>
              <a:spcPct val="35000"/>
            </a:spcAft>
            <a:buNone/>
            <a:defRPr b="1"/>
          </a:pPr>
          <a:r>
            <a:rPr lang="en-US" sz="3600" kern="1200" dirty="0">
              <a:latin typeface="Times New Roman" panose="02020603050405020304" pitchFamily="18" charset="0"/>
              <a:ea typeface="Hind Jalandhar"/>
              <a:cs typeface="Times New Roman" panose="02020603050405020304" pitchFamily="18" charset="0"/>
              <a:sym typeface="Hind Jalandhar"/>
            </a:rPr>
            <a:t>Plan 3</a:t>
          </a:r>
        </a:p>
      </dsp:txBody>
      <dsp:txXfrm>
        <a:off x="7543786" y="392127"/>
        <a:ext cx="5463120" cy="729874"/>
      </dsp:txXfrm>
    </dsp:sp>
    <dsp:sp modelId="{B24CAD39-C0D7-4AF1-87C4-C7964346864F}">
      <dsp:nvSpPr>
        <dsp:cNvPr id="0" name=""/>
        <dsp:cNvSpPr/>
      </dsp:nvSpPr>
      <dsp:spPr>
        <a:xfrm>
          <a:off x="6968129" y="830740"/>
          <a:ext cx="51206" cy="2384256"/>
        </a:xfrm>
        <a:prstGeom prst="rect">
          <a:avLst/>
        </a:prstGeom>
        <a:solidFill>
          <a:schemeClr val="accent2">
            <a:shade val="9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4E3892B7-12AE-4228-8E24-036FD926EDC2}">
      <dsp:nvSpPr>
        <dsp:cNvPr id="0" name=""/>
        <dsp:cNvSpPr/>
      </dsp:nvSpPr>
      <dsp:spPr>
        <a:xfrm>
          <a:off x="10691306" y="3920933"/>
          <a:ext cx="5463120" cy="1172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1244600">
            <a:lnSpc>
              <a:spcPct val="90000"/>
            </a:lnSpc>
            <a:spcBef>
              <a:spcPct val="0"/>
            </a:spcBef>
            <a:spcAft>
              <a:spcPct val="35000"/>
            </a:spcAft>
            <a:buNone/>
          </a:pPr>
          <a:r>
            <a:rPr lang="en-US" sz="2800" kern="1200" dirty="0">
              <a:latin typeface="Times New Roman" panose="02020603050405020304" pitchFamily="18" charset="0"/>
              <a:ea typeface="Hind Jalandhar"/>
              <a:cs typeface="Times New Roman" panose="02020603050405020304" pitchFamily="18" charset="0"/>
              <a:sym typeface="Hind Jalandhar"/>
            </a:rPr>
            <a:t>NICE and NHS guidelines enable support for long-term disease management, developing treatment goals, and monitoring conditions (di Pietro et al. 2024)</a:t>
          </a:r>
        </a:p>
      </dsp:txBody>
      <dsp:txXfrm>
        <a:off x="10691306" y="3920933"/>
        <a:ext cx="5463120" cy="1172856"/>
      </dsp:txXfrm>
    </dsp:sp>
    <dsp:sp modelId="{E932BB90-DC37-49CD-9F5F-100644B879D5}">
      <dsp:nvSpPr>
        <dsp:cNvPr id="0" name=""/>
        <dsp:cNvSpPr/>
      </dsp:nvSpPr>
      <dsp:spPr>
        <a:xfrm>
          <a:off x="10691306" y="3147347"/>
          <a:ext cx="5463120" cy="773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just" defTabSz="1600200">
            <a:lnSpc>
              <a:spcPct val="90000"/>
            </a:lnSpc>
            <a:spcBef>
              <a:spcPct val="0"/>
            </a:spcBef>
            <a:spcAft>
              <a:spcPct val="35000"/>
            </a:spcAft>
            <a:buNone/>
            <a:defRPr b="1"/>
          </a:pPr>
          <a:r>
            <a:rPr lang="en-US" sz="3600" kern="1200" dirty="0">
              <a:latin typeface="Times New Roman" panose="02020603050405020304" pitchFamily="18" charset="0"/>
              <a:ea typeface="Hind Jalandhar"/>
              <a:cs typeface="Times New Roman" panose="02020603050405020304" pitchFamily="18" charset="0"/>
              <a:sym typeface="Hind Jalandhar"/>
            </a:rPr>
            <a:t>Plan 4</a:t>
          </a:r>
        </a:p>
      </dsp:txBody>
      <dsp:txXfrm>
        <a:off x="10691306" y="3147347"/>
        <a:ext cx="5463120" cy="773585"/>
      </dsp:txXfrm>
    </dsp:sp>
    <dsp:sp modelId="{4427DCAD-0D6D-4DF3-837D-20D2A28FF868}">
      <dsp:nvSpPr>
        <dsp:cNvPr id="0" name=""/>
        <dsp:cNvSpPr/>
      </dsp:nvSpPr>
      <dsp:spPr>
        <a:xfrm>
          <a:off x="10259166" y="3185427"/>
          <a:ext cx="51206" cy="2445529"/>
        </a:xfrm>
        <a:prstGeom prst="rect">
          <a:avLst/>
        </a:prstGeom>
        <a:solidFill>
          <a:schemeClr val="accent2">
            <a:shade val="9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E163CB4E-422B-429D-BD8F-B357A63C3E49}">
      <dsp:nvSpPr>
        <dsp:cNvPr id="0" name=""/>
        <dsp:cNvSpPr/>
      </dsp:nvSpPr>
      <dsp:spPr>
        <a:xfrm>
          <a:off x="6860596" y="704229"/>
          <a:ext cx="266273" cy="253023"/>
        </a:xfrm>
        <a:prstGeom prst="ellipse">
          <a:avLst/>
        </a:prstGeom>
        <a:gradFill rotWithShape="0">
          <a:gsLst>
            <a:gs pos="0">
              <a:schemeClr val="accent2">
                <a:hueOff val="3121013"/>
                <a:satOff val="-3893"/>
                <a:lumOff val="915"/>
                <a:alphaOff val="0"/>
                <a:shade val="51000"/>
                <a:satMod val="130000"/>
              </a:schemeClr>
            </a:gs>
            <a:gs pos="80000">
              <a:schemeClr val="accent2">
                <a:hueOff val="3121013"/>
                <a:satOff val="-3893"/>
                <a:lumOff val="915"/>
                <a:alphaOff val="0"/>
                <a:shade val="93000"/>
                <a:satMod val="130000"/>
              </a:schemeClr>
            </a:gs>
            <a:gs pos="100000">
              <a:schemeClr val="accent2">
                <a:hueOff val="3121013"/>
                <a:satOff val="-3893"/>
                <a:lumOff val="915"/>
                <a:alphaOff val="0"/>
                <a:shade val="94000"/>
                <a:satMod val="135000"/>
              </a:schemeClr>
            </a:gs>
          </a:gsLst>
          <a:lin ang="16200000" scaled="0"/>
        </a:gra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5396062-12C2-4EB5-A7EB-51A70792968D}">
      <dsp:nvSpPr>
        <dsp:cNvPr id="0" name=""/>
        <dsp:cNvSpPr/>
      </dsp:nvSpPr>
      <dsp:spPr>
        <a:xfrm>
          <a:off x="10151632" y="5501194"/>
          <a:ext cx="266273" cy="259525"/>
        </a:xfrm>
        <a:prstGeom prst="ellipse">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0E17F0-15AF-4776-B1D8-0B811C076D15}">
      <dsp:nvSpPr>
        <dsp:cNvPr id="0" name=""/>
        <dsp:cNvSpPr/>
      </dsp:nvSpPr>
      <dsp:spPr>
        <a:xfrm rot="5400000">
          <a:off x="4848080" y="-2978466"/>
          <a:ext cx="2001300" cy="7962138"/>
        </a:xfrm>
        <a:prstGeom prst="round2SameRect">
          <a:avLst>
            <a:gd name="adj1" fmla="val 15000"/>
            <a:gd name="adj2" fmla="val 0"/>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4032" tIns="197684" rIns="104032" bIns="197684" numCol="1" spcCol="1270" anchor="ctr" anchorCtr="0">
          <a:noAutofit/>
        </a:bodyPr>
        <a:lstStyle/>
        <a:p>
          <a:pPr marL="0" lvl="0" indent="0" algn="just" defTabSz="2667000">
            <a:lnSpc>
              <a:spcPct val="90000"/>
            </a:lnSpc>
            <a:spcBef>
              <a:spcPct val="0"/>
            </a:spcBef>
            <a:spcAft>
              <a:spcPct val="35000"/>
            </a:spcAft>
            <a:buNone/>
          </a:pPr>
          <a:r>
            <a:rPr lang="en-IN" sz="6000" kern="1200" dirty="0">
              <a:latin typeface="Times New Roman" panose="02020603050405020304" pitchFamily="18" charset="0"/>
              <a:cs typeface="Times New Roman" panose="02020603050405020304" pitchFamily="18" charset="0"/>
            </a:rPr>
            <a:t>1.</a:t>
          </a:r>
          <a:endParaRPr lang="en-GB" sz="6000" kern="1200" dirty="0">
            <a:latin typeface="Times New Roman" panose="02020603050405020304" pitchFamily="18" charset="0"/>
            <a:cs typeface="Times New Roman" panose="02020603050405020304" pitchFamily="18" charset="0"/>
          </a:endParaRPr>
        </a:p>
      </dsp:txBody>
      <dsp:txXfrm rot="16200000">
        <a:off x="57582" y="59533"/>
        <a:ext cx="1908379" cy="1886138"/>
      </dsp:txXfrm>
    </dsp:sp>
    <dsp:sp modelId="{5569CBEA-5D4B-4F91-87A1-2933CB10DD55}">
      <dsp:nvSpPr>
        <dsp:cNvPr id="0" name=""/>
        <dsp:cNvSpPr/>
      </dsp:nvSpPr>
      <dsp:spPr>
        <a:xfrm>
          <a:off x="1965959" y="1952"/>
          <a:ext cx="7863840" cy="200130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66451" tIns="197684" rIns="166451" bIns="197684" numCol="1" spcCol="1270" anchor="ctr" anchorCtr="0">
          <a:noAutofit/>
        </a:bodyPr>
        <a:lstStyle/>
        <a:p>
          <a:pPr marL="0" lvl="0" indent="0" algn="just" defTabSz="1244600">
            <a:lnSpc>
              <a:spcPct val="90000"/>
            </a:lnSpc>
            <a:spcBef>
              <a:spcPct val="0"/>
            </a:spcBef>
            <a:spcAft>
              <a:spcPct val="35000"/>
            </a:spcAft>
            <a:buNone/>
          </a:pPr>
          <a:r>
            <a:rPr lang="en-US" sz="2800" kern="1200" dirty="0">
              <a:latin typeface="Times New Roman" panose="02020603050405020304" pitchFamily="18" charset="0"/>
              <a:ea typeface="Hind Jalandhar"/>
              <a:cs typeface="Times New Roman" panose="02020603050405020304" pitchFamily="18" charset="0"/>
              <a:sym typeface="Hind Jalandhar"/>
            </a:rPr>
            <a:t>Ethical considerations within the care plan include respect for autonomy, informed consent, and confidentiality of the patient throughout treatment (</a:t>
          </a:r>
          <a:r>
            <a:rPr lang="en-US" sz="2800" kern="1200" dirty="0" err="1">
              <a:latin typeface="Times New Roman" panose="02020603050405020304" pitchFamily="18" charset="0"/>
              <a:ea typeface="Hind Jalandhar"/>
              <a:cs typeface="Times New Roman" panose="02020603050405020304" pitchFamily="18" charset="0"/>
              <a:sym typeface="Hind Jalandhar"/>
            </a:rPr>
            <a:t>Ebua</a:t>
          </a:r>
          <a:r>
            <a:rPr lang="en-US" sz="2800" kern="1200" dirty="0">
              <a:latin typeface="Times New Roman" panose="02020603050405020304" pitchFamily="18" charset="0"/>
              <a:ea typeface="Hind Jalandhar"/>
              <a:cs typeface="Times New Roman" panose="02020603050405020304" pitchFamily="18" charset="0"/>
              <a:sym typeface="Hind Jalandhar"/>
            </a:rPr>
            <a:t>, 2025)</a:t>
          </a:r>
          <a:endParaRPr lang="en-GB" sz="2800" kern="1200" dirty="0">
            <a:latin typeface="Times New Roman" panose="02020603050405020304" pitchFamily="18" charset="0"/>
            <a:cs typeface="Times New Roman" panose="02020603050405020304" pitchFamily="18" charset="0"/>
          </a:endParaRPr>
        </a:p>
      </dsp:txBody>
      <dsp:txXfrm>
        <a:off x="1965959" y="1952"/>
        <a:ext cx="7863840" cy="2001300"/>
      </dsp:txXfrm>
    </dsp:sp>
    <dsp:sp modelId="{1F9E9283-7C8D-489D-A819-66195A62CFE7}">
      <dsp:nvSpPr>
        <dsp:cNvPr id="0" name=""/>
        <dsp:cNvSpPr/>
      </dsp:nvSpPr>
      <dsp:spPr>
        <a:xfrm rot="16200000">
          <a:off x="-17670" y="19622"/>
          <a:ext cx="2001300" cy="1965960"/>
        </a:xfrm>
        <a:prstGeom prst="round2SameRect">
          <a:avLst>
            <a:gd name="adj1" fmla="val 10000"/>
            <a:gd name="adj2" fmla="val 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4032" tIns="197684" rIns="104032" bIns="197684" numCol="1" spcCol="1270" anchor="ctr" anchorCtr="0">
          <a:noAutofit/>
        </a:bodyPr>
        <a:lstStyle/>
        <a:p>
          <a:pPr marL="0" lvl="0" indent="0" algn="just" defTabSz="2667000">
            <a:lnSpc>
              <a:spcPct val="90000"/>
            </a:lnSpc>
            <a:spcBef>
              <a:spcPct val="0"/>
            </a:spcBef>
            <a:spcAft>
              <a:spcPct val="35000"/>
            </a:spcAft>
            <a:buNone/>
          </a:pPr>
          <a:r>
            <a:rPr lang="en-IN" sz="6000" kern="1200" dirty="0">
              <a:latin typeface="Times New Roman" panose="02020603050405020304" pitchFamily="18" charset="0"/>
              <a:cs typeface="Times New Roman" panose="02020603050405020304" pitchFamily="18" charset="0"/>
            </a:rPr>
            <a:t>1.</a:t>
          </a:r>
          <a:endParaRPr lang="en-GB" sz="6000" kern="1200" dirty="0">
            <a:latin typeface="Times New Roman" panose="02020603050405020304" pitchFamily="18" charset="0"/>
            <a:cs typeface="Times New Roman" panose="02020603050405020304" pitchFamily="18" charset="0"/>
          </a:endParaRPr>
        </a:p>
      </dsp:txBody>
      <dsp:txXfrm rot="5400000">
        <a:off x="57582" y="59533"/>
        <a:ext cx="1908379" cy="1886138"/>
      </dsp:txXfrm>
    </dsp:sp>
    <dsp:sp modelId="{ADD06983-9DBE-43C4-9C96-BC5DE1BF5D57}">
      <dsp:nvSpPr>
        <dsp:cNvPr id="0" name=""/>
        <dsp:cNvSpPr/>
      </dsp:nvSpPr>
      <dsp:spPr>
        <a:xfrm rot="5400000">
          <a:off x="4848080" y="-857088"/>
          <a:ext cx="2001300" cy="7962138"/>
        </a:xfrm>
        <a:prstGeom prst="round2SameRect">
          <a:avLst>
            <a:gd name="adj1" fmla="val 15000"/>
            <a:gd name="adj2" fmla="val 0"/>
          </a:avLst>
        </a:prstGeom>
        <a:solidFill>
          <a:schemeClr val="lt1">
            <a:alpha val="90000"/>
            <a:hueOff val="0"/>
            <a:satOff val="0"/>
            <a:lumOff val="0"/>
            <a:alphaOff val="0"/>
          </a:schemeClr>
        </a:solidFill>
        <a:ln w="9525" cap="flat" cmpd="sng" algn="ctr">
          <a:solidFill>
            <a:schemeClr val="accent2">
              <a:hueOff val="2340759"/>
              <a:satOff val="-2919"/>
              <a:lumOff val="68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4032" tIns="197684" rIns="104032" bIns="197684" numCol="1" spcCol="1270" anchor="ctr" anchorCtr="0">
          <a:noAutofit/>
        </a:bodyPr>
        <a:lstStyle/>
        <a:p>
          <a:pPr marL="0" lvl="0" indent="0" algn="just" defTabSz="2667000">
            <a:lnSpc>
              <a:spcPct val="90000"/>
            </a:lnSpc>
            <a:spcBef>
              <a:spcPct val="0"/>
            </a:spcBef>
            <a:spcAft>
              <a:spcPct val="35000"/>
            </a:spcAft>
            <a:buNone/>
          </a:pPr>
          <a:r>
            <a:rPr lang="en-IN" sz="6000" kern="1200" dirty="0">
              <a:latin typeface="Times New Roman" panose="02020603050405020304" pitchFamily="18" charset="0"/>
              <a:cs typeface="Times New Roman" panose="02020603050405020304" pitchFamily="18" charset="0"/>
            </a:rPr>
            <a:t>2. </a:t>
          </a:r>
          <a:endParaRPr lang="en-GB" sz="6000" kern="1200" dirty="0">
            <a:latin typeface="Times New Roman" panose="02020603050405020304" pitchFamily="18" charset="0"/>
            <a:cs typeface="Times New Roman" panose="02020603050405020304" pitchFamily="18" charset="0"/>
          </a:endParaRPr>
        </a:p>
      </dsp:txBody>
      <dsp:txXfrm rot="16200000">
        <a:off x="57582" y="2180911"/>
        <a:ext cx="1908379" cy="1886138"/>
      </dsp:txXfrm>
    </dsp:sp>
    <dsp:sp modelId="{FD767F9A-DCEB-48AF-9A5D-0FC01CF44A01}">
      <dsp:nvSpPr>
        <dsp:cNvPr id="0" name=""/>
        <dsp:cNvSpPr/>
      </dsp:nvSpPr>
      <dsp:spPr>
        <a:xfrm>
          <a:off x="1965959" y="2123330"/>
          <a:ext cx="7863840" cy="200130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66451" tIns="197684" rIns="166451" bIns="197684" numCol="1" spcCol="1270" anchor="ctr" anchorCtr="0">
          <a:noAutofit/>
        </a:bodyPr>
        <a:lstStyle/>
        <a:p>
          <a:pPr marL="0" lvl="0" indent="0" algn="just" defTabSz="1244600">
            <a:lnSpc>
              <a:spcPct val="90000"/>
            </a:lnSpc>
            <a:spcBef>
              <a:spcPct val="0"/>
            </a:spcBef>
            <a:spcAft>
              <a:spcPct val="35000"/>
            </a:spcAft>
            <a:buNone/>
          </a:pPr>
          <a:r>
            <a:rPr lang="en-US" sz="2800" kern="1200" dirty="0">
              <a:latin typeface="Times New Roman" panose="02020603050405020304" pitchFamily="18" charset="0"/>
              <a:ea typeface="Hind Jalandhar"/>
              <a:cs typeface="Times New Roman" panose="02020603050405020304" pitchFamily="18" charset="0"/>
              <a:sym typeface="Hind Jalandhar"/>
            </a:rPr>
            <a:t>Effective communication includes the use of simple language and active listening while constantly guiding the patient about prescribed care and treatment adherence (Solh Dost et al. 2025)</a:t>
          </a:r>
          <a:endParaRPr lang="en-GB" sz="2800" kern="1200" dirty="0">
            <a:latin typeface="Times New Roman" panose="02020603050405020304" pitchFamily="18" charset="0"/>
            <a:cs typeface="Times New Roman" panose="02020603050405020304" pitchFamily="18" charset="0"/>
          </a:endParaRPr>
        </a:p>
      </dsp:txBody>
      <dsp:txXfrm>
        <a:off x="1965959" y="2123330"/>
        <a:ext cx="7863840" cy="2001300"/>
      </dsp:txXfrm>
    </dsp:sp>
    <dsp:sp modelId="{CCE69A95-7680-466A-A98D-140A453EE9D0}">
      <dsp:nvSpPr>
        <dsp:cNvPr id="0" name=""/>
        <dsp:cNvSpPr/>
      </dsp:nvSpPr>
      <dsp:spPr>
        <a:xfrm rot="16200000">
          <a:off x="-17670" y="2141000"/>
          <a:ext cx="2001300" cy="1965960"/>
        </a:xfrm>
        <a:prstGeom prst="round2SameRect">
          <a:avLst>
            <a:gd name="adj1" fmla="val 10000"/>
            <a:gd name="adj2" fmla="val 0"/>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w="9525" cap="flat" cmpd="sng" algn="ctr">
          <a:solidFill>
            <a:schemeClr val="accent2">
              <a:hueOff val="2340759"/>
              <a:satOff val="-2919"/>
              <a:lumOff val="68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4032" tIns="197684" rIns="104032" bIns="197684" numCol="1" spcCol="1270" anchor="ctr" anchorCtr="0">
          <a:noAutofit/>
        </a:bodyPr>
        <a:lstStyle/>
        <a:p>
          <a:pPr marL="0" lvl="0" indent="0" algn="just" defTabSz="2667000">
            <a:lnSpc>
              <a:spcPct val="90000"/>
            </a:lnSpc>
            <a:spcBef>
              <a:spcPct val="0"/>
            </a:spcBef>
            <a:spcAft>
              <a:spcPct val="35000"/>
            </a:spcAft>
            <a:buNone/>
          </a:pPr>
          <a:r>
            <a:rPr lang="en-IN" sz="6000" kern="1200" dirty="0">
              <a:latin typeface="Times New Roman" panose="02020603050405020304" pitchFamily="18" charset="0"/>
              <a:cs typeface="Times New Roman" panose="02020603050405020304" pitchFamily="18" charset="0"/>
            </a:rPr>
            <a:t>2. </a:t>
          </a:r>
          <a:endParaRPr lang="en-GB" sz="6000" kern="1200" dirty="0">
            <a:latin typeface="Times New Roman" panose="02020603050405020304" pitchFamily="18" charset="0"/>
            <a:cs typeface="Times New Roman" panose="02020603050405020304" pitchFamily="18" charset="0"/>
          </a:endParaRPr>
        </a:p>
      </dsp:txBody>
      <dsp:txXfrm rot="5400000">
        <a:off x="57582" y="2180911"/>
        <a:ext cx="1908379" cy="1886138"/>
      </dsp:txXfrm>
    </dsp:sp>
    <dsp:sp modelId="{461A8400-65E5-4EAF-962C-79D20101EFE3}">
      <dsp:nvSpPr>
        <dsp:cNvPr id="0" name=""/>
        <dsp:cNvSpPr/>
      </dsp:nvSpPr>
      <dsp:spPr>
        <a:xfrm rot="5400000">
          <a:off x="4848080" y="1264290"/>
          <a:ext cx="2001300" cy="7962138"/>
        </a:xfrm>
        <a:prstGeom prst="round2SameRect">
          <a:avLst>
            <a:gd name="adj1" fmla="val 15000"/>
            <a:gd name="adj2" fmla="val 0"/>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4032" tIns="197684" rIns="104032" bIns="197684" numCol="1" spcCol="1270" anchor="ctr" anchorCtr="0">
          <a:noAutofit/>
        </a:bodyPr>
        <a:lstStyle/>
        <a:p>
          <a:pPr marL="0" lvl="0" indent="0" algn="just" defTabSz="2667000">
            <a:lnSpc>
              <a:spcPct val="90000"/>
            </a:lnSpc>
            <a:spcBef>
              <a:spcPct val="0"/>
            </a:spcBef>
            <a:spcAft>
              <a:spcPct val="35000"/>
            </a:spcAft>
            <a:buNone/>
          </a:pPr>
          <a:r>
            <a:rPr lang="en-IN" sz="6000" kern="1200" dirty="0">
              <a:latin typeface="Times New Roman" panose="02020603050405020304" pitchFamily="18" charset="0"/>
              <a:cs typeface="Times New Roman" panose="02020603050405020304" pitchFamily="18" charset="0"/>
            </a:rPr>
            <a:t>3.</a:t>
          </a:r>
          <a:endParaRPr lang="en-GB" sz="6000" kern="1200" dirty="0">
            <a:latin typeface="Times New Roman" panose="02020603050405020304" pitchFamily="18" charset="0"/>
            <a:cs typeface="Times New Roman" panose="02020603050405020304" pitchFamily="18" charset="0"/>
          </a:endParaRPr>
        </a:p>
      </dsp:txBody>
      <dsp:txXfrm rot="16200000">
        <a:off x="57582" y="4302290"/>
        <a:ext cx="1908379" cy="1886138"/>
      </dsp:txXfrm>
    </dsp:sp>
    <dsp:sp modelId="{60E952C3-D804-4BC0-AF3F-5D91731560D7}">
      <dsp:nvSpPr>
        <dsp:cNvPr id="0" name=""/>
        <dsp:cNvSpPr/>
      </dsp:nvSpPr>
      <dsp:spPr>
        <a:xfrm>
          <a:off x="1965959" y="4244709"/>
          <a:ext cx="7863840" cy="200130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66451" tIns="197684" rIns="166451" bIns="197684" numCol="1" spcCol="1270" anchor="ctr" anchorCtr="0">
          <a:noAutofit/>
        </a:bodyPr>
        <a:lstStyle/>
        <a:p>
          <a:pPr marL="0" lvl="0" indent="0" algn="just" defTabSz="1244600">
            <a:lnSpc>
              <a:spcPct val="90000"/>
            </a:lnSpc>
            <a:spcBef>
              <a:spcPct val="0"/>
            </a:spcBef>
            <a:spcAft>
              <a:spcPct val="35000"/>
            </a:spcAft>
            <a:buNone/>
          </a:pPr>
          <a:r>
            <a:rPr lang="en-US" sz="2800" kern="1200" dirty="0">
              <a:latin typeface="Times New Roman" panose="02020603050405020304" pitchFamily="18" charset="0"/>
              <a:ea typeface="Hind Jalandhar"/>
              <a:cs typeface="Times New Roman" panose="02020603050405020304" pitchFamily="18" charset="0"/>
              <a:sym typeface="Hind Jalandhar"/>
            </a:rPr>
            <a:t>Shared-decision making, considering the autonomy of the fictional patient, can support disease management in the long-term. </a:t>
          </a:r>
          <a:endParaRPr lang="en-GB" sz="2800" kern="1200" dirty="0">
            <a:latin typeface="Times New Roman" panose="02020603050405020304" pitchFamily="18" charset="0"/>
            <a:cs typeface="Times New Roman" panose="02020603050405020304" pitchFamily="18" charset="0"/>
          </a:endParaRPr>
        </a:p>
      </dsp:txBody>
      <dsp:txXfrm>
        <a:off x="1965959" y="4244709"/>
        <a:ext cx="7863840" cy="2001300"/>
      </dsp:txXfrm>
    </dsp:sp>
    <dsp:sp modelId="{9E87B995-C078-40EE-B275-834DF0111BC7}">
      <dsp:nvSpPr>
        <dsp:cNvPr id="0" name=""/>
        <dsp:cNvSpPr/>
      </dsp:nvSpPr>
      <dsp:spPr>
        <a:xfrm rot="16200000">
          <a:off x="-17670" y="4262379"/>
          <a:ext cx="2001300" cy="1965960"/>
        </a:xfrm>
        <a:prstGeom prst="round2SameRect">
          <a:avLst>
            <a:gd name="adj1" fmla="val 10000"/>
            <a:gd name="adj2" fmla="val 0"/>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4032" tIns="197684" rIns="104032" bIns="197684" numCol="1" spcCol="1270" anchor="ctr" anchorCtr="0">
          <a:noAutofit/>
        </a:bodyPr>
        <a:lstStyle/>
        <a:p>
          <a:pPr marL="0" lvl="0" indent="0" algn="just" defTabSz="2667000">
            <a:lnSpc>
              <a:spcPct val="90000"/>
            </a:lnSpc>
            <a:spcBef>
              <a:spcPct val="0"/>
            </a:spcBef>
            <a:spcAft>
              <a:spcPct val="35000"/>
            </a:spcAft>
            <a:buNone/>
          </a:pPr>
          <a:r>
            <a:rPr lang="en-IN" sz="6000" kern="1200" dirty="0">
              <a:latin typeface="Times New Roman" panose="02020603050405020304" pitchFamily="18" charset="0"/>
              <a:cs typeface="Times New Roman" panose="02020603050405020304" pitchFamily="18" charset="0"/>
            </a:rPr>
            <a:t>3.</a:t>
          </a:r>
          <a:endParaRPr lang="en-GB" sz="6000" kern="1200" dirty="0">
            <a:latin typeface="Times New Roman" panose="02020603050405020304" pitchFamily="18" charset="0"/>
            <a:cs typeface="Times New Roman" panose="02020603050405020304" pitchFamily="18" charset="0"/>
          </a:endParaRPr>
        </a:p>
      </dsp:txBody>
      <dsp:txXfrm rot="5400000">
        <a:off x="57582" y="4302290"/>
        <a:ext cx="1908379" cy="1886138"/>
      </dsp:txXfrm>
    </dsp:sp>
  </dsp:spTree>
</dsp:drawing>
</file>

<file path=ppt/diagrams/layout1.xml><?xml version="1.0" encoding="utf-8"?>
<dgm:layoutDef xmlns:dgm="http://schemas.openxmlformats.org/drawingml/2006/diagram" xmlns:a="http://schemas.openxmlformats.org/drawingml/2006/main" uniqueId="urn:microsoft.com/office/officeart/2024/layout/BulletTimelineInverted">
  <dgm:title val=""/>
  <dgm:desc val=""/>
  <dgm:catLst>
    <dgm:cat type="process" pri="7451"/>
    <dgm:cat type="timeline" pri="101"/>
  </dgm:catLst>
  <dgm:sampData>
    <dgm:dataModel>
      <dgm:ptLst>
        <dgm:pt modelId="0" type="doc"/>
        <dgm:pt modelId="10">
          <dgm:prSet phldrT="Add an event" phldr="1"/>
        </dgm:pt>
        <dgm:pt modelId="11">
          <dgm:prSet phldrT="Write a description of the significance of this event" phldr="1"/>
        </dgm:pt>
        <dgm:pt modelId="20">
          <dgm:prSet phldrT="Add an event" phldr="1"/>
        </dgm:pt>
        <dgm:pt modelId="21">
          <dgm:prSet phldrT="Write a description of the significance of this event" phldr="1"/>
        </dgm:pt>
        <dgm:pt modelId="30">
          <dgm:prSet phldrT="Add an event" phldr="1"/>
        </dgm:pt>
        <dgm:pt modelId="31">
          <dgm:prSet phldrT="Write a description of the significance of this event" phldr="1"/>
        </dgm:pt>
        <dgm:pt modelId="40">
          <dgm:prSet phldrT="Add an event" phldr="1"/>
        </dgm:pt>
        <dgm:pt modelId="41">
          <dgm:prSet phldrT="Write a description of the significance of this event" phldr="1"/>
        </dgm:pt>
        <dgm:pt modelId="50">
          <dgm:prSet phldrT="Add an event" phldr="1"/>
        </dgm:pt>
        <dgm:pt modelId="51">
          <dgm:prSet phldrT="Write a description of the significance of this event" phldr="1"/>
        </dgm:pt>
      </dgm:ptLst>
      <dgm:cxnLst>
        <dgm:cxn modelId="100" srcId="0" destId="10" srcOrd="0" destOrd="0"/>
        <dgm:cxn modelId="12" srcId="10" destId="11" srcOrd="0" destOrd="0"/>
        <dgm:cxn modelId="101" srcId="0" destId="20" srcOrd="1" destOrd="0"/>
        <dgm:cxn modelId="22" srcId="20" destId="21" srcOrd="0" destOrd="0"/>
        <dgm:cxn modelId="102" srcId="0" destId="30" srcOrd="2" destOrd="0"/>
        <dgm:cxn modelId="32" srcId="30" destId="31" srcOrd="0" destOrd="0"/>
        <dgm:cxn modelId="103" srcId="0" destId="40" srcOrd="3" destOrd="0"/>
        <dgm:cxn modelId="42" srcId="40" destId="41" srcOrd="0" destOrd="0"/>
        <dgm:cxn modelId="104" srcId="0" destId="50" srcOrd="4" destOrd="0"/>
        <dgm:cxn modelId="52" srcId="50" destId="5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dir/>
      <dgm:animLvl val="lvl"/>
    </dgm:varLst>
    <dgm:alg type="composite"/>
    <dgm:shape xmlns:r="http://schemas.openxmlformats.org/officeDocument/2006/relationships" r:blip="">
      <dgm:adjLst/>
    </dgm:shape>
    <dgm:constrLst>
      <dgm:constr type="w" for="ch" forName="divider" refType="w"/>
      <dgm:constr type="h" for="ch" forName="divider" refType="h" fact="0.1"/>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dgm:alg type="composite"/>
      <dgm:shape xmlns:r="http://schemas.openxmlformats.org/officeDocument/2006/relationships" r:blip="">
        <dgm:adjLst/>
      </dgm:shape>
      <dgm:presOf/>
      <dgm:choose name="DividerDirection">
        <dgm:if name="DividerLTR" func="var" arg="dir" op="equ" val="norm">
          <dgm:constrLst>
            <dgm:constr type="w" for="ch" forName="rectBar" refType="w" fact="0.996"/>
            <dgm:constr type="h" for="ch" forName="rectBar" refType="h" fact="0.1"/>
            <dgm:constr type="l" for="ch" forName="rectBar"/>
            <dgm:constr type="ctrY" for="ch" forName="rectBar" refType="h" fact="0.5"/>
            <dgm:constr type="w" for="ch" forName="chevronArrow" refType="h" fact="0.6"/>
            <dgm:constr type="h" for="ch" forName="chevronArrow" refType="h" fact="0.8"/>
            <dgm:constr type="r" for="ch" forName="chevronArrow" refType="w"/>
            <dgm:constr type="ctrY" for="ch" forName="chevronArrow" refType="h" fact="0.5"/>
          </dgm:constrLst>
        </dgm:if>
        <dgm:else name="DividerRTL">
          <dgm:constrLst>
            <dgm:constr type="w" for="ch" forName="rectBar" refType="w" fact="0.996"/>
            <dgm:constr type="h" for="ch" forName="rectBar" refType="h" fact="0.1"/>
            <dgm:constr type="r" for="ch" forName="rectBar" refType="w"/>
            <dgm:constr type="ctrY" for="ch" forName="rectBar" refType="h" fact="0.5"/>
            <dgm:constr type="w" for="ch" forName="chevronArrow" refType="h" fact="0.6"/>
            <dgm:constr type="h" for="ch" forName="chevronArrow" refType="h" fact="0.8"/>
            <dgm:constr type="l" for="ch" forName="chevronArrow"/>
            <dgm:constr type="ctrY" for="ch" forName="chevronArrow" refType="h" fact="0.5"/>
          </dgm:constrLst>
        </dgm:else>
      </dgm:choose>
      <dgm:ruleLst/>
      <dgm:layoutNode name="rectBar" styleLbl="dkBgShp">
        <dgm:alg type="sp"/>
        <dgm:shape xmlns:r="http://schemas.openxmlformats.org/officeDocument/2006/relationships" type="rect" r:blip="" zOrderOff="-1">
          <dgm:adjLst/>
          <dgm:extLst>
            <a:ext uri="{B698B0E9-8C71-41B9-8309-B3DCBF30829C}">
              <dgm1612:spPr xmlns:dgm1612="http://schemas.microsoft.com/office/drawing/2016/12/diagram">
                <a:gradFill rotWithShape="0">
                  <a:gsLst>
                    <a:gs pos="0">
                      <a:schemeClr val="accent1">
                        <a:tint val="76000"/>
                      </a:schemeClr>
                    </a:gs>
                    <a:gs pos="100000">
                      <a:schemeClr val="accent1">
                        <a:tint val="76000"/>
                      </a:schemeClr>
                    </a:gs>
                  </a:gsLst>
                  <a:lin ang="0" scaled="0"/>
                </a:gradFill>
              </dgm1612:spPr>
            </a:ext>
          </dgm:extLst>
        </dgm:shape>
        <dgm:presOf/>
        <dgm:constrLst/>
        <dgm:ruleLst/>
      </dgm:layoutNode>
      <dgm:layoutNode name="chevronArrow" styleLbl="dkBgShp">
        <dgm:alg type="sp"/>
        <dgm:choose name="ChevronDir">
          <dgm:if name="ChevronLTR" func="var" arg="dir" op="equ" val="norm">
            <dgm:shape xmlns:r="http://schemas.openxmlformats.org/officeDocument/2006/relationships" type="chevron" r:blip="" zOrderOff="-1">
              <dgm:adjLst>
                <dgm:adj idx="1" val="0.75"/>
              </dgm:adjLst>
              <dgm:extLst>
                <a:ext uri="{B698B0E9-8C71-41B9-8309-B3DCBF30829C}">
                  <dgm1612:spPr xmlns:dgm1612="http://schemas.microsoft.com/office/drawing/2016/12/diagram">
                    <a:gradFill rotWithShape="0">
                      <a:gsLst>
                        <a:gs pos="0">
                          <a:schemeClr val="accent1">
                            <a:tint val="76000"/>
                          </a:schemeClr>
                        </a:gs>
                        <a:gs pos="100000">
                          <a:schemeClr val="accent1">
                            <a:tint val="76000"/>
                          </a:schemeClr>
                        </a:gs>
                      </a:gsLst>
                      <a:lin ang="0" scaled="0"/>
                    </a:gradFill>
                  </dgm1612:spPr>
                </a:ext>
              </dgm:extLst>
            </dgm:shape>
          </dgm:if>
          <dgm:else name="ChevronRTL">
            <dgm:shape xmlns:r="http://schemas.openxmlformats.org/officeDocument/2006/relationships" rot="180" type="chevron" r:blip="" zOrderOff="-1">
              <dgm:adjLst>
                <dgm:adj idx="1" val="0.75"/>
              </dgm:adjLst>
              <dgm:extLst>
                <a:ext uri="{B698B0E9-8C71-41B9-8309-B3DCBF30829C}">
                  <dgm1612:spPr xmlns:dgm1612="http://schemas.microsoft.com/office/drawing/2016/12/diagram">
                    <a:gradFill rotWithShape="0">
                      <a:gsLst>
                        <a:gs pos="0">
                          <a:schemeClr val="accent1">
                            <a:tint val="76000"/>
                          </a:schemeClr>
                        </a:gs>
                        <a:gs pos="100000">
                          <a:schemeClr val="accent1">
                            <a:tint val="76000"/>
                          </a:schemeClr>
                        </a:gs>
                      </a:gsLst>
                      <a:lin ang="0" scaled="0"/>
                    </a:gradFill>
                  </dgm1612:spPr>
                </a:ext>
              </dgm:extLst>
            </dgm:shape>
          </dgm:else>
        </dgm:choose>
        <dgm:presOf/>
        <dgm:constrLst/>
        <dgm:ruleLst/>
      </dgm:layoutNode>
    </dgm:layoutNode>
    <dgm:layoutNode name="nodes">
      <dgm:varLst>
        <dgm:chMax/>
        <dgm:chPref/>
        <dgm:animLvl val="lvl"/>
      </dgm:varLst>
      <dgm:choose name="Name1">
        <dgm:if name="Name2" func="var" arg="dir" op="equ" val="norm">
          <dgm:alg type="lin">
            <dgm:param type="fallback" val="1D"/>
          </dgm:alg>
        </dgm:if>
        <dgm:else name="Name3">
          <dgm:alg type="lin">
            <dgm:param type="linDir" val="fromR"/>
            <dgm:param type="fallback" val="1D"/>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325"/>
                        <dgm:constr type="h" for="ch" forName="ConnectorPoint1" refType="h" refFor="ch" refForName="DropPinPlaceHolder1" fact="0.325"/>
                        <dgm:constr type="ctrX" for="ch" forName="ConnectorPoint1" refType="ctrX" refFor="ch" refForName="ConnectLine1"/>
                        <dgm:constr type="ctrY" for="ch" forName="ConnectorPoint1" refType="t" refFor="ch" refForName="DropPinPlaceHolder1"/>
                        <dgm:constr type="w" for="ch" forName="DropPinPlaceHolder1" refType="h" fact="0.16"/>
                        <dgm:constr type="h" for="ch" forName="DropPinPlaceHolder1" refType="h" fact="0.16"/>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h" fact="0.16"/>
                        <dgm:constr type="b" for="ch" forName="L2TextContainer1" refType="h" fact="0.45"/>
                        <dgm:constr type="w" for="ch" forName="L1TextContainer1" refType="w" fact="0.83"/>
                        <dgm:constr type="l" for="ch" forName="L1TextContainer1" refType="r" refFor="ch" refForName="DropPinPlaceHolder1"/>
                        <dgm:constr type="t" for="ch" forName="L1TextContainer1" refType="h" fact="0.01"/>
                        <dgm:constr type="b" for="ch" forName="L1TextContainer1" refType="h" fact="0.16"/>
                        <dgm:constr type="w" for="ch" forName="ConnectLine1" refType="h" fact="0.01"/>
                        <dgm:constr type="ctrX" for="ch" forName="ConnectLine1" refType="ctrX" refFor="ch" refForName="DropPinPlaceHolder1"/>
                        <dgm:constr type="b" for="ch" forName="ConnectLine1" refType="h" fact="0.49"/>
                        <dgm:constr type="t" for="ch" forName="ConnectLine1" refType="b" refFor="ch" refForName="DropPinPlaceHolder1" fact="0"/>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325"/>
                        <dgm:constr type="h" for="ch" forName="ConnectorPoint1" refType="h" refFor="ch" refForName="DropPinPlaceHolder1" fact="0.325"/>
                        <dgm:constr type="ctrX" for="ch" forName="ConnectorPoint1" refType="ctrX" refFor="ch" refForName="ConnectLine1"/>
                        <dgm:constr type="ctrY" for="ch" forName="ConnectorPoint1" refType="b" refFor="ch" refForName="DropPinPlaceHolder1"/>
                        <dgm:constr type="w" for="ch" forName="DropPinPlaceHolder1" refType="h" fact="0.16"/>
                        <dgm:constr type="h" for="ch" forName="DropPinPlaceHolder1" refType="h" fact="0.16"/>
                        <dgm:constr type="b" for="ch" forName="DropPinPlaceHolder1" refType="h"/>
                        <dgm:constr type="l" for="ch" forName="DropPinPlaceHolder1" refType="w" fact="0"/>
                        <dgm:constr type="w" for="ch" forName="L1TextContainer1" refType="w" fact="0.83"/>
                        <dgm:constr type="l" for="ch" forName="L1TextContainer1" refType="r" refFor="ch" refForName="DropPinPlaceHolder1"/>
                        <dgm:constr type="b" for="ch" forName="L1TextContainer1" refType="h" fact="0.755"/>
                        <dgm:constr type="t" for="ch" forName="L1TextContainer1" refType="h" fact="0.6"/>
                        <dgm:constr type="w" for="ch" forName="L2TextContainer1" refType="w" fact="0.83"/>
                        <dgm:constr type="l" for="ch" forName="L2TextContainer1" refType="r" refFor="ch" refForName="DropPinPlaceHolder1"/>
                        <dgm:constr type="b" for="ch" forName="L2TextContainer1" refType="h" fact="0.99"/>
                        <dgm:constr type="t" for="ch" forName="L2TextContainer1" refType="h" fact="0.755"/>
                        <dgm:constr type="w" for="ch" forName="ConnectLine1" refType="h" fact="0.01"/>
                        <dgm:constr type="ctrX" for="ch" forName="ConnectLine1" refType="ctrX" refFor="ch" refForName="DropPinPlaceHolder1"/>
                        <dgm:constr type="t" for="ch" forName="ConnectLine1" refType="h" fact="0.51"/>
                        <dgm:constr type="b" for="ch" forName="ConnectLine1" refType="b"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L1TextContainer1" refType="w" fact="0.83"/>
                        <dgm:constr type="l" for="ch" forName="L1TextContainer1" refType="w" fact="0"/>
                        <dgm:constr type="t" for="ch" forName="L1TextContainer1" refType="h" fact="0.01"/>
                        <dgm:constr type="b" for="ch" forName="L1TextContainer1" refType="h" fact="0.16"/>
                        <dgm:constr type="w" for="ch" forName="L2TextContainer1" refType="w" fact="0.83"/>
                        <dgm:constr type="l" for="ch" forName="L2TextContainer1" refType="w" fact="0"/>
                        <dgm:constr type="t" for="ch" forName="L2TextContainer1" refType="h" fact="0.16"/>
                        <dgm:constr type="b" for="ch" forName="L2TextContainer1" refType="h" fact="0.45"/>
                        <dgm:constr type="w" for="ch" forName="DropPinPlaceHolder1" refType="h" fact="0.16"/>
                        <dgm:constr type="h" for="ch" forName="DropPinPlaceHolder1" refType="h" fact="0.16"/>
                        <dgm:constr type="t" for="ch" forName="DropPinPlaceHolder1" refType="h" fact="0"/>
                        <dgm:constr type="r" for="ch" forName="DropPinPlaceHolder1" refType="w"/>
                        <dgm:constr type="w" for="ch" forName="ConnectLine1" refType="h" fact="0.01"/>
                        <dgm:constr type="ctrX" for="ch" forName="ConnectLine1" refType="ctrX" refFor="ch" refForName="DropPinPlaceHolder1"/>
                        <dgm:constr type="b" for="ch" forName="ConnectLine1" refType="h" fact="0.49"/>
                        <dgm:constr type="t" for="ch" forName="ConnectLine1" refType="b" refFor="ch" refForName="DropPinPlaceHolder1" fact="0"/>
                        <dgm:constr type="w" for="ch" forName="ConnectorPoint1" refType="h" refFor="ch" refForName="DropPinPlaceHolder1" fact="0.325"/>
                        <dgm:constr type="h" for="ch" forName="ConnectorPoint1" refType="h" refFor="ch" refForName="DropPinPlaceHolder1" fact="0.325"/>
                        <dgm:constr type="ctrX" for="ch" forName="ConnectorPoint1" refType="ctrX" refFor="ch" refForName="ConnectLine1"/>
                        <dgm:constr type="ctrY" for="ch" forName="ConnectorPoint1" refType="t"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L1TextContainer1" refType="w" fact="0.83"/>
                        <dgm:constr type="l" for="ch" forName="L1TextContainer1" refType="w" fact="0"/>
                        <dgm:constr type="b" for="ch" forName="L1TextContainer1" refType="h" fact="0.755"/>
                        <dgm:constr type="t" for="ch" forName="L1TextContainer1" refType="h" fact="0.6"/>
                        <dgm:constr type="w" for="ch" forName="L2TextContainer1" refType="w" fact="0.83"/>
                        <dgm:constr type="l" for="ch" forName="L2TextContainer1" refType="w" fact="0"/>
                        <dgm:constr type="b" for="ch" forName="L2TextContainer1" refType="h" fact="0.99"/>
                        <dgm:constr type="t" for="ch" forName="L2TextContainer1" refType="h" fact="0.755"/>
                        <dgm:constr type="w" for="ch" forName="DropPinPlaceHolder1" refType="h" fact="0.16"/>
                        <dgm:constr type="h" for="ch" forName="DropPinPlaceHolder1" refType="h" fact="0.16"/>
                        <dgm:constr type="b" for="ch" forName="DropPinPlaceHolder1" refType="h"/>
                        <dgm:constr type="r" for="ch" forName="DropPinPlaceHolder1" refType="w"/>
                        <dgm:constr type="w" for="ch" forName="ConnectLine1" refType="h" fact="0.01"/>
                        <dgm:constr type="ctrX" for="ch" forName="ConnectLine1" refType="ctrX" refFor="ch" refForName="DropPinPlaceHolder1"/>
                        <dgm:constr type="t" for="ch" forName="ConnectLine1" refType="h" fact="0.51"/>
                        <dgm:constr type="b" for="ch" forName="ConnectLine1" refType="b" refFor="ch" refForName="DropPinPlaceHolder1"/>
                        <dgm:constr type="w" for="ch" forName="ConnectorPoint1" refType="h" refFor="ch" refForName="DropPinPlaceHolder1" fact="0.325"/>
                        <dgm:constr type="h" for="ch" forName="ConnectorPoint1" refType="h" refFor="ch" refForName="DropPinPlaceHolder1" fact="0.325"/>
                        <dgm:constr type="ctrX" for="ch" forName="ConnectorPoint1" refType="ctrX" refFor="ch" refForName="ConnectLine1"/>
                        <dgm:constr type="ctrY" for="ch" forName="ConnectorPoint1" refType="b"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DropPinPlaceHolder1">
                <dgm:alg type="composite"/>
                <dgm:shape xmlns:r="http://schemas.openxmlformats.org/officeDocument/2006/relationships" r:blip="">
                  <dgm:adjLst/>
                </dgm:shape>
                <dgm:constrLst>
                  <dgm:constr type="w" for="ch" forName="DropPin1" refType="w" fact="0"/>
                  <dgm:constr type="h" for="ch" forName="DropPin1" refType="h" fact="0"/>
                  <dgm:constr type="ctrX" for="ch" forName="DropPin1" refType="w" fact="0"/>
                  <dgm:constr type="ctrY" for="ch" forName="DropPin1" refType="h" fact="0"/>
                  <dgm:constr type="w" for="ch" forName="Ellipse1" refType="w" refFor="ch" refForName="DropPin1" fact="0"/>
                  <dgm:constr type="h" for="ch" forName="Ellipse1" refType="w" refFor="ch" refForName="DropPin1" fact="0"/>
                  <dgm:constr type="ctrX" for="ch" forName="Ellipse1" refType="ctrX" refFor="ch" refForName="DropPin1" fact="0"/>
                  <dgm:constr type="ctrY" for="ch" forName="Ellipse1" refType="ctrY" refFor="ch" refForName="DropPin1" fact="0"/>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dgm:constr type="bMarg"/>
                    </dgm:constrLst>
                  </dgm:if>
                  <dgm:else name="Name88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dgm:constr type="bMarg"/>
                    </dgm:constrLst>
                  </dgm:else>
                </dgm:choose>
                <dgm:shape xmlns:r="http://schemas.openxmlformats.org/officeDocument/2006/relationships" type="rect" r:blip="">
                  <dgm:adjLst/>
                </dgm:shape>
                <dgm:presOf axis="des" ptType="node"/>
                <dgm:ruleLst>
                  <dgm:rule type="primFontSz" val="5"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dgm:constr type="tMarg"/>
                  <dgm:constr type="bMarg"/>
                </dgm:constrLst>
                <dgm:ruleLst>
                  <dgm:rule type="primFontSz" val="5" fact="NaN" max="NaN"/>
                </dgm:ruleLst>
              </dgm:layoutNode>
              <dgm:layoutNode name="ConnectLine1" styleLbl="dkBgShp">
                <dgm:alg type="sp"/>
                <dgm:shape xmlns:r="http://schemas.openxmlformats.org/officeDocument/2006/relationships" type="rect" r:blip="">
                  <dgm:adjLst/>
                </dgm:shape>
                <dgm:presOf/>
                <dgm:constrLst/>
              </dgm:layoutNode>
              <dgm:layoutNode name="ConnectorPoint1" moveWith="ConnectLine1">
                <dgm:alg type="composite"/>
                <dgm:shape xmlns:r="http://schemas.openxmlformats.org/officeDocument/2006/relationships" r:blip="">
                  <dgm:adjLst/>
                </dgm:shape>
                <dgm:presOf/>
                <dgm:constrLst>
                  <dgm:constr type="w" for="ch" forName="Bullet1" refType="w"/>
                  <dgm:constr type="h" for="ch" forName="Bullet1" refType="w"/>
                  <dgm:constr type="ctrX" for="ch" forName="Bullet1" refType="w" fact="0.5"/>
                  <dgm:constr type="ctrY" for="ch" forName="Bullet1" refType="h" fact="0.5"/>
                </dgm:constrLst>
                <dgm:layoutNode name="Bullet1" styleLbl="lnNode1">
                  <dgm:alg type="sp"/>
                  <dgm:shape xmlns:r="http://schemas.openxmlformats.org/officeDocument/2006/relationships" type="ellipse" r:blip="" zOrderOff="10">
                    <dgm:adjLst/>
                  </dgm:shape>
                  <dgm:presOf/>
                  <dgm:constrLst/>
                </dgm:layoutNode>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325"/>
                        <dgm:constr type="h" for="ch" forName="ConnectorPoint" refType="h" refFor="ch" refForName="DropPinPlaceHolder" fact="0.325"/>
                        <dgm:constr type="ctrX" for="ch" forName="ConnectorPoint" refType="ctrX" refFor="ch" refForName="ConnectLine"/>
                        <dgm:constr type="ctrY" for="ch" forName="ConnectorPoint" refType="t" refFor="ch" refForName="DropPinPlaceHolder"/>
                        <dgm:constr type="w" for="ch" forName="DropPinPlaceHolder" refType="h" fact="0.16"/>
                        <dgm:constr type="h" for="ch" forName="DropPinPlaceHolder" refType="h" fact="0.16"/>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h" fact="0.16"/>
                        <dgm:constr type="b" for="ch" forName="L2TextContainer" refType="h" fact="0.45"/>
                        <dgm:constr type="w" for="ch" forName="L1TextContainer" refType="w" fact="0.83"/>
                        <dgm:constr type="l" for="ch" forName="L1TextContainer" refType="r" refFor="ch" refForName="DropPinPlaceHolder"/>
                        <dgm:constr type="t" for="ch" forName="L1TextContainer" refType="h" fact="0.01"/>
                        <dgm:constr type="b" for="ch" forName="L1TextContainer" refType="h" fact="0.16"/>
                        <dgm:constr type="w" for="ch" forName="ConnectLine" refType="h" fact="0.01"/>
                        <dgm:constr type="ctrX" for="ch" forName="ConnectLine" refType="ctrX" refFor="ch" refForName="DropPinPlaceHolder"/>
                        <dgm:constr type="b" for="ch" forName="ConnectLine" refType="h" fact="0.49"/>
                        <dgm:constr type="t" for="ch" forName="ConnectLine" refType="b" refFor="ch" refForName="DropPinPlaceHolder" fact="0"/>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325"/>
                        <dgm:constr type="h" for="ch" forName="ConnectorPoint" refType="h" refFor="ch" refForName="DropPinPlaceHolder" fact="0.325"/>
                        <dgm:constr type="ctrX" for="ch" forName="ConnectorPoint" refType="ctrX" refFor="ch" refForName="ConnectLine"/>
                        <dgm:constr type="ctrY" for="ch" forName="ConnectorPoint" refType="b" refFor="ch" refForName="DropPinPlaceHolder"/>
                        <dgm:constr type="w" for="ch" forName="DropPinPlaceHolder" refType="h" fact="0.16"/>
                        <dgm:constr type="h" for="ch" forName="DropPinPlaceHolder" refType="h" fact="0.16"/>
                        <dgm:constr type="b" for="ch" forName="DropPinPlaceHolder" refType="h"/>
                        <dgm:constr type="l" for="ch" forName="DropPinPlaceHolder" refType="w" fact="0"/>
                        <dgm:constr type="w" for="ch" forName="L1TextContainer" refType="w" fact="0.83"/>
                        <dgm:constr type="l" for="ch" forName="L1TextContainer" refType="r" refFor="ch" refForName="DropPinPlaceHolder"/>
                        <dgm:constr type="b" for="ch" forName="L1TextContainer" refType="h" fact="0.755"/>
                        <dgm:constr type="t" for="ch" forName="L1TextContainer" refType="h" fact="0.6"/>
                        <dgm:constr type="w" for="ch" forName="L2TextContainer" refType="w" fact="0.83"/>
                        <dgm:constr type="l" for="ch" forName="L2TextContainer" refType="r" refFor="ch" refForName="DropPinPlaceHolder"/>
                        <dgm:constr type="b" for="ch" forName="L2TextContainer" refType="h" fact="0.99"/>
                        <dgm:constr type="t" for="ch" forName="L2TextContainer" refType="h" fact="0.755"/>
                        <dgm:constr type="w" for="ch" forName="ConnectLine" refType="h" fact="0.01"/>
                        <dgm:constr type="ctrX" for="ch" forName="ConnectLine" refType="ctrX" refFor="ch" refForName="DropPinPlaceHolder"/>
                        <dgm:constr type="t" for="ch" forName="ConnectLine" refType="h" fact="0.51"/>
                        <dgm:constr type="b" for="ch" forName="ConnectLine" refType="b"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L1TextContainer" refType="w" fact="0.83"/>
                        <dgm:constr type="l" for="ch" forName="L1TextContainer" refType="w" fact="0"/>
                        <dgm:constr type="t" for="ch" forName="L1TextContainer" refType="h" fact="0.01"/>
                        <dgm:constr type="b" for="ch" forName="L1TextContainer" refType="h" fact="0.16"/>
                        <dgm:constr type="w" for="ch" forName="L2TextContainer" refType="w" fact="0.83"/>
                        <dgm:constr type="l" for="ch" forName="L2TextContainer" refType="w" fact="0"/>
                        <dgm:constr type="t" for="ch" forName="L2TextContainer" refType="h" fact="0.16"/>
                        <dgm:constr type="b" for="ch" forName="L2TextContainer" refType="h" fact="0.45"/>
                        <dgm:constr type="w" for="ch" forName="DropPinPlaceHolder" refType="h" fact="0.16"/>
                        <dgm:constr type="h" for="ch" forName="DropPinPlaceHolder" refType="h" fact="0.16"/>
                        <dgm:constr type="t" for="ch" forName="DropPinPlaceHolder" refType="h" fact="0"/>
                        <dgm:constr type="r" for="ch" forName="DropPinPlaceHolder" refType="w"/>
                        <dgm:constr type="w" for="ch" forName="ConnectLine" refType="h" fact="0.01"/>
                        <dgm:constr type="ctrX" for="ch" forName="ConnectLine" refType="ctrX" refFor="ch" refForName="DropPinPlaceHolder"/>
                        <dgm:constr type="b" for="ch" forName="ConnectLine" refType="h" fact="0.49"/>
                        <dgm:constr type="t" for="ch" forName="ConnectLine" refType="b" refFor="ch" refForName="DropPinPlaceHolder" fact="0"/>
                        <dgm:constr type="w" for="ch" forName="ConnectorPoint" refType="h" refFor="ch" refForName="DropPinPlaceHolder" fact="0.325"/>
                        <dgm:constr type="h" for="ch" forName="ConnectorPoint" refType="h" refFor="ch" refForName="DropPinPlaceHolder" fact="0.325"/>
                        <dgm:constr type="ctrX" for="ch" forName="ConnectorPoint" refType="ctrX" refFor="ch" refForName="ConnectLine"/>
                        <dgm:constr type="ctrY" for="ch" forName="ConnectorPoint" refType="t"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L1TextContainer" refType="w" fact="0.83"/>
                        <dgm:constr type="l" for="ch" forName="L1TextContainer" refType="w" fact="0"/>
                        <dgm:constr type="b" for="ch" forName="L1TextContainer" refType="h" fact="0.755"/>
                        <dgm:constr type="t" for="ch" forName="L1TextContainer" refType="h" fact="0.6"/>
                        <dgm:constr type="w" for="ch" forName="L2TextContainer" refType="w" fact="0.83"/>
                        <dgm:constr type="l" for="ch" forName="L2TextContainer" refType="w" fact="0"/>
                        <dgm:constr type="b" for="ch" forName="L2TextContainer" refType="h" fact="0.99"/>
                        <dgm:constr type="t" for="ch" forName="L2TextContainer" refType="h" fact="0.755"/>
                        <dgm:constr type="w" for="ch" forName="DropPinPlaceHolder" refType="h" fact="0.16"/>
                        <dgm:constr type="h" for="ch" forName="DropPinPlaceHolder" refType="h" fact="0.16"/>
                        <dgm:constr type="b" for="ch" forName="DropPinPlaceHolder" refType="h"/>
                        <dgm:constr type="r" for="ch" forName="DropPinPlaceHolder" refType="w"/>
                        <dgm:constr type="w" for="ch" forName="ConnectLine" refType="h" fact="0.01"/>
                        <dgm:constr type="ctrX" for="ch" forName="ConnectLine" refType="ctrX" refFor="ch" refForName="DropPinPlaceHolder"/>
                        <dgm:constr type="t" for="ch" forName="ConnectLine" refType="h" fact="0.51"/>
                        <dgm:constr type="b" for="ch" forName="ConnectLine" refType="b" refFor="ch" refForName="DropPinPlaceHolder"/>
                        <dgm:constr type="w" for="ch" forName="ConnectorPoint" refType="h" refFor="ch" refForName="DropPinPlaceHolder" fact="0.325"/>
                        <dgm:constr type="h" for="ch" forName="ConnectorPoint" refType="h" refFor="ch" refForName="DropPinPlaceHolder" fact="0.325"/>
                        <dgm:constr type="ctrX" for="ch" forName="ConnectorPoint" refType="ctrX" refFor="ch" refForName="ConnectLine"/>
                        <dgm:constr type="ctrY" for="ch" forName="ConnectorPoint" refType="b"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DropPinPlaceHolder">
                <dgm:alg type="composite"/>
                <dgm:shape xmlns:r="http://schemas.openxmlformats.org/officeDocument/2006/relationships" r:blip="">
                  <dgm:adjLst/>
                </dgm:shape>
                <dgm:constrLst>
                  <dgm:constr type="w" for="ch" forName="DropPin" refType="w" fact="0"/>
                  <dgm:constr type="h" for="ch" forName="DropPin" refType="h" fact="0"/>
                  <dgm:constr type="ctrX" for="ch" forName="DropPin" refType="w" fact="0"/>
                  <dgm:constr type="ctrY" for="ch" forName="DropPin" refType="h" fact="0"/>
                  <dgm:constr type="w" for="ch" forName="Ellipse" refType="w" refFor="ch" refForName="DropPin" fact="0"/>
                  <dgm:constr type="h" for="ch" forName="Ellipse" refType="w" refFor="ch" refForName="DropPin" fact="0"/>
                  <dgm:constr type="ctrX" for="ch" forName="Ellipse" refType="ctrX" refFor="ch" refForName="DropPin" fact="0"/>
                  <dgm:constr type="ctrY" for="ch" forName="Ellipse" refType="ctrY" refFor="ch" refForName="DropPin" fact="0"/>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dgm:constr type="bMarg"/>
                    </dgm:constrLst>
                  </dgm:if>
                  <dgm:else name="Name88">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dgm:constr type="bMarg"/>
                    </dgm:constrLst>
                  </dgm:else>
                </dgm:choose>
                <dgm:shape xmlns:r="http://schemas.openxmlformats.org/officeDocument/2006/relationships" type="rect" r:blip="">
                  <dgm:adjLst/>
                </dgm:shape>
                <dgm:presOf axis="des" ptType="node"/>
                <dgm:ruleLst>
                  <dgm:rule type="primFontSz" val="5"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dgm:constr type="tMarg"/>
                  <dgm:constr type="bMarg"/>
                </dgm:constrLst>
                <dgm:ruleLst>
                  <dgm:rule type="primFontSz" val="5" fact="NaN" max="NaN"/>
                </dgm:ruleLst>
              </dgm:layoutNode>
              <dgm:layoutNode name="ConnectLine" styleLbl="dkBgShp">
                <dgm:alg type="sp"/>
                <dgm:shape xmlns:r="http://schemas.openxmlformats.org/officeDocument/2006/relationships" type="rect" r:blip="">
                  <dgm:adjLst/>
                </dgm:shape>
                <dgm:presOf/>
                <dgm:constrLst/>
              </dgm:layoutNode>
              <dgm:layoutNode name="ConnectorPoint" moveWith="ConnectLine">
                <dgm:alg type="composite"/>
                <dgm:shape xmlns:r="http://schemas.openxmlformats.org/officeDocument/2006/relationships" r:blip="">
                  <dgm:adjLst/>
                </dgm:shape>
                <dgm:presOf/>
                <dgm:constrLst>
                  <dgm:constr type="w" for="ch" forName="Bullet" refType="w"/>
                  <dgm:constr type="h" for="ch" forName="Bullet" refType="w"/>
                  <dgm:constr type="ctrX" for="ch" forName="Bullet" refType="w" fact="0.5"/>
                  <dgm:constr type="ctrY" for="ch" forName="Bullet" refType="h" fact="0.5"/>
                </dgm:constrLst>
                <dgm:layoutNode name="Bullet" styleLbl="lnNode1">
                  <dgm:alg type="sp"/>
                  <dgm:shape xmlns:r="http://schemas.openxmlformats.org/officeDocument/2006/relationships" type="ellipse" r:blip="" zOrderOff="10">
                    <dgm:adjLst/>
                  </dgm:shape>
                  <dgm:presOf/>
                  <dgm:constrLst/>
                </dgm:layoutNode>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24/layout/VerticalActionList">
  <dgm:title val=""/>
  <dgm:desc val=""/>
  <dgm:catLst>
    <dgm:cat type="list" pri="82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dirChoose">
      <dgm:if name="dirNorm" func="var" arg="dir" op="equ" val="norm">
        <dgm:alg type="lin">
          <dgm:param type="linDir" val="fromT"/>
          <dgm:param type="nodeHorzAlign" val="l"/>
        </dgm:alg>
      </dgm:if>
      <dgm:else name="dirRev">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alg type="composite"/>
        <dgm:shape xmlns:r="http://schemas.openxmlformats.org/officeDocument/2006/relationships" r:blip="">
          <dgm:adjLst/>
        </dgm:shape>
        <dgm:presOf/>
        <dgm:choose name="compositeDir">
          <dgm:if name="compositeNorm" func="var" arg="dir" op="equ" val="norm">
            <dgm:constrLst>
              <dgm:constr type="l" for="ch" forName="bgOutline" refType="w" fact="0.19"/>
              <dgm:constr type="t" for="ch" forName="bgOutline"/>
              <dgm:constr type="w" for="ch" forName="bgOutline" refType="w" fact="0.81"/>
              <dgm:constr type="h" for="ch" forName="bgOutline" refType="h"/>
              <dgm:constr type="l" for="ch" forName="parentText"/>
              <dgm:constr type="t" for="ch" forName="parentText"/>
              <dgm:constr type="w" for="ch" forName="parentText" refType="w" fact="0.2"/>
              <dgm:constr type="h" for="ch" forName="parentText" refType="h"/>
              <dgm:constr type="l" for="ch" forName="descendantText" refType="w" fact="0.2"/>
              <dgm:constr type="t" for="ch" forName="descendantText"/>
              <dgm:constr type="w" for="ch" forName="descendantText" refType="w" fact="0.8"/>
              <dgm:constr type="h" for="ch" forName="descendantText" refType="h"/>
            </dgm:constrLst>
          </dgm:if>
          <dgm:else name="compositeRev">
            <dgm:constrLst>
              <dgm:constr type="l" for="ch" forName="bgOutline"/>
              <dgm:constr type="t" for="ch" forName="bgOutline"/>
              <dgm:constr type="w" for="ch" forName="bgOutline" refType="w" fact="0.81"/>
              <dgm:constr type="h" for="ch" forName="bgOutline" refType="h"/>
              <dgm:constr type="l" for="ch" forName="parentText" refType="w" fact="0.8"/>
              <dgm:constr type="t" for="ch" forName="parentText"/>
              <dgm:constr type="w" for="ch" forName="parentText" refType="w" fact="0.2"/>
              <dgm:constr type="h" for="ch" forName="parentText" refType="h"/>
              <dgm:constr type="l" for="ch" forName="descendantText"/>
              <dgm:constr type="t" for="ch" forName="descendantText"/>
              <dgm:constr type="w" for="ch" forName="descendantText" refType="w" fact="0.8"/>
              <dgm:constr type="h" for="ch" forName="descendantText" refType="h"/>
            </dgm:constrLst>
          </dgm:else>
        </dgm:choose>
        <dgm:ruleLst/>
        <dgm:layoutNode name="bgOutline" styleLbl="fgAcc1">
          <dgm:alg type="sp"/>
          <dgm:choose name="bgOutlineDir">
            <dgm:if name="bgOutlineNorm" func="var" arg="dir" op="equ" val="norm">
              <dgm:shape xmlns:r="http://schemas.openxmlformats.org/officeDocument/2006/relationships" rot="90" type="round2SameRect" r:blip="">
                <dgm:adjLst>
                  <dgm:adj idx="1" val="0.15"/>
                  <dgm:adj idx="2" val="0"/>
                </dgm:adjLst>
              </dgm:shape>
            </dgm:if>
            <dgm:else name="bgOutlineRev">
              <dgm:shape xmlns:r="http://schemas.openxmlformats.org/officeDocument/2006/relationships" rot="-90" type="round2SameRect" r:blip="">
                <dgm:adjLst>
                  <dgm:adj idx="1" val="0.15"/>
                  <dgm:adj idx="2" val="0"/>
                </dgm:adjLst>
              </dgm:shape>
            </dgm:else>
          </dgm:choose>
          <dgm:presOf axis="self"/>
          <dgm:constrLst/>
          <dgm:ruleLst/>
        </dgm:layoutNode>
        <dgm:layoutNode name="parentText" styleLbl="alignNode1">
          <dgm:varLst>
            <dgm:chMax val="1"/>
            <dgm:bulletEnabled/>
          </dgm:varLst>
          <dgm:alg type="tx">
            <dgm:param type="parTxLTRAlign" val="l"/>
            <dgm:param type="parTxRTLAlign" val="r"/>
          </dgm:alg>
          <dgm:choose name="parentShapeDir">
            <dgm:if name="parentShapeNorm" func="var" arg="dir" op="equ" val="norm">
              <dgm:shape xmlns:r="http://schemas.openxmlformats.org/officeDocument/2006/relationships" rot="-90" type="round2SameRect" r:blip="" zOrderOff="3">
                <dgm:adjLst>
                  <dgm:adj idx="1" val="0.1"/>
                </dgm:adjLst>
              </dgm:shape>
            </dgm:if>
            <dgm:else name="parentShapeRev">
              <dgm:shape xmlns:r="http://schemas.openxmlformats.org/officeDocument/2006/relationships" rot="90" type="round2SameRect" r:blip="" zOrderOff="3">
                <dgm:adjLst>
                  <dgm:adj idx="1" val="0.1"/>
                </dgm:adjLst>
              </dgm:shape>
            </dgm:else>
          </dgm:choose>
          <dgm:presOf axis="self" ptType="node"/>
          <dgm:constrLst>
            <dgm:constr type="tMarg" refType="h" fact="0.28"/>
            <dgm:constr type="bMarg" refType="h" fact="0.28"/>
            <dgm:constr type="lMarg" refType="w" fact="0.15"/>
            <dgm:constr type="rMarg" refType="w" fact="0.15"/>
          </dgm:constrLst>
          <dgm:ruleLst>
            <dgm:rule type="primFontSz" val="8" fact="NaN" max="NaN"/>
          </dgm:ruleLst>
        </dgm:layoutNode>
        <dgm:layoutNode name="descendantText" styleLbl="revTx">
          <dgm:varLst>
            <dgm:bulletEnabled/>
          </dgm:varLst>
          <dgm:alg type="tx">
            <dgm:param type="stBulletLvl" val="0"/>
            <dgm:param type="parTxLTRAlign" val="l"/>
            <dgm:param type="shpTxLTRAlignCh" val="l"/>
            <dgm:param type="parTxRTLAlign" val="r"/>
            <dgm:param type="shpTxRTLAlignCh" val="r"/>
          </dgm:alg>
          <dgm:shape xmlns:r="http://schemas.openxmlformats.org/officeDocument/2006/relationships" type="rect" r:blip="" hideGeom="1">
            <dgm:adjLst/>
          </dgm:shape>
          <dgm:presOf axis="des" ptType="node"/>
          <dgm:constrLst>
            <dgm:constr type="primFontSz" val="24"/>
            <dgm:constr type="lMarg" refType="w" fact="0.06"/>
            <dgm:constr type="rMarg" refType="w" fact="0.06"/>
            <dgm:constr type="tMarg" refType="h" fact="0.28"/>
            <dgm:constr type="bMarg" refType="h" fact="0.28"/>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C28AD9-4269-4B5E-8A41-E609249B96B2}" type="datetimeFigureOut">
              <a:rPr lang="en-US" smtClean="0"/>
              <a:t>7/17/2026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11EA59-E126-4B26-9EA0-3810A9D66B63}" type="slidenum">
              <a:rPr lang="en-US" smtClean="0"/>
              <a:t>‹#›</a:t>
            </a:fld>
            <a:endParaRPr lang="en-US"/>
          </a:p>
        </p:txBody>
      </p:sp>
    </p:spTree>
    <p:extLst>
      <p:ext uri="{BB962C8B-B14F-4D97-AF65-F5344CB8AC3E}">
        <p14:creationId xmlns:p14="http://schemas.microsoft.com/office/powerpoint/2010/main" val="35946156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Hello, My name is Haniffa Bibi and my Student Number is </a:t>
            </a:r>
            <a:br>
              <a:rPr lang="en-GB" dirty="0"/>
            </a:br>
            <a:r>
              <a:rPr lang="en-GB" sz="1200" b="0" i="0" kern="1200" dirty="0">
                <a:solidFill>
                  <a:schemeClr val="tx1"/>
                </a:solidFill>
                <a:effectLst/>
                <a:latin typeface="+mn-lt"/>
                <a:ea typeface="+mn-ea"/>
                <a:cs typeface="+mn-cs"/>
              </a:rPr>
              <a:t>2433268. Today I will be presenting on the topic </a:t>
            </a:r>
            <a:r>
              <a:rPr lang="en-IN" sz="1100" b="0" dirty="0">
                <a:latin typeface="Times New Roman" panose="02020603050405020304" pitchFamily="18" charset="0"/>
                <a:cs typeface="Times New Roman" panose="02020603050405020304" pitchFamily="18" charset="0"/>
              </a:rPr>
              <a:t>CARDIOVASCULAR DISEASES, INCLUDING STROKE AND DIABETES. I will be going through a care plan which I have made for my patient. I will be highlighting the key factors which will help improve the patients life. I hope this presentation is useful. Thank You </a:t>
            </a:r>
            <a:endParaRPr lang="en-US" sz="1100" b="0" dirty="0">
              <a:latin typeface="Times New Roman" panose="02020603050405020304" pitchFamily="18" charset="0"/>
              <a:ea typeface="Impact"/>
              <a:cs typeface="Times New Roman" panose="02020603050405020304" pitchFamily="18" charset="0"/>
              <a:sym typeface="Impact"/>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1</a:t>
            </a:fld>
            <a:endParaRPr lang="en-US"/>
          </a:p>
        </p:txBody>
      </p:sp>
    </p:spTree>
    <p:extLst>
      <p:ext uri="{BB962C8B-B14F-4D97-AF65-F5344CB8AC3E}">
        <p14:creationId xmlns:p14="http://schemas.microsoft.com/office/powerpoint/2010/main" val="3606511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Cardiovascular diseases (CVDs) cause a major concern for global health due to their associated complications and high prevalence, which can lead to death. On the other hand, diabetes and stroke are closely related to 12% of cardiovascular diseases, as both of these conditions increase disease risks while damaging blood vessels (Rosengren and </a:t>
            </a:r>
            <a:r>
              <a:rPr lang="en-IN" sz="1200" b="0" i="0" u="none" strike="noStrike" kern="1200" dirty="0" err="1">
                <a:solidFill>
                  <a:schemeClr val="tx1"/>
                </a:solidFill>
                <a:effectLst/>
                <a:latin typeface="Times New Roman" panose="02020603050405020304" pitchFamily="18" charset="0"/>
                <a:ea typeface="+mn-ea"/>
                <a:cs typeface="Times New Roman" panose="02020603050405020304" pitchFamily="18" charset="0"/>
              </a:rPr>
              <a:t>Dikaiou</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 2023). This presentation, therefore, aims to critically evaluate these conditions while developing a care plan. </a:t>
            </a:r>
            <a:endParaRPr lang="en-IN"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3</a:t>
            </a:fld>
            <a:endParaRPr lang="en-US"/>
          </a:p>
        </p:txBody>
      </p:sp>
    </p:spTree>
    <p:extLst>
      <p:ext uri="{BB962C8B-B14F-4D97-AF65-F5344CB8AC3E}">
        <p14:creationId xmlns:p14="http://schemas.microsoft.com/office/powerpoint/2010/main" val="34107132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Several disorders comprise cardiovascular diseases that impact the normal function of the circulation system and heart. On the other hand, stroke occurs when there is insufficient blood supply to the brain due to bleeding or blockage (</a:t>
            </a:r>
            <a:r>
              <a:rPr lang="en-IN" sz="1200" b="0" i="0" u="none" strike="noStrike" kern="1200" dirty="0" err="1">
                <a:solidFill>
                  <a:schemeClr val="tx1"/>
                </a:solidFill>
                <a:effectLst/>
                <a:latin typeface="Times New Roman" panose="02020603050405020304" pitchFamily="18" charset="0"/>
                <a:ea typeface="+mn-ea"/>
                <a:cs typeface="Times New Roman" panose="02020603050405020304" pitchFamily="18" charset="0"/>
              </a:rPr>
              <a:t>Premilovac</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 and Sutherland, 2022). Additionally, despite being a metabolic condition, prolonged diabetes can impact blood glucose levels, which can damage the blood vessels (Li </a:t>
            </a:r>
            <a:r>
              <a:rPr lang="en-IN" sz="1200" b="0" i="1" u="none" strike="noStrike" kern="1200" dirty="0">
                <a:solidFill>
                  <a:schemeClr val="tx1"/>
                </a:solidFill>
                <a:effectLst/>
                <a:latin typeface="Times New Roman" panose="02020603050405020304" pitchFamily="18" charset="0"/>
                <a:ea typeface="+mn-ea"/>
                <a:cs typeface="Times New Roman" panose="02020603050405020304" pitchFamily="18" charset="0"/>
              </a:rPr>
              <a:t>et al.</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 2023). This further suggests that increased blood glucose can strengthen the likelihood of cardiovascular complications such as stroke and coronary heart disease. However, early prevention through effective health management can help maintain blood glucose. </a:t>
            </a:r>
            <a:endParaRPr lang="en-GB" sz="1200" b="0" dirty="0">
              <a:effectLst/>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4</a:t>
            </a:fld>
            <a:endParaRPr lang="en-US"/>
          </a:p>
        </p:txBody>
      </p:sp>
    </p:spTree>
    <p:extLst>
      <p:ext uri="{BB962C8B-B14F-4D97-AF65-F5344CB8AC3E}">
        <p14:creationId xmlns:p14="http://schemas.microsoft.com/office/powerpoint/2010/main" val="1586396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The overall cardiovascular system helps to maintain blood circulation within the body by delivering nutrients and oxygen to the tissues, whereas the endocrine system controls blood glucose. The secretion of insulin from the pancreas helps to facilitate glucose uptake by increasing glucagon and cells to enhance overall blood glucose during requirement (Calcaterra </a:t>
            </a:r>
            <a:r>
              <a:rPr lang="en-IN" sz="1200" b="0" i="1" u="none" strike="noStrike" kern="1200" dirty="0">
                <a:solidFill>
                  <a:schemeClr val="tx1"/>
                </a:solidFill>
                <a:effectLst/>
                <a:latin typeface="Times New Roman" panose="02020603050405020304" pitchFamily="18" charset="0"/>
                <a:ea typeface="+mn-ea"/>
                <a:cs typeface="Times New Roman" panose="02020603050405020304" pitchFamily="18" charset="0"/>
              </a:rPr>
              <a:t>et al. </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2025). Yet again, disruption and process interruption during these physiological processes can cause vascular damage and persistent hyperglycaemia, which can also lead to stroke.  </a:t>
            </a:r>
            <a:endParaRPr lang="en-IN"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5</a:t>
            </a:fld>
            <a:endParaRPr lang="en-US"/>
          </a:p>
        </p:txBody>
      </p:sp>
    </p:spTree>
    <p:extLst>
      <p:ext uri="{BB962C8B-B14F-4D97-AF65-F5344CB8AC3E}">
        <p14:creationId xmlns:p14="http://schemas.microsoft.com/office/powerpoint/2010/main" val="1019323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The primary reason for cardiovascular diseases is restricted blood circulation and narrowed arteries due to the development of atherosclerosis. In addition, reduced blood supply to the brain can lead to irreversible neurological damage, leading to stroke (Qin </a:t>
            </a:r>
            <a:r>
              <a:rPr lang="en-IN" sz="1200" b="0" i="1" u="none" strike="noStrike" kern="1200" dirty="0">
                <a:solidFill>
                  <a:schemeClr val="tx1"/>
                </a:solidFill>
                <a:effectLst/>
                <a:latin typeface="Times New Roman" panose="02020603050405020304" pitchFamily="18" charset="0"/>
                <a:ea typeface="+mn-ea"/>
                <a:cs typeface="Times New Roman" panose="02020603050405020304" pitchFamily="18" charset="0"/>
              </a:rPr>
              <a:t>et al. </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2022). Coversley, diabetes also increases the risk of overall glucose regulation and cardiovascular complications. </a:t>
            </a:r>
            <a:endParaRPr lang="en-IN"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6</a:t>
            </a:fld>
            <a:endParaRPr lang="en-US"/>
          </a:p>
        </p:txBody>
      </p:sp>
    </p:spTree>
    <p:extLst>
      <p:ext uri="{BB962C8B-B14F-4D97-AF65-F5344CB8AC3E}">
        <p14:creationId xmlns:p14="http://schemas.microsoft.com/office/powerpoint/2010/main" val="448323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a:solidFill>
                  <a:schemeClr val="tx1"/>
                </a:solidFill>
                <a:effectLst/>
                <a:latin typeface="Times New Roman" panose="02020603050405020304" pitchFamily="18" charset="0"/>
                <a:ea typeface="+mn-ea"/>
                <a:cs typeface="Times New Roman" panose="02020603050405020304" pitchFamily="18" charset="0"/>
              </a:rPr>
              <a:t>A patient shows </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existing health conditions driven by poor lifestyle and eating habits, enhancing cardiovascular risks. Obesity and physical inactivity are interconnected issues that increase the risk factors of CVDs (Perone </a:t>
            </a:r>
            <a:r>
              <a:rPr lang="en-IN" sz="1200" b="0" i="1" u="none" strike="noStrike" kern="1200" dirty="0">
                <a:solidFill>
                  <a:schemeClr val="tx1"/>
                </a:solidFill>
                <a:effectLst/>
                <a:latin typeface="Times New Roman" panose="02020603050405020304" pitchFamily="18" charset="0"/>
                <a:ea typeface="+mn-ea"/>
                <a:cs typeface="Times New Roman" panose="02020603050405020304" pitchFamily="18" charset="0"/>
              </a:rPr>
              <a:t>et al. </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2024). Overall, the conditions of the fictional patient require long-term health management and proper care. In addition, the previous stroke history of this patient and diabetes enhance the risks of future cardiovascular complications.</a:t>
            </a:r>
            <a:endParaRPr lang="en-IN"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7</a:t>
            </a:fld>
            <a:endParaRPr lang="en-US"/>
          </a:p>
        </p:txBody>
      </p:sp>
    </p:spTree>
    <p:extLst>
      <p:ext uri="{BB962C8B-B14F-4D97-AF65-F5344CB8AC3E}">
        <p14:creationId xmlns:p14="http://schemas.microsoft.com/office/powerpoint/2010/main" val="1797093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Physical inactivity and poor health maintenance are among the reasons for increasing obesity and cardiovascular diseases in the UK, with 26% of adults having obesity in England (Johnson </a:t>
            </a:r>
            <a:r>
              <a:rPr lang="en-IN" sz="1200" b="0" i="1" u="none" strike="noStrike" kern="1200" dirty="0">
                <a:solidFill>
                  <a:schemeClr val="tx1"/>
                </a:solidFill>
                <a:effectLst/>
                <a:latin typeface="Times New Roman" panose="02020603050405020304" pitchFamily="18" charset="0"/>
                <a:ea typeface="+mn-ea"/>
                <a:cs typeface="Times New Roman" panose="02020603050405020304" pitchFamily="18" charset="0"/>
              </a:rPr>
              <a:t>et al.</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 2025). The existing risk factors in the fictional patient can worsen his condition by enhancing cardiovascular complications, diabetes, and recurrent stroke.   </a:t>
            </a:r>
            <a:endParaRPr lang="en-IN"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8</a:t>
            </a:fld>
            <a:endParaRPr lang="en-US"/>
          </a:p>
        </p:txBody>
      </p:sp>
    </p:spTree>
    <p:extLst>
      <p:ext uri="{BB962C8B-B14F-4D97-AF65-F5344CB8AC3E}">
        <p14:creationId xmlns:p14="http://schemas.microsoft.com/office/powerpoint/2010/main" val="3976022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Approximately 7.6 million UK people have circulatory and heart diseases, which affect their independence and daily lifestyle (British Heart Foundation, 2025). Therefore, long-term cardiovascular complications, diabetes, and stroke can worsen the patient’s daily life by reducing self-confidence and mental health. </a:t>
            </a:r>
            <a:endParaRPr lang="en-IN"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9</a:t>
            </a:fld>
            <a:endParaRPr lang="en-US"/>
          </a:p>
        </p:txBody>
      </p:sp>
    </p:spTree>
    <p:extLst>
      <p:ext uri="{BB962C8B-B14F-4D97-AF65-F5344CB8AC3E}">
        <p14:creationId xmlns:p14="http://schemas.microsoft.com/office/powerpoint/2010/main" val="3516420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The developing plan for the fictional patient includes the NICE and NHS guidelines, which consider long-term disease management. In addition, daily physical activity with a balanced diet can help mitigate obesity and diabetes, leading to cardiovascular disease and stroke (Lydahl </a:t>
            </a:r>
            <a:r>
              <a:rPr lang="en-IN" sz="1200" b="0" i="1" u="none" strike="noStrike" kern="1200" dirty="0">
                <a:solidFill>
                  <a:schemeClr val="tx1"/>
                </a:solidFill>
                <a:effectLst/>
                <a:latin typeface="Times New Roman" panose="02020603050405020304" pitchFamily="18" charset="0"/>
                <a:ea typeface="+mn-ea"/>
                <a:cs typeface="Times New Roman" panose="02020603050405020304" pitchFamily="18" charset="0"/>
              </a:rPr>
              <a:t>et al. </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2022).  </a:t>
            </a:r>
            <a:endParaRPr lang="en-IN"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10</a:t>
            </a:fld>
            <a:endParaRPr lang="en-US"/>
          </a:p>
        </p:txBody>
      </p:sp>
    </p:spTree>
    <p:extLst>
      <p:ext uri="{BB962C8B-B14F-4D97-AF65-F5344CB8AC3E}">
        <p14:creationId xmlns:p14="http://schemas.microsoft.com/office/powerpoint/2010/main" val="28257907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Regular health monitoring and lifestyle modification with 150 minutes of daily activity can significantly enhance cardiovascular health (NHS, 2026). Hence, it is crucial for the patient to regularly monitor blood glucose levels while indulging in a healthy lifestyle to overall reduce stroke and diabetes conditions. </a:t>
            </a:r>
            <a:endParaRPr lang="en-IN"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11</a:t>
            </a:fld>
            <a:endParaRPr lang="en-US"/>
          </a:p>
        </p:txBody>
      </p:sp>
    </p:spTree>
    <p:extLst>
      <p:ext uri="{BB962C8B-B14F-4D97-AF65-F5344CB8AC3E}">
        <p14:creationId xmlns:p14="http://schemas.microsoft.com/office/powerpoint/2010/main" val="3707777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Reviewing HbA1c evaluation and eye examination can significantly enhance diabetes management by reducing the chances of further complications (NICE, 2024). Similarly, the patient can enhance cardiovascular conditions, diabetes, and recurrent stroke by frequently engaging in health checkups. Also, leading a healthy lifestyle by reducing smoking can strengthen overall health conditions with prescribed medications. </a:t>
            </a:r>
            <a:endParaRPr lang="en-IN" b="0" dirty="0">
              <a:effectLst/>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12</a:t>
            </a:fld>
            <a:endParaRPr lang="en-US"/>
          </a:p>
        </p:txBody>
      </p:sp>
    </p:spTree>
    <p:extLst>
      <p:ext uri="{BB962C8B-B14F-4D97-AF65-F5344CB8AC3E}">
        <p14:creationId xmlns:p14="http://schemas.microsoft.com/office/powerpoint/2010/main" val="4019825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Communication is crucial in any care plan development, which includes actively listening to the concerns of the patient while using simple language to guide them throughout the treatment process. In addition, ethical treatment practices include respect for autonomy by informing the patient about the process of the treatment while maintaining confidentiality to improve patient trust (</a:t>
            </a:r>
            <a:r>
              <a:rPr lang="en-IN" sz="1200" b="0" i="0" u="none" strike="noStrike" kern="1200" dirty="0" err="1">
                <a:solidFill>
                  <a:schemeClr val="tx1"/>
                </a:solidFill>
                <a:effectLst/>
                <a:latin typeface="Times New Roman" panose="02020603050405020304" pitchFamily="18" charset="0"/>
                <a:ea typeface="+mn-ea"/>
                <a:cs typeface="Times New Roman" panose="02020603050405020304" pitchFamily="18" charset="0"/>
              </a:rPr>
              <a:t>Ebua</a:t>
            </a: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 2025). Moreover, shared decision-making with the fictional patient about the CVD care plan is further required in the care plan.</a:t>
            </a:r>
            <a:endParaRPr lang="en-IN"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13</a:t>
            </a:fld>
            <a:endParaRPr lang="en-US"/>
          </a:p>
        </p:txBody>
      </p:sp>
    </p:spTree>
    <p:extLst>
      <p:ext uri="{BB962C8B-B14F-4D97-AF65-F5344CB8AC3E}">
        <p14:creationId xmlns:p14="http://schemas.microsoft.com/office/powerpoint/2010/main" val="9021695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In conclusion, cardiovascular diseases (CVDs), including diabetes and stroke, can affect the long-term well-being of individuals by reducing physical health. However, early interventions and proper care plans significantly improve overall conditions with a balanced diet, physical activities, and prescribed medications. </a:t>
            </a:r>
            <a:endParaRPr lang="en-IN"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F11EA59-E126-4B26-9EA0-3810A9D66B63}" type="slidenum">
              <a:rPr lang="en-US" smtClean="0"/>
              <a:t>14</a:t>
            </a:fld>
            <a:endParaRPr lang="en-US"/>
          </a:p>
        </p:txBody>
      </p:sp>
    </p:spTree>
    <p:extLst>
      <p:ext uri="{BB962C8B-B14F-4D97-AF65-F5344CB8AC3E}">
        <p14:creationId xmlns:p14="http://schemas.microsoft.com/office/powerpoint/2010/main" val="2394732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sv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9.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8.png"/><Relationship Id="rId5" Type="http://schemas.openxmlformats.org/officeDocument/2006/relationships/image" Target="../media/image5.sv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1.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4.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6.png"/><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15.png"/><Relationship Id="rId5" Type="http://schemas.openxmlformats.org/officeDocument/2006/relationships/image" Target="../media/image12.sv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17.png"/><Relationship Id="rId5" Type="http://schemas.openxmlformats.org/officeDocument/2006/relationships/image" Target="../media/image5.sv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7.xml"/><Relationship Id="rId7" Type="http://schemas.openxmlformats.org/officeDocument/2006/relationships/image" Target="../media/image19.svg"/><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18.svg"/><Relationship Id="rId5" Type="http://schemas.openxmlformats.org/officeDocument/2006/relationships/image" Target="../media/image5.svg"/><Relationship Id="rId4" Type="http://schemas.openxmlformats.org/officeDocument/2006/relationships/notesSlide" Target="../notesSlides/notesSlide7.xml"/><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slideLayout" Target="../slideLayouts/slideLayout7.xml"/><Relationship Id="rId7" Type="http://schemas.openxmlformats.org/officeDocument/2006/relationships/image" Target="../media/image23.svg"/><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image" Target="../media/image22.jpeg"/><Relationship Id="rId5" Type="http://schemas.openxmlformats.org/officeDocument/2006/relationships/image" Target="../media/image12.sv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slideLayout" Target="../slideLayouts/slideLayout7.xml"/><Relationship Id="rId7" Type="http://schemas.openxmlformats.org/officeDocument/2006/relationships/diagramLayout" Target="../diagrams/layout1.xml"/><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diagramData" Target="../diagrams/data1.xml"/><Relationship Id="rId11" Type="http://schemas.openxmlformats.org/officeDocument/2006/relationships/image" Target="../media/image25.png"/><Relationship Id="rId5" Type="http://schemas.openxmlformats.org/officeDocument/2006/relationships/image" Target="../media/image12.svg"/><Relationship Id="rId10" Type="http://schemas.microsoft.com/office/2007/relationships/diagramDrawing" Target="../diagrams/drawing1.xml"/><Relationship Id="rId4" Type="http://schemas.openxmlformats.org/officeDocument/2006/relationships/notesSlide" Target="../notesSlides/notesSlide9.xml"/><Relationship Id="rId9" Type="http://schemas.openxmlformats.org/officeDocument/2006/relationships/diagramColors" Target="../diagrams/colors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7.png"/><Relationship Id="rId2" Type="http://schemas.openxmlformats.org/officeDocument/2006/relationships/video" Target="../media/media11.mp4"/><Relationship Id="rId1" Type="http://schemas.microsoft.com/office/2007/relationships/media" Target="../media/media11.mp4"/><Relationship Id="rId6" Type="http://schemas.openxmlformats.org/officeDocument/2006/relationships/image" Target="../media/image26.png"/><Relationship Id="rId5" Type="http://schemas.openxmlformats.org/officeDocument/2006/relationships/image" Target="../media/image5.sv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9.png"/><Relationship Id="rId2" Type="http://schemas.openxmlformats.org/officeDocument/2006/relationships/video" Target="../media/media12.mp4"/><Relationship Id="rId1" Type="http://schemas.microsoft.com/office/2007/relationships/media" Target="../media/media12.mp4"/><Relationship Id="rId6" Type="http://schemas.openxmlformats.org/officeDocument/2006/relationships/image" Target="../media/image28.svg"/><Relationship Id="rId5" Type="http://schemas.openxmlformats.org/officeDocument/2006/relationships/image" Target="../media/image12.sv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slideLayout" Target="../slideLayouts/slideLayout7.xml"/><Relationship Id="rId7" Type="http://schemas.openxmlformats.org/officeDocument/2006/relationships/diagramData" Target="../diagrams/data2.xml"/><Relationship Id="rId12" Type="http://schemas.openxmlformats.org/officeDocument/2006/relationships/image" Target="../media/image30.png"/><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image" Target="../media/image22.jpeg"/><Relationship Id="rId11" Type="http://schemas.microsoft.com/office/2007/relationships/diagramDrawing" Target="../diagrams/drawing2.xml"/><Relationship Id="rId5" Type="http://schemas.openxmlformats.org/officeDocument/2006/relationships/image" Target="../media/image5.svg"/><Relationship Id="rId10" Type="http://schemas.openxmlformats.org/officeDocument/2006/relationships/diagramColors" Target="../diagrams/colors2.xml"/><Relationship Id="rId4" Type="http://schemas.openxmlformats.org/officeDocument/2006/relationships/notesSlide" Target="../notesSlides/notesSlide12.xml"/><Relationship Id="rId9"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slideLayout" Target="../slideLayouts/slideLayout7.xml"/><Relationship Id="rId7" Type="http://schemas.openxmlformats.org/officeDocument/2006/relationships/image" Target="../media/image32.jpeg"/><Relationship Id="rId2" Type="http://schemas.openxmlformats.org/officeDocument/2006/relationships/video" Target="../media/media14.mp4"/><Relationship Id="rId1" Type="http://schemas.microsoft.com/office/2007/relationships/media" Target="../media/media14.mp4"/><Relationship Id="rId6" Type="http://schemas.openxmlformats.org/officeDocument/2006/relationships/image" Target="../media/image31.jpeg"/><Relationship Id="rId5" Type="http://schemas.openxmlformats.org/officeDocument/2006/relationships/image" Target="../media/image12.sv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5.mp4"/><Relationship Id="rId1" Type="http://schemas.microsoft.com/office/2007/relationships/media" Target="../media/media15.mp4"/><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rot="-10800000">
            <a:off x="-3" y="0"/>
            <a:ext cx="19583401" cy="5143500"/>
          </a:xfrm>
          <a:custGeom>
            <a:avLst/>
            <a:gdLst/>
            <a:ahLst/>
            <a:cxnLst/>
            <a:rect l="l" t="t" r="r" b="b"/>
            <a:pathLst>
              <a:path w="20510901" h="7794142">
                <a:moveTo>
                  <a:pt x="0" y="0"/>
                </a:moveTo>
                <a:lnTo>
                  <a:pt x="20510902" y="0"/>
                </a:lnTo>
                <a:lnTo>
                  <a:pt x="20510902" y="7794142"/>
                </a:lnTo>
                <a:lnTo>
                  <a:pt x="0" y="779414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a:off x="3665004" y="633888"/>
            <a:ext cx="3690660" cy="2044957"/>
          </a:xfrm>
          <a:custGeom>
            <a:avLst/>
            <a:gdLst/>
            <a:ahLst/>
            <a:cxnLst/>
            <a:rect l="l" t="t" r="r" b="b"/>
            <a:pathLst>
              <a:path w="3690660" h="2044957">
                <a:moveTo>
                  <a:pt x="0" y="0"/>
                </a:moveTo>
                <a:lnTo>
                  <a:pt x="3690660" y="0"/>
                </a:lnTo>
                <a:lnTo>
                  <a:pt x="3690660" y="2044956"/>
                </a:lnTo>
                <a:lnTo>
                  <a:pt x="0" y="2044956"/>
                </a:lnTo>
                <a:lnTo>
                  <a:pt x="0" y="0"/>
                </a:lnTo>
                <a:close/>
              </a:path>
            </a:pathLst>
          </a:custGeom>
          <a:blipFill>
            <a:blip r:embed="rId6"/>
            <a:stretch>
              <a:fillRect/>
            </a:stretch>
          </a:blipFill>
        </p:spPr>
        <p:txBody>
          <a:bodyPr/>
          <a:lstStyle/>
          <a:p>
            <a:endParaRPr lang="en-GB"/>
          </a:p>
        </p:txBody>
      </p:sp>
      <p:sp>
        <p:nvSpPr>
          <p:cNvPr id="4" name="Freeform 4"/>
          <p:cNvSpPr/>
          <p:nvPr/>
        </p:nvSpPr>
        <p:spPr>
          <a:xfrm>
            <a:off x="11414272" y="0"/>
            <a:ext cx="8365792" cy="10287000"/>
          </a:xfrm>
          <a:custGeom>
            <a:avLst/>
            <a:gdLst/>
            <a:ahLst/>
            <a:cxnLst/>
            <a:rect l="l" t="t" r="r" b="b"/>
            <a:pathLst>
              <a:path w="7182971" h="10287000">
                <a:moveTo>
                  <a:pt x="0" y="0"/>
                </a:moveTo>
                <a:lnTo>
                  <a:pt x="7182971" y="0"/>
                </a:lnTo>
                <a:lnTo>
                  <a:pt x="7182971" y="10287000"/>
                </a:lnTo>
                <a:lnTo>
                  <a:pt x="0" y="10287000"/>
                </a:lnTo>
                <a:lnTo>
                  <a:pt x="0" y="0"/>
                </a:lnTo>
                <a:close/>
              </a:path>
            </a:pathLst>
          </a:custGeom>
          <a:blipFill>
            <a:blip r:embed="rId7"/>
            <a:stretch>
              <a:fillRect l="-740" r="-740"/>
            </a:stretch>
          </a:blipFill>
        </p:spPr>
        <p:txBody>
          <a:bodyPr/>
          <a:lstStyle/>
          <a:p>
            <a:endParaRPr lang="en-GB" dirty="0"/>
          </a:p>
        </p:txBody>
      </p:sp>
      <p:sp>
        <p:nvSpPr>
          <p:cNvPr id="5" name="TextBox 5"/>
          <p:cNvSpPr txBox="1"/>
          <p:nvPr/>
        </p:nvSpPr>
        <p:spPr>
          <a:xfrm>
            <a:off x="580238" y="2958882"/>
            <a:ext cx="9860193" cy="4270400"/>
          </a:xfrm>
          <a:prstGeom prst="rect">
            <a:avLst/>
          </a:prstGeom>
        </p:spPr>
        <p:txBody>
          <a:bodyPr lIns="0" tIns="0" rIns="0" bIns="0" rtlCol="0" anchor="t">
            <a:spAutoFit/>
          </a:bodyPr>
          <a:lstStyle/>
          <a:p>
            <a:pPr algn="ctr"/>
            <a:r>
              <a:rPr lang="en-US" sz="4800" b="1" dirty="0">
                <a:latin typeface="Times New Roman" panose="02020603050405020304" pitchFamily="18" charset="0"/>
                <a:ea typeface="Impact"/>
                <a:cs typeface="Times New Roman" panose="02020603050405020304" pitchFamily="18" charset="0"/>
                <a:sym typeface="Impact"/>
              </a:rPr>
              <a:t>Module Code: BMHP5023</a:t>
            </a:r>
          </a:p>
          <a:p>
            <a:pPr algn="ctr"/>
            <a:endParaRPr lang="en-US" sz="4800" b="1" dirty="0">
              <a:latin typeface="Times New Roman" panose="02020603050405020304" pitchFamily="18" charset="0"/>
              <a:ea typeface="Impact"/>
              <a:cs typeface="Times New Roman" panose="02020603050405020304" pitchFamily="18" charset="0"/>
              <a:sym typeface="Impact"/>
            </a:endParaRPr>
          </a:p>
          <a:p>
            <a:pPr algn="ctr"/>
            <a:r>
              <a:rPr lang="en-US" sz="4800" b="1" dirty="0">
                <a:latin typeface="Times New Roman" panose="02020603050405020304" pitchFamily="18" charset="0"/>
                <a:ea typeface="Impact"/>
                <a:cs typeface="Times New Roman" panose="02020603050405020304" pitchFamily="18" charset="0"/>
                <a:sym typeface="Impact"/>
              </a:rPr>
              <a:t>Title of the Assessment: Component 2: Presentation (PowerPoint with Voice-Over)</a:t>
            </a:r>
          </a:p>
          <a:p>
            <a:pPr algn="ctr">
              <a:lnSpc>
                <a:spcPts val="4509"/>
              </a:lnSpc>
            </a:pPr>
            <a:endParaRPr lang="en-US" sz="4800" b="1" dirty="0">
              <a:latin typeface="Times New Roman" panose="02020603050405020304" pitchFamily="18" charset="0"/>
              <a:ea typeface="Impact"/>
              <a:cs typeface="Times New Roman" panose="02020603050405020304" pitchFamily="18" charset="0"/>
              <a:sym typeface="Impact"/>
            </a:endParaRPr>
          </a:p>
        </p:txBody>
      </p:sp>
      <p:sp>
        <p:nvSpPr>
          <p:cNvPr id="6" name="TextBox 6"/>
          <p:cNvSpPr txBox="1"/>
          <p:nvPr/>
        </p:nvSpPr>
        <p:spPr>
          <a:xfrm>
            <a:off x="585681" y="6438900"/>
            <a:ext cx="10647393" cy="2336024"/>
          </a:xfrm>
          <a:prstGeom prst="rect">
            <a:avLst/>
          </a:prstGeom>
        </p:spPr>
        <p:txBody>
          <a:bodyPr lIns="0" tIns="0" rIns="0" bIns="0" rtlCol="0" anchor="t">
            <a:spAutoFit/>
          </a:bodyPr>
          <a:lstStyle/>
          <a:p>
            <a:pPr algn="l"/>
            <a:r>
              <a:rPr lang="en-US" sz="4890" b="1" dirty="0">
                <a:latin typeface="Times New Roman" panose="02020603050405020304" pitchFamily="18" charset="0"/>
                <a:ea typeface="Hind Jalandhar Bold"/>
                <a:cs typeface="Times New Roman" panose="02020603050405020304" pitchFamily="18" charset="0"/>
                <a:sym typeface="Hind Jalandhar Bold"/>
              </a:rPr>
              <a:t>Student Name: Haniffa Bibi</a:t>
            </a:r>
          </a:p>
          <a:p>
            <a:r>
              <a:rPr lang="en-US" sz="4890" b="1" dirty="0">
                <a:latin typeface="Times New Roman" panose="02020603050405020304" pitchFamily="18" charset="0"/>
                <a:ea typeface="Hind Jalandhar Bold"/>
                <a:cs typeface="Times New Roman" panose="02020603050405020304" pitchFamily="18" charset="0"/>
                <a:sym typeface="Hind Jalandhar Bold"/>
              </a:rPr>
              <a:t>Student Number:</a:t>
            </a:r>
            <a:r>
              <a:rPr lang="en-GB" sz="5400" b="1" dirty="0"/>
              <a:t>2433268</a:t>
            </a:r>
            <a:endParaRPr lang="en-US" sz="4890" b="1" dirty="0">
              <a:latin typeface="Times New Roman" panose="02020603050405020304" pitchFamily="18" charset="0"/>
              <a:ea typeface="Hind Jalandhar Bold"/>
              <a:cs typeface="Times New Roman" panose="02020603050405020304" pitchFamily="18" charset="0"/>
              <a:sym typeface="Hind Jalandhar Bold"/>
            </a:endParaRPr>
          </a:p>
          <a:p>
            <a:pPr algn="l"/>
            <a:r>
              <a:rPr lang="en-US" sz="4890" b="1" dirty="0">
                <a:latin typeface="Times New Roman" panose="02020603050405020304" pitchFamily="18" charset="0"/>
                <a:ea typeface="Hind Jalandhar Bold"/>
                <a:cs typeface="Times New Roman" panose="02020603050405020304" pitchFamily="18" charset="0"/>
                <a:sym typeface="Hind Jalandhar Bold"/>
              </a:rPr>
              <a:t>Lecturers’ Names: Robert </a:t>
            </a:r>
            <a:r>
              <a:rPr lang="en-US" sz="4890" b="1" dirty="0" err="1">
                <a:latin typeface="Times New Roman" panose="02020603050405020304" pitchFamily="18" charset="0"/>
                <a:ea typeface="Hind Jalandhar Bold"/>
                <a:cs typeface="Times New Roman" panose="02020603050405020304" pitchFamily="18" charset="0"/>
                <a:sym typeface="Hind Jalandhar Bold"/>
              </a:rPr>
              <a:t>Nartowski</a:t>
            </a:r>
            <a:endParaRPr lang="en-US" sz="4890" b="1" dirty="0">
              <a:latin typeface="Times New Roman" panose="02020603050405020304" pitchFamily="18" charset="0"/>
              <a:ea typeface="Hind Jalandhar Bold"/>
              <a:cs typeface="Times New Roman" panose="02020603050405020304" pitchFamily="18" charset="0"/>
              <a:sym typeface="Hind Jalandhar Bold"/>
            </a:endParaRPr>
          </a:p>
        </p:txBody>
      </p:sp>
      <p:pic>
        <p:nvPicPr>
          <p:cNvPr id="64" name="Video 63">
            <a:hlinkClick r:id="" action="ppaction://media"/>
            <a:extLst>
              <a:ext uri="{FF2B5EF4-FFF2-40B4-BE49-F238E27FC236}">
                <a16:creationId xmlns:a16="http://schemas.microsoft.com/office/drawing/2014/main" id="{1769EB91-B46F-264F-E0BC-6199C2D35A8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biLevel thresh="25000"/>
            <a:lum bright="-100000"/>
          </a:blip>
          <a:srcRect l="21875" r="21875"/>
          <a:stretch>
            <a:fillRect/>
          </a:stretch>
        </p:blipFill>
        <p:spPr>
          <a:xfrm>
            <a:off x="16078200" y="9715500"/>
            <a:ext cx="228600" cy="228600"/>
          </a:xfrm>
          <a:prstGeom prst="ellipse">
            <a:avLst/>
          </a:prstGeom>
          <a:ln>
            <a:noFill/>
          </a:ln>
        </p:spPr>
      </p:pic>
    </p:spTree>
  </p:cSld>
  <p:clrMapOvr>
    <a:masterClrMapping/>
  </p:clrMapOvr>
  <mc:AlternateContent xmlns:mc="http://schemas.openxmlformats.org/markup-compatibility/2006" xmlns:p14="http://schemas.microsoft.com/office/powerpoint/2010/main">
    <mc:Choice Requires="p14">
      <p:transition spd="slow" p14:dur="2000" advTm="47397"/>
    </mc:Choice>
    <mc:Fallback xmlns="">
      <p:transition spd="slow" advTm="473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64"/>
                </p:tgtEl>
              </p:cMediaNode>
            </p:video>
            <p:seq concurrent="1" nextAc="seek">
              <p:cTn id="8" restart="whenNotActive" fill="hold" evtFilter="cancelBubble" nodeType="interactiveSeq">
                <p:stCondLst>
                  <p:cond evt="onClick" delay="0">
                    <p:tgtEl>
                      <p:spTgt spid="6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4"/>
                                        </p:tgtEl>
                                      </p:cBhvr>
                                    </p:cmd>
                                  </p:childTnLst>
                                </p:cTn>
                              </p:par>
                            </p:childTnLst>
                          </p:cTn>
                        </p:par>
                      </p:childTnLst>
                    </p:cTn>
                  </p:par>
                </p:childTnLst>
              </p:cTn>
              <p:nextCondLst>
                <p:cond evt="onClick" delay="0">
                  <p:tgtEl>
                    <p:spTgt spid="6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6C52C-A44D-08EA-A448-DDA25C1A702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E084F91-B23B-AC29-3FAB-B1DDAE1D787A}"/>
              </a:ext>
            </a:extLst>
          </p:cNvPr>
          <p:cNvSpPr/>
          <p:nvPr/>
        </p:nvSpPr>
        <p:spPr>
          <a:xfrm>
            <a:off x="0" y="0"/>
            <a:ext cx="18288000" cy="10287000"/>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r>
              <a:rPr lang="en-IN" dirty="0"/>
              <a:t>v</a:t>
            </a:r>
            <a:endParaRPr lang="en-GB" dirty="0"/>
          </a:p>
        </p:txBody>
      </p:sp>
      <p:sp>
        <p:nvSpPr>
          <p:cNvPr id="5" name="TextBox 5">
            <a:extLst>
              <a:ext uri="{FF2B5EF4-FFF2-40B4-BE49-F238E27FC236}">
                <a16:creationId xmlns:a16="http://schemas.microsoft.com/office/drawing/2014/main" id="{4FF72C80-54DC-2BF5-DB33-C380C6D4DFFB}"/>
              </a:ext>
            </a:extLst>
          </p:cNvPr>
          <p:cNvSpPr txBox="1"/>
          <p:nvPr/>
        </p:nvSpPr>
        <p:spPr>
          <a:xfrm>
            <a:off x="7479632" y="2504155"/>
            <a:ext cx="9296400" cy="5278689"/>
          </a:xfrm>
          <a:prstGeom prst="rect">
            <a:avLst/>
          </a:prstGeom>
        </p:spPr>
        <p:txBody>
          <a:bodyPr wrap="square" lIns="0" tIns="0" rIns="0" bIns="0" rtlCol="0" anchor="t">
            <a:spAutoFit/>
          </a:bodyPr>
          <a:lstStyle/>
          <a:p>
            <a:pPr>
              <a:lnSpc>
                <a:spcPts val="6813"/>
              </a:lnSpc>
            </a:pPr>
            <a:r>
              <a:rPr lang="en-IN" sz="8800" b="1" dirty="0">
                <a:latin typeface="Times New Roman" panose="02020603050405020304" pitchFamily="18" charset="0"/>
                <a:cs typeface="Times New Roman" panose="02020603050405020304" pitchFamily="18" charset="0"/>
              </a:rPr>
              <a:t>TOPIC: CARDIOVASCULAND DISEASES, INCLUDING STROKE AND DIABETES</a:t>
            </a:r>
            <a:endParaRPr lang="en-US" sz="8800" b="1" dirty="0">
              <a:latin typeface="Times New Roman" panose="02020603050405020304" pitchFamily="18" charset="0"/>
              <a:ea typeface="Impact"/>
              <a:cs typeface="Times New Roman" panose="02020603050405020304" pitchFamily="18" charset="0"/>
              <a:sym typeface="Impact"/>
            </a:endParaRPr>
          </a:p>
        </p:txBody>
      </p:sp>
      <p:pic>
        <p:nvPicPr>
          <p:cNvPr id="3" name="Picture 2" descr="The human heart • Heart Research Institute">
            <a:extLst>
              <a:ext uri="{FF2B5EF4-FFF2-40B4-BE49-F238E27FC236}">
                <a16:creationId xmlns:a16="http://schemas.microsoft.com/office/drawing/2014/main" id="{DEE22122-5660-12EC-0EBE-063F14D78D4B}"/>
              </a:ext>
            </a:extLst>
          </p:cNvPr>
          <p:cNvPicPr>
            <a:picLocks noChangeAspect="1"/>
          </p:cNvPicPr>
          <p:nvPr/>
        </p:nvPicPr>
        <p:blipFill>
          <a:blip r:embed="rId5"/>
          <a:stretch>
            <a:fillRect/>
          </a:stretch>
        </p:blipFill>
        <p:spPr>
          <a:xfrm>
            <a:off x="1511968" y="4610100"/>
            <a:ext cx="5278689" cy="5278689"/>
          </a:xfrm>
          <a:prstGeom prst="rect">
            <a:avLst/>
          </a:prstGeom>
        </p:spPr>
      </p:pic>
      <p:pic>
        <p:nvPicPr>
          <p:cNvPr id="33" name="Video 32">
            <a:hlinkClick r:id="" action="ppaction://media"/>
            <a:extLst>
              <a:ext uri="{FF2B5EF4-FFF2-40B4-BE49-F238E27FC236}">
                <a16:creationId xmlns:a16="http://schemas.microsoft.com/office/drawing/2014/main" id="{0664C907-A915-1E92-27E7-266120A3F08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biLevel thresh="25000"/>
            <a:lum bright="-100000"/>
          </a:blip>
          <a:srcRect l="21875" r="21875"/>
          <a:stretch>
            <a:fillRect/>
          </a:stretch>
        </p:blipFill>
        <p:spPr>
          <a:xfrm>
            <a:off x="15078456" y="9925812"/>
            <a:ext cx="237744" cy="237744"/>
          </a:xfrm>
          <a:prstGeom prst="ellipse">
            <a:avLst/>
          </a:prstGeom>
        </p:spPr>
      </p:pic>
    </p:spTree>
    <p:extLst>
      <p:ext uri="{BB962C8B-B14F-4D97-AF65-F5344CB8AC3E}">
        <p14:creationId xmlns:p14="http://schemas.microsoft.com/office/powerpoint/2010/main" val="3642584111"/>
      </p:ext>
    </p:extLst>
  </p:cSld>
  <p:clrMapOvr>
    <a:masterClrMapping/>
  </p:clrMapOvr>
  <mc:AlternateContent xmlns:mc="http://schemas.openxmlformats.org/markup-compatibility/2006" xmlns:p14="http://schemas.microsoft.com/office/powerpoint/2010/main">
    <mc:Choice Requires="p14">
      <p:transition spd="slow" p14:dur="2000" advTm="9547"/>
    </mc:Choice>
    <mc:Fallback xmlns="">
      <p:transition spd="slow" advTm="95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3"/>
                </p:tgtEl>
              </p:cMediaNode>
            </p:video>
            <p:seq concurrent="1" nextAc="seek">
              <p:cTn id="8" restart="whenNotActive" fill="hold" evtFilter="cancelBubble" nodeType="interactiveSeq">
                <p:stCondLst>
                  <p:cond evt="onClick" delay="0">
                    <p:tgtEl>
                      <p:spTgt spid="3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3"/>
                                        </p:tgtEl>
                                      </p:cBhvr>
                                    </p:cmd>
                                  </p:childTnLst>
                                </p:cTn>
                              </p:par>
                            </p:childTnLst>
                          </p:cTn>
                        </p:par>
                      </p:childTnLst>
                    </p:cTn>
                  </p:par>
                </p:childTnLst>
              </p:cTn>
              <p:nextCondLst>
                <p:cond evt="onClick" delay="0">
                  <p:tgtEl>
                    <p:spTgt spid="33"/>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0" y="17870"/>
            <a:ext cx="9525000"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a:off x="9753601" y="17870"/>
            <a:ext cx="8534400" cy="9286740"/>
          </a:xfrm>
          <a:custGeom>
            <a:avLst/>
            <a:gdLst/>
            <a:ahLst/>
            <a:cxnLst/>
            <a:rect l="l" t="t" r="r" b="b"/>
            <a:pathLst>
              <a:path w="4532253" h="4349205">
                <a:moveTo>
                  <a:pt x="0" y="0"/>
                </a:moveTo>
                <a:lnTo>
                  <a:pt x="4532253" y="0"/>
                </a:lnTo>
                <a:lnTo>
                  <a:pt x="4532253" y="4349206"/>
                </a:lnTo>
                <a:lnTo>
                  <a:pt x="0" y="4349206"/>
                </a:lnTo>
                <a:lnTo>
                  <a:pt x="0" y="0"/>
                </a:lnTo>
                <a:close/>
              </a:path>
            </a:pathLst>
          </a:custGeom>
          <a:blipFill>
            <a:blip r:embed="rId6"/>
            <a:stretch>
              <a:fillRect/>
            </a:stretch>
          </a:blipFill>
        </p:spPr>
        <p:txBody>
          <a:bodyPr/>
          <a:lstStyle/>
          <a:p>
            <a:endParaRPr lang="en-GB"/>
          </a:p>
        </p:txBody>
      </p:sp>
      <p:sp>
        <p:nvSpPr>
          <p:cNvPr id="5" name="TextBox 5"/>
          <p:cNvSpPr txBox="1"/>
          <p:nvPr/>
        </p:nvSpPr>
        <p:spPr>
          <a:xfrm>
            <a:off x="3886200" y="982390"/>
            <a:ext cx="6628770" cy="816314"/>
          </a:xfrm>
          <a:prstGeom prst="rect">
            <a:avLst/>
          </a:prstGeom>
        </p:spPr>
        <p:txBody>
          <a:bodyPr wrap="square" lIns="0" tIns="0" rIns="0" bIns="0" rtlCol="0" anchor="t">
            <a:spAutoFit/>
          </a:bodyPr>
          <a:lstStyle/>
          <a:p>
            <a:pPr algn="l">
              <a:lnSpc>
                <a:spcPts val="6813"/>
              </a:lnSpc>
            </a:pPr>
            <a:r>
              <a:rPr lang="en-US" sz="4400" b="1" dirty="0">
                <a:latin typeface="Times New Roman" panose="02020603050405020304" pitchFamily="18" charset="0"/>
                <a:ea typeface="Impact"/>
                <a:cs typeface="Times New Roman" panose="02020603050405020304" pitchFamily="18" charset="0"/>
                <a:sym typeface="Impact"/>
              </a:rPr>
              <a:t>INTRODUCTION</a:t>
            </a:r>
          </a:p>
        </p:txBody>
      </p:sp>
      <p:sp>
        <p:nvSpPr>
          <p:cNvPr id="6" name="TextBox 6"/>
          <p:cNvSpPr txBox="1"/>
          <p:nvPr/>
        </p:nvSpPr>
        <p:spPr>
          <a:xfrm>
            <a:off x="298432" y="4358261"/>
            <a:ext cx="8928136" cy="4738348"/>
          </a:xfrm>
          <a:prstGeom prst="rect">
            <a:avLst/>
          </a:prstGeom>
        </p:spPr>
        <p:txBody>
          <a:bodyPr wrap="square" lIns="0" tIns="0" rIns="0" bIns="0" rtlCol="0" anchor="t">
            <a:spAutoFit/>
          </a:bodyPr>
          <a:lstStyle/>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Cardiovascular diseases (CVDs) are a kind of disorder that affects the blood vessels and heart, which can be a cause of death (Hussain et al. 2024)</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Diabetes and strokes can reduce overall health outcomes while increasing the risk of cardiovascular complications (Rosengren and </a:t>
            </a:r>
            <a:r>
              <a:rPr lang="en-US" sz="2799" dirty="0" err="1">
                <a:latin typeface="Times New Roman" panose="02020603050405020304" pitchFamily="18" charset="0"/>
                <a:ea typeface="Hind Jalandhar"/>
                <a:cs typeface="Times New Roman" panose="02020603050405020304" pitchFamily="18" charset="0"/>
                <a:sym typeface="Hind Jalandhar"/>
              </a:rPr>
              <a:t>Dikaiou</a:t>
            </a:r>
            <a:r>
              <a:rPr lang="en-US" sz="2799" dirty="0">
                <a:latin typeface="Times New Roman" panose="02020603050405020304" pitchFamily="18" charset="0"/>
                <a:ea typeface="Hind Jalandhar"/>
                <a:cs typeface="Times New Roman" panose="02020603050405020304" pitchFamily="18" charset="0"/>
                <a:sym typeface="Hind Jalandhar"/>
              </a:rPr>
              <a:t>, 2023) </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CVDs cause 26% of all deaths in the UK, with almost 8 million people currently living with this (BHF, 2026)</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This presentation evaluates CVDs, including stroke and diabetes conditions, while proposing a care plan </a:t>
            </a:r>
            <a:r>
              <a:rPr lang="en-US" sz="2799" dirty="0" err="1">
                <a:latin typeface="Times New Roman" panose="02020603050405020304" pitchFamily="18" charset="0"/>
                <a:ea typeface="Hind Jalandhar"/>
                <a:cs typeface="Times New Roman" panose="02020603050405020304" pitchFamily="18" charset="0"/>
                <a:sym typeface="Hind Jalandhar"/>
              </a:rPr>
              <a:t>centred</a:t>
            </a:r>
            <a:r>
              <a:rPr lang="en-US" sz="2799" dirty="0">
                <a:latin typeface="Times New Roman" panose="02020603050405020304" pitchFamily="18" charset="0"/>
                <a:ea typeface="Hind Jalandhar"/>
                <a:cs typeface="Times New Roman" panose="02020603050405020304" pitchFamily="18" charset="0"/>
                <a:sym typeface="Hind Jalandhar"/>
              </a:rPr>
              <a:t> on a fictional patient. </a:t>
            </a:r>
          </a:p>
        </p:txBody>
      </p:sp>
      <p:sp>
        <p:nvSpPr>
          <p:cNvPr id="7" name="TextBox 6">
            <a:extLst>
              <a:ext uri="{FF2B5EF4-FFF2-40B4-BE49-F238E27FC236}">
                <a16:creationId xmlns:a16="http://schemas.microsoft.com/office/drawing/2014/main" id="{4BA3F0AF-D02F-AD05-17E2-C826D6197DEA}"/>
              </a:ext>
            </a:extLst>
          </p:cNvPr>
          <p:cNvSpPr txBox="1"/>
          <p:nvPr/>
        </p:nvSpPr>
        <p:spPr>
          <a:xfrm>
            <a:off x="11656258" y="9444536"/>
            <a:ext cx="6050280" cy="707886"/>
          </a:xfrm>
          <a:prstGeom prst="rect">
            <a:avLst/>
          </a:prstGeom>
          <a:solidFill>
            <a:schemeClr val="accent5">
              <a:lumMod val="20000"/>
              <a:lumOff val="80000"/>
            </a:schemeClr>
          </a:solidFill>
        </p:spPr>
        <p:txBody>
          <a:bodyPr wrap="square">
            <a:spAutoFit/>
          </a:bodyPr>
          <a:lstStyle/>
          <a:p>
            <a:pPr algn="ctr"/>
            <a:r>
              <a:rPr lang="en-IN" sz="2000" b="1" dirty="0">
                <a:latin typeface="Times New Roman" panose="02020603050405020304" pitchFamily="18" charset="0"/>
                <a:cs typeface="Times New Roman" panose="02020603050405020304" pitchFamily="18" charset="0"/>
              </a:rPr>
              <a:t>Figure 1: Causes of Cardiovascular diseases (CVDs)</a:t>
            </a:r>
            <a:endParaRPr lang="en-IN" sz="2000" dirty="0">
              <a:latin typeface="Times New Roman" panose="02020603050405020304" pitchFamily="18" charset="0"/>
              <a:cs typeface="Times New Roman" panose="02020603050405020304" pitchFamily="18" charset="0"/>
            </a:endParaRPr>
          </a:p>
          <a:p>
            <a:pPr algn="ctr"/>
            <a:r>
              <a:rPr lang="en-IN" sz="2000" dirty="0">
                <a:latin typeface="Times New Roman" panose="02020603050405020304" pitchFamily="18" charset="0"/>
                <a:cs typeface="Times New Roman" panose="02020603050405020304" pitchFamily="18" charset="0"/>
              </a:rPr>
              <a:t>(Source: BBC, 2026)</a:t>
            </a:r>
          </a:p>
        </p:txBody>
      </p:sp>
      <p:pic>
        <p:nvPicPr>
          <p:cNvPr id="36" name="Video 35">
            <a:hlinkClick r:id="" action="ppaction://media"/>
            <a:extLst>
              <a:ext uri="{FF2B5EF4-FFF2-40B4-BE49-F238E27FC236}">
                <a16:creationId xmlns:a16="http://schemas.microsoft.com/office/drawing/2014/main" id="{4A69552B-4443-C63F-4E3C-0E866430170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biLevel thresh="25000"/>
            <a:lum bright="-100000"/>
          </a:blip>
          <a:srcRect l="21875" r="21875"/>
          <a:stretch>
            <a:fillRect/>
          </a:stretch>
        </p:blipFill>
        <p:spPr>
          <a:xfrm>
            <a:off x="15078456" y="9925812"/>
            <a:ext cx="237744" cy="237744"/>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3922"/>
    </mc:Choice>
    <mc:Fallback xmlns="">
      <p:transition spd="slow" advTm="639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6"/>
                </p:tgtEl>
              </p:cMediaNode>
            </p:video>
            <p:seq concurrent="1" nextAc="seek">
              <p:cTn id="8" restart="whenNotActive" fill="hold" evtFilter="cancelBubble" nodeType="interactiveSeq">
                <p:stCondLst>
                  <p:cond evt="onClick" delay="0">
                    <p:tgtEl>
                      <p:spTgt spid="3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6"/>
                                        </p:tgtEl>
                                      </p:cBhvr>
                                    </p:cmd>
                                  </p:childTnLst>
                                </p:cTn>
                              </p:par>
                            </p:childTnLst>
                          </p:cTn>
                        </p:par>
                      </p:childTnLst>
                    </p:cTn>
                  </p:par>
                </p:childTnLst>
              </p:cTn>
              <p:nextCondLst>
                <p:cond evt="onClick" delay="0">
                  <p:tgtEl>
                    <p:spTgt spid="3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189272" y="212382"/>
            <a:ext cx="15660328"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a:off x="1371600" y="6593850"/>
            <a:ext cx="10363200" cy="3695155"/>
          </a:xfrm>
          <a:custGeom>
            <a:avLst/>
            <a:gdLst/>
            <a:ahLst/>
            <a:cxnLst/>
            <a:rect l="l" t="t" r="r" b="b"/>
            <a:pathLst>
              <a:path w="6946669" h="2632096">
                <a:moveTo>
                  <a:pt x="0" y="0"/>
                </a:moveTo>
                <a:lnTo>
                  <a:pt x="6946669" y="0"/>
                </a:lnTo>
                <a:lnTo>
                  <a:pt x="6946669" y="2632096"/>
                </a:lnTo>
                <a:lnTo>
                  <a:pt x="0" y="2632096"/>
                </a:lnTo>
                <a:lnTo>
                  <a:pt x="0" y="0"/>
                </a:lnTo>
                <a:close/>
              </a:path>
            </a:pathLst>
          </a:custGeom>
          <a:blipFill>
            <a:blip r:embed="rId6"/>
            <a:stretch>
              <a:fillRect/>
            </a:stretch>
          </a:blipFill>
        </p:spPr>
        <p:txBody>
          <a:bodyPr/>
          <a:lstStyle/>
          <a:p>
            <a:endParaRPr lang="en-GB"/>
          </a:p>
        </p:txBody>
      </p:sp>
      <p:sp>
        <p:nvSpPr>
          <p:cNvPr id="4" name="TextBox 4"/>
          <p:cNvSpPr txBox="1"/>
          <p:nvPr/>
        </p:nvSpPr>
        <p:spPr>
          <a:xfrm>
            <a:off x="5715315" y="925296"/>
            <a:ext cx="9600885" cy="1654299"/>
          </a:xfrm>
          <a:prstGeom prst="rect">
            <a:avLst/>
          </a:prstGeom>
        </p:spPr>
        <p:txBody>
          <a:bodyPr wrap="square" lIns="0" tIns="0" rIns="0" bIns="0" rtlCol="0" anchor="t">
            <a:spAutoFit/>
          </a:bodyPr>
          <a:lstStyle/>
          <a:p>
            <a:pPr algn="just">
              <a:lnSpc>
                <a:spcPts val="4272"/>
              </a:lnSpc>
            </a:pPr>
            <a:r>
              <a:rPr lang="en-US" sz="4400" b="1" dirty="0">
                <a:latin typeface="Times New Roman" panose="02020603050405020304" pitchFamily="18" charset="0"/>
                <a:ea typeface="Impact"/>
                <a:cs typeface="Times New Roman" panose="02020603050405020304" pitchFamily="18" charset="0"/>
                <a:sym typeface="Impact"/>
              </a:rPr>
              <a:t>ANALYSIS OF CARDIOVASCULAR DISEASES, INCLUDING STROKE AND DIABETES</a:t>
            </a:r>
          </a:p>
        </p:txBody>
      </p:sp>
      <p:sp>
        <p:nvSpPr>
          <p:cNvPr id="5" name="TextBox 5"/>
          <p:cNvSpPr txBox="1"/>
          <p:nvPr/>
        </p:nvSpPr>
        <p:spPr>
          <a:xfrm>
            <a:off x="457200" y="3851223"/>
            <a:ext cx="17373600" cy="2584554"/>
          </a:xfrm>
          <a:prstGeom prst="rect">
            <a:avLst/>
          </a:prstGeom>
        </p:spPr>
        <p:txBody>
          <a:bodyPr wrap="square" lIns="0" tIns="0" rIns="0" bIns="0" rtlCol="0" anchor="t">
            <a:spAutoFit/>
          </a:bodyPr>
          <a:lstStyle/>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common reason behind Cardiovascular diseases (CVDs) includes the condition of atherosclerosis, which restricts oxygen delivery and blood flow to the body tissues (Markina et al. 2023)</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reason for stroke is when blood supply to the human brain is interrupted, leading to neurological damage and long-term disability (</a:t>
            </a:r>
            <a:r>
              <a:rPr lang="en-US" sz="2799" dirty="0" err="1">
                <a:latin typeface="Times New Roman" panose="02020603050405020304" pitchFamily="18" charset="0"/>
                <a:ea typeface="Hind Jalandhar"/>
                <a:cs typeface="Times New Roman" panose="02020603050405020304" pitchFamily="18" charset="0"/>
                <a:sym typeface="Hind Jalandhar"/>
              </a:rPr>
              <a:t>Premilovac</a:t>
            </a:r>
            <a:r>
              <a:rPr lang="en-US" sz="2799" dirty="0">
                <a:latin typeface="Times New Roman" panose="02020603050405020304" pitchFamily="18" charset="0"/>
                <a:ea typeface="Hind Jalandhar"/>
                <a:cs typeface="Times New Roman" panose="02020603050405020304" pitchFamily="18" charset="0"/>
                <a:sym typeface="Hind Jalandhar"/>
              </a:rPr>
              <a:t> and Sutherland, 2022)</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Diabetes is a condition that accelerates atherosclerosis and continuous damage to blood vessels due to persistent </a:t>
            </a:r>
            <a:r>
              <a:rPr lang="en-US" sz="2799" dirty="0" err="1">
                <a:latin typeface="Times New Roman" panose="02020603050405020304" pitchFamily="18" charset="0"/>
                <a:ea typeface="Hind Jalandhar"/>
                <a:cs typeface="Times New Roman" panose="02020603050405020304" pitchFamily="18" charset="0"/>
                <a:sym typeface="Hind Jalandhar"/>
              </a:rPr>
              <a:t>hyperglycaemia</a:t>
            </a:r>
            <a:r>
              <a:rPr lang="en-US" sz="2799" dirty="0">
                <a:latin typeface="Times New Roman" panose="02020603050405020304" pitchFamily="18" charset="0"/>
                <a:ea typeface="Hind Jalandhar"/>
                <a:cs typeface="Times New Roman" panose="02020603050405020304" pitchFamily="18" charset="0"/>
                <a:sym typeface="Hind Jalandhar"/>
              </a:rPr>
              <a:t>, which enhances cardiovascular risk (Li et al. 2023) </a:t>
            </a:r>
          </a:p>
        </p:txBody>
      </p:sp>
      <p:sp>
        <p:nvSpPr>
          <p:cNvPr id="6" name="TextBox 5">
            <a:extLst>
              <a:ext uri="{FF2B5EF4-FFF2-40B4-BE49-F238E27FC236}">
                <a16:creationId xmlns:a16="http://schemas.microsoft.com/office/drawing/2014/main" id="{D5D29635-E7F7-D140-0543-C39BC6DC52C2}"/>
              </a:ext>
            </a:extLst>
          </p:cNvPr>
          <p:cNvSpPr txBox="1"/>
          <p:nvPr/>
        </p:nvSpPr>
        <p:spPr>
          <a:xfrm>
            <a:off x="11734800" y="9579114"/>
            <a:ext cx="6096000" cy="707886"/>
          </a:xfrm>
          <a:prstGeom prst="rect">
            <a:avLst/>
          </a:prstGeom>
          <a:solidFill>
            <a:schemeClr val="accent5">
              <a:lumMod val="20000"/>
              <a:lumOff val="80000"/>
            </a:schemeClr>
          </a:solidFill>
        </p:spPr>
        <p:txBody>
          <a:bodyPr wrap="square">
            <a:spAutoFit/>
          </a:bodyPr>
          <a:lstStyle/>
          <a:p>
            <a:pPr algn="ctr"/>
            <a:r>
              <a:rPr lang="en-IN" sz="2000" b="1" dirty="0">
                <a:latin typeface="Times New Roman" panose="02020603050405020304" pitchFamily="18" charset="0"/>
                <a:cs typeface="Times New Roman" panose="02020603050405020304" pitchFamily="18" charset="0"/>
              </a:rPr>
              <a:t>Figure 2: Mitigation process of CVDs and diabetes</a:t>
            </a:r>
            <a:endParaRPr lang="en-IN" sz="2000" dirty="0">
              <a:latin typeface="Times New Roman" panose="02020603050405020304" pitchFamily="18" charset="0"/>
              <a:cs typeface="Times New Roman" panose="02020603050405020304" pitchFamily="18" charset="0"/>
            </a:endParaRPr>
          </a:p>
          <a:p>
            <a:pPr algn="ctr"/>
            <a:r>
              <a:rPr lang="en-IN" sz="2000" dirty="0">
                <a:latin typeface="Times New Roman" panose="02020603050405020304" pitchFamily="18" charset="0"/>
                <a:cs typeface="Times New Roman" panose="02020603050405020304" pitchFamily="18" charset="0"/>
              </a:rPr>
              <a:t>(Source: World Heart Federation, 2026)</a:t>
            </a:r>
          </a:p>
        </p:txBody>
      </p:sp>
      <p:pic>
        <p:nvPicPr>
          <p:cNvPr id="29" name="Video 28">
            <a:hlinkClick r:id="" action="ppaction://media"/>
            <a:extLst>
              <a:ext uri="{FF2B5EF4-FFF2-40B4-BE49-F238E27FC236}">
                <a16:creationId xmlns:a16="http://schemas.microsoft.com/office/drawing/2014/main" id="{1BA6E9C6-12E3-EC91-67BA-DFB78101F54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biLevel thresh="25000"/>
            <a:lum bright="-100000"/>
          </a:blip>
          <a:srcRect l="21875" r="21875"/>
          <a:stretch>
            <a:fillRect/>
          </a:stretch>
        </p:blipFill>
        <p:spPr>
          <a:xfrm>
            <a:off x="15078456" y="9925812"/>
            <a:ext cx="237744" cy="237744"/>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84149"/>
    </mc:Choice>
    <mc:Fallback xmlns="">
      <p:transition spd="slow" advTm="841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9"/>
                </p:tgtEl>
              </p:cMediaNode>
            </p:video>
            <p:seq concurrent="1" nextAc="seek">
              <p:cTn id="8" restart="whenNotActive" fill="hold" evtFilter="cancelBubble" nodeType="interactiveSeq">
                <p:stCondLst>
                  <p:cond evt="onClick" delay="0">
                    <p:tgtEl>
                      <p:spTgt spid="2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9"/>
                                        </p:tgtEl>
                                      </p:cBhvr>
                                    </p:cmd>
                                  </p:childTnLst>
                                </p:cTn>
                              </p:par>
                            </p:childTnLst>
                          </p:cTn>
                        </p:par>
                      </p:childTnLst>
                    </p:cTn>
                  </p:par>
                </p:childTnLst>
              </p:cTn>
              <p:nextCondLst>
                <p:cond evt="onClick" delay="0">
                  <p:tgtEl>
                    <p:spTgt spid="29"/>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grpSp>
        <p:nvGrpSpPr>
          <p:cNvPr id="3" name="Group 3"/>
          <p:cNvGrpSpPr/>
          <p:nvPr/>
        </p:nvGrpSpPr>
        <p:grpSpPr>
          <a:xfrm>
            <a:off x="14245921" y="-1"/>
            <a:ext cx="4042079" cy="10287001"/>
            <a:chOff x="0" y="0"/>
            <a:chExt cx="1520129" cy="3157905"/>
          </a:xfrm>
        </p:grpSpPr>
        <p:sp>
          <p:nvSpPr>
            <p:cNvPr id="4" name="Freeform 4"/>
            <p:cNvSpPr/>
            <p:nvPr/>
          </p:nvSpPr>
          <p:spPr>
            <a:xfrm>
              <a:off x="0" y="0"/>
              <a:ext cx="1520129" cy="3157905"/>
            </a:xfrm>
            <a:custGeom>
              <a:avLst/>
              <a:gdLst/>
              <a:ahLst/>
              <a:cxnLst/>
              <a:rect l="l" t="t" r="r" b="b"/>
              <a:pathLst>
                <a:path w="1520129" h="3157905">
                  <a:moveTo>
                    <a:pt x="0" y="0"/>
                  </a:moveTo>
                  <a:lnTo>
                    <a:pt x="1520129" y="0"/>
                  </a:lnTo>
                  <a:lnTo>
                    <a:pt x="1520129" y="3157905"/>
                  </a:lnTo>
                  <a:lnTo>
                    <a:pt x="0" y="3157905"/>
                  </a:lnTo>
                  <a:close/>
                </a:path>
              </a:pathLst>
            </a:custGeom>
            <a:solidFill>
              <a:srgbClr val="CF5784"/>
            </a:solidFill>
          </p:spPr>
          <p:txBody>
            <a:bodyPr/>
            <a:lstStyle/>
            <a:p>
              <a:endParaRPr lang="en-GB"/>
            </a:p>
          </p:txBody>
        </p:sp>
        <p:sp>
          <p:nvSpPr>
            <p:cNvPr id="5" name="TextBox 5"/>
            <p:cNvSpPr txBox="1"/>
            <p:nvPr/>
          </p:nvSpPr>
          <p:spPr>
            <a:xfrm>
              <a:off x="0" y="-38100"/>
              <a:ext cx="1520129" cy="3196005"/>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sp>
        <p:nvSpPr>
          <p:cNvPr id="2" name="Freeform 2"/>
          <p:cNvSpPr/>
          <p:nvPr/>
        </p:nvSpPr>
        <p:spPr>
          <a:xfrm>
            <a:off x="-57346" y="21075"/>
            <a:ext cx="17430946" cy="2836425"/>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2438400" y="5784566"/>
            <a:ext cx="9296400" cy="4481359"/>
          </a:xfrm>
          <a:custGeom>
            <a:avLst/>
            <a:gdLst/>
            <a:ahLst/>
            <a:cxnLst/>
            <a:rect l="l" t="t" r="r" b="b"/>
            <a:pathLst>
              <a:path w="5922541" h="3996237">
                <a:moveTo>
                  <a:pt x="0" y="0"/>
                </a:moveTo>
                <a:lnTo>
                  <a:pt x="5922541" y="0"/>
                </a:lnTo>
                <a:lnTo>
                  <a:pt x="5922541" y="3996237"/>
                </a:lnTo>
                <a:lnTo>
                  <a:pt x="0" y="3996237"/>
                </a:lnTo>
                <a:lnTo>
                  <a:pt x="0" y="0"/>
                </a:lnTo>
                <a:close/>
              </a:path>
            </a:pathLst>
          </a:custGeom>
          <a:blipFill>
            <a:blip r:embed="rId6"/>
            <a:stretch>
              <a:fillRect/>
            </a:stretch>
          </a:blipFill>
        </p:spPr>
        <p:txBody>
          <a:bodyPr/>
          <a:lstStyle/>
          <a:p>
            <a:endParaRPr lang="en-GB"/>
          </a:p>
        </p:txBody>
      </p:sp>
      <p:sp>
        <p:nvSpPr>
          <p:cNvPr id="8" name="TextBox 8"/>
          <p:cNvSpPr txBox="1"/>
          <p:nvPr/>
        </p:nvSpPr>
        <p:spPr>
          <a:xfrm>
            <a:off x="457200" y="3028756"/>
            <a:ext cx="17145000" cy="2584554"/>
          </a:xfrm>
          <a:prstGeom prst="rect">
            <a:avLst/>
          </a:prstGeom>
        </p:spPr>
        <p:txBody>
          <a:bodyPr wrap="square" lIns="0" tIns="0" rIns="0" bIns="0" rtlCol="0" anchor="t">
            <a:spAutoFit/>
          </a:bodyPr>
          <a:lstStyle/>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four major aspects of the cardiovascular system include capillaries, veins, arteries, and the heart, which help to transport nutrients and oxygen throughout the human body (Kim, 2022)</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Proper interaction between the endocrine system and the cardiovascular system helps to maintain glucose homeostasis and blood circulation, while dysfunction can cause diabetes and cardiovascular disease (Calcaterra et al. 2025) </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pancreas in the endocrine system regulates the level of blood glucose through glucagon and insulin secretion.</a:t>
            </a:r>
          </a:p>
        </p:txBody>
      </p:sp>
      <p:sp>
        <p:nvSpPr>
          <p:cNvPr id="9" name="TextBox 8">
            <a:extLst>
              <a:ext uri="{FF2B5EF4-FFF2-40B4-BE49-F238E27FC236}">
                <a16:creationId xmlns:a16="http://schemas.microsoft.com/office/drawing/2014/main" id="{6A12E57C-A17A-7501-0C7C-D9C76FD388AD}"/>
              </a:ext>
            </a:extLst>
          </p:cNvPr>
          <p:cNvSpPr txBox="1"/>
          <p:nvPr/>
        </p:nvSpPr>
        <p:spPr>
          <a:xfrm>
            <a:off x="12245340" y="9557616"/>
            <a:ext cx="5356860" cy="707886"/>
          </a:xfrm>
          <a:prstGeom prst="rect">
            <a:avLst/>
          </a:prstGeom>
          <a:solidFill>
            <a:schemeClr val="accent5">
              <a:lumMod val="20000"/>
              <a:lumOff val="80000"/>
            </a:schemeClr>
          </a:solidFill>
        </p:spPr>
        <p:txBody>
          <a:bodyPr wrap="square">
            <a:spAutoFit/>
          </a:bodyPr>
          <a:lstStyle/>
          <a:p>
            <a:pPr algn="ctr"/>
            <a:r>
              <a:rPr lang="en-IN" sz="2000" b="1" dirty="0">
                <a:latin typeface="Times New Roman" panose="02020603050405020304" pitchFamily="18" charset="0"/>
                <a:cs typeface="Times New Roman" panose="02020603050405020304" pitchFamily="18" charset="0"/>
              </a:rPr>
              <a:t>Figure 3: Pancreas anatomy</a:t>
            </a:r>
            <a:endParaRPr lang="en-IN" sz="2000" dirty="0">
              <a:latin typeface="Times New Roman" panose="02020603050405020304" pitchFamily="18" charset="0"/>
              <a:cs typeface="Times New Roman" panose="02020603050405020304" pitchFamily="18" charset="0"/>
            </a:endParaRPr>
          </a:p>
          <a:p>
            <a:pPr algn="ctr"/>
            <a:r>
              <a:rPr lang="en-IN" sz="2000" dirty="0">
                <a:latin typeface="Times New Roman" panose="02020603050405020304" pitchFamily="18" charset="0"/>
                <a:cs typeface="Times New Roman" panose="02020603050405020304" pitchFamily="18" charset="0"/>
              </a:rPr>
              <a:t>(Source: Mollinedo, 2026)</a:t>
            </a:r>
          </a:p>
        </p:txBody>
      </p:sp>
      <p:sp>
        <p:nvSpPr>
          <p:cNvPr id="7" name="TextBox 7"/>
          <p:cNvSpPr txBox="1"/>
          <p:nvPr/>
        </p:nvSpPr>
        <p:spPr>
          <a:xfrm>
            <a:off x="5001126" y="491315"/>
            <a:ext cx="11229474" cy="2007794"/>
          </a:xfrm>
          <a:prstGeom prst="rect">
            <a:avLst/>
          </a:prstGeom>
        </p:spPr>
        <p:txBody>
          <a:bodyPr wrap="square" lIns="0" tIns="0" rIns="0" bIns="0" rtlCol="0" anchor="t">
            <a:spAutoFit/>
          </a:bodyPr>
          <a:lstStyle/>
          <a:p>
            <a:pPr algn="l">
              <a:lnSpc>
                <a:spcPts val="3944"/>
              </a:lnSpc>
            </a:pPr>
            <a:r>
              <a:rPr lang="en-US" sz="4400" b="1" dirty="0">
                <a:latin typeface="Times New Roman" panose="02020603050405020304" pitchFamily="18" charset="0"/>
                <a:ea typeface="Impact"/>
                <a:cs typeface="Times New Roman" panose="02020603050405020304" pitchFamily="18" charset="0"/>
                <a:sym typeface="Impact"/>
              </a:rPr>
              <a:t>ANATOMY AND PHYSIOLOGY OF THE BODY SYSTEMS RELATED TO CARDIOVASCULAR DISEASES, INCLUDING STROKE AND DIABETES</a:t>
            </a:r>
          </a:p>
        </p:txBody>
      </p:sp>
      <p:pic>
        <p:nvPicPr>
          <p:cNvPr id="25" name="Video 24">
            <a:hlinkClick r:id="" action="ppaction://media"/>
            <a:extLst>
              <a:ext uri="{FF2B5EF4-FFF2-40B4-BE49-F238E27FC236}">
                <a16:creationId xmlns:a16="http://schemas.microsoft.com/office/drawing/2014/main" id="{A8C118FF-EBA0-8B4C-D047-1DB3953738E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biLevel thresh="25000"/>
            <a:lum bright="-100000"/>
          </a:blip>
          <a:srcRect l="21875" r="21875"/>
          <a:stretch>
            <a:fillRect/>
          </a:stretch>
        </p:blipFill>
        <p:spPr>
          <a:xfrm>
            <a:off x="15078456" y="10002012"/>
            <a:ext cx="161544" cy="161544"/>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71722"/>
    </mc:Choice>
    <mc:Fallback xmlns="">
      <p:transition spd="slow" advTm="717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5"/>
                </p:tgtEl>
              </p:cMediaNode>
            </p:video>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5"/>
                                        </p:tgtEl>
                                      </p:cBhvr>
                                    </p:cmd>
                                  </p:childTnLst>
                                </p:cTn>
                              </p:par>
                            </p:childTnLst>
                          </p:cTn>
                        </p:par>
                      </p:childTnLst>
                    </p:cTn>
                  </p:par>
                </p:childTnLst>
              </p:cTn>
              <p:nextCondLst>
                <p:cond evt="onClick" delay="0">
                  <p:tgtEl>
                    <p:spTgt spid="2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201498" y="158849"/>
            <a:ext cx="12067990"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 name="Group 3"/>
          <p:cNvGrpSpPr/>
          <p:nvPr/>
        </p:nvGrpSpPr>
        <p:grpSpPr>
          <a:xfrm>
            <a:off x="14245921" y="-8433"/>
            <a:ext cx="4042079" cy="10295433"/>
            <a:chOff x="0" y="-38100"/>
            <a:chExt cx="1520129" cy="3196005"/>
          </a:xfrm>
        </p:grpSpPr>
        <p:sp>
          <p:nvSpPr>
            <p:cNvPr id="4" name="Freeform 4"/>
            <p:cNvSpPr/>
            <p:nvPr/>
          </p:nvSpPr>
          <p:spPr>
            <a:xfrm>
              <a:off x="0" y="-35482"/>
              <a:ext cx="1520129" cy="3193387"/>
            </a:xfrm>
            <a:custGeom>
              <a:avLst/>
              <a:gdLst/>
              <a:ahLst/>
              <a:cxnLst/>
              <a:rect l="l" t="t" r="r" b="b"/>
              <a:pathLst>
                <a:path w="1520129" h="3157905">
                  <a:moveTo>
                    <a:pt x="0" y="0"/>
                  </a:moveTo>
                  <a:lnTo>
                    <a:pt x="1520129" y="0"/>
                  </a:lnTo>
                  <a:lnTo>
                    <a:pt x="1520129" y="3157905"/>
                  </a:lnTo>
                  <a:lnTo>
                    <a:pt x="0" y="3157905"/>
                  </a:lnTo>
                  <a:close/>
                </a:path>
              </a:pathLst>
            </a:custGeom>
            <a:solidFill>
              <a:srgbClr val="CF5784"/>
            </a:solidFill>
          </p:spPr>
          <p:txBody>
            <a:bodyPr/>
            <a:lstStyle/>
            <a:p>
              <a:endParaRPr lang="en-GB"/>
            </a:p>
          </p:txBody>
        </p:sp>
        <p:sp>
          <p:nvSpPr>
            <p:cNvPr id="5" name="TextBox 5"/>
            <p:cNvSpPr txBox="1"/>
            <p:nvPr/>
          </p:nvSpPr>
          <p:spPr>
            <a:xfrm>
              <a:off x="0" y="-38100"/>
              <a:ext cx="1520129" cy="3196005"/>
            </a:xfrm>
            <a:prstGeom prst="rect">
              <a:avLst/>
            </a:prstGeom>
          </p:spPr>
          <p:txBody>
            <a:bodyPr lIns="50800" tIns="50800" rIns="50800" bIns="50800" rtlCol="0" anchor="ctr"/>
            <a:lstStyle/>
            <a:p>
              <a:pPr algn="just">
                <a:lnSpc>
                  <a:spcPts val="2659"/>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8334526" y="3698465"/>
            <a:ext cx="9648673" cy="5524241"/>
          </a:xfrm>
          <a:custGeom>
            <a:avLst/>
            <a:gdLst/>
            <a:ahLst/>
            <a:cxnLst/>
            <a:rect l="l" t="t" r="r" b="b"/>
            <a:pathLst>
              <a:path w="5911394" h="3935275">
                <a:moveTo>
                  <a:pt x="0" y="0"/>
                </a:moveTo>
                <a:lnTo>
                  <a:pt x="5911394" y="0"/>
                </a:lnTo>
                <a:lnTo>
                  <a:pt x="5911394" y="3935276"/>
                </a:lnTo>
                <a:lnTo>
                  <a:pt x="0" y="3935276"/>
                </a:lnTo>
                <a:lnTo>
                  <a:pt x="0" y="0"/>
                </a:lnTo>
                <a:close/>
              </a:path>
            </a:pathLst>
          </a:custGeom>
          <a:blipFill>
            <a:blip r:embed="rId6"/>
            <a:stretch>
              <a:fillRect/>
            </a:stretch>
          </a:blipFill>
        </p:spPr>
        <p:txBody>
          <a:bodyPr/>
          <a:lstStyle/>
          <a:p>
            <a:endParaRPr lang="en-GB"/>
          </a:p>
        </p:txBody>
      </p:sp>
      <p:sp>
        <p:nvSpPr>
          <p:cNvPr id="7" name="TextBox 7"/>
          <p:cNvSpPr txBox="1"/>
          <p:nvPr/>
        </p:nvSpPr>
        <p:spPr>
          <a:xfrm>
            <a:off x="4635138" y="1064294"/>
            <a:ext cx="7156633" cy="1354217"/>
          </a:xfrm>
          <a:prstGeom prst="rect">
            <a:avLst/>
          </a:prstGeom>
        </p:spPr>
        <p:txBody>
          <a:bodyPr lIns="0" tIns="0" rIns="0" bIns="0" rtlCol="0" anchor="t">
            <a:spAutoFit/>
          </a:bodyPr>
          <a:lstStyle/>
          <a:p>
            <a:pPr algn="just"/>
            <a:r>
              <a:rPr lang="en-US" sz="4400" b="1" dirty="0">
                <a:latin typeface="Times New Roman" panose="02020603050405020304" pitchFamily="18" charset="0"/>
                <a:ea typeface="Impact"/>
                <a:cs typeface="Times New Roman" panose="02020603050405020304" pitchFamily="18" charset="0"/>
                <a:sym typeface="Impact"/>
              </a:rPr>
              <a:t>PATHOPHYSIOLOGY OF THE CHOSEN CONDITION</a:t>
            </a:r>
          </a:p>
        </p:txBody>
      </p:sp>
      <p:sp>
        <p:nvSpPr>
          <p:cNvPr id="8" name="TextBox 8"/>
          <p:cNvSpPr txBox="1"/>
          <p:nvPr/>
        </p:nvSpPr>
        <p:spPr>
          <a:xfrm>
            <a:off x="568793" y="3924300"/>
            <a:ext cx="6746407" cy="5599866"/>
          </a:xfrm>
          <a:prstGeom prst="rect">
            <a:avLst/>
          </a:prstGeom>
        </p:spPr>
        <p:txBody>
          <a:bodyPr wrap="square" lIns="0" tIns="0" rIns="0" bIns="0" rtlCol="0" anchor="t">
            <a:spAutoFit/>
          </a:bodyPr>
          <a:lstStyle/>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fatty deposits within atherosclerosis, the developing reason for cardiovascular diseases, reduce blood flow by accumulating in arterial walls (</a:t>
            </a:r>
            <a:r>
              <a:rPr lang="en-US" sz="2799" dirty="0" err="1">
                <a:latin typeface="Times New Roman" panose="02020603050405020304" pitchFamily="18" charset="0"/>
                <a:ea typeface="Hind Jalandhar"/>
                <a:cs typeface="Times New Roman" panose="02020603050405020304" pitchFamily="18" charset="0"/>
                <a:sym typeface="Hind Jalandhar"/>
              </a:rPr>
              <a:t>Frąket</a:t>
            </a:r>
            <a:r>
              <a:rPr lang="en-US" sz="2799" dirty="0">
                <a:latin typeface="Times New Roman" panose="02020603050405020304" pitchFamily="18" charset="0"/>
                <a:ea typeface="Hind Jalandhar"/>
                <a:cs typeface="Times New Roman" panose="02020603050405020304" pitchFamily="18" charset="0"/>
                <a:sym typeface="Hind Jalandhar"/>
              </a:rPr>
              <a:t> al. 2022)</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pathophysiology of stroke occurs when blood flow to the brain is interrupted, leading to a cellular injury cascade (Qin et al. 2022)</a:t>
            </a:r>
          </a:p>
          <a:p>
            <a:pPr marL="457200" indent="-457200" algn="just">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pathophysiology of the two types of diabetes differs in terms of their systemic complications, which are driven by persistent high sugar in the blood.</a:t>
            </a:r>
          </a:p>
        </p:txBody>
      </p:sp>
      <p:sp>
        <p:nvSpPr>
          <p:cNvPr id="9" name="TextBox 8">
            <a:extLst>
              <a:ext uri="{FF2B5EF4-FFF2-40B4-BE49-F238E27FC236}">
                <a16:creationId xmlns:a16="http://schemas.microsoft.com/office/drawing/2014/main" id="{011A341B-5FE3-2F7E-C5F9-D891A3BC6662}"/>
              </a:ext>
            </a:extLst>
          </p:cNvPr>
          <p:cNvSpPr txBox="1"/>
          <p:nvPr/>
        </p:nvSpPr>
        <p:spPr>
          <a:xfrm>
            <a:off x="10972802" y="9495258"/>
            <a:ext cx="5356860" cy="707886"/>
          </a:xfrm>
          <a:prstGeom prst="rect">
            <a:avLst/>
          </a:prstGeom>
          <a:solidFill>
            <a:schemeClr val="accent5">
              <a:lumMod val="20000"/>
              <a:lumOff val="80000"/>
            </a:schemeClr>
          </a:solidFill>
        </p:spPr>
        <p:txBody>
          <a:bodyPr wrap="square">
            <a:spAutoFit/>
          </a:bodyPr>
          <a:lstStyle/>
          <a:p>
            <a:pPr algn="ctr"/>
            <a:r>
              <a:rPr lang="en-IN" sz="2000" b="1" dirty="0">
                <a:latin typeface="Times New Roman" panose="02020603050405020304" pitchFamily="18" charset="0"/>
                <a:cs typeface="Times New Roman" panose="02020603050405020304" pitchFamily="18" charset="0"/>
              </a:rPr>
              <a:t>Figure 4: Healthy artery vs narrowed artery  </a:t>
            </a:r>
            <a:endParaRPr lang="en-IN" sz="2000" dirty="0">
              <a:latin typeface="Times New Roman" panose="02020603050405020304" pitchFamily="18" charset="0"/>
              <a:cs typeface="Times New Roman" panose="02020603050405020304" pitchFamily="18" charset="0"/>
            </a:endParaRPr>
          </a:p>
          <a:p>
            <a:pPr algn="ctr"/>
            <a:r>
              <a:rPr lang="en-IN" sz="2000" dirty="0">
                <a:latin typeface="Times New Roman" panose="02020603050405020304" pitchFamily="18" charset="0"/>
                <a:cs typeface="Times New Roman" panose="02020603050405020304" pitchFamily="18" charset="0"/>
              </a:rPr>
              <a:t>(Source: Henriques </a:t>
            </a:r>
            <a:r>
              <a:rPr lang="en-IN" sz="2000" i="1" dirty="0">
                <a:latin typeface="Times New Roman" panose="02020603050405020304" pitchFamily="18" charset="0"/>
                <a:cs typeface="Times New Roman" panose="02020603050405020304" pitchFamily="18" charset="0"/>
              </a:rPr>
              <a:t>et al., </a:t>
            </a:r>
            <a:r>
              <a:rPr lang="en-IN" sz="2000" dirty="0">
                <a:latin typeface="Times New Roman" panose="02020603050405020304" pitchFamily="18" charset="0"/>
                <a:cs typeface="Times New Roman" panose="02020603050405020304" pitchFamily="18" charset="0"/>
              </a:rPr>
              <a:t>2024)</a:t>
            </a:r>
          </a:p>
        </p:txBody>
      </p:sp>
      <p:pic>
        <p:nvPicPr>
          <p:cNvPr id="19" name="Video 18">
            <a:hlinkClick r:id="" action="ppaction://media"/>
            <a:extLst>
              <a:ext uri="{FF2B5EF4-FFF2-40B4-BE49-F238E27FC236}">
                <a16:creationId xmlns:a16="http://schemas.microsoft.com/office/drawing/2014/main" id="{F37654AE-D316-5F3A-758B-B7E3F7ABF21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biLevel thresh="25000"/>
            <a:lum bright="-100000"/>
          </a:blip>
          <a:srcRect l="21875" r="21875"/>
          <a:stretch>
            <a:fillRect/>
          </a:stretch>
        </p:blipFill>
        <p:spPr>
          <a:xfrm>
            <a:off x="15078456" y="10002012"/>
            <a:ext cx="161544" cy="161544"/>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2196"/>
    </mc:Choice>
    <mc:Fallback xmlns="">
      <p:transition spd="slow" advTm="421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9"/>
                </p:tgtEl>
              </p:cMediaNode>
            </p:vide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9"/>
                                        </p:tgtEl>
                                      </p:cBhvr>
                                    </p:cmd>
                                  </p:childTnLst>
                                </p:cTn>
                              </p:par>
                            </p:childTnLst>
                          </p:cTn>
                        </p:par>
                      </p:childTnLst>
                    </p:cTn>
                  </p:par>
                </p:childTnLst>
              </p:cTn>
              <p:nextCondLst>
                <p:cond evt="onClick" delay="0">
                  <p:tgtEl>
                    <p:spTgt spid="19"/>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990600" y="30079"/>
            <a:ext cx="14630400"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6096000" y="1272379"/>
            <a:ext cx="9829800" cy="680507"/>
          </a:xfrm>
          <a:prstGeom prst="rect">
            <a:avLst/>
          </a:prstGeom>
        </p:spPr>
        <p:txBody>
          <a:bodyPr wrap="square" lIns="0" tIns="0" rIns="0" bIns="0" rtlCol="0" anchor="t">
            <a:spAutoFit/>
          </a:bodyPr>
          <a:lstStyle/>
          <a:p>
            <a:pPr algn="just">
              <a:lnSpc>
                <a:spcPts val="5698"/>
              </a:lnSpc>
            </a:pPr>
            <a:r>
              <a:rPr lang="en-US" sz="4400" b="1" dirty="0">
                <a:latin typeface="Times New Roman" panose="02020603050405020304" pitchFamily="18" charset="0"/>
                <a:ea typeface="Impact"/>
                <a:cs typeface="Times New Roman" panose="02020603050405020304" pitchFamily="18" charset="0"/>
                <a:sym typeface="Impact"/>
              </a:rPr>
              <a:t>PROFILE OF FICTIONAL PATIENT</a:t>
            </a:r>
          </a:p>
        </p:txBody>
      </p:sp>
      <p:graphicFrame>
        <p:nvGraphicFramePr>
          <p:cNvPr id="5" name="Table 4">
            <a:extLst>
              <a:ext uri="{FF2B5EF4-FFF2-40B4-BE49-F238E27FC236}">
                <a16:creationId xmlns:a16="http://schemas.microsoft.com/office/drawing/2014/main" id="{D54ED6A4-B2E7-B257-A40B-5A668E1D72E9}"/>
              </a:ext>
            </a:extLst>
          </p:cNvPr>
          <p:cNvGraphicFramePr>
            <a:graphicFrameLocks noGrp="1"/>
          </p:cNvGraphicFramePr>
          <p:nvPr>
            <p:extLst>
              <p:ext uri="{D42A27DB-BD31-4B8C-83A1-F6EECF244321}">
                <p14:modId xmlns:p14="http://schemas.microsoft.com/office/powerpoint/2010/main" val="747623023"/>
              </p:ext>
            </p:extLst>
          </p:nvPr>
        </p:nvGraphicFramePr>
        <p:xfrm>
          <a:off x="1447800" y="3771900"/>
          <a:ext cx="15392400" cy="5837439"/>
        </p:xfrm>
        <a:graphic>
          <a:graphicData uri="http://schemas.openxmlformats.org/drawingml/2006/table">
            <a:tbl>
              <a:tblPr/>
              <a:tblGrid>
                <a:gridCol w="5525477">
                  <a:extLst>
                    <a:ext uri="{9D8B030D-6E8A-4147-A177-3AD203B41FA5}">
                      <a16:colId xmlns:a16="http://schemas.microsoft.com/office/drawing/2014/main" val="3901596327"/>
                    </a:ext>
                  </a:extLst>
                </a:gridCol>
                <a:gridCol w="9866923">
                  <a:extLst>
                    <a:ext uri="{9D8B030D-6E8A-4147-A177-3AD203B41FA5}">
                      <a16:colId xmlns:a16="http://schemas.microsoft.com/office/drawing/2014/main" val="1629884499"/>
                    </a:ext>
                  </a:extLst>
                </a:gridCol>
              </a:tblGrid>
              <a:tr h="668439">
                <a:tc>
                  <a:txBody>
                    <a:bodyPr/>
                    <a:lstStyle/>
                    <a:p>
                      <a:pPr algn="ctr" rtl="0" fontAlgn="t">
                        <a:buNone/>
                      </a:pPr>
                      <a:r>
                        <a:rPr lang="en-IN" sz="4400" b="1" i="0" u="none" strike="noStrike" dirty="0">
                          <a:solidFill>
                            <a:srgbClr val="000000"/>
                          </a:solidFill>
                          <a:effectLst/>
                          <a:latin typeface="Times New Roman" panose="02020603050405020304" pitchFamily="18" charset="0"/>
                        </a:rPr>
                        <a:t>Patient Information</a:t>
                      </a:r>
                      <a:endParaRPr lang="en-IN" sz="44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D9EEB"/>
                    </a:solidFill>
                  </a:tcPr>
                </a:tc>
                <a:tc>
                  <a:txBody>
                    <a:bodyPr/>
                    <a:lstStyle/>
                    <a:p>
                      <a:pPr algn="ctr" rtl="0" fontAlgn="t">
                        <a:buNone/>
                      </a:pPr>
                      <a:r>
                        <a:rPr lang="en-IN" sz="4400" b="1" i="0" u="none" strike="noStrike" dirty="0">
                          <a:solidFill>
                            <a:srgbClr val="000000"/>
                          </a:solidFill>
                          <a:effectLst/>
                          <a:latin typeface="Times New Roman" panose="02020603050405020304" pitchFamily="18" charset="0"/>
                        </a:rPr>
                        <a:t>Details</a:t>
                      </a:r>
                      <a:endParaRPr lang="en-IN" sz="44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D9EEB"/>
                    </a:solidFill>
                  </a:tcPr>
                </a:tc>
                <a:extLst>
                  <a:ext uri="{0D108BD9-81ED-4DB2-BD59-A6C34878D82A}">
                    <a16:rowId xmlns:a16="http://schemas.microsoft.com/office/drawing/2014/main" val="526460622"/>
                  </a:ext>
                </a:extLst>
              </a:tr>
              <a:tr h="668439">
                <a:tc>
                  <a:txBody>
                    <a:bodyPr/>
                    <a:lstStyle/>
                    <a:p>
                      <a:pPr algn="just" rtl="0" fontAlgn="t">
                        <a:buNone/>
                      </a:pPr>
                      <a:r>
                        <a:rPr lang="en-IN" sz="3600" b="0" i="0" u="none" strike="noStrike" dirty="0">
                          <a:solidFill>
                            <a:srgbClr val="000000"/>
                          </a:solidFill>
                          <a:effectLst/>
                          <a:latin typeface="Times New Roman" panose="02020603050405020304" pitchFamily="18" charset="0"/>
                        </a:rPr>
                        <a:t>Name</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tc>
                  <a:txBody>
                    <a:bodyPr/>
                    <a:lstStyle/>
                    <a:p>
                      <a:pPr algn="just" rtl="0" fontAlgn="t">
                        <a:buNone/>
                      </a:pPr>
                      <a:r>
                        <a:rPr lang="en-IN" sz="3600" b="0" i="0" u="none" strike="noStrike" dirty="0">
                          <a:solidFill>
                            <a:srgbClr val="000000"/>
                          </a:solidFill>
                          <a:effectLst/>
                          <a:latin typeface="Times New Roman" panose="02020603050405020304" pitchFamily="18" charset="0"/>
                        </a:rPr>
                        <a:t>Robert Mike</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extLst>
                  <a:ext uri="{0D108BD9-81ED-4DB2-BD59-A6C34878D82A}">
                    <a16:rowId xmlns:a16="http://schemas.microsoft.com/office/drawing/2014/main" val="1095314808"/>
                  </a:ext>
                </a:extLst>
              </a:tr>
              <a:tr h="668439">
                <a:tc>
                  <a:txBody>
                    <a:bodyPr/>
                    <a:lstStyle/>
                    <a:p>
                      <a:pPr algn="just" rtl="0" fontAlgn="t">
                        <a:buNone/>
                      </a:pPr>
                      <a:r>
                        <a:rPr lang="en-IN" sz="3600" b="0" i="0" u="none" strike="noStrike" dirty="0">
                          <a:solidFill>
                            <a:srgbClr val="000000"/>
                          </a:solidFill>
                          <a:effectLst/>
                          <a:latin typeface="Times New Roman" panose="02020603050405020304" pitchFamily="18" charset="0"/>
                        </a:rPr>
                        <a:t>Age </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tc>
                  <a:txBody>
                    <a:bodyPr/>
                    <a:lstStyle/>
                    <a:p>
                      <a:pPr algn="just" rtl="0" fontAlgn="t">
                        <a:buNone/>
                      </a:pPr>
                      <a:r>
                        <a:rPr lang="en-IN" sz="3600" b="0" i="0" u="none" strike="noStrike" dirty="0">
                          <a:solidFill>
                            <a:srgbClr val="000000"/>
                          </a:solidFill>
                          <a:effectLst/>
                          <a:latin typeface="Times New Roman" panose="02020603050405020304" pitchFamily="18" charset="0"/>
                        </a:rPr>
                        <a:t>65</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extLst>
                  <a:ext uri="{0D108BD9-81ED-4DB2-BD59-A6C34878D82A}">
                    <a16:rowId xmlns:a16="http://schemas.microsoft.com/office/drawing/2014/main" val="1601692938"/>
                  </a:ext>
                </a:extLst>
              </a:tr>
              <a:tr h="668439">
                <a:tc>
                  <a:txBody>
                    <a:bodyPr/>
                    <a:lstStyle/>
                    <a:p>
                      <a:pPr algn="just" rtl="0" fontAlgn="t">
                        <a:buNone/>
                      </a:pPr>
                      <a:r>
                        <a:rPr lang="en-IN" sz="3600" b="0" i="0" u="none" strike="noStrike" dirty="0">
                          <a:solidFill>
                            <a:srgbClr val="000000"/>
                          </a:solidFill>
                          <a:effectLst/>
                          <a:latin typeface="Times New Roman" panose="02020603050405020304" pitchFamily="18" charset="0"/>
                        </a:rPr>
                        <a:t>Gender</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tc>
                  <a:txBody>
                    <a:bodyPr/>
                    <a:lstStyle/>
                    <a:p>
                      <a:pPr algn="just" rtl="0" fontAlgn="t">
                        <a:buNone/>
                      </a:pPr>
                      <a:r>
                        <a:rPr lang="en-IN" sz="3600" b="0" i="0" u="none" strike="noStrike" dirty="0">
                          <a:solidFill>
                            <a:srgbClr val="000000"/>
                          </a:solidFill>
                          <a:effectLst/>
                          <a:latin typeface="Times New Roman" panose="02020603050405020304" pitchFamily="18" charset="0"/>
                        </a:rPr>
                        <a:t>Male</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extLst>
                  <a:ext uri="{0D108BD9-81ED-4DB2-BD59-A6C34878D82A}">
                    <a16:rowId xmlns:a16="http://schemas.microsoft.com/office/drawing/2014/main" val="4177412815"/>
                  </a:ext>
                </a:extLst>
              </a:tr>
              <a:tr h="1183566">
                <a:tc>
                  <a:txBody>
                    <a:bodyPr/>
                    <a:lstStyle/>
                    <a:p>
                      <a:pPr algn="just" rtl="0" fontAlgn="t">
                        <a:buNone/>
                      </a:pPr>
                      <a:r>
                        <a:rPr lang="en-IN" sz="3600" b="0" i="0" u="none" strike="noStrike">
                          <a:solidFill>
                            <a:srgbClr val="000000"/>
                          </a:solidFill>
                          <a:effectLst/>
                          <a:latin typeface="Times New Roman" panose="02020603050405020304" pitchFamily="18" charset="0"/>
                        </a:rPr>
                        <a:t>Medical issues</a:t>
                      </a:r>
                      <a:endParaRPr lang="en-IN" sz="3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tc>
                  <a:txBody>
                    <a:bodyPr/>
                    <a:lstStyle/>
                    <a:p>
                      <a:pPr algn="just" rtl="0" fontAlgn="t">
                        <a:buNone/>
                      </a:pPr>
                      <a:r>
                        <a:rPr lang="en-IN" sz="3600" b="0" i="0" u="none" strike="noStrike" dirty="0">
                          <a:solidFill>
                            <a:srgbClr val="000000"/>
                          </a:solidFill>
                          <a:effectLst/>
                          <a:latin typeface="Times New Roman" panose="02020603050405020304" pitchFamily="18" charset="0"/>
                        </a:rPr>
                        <a:t>Previous ischaemic stroke, cardiovascular disease, and diabetes</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extLst>
                  <a:ext uri="{0D108BD9-81ED-4DB2-BD59-A6C34878D82A}">
                    <a16:rowId xmlns:a16="http://schemas.microsoft.com/office/drawing/2014/main" val="1737616438"/>
                  </a:ext>
                </a:extLst>
              </a:tr>
              <a:tr h="668439">
                <a:tc>
                  <a:txBody>
                    <a:bodyPr/>
                    <a:lstStyle/>
                    <a:p>
                      <a:pPr algn="just" rtl="0" fontAlgn="t">
                        <a:buNone/>
                      </a:pPr>
                      <a:r>
                        <a:rPr lang="en-IN" sz="3600" b="0" i="0" u="none" strike="noStrike">
                          <a:solidFill>
                            <a:srgbClr val="000000"/>
                          </a:solidFill>
                          <a:effectLst/>
                          <a:latin typeface="Times New Roman" panose="02020603050405020304" pitchFamily="18" charset="0"/>
                        </a:rPr>
                        <a:t>BMI</a:t>
                      </a:r>
                      <a:endParaRPr lang="en-IN" sz="36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tc>
                  <a:txBody>
                    <a:bodyPr/>
                    <a:lstStyle/>
                    <a:p>
                      <a:pPr algn="just" rtl="0" fontAlgn="t">
                        <a:buNone/>
                      </a:pPr>
                      <a:r>
                        <a:rPr lang="en-IN" sz="3600" b="0" i="0" u="none" strike="noStrike" dirty="0">
                          <a:solidFill>
                            <a:srgbClr val="000000"/>
                          </a:solidFill>
                          <a:effectLst/>
                          <a:latin typeface="Times New Roman" panose="02020603050405020304" pitchFamily="18" charset="0"/>
                        </a:rPr>
                        <a:t>35 kg/m² (obese)</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extLst>
                  <a:ext uri="{0D108BD9-81ED-4DB2-BD59-A6C34878D82A}">
                    <a16:rowId xmlns:a16="http://schemas.microsoft.com/office/drawing/2014/main" val="3831730587"/>
                  </a:ext>
                </a:extLst>
              </a:tr>
              <a:tr h="1113039">
                <a:tc>
                  <a:txBody>
                    <a:bodyPr/>
                    <a:lstStyle/>
                    <a:p>
                      <a:pPr algn="just" rtl="0" fontAlgn="t">
                        <a:buNone/>
                      </a:pPr>
                      <a:r>
                        <a:rPr lang="en-IN" sz="3600" b="0" i="0" u="none" strike="noStrike" dirty="0">
                          <a:solidFill>
                            <a:srgbClr val="000000"/>
                          </a:solidFill>
                          <a:effectLst/>
                          <a:latin typeface="Times New Roman" panose="02020603050405020304" pitchFamily="18" charset="0"/>
                        </a:rPr>
                        <a:t>Habits</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tc>
                  <a:txBody>
                    <a:bodyPr/>
                    <a:lstStyle/>
                    <a:p>
                      <a:pPr algn="just" rtl="0" fontAlgn="t">
                        <a:buNone/>
                      </a:pPr>
                      <a:r>
                        <a:rPr lang="en-IN" sz="3600" b="0" i="0" u="none" strike="noStrike" dirty="0">
                          <a:solidFill>
                            <a:srgbClr val="000000"/>
                          </a:solidFill>
                          <a:effectLst/>
                          <a:latin typeface="Times New Roman" panose="02020603050405020304" pitchFamily="18" charset="0"/>
                        </a:rPr>
                        <a:t>Physically inactive and consumes a diet high in fat</a:t>
                      </a:r>
                      <a:endParaRPr lang="en-IN" sz="36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5CD"/>
                    </a:solidFill>
                  </a:tcPr>
                </a:tc>
                <a:extLst>
                  <a:ext uri="{0D108BD9-81ED-4DB2-BD59-A6C34878D82A}">
                    <a16:rowId xmlns:a16="http://schemas.microsoft.com/office/drawing/2014/main" val="2668338229"/>
                  </a:ext>
                </a:extLst>
              </a:tr>
            </a:tbl>
          </a:graphicData>
        </a:graphic>
      </p:graphicFrame>
      <p:pic>
        <p:nvPicPr>
          <p:cNvPr id="14" name="Video 13">
            <a:hlinkClick r:id="" action="ppaction://media"/>
            <a:extLst>
              <a:ext uri="{FF2B5EF4-FFF2-40B4-BE49-F238E27FC236}">
                <a16:creationId xmlns:a16="http://schemas.microsoft.com/office/drawing/2014/main" id="{CC80750F-7D64-6F04-4F09-FE7409AD6F1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biLevel thresh="25000"/>
            <a:lum bright="-100000"/>
          </a:blip>
          <a:srcRect l="21875" r="21875"/>
          <a:stretch>
            <a:fillRect/>
          </a:stretch>
        </p:blipFill>
        <p:spPr>
          <a:xfrm>
            <a:off x="15078456" y="10020300"/>
            <a:ext cx="143256" cy="143256"/>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50252"/>
    </mc:Choice>
    <mc:Fallback xmlns="">
      <p:transition spd="slow" advTm="502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grpSp>
        <p:nvGrpSpPr>
          <p:cNvPr id="2" name="Group 2"/>
          <p:cNvGrpSpPr/>
          <p:nvPr/>
        </p:nvGrpSpPr>
        <p:grpSpPr>
          <a:xfrm>
            <a:off x="0" y="5143500"/>
            <a:ext cx="3914571" cy="5143499"/>
            <a:chOff x="0" y="0"/>
            <a:chExt cx="1520129" cy="1578952"/>
          </a:xfrm>
        </p:grpSpPr>
        <p:sp>
          <p:nvSpPr>
            <p:cNvPr id="3" name="Freeform 3"/>
            <p:cNvSpPr/>
            <p:nvPr/>
          </p:nvSpPr>
          <p:spPr>
            <a:xfrm>
              <a:off x="0" y="0"/>
              <a:ext cx="1520129" cy="1578952"/>
            </a:xfrm>
            <a:custGeom>
              <a:avLst/>
              <a:gdLst/>
              <a:ahLst/>
              <a:cxnLst/>
              <a:rect l="l" t="t" r="r" b="b"/>
              <a:pathLst>
                <a:path w="1520129" h="1578952">
                  <a:moveTo>
                    <a:pt x="0" y="0"/>
                  </a:moveTo>
                  <a:lnTo>
                    <a:pt x="1520129" y="0"/>
                  </a:lnTo>
                  <a:lnTo>
                    <a:pt x="1520129" y="1578952"/>
                  </a:lnTo>
                  <a:lnTo>
                    <a:pt x="0" y="1578952"/>
                  </a:lnTo>
                  <a:close/>
                </a:path>
              </a:pathLst>
            </a:custGeom>
            <a:solidFill>
              <a:srgbClr val="CF5784"/>
            </a:solidFill>
          </p:spPr>
          <p:txBody>
            <a:bodyPr/>
            <a:lstStyle/>
            <a:p>
              <a:endParaRPr lang="en-GB"/>
            </a:p>
          </p:txBody>
        </p:sp>
        <p:sp>
          <p:nvSpPr>
            <p:cNvPr id="4" name="TextBox 4"/>
            <p:cNvSpPr txBox="1"/>
            <p:nvPr/>
          </p:nvSpPr>
          <p:spPr>
            <a:xfrm>
              <a:off x="0" y="-38100"/>
              <a:ext cx="1520129" cy="1617052"/>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sp>
        <p:nvSpPr>
          <p:cNvPr id="5" name="Freeform 5"/>
          <p:cNvSpPr/>
          <p:nvPr/>
        </p:nvSpPr>
        <p:spPr>
          <a:xfrm>
            <a:off x="882487" y="118880"/>
            <a:ext cx="14061892"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9" name="Freeform 9"/>
          <p:cNvSpPr/>
          <p:nvPr/>
        </p:nvSpPr>
        <p:spPr>
          <a:xfrm rot="5400000">
            <a:off x="8295497" y="4829752"/>
            <a:ext cx="755338" cy="941668"/>
          </a:xfrm>
          <a:custGeom>
            <a:avLst/>
            <a:gdLst/>
            <a:ahLst/>
            <a:cxnLst/>
            <a:rect l="l" t="t" r="r" b="b"/>
            <a:pathLst>
              <a:path w="755338" h="941668">
                <a:moveTo>
                  <a:pt x="0" y="0"/>
                </a:moveTo>
                <a:lnTo>
                  <a:pt x="755338" y="0"/>
                </a:lnTo>
                <a:lnTo>
                  <a:pt x="755338" y="941668"/>
                </a:lnTo>
                <a:lnTo>
                  <a:pt x="0" y="94166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rot="5400000">
            <a:off x="12304328" y="4926223"/>
            <a:ext cx="755338" cy="941668"/>
          </a:xfrm>
          <a:custGeom>
            <a:avLst/>
            <a:gdLst/>
            <a:ahLst/>
            <a:cxnLst/>
            <a:rect l="l" t="t" r="r" b="b"/>
            <a:pathLst>
              <a:path w="755338" h="941668">
                <a:moveTo>
                  <a:pt x="0" y="0"/>
                </a:moveTo>
                <a:lnTo>
                  <a:pt x="755339" y="0"/>
                </a:lnTo>
                <a:lnTo>
                  <a:pt x="755339" y="941668"/>
                </a:lnTo>
                <a:lnTo>
                  <a:pt x="0" y="941668"/>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1" name="Group 11"/>
          <p:cNvGrpSpPr/>
          <p:nvPr/>
        </p:nvGrpSpPr>
        <p:grpSpPr>
          <a:xfrm>
            <a:off x="16295021" y="0"/>
            <a:ext cx="1992979" cy="4765831"/>
            <a:chOff x="0" y="0"/>
            <a:chExt cx="1520129" cy="1578952"/>
          </a:xfrm>
        </p:grpSpPr>
        <p:sp>
          <p:nvSpPr>
            <p:cNvPr id="12" name="Freeform 12"/>
            <p:cNvSpPr/>
            <p:nvPr/>
          </p:nvSpPr>
          <p:spPr>
            <a:xfrm>
              <a:off x="0" y="0"/>
              <a:ext cx="1520129" cy="1578952"/>
            </a:xfrm>
            <a:custGeom>
              <a:avLst/>
              <a:gdLst/>
              <a:ahLst/>
              <a:cxnLst/>
              <a:rect l="l" t="t" r="r" b="b"/>
              <a:pathLst>
                <a:path w="1520129" h="1578952">
                  <a:moveTo>
                    <a:pt x="0" y="0"/>
                  </a:moveTo>
                  <a:lnTo>
                    <a:pt x="1520129" y="0"/>
                  </a:lnTo>
                  <a:lnTo>
                    <a:pt x="1520129" y="1578952"/>
                  </a:lnTo>
                  <a:lnTo>
                    <a:pt x="0" y="1578952"/>
                  </a:lnTo>
                  <a:close/>
                </a:path>
              </a:pathLst>
            </a:custGeom>
            <a:solidFill>
              <a:srgbClr val="CF5784"/>
            </a:solidFill>
          </p:spPr>
          <p:txBody>
            <a:bodyPr/>
            <a:lstStyle/>
            <a:p>
              <a:endParaRPr lang="en-GB"/>
            </a:p>
          </p:txBody>
        </p:sp>
        <p:sp>
          <p:nvSpPr>
            <p:cNvPr id="13" name="TextBox 13"/>
            <p:cNvSpPr txBox="1"/>
            <p:nvPr/>
          </p:nvSpPr>
          <p:spPr>
            <a:xfrm>
              <a:off x="0" y="-38100"/>
              <a:ext cx="1520129" cy="1617052"/>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sp>
        <p:nvSpPr>
          <p:cNvPr id="14" name="Freeform 14"/>
          <p:cNvSpPr/>
          <p:nvPr/>
        </p:nvSpPr>
        <p:spPr>
          <a:xfrm rot="5400000">
            <a:off x="16236000" y="4883267"/>
            <a:ext cx="755338" cy="941668"/>
          </a:xfrm>
          <a:custGeom>
            <a:avLst/>
            <a:gdLst/>
            <a:ahLst/>
            <a:cxnLst/>
            <a:rect l="l" t="t" r="r" b="b"/>
            <a:pathLst>
              <a:path w="755338" h="941668">
                <a:moveTo>
                  <a:pt x="0" y="0"/>
                </a:moveTo>
                <a:lnTo>
                  <a:pt x="755338" y="0"/>
                </a:lnTo>
                <a:lnTo>
                  <a:pt x="755338" y="941668"/>
                </a:lnTo>
                <a:lnTo>
                  <a:pt x="0" y="94166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5" name="Freeform 15"/>
          <p:cNvSpPr/>
          <p:nvPr/>
        </p:nvSpPr>
        <p:spPr>
          <a:xfrm>
            <a:off x="-8022" y="3370747"/>
            <a:ext cx="6713621" cy="6208366"/>
          </a:xfrm>
          <a:custGeom>
            <a:avLst/>
            <a:gdLst/>
            <a:ahLst/>
            <a:cxnLst/>
            <a:rect l="l" t="t" r="r" b="b"/>
            <a:pathLst>
              <a:path w="4668504" h="4229419">
                <a:moveTo>
                  <a:pt x="0" y="0"/>
                </a:moveTo>
                <a:lnTo>
                  <a:pt x="4668504" y="0"/>
                </a:lnTo>
                <a:lnTo>
                  <a:pt x="4668504" y="4229419"/>
                </a:lnTo>
                <a:lnTo>
                  <a:pt x="0" y="4229419"/>
                </a:lnTo>
                <a:lnTo>
                  <a:pt x="0" y="0"/>
                </a:lnTo>
                <a:close/>
              </a:path>
            </a:pathLst>
          </a:custGeom>
          <a:blipFill>
            <a:blip r:embed="rId8"/>
            <a:stretch>
              <a:fillRect/>
            </a:stretch>
          </a:blipFill>
        </p:spPr>
        <p:txBody>
          <a:bodyPr/>
          <a:lstStyle/>
          <a:p>
            <a:endParaRPr lang="en-GB"/>
          </a:p>
        </p:txBody>
      </p:sp>
      <p:sp>
        <p:nvSpPr>
          <p:cNvPr id="16" name="TextBox 16"/>
          <p:cNvSpPr txBox="1"/>
          <p:nvPr/>
        </p:nvSpPr>
        <p:spPr>
          <a:xfrm>
            <a:off x="5921260" y="1327517"/>
            <a:ext cx="9023118" cy="747833"/>
          </a:xfrm>
          <a:prstGeom prst="rect">
            <a:avLst/>
          </a:prstGeom>
        </p:spPr>
        <p:txBody>
          <a:bodyPr wrap="square" lIns="0" tIns="0" rIns="0" bIns="0" rtlCol="0" anchor="t">
            <a:spAutoFit/>
          </a:bodyPr>
          <a:lstStyle/>
          <a:p>
            <a:pPr algn="l">
              <a:lnSpc>
                <a:spcPts val="6445"/>
              </a:lnSpc>
            </a:pPr>
            <a:r>
              <a:rPr lang="en-US" sz="4400" b="1" dirty="0">
                <a:latin typeface="Times New Roman" panose="02020603050405020304" pitchFamily="18" charset="0"/>
                <a:ea typeface="Impact"/>
                <a:cs typeface="Times New Roman" panose="02020603050405020304" pitchFamily="18" charset="0"/>
                <a:sym typeface="Impact"/>
              </a:rPr>
              <a:t>ASSESSMENT OF RISK FACTORS</a:t>
            </a:r>
          </a:p>
        </p:txBody>
      </p:sp>
      <p:sp>
        <p:nvSpPr>
          <p:cNvPr id="17" name="TextBox 17"/>
          <p:cNvSpPr txBox="1"/>
          <p:nvPr/>
        </p:nvSpPr>
        <p:spPr>
          <a:xfrm>
            <a:off x="7011498" y="6131555"/>
            <a:ext cx="3192128" cy="2385268"/>
          </a:xfrm>
          <a:prstGeom prst="rect">
            <a:avLst/>
          </a:prstGeom>
        </p:spPr>
        <p:txBody>
          <a:bodyPr lIns="0" tIns="0" rIns="0" bIns="0" rtlCol="0" anchor="t">
            <a:spAutoFit/>
          </a:bodyPr>
          <a:lstStyle/>
          <a:p>
            <a:pPr algn="just">
              <a:lnSpc>
                <a:spcPts val="3107"/>
              </a:lnSpc>
            </a:pPr>
            <a:r>
              <a:rPr lang="en-US" sz="2799" dirty="0">
                <a:latin typeface="Times New Roman" panose="02020603050405020304" pitchFamily="18" charset="0"/>
                <a:ea typeface="Hind Jalandhar"/>
                <a:cs typeface="Times New Roman" panose="02020603050405020304" pitchFamily="18" charset="0"/>
                <a:sym typeface="Hind Jalandhar"/>
              </a:rPr>
              <a:t>In England, almost 26% of adults are obese, increasing the risk of cardiovascular diseases and stroke (Johnson et al. 2025) </a:t>
            </a:r>
          </a:p>
        </p:txBody>
      </p:sp>
      <p:sp>
        <p:nvSpPr>
          <p:cNvPr id="19" name="TextBox 19"/>
          <p:cNvSpPr txBox="1"/>
          <p:nvPr/>
        </p:nvSpPr>
        <p:spPr>
          <a:xfrm>
            <a:off x="10972800" y="6131555"/>
            <a:ext cx="3192128" cy="2385268"/>
          </a:xfrm>
          <a:prstGeom prst="rect">
            <a:avLst/>
          </a:prstGeom>
        </p:spPr>
        <p:txBody>
          <a:bodyPr wrap="square" lIns="0" tIns="0" rIns="0" bIns="0" rtlCol="0" anchor="t">
            <a:spAutoFit/>
          </a:bodyPr>
          <a:lstStyle/>
          <a:p>
            <a:pPr algn="just">
              <a:lnSpc>
                <a:spcPts val="3107"/>
              </a:lnSpc>
            </a:pPr>
            <a:r>
              <a:rPr lang="en-US" sz="2799" dirty="0">
                <a:latin typeface="Times New Roman" panose="02020603050405020304" pitchFamily="18" charset="0"/>
                <a:ea typeface="Hind Jalandhar"/>
                <a:cs typeface="Times New Roman" panose="02020603050405020304" pitchFamily="18" charset="0"/>
                <a:sym typeface="Hind Jalandhar"/>
              </a:rPr>
              <a:t>The fictional patient demonstrates different modifiable risks, including obesity, unhealthy diet, and physical inactivity.</a:t>
            </a:r>
          </a:p>
        </p:txBody>
      </p:sp>
      <p:sp>
        <p:nvSpPr>
          <p:cNvPr id="20" name="TextBox 20"/>
          <p:cNvSpPr txBox="1"/>
          <p:nvPr/>
        </p:nvSpPr>
        <p:spPr>
          <a:xfrm>
            <a:off x="14698957" y="6119539"/>
            <a:ext cx="3192128" cy="1987724"/>
          </a:xfrm>
          <a:prstGeom prst="rect">
            <a:avLst/>
          </a:prstGeom>
        </p:spPr>
        <p:txBody>
          <a:bodyPr lIns="0" tIns="0" rIns="0" bIns="0" rtlCol="0" anchor="t">
            <a:spAutoFit/>
          </a:bodyPr>
          <a:lstStyle/>
          <a:p>
            <a:pPr algn="just">
              <a:lnSpc>
                <a:spcPts val="3107"/>
              </a:lnSpc>
            </a:pPr>
            <a:r>
              <a:rPr lang="en-US" sz="2799" dirty="0">
                <a:latin typeface="Times New Roman" panose="02020603050405020304" pitchFamily="18" charset="0"/>
                <a:ea typeface="Hind Jalandhar"/>
                <a:cs typeface="Times New Roman" panose="02020603050405020304" pitchFamily="18" charset="0"/>
                <a:sym typeface="Hind Jalandhar"/>
              </a:rPr>
              <a:t>Long-term stroke history and physical inactivity can lead to diabetes and future stroke conditions.</a:t>
            </a:r>
          </a:p>
        </p:txBody>
      </p:sp>
      <p:sp>
        <p:nvSpPr>
          <p:cNvPr id="21" name="TextBox 20">
            <a:extLst>
              <a:ext uri="{FF2B5EF4-FFF2-40B4-BE49-F238E27FC236}">
                <a16:creationId xmlns:a16="http://schemas.microsoft.com/office/drawing/2014/main" id="{A7F9D6AC-CE7C-3535-C672-005573D76B94}"/>
              </a:ext>
            </a:extLst>
          </p:cNvPr>
          <p:cNvSpPr txBox="1"/>
          <p:nvPr/>
        </p:nvSpPr>
        <p:spPr>
          <a:xfrm>
            <a:off x="548358" y="9579114"/>
            <a:ext cx="5356860" cy="707886"/>
          </a:xfrm>
          <a:prstGeom prst="rect">
            <a:avLst/>
          </a:prstGeom>
          <a:solidFill>
            <a:schemeClr val="accent5">
              <a:lumMod val="20000"/>
              <a:lumOff val="80000"/>
            </a:schemeClr>
          </a:solidFill>
        </p:spPr>
        <p:txBody>
          <a:bodyPr wrap="square">
            <a:spAutoFit/>
          </a:bodyPr>
          <a:lstStyle/>
          <a:p>
            <a:pPr algn="ctr"/>
            <a:r>
              <a:rPr lang="en-IN" sz="2000" b="1" dirty="0">
                <a:latin typeface="Times New Roman" panose="02020603050405020304" pitchFamily="18" charset="0"/>
                <a:cs typeface="Times New Roman" panose="02020603050405020304" pitchFamily="18" charset="0"/>
              </a:rPr>
              <a:t>Figure 5: Diabetes conditions </a:t>
            </a:r>
            <a:endParaRPr lang="en-IN" sz="2000" dirty="0">
              <a:latin typeface="Times New Roman" panose="02020603050405020304" pitchFamily="18" charset="0"/>
              <a:cs typeface="Times New Roman" panose="02020603050405020304" pitchFamily="18" charset="0"/>
            </a:endParaRPr>
          </a:p>
          <a:p>
            <a:pPr algn="ctr"/>
            <a:r>
              <a:rPr lang="en-IN" sz="2000" dirty="0">
                <a:latin typeface="Times New Roman" panose="02020603050405020304" pitchFamily="18" charset="0"/>
                <a:cs typeface="Times New Roman" panose="02020603050405020304" pitchFamily="18" charset="0"/>
              </a:rPr>
              <a:t>(Source: Rawat </a:t>
            </a:r>
            <a:r>
              <a:rPr lang="en-IN" sz="2000" i="1" dirty="0">
                <a:latin typeface="Times New Roman" panose="02020603050405020304" pitchFamily="18" charset="0"/>
                <a:cs typeface="Times New Roman" panose="02020603050405020304" pitchFamily="18" charset="0"/>
              </a:rPr>
              <a:t>et al. </a:t>
            </a:r>
            <a:r>
              <a:rPr lang="en-IN" sz="2000" dirty="0">
                <a:latin typeface="Times New Roman" panose="02020603050405020304" pitchFamily="18" charset="0"/>
                <a:cs typeface="Times New Roman" panose="02020603050405020304" pitchFamily="18" charset="0"/>
              </a:rPr>
              <a:t>2023)</a:t>
            </a:r>
          </a:p>
        </p:txBody>
      </p:sp>
      <p:pic>
        <p:nvPicPr>
          <p:cNvPr id="25" name="Video 24">
            <a:hlinkClick r:id="" action="ppaction://media"/>
            <a:extLst>
              <a:ext uri="{FF2B5EF4-FFF2-40B4-BE49-F238E27FC236}">
                <a16:creationId xmlns:a16="http://schemas.microsoft.com/office/drawing/2014/main" id="{91250E2B-EE7A-ADCA-706C-2985F1C7849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9">
            <a:biLevel thresh="25000"/>
            <a:lum bright="-100000"/>
          </a:blip>
          <a:srcRect l="21875" r="21875"/>
          <a:stretch>
            <a:fillRect/>
          </a:stretch>
        </p:blipFill>
        <p:spPr>
          <a:xfrm>
            <a:off x="15078456" y="10020300"/>
            <a:ext cx="143256" cy="143256"/>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0859"/>
    </mc:Choice>
    <mc:Fallback xmlns="">
      <p:transition spd="slow" advTm="408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5"/>
                </p:tgtEl>
              </p:cMediaNode>
            </p:video>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5"/>
                                        </p:tgtEl>
                                      </p:cBhvr>
                                    </p:cmd>
                                  </p:childTnLst>
                                </p:cTn>
                              </p:par>
                            </p:childTnLst>
                          </p:cTn>
                        </p:par>
                      </p:childTnLst>
                    </p:cTn>
                  </p:par>
                </p:childTnLst>
              </p:cTn>
              <p:nextCondLst>
                <p:cond evt="onClick" delay="0">
                  <p:tgtEl>
                    <p:spTgt spid="2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1028700" y="1028700"/>
            <a:ext cx="11610326"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 name="Group 3"/>
          <p:cNvGrpSpPr/>
          <p:nvPr/>
        </p:nvGrpSpPr>
        <p:grpSpPr>
          <a:xfrm>
            <a:off x="1651822" y="4610322"/>
            <a:ext cx="6524745" cy="4327779"/>
            <a:chOff x="0" y="0"/>
            <a:chExt cx="1010854" cy="670486"/>
          </a:xfrm>
        </p:grpSpPr>
        <p:sp>
          <p:nvSpPr>
            <p:cNvPr id="4" name="Freeform 4"/>
            <p:cNvSpPr/>
            <p:nvPr/>
          </p:nvSpPr>
          <p:spPr>
            <a:xfrm>
              <a:off x="0" y="0"/>
              <a:ext cx="1010854" cy="670486"/>
            </a:xfrm>
            <a:custGeom>
              <a:avLst/>
              <a:gdLst/>
              <a:ahLst/>
              <a:cxnLst/>
              <a:rect l="l" t="t" r="r" b="b"/>
              <a:pathLst>
                <a:path w="1010854" h="670486">
                  <a:moveTo>
                    <a:pt x="27291" y="0"/>
                  </a:moveTo>
                  <a:lnTo>
                    <a:pt x="983563" y="0"/>
                  </a:lnTo>
                  <a:cubicBezTo>
                    <a:pt x="998635" y="0"/>
                    <a:pt x="1010854" y="12218"/>
                    <a:pt x="1010854" y="27291"/>
                  </a:cubicBezTo>
                  <a:lnTo>
                    <a:pt x="1010854" y="643196"/>
                  </a:lnTo>
                  <a:cubicBezTo>
                    <a:pt x="1010854" y="658268"/>
                    <a:pt x="998635" y="670486"/>
                    <a:pt x="983563" y="670486"/>
                  </a:cubicBezTo>
                  <a:lnTo>
                    <a:pt x="27291" y="670486"/>
                  </a:lnTo>
                  <a:cubicBezTo>
                    <a:pt x="12218" y="670486"/>
                    <a:pt x="0" y="658268"/>
                    <a:pt x="0" y="643196"/>
                  </a:cubicBezTo>
                  <a:lnTo>
                    <a:pt x="0" y="27291"/>
                  </a:lnTo>
                  <a:cubicBezTo>
                    <a:pt x="0" y="12218"/>
                    <a:pt x="12218" y="0"/>
                    <a:pt x="27291" y="0"/>
                  </a:cubicBezTo>
                  <a:close/>
                </a:path>
              </a:pathLst>
            </a:custGeom>
            <a:blipFill>
              <a:blip r:embed="rId6"/>
              <a:stretch>
                <a:fillRect l="-9865" t="-11087" r="-16533" b="-15160"/>
              </a:stretch>
            </a:blipFill>
            <a:ln w="142875" cap="rnd">
              <a:solidFill>
                <a:srgbClr val="E47CA2"/>
              </a:solidFill>
              <a:prstDash val="solid"/>
              <a:round/>
            </a:ln>
          </p:spPr>
          <p:txBody>
            <a:bodyPr/>
            <a:lstStyle/>
            <a:p>
              <a:endParaRPr lang="en-GB"/>
            </a:p>
          </p:txBody>
        </p:sp>
      </p:grpSp>
      <p:sp>
        <p:nvSpPr>
          <p:cNvPr id="5" name="Freeform 5"/>
          <p:cNvSpPr/>
          <p:nvPr/>
        </p:nvSpPr>
        <p:spPr>
          <a:xfrm>
            <a:off x="8405633" y="5143500"/>
            <a:ext cx="966729" cy="786273"/>
          </a:xfrm>
          <a:custGeom>
            <a:avLst/>
            <a:gdLst/>
            <a:ahLst/>
            <a:cxnLst/>
            <a:rect l="l" t="t" r="r" b="b"/>
            <a:pathLst>
              <a:path w="966729" h="786273">
                <a:moveTo>
                  <a:pt x="0" y="0"/>
                </a:moveTo>
                <a:lnTo>
                  <a:pt x="966729" y="0"/>
                </a:lnTo>
                <a:lnTo>
                  <a:pt x="966729" y="786273"/>
                </a:lnTo>
                <a:lnTo>
                  <a:pt x="0" y="786273"/>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8405633" y="6990477"/>
            <a:ext cx="966729" cy="786273"/>
          </a:xfrm>
          <a:custGeom>
            <a:avLst/>
            <a:gdLst/>
            <a:ahLst/>
            <a:cxnLst/>
            <a:rect l="l" t="t" r="r" b="b"/>
            <a:pathLst>
              <a:path w="966729" h="786273">
                <a:moveTo>
                  <a:pt x="0" y="0"/>
                </a:moveTo>
                <a:lnTo>
                  <a:pt x="966729" y="0"/>
                </a:lnTo>
                <a:lnTo>
                  <a:pt x="966729" y="786274"/>
                </a:lnTo>
                <a:lnTo>
                  <a:pt x="0" y="786274"/>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5111249" y="1522522"/>
            <a:ext cx="7080751" cy="1848263"/>
          </a:xfrm>
          <a:prstGeom prst="rect">
            <a:avLst/>
          </a:prstGeom>
        </p:spPr>
        <p:txBody>
          <a:bodyPr wrap="square" lIns="0" tIns="0" rIns="0" bIns="0" rtlCol="0" anchor="t">
            <a:spAutoFit/>
          </a:bodyPr>
          <a:lstStyle/>
          <a:p>
            <a:pPr algn="just">
              <a:lnSpc>
                <a:spcPts val="4928"/>
              </a:lnSpc>
            </a:pPr>
            <a:r>
              <a:rPr lang="en-US" sz="3200" b="1" dirty="0">
                <a:latin typeface="Times New Roman" panose="02020603050405020304" pitchFamily="18" charset="0"/>
                <a:ea typeface="Impact"/>
                <a:cs typeface="Times New Roman" panose="02020603050405020304" pitchFamily="18" charset="0"/>
                <a:sym typeface="Impact"/>
              </a:rPr>
              <a:t>PHYSICAL, PSYCHOLOGICAL, AND SOCIAL EFFECTS ON THE PATIENT FROM THE CHOSEN CONDITION</a:t>
            </a:r>
          </a:p>
        </p:txBody>
      </p:sp>
      <p:sp>
        <p:nvSpPr>
          <p:cNvPr id="8" name="TextBox 8"/>
          <p:cNvSpPr txBox="1"/>
          <p:nvPr/>
        </p:nvSpPr>
        <p:spPr>
          <a:xfrm>
            <a:off x="9601428" y="4629372"/>
            <a:ext cx="7657872" cy="1987724"/>
          </a:xfrm>
          <a:prstGeom prst="rect">
            <a:avLst/>
          </a:prstGeom>
        </p:spPr>
        <p:txBody>
          <a:bodyPr lIns="0" tIns="0" rIns="0" bIns="0" rtlCol="0" anchor="t">
            <a:spAutoFit/>
          </a:bodyPr>
          <a:lstStyle/>
          <a:p>
            <a:pPr algn="just">
              <a:lnSpc>
                <a:spcPts val="3107"/>
              </a:lnSpc>
            </a:pPr>
            <a:r>
              <a:rPr lang="en-US" sz="2799">
                <a:latin typeface="Times New Roman" panose="02020603050405020304" pitchFamily="18" charset="0"/>
                <a:ea typeface="Hind Jalandhar"/>
                <a:cs typeface="Times New Roman" panose="02020603050405020304" pitchFamily="18" charset="0"/>
                <a:sym typeface="Hind Jalandhar"/>
              </a:rPr>
              <a:t>•Social: Almost 7.6 million people in the UK have circulatory and heart diseases, affecting daily physical activities and independence (British Heart Foundation, 2025)</a:t>
            </a:r>
          </a:p>
          <a:p>
            <a:pPr algn="just">
              <a:lnSpc>
                <a:spcPts val="3107"/>
              </a:lnSpc>
            </a:pPr>
            <a:endParaRPr lang="en-US" sz="2799">
              <a:latin typeface="Times New Roman" panose="02020603050405020304" pitchFamily="18" charset="0"/>
              <a:ea typeface="Hind Jalandhar"/>
              <a:cs typeface="Times New Roman" panose="02020603050405020304" pitchFamily="18" charset="0"/>
              <a:sym typeface="Hind Jalandhar"/>
            </a:endParaRPr>
          </a:p>
        </p:txBody>
      </p:sp>
      <p:sp>
        <p:nvSpPr>
          <p:cNvPr id="9" name="TextBox 9"/>
          <p:cNvSpPr txBox="1"/>
          <p:nvPr/>
        </p:nvSpPr>
        <p:spPr>
          <a:xfrm>
            <a:off x="9601428" y="6614001"/>
            <a:ext cx="7657872" cy="1987724"/>
          </a:xfrm>
          <a:prstGeom prst="rect">
            <a:avLst/>
          </a:prstGeom>
        </p:spPr>
        <p:txBody>
          <a:bodyPr lIns="0" tIns="0" rIns="0" bIns="0" rtlCol="0" anchor="t">
            <a:spAutoFit/>
          </a:bodyPr>
          <a:lstStyle/>
          <a:p>
            <a:pPr algn="just">
              <a:lnSpc>
                <a:spcPts val="3107"/>
              </a:lnSpc>
            </a:pPr>
            <a:r>
              <a:rPr lang="en-US" sz="2799">
                <a:latin typeface="Times New Roman" panose="02020603050405020304" pitchFamily="18" charset="0"/>
                <a:ea typeface="Hind Jalandhar"/>
                <a:cs typeface="Times New Roman" panose="02020603050405020304" pitchFamily="18" charset="0"/>
                <a:sym typeface="Hind Jalandhar"/>
              </a:rPr>
              <a:t>•Physical: Inactivity, previous stroke, and cardiovascular diseases can lead to frequent fatigue and recurrent stroke with reduced mobility (Rawat et al. 2023)</a:t>
            </a:r>
          </a:p>
          <a:p>
            <a:pPr algn="just">
              <a:lnSpc>
                <a:spcPts val="3107"/>
              </a:lnSpc>
            </a:pPr>
            <a:endParaRPr lang="en-US" sz="2799">
              <a:latin typeface="Times New Roman" panose="02020603050405020304" pitchFamily="18" charset="0"/>
              <a:ea typeface="Hind Jalandhar"/>
              <a:cs typeface="Times New Roman" panose="02020603050405020304" pitchFamily="18" charset="0"/>
              <a:sym typeface="Hind Jalandhar"/>
            </a:endParaRPr>
          </a:p>
        </p:txBody>
      </p:sp>
      <p:sp>
        <p:nvSpPr>
          <p:cNvPr id="10" name="Freeform 10"/>
          <p:cNvSpPr/>
          <p:nvPr/>
        </p:nvSpPr>
        <p:spPr>
          <a:xfrm>
            <a:off x="8405633" y="8697897"/>
            <a:ext cx="966729" cy="786273"/>
          </a:xfrm>
          <a:custGeom>
            <a:avLst/>
            <a:gdLst/>
            <a:ahLst/>
            <a:cxnLst/>
            <a:rect l="l" t="t" r="r" b="b"/>
            <a:pathLst>
              <a:path w="966729" h="786273">
                <a:moveTo>
                  <a:pt x="0" y="0"/>
                </a:moveTo>
                <a:lnTo>
                  <a:pt x="966729" y="0"/>
                </a:lnTo>
                <a:lnTo>
                  <a:pt x="966729" y="786273"/>
                </a:lnTo>
                <a:lnTo>
                  <a:pt x="0" y="786273"/>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 name="TextBox 11"/>
          <p:cNvSpPr txBox="1"/>
          <p:nvPr/>
        </p:nvSpPr>
        <p:spPr>
          <a:xfrm>
            <a:off x="9601428" y="8321421"/>
            <a:ext cx="7657872" cy="1590179"/>
          </a:xfrm>
          <a:prstGeom prst="rect">
            <a:avLst/>
          </a:prstGeom>
        </p:spPr>
        <p:txBody>
          <a:bodyPr lIns="0" tIns="0" rIns="0" bIns="0" rtlCol="0" anchor="t">
            <a:spAutoFit/>
          </a:bodyPr>
          <a:lstStyle/>
          <a:p>
            <a:pPr algn="just">
              <a:lnSpc>
                <a:spcPts val="3107"/>
              </a:lnSpc>
            </a:pPr>
            <a:r>
              <a:rPr lang="en-US" sz="2799">
                <a:latin typeface="Times New Roman" panose="02020603050405020304" pitchFamily="18" charset="0"/>
                <a:ea typeface="Hind Jalandhar"/>
                <a:cs typeface="Times New Roman" panose="02020603050405020304" pitchFamily="18" charset="0"/>
                <a:sym typeface="Hind Jalandhar"/>
              </a:rPr>
              <a:t>•Psychological: Living with multiple health conditions can worsen the patient’s long-term health by reducing self-efficacy, stress, and anxiety. </a:t>
            </a:r>
          </a:p>
          <a:p>
            <a:pPr algn="just">
              <a:lnSpc>
                <a:spcPts val="3107"/>
              </a:lnSpc>
            </a:pPr>
            <a:endParaRPr lang="en-US" sz="2799">
              <a:latin typeface="Times New Roman" panose="02020603050405020304" pitchFamily="18" charset="0"/>
              <a:ea typeface="Hind Jalandhar"/>
              <a:cs typeface="Times New Roman" panose="02020603050405020304" pitchFamily="18" charset="0"/>
              <a:sym typeface="Hind Jalandhar"/>
            </a:endParaRPr>
          </a:p>
        </p:txBody>
      </p:sp>
      <p:pic>
        <p:nvPicPr>
          <p:cNvPr id="18" name="Video 17">
            <a:hlinkClick r:id="" action="ppaction://media"/>
            <a:extLst>
              <a:ext uri="{FF2B5EF4-FFF2-40B4-BE49-F238E27FC236}">
                <a16:creationId xmlns:a16="http://schemas.microsoft.com/office/drawing/2014/main" id="{A014C044-2388-CAAF-803E-7D1087EE7E6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biLevel thresh="25000"/>
            <a:lum bright="-100000"/>
          </a:blip>
          <a:srcRect l="21875" r="21875"/>
          <a:stretch>
            <a:fillRect/>
          </a:stretch>
        </p:blipFill>
        <p:spPr>
          <a:xfrm>
            <a:off x="15078456" y="10020300"/>
            <a:ext cx="143256" cy="143256"/>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4592"/>
    </mc:Choice>
    <mc:Fallback xmlns="">
      <p:transition spd="slow" advTm="445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8"/>
                </p:tgtEl>
              </p:cMediaNode>
            </p:vide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8"/>
                                        </p:tgtEl>
                                      </p:cBhvr>
                                    </p:cmd>
                                  </p:childTnLst>
                                </p:cTn>
                              </p:par>
                            </p:childTnLst>
                          </p:cTn>
                        </p:par>
                      </p:childTnLst>
                    </p:cTn>
                  </p:par>
                </p:childTnLst>
              </p:cTn>
              <p:nextCondLst>
                <p:cond evt="onClick" delay="0">
                  <p:tgtEl>
                    <p:spTgt spid="18"/>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762000" y="22058"/>
            <a:ext cx="14439900"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5715000" y="1211459"/>
            <a:ext cx="9981569" cy="786306"/>
          </a:xfrm>
          <a:prstGeom prst="rect">
            <a:avLst/>
          </a:prstGeom>
        </p:spPr>
        <p:txBody>
          <a:bodyPr wrap="square" lIns="0" tIns="0" rIns="0" bIns="0" rtlCol="0" anchor="t">
            <a:spAutoFit/>
          </a:bodyPr>
          <a:lstStyle/>
          <a:p>
            <a:pPr algn="just">
              <a:lnSpc>
                <a:spcPts val="6813"/>
              </a:lnSpc>
            </a:pPr>
            <a:r>
              <a:rPr lang="en-US" sz="4400" b="1" dirty="0">
                <a:latin typeface="Times New Roman" panose="02020603050405020304" pitchFamily="18" charset="0"/>
                <a:ea typeface="Impact"/>
                <a:cs typeface="Times New Roman" panose="02020603050405020304" pitchFamily="18" charset="0"/>
                <a:sym typeface="Impact"/>
              </a:rPr>
              <a:t>DEVELOPMENT OF CARE PLAN</a:t>
            </a:r>
          </a:p>
        </p:txBody>
      </p:sp>
      <p:graphicFrame>
        <p:nvGraphicFramePr>
          <p:cNvPr id="3" name="Diagram 2">
            <a:extLst>
              <a:ext uri="{FF2B5EF4-FFF2-40B4-BE49-F238E27FC236}">
                <a16:creationId xmlns:a16="http://schemas.microsoft.com/office/drawing/2014/main" id="{3383B893-D00D-8ACC-F214-0CBA36939F90}"/>
              </a:ext>
            </a:extLst>
          </p:cNvPr>
          <p:cNvGraphicFramePr/>
          <p:nvPr>
            <p:extLst>
              <p:ext uri="{D42A27DB-BD31-4B8C-83A1-F6EECF244321}">
                <p14:modId xmlns:p14="http://schemas.microsoft.com/office/powerpoint/2010/main" val="1146129533"/>
              </p:ext>
            </p:extLst>
          </p:nvPr>
        </p:nvGraphicFramePr>
        <p:xfrm>
          <a:off x="990600" y="3619500"/>
          <a:ext cx="16459200" cy="64008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1" name="Video 10">
            <a:hlinkClick r:id="" action="ppaction://media"/>
            <a:extLst>
              <a:ext uri="{FF2B5EF4-FFF2-40B4-BE49-F238E27FC236}">
                <a16:creationId xmlns:a16="http://schemas.microsoft.com/office/drawing/2014/main" id="{84AC129F-B35B-960C-F5E4-8900BB9B547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1">
            <a:biLevel thresh="25000"/>
            <a:lum bright="-100000"/>
          </a:blip>
          <a:srcRect l="21875" r="21875"/>
          <a:stretch>
            <a:fillRect/>
          </a:stretch>
        </p:blipFill>
        <p:spPr>
          <a:xfrm>
            <a:off x="15078456" y="10020300"/>
            <a:ext cx="143256" cy="143256"/>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6616"/>
    </mc:Choice>
    <mc:Fallback xmlns="">
      <p:transition spd="slow" advTm="466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762000" y="88424"/>
            <a:ext cx="16459200"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TextBox 3"/>
          <p:cNvSpPr txBox="1"/>
          <p:nvPr/>
        </p:nvSpPr>
        <p:spPr>
          <a:xfrm>
            <a:off x="9143999" y="3580134"/>
            <a:ext cx="8766355" cy="5168081"/>
          </a:xfrm>
          <a:prstGeom prst="rect">
            <a:avLst/>
          </a:prstGeom>
        </p:spPr>
        <p:txBody>
          <a:bodyPr wrap="square" lIns="0" tIns="0" rIns="0" bIns="0" rtlCol="0" anchor="t">
            <a:spAutoFit/>
          </a:bodyPr>
          <a:lstStyle/>
          <a:p>
            <a:pPr marL="457200" indent="-457200" algn="just">
              <a:lnSpc>
                <a:spcPts val="3107"/>
              </a:lnSpc>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NHS guideline recommends a balanced diet and 150 minutes of moderate-to-intense physical activity per week to improve cardiovascular health (NHS, 2026)</a:t>
            </a:r>
          </a:p>
          <a:p>
            <a:pPr marL="457200" indent="-457200" algn="just">
              <a:lnSpc>
                <a:spcPts val="3107"/>
              </a:lnSpc>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NICE highlights the significance of constantly monitoring cholesterol, blood glucose, and blood pressure to reduce the risk of stroke (Samarasekera et al. 2023)</a:t>
            </a:r>
          </a:p>
          <a:p>
            <a:pPr marL="457200" indent="-457200" algn="just">
              <a:lnSpc>
                <a:spcPts val="3107"/>
              </a:lnSpc>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Following a balanced diet by consuming fruits and vegetables, daily activity and monitoring blood glucose can improve diabetes health for the patient. </a:t>
            </a:r>
          </a:p>
          <a:p>
            <a:pPr marL="457200" indent="-457200" algn="just">
              <a:lnSpc>
                <a:spcPts val="3107"/>
              </a:lnSpc>
              <a:buFont typeface="Arial" panose="020B0604020202020204" pitchFamily="34" charset="0"/>
              <a:buChar char="•"/>
            </a:pPr>
            <a:r>
              <a:rPr lang="en-US" sz="2799" dirty="0">
                <a:latin typeface="Times New Roman" panose="02020603050405020304" pitchFamily="18" charset="0"/>
                <a:ea typeface="Hind Jalandhar"/>
                <a:cs typeface="Times New Roman" panose="02020603050405020304" pitchFamily="18" charset="0"/>
                <a:sym typeface="Hind Jalandhar"/>
              </a:rPr>
              <a:t>The fictional patient (Robert Mike) can indulge in 20 minutes of walking and 5 minutes of aerobic exercise with muscle-strengthening activities to mitigate obesity and reduce CVDs' impact.</a:t>
            </a:r>
          </a:p>
        </p:txBody>
      </p:sp>
      <p:grpSp>
        <p:nvGrpSpPr>
          <p:cNvPr id="4" name="Group 4"/>
          <p:cNvGrpSpPr/>
          <p:nvPr/>
        </p:nvGrpSpPr>
        <p:grpSpPr>
          <a:xfrm>
            <a:off x="0" y="9034850"/>
            <a:ext cx="18288000" cy="1252150"/>
            <a:chOff x="0" y="0"/>
            <a:chExt cx="5115021" cy="1396421"/>
          </a:xfrm>
        </p:grpSpPr>
        <p:sp>
          <p:nvSpPr>
            <p:cNvPr id="5" name="Freeform 5"/>
            <p:cNvSpPr/>
            <p:nvPr/>
          </p:nvSpPr>
          <p:spPr>
            <a:xfrm>
              <a:off x="0" y="0"/>
              <a:ext cx="5115021" cy="1396421"/>
            </a:xfrm>
            <a:custGeom>
              <a:avLst/>
              <a:gdLst/>
              <a:ahLst/>
              <a:cxnLst/>
              <a:rect l="l" t="t" r="r" b="b"/>
              <a:pathLst>
                <a:path w="5115021" h="1396421">
                  <a:moveTo>
                    <a:pt x="0" y="0"/>
                  </a:moveTo>
                  <a:lnTo>
                    <a:pt x="5115021" y="0"/>
                  </a:lnTo>
                  <a:lnTo>
                    <a:pt x="5115021" y="1396421"/>
                  </a:lnTo>
                  <a:lnTo>
                    <a:pt x="0" y="1396421"/>
                  </a:lnTo>
                  <a:close/>
                </a:path>
              </a:pathLst>
            </a:custGeom>
            <a:solidFill>
              <a:srgbClr val="CF5784"/>
            </a:solidFill>
          </p:spPr>
          <p:txBody>
            <a:bodyPr/>
            <a:lstStyle/>
            <a:p>
              <a:endParaRPr lang="en-GB"/>
            </a:p>
          </p:txBody>
        </p:sp>
        <p:sp>
          <p:nvSpPr>
            <p:cNvPr id="6" name="TextBox 6"/>
            <p:cNvSpPr txBox="1"/>
            <p:nvPr/>
          </p:nvSpPr>
          <p:spPr>
            <a:xfrm>
              <a:off x="0" y="-38100"/>
              <a:ext cx="5115021" cy="1434521"/>
            </a:xfrm>
            <a:prstGeom prst="rect">
              <a:avLst/>
            </a:prstGeom>
          </p:spPr>
          <p:txBody>
            <a:bodyPr lIns="50800" tIns="50800" rIns="50800" bIns="50800" rtlCol="0" anchor="ctr"/>
            <a:lstStyle/>
            <a:p>
              <a:pPr algn="just">
                <a:lnSpc>
                  <a:spcPts val="2659"/>
                </a:lnSpc>
              </a:pPr>
              <a:endParaRPr>
                <a:latin typeface="Times New Roman" panose="02020603050405020304" pitchFamily="18" charset="0"/>
                <a:cs typeface="Times New Roman" panose="02020603050405020304" pitchFamily="18" charset="0"/>
              </a:endParaRPr>
            </a:p>
          </p:txBody>
        </p:sp>
      </p:grpSp>
      <p:sp>
        <p:nvSpPr>
          <p:cNvPr id="7" name="Freeform 7"/>
          <p:cNvSpPr/>
          <p:nvPr/>
        </p:nvSpPr>
        <p:spPr>
          <a:xfrm>
            <a:off x="-1" y="3287696"/>
            <a:ext cx="8766355" cy="6005435"/>
          </a:xfrm>
          <a:custGeom>
            <a:avLst/>
            <a:gdLst/>
            <a:ahLst/>
            <a:cxnLst/>
            <a:rect l="l" t="t" r="r" b="b"/>
            <a:pathLst>
              <a:path w="5832994" h="3297885">
                <a:moveTo>
                  <a:pt x="0" y="0"/>
                </a:moveTo>
                <a:lnTo>
                  <a:pt x="5832994" y="0"/>
                </a:lnTo>
                <a:lnTo>
                  <a:pt x="5832994" y="3297886"/>
                </a:lnTo>
                <a:lnTo>
                  <a:pt x="0" y="3297886"/>
                </a:lnTo>
                <a:lnTo>
                  <a:pt x="0" y="0"/>
                </a:lnTo>
                <a:close/>
              </a:path>
            </a:pathLst>
          </a:custGeom>
          <a:blipFill>
            <a:blip r:embed="rId6"/>
            <a:stretch>
              <a:fillRect/>
            </a:stretch>
          </a:blipFill>
        </p:spPr>
        <p:txBody>
          <a:bodyPr/>
          <a:lstStyle/>
          <a:p>
            <a:endParaRPr lang="en-GB"/>
          </a:p>
        </p:txBody>
      </p:sp>
      <p:sp>
        <p:nvSpPr>
          <p:cNvPr id="8" name="TextBox 8"/>
          <p:cNvSpPr txBox="1"/>
          <p:nvPr/>
        </p:nvSpPr>
        <p:spPr>
          <a:xfrm>
            <a:off x="6388585" y="993869"/>
            <a:ext cx="10195776" cy="1354217"/>
          </a:xfrm>
          <a:prstGeom prst="rect">
            <a:avLst/>
          </a:prstGeom>
        </p:spPr>
        <p:txBody>
          <a:bodyPr wrap="square" lIns="0" tIns="0" rIns="0" bIns="0" rtlCol="0" anchor="t">
            <a:spAutoFit/>
          </a:bodyPr>
          <a:lstStyle/>
          <a:p>
            <a:pPr algn="just"/>
            <a:r>
              <a:rPr lang="en-US" sz="4400" b="1" dirty="0">
                <a:latin typeface="Times New Roman" panose="02020603050405020304" pitchFamily="18" charset="0"/>
                <a:ea typeface="Impact"/>
                <a:cs typeface="Times New Roman" panose="02020603050405020304" pitchFamily="18" charset="0"/>
                <a:sym typeface="Impact"/>
              </a:rPr>
              <a:t>CARE PLAN FOR THE PATIENT WITH THE CHOSEN CONDITION</a:t>
            </a:r>
          </a:p>
        </p:txBody>
      </p:sp>
      <p:sp>
        <p:nvSpPr>
          <p:cNvPr id="9" name="TextBox 8">
            <a:extLst>
              <a:ext uri="{FF2B5EF4-FFF2-40B4-BE49-F238E27FC236}">
                <a16:creationId xmlns:a16="http://schemas.microsoft.com/office/drawing/2014/main" id="{57D833E6-BF4A-3F49-AF6F-733D7334ACA4}"/>
              </a:ext>
            </a:extLst>
          </p:cNvPr>
          <p:cNvSpPr txBox="1"/>
          <p:nvPr/>
        </p:nvSpPr>
        <p:spPr>
          <a:xfrm>
            <a:off x="1219200" y="9490690"/>
            <a:ext cx="6111240" cy="707886"/>
          </a:xfrm>
          <a:prstGeom prst="rect">
            <a:avLst/>
          </a:prstGeom>
          <a:solidFill>
            <a:schemeClr val="accent5">
              <a:lumMod val="20000"/>
              <a:lumOff val="80000"/>
            </a:schemeClr>
          </a:solidFill>
        </p:spPr>
        <p:txBody>
          <a:bodyPr wrap="square">
            <a:spAutoFit/>
          </a:bodyPr>
          <a:lstStyle/>
          <a:p>
            <a:pPr algn="ctr"/>
            <a:r>
              <a:rPr lang="en-IN" sz="2000" b="1" dirty="0">
                <a:latin typeface="Times New Roman" panose="02020603050405020304" pitchFamily="18" charset="0"/>
                <a:cs typeface="Times New Roman" panose="02020603050405020304" pitchFamily="18" charset="0"/>
              </a:rPr>
              <a:t>Figure 6: NHS guidelines for cardiovascular diseases</a:t>
            </a:r>
            <a:endParaRPr lang="en-IN" sz="2000" dirty="0">
              <a:latin typeface="Times New Roman" panose="02020603050405020304" pitchFamily="18" charset="0"/>
              <a:cs typeface="Times New Roman" panose="02020603050405020304" pitchFamily="18" charset="0"/>
            </a:endParaRPr>
          </a:p>
          <a:p>
            <a:pPr algn="ctr"/>
            <a:r>
              <a:rPr lang="en-IN" sz="2000" dirty="0">
                <a:latin typeface="Times New Roman" panose="02020603050405020304" pitchFamily="18" charset="0"/>
                <a:cs typeface="Times New Roman" panose="02020603050405020304" pitchFamily="18" charset="0"/>
              </a:rPr>
              <a:t>(Source: </a:t>
            </a:r>
            <a:r>
              <a:rPr lang="en-IN" sz="2000" dirty="0" err="1">
                <a:latin typeface="Times New Roman" panose="02020603050405020304" pitchFamily="18" charset="0"/>
                <a:cs typeface="Times New Roman" panose="02020603050405020304" pitchFamily="18" charset="0"/>
              </a:rPr>
              <a:t>Moorthie</a:t>
            </a:r>
            <a:r>
              <a:rPr lang="en-IN" sz="2000" dirty="0">
                <a:latin typeface="Times New Roman" panose="02020603050405020304" pitchFamily="18" charset="0"/>
                <a:cs typeface="Times New Roman" panose="02020603050405020304" pitchFamily="18" charset="0"/>
              </a:rPr>
              <a:t>, 2026)</a:t>
            </a:r>
          </a:p>
        </p:txBody>
      </p:sp>
      <p:pic>
        <p:nvPicPr>
          <p:cNvPr id="15" name="Video 14">
            <a:hlinkClick r:id="" action="ppaction://media"/>
            <a:extLst>
              <a:ext uri="{FF2B5EF4-FFF2-40B4-BE49-F238E27FC236}">
                <a16:creationId xmlns:a16="http://schemas.microsoft.com/office/drawing/2014/main" id="{365C20C3-4F32-30D4-025D-3B783356CA8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biLevel thresh="25000"/>
            <a:lum bright="-100000"/>
          </a:blip>
          <a:srcRect l="21875" r="21875"/>
          <a:stretch>
            <a:fillRect/>
          </a:stretch>
        </p:blipFill>
        <p:spPr>
          <a:xfrm>
            <a:off x="15078456" y="10002012"/>
            <a:ext cx="161544" cy="161544"/>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4442"/>
    </mc:Choice>
    <mc:Fallback xmlns="">
      <p:transition spd="slow" advTm="644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1050114" y="75928"/>
            <a:ext cx="13580286"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a:off x="382035" y="3870330"/>
            <a:ext cx="5281930" cy="6108452"/>
          </a:xfrm>
          <a:custGeom>
            <a:avLst/>
            <a:gdLst/>
            <a:ahLst/>
            <a:cxnLst/>
            <a:rect l="l" t="t" r="r" b="b"/>
            <a:pathLst>
              <a:path w="3903716" h="4667487">
                <a:moveTo>
                  <a:pt x="0" y="0"/>
                </a:moveTo>
                <a:lnTo>
                  <a:pt x="3903716" y="0"/>
                </a:lnTo>
                <a:lnTo>
                  <a:pt x="3903716" y="4667487"/>
                </a:lnTo>
                <a:lnTo>
                  <a:pt x="0" y="466748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4" name="Group 4"/>
          <p:cNvGrpSpPr/>
          <p:nvPr/>
        </p:nvGrpSpPr>
        <p:grpSpPr>
          <a:xfrm>
            <a:off x="6033605" y="5143500"/>
            <a:ext cx="534146" cy="534146"/>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F5784"/>
            </a:solidFill>
          </p:spPr>
          <p:txBody>
            <a:bodyPr/>
            <a:lstStyle/>
            <a:p>
              <a:endParaRPr lang="en-GB"/>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6033605" y="6630146"/>
            <a:ext cx="534146" cy="534146"/>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F5784"/>
            </a:solidFill>
          </p:spPr>
          <p:txBody>
            <a:bodyPr/>
            <a:lstStyle/>
            <a:p>
              <a:endParaRPr lang="en-GB"/>
            </a:p>
          </p:txBody>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grpSp>
        <p:nvGrpSpPr>
          <p:cNvPr id="10" name="Group 10"/>
          <p:cNvGrpSpPr/>
          <p:nvPr/>
        </p:nvGrpSpPr>
        <p:grpSpPr>
          <a:xfrm>
            <a:off x="6033605" y="8116793"/>
            <a:ext cx="534146" cy="534146"/>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F5784"/>
            </a:solidFill>
          </p:spPr>
          <p:txBody>
            <a:bodyPr/>
            <a:lstStyle/>
            <a:p>
              <a:endParaRPr lang="en-GB"/>
            </a:p>
          </p:txBody>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grpSp>
        <p:nvGrpSpPr>
          <p:cNvPr id="13" name="Group 13"/>
          <p:cNvGrpSpPr/>
          <p:nvPr/>
        </p:nvGrpSpPr>
        <p:grpSpPr>
          <a:xfrm>
            <a:off x="6212242" y="4590813"/>
            <a:ext cx="176873" cy="4424778"/>
            <a:chOff x="0" y="0"/>
            <a:chExt cx="44770" cy="1119998"/>
          </a:xfrm>
        </p:grpSpPr>
        <p:sp>
          <p:nvSpPr>
            <p:cNvPr id="14" name="Freeform 14"/>
            <p:cNvSpPr/>
            <p:nvPr/>
          </p:nvSpPr>
          <p:spPr>
            <a:xfrm>
              <a:off x="0" y="0"/>
              <a:ext cx="44770" cy="1119998"/>
            </a:xfrm>
            <a:custGeom>
              <a:avLst/>
              <a:gdLst/>
              <a:ahLst/>
              <a:cxnLst/>
              <a:rect l="l" t="t" r="r" b="b"/>
              <a:pathLst>
                <a:path w="44770" h="1119998">
                  <a:moveTo>
                    <a:pt x="22385" y="0"/>
                  </a:moveTo>
                  <a:lnTo>
                    <a:pt x="22385" y="0"/>
                  </a:lnTo>
                  <a:cubicBezTo>
                    <a:pt x="34748" y="0"/>
                    <a:pt x="44770" y="10022"/>
                    <a:pt x="44770" y="22385"/>
                  </a:cubicBezTo>
                  <a:lnTo>
                    <a:pt x="44770" y="1097613"/>
                  </a:lnTo>
                  <a:cubicBezTo>
                    <a:pt x="44770" y="1103550"/>
                    <a:pt x="42412" y="1109244"/>
                    <a:pt x="38214" y="1113442"/>
                  </a:cubicBezTo>
                  <a:cubicBezTo>
                    <a:pt x="34016" y="1117640"/>
                    <a:pt x="28322" y="1119998"/>
                    <a:pt x="22385" y="1119998"/>
                  </a:cubicBezTo>
                  <a:lnTo>
                    <a:pt x="22385" y="1119998"/>
                  </a:lnTo>
                  <a:cubicBezTo>
                    <a:pt x="16448" y="1119998"/>
                    <a:pt x="10754" y="1117640"/>
                    <a:pt x="6556" y="1113442"/>
                  </a:cubicBezTo>
                  <a:cubicBezTo>
                    <a:pt x="2358" y="1109244"/>
                    <a:pt x="0" y="1103550"/>
                    <a:pt x="0" y="1097613"/>
                  </a:cubicBezTo>
                  <a:lnTo>
                    <a:pt x="0" y="22385"/>
                  </a:lnTo>
                  <a:cubicBezTo>
                    <a:pt x="0" y="16448"/>
                    <a:pt x="2358" y="10754"/>
                    <a:pt x="6556" y="6556"/>
                  </a:cubicBezTo>
                  <a:cubicBezTo>
                    <a:pt x="10754" y="2358"/>
                    <a:pt x="16448" y="0"/>
                    <a:pt x="22385" y="0"/>
                  </a:cubicBezTo>
                  <a:close/>
                </a:path>
              </a:pathLst>
            </a:custGeom>
            <a:solidFill>
              <a:srgbClr val="CF5784"/>
            </a:solidFill>
          </p:spPr>
          <p:txBody>
            <a:bodyPr/>
            <a:lstStyle/>
            <a:p>
              <a:endParaRPr lang="en-GB"/>
            </a:p>
          </p:txBody>
        </p:sp>
        <p:sp>
          <p:nvSpPr>
            <p:cNvPr id="15" name="TextBox 15"/>
            <p:cNvSpPr txBox="1"/>
            <p:nvPr/>
          </p:nvSpPr>
          <p:spPr>
            <a:xfrm>
              <a:off x="0" y="-38100"/>
              <a:ext cx="44770" cy="1158098"/>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sp>
        <p:nvSpPr>
          <p:cNvPr id="16" name="TextBox 16"/>
          <p:cNvSpPr txBox="1"/>
          <p:nvPr/>
        </p:nvSpPr>
        <p:spPr>
          <a:xfrm>
            <a:off x="6107744" y="751528"/>
            <a:ext cx="7983734" cy="1918795"/>
          </a:xfrm>
          <a:prstGeom prst="rect">
            <a:avLst/>
          </a:prstGeom>
        </p:spPr>
        <p:txBody>
          <a:bodyPr wrap="square" lIns="0" tIns="0" rIns="0" bIns="0" rtlCol="0" anchor="t">
            <a:spAutoFit/>
          </a:bodyPr>
          <a:lstStyle/>
          <a:p>
            <a:pPr algn="l">
              <a:lnSpc>
                <a:spcPts val="5088"/>
              </a:lnSpc>
            </a:pPr>
            <a:r>
              <a:rPr lang="en-US" sz="4000" b="1" dirty="0">
                <a:latin typeface="Times New Roman" panose="02020603050405020304" pitchFamily="18" charset="0"/>
                <a:ea typeface="Impact"/>
                <a:cs typeface="Times New Roman" panose="02020603050405020304" pitchFamily="18" charset="0"/>
                <a:sym typeface="Impact"/>
              </a:rPr>
              <a:t>CARE PLAN FOR THE PATIENT WITH THE CHOSEN CONDITION</a:t>
            </a:r>
          </a:p>
        </p:txBody>
      </p:sp>
      <p:sp>
        <p:nvSpPr>
          <p:cNvPr id="17" name="TextBox 17"/>
          <p:cNvSpPr txBox="1"/>
          <p:nvPr/>
        </p:nvSpPr>
        <p:spPr>
          <a:xfrm>
            <a:off x="6824873" y="4950693"/>
            <a:ext cx="10404023" cy="795089"/>
          </a:xfrm>
          <a:prstGeom prst="rect">
            <a:avLst/>
          </a:prstGeom>
        </p:spPr>
        <p:txBody>
          <a:bodyPr wrap="square" lIns="0" tIns="0" rIns="0" bIns="0" rtlCol="0" anchor="t">
            <a:spAutoFit/>
          </a:bodyPr>
          <a:lstStyle/>
          <a:p>
            <a:pPr algn="just">
              <a:lnSpc>
                <a:spcPts val="3107"/>
              </a:lnSpc>
            </a:pPr>
            <a:r>
              <a:rPr lang="en-US" sz="2799" dirty="0">
                <a:latin typeface="Times New Roman" panose="02020603050405020304" pitchFamily="18" charset="0"/>
                <a:ea typeface="Hind Jalandhar"/>
                <a:cs typeface="Times New Roman" panose="02020603050405020304" pitchFamily="18" charset="0"/>
                <a:sym typeface="Hind Jalandhar"/>
              </a:rPr>
              <a:t>NICE recommends frequent eye examination and HbA1c evaluation by regularly reviewing diabetes to prevent complications (NICE, 2024)</a:t>
            </a:r>
          </a:p>
        </p:txBody>
      </p:sp>
      <p:sp>
        <p:nvSpPr>
          <p:cNvPr id="18" name="TextBox 18"/>
          <p:cNvSpPr txBox="1"/>
          <p:nvPr/>
        </p:nvSpPr>
        <p:spPr>
          <a:xfrm>
            <a:off x="6855277" y="6341817"/>
            <a:ext cx="10404023" cy="795089"/>
          </a:xfrm>
          <a:prstGeom prst="rect">
            <a:avLst/>
          </a:prstGeom>
        </p:spPr>
        <p:txBody>
          <a:bodyPr wrap="square" lIns="0" tIns="0" rIns="0" bIns="0" rtlCol="0" anchor="t">
            <a:spAutoFit/>
          </a:bodyPr>
          <a:lstStyle/>
          <a:p>
            <a:pPr algn="just">
              <a:lnSpc>
                <a:spcPts val="3107"/>
              </a:lnSpc>
            </a:pPr>
            <a:r>
              <a:rPr lang="en-US" sz="2799" dirty="0">
                <a:latin typeface="Times New Roman" panose="02020603050405020304" pitchFamily="18" charset="0"/>
                <a:ea typeface="Hind Jalandhar"/>
                <a:cs typeface="Times New Roman" panose="02020603050405020304" pitchFamily="18" charset="0"/>
                <a:sym typeface="Hind Jalandhar"/>
              </a:rPr>
              <a:t>Smoking cessation and adherence to medication improve overall health conditions by reducing cardiovascular risk (NHS, 2023)</a:t>
            </a:r>
          </a:p>
        </p:txBody>
      </p:sp>
      <p:sp>
        <p:nvSpPr>
          <p:cNvPr id="19" name="TextBox 19"/>
          <p:cNvSpPr txBox="1"/>
          <p:nvPr/>
        </p:nvSpPr>
        <p:spPr>
          <a:xfrm>
            <a:off x="6855277" y="7821458"/>
            <a:ext cx="10404023" cy="1192634"/>
          </a:xfrm>
          <a:prstGeom prst="rect">
            <a:avLst/>
          </a:prstGeom>
        </p:spPr>
        <p:txBody>
          <a:bodyPr lIns="0" tIns="0" rIns="0" bIns="0" rtlCol="0" anchor="t">
            <a:spAutoFit/>
          </a:bodyPr>
          <a:lstStyle/>
          <a:p>
            <a:pPr algn="just">
              <a:lnSpc>
                <a:spcPts val="3107"/>
              </a:lnSpc>
            </a:pPr>
            <a:r>
              <a:rPr lang="en-US" sz="2799" dirty="0">
                <a:latin typeface="Times New Roman" panose="02020603050405020304" pitchFamily="18" charset="0"/>
                <a:ea typeface="Hind Jalandhar"/>
                <a:cs typeface="Times New Roman" panose="02020603050405020304" pitchFamily="18" charset="0"/>
                <a:sym typeface="Hind Jalandhar"/>
              </a:rPr>
              <a:t>The patient can follow prescribed treatments and attend routine health reviews to further support management of cardiovascular diseases, including diabetes and stroke.</a:t>
            </a:r>
          </a:p>
        </p:txBody>
      </p:sp>
      <p:pic>
        <p:nvPicPr>
          <p:cNvPr id="25" name="Video 24">
            <a:hlinkClick r:id="" action="ppaction://media"/>
            <a:extLst>
              <a:ext uri="{FF2B5EF4-FFF2-40B4-BE49-F238E27FC236}">
                <a16:creationId xmlns:a16="http://schemas.microsoft.com/office/drawing/2014/main" id="{B79E5892-0DE3-B89D-0672-F2F7FCA3FF9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biLevel thresh="25000"/>
            <a:lum bright="-100000"/>
          </a:blip>
          <a:srcRect l="21875" r="21875"/>
          <a:stretch>
            <a:fillRect/>
          </a:stretch>
        </p:blipFill>
        <p:spPr>
          <a:xfrm>
            <a:off x="15078456" y="9978782"/>
            <a:ext cx="184774" cy="184774"/>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1395"/>
    </mc:Choice>
    <mc:Fallback xmlns="">
      <p:transition spd="slow" advTm="613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5"/>
                </p:tgtEl>
              </p:cMediaNode>
            </p:video>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5"/>
                                        </p:tgtEl>
                                      </p:cBhvr>
                                    </p:cmd>
                                  </p:childTnLst>
                                </p:cTn>
                              </p:par>
                            </p:childTnLst>
                          </p:cTn>
                        </p:par>
                      </p:childTnLst>
                    </p:cTn>
                  </p:par>
                </p:childTnLst>
              </p:cTn>
              <p:nextCondLst>
                <p:cond evt="onClick" delay="0">
                  <p:tgtEl>
                    <p:spTgt spid="2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grpSp>
        <p:nvGrpSpPr>
          <p:cNvPr id="2" name="Group 2"/>
          <p:cNvGrpSpPr/>
          <p:nvPr/>
        </p:nvGrpSpPr>
        <p:grpSpPr>
          <a:xfrm>
            <a:off x="-221755" y="-1108843"/>
            <a:ext cx="4724467" cy="12606490"/>
            <a:chOff x="0" y="0"/>
            <a:chExt cx="1244304" cy="3320228"/>
          </a:xfrm>
        </p:grpSpPr>
        <p:sp>
          <p:nvSpPr>
            <p:cNvPr id="3" name="Freeform 3"/>
            <p:cNvSpPr/>
            <p:nvPr/>
          </p:nvSpPr>
          <p:spPr>
            <a:xfrm>
              <a:off x="0" y="0"/>
              <a:ext cx="1244304" cy="3320228"/>
            </a:xfrm>
            <a:custGeom>
              <a:avLst/>
              <a:gdLst/>
              <a:ahLst/>
              <a:cxnLst/>
              <a:rect l="l" t="t" r="r" b="b"/>
              <a:pathLst>
                <a:path w="1244304" h="3320228">
                  <a:moveTo>
                    <a:pt x="0" y="0"/>
                  </a:moveTo>
                  <a:lnTo>
                    <a:pt x="1244304" y="0"/>
                  </a:lnTo>
                  <a:lnTo>
                    <a:pt x="1244304" y="3320228"/>
                  </a:lnTo>
                  <a:lnTo>
                    <a:pt x="0" y="3320228"/>
                  </a:lnTo>
                  <a:close/>
                </a:path>
              </a:pathLst>
            </a:custGeom>
            <a:solidFill>
              <a:srgbClr val="CF5784"/>
            </a:solidFill>
          </p:spPr>
          <p:txBody>
            <a:bodyPr/>
            <a:lstStyle/>
            <a:p>
              <a:endParaRPr lang="en-GB"/>
            </a:p>
          </p:txBody>
        </p:sp>
        <p:sp>
          <p:nvSpPr>
            <p:cNvPr id="4" name="TextBox 4"/>
            <p:cNvSpPr txBox="1"/>
            <p:nvPr/>
          </p:nvSpPr>
          <p:spPr>
            <a:xfrm>
              <a:off x="0" y="-38100"/>
              <a:ext cx="1244304" cy="3358328"/>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sp>
        <p:nvSpPr>
          <p:cNvPr id="5" name="Freeform 5"/>
          <p:cNvSpPr/>
          <p:nvPr/>
        </p:nvSpPr>
        <p:spPr>
          <a:xfrm>
            <a:off x="539732" y="-99589"/>
            <a:ext cx="15690867"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TextBox 6"/>
          <p:cNvSpPr txBox="1"/>
          <p:nvPr/>
        </p:nvSpPr>
        <p:spPr>
          <a:xfrm>
            <a:off x="6248400" y="648138"/>
            <a:ext cx="9296400" cy="1769715"/>
          </a:xfrm>
          <a:prstGeom prst="rect">
            <a:avLst/>
          </a:prstGeom>
        </p:spPr>
        <p:txBody>
          <a:bodyPr wrap="square" lIns="0" tIns="0" rIns="0" bIns="0" rtlCol="0" anchor="t">
            <a:spAutoFit/>
          </a:bodyPr>
          <a:lstStyle/>
          <a:p>
            <a:pPr algn="l">
              <a:lnSpc>
                <a:spcPts val="4644"/>
              </a:lnSpc>
            </a:pPr>
            <a:r>
              <a:rPr lang="en-US" sz="4400" b="1" dirty="0">
                <a:latin typeface="Times New Roman" panose="02020603050405020304" pitchFamily="18" charset="0"/>
                <a:ea typeface="Impact"/>
                <a:cs typeface="Times New Roman" panose="02020603050405020304" pitchFamily="18" charset="0"/>
                <a:sym typeface="Impact"/>
              </a:rPr>
              <a:t>COMMUNICATION AND ETHICAL CONSIDERATIONS RELATED TO THE CARE PLAN</a:t>
            </a:r>
          </a:p>
        </p:txBody>
      </p:sp>
      <p:grpSp>
        <p:nvGrpSpPr>
          <p:cNvPr id="8" name="Group 8"/>
          <p:cNvGrpSpPr/>
          <p:nvPr/>
        </p:nvGrpSpPr>
        <p:grpSpPr>
          <a:xfrm>
            <a:off x="-177933" y="3587623"/>
            <a:ext cx="7721733" cy="6280277"/>
            <a:chOff x="0" y="0"/>
            <a:chExt cx="1010854" cy="670486"/>
          </a:xfrm>
        </p:grpSpPr>
        <p:sp>
          <p:nvSpPr>
            <p:cNvPr id="9" name="Freeform 9"/>
            <p:cNvSpPr/>
            <p:nvPr/>
          </p:nvSpPr>
          <p:spPr>
            <a:xfrm>
              <a:off x="0" y="0"/>
              <a:ext cx="1010854" cy="670486"/>
            </a:xfrm>
            <a:custGeom>
              <a:avLst/>
              <a:gdLst/>
              <a:ahLst/>
              <a:cxnLst/>
              <a:rect l="l" t="t" r="r" b="b"/>
              <a:pathLst>
                <a:path w="1010854" h="670486">
                  <a:moveTo>
                    <a:pt x="27291" y="0"/>
                  </a:moveTo>
                  <a:lnTo>
                    <a:pt x="983563" y="0"/>
                  </a:lnTo>
                  <a:cubicBezTo>
                    <a:pt x="998635" y="0"/>
                    <a:pt x="1010854" y="12218"/>
                    <a:pt x="1010854" y="27291"/>
                  </a:cubicBezTo>
                  <a:lnTo>
                    <a:pt x="1010854" y="643196"/>
                  </a:lnTo>
                  <a:cubicBezTo>
                    <a:pt x="1010854" y="658268"/>
                    <a:pt x="998635" y="670486"/>
                    <a:pt x="983563" y="670486"/>
                  </a:cubicBezTo>
                  <a:lnTo>
                    <a:pt x="27291" y="670486"/>
                  </a:lnTo>
                  <a:cubicBezTo>
                    <a:pt x="12218" y="670486"/>
                    <a:pt x="0" y="658268"/>
                    <a:pt x="0" y="643196"/>
                  </a:cubicBezTo>
                  <a:lnTo>
                    <a:pt x="0" y="27291"/>
                  </a:lnTo>
                  <a:cubicBezTo>
                    <a:pt x="0" y="12218"/>
                    <a:pt x="12218" y="0"/>
                    <a:pt x="27291" y="0"/>
                  </a:cubicBezTo>
                  <a:close/>
                </a:path>
              </a:pathLst>
            </a:custGeom>
            <a:blipFill>
              <a:blip r:embed="rId6"/>
              <a:stretch>
                <a:fillRect l="-9865" t="-11087" r="-16533" b="-15160"/>
              </a:stretch>
            </a:blipFill>
            <a:ln w="142875" cap="rnd">
              <a:solidFill>
                <a:srgbClr val="E7E9FF"/>
              </a:solidFill>
              <a:prstDash val="solid"/>
              <a:round/>
            </a:ln>
          </p:spPr>
          <p:txBody>
            <a:bodyPr/>
            <a:lstStyle/>
            <a:p>
              <a:endParaRPr lang="en-GB"/>
            </a:p>
          </p:txBody>
        </p:sp>
      </p:grpSp>
      <p:graphicFrame>
        <p:nvGraphicFramePr>
          <p:cNvPr id="15" name="Diagram 14">
            <a:extLst>
              <a:ext uri="{FF2B5EF4-FFF2-40B4-BE49-F238E27FC236}">
                <a16:creationId xmlns:a16="http://schemas.microsoft.com/office/drawing/2014/main" id="{6B279EF7-005A-5DA4-3888-9A2C1F815CCA}"/>
              </a:ext>
            </a:extLst>
          </p:cNvPr>
          <p:cNvGraphicFramePr/>
          <p:nvPr>
            <p:extLst>
              <p:ext uri="{D42A27DB-BD31-4B8C-83A1-F6EECF244321}">
                <p14:modId xmlns:p14="http://schemas.microsoft.com/office/powerpoint/2010/main" val="4281785672"/>
              </p:ext>
            </p:extLst>
          </p:nvPr>
        </p:nvGraphicFramePr>
        <p:xfrm>
          <a:off x="7848600" y="3390900"/>
          <a:ext cx="9829800" cy="624796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3" name="Video 12">
            <a:hlinkClick r:id="" action="ppaction://media"/>
            <a:extLst>
              <a:ext uri="{FF2B5EF4-FFF2-40B4-BE49-F238E27FC236}">
                <a16:creationId xmlns:a16="http://schemas.microsoft.com/office/drawing/2014/main" id="{718CC7A2-66A4-5862-D38C-D100278018B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2">
            <a:biLevel thresh="25000"/>
            <a:lum bright="-100000"/>
          </a:blip>
          <a:srcRect l="21875" r="21875"/>
          <a:stretch>
            <a:fillRect/>
          </a:stretch>
        </p:blipFill>
        <p:spPr>
          <a:xfrm>
            <a:off x="15078456" y="9964242"/>
            <a:ext cx="199313" cy="199313"/>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6687"/>
    </mc:Choice>
    <mc:Fallback xmlns="">
      <p:transition spd="slow" advTm="66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Freeform 2"/>
          <p:cNvSpPr/>
          <p:nvPr/>
        </p:nvSpPr>
        <p:spPr>
          <a:xfrm>
            <a:off x="1066800" y="38124"/>
            <a:ext cx="11610326" cy="3165108"/>
          </a:xfrm>
          <a:custGeom>
            <a:avLst/>
            <a:gdLst/>
            <a:ahLst/>
            <a:cxnLst/>
            <a:rect l="l" t="t" r="r" b="b"/>
            <a:pathLst>
              <a:path w="11610326" h="3165108">
                <a:moveTo>
                  <a:pt x="0" y="0"/>
                </a:moveTo>
                <a:lnTo>
                  <a:pt x="11610326" y="0"/>
                </a:lnTo>
                <a:lnTo>
                  <a:pt x="11610326" y="3165108"/>
                </a:lnTo>
                <a:lnTo>
                  <a:pt x="0" y="316510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6" name="Group 6"/>
          <p:cNvGrpSpPr/>
          <p:nvPr/>
        </p:nvGrpSpPr>
        <p:grpSpPr>
          <a:xfrm>
            <a:off x="32084" y="4762500"/>
            <a:ext cx="4239126" cy="4092742"/>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35701" r="-14162"/>
              </a:stretch>
            </a:blipFill>
            <a:ln w="200025" cap="sq">
              <a:solidFill>
                <a:srgbClr val="FF8DB7"/>
              </a:solidFill>
              <a:prstDash val="solid"/>
              <a:miter/>
            </a:ln>
          </p:spPr>
          <p:txBody>
            <a:bodyPr/>
            <a:lstStyle/>
            <a:p>
              <a:endParaRPr lang="en-GB"/>
            </a:p>
          </p:txBody>
        </p:sp>
      </p:grpSp>
      <p:grpSp>
        <p:nvGrpSpPr>
          <p:cNvPr id="8" name="Group 8"/>
          <p:cNvGrpSpPr/>
          <p:nvPr/>
        </p:nvGrpSpPr>
        <p:grpSpPr>
          <a:xfrm>
            <a:off x="13563600" y="1953853"/>
            <a:ext cx="4114800" cy="410404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t="-24931" b="-24931"/>
              </a:stretch>
            </a:blipFill>
            <a:ln w="200025" cap="sq">
              <a:solidFill>
                <a:srgbClr val="A8B0FF"/>
              </a:solidFill>
              <a:prstDash val="solid"/>
              <a:miter/>
            </a:ln>
          </p:spPr>
          <p:txBody>
            <a:bodyPr/>
            <a:lstStyle/>
            <a:p>
              <a:endParaRPr lang="en-GB"/>
            </a:p>
          </p:txBody>
        </p:sp>
      </p:grpSp>
      <p:sp>
        <p:nvSpPr>
          <p:cNvPr id="10" name="TextBox 10"/>
          <p:cNvSpPr txBox="1"/>
          <p:nvPr/>
        </p:nvSpPr>
        <p:spPr>
          <a:xfrm>
            <a:off x="5562600" y="1154204"/>
            <a:ext cx="6129076" cy="677108"/>
          </a:xfrm>
          <a:prstGeom prst="rect">
            <a:avLst/>
          </a:prstGeom>
        </p:spPr>
        <p:txBody>
          <a:bodyPr lIns="0" tIns="0" rIns="0" bIns="0" rtlCol="0" anchor="t">
            <a:spAutoFit/>
          </a:bodyPr>
          <a:lstStyle/>
          <a:p>
            <a:pPr algn="l"/>
            <a:r>
              <a:rPr lang="en-US" sz="4400" b="1" dirty="0">
                <a:latin typeface="Times New Roman" panose="02020603050405020304" pitchFamily="18" charset="0"/>
                <a:ea typeface="Impact"/>
                <a:cs typeface="Times New Roman" panose="02020603050405020304" pitchFamily="18" charset="0"/>
                <a:sym typeface="Impact"/>
              </a:rPr>
              <a:t>CONCLUSION</a:t>
            </a:r>
          </a:p>
        </p:txBody>
      </p:sp>
      <p:sp>
        <p:nvSpPr>
          <p:cNvPr id="11" name="TextBox 11"/>
          <p:cNvSpPr txBox="1"/>
          <p:nvPr/>
        </p:nvSpPr>
        <p:spPr>
          <a:xfrm>
            <a:off x="4876799" y="4610100"/>
            <a:ext cx="8534401" cy="3876831"/>
          </a:xfrm>
          <a:prstGeom prst="rect">
            <a:avLst/>
          </a:prstGeom>
        </p:spPr>
        <p:txBody>
          <a:bodyPr wrap="square" lIns="0" tIns="0" rIns="0" bIns="0" rtlCol="0" anchor="t">
            <a:spAutoFit/>
          </a:bodyPr>
          <a:lstStyle/>
          <a:p>
            <a:pPr marL="457200" indent="-457200" algn="just">
              <a:buFont typeface="Arial" panose="020B0604020202020204" pitchFamily="34" charset="0"/>
              <a:buChar char="•"/>
            </a:pPr>
            <a:r>
              <a:rPr lang="en-US" sz="2799" dirty="0">
                <a:solidFill>
                  <a:srgbClr val="000424"/>
                </a:solidFill>
                <a:latin typeface="Times New Roman" panose="02020603050405020304" pitchFamily="18" charset="0"/>
                <a:ea typeface="Hind Jalandhar"/>
                <a:cs typeface="Times New Roman" panose="02020603050405020304" pitchFamily="18" charset="0"/>
                <a:sym typeface="Hind Jalandhar"/>
              </a:rPr>
              <a:t>Cardiovascular diseases, including diabetes and stroke, significantly affect social well-being, psychological, and physical health.</a:t>
            </a:r>
          </a:p>
          <a:p>
            <a:pPr marL="457200" indent="-457200" algn="just">
              <a:buFont typeface="Arial" panose="020B0604020202020204" pitchFamily="34" charset="0"/>
              <a:buChar char="•"/>
            </a:pPr>
            <a:r>
              <a:rPr lang="en-US" sz="2799" dirty="0">
                <a:solidFill>
                  <a:srgbClr val="000424"/>
                </a:solidFill>
                <a:latin typeface="Times New Roman" panose="02020603050405020304" pitchFamily="18" charset="0"/>
                <a:ea typeface="Hind Jalandhar"/>
                <a:cs typeface="Times New Roman" panose="02020603050405020304" pitchFamily="18" charset="0"/>
                <a:sym typeface="Hind Jalandhar"/>
              </a:rPr>
              <a:t>Effective communication by developing a person-</a:t>
            </a:r>
            <a:r>
              <a:rPr lang="en-US" sz="2799" dirty="0" err="1">
                <a:solidFill>
                  <a:srgbClr val="000424"/>
                </a:solidFill>
                <a:latin typeface="Times New Roman" panose="02020603050405020304" pitchFamily="18" charset="0"/>
                <a:ea typeface="Hind Jalandhar"/>
                <a:cs typeface="Times New Roman" panose="02020603050405020304" pitchFamily="18" charset="0"/>
                <a:sym typeface="Hind Jalandhar"/>
              </a:rPr>
              <a:t>centred</a:t>
            </a:r>
            <a:r>
              <a:rPr lang="en-US" sz="2799" dirty="0">
                <a:solidFill>
                  <a:srgbClr val="000424"/>
                </a:solidFill>
                <a:latin typeface="Times New Roman" panose="02020603050405020304" pitchFamily="18" charset="0"/>
                <a:ea typeface="Hind Jalandhar"/>
                <a:cs typeface="Times New Roman" panose="02020603050405020304" pitchFamily="18" charset="0"/>
                <a:sym typeface="Hind Jalandhar"/>
              </a:rPr>
              <a:t> care plan can enhance quality of life and health conditions, </a:t>
            </a:r>
          </a:p>
          <a:p>
            <a:pPr marL="457200" indent="-457200" algn="just">
              <a:buFont typeface="Arial" panose="020B0604020202020204" pitchFamily="34" charset="0"/>
              <a:buChar char="•"/>
            </a:pPr>
            <a:r>
              <a:rPr lang="en-US" sz="2799" dirty="0">
                <a:solidFill>
                  <a:srgbClr val="000424"/>
                </a:solidFill>
                <a:latin typeface="Times New Roman" panose="02020603050405020304" pitchFamily="18" charset="0"/>
                <a:ea typeface="Hind Jalandhar"/>
                <a:cs typeface="Times New Roman" panose="02020603050405020304" pitchFamily="18" charset="0"/>
                <a:sym typeface="Hind Jalandhar"/>
              </a:rPr>
              <a:t>Regular monitoring, a healthy diet, physical activities, and early intervention can overall mitigate long-term complications.</a:t>
            </a:r>
          </a:p>
        </p:txBody>
      </p:sp>
      <p:pic>
        <p:nvPicPr>
          <p:cNvPr id="25" name="Video 24">
            <a:hlinkClick r:id="" action="ppaction://media"/>
            <a:extLst>
              <a:ext uri="{FF2B5EF4-FFF2-40B4-BE49-F238E27FC236}">
                <a16:creationId xmlns:a16="http://schemas.microsoft.com/office/drawing/2014/main" id="{58E124A7-CEBC-71E2-D86B-FA5FEFC29E6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biLevel thresh="25000"/>
            <a:lum bright="-100000"/>
          </a:blip>
          <a:srcRect l="21875" r="21875"/>
          <a:stretch>
            <a:fillRect/>
          </a:stretch>
        </p:blipFill>
        <p:spPr>
          <a:xfrm>
            <a:off x="15078456" y="10020300"/>
            <a:ext cx="143256" cy="143256"/>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54281"/>
    </mc:Choice>
    <mc:Fallback xmlns="">
      <p:transition spd="slow" advTm="1542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5"/>
                </p:tgtEl>
              </p:cMediaNode>
            </p:video>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5"/>
                                        </p:tgtEl>
                                      </p:cBhvr>
                                    </p:cmd>
                                  </p:childTnLst>
                                </p:cTn>
                              </p:par>
                            </p:childTnLst>
                          </p:cTn>
                        </p:par>
                      </p:childTnLst>
                    </p:cTn>
                  </p:par>
                </p:childTnLst>
              </p:cTn>
              <p:nextCondLst>
                <p:cond evt="onClick" delay="0">
                  <p:tgtEl>
                    <p:spTgt spid="2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7E9FF"/>
        </a:solidFill>
        <a:effectLst/>
      </p:bgPr>
    </p:bg>
    <p:spTree>
      <p:nvGrpSpPr>
        <p:cNvPr id="1" name=""/>
        <p:cNvGrpSpPr/>
        <p:nvPr/>
      </p:nvGrpSpPr>
      <p:grpSpPr>
        <a:xfrm>
          <a:off x="0" y="0"/>
          <a:ext cx="0" cy="0"/>
          <a:chOff x="0" y="0"/>
          <a:chExt cx="0" cy="0"/>
        </a:xfrm>
      </p:grpSpPr>
      <p:sp>
        <p:nvSpPr>
          <p:cNvPr id="2" name="TextBox 2"/>
          <p:cNvSpPr txBox="1"/>
          <p:nvPr/>
        </p:nvSpPr>
        <p:spPr>
          <a:xfrm>
            <a:off x="229852" y="1409700"/>
            <a:ext cx="17828295" cy="8453981"/>
          </a:xfrm>
          <a:prstGeom prst="rect">
            <a:avLst/>
          </a:prstGeom>
        </p:spPr>
        <p:txBody>
          <a:bodyPr lIns="0" tIns="0" rIns="0" bIns="0" numCol="1" rtlCol="0" anchor="t">
            <a:spAutoFit/>
          </a:bodyPr>
          <a:lstStyle/>
          <a:p>
            <a:pPr marL="285750" indent="-285750" algn="just">
              <a:spcBef>
                <a:spcPct val="0"/>
              </a:spcBef>
              <a:buFont typeface="Arial" panose="020B0604020202020204" pitchFamily="34" charset="0"/>
              <a:buChar char="•"/>
            </a:pPr>
            <a:r>
              <a:rPr lang="en-US" sz="1100" dirty="0">
                <a:latin typeface="Times New Roman" panose="02020603050405020304" pitchFamily="18" charset="0"/>
                <a:ea typeface="Open Sans"/>
                <a:cs typeface="Times New Roman" panose="02020603050405020304" pitchFamily="18" charset="0"/>
                <a:sym typeface="Open Sans"/>
              </a:rPr>
              <a:t>BBC (2026) Priority health issues – CCEA. Available at: https://www.bbc.co.uk/bitesize/guides/zk92msg/revision/3 (Accessed: 18 June 2026).</a:t>
            </a:r>
          </a:p>
          <a:p>
            <a:pPr marL="285750" indent="-285750" algn="just">
              <a:spcBef>
                <a:spcPct val="0"/>
              </a:spcBef>
              <a:buFont typeface="Arial" panose="020B0604020202020204" pitchFamily="34" charset="0"/>
              <a:buChar char="•"/>
            </a:pPr>
            <a:r>
              <a:rPr lang="en-US" sz="1100" dirty="0">
                <a:latin typeface="Times New Roman" panose="02020603050405020304" pitchFamily="18" charset="0"/>
                <a:ea typeface="Open Sans"/>
                <a:cs typeface="Times New Roman" panose="02020603050405020304" pitchFamily="18" charset="0"/>
                <a:sym typeface="Open Sans"/>
              </a:rPr>
              <a:t>British Heart Foundation (2026) Consensus statement on cardiovascular disease. Available at: https://www.bhf.org.uk/what-we-do/policy-and-public-affairs/hearts-need-more/bhf-consensus-statement-on-cvd (Accessed: 18 June 2026).</a:t>
            </a:r>
          </a:p>
          <a:p>
            <a:pPr marL="285750" indent="-285750" algn="just">
              <a:spcBef>
                <a:spcPct val="0"/>
              </a:spcBef>
              <a:buFont typeface="Arial" panose="020B0604020202020204" pitchFamily="34" charset="0"/>
              <a:buChar char="•"/>
            </a:pPr>
            <a:r>
              <a:rPr lang="en-US" sz="1100" dirty="0">
                <a:latin typeface="Times New Roman" panose="02020603050405020304" pitchFamily="18" charset="0"/>
                <a:ea typeface="Open Sans"/>
                <a:cs typeface="Times New Roman" panose="02020603050405020304" pitchFamily="18" charset="0"/>
                <a:sym typeface="Open Sans"/>
              </a:rPr>
              <a:t>British Heart Foundation (2026) UK Cardiovascular Disease Factsheet. Available at: https://www.bhf.org.uk/-/media/files/for-professionals/research/heart-statistics/bhf-cvd-statistics-uk-factsheet-jan26.pdf?rev=26534e1487094dbd806277891baef112 (Accessed: 18 June 2026).</a:t>
            </a:r>
          </a:p>
          <a:p>
            <a:pPr marL="285750" indent="-285750" algn="just">
              <a:spcBef>
                <a:spcPct val="0"/>
              </a:spcBef>
              <a:buFont typeface="Arial" panose="020B0604020202020204" pitchFamily="34" charset="0"/>
              <a:buChar char="•"/>
            </a:pPr>
            <a:r>
              <a:rPr lang="en-US" sz="1100" dirty="0">
                <a:latin typeface="Times New Roman" panose="02020603050405020304" pitchFamily="18" charset="0"/>
                <a:ea typeface="Open Sans"/>
                <a:cs typeface="Times New Roman" panose="02020603050405020304" pitchFamily="18" charset="0"/>
                <a:sym typeface="Open Sans"/>
              </a:rPr>
              <a:t>Calcaterra, V., Mannarino, S., Puricelli, F., Fini, G., Cecconi, G., Evangelista, M., Baj, B., Gazzola, C. and Zuccotti, G. (2025) ‘Cardiac Endocrine Function and Hormonal Interplay in Pediatrics: From Development to Clinical Implications'. Biomedicines, 13(9), </a:t>
            </a:r>
            <a:r>
              <a:rPr lang="en-US" sz="1100" dirty="0" err="1">
                <a:latin typeface="Times New Roman" panose="02020603050405020304" pitchFamily="18" charset="0"/>
                <a:ea typeface="Open Sans"/>
                <a:cs typeface="Times New Roman" panose="02020603050405020304" pitchFamily="18" charset="0"/>
                <a:sym typeface="Open Sans"/>
              </a:rPr>
              <a:t>p.2225</a:t>
            </a:r>
            <a:r>
              <a:rPr lang="en-US" sz="1100" dirty="0">
                <a:latin typeface="Times New Roman" panose="02020603050405020304" pitchFamily="18" charset="0"/>
                <a:ea typeface="Open Sans"/>
                <a:cs typeface="Times New Roman" panose="02020603050405020304" pitchFamily="18" charset="0"/>
                <a:sym typeface="Open Sans"/>
              </a:rPr>
              <a:t>. Available at: https://doi.org/10.3390/biomedicines13092225 (Accessed: 18 June 2026).</a:t>
            </a:r>
          </a:p>
          <a:p>
            <a:pPr marL="285750" indent="-285750" algn="just">
              <a:spcBef>
                <a:spcPct val="0"/>
              </a:spcBef>
              <a:buFont typeface="Arial" panose="020B0604020202020204" pitchFamily="34" charset="0"/>
              <a:buChar char="•"/>
            </a:pPr>
            <a:r>
              <a:rPr lang="en-US" sz="1100" dirty="0">
                <a:latin typeface="Times New Roman" panose="02020603050405020304" pitchFamily="18" charset="0"/>
                <a:ea typeface="Open Sans"/>
                <a:cs typeface="Times New Roman" panose="02020603050405020304" pitchFamily="18" charset="0"/>
                <a:sym typeface="Open Sans"/>
              </a:rPr>
              <a:t>di Pietro, M., Trudgill, N.J., Vasileiou, M., </a:t>
            </a:r>
            <a:r>
              <a:rPr lang="en-US" sz="1100" dirty="0" err="1">
                <a:latin typeface="Times New Roman" panose="02020603050405020304" pitchFamily="18" charset="0"/>
                <a:ea typeface="Open Sans"/>
                <a:cs typeface="Times New Roman" panose="02020603050405020304" pitchFamily="18" charset="0"/>
                <a:sym typeface="Open Sans"/>
              </a:rPr>
              <a:t>Longcroft</a:t>
            </a:r>
            <a:r>
              <a:rPr lang="en-US" sz="1100" dirty="0">
                <a:latin typeface="Times New Roman" panose="02020603050405020304" pitchFamily="18" charset="0"/>
                <a:ea typeface="Open Sans"/>
                <a:cs typeface="Times New Roman" panose="02020603050405020304" pitchFamily="18" charset="0"/>
                <a:sym typeface="Open Sans"/>
              </a:rPr>
              <a:t>-Wheaton, G., Phillips, A.W., Gossage, J., Kaye, P.V., Foley, K.G., Crosby, T., Nelson, S. and Griffiths, H. (2024) ‘National Institute for Health and Care Excellence (NICE) guidance on monitoring and management of Barrett’s </a:t>
            </a:r>
            <a:r>
              <a:rPr lang="en-US" sz="1100" dirty="0" err="1">
                <a:latin typeface="Times New Roman" panose="02020603050405020304" pitchFamily="18" charset="0"/>
                <a:ea typeface="Open Sans"/>
                <a:cs typeface="Times New Roman" panose="02020603050405020304" pitchFamily="18" charset="0"/>
                <a:sym typeface="Open Sans"/>
              </a:rPr>
              <a:t>oesophagus</a:t>
            </a:r>
            <a:r>
              <a:rPr lang="en-US" sz="1100" dirty="0">
                <a:latin typeface="Times New Roman" panose="02020603050405020304" pitchFamily="18" charset="0"/>
                <a:ea typeface="Open Sans"/>
                <a:cs typeface="Times New Roman" panose="02020603050405020304" pitchFamily="18" charset="0"/>
                <a:sym typeface="Open Sans"/>
              </a:rPr>
              <a:t> and stage I </a:t>
            </a:r>
            <a:r>
              <a:rPr lang="en-US" sz="1100" dirty="0" err="1">
                <a:latin typeface="Times New Roman" panose="02020603050405020304" pitchFamily="18" charset="0"/>
                <a:ea typeface="Open Sans"/>
                <a:cs typeface="Times New Roman" panose="02020603050405020304" pitchFamily="18" charset="0"/>
                <a:sym typeface="Open Sans"/>
              </a:rPr>
              <a:t>oesophageal</a:t>
            </a:r>
            <a:r>
              <a:rPr lang="en-US" sz="1100" dirty="0">
                <a:latin typeface="Times New Roman" panose="02020603050405020304" pitchFamily="18" charset="0"/>
                <a:ea typeface="Open Sans"/>
                <a:cs typeface="Times New Roman" panose="02020603050405020304" pitchFamily="18" charset="0"/>
                <a:sym typeface="Open Sans"/>
              </a:rPr>
              <a:t> adenocarcinoma’. Gut, 73(6), </a:t>
            </a:r>
            <a:r>
              <a:rPr lang="en-US" sz="1100" dirty="0" err="1">
                <a:latin typeface="Times New Roman" panose="02020603050405020304" pitchFamily="18" charset="0"/>
                <a:ea typeface="Open Sans"/>
                <a:cs typeface="Times New Roman" panose="02020603050405020304" pitchFamily="18" charset="0"/>
                <a:sym typeface="Open Sans"/>
              </a:rPr>
              <a:t>pp.897</a:t>
            </a:r>
            <a:r>
              <a:rPr lang="en-US" sz="1100" dirty="0">
                <a:latin typeface="Times New Roman" panose="02020603050405020304" pitchFamily="18" charset="0"/>
                <a:ea typeface="Open Sans"/>
                <a:cs typeface="Times New Roman" panose="02020603050405020304" pitchFamily="18" charset="0"/>
                <a:sym typeface="Open Sans"/>
              </a:rPr>
              <a:t>-909. Available at: https://doi.org/10.1136/gutjnl-2023-331557 (Accessed: 18 June 2026).</a:t>
            </a:r>
          </a:p>
          <a:p>
            <a:pPr marL="285750" indent="-285750" algn="just">
              <a:spcBef>
                <a:spcPct val="0"/>
              </a:spcBef>
              <a:buFont typeface="Arial" panose="020B0604020202020204" pitchFamily="34" charset="0"/>
              <a:buChar char="•"/>
            </a:pPr>
            <a:r>
              <a:rPr lang="en-US" sz="1100" dirty="0" err="1">
                <a:latin typeface="Times New Roman" panose="02020603050405020304" pitchFamily="18" charset="0"/>
                <a:ea typeface="Open Sans"/>
                <a:cs typeface="Times New Roman" panose="02020603050405020304" pitchFamily="18" charset="0"/>
                <a:sym typeface="Open Sans"/>
              </a:rPr>
              <a:t>Ebua</a:t>
            </a:r>
            <a:r>
              <a:rPr lang="en-US" sz="1100" dirty="0">
                <a:latin typeface="Times New Roman" panose="02020603050405020304" pitchFamily="18" charset="0"/>
                <a:ea typeface="Open Sans"/>
                <a:cs typeface="Times New Roman" panose="02020603050405020304" pitchFamily="18" charset="0"/>
                <a:sym typeface="Open Sans"/>
              </a:rPr>
              <a:t>, E.J. (2025) ‘Ethical Considerations in Remote Healthcare: Balancing Data Privacy, Patient Confidentiality, and Informed Consent’. Ethics in the Age of AI: Navigating Politics and Security, 111. Available at: https://books.google.com/books?hl=en&amp;lr=&amp;id=SzZfEQAAQBAJ&amp;oi=fnd&amp;pg=PA111&amp;dq=Ethical+considerations+within+the+care+plan+include+respect+for+autonomy,+informed+consent,+and+confidentiality+of+the+patient+throughout+treatment+&amp;ots=bSiYyg9tDg&amp;sig=vxdF0YrAm9mx6fFD4LHz8uwqin4 (Accessed: 18 June 2026).</a:t>
            </a:r>
          </a:p>
          <a:p>
            <a:pPr marL="285750" indent="-285750" algn="just">
              <a:spcBef>
                <a:spcPct val="0"/>
              </a:spcBef>
              <a:buFont typeface="Arial" panose="020B0604020202020204" pitchFamily="34" charset="0"/>
              <a:buChar char="•"/>
            </a:pPr>
            <a:r>
              <a:rPr lang="en-US" sz="1100" dirty="0" err="1">
                <a:latin typeface="Times New Roman" panose="02020603050405020304" pitchFamily="18" charset="0"/>
                <a:ea typeface="Open Sans"/>
                <a:cs typeface="Times New Roman" panose="02020603050405020304" pitchFamily="18" charset="0"/>
                <a:sym typeface="Open Sans"/>
              </a:rPr>
              <a:t>Frąk</a:t>
            </a:r>
            <a:r>
              <a:rPr lang="en-US" sz="1100" dirty="0">
                <a:latin typeface="Times New Roman" panose="02020603050405020304" pitchFamily="18" charset="0"/>
                <a:ea typeface="Open Sans"/>
                <a:cs typeface="Times New Roman" panose="02020603050405020304" pitchFamily="18" charset="0"/>
                <a:sym typeface="Open Sans"/>
              </a:rPr>
              <a:t>, W., </a:t>
            </a:r>
            <a:r>
              <a:rPr lang="en-US" sz="1100" dirty="0" err="1">
                <a:latin typeface="Times New Roman" panose="02020603050405020304" pitchFamily="18" charset="0"/>
                <a:ea typeface="Open Sans"/>
                <a:cs typeface="Times New Roman" panose="02020603050405020304" pitchFamily="18" charset="0"/>
                <a:sym typeface="Open Sans"/>
              </a:rPr>
              <a:t>Wojtasińska</a:t>
            </a:r>
            <a:r>
              <a:rPr lang="en-US" sz="1100" dirty="0">
                <a:latin typeface="Times New Roman" panose="02020603050405020304" pitchFamily="18" charset="0"/>
                <a:ea typeface="Open Sans"/>
                <a:cs typeface="Times New Roman" panose="02020603050405020304" pitchFamily="18" charset="0"/>
                <a:sym typeface="Open Sans"/>
              </a:rPr>
              <a:t>, A., Lisińska, W., </a:t>
            </a:r>
            <a:r>
              <a:rPr lang="en-US" sz="1100" dirty="0" err="1">
                <a:latin typeface="Times New Roman" panose="02020603050405020304" pitchFamily="18" charset="0"/>
                <a:ea typeface="Open Sans"/>
                <a:cs typeface="Times New Roman" panose="02020603050405020304" pitchFamily="18" charset="0"/>
                <a:sym typeface="Open Sans"/>
              </a:rPr>
              <a:t>Młynarska</a:t>
            </a:r>
            <a:r>
              <a:rPr lang="en-US" sz="1100" dirty="0">
                <a:latin typeface="Times New Roman" panose="02020603050405020304" pitchFamily="18" charset="0"/>
                <a:ea typeface="Open Sans"/>
                <a:cs typeface="Times New Roman" panose="02020603050405020304" pitchFamily="18" charset="0"/>
                <a:sym typeface="Open Sans"/>
              </a:rPr>
              <a:t>, E., Franczyk, B. and Rysz, J. (2022) ‘Pathophysiology of cardiovascular diseases: new insights into molecular mechanisms of atherosclerosis, arterial hypertension, and coronary artery disease '. Biomedicines, 10(8), </a:t>
            </a:r>
            <a:r>
              <a:rPr lang="en-US" sz="1100" dirty="0" err="1">
                <a:latin typeface="Times New Roman" panose="02020603050405020304" pitchFamily="18" charset="0"/>
                <a:ea typeface="Open Sans"/>
                <a:cs typeface="Times New Roman" panose="02020603050405020304" pitchFamily="18" charset="0"/>
                <a:sym typeface="Open Sans"/>
              </a:rPr>
              <a:t>p.1938</a:t>
            </a:r>
            <a:r>
              <a:rPr lang="en-US" sz="1100" dirty="0">
                <a:latin typeface="Times New Roman" panose="02020603050405020304" pitchFamily="18" charset="0"/>
                <a:ea typeface="Open Sans"/>
                <a:cs typeface="Times New Roman" panose="02020603050405020304" pitchFamily="18" charset="0"/>
                <a:sym typeface="Open Sans"/>
              </a:rPr>
              <a:t>. Available at: https://doi.org/10.3390/biomedicines10081938 (Accessed: 18 June 2026).</a:t>
            </a:r>
          </a:p>
          <a:p>
            <a:pPr marL="285750" indent="-285750" algn="just">
              <a:spcBef>
                <a:spcPct val="0"/>
              </a:spcBef>
              <a:buFont typeface="Arial" panose="020B0604020202020204" pitchFamily="34" charset="0"/>
              <a:buChar char="•"/>
            </a:pPr>
            <a:r>
              <a:rPr lang="en-US" sz="1100" dirty="0">
                <a:latin typeface="Times New Roman" panose="02020603050405020304" pitchFamily="18" charset="0"/>
                <a:ea typeface="Open Sans"/>
                <a:cs typeface="Times New Roman" panose="02020603050405020304" pitchFamily="18" charset="0"/>
                <a:sym typeface="Open Sans"/>
              </a:rPr>
              <a:t>Henriques, J., Amaro, A.M. and Piedade, A.P. (2024) ‘Biomimicking Atherosclerotic Vessels: A Relevant and (Yet) Sub-Explored Topic’. Biomimetics, 9(3), </a:t>
            </a:r>
            <a:r>
              <a:rPr lang="en-US" sz="1100" dirty="0" err="1">
                <a:latin typeface="Times New Roman" panose="02020603050405020304" pitchFamily="18" charset="0"/>
                <a:ea typeface="Open Sans"/>
                <a:cs typeface="Times New Roman" panose="02020603050405020304" pitchFamily="18" charset="0"/>
                <a:sym typeface="Open Sans"/>
              </a:rPr>
              <a:t>p.135</a:t>
            </a:r>
            <a:r>
              <a:rPr lang="en-US" sz="1100" dirty="0">
                <a:latin typeface="Times New Roman" panose="02020603050405020304" pitchFamily="18" charset="0"/>
                <a:ea typeface="Open Sans"/>
                <a:cs typeface="Times New Roman" panose="02020603050405020304" pitchFamily="18" charset="0"/>
                <a:sym typeface="Open Sans"/>
              </a:rPr>
              <a:t>. Available at: https://www.mdpi.com/2313-7673/9/3/135 (Accessed: 21 June 2026).</a:t>
            </a:r>
          </a:p>
          <a:p>
            <a:pPr marL="285750" indent="-285750" algn="just">
              <a:spcBef>
                <a:spcPct val="0"/>
              </a:spcBef>
              <a:buFont typeface="Arial" panose="020B0604020202020204" pitchFamily="34" charset="0"/>
              <a:buChar char="•"/>
            </a:pPr>
            <a:r>
              <a:rPr lang="en-US" sz="1100" dirty="0" err="1">
                <a:latin typeface="Times New Roman" panose="02020603050405020304" pitchFamily="18" charset="0"/>
                <a:ea typeface="Open Sans"/>
                <a:cs typeface="Times New Roman" panose="02020603050405020304" pitchFamily="18" charset="0"/>
                <a:sym typeface="Open Sans"/>
              </a:rPr>
              <a:t>Hogenboom</a:t>
            </a:r>
            <a:r>
              <a:rPr lang="en-US" sz="1100" dirty="0">
                <a:latin typeface="Times New Roman" panose="02020603050405020304" pitchFamily="18" charset="0"/>
                <a:ea typeface="Open Sans"/>
                <a:cs typeface="Times New Roman" panose="02020603050405020304" pitchFamily="18" charset="0"/>
                <a:sym typeface="Open Sans"/>
              </a:rPr>
              <a:t>, M. (2026) Five minutes of exercise a day could help millions of people live longer. Available at: https://www.bbc.com/future/article/20260515-why-only-five-minutes-of-exercise-could-help-millions-of-people-live-longer (Accessed: 21 June 2026).</a:t>
            </a:r>
          </a:p>
          <a:p>
            <a:pPr marL="285750" indent="-285750" algn="just">
              <a:spcBef>
                <a:spcPct val="0"/>
              </a:spcBef>
              <a:buFont typeface="Arial" panose="020B0604020202020204" pitchFamily="34" charset="0"/>
              <a:buChar char="•"/>
            </a:pPr>
            <a:r>
              <a:rPr lang="en-US" sz="1100" dirty="0">
                <a:latin typeface="Times New Roman" panose="02020603050405020304" pitchFamily="18" charset="0"/>
                <a:ea typeface="Open Sans"/>
                <a:cs typeface="Times New Roman" panose="02020603050405020304" pitchFamily="18" charset="0"/>
                <a:sym typeface="Open Sans"/>
              </a:rPr>
              <a:t>Hussain, M.M., Rafi, U., Imran, A., Rehman, M.U. and Abbas, S.K. (2024) ‘Risk factors associated with </a:t>
            </a:r>
            <a:r>
              <a:rPr lang="en-US" sz="1100" dirty="0" err="1">
                <a:latin typeface="Times New Roman" panose="02020603050405020304" pitchFamily="18" charset="0"/>
                <a:ea typeface="Open Sans"/>
                <a:cs typeface="Times New Roman" panose="02020603050405020304" pitchFamily="18" charset="0"/>
                <a:sym typeface="Open Sans"/>
              </a:rPr>
              <a:t>cardiovasculet</a:t>
            </a:r>
            <a:r>
              <a:rPr lang="en-US" sz="1100" dirty="0">
                <a:latin typeface="Times New Roman" panose="02020603050405020304" pitchFamily="18" charset="0"/>
                <a:ea typeface="Open Sans"/>
                <a:cs typeface="Times New Roman" panose="02020603050405020304" pitchFamily="18" charset="0"/>
                <a:sym typeface="Open Sans"/>
              </a:rPr>
              <a:t> </a:t>
            </a:r>
            <a:r>
              <a:rPr lang="en-US" sz="1100" dirty="0" err="1">
                <a:latin typeface="Times New Roman" panose="02020603050405020304" pitchFamily="18" charset="0"/>
                <a:ea typeface="Open Sans"/>
                <a:cs typeface="Times New Roman" panose="02020603050405020304" pitchFamily="18" charset="0"/>
                <a:sym typeface="Open Sans"/>
              </a:rPr>
              <a:t>ar</a:t>
            </a:r>
            <a:r>
              <a:rPr lang="en-US" sz="1100" dirty="0">
                <a:latin typeface="Times New Roman" panose="02020603050405020304" pitchFamily="18" charset="0"/>
                <a:ea typeface="Open Sans"/>
                <a:cs typeface="Times New Roman" panose="02020603050405020304" pitchFamily="18" charset="0"/>
                <a:sym typeface="Open Sans"/>
              </a:rPr>
              <a:t> disorders: Risk factors associated with cardiovascular disorders’. Pakistan </a:t>
            </a:r>
            <a:r>
              <a:rPr lang="en-US" sz="1100" dirty="0" err="1">
                <a:latin typeface="Times New Roman" panose="02020603050405020304" pitchFamily="18" charset="0"/>
                <a:ea typeface="Open Sans"/>
                <a:cs typeface="Times New Roman" panose="02020603050405020304" pitchFamily="18" charset="0"/>
                <a:sym typeface="Open Sans"/>
              </a:rPr>
              <a:t>BioMedical</a:t>
            </a:r>
            <a:r>
              <a:rPr lang="en-US" sz="1100" dirty="0">
                <a:latin typeface="Times New Roman" panose="02020603050405020304" pitchFamily="18" charset="0"/>
                <a:ea typeface="Open Sans"/>
                <a:cs typeface="Times New Roman" panose="02020603050405020304" pitchFamily="18" charset="0"/>
                <a:sym typeface="Open Sans"/>
              </a:rPr>
              <a:t> Journal, </a:t>
            </a:r>
            <a:r>
              <a:rPr lang="en-US" sz="1100" dirty="0" err="1">
                <a:latin typeface="Times New Roman" panose="02020603050405020304" pitchFamily="18" charset="0"/>
                <a:ea typeface="Open Sans"/>
                <a:cs typeface="Times New Roman" panose="02020603050405020304" pitchFamily="18" charset="0"/>
                <a:sym typeface="Open Sans"/>
              </a:rPr>
              <a:t>pp.03</a:t>
            </a:r>
            <a:r>
              <a:rPr lang="en-US" sz="1100" dirty="0">
                <a:latin typeface="Times New Roman" panose="02020603050405020304" pitchFamily="18" charset="0"/>
                <a:ea typeface="Open Sans"/>
                <a:cs typeface="Times New Roman" panose="02020603050405020304" pitchFamily="18" charset="0"/>
                <a:sym typeface="Open Sans"/>
              </a:rPr>
              <a:t>-10. Available at: https://doi.org/10.54393/pbmj.v7i02.1034 (Accessed: 18 June 2026).</a:t>
            </a:r>
          </a:p>
          <a:p>
            <a:pPr marL="285750" indent="-285750" algn="just">
              <a:spcBef>
                <a:spcPct val="0"/>
              </a:spcBef>
              <a:buFont typeface="Arial" panose="020B0604020202020204" pitchFamily="34" charset="0"/>
              <a:buChar char="•"/>
            </a:pPr>
            <a:r>
              <a:rPr lang="en-US" sz="1100" dirty="0">
                <a:latin typeface="Times New Roman" panose="02020603050405020304" pitchFamily="18" charset="0"/>
                <a:ea typeface="Open Sans"/>
                <a:cs typeface="Times New Roman" panose="02020603050405020304" pitchFamily="18" charset="0"/>
                <a:sym typeface="Open Sans"/>
              </a:rPr>
              <a:t>Johnson, W., Norris, T., Pearson, N., Petherick, E.S., King, J.A., Willis, S.A., Hardy, R., Paudel, S., Haycraft, E., Baker, J.L. and Hamer, M. (2025) ‘Are associations of adulthood overweight and obesity with all-cause mortality, cardiovascular disease, and obesity-related cancer modified by comparative body weight at age 10 years in the UK Biobank study? Epidemiology and Population Health’. International Journal of Obesity, 49(5), </a:t>
            </a:r>
            <a:r>
              <a:rPr lang="en-US" sz="1100" dirty="0" err="1">
                <a:latin typeface="Times New Roman" panose="02020603050405020304" pitchFamily="18" charset="0"/>
                <a:ea typeface="Open Sans"/>
                <a:cs typeface="Times New Roman" panose="02020603050405020304" pitchFamily="18" charset="0"/>
                <a:sym typeface="Open Sans"/>
              </a:rPr>
              <a:t>pp.902</a:t>
            </a:r>
            <a:r>
              <a:rPr lang="en-US" sz="1100" dirty="0">
                <a:latin typeface="Times New Roman" panose="02020603050405020304" pitchFamily="18" charset="0"/>
                <a:ea typeface="Open Sans"/>
                <a:cs typeface="Times New Roman" panose="02020603050405020304" pitchFamily="18" charset="0"/>
                <a:sym typeface="Open Sans"/>
              </a:rPr>
              <a:t>-914. Available at: https://doi.org/10.1038/s41366-025-01718-4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Kim, J.H. (2022) ‘Heart and circulatory system '. In Recent advancements in microbial diversity (pp. 229-254). Academic Press. Available at: https://www.sciencedirect.com/science/article/pii/B9780128223680000104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Li, Y., Liu, Y., Liu, S., Gao, M., Wang, W., Chen, K., Huang, L. and Liu, Y. (2023) ‘Diabetic vascular diseases: molecular mechanisms and therapeutic strategies'. Signal transduction and targeted therapy, 8(1), p.152. Available at: https://doi.org/10.1038/s41392-023-01400-z (Accessed: 17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Lydahl, D., Britten, N., Wolf, A.,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Naldemirci</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Ö., Lloyd, H. and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Heckemann</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B. (2022) ‘Exploring documentation in person‐</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centred</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care: a content analysis of care plans'. International journal of older people nursing, 17(5), p.e12461. Available at: https://doi.org/10.1111/opn.12461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Markina, Y.V., Kirichenko, T.V.,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Tolstik</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T.V.,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Bogatyreva</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A.I., Zotova, U.S.,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Cherednichenko</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V.R.,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Postnov</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A.Y. and Markin, A.M. (2023) ‘Target and cell therapy for atherosclerosis and CVD '. International Journal of Molecular Sciences, 24(12), p.10308. Available at: https://doi.org/10.3390/ijms241210308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Mollinedo, F. (2026) Direct Endoplasmic Reticulum Targeting by the Selective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Alkylphospholipid</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Analog and Antitumor Ether Lipid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Edelfosine</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as a Therapeutic Approach in Pancreatic Cancer. Available at: https://www.researchgate.net/publication/354015291_Direct_Endoplasmic_Reticulum_Targeting_by_the_Selective_Alkylphospholipid_Analog_and_Antitumor_Ether_Lipid_Edelfosine_as_a_Therapeutic_Approach_in_Pancreatic_Cancer?_tp=eyJjb250ZXh0Ijp7ImZpcnN0UGFnZSI6Il9kaXJlY3QiLCJwYWdlIjoiX2RpcmVjdCJ9fQ (Accessed: 18 June 2026).</a:t>
            </a:r>
          </a:p>
          <a:p>
            <a:pPr marL="285750" indent="-285750" algn="just">
              <a:lnSpc>
                <a:spcPts val="1861"/>
              </a:lnSpc>
              <a:spcBef>
                <a:spcPct val="0"/>
              </a:spcBef>
              <a:buFont typeface="Arial" panose="020B0604020202020204" pitchFamily="34" charset="0"/>
              <a:buChar char="•"/>
            </a:pP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Moorthie</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S. (2026) Polygenic scores, risk and cardiovascular disease. Available at: https://www.researchgate.net/publication/336879307_Polygenic_scores_risk_and_cardiovascular_disease?_tp=eyJjb250ZXh0Ijp7ImZpcnN0UGFnZSI6Il9kaXJlY3QiLCJwYWdlIjoiX2RpcmVjdCJ9fQ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National Health Service [NHS] (2026) Modifiable risk factors: high impact interventions. Available at: https://www.england.nhs.uk/ourwork/prevention/secondary-prevention/modifiable-risk-factors-high-impact-interventions/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National Health Service [NHS] (2026) Physical activity guidelines for adults aged 19 to 64. Available at: https://www.nhs.uk/live-well/exercise/physical-activity-guidelines-for-adults-aged-19-to-64/ (Accessed: 19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Perone, F., Spadafora, L., Pratesi, A.,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Nicolaio</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G., Pala, B., Franco, G.,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Ruzzolini</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M. and Ambrosetti, M. (2024) ‘Obesity and cardiovascular disease: Risk assessment, physical activity, and management of complications'. International Journal of Cardiology Cardiovascular Risk and Prevention, 23, p.200331. Available at: https://doi.org/10.1016/j.ijcrp.2024.200331 (Accessed: 19 June 2026).</a:t>
            </a:r>
          </a:p>
          <a:p>
            <a:pPr marL="285750" indent="-285750" algn="just">
              <a:lnSpc>
                <a:spcPts val="1861"/>
              </a:lnSpc>
              <a:spcBef>
                <a:spcPct val="0"/>
              </a:spcBef>
              <a:buFont typeface="Arial" panose="020B0604020202020204" pitchFamily="34" charset="0"/>
              <a:buChar char="•"/>
            </a:pP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Premilovac</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D. and Sutherland, B.A. (2022) ‘Acute and long-term changes in blood flow after ischemic stroke: challenges and opportunities'. Neural regeneration research, 18(4), p.799. Available at: https://doi.org/10.4103/1673-5374.350699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Qin, C., Yang, S., Chu, Y.H., Zhang, H., Pang, X.W., Chen, L., Zhou, L.Q., Chen, M., Tian, D.S. and Wang, W. (2022) ‘Signaling pathways involved in ischemic stroke: molecular mechanisms and therapeutic interventions'. Signal transduction and targeted therapy, 7(1), p.215. Available at: https://doi.org/10.1038/s41392-022-01064-1 (Accessed: 20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Rawat, P., Sehar, U., Bisht, J. and Reddy, P.H. (2023) ‘Support provided by caregivers for community-dwelling diabetic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hispanic</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adults with intellectual disabilities and comorbid conditions'. International Journal of Molecular Sciences, 24(4), p.3848. Available at: https://doi.org/10.3390/ijms24043848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Rosengren, A. and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Dikaiou</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P. (2023) ‘Cardiovascular outcomes in type 1 and type 2 diabetes’. </a:t>
            </a:r>
            <a:r>
              <a:rPr lang="en-US" sz="1100" dirty="0" err="1">
                <a:solidFill>
                  <a:srgbClr val="000000"/>
                </a:solidFill>
                <a:latin typeface="Times New Roman" panose="02020603050405020304" pitchFamily="18" charset="0"/>
                <a:ea typeface="Open Sans"/>
                <a:cs typeface="Times New Roman" panose="02020603050405020304" pitchFamily="18" charset="0"/>
                <a:sym typeface="Open Sans"/>
              </a:rPr>
              <a:t>Diabetologia</a:t>
            </a: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 66(3), pp.425-437. Available at: https://doi.org/10.1007/s00125-022-05857-5 (Accessed: 17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Samarasekera, E.J., Clark, C.E., Kaur, S., Patel, R.S. and Mills, J. (2023) ‘Cardiovascular disease risk assessment and reduction: summary of updated NICE guidance '. BMJ, 381. Available at: https://doi.org/10.1136/bmj.p1028 (Accessed: 18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Solh Dost, L., Gastaldi, G. and Schneider, M.P. (2025) ‘The Power of Active Listening to Address Medication Non-Adherence During Care Transition: A Case Report of a Polypharmacy Patient with Type 2 Diabetes’. Pharmacy, 13(3), p.64. Available at: https://doi.org/10.3390/pharmacy13030064 (Accessed: 21 June 2026).</a:t>
            </a:r>
          </a:p>
          <a:p>
            <a:pPr marL="285750" indent="-285750" algn="just">
              <a:lnSpc>
                <a:spcPts val="1861"/>
              </a:lnSpc>
              <a:spcBef>
                <a:spcPct val="0"/>
              </a:spcBef>
              <a:buFont typeface="Arial" panose="020B0604020202020204" pitchFamily="34" charset="0"/>
              <a:buChar char="•"/>
            </a:pPr>
            <a:r>
              <a:rPr lang="en-US" sz="1100" dirty="0">
                <a:solidFill>
                  <a:srgbClr val="000000"/>
                </a:solidFill>
                <a:latin typeface="Times New Roman" panose="02020603050405020304" pitchFamily="18" charset="0"/>
                <a:ea typeface="Open Sans"/>
                <a:cs typeface="Times New Roman" panose="02020603050405020304" pitchFamily="18" charset="0"/>
                <a:sym typeface="Open Sans"/>
              </a:rPr>
              <a:t>World Heart Federation (2026) Diabetes and Cardiovascular Disease Infographic. Available at: https://world-heart-federation.org/resource/diabetes-cardiovascular-disease-infographic/ (Accessed: 18 June 2026).</a:t>
            </a:r>
          </a:p>
        </p:txBody>
      </p:sp>
      <p:sp>
        <p:nvSpPr>
          <p:cNvPr id="3" name="TextBox 3"/>
          <p:cNvSpPr txBox="1"/>
          <p:nvPr/>
        </p:nvSpPr>
        <p:spPr>
          <a:xfrm>
            <a:off x="4419600" y="-6016"/>
            <a:ext cx="10222525" cy="999056"/>
          </a:xfrm>
          <a:prstGeom prst="rect">
            <a:avLst/>
          </a:prstGeom>
        </p:spPr>
        <p:txBody>
          <a:bodyPr lIns="0" tIns="0" rIns="0" bIns="0" rtlCol="0" anchor="t">
            <a:spAutoFit/>
          </a:bodyPr>
          <a:lstStyle/>
          <a:p>
            <a:pPr algn="ctr">
              <a:lnSpc>
                <a:spcPts val="8746"/>
              </a:lnSpc>
            </a:pPr>
            <a:r>
              <a:rPr lang="en-US" sz="5400" b="1" dirty="0">
                <a:latin typeface="Times New Roman" panose="02020603050405020304" pitchFamily="18" charset="0"/>
                <a:ea typeface="Impact"/>
                <a:cs typeface="Times New Roman" panose="02020603050405020304" pitchFamily="18" charset="0"/>
                <a:sym typeface="Impact"/>
              </a:rPr>
              <a:t>REFERENCE LIST </a:t>
            </a:r>
          </a:p>
        </p:txBody>
      </p:sp>
      <p:pic>
        <p:nvPicPr>
          <p:cNvPr id="15" name="Video 14">
            <a:hlinkClick r:id="" action="ppaction://media"/>
            <a:extLst>
              <a:ext uri="{FF2B5EF4-FFF2-40B4-BE49-F238E27FC236}">
                <a16:creationId xmlns:a16="http://schemas.microsoft.com/office/drawing/2014/main" id="{3B09366E-0166-3CA6-6E06-A76243DD407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biLevel thresh="25000"/>
            <a:lum bright="-100000"/>
          </a:blip>
          <a:srcRect l="21875" r="21875"/>
          <a:stretch>
            <a:fillRect/>
          </a:stretch>
        </p:blipFill>
        <p:spPr>
          <a:xfrm>
            <a:off x="15078456" y="10078212"/>
            <a:ext cx="85344" cy="85344"/>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113"/>
    </mc:Choice>
    <mc:Fallback xmlns="">
      <p:transition spd="slow" advTm="6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TotalTime>
  <Words>3980</Words>
  <Application>Microsoft Office PowerPoint</Application>
  <PresentationFormat>Custom</PresentationFormat>
  <Paragraphs>143</Paragraphs>
  <Slides>15</Slides>
  <Notes>13</Notes>
  <HiddenSlides>0</HiddenSlides>
  <MMClips>15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Times New Roman</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Haniffa Bibi</dc:creator>
  <cp:lastModifiedBy>Haniffa Bibi</cp:lastModifiedBy>
  <cp:revision>3</cp:revision>
  <dcterms:created xsi:type="dcterms:W3CDTF">2006-08-16T00:00:00Z</dcterms:created>
  <dcterms:modified xsi:type="dcterms:W3CDTF">2026-07-17T10:16:42Z</dcterms:modified>
  <dc:identifier>DAHNTNofOUY</dc:identifier>
</cp:coreProperties>
</file>