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287" r:id="rId3"/>
    <p:sldId id="289" r:id="rId4"/>
    <p:sldId id="290" r:id="rId5"/>
    <p:sldId id="278" r:id="rId6"/>
    <p:sldId id="279" r:id="rId7"/>
    <p:sldId id="280" r:id="rId8"/>
    <p:sldId id="281" r:id="rId9"/>
    <p:sldId id="282" r:id="rId10"/>
    <p:sldId id="291" r:id="rId11"/>
    <p:sldId id="288" r:id="rId12"/>
    <p:sldId id="292" r:id="rId1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398" autoAdjust="0"/>
  </p:normalViewPr>
  <p:slideViewPr>
    <p:cSldViewPr>
      <p:cViewPr varScale="1">
        <p:scale>
          <a:sx n="77" d="100"/>
          <a:sy n="77" d="100"/>
        </p:scale>
        <p:origin x="782" y="5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16/08/2022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16/08/2022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16/08/2022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16/08/2022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16/08/2022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16/08/2022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16/08/2022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bplans.com/downloads/business-plan-templat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2800" b="1" dirty="0">
                <a:solidFill>
                  <a:schemeClr val="accent2"/>
                </a:solidFill>
              </a:rPr>
              <a:t>﻿Entrepreneurship</a:t>
            </a:r>
          </a:p>
          <a:p>
            <a:pPr eaLnBrk="1" hangingPunct="1"/>
            <a:endParaRPr lang="en-GB" altLang="en-US" sz="3600" dirty="0">
              <a:solidFill>
                <a:schemeClr val="accent2"/>
              </a:solidFill>
            </a:endParaRPr>
          </a:p>
          <a:p>
            <a:pPr eaLnBrk="1" hangingPunct="1"/>
            <a:r>
              <a:rPr lang="en-GB" altLang="en-US" sz="3600" b="1" dirty="0">
                <a:solidFill>
                  <a:schemeClr val="accent2"/>
                </a:solidFill>
              </a:rPr>
              <a:t>Assessment 2 Support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76CD-EEA9-1643-B6B5-46ED3C0D053A}"/>
              </a:ext>
            </a:extLst>
          </p:cNvPr>
          <p:cNvSpPr>
            <a:spLocks noGrp="1"/>
          </p:cNvSpPr>
          <p:nvPr>
            <p:ph type="title"/>
          </p:nvPr>
        </p:nvSpPr>
        <p:spPr>
          <a:xfrm>
            <a:off x="609600" y="274638"/>
            <a:ext cx="10972800" cy="850106"/>
          </a:xfrm>
        </p:spPr>
        <p:txBody>
          <a:bodyPr/>
          <a:lstStyle/>
          <a:p>
            <a:r>
              <a:rPr lang="en-US" sz="3600" dirty="0"/>
              <a:t>Learning Objectives </a:t>
            </a:r>
          </a:p>
        </p:txBody>
      </p:sp>
      <p:sp>
        <p:nvSpPr>
          <p:cNvPr id="3" name="Date Placeholder 2">
            <a:extLst>
              <a:ext uri="{FF2B5EF4-FFF2-40B4-BE49-F238E27FC236}">
                <a16:creationId xmlns:a16="http://schemas.microsoft.com/office/drawing/2014/main" id="{3884BB3E-2901-C94B-A5AB-93EF5284A08F}"/>
              </a:ext>
            </a:extLst>
          </p:cNvPr>
          <p:cNvSpPr>
            <a:spLocks noGrp="1"/>
          </p:cNvSpPr>
          <p:nvPr>
            <p:ph type="dt" sz="half" idx="10"/>
          </p:nvPr>
        </p:nvSpPr>
        <p:spPr/>
        <p:txBody>
          <a:bodyPr/>
          <a:lstStyle/>
          <a:p>
            <a:pPr>
              <a:defRPr/>
            </a:pPr>
            <a:fld id="{D58B45E6-64D3-4C5F-BDB6-A1B894EEEA29}" type="datetime1">
              <a:rPr lang="en-GB" altLang="en-US" smtClean="0"/>
              <a:pPr>
                <a:defRPr/>
              </a:pPr>
              <a:t>16/08/2022</a:t>
            </a:fld>
            <a:endParaRPr lang="en-GB" altLang="en-US"/>
          </a:p>
        </p:txBody>
      </p:sp>
      <p:sp>
        <p:nvSpPr>
          <p:cNvPr id="4" name="Slide Number Placeholder 3">
            <a:extLst>
              <a:ext uri="{FF2B5EF4-FFF2-40B4-BE49-F238E27FC236}">
                <a16:creationId xmlns:a16="http://schemas.microsoft.com/office/drawing/2014/main" id="{2870938B-CABE-F84B-A351-96341AC27A14}"/>
              </a:ext>
            </a:extLst>
          </p:cNvPr>
          <p:cNvSpPr>
            <a:spLocks noGrp="1"/>
          </p:cNvSpPr>
          <p:nvPr>
            <p:ph type="sldNum" sz="quarter" idx="11"/>
          </p:nvPr>
        </p:nvSpPr>
        <p:spPr/>
        <p:txBody>
          <a:bodyPr/>
          <a:lstStyle/>
          <a:p>
            <a:pPr>
              <a:defRPr/>
            </a:pPr>
            <a:fld id="{FAF5663D-1B9D-48C8-BD8E-835F92F174D7}" type="slidenum">
              <a:rPr lang="en-GB" altLang="en-US" smtClean="0"/>
              <a:pPr>
                <a:defRPr/>
              </a:pPr>
              <a:t>2</a:t>
            </a:fld>
            <a:endParaRPr lang="en-GB" altLang="en-US"/>
          </a:p>
        </p:txBody>
      </p:sp>
      <p:sp>
        <p:nvSpPr>
          <p:cNvPr id="5" name="TextBox 4">
            <a:extLst>
              <a:ext uri="{FF2B5EF4-FFF2-40B4-BE49-F238E27FC236}">
                <a16:creationId xmlns:a16="http://schemas.microsoft.com/office/drawing/2014/main" id="{D0B99D36-3F8A-1341-A52C-B86D7F530D58}"/>
              </a:ext>
            </a:extLst>
          </p:cNvPr>
          <p:cNvSpPr txBox="1"/>
          <p:nvPr/>
        </p:nvSpPr>
        <p:spPr>
          <a:xfrm>
            <a:off x="218757" y="1412776"/>
            <a:ext cx="11709891" cy="2954655"/>
          </a:xfrm>
          <a:prstGeom prst="rect">
            <a:avLst/>
          </a:prstGeom>
          <a:noFill/>
        </p:spPr>
        <p:txBody>
          <a:bodyPr wrap="square" rtlCol="0">
            <a:spAutoFit/>
          </a:bodyPr>
          <a:lstStyle/>
          <a:p>
            <a:pPr lvl="0" algn="just">
              <a:lnSpc>
                <a:spcPct val="150000"/>
              </a:lnSpc>
            </a:pPr>
            <a:r>
              <a:rPr lang="en-US" sz="2800" dirty="0">
                <a:solidFill>
                  <a:prstClr val="black"/>
                </a:solidFill>
              </a:rPr>
              <a:t>Upon the completion of this assessment, you should be able to apply </a:t>
            </a:r>
          </a:p>
          <a:p>
            <a:pPr lvl="0" algn="just">
              <a:lnSpc>
                <a:spcPct val="150000"/>
              </a:lnSpc>
            </a:pPr>
            <a:r>
              <a:rPr lang="en-US" sz="2800" dirty="0">
                <a:solidFill>
                  <a:prstClr val="black"/>
                </a:solidFill>
              </a:rPr>
              <a:t>the methods and techniques that have been learnt, to review, consolidate, extend, and apply your knowledge and understanding, </a:t>
            </a:r>
          </a:p>
          <a:p>
            <a:pPr lvl="0" algn="just">
              <a:lnSpc>
                <a:spcPct val="150000"/>
              </a:lnSpc>
            </a:pPr>
            <a:r>
              <a:rPr lang="en-US" sz="2800" dirty="0">
                <a:solidFill>
                  <a:prstClr val="black"/>
                </a:solidFill>
              </a:rPr>
              <a:t>to initiate and carry out a Business Plan</a:t>
            </a:r>
          </a:p>
          <a:p>
            <a:endParaRPr lang="en-US" dirty="0"/>
          </a:p>
        </p:txBody>
      </p:sp>
    </p:spTree>
    <p:extLst>
      <p:ext uri="{BB962C8B-B14F-4D97-AF65-F5344CB8AC3E}">
        <p14:creationId xmlns:p14="http://schemas.microsoft.com/office/powerpoint/2010/main" val="581396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9DE97-CB07-9348-92CD-8EB466B7CB32}"/>
              </a:ext>
            </a:extLst>
          </p:cNvPr>
          <p:cNvSpPr>
            <a:spLocks noGrp="1"/>
          </p:cNvSpPr>
          <p:nvPr>
            <p:ph type="title"/>
          </p:nvPr>
        </p:nvSpPr>
        <p:spPr>
          <a:xfrm>
            <a:off x="609600" y="274638"/>
            <a:ext cx="10972800" cy="418058"/>
          </a:xfrm>
        </p:spPr>
        <p:txBody>
          <a:bodyPr/>
          <a:lstStyle/>
          <a:p>
            <a:r>
              <a:rPr lang="en-US" sz="3200" b="1" dirty="0"/>
              <a:t>Requirements</a:t>
            </a:r>
          </a:p>
        </p:txBody>
      </p:sp>
      <p:sp>
        <p:nvSpPr>
          <p:cNvPr id="4" name="Date Placeholder 3">
            <a:extLst>
              <a:ext uri="{FF2B5EF4-FFF2-40B4-BE49-F238E27FC236}">
                <a16:creationId xmlns:a16="http://schemas.microsoft.com/office/drawing/2014/main" id="{510A52CB-71C3-5C48-8F64-6A7D196370CB}"/>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38B8235C-DA48-7B40-A643-B4EE2799760B}"/>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graphicFrame>
        <p:nvGraphicFramePr>
          <p:cNvPr id="13" name="Table 13">
            <a:extLst>
              <a:ext uri="{FF2B5EF4-FFF2-40B4-BE49-F238E27FC236}">
                <a16:creationId xmlns:a16="http://schemas.microsoft.com/office/drawing/2014/main" id="{E9ECF06E-C5B6-9046-ACA2-B6F9E637ABDA}"/>
              </a:ext>
            </a:extLst>
          </p:cNvPr>
          <p:cNvGraphicFramePr>
            <a:graphicFrameLocks noGrp="1"/>
          </p:cNvGraphicFramePr>
          <p:nvPr>
            <p:extLst>
              <p:ext uri="{D42A27DB-BD31-4B8C-83A1-F6EECF244321}">
                <p14:modId xmlns:p14="http://schemas.microsoft.com/office/powerpoint/2010/main" val="1363265269"/>
              </p:ext>
            </p:extLst>
          </p:nvPr>
        </p:nvGraphicFramePr>
        <p:xfrm>
          <a:off x="1199456" y="746751"/>
          <a:ext cx="9793088" cy="4325161"/>
        </p:xfrm>
        <a:graphic>
          <a:graphicData uri="http://schemas.openxmlformats.org/drawingml/2006/table">
            <a:tbl>
              <a:tblPr firstRow="1" bandRow="1">
                <a:tableStyleId>{616DA210-FB5B-4158-B5E0-FEB733F419BA}</a:tableStyleId>
              </a:tblPr>
              <a:tblGrid>
                <a:gridCol w="6768752">
                  <a:extLst>
                    <a:ext uri="{9D8B030D-6E8A-4147-A177-3AD203B41FA5}">
                      <a16:colId xmlns:a16="http://schemas.microsoft.com/office/drawing/2014/main" val="1574712787"/>
                    </a:ext>
                  </a:extLst>
                </a:gridCol>
                <a:gridCol w="3024336">
                  <a:extLst>
                    <a:ext uri="{9D8B030D-6E8A-4147-A177-3AD203B41FA5}">
                      <a16:colId xmlns:a16="http://schemas.microsoft.com/office/drawing/2014/main" val="2944420317"/>
                    </a:ext>
                  </a:extLst>
                </a:gridCol>
              </a:tblGrid>
              <a:tr h="371645">
                <a:tc gridSpan="2">
                  <a:txBody>
                    <a:bodyPr/>
                    <a:lstStyle/>
                    <a:p>
                      <a:pPr algn="l">
                        <a:lnSpc>
                          <a:spcPct val="115000"/>
                        </a:lnSpc>
                      </a:pPr>
                      <a:r>
                        <a:rPr lang="en-GB"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50% of final Grade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821540057"/>
                  </a:ext>
                </a:extLst>
              </a:tr>
              <a:tr h="371645">
                <a:tc gridSpan="2">
                  <a:txBody>
                    <a:bodyPr/>
                    <a:lstStyle/>
                    <a:p>
                      <a:pPr algn="just">
                        <a:lnSpc>
                          <a:spcPct val="115000"/>
                        </a:lnSpc>
                      </a:pPr>
                      <a:r>
                        <a:rPr lang="en-GB"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2000 words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3326722558"/>
                  </a:ext>
                </a:extLst>
              </a:tr>
              <a:tr h="826592">
                <a:tc>
                  <a:txBody>
                    <a:bodyPr/>
                    <a:lstStyle/>
                    <a:p>
                      <a:pPr algn="just">
                        <a:lnSpc>
                          <a:spcPct val="115000"/>
                        </a:lnSpc>
                      </a:pPr>
                      <a:r>
                        <a:rPr lang="en-GB" sz="24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﻿Common Assessment Criteria Applied for Assessment Component 2 – Business plan - 50%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000000"/>
                          </a:solidFill>
                          <a:effectLst/>
                          <a:latin typeface="Calibri" panose="020F0502020204030204" pitchFamily="34" charset="0"/>
                          <a:ea typeface="Calibri" panose="020F0502020204030204" pitchFamily="34" charset="0"/>
                          <a:cs typeface="Calibri" panose="020F0502020204030204" pitchFamily="34" charset="0"/>
                        </a:rPr>
                        <a:t>Marks awarded</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28115100"/>
                  </a:ext>
                </a:extLst>
              </a:tr>
              <a:tr h="631096">
                <a:tc>
                  <a:txBody>
                    <a:bodyPr/>
                    <a:lstStyle/>
                    <a:p>
                      <a:pPr algn="just">
                        <a:lnSpc>
                          <a:spcPct val="150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Business Description / Market Opportunity  </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619883990"/>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﻿Industry Analysis</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734903293"/>
                  </a:ext>
                </a:extLst>
              </a:tr>
              <a:tr h="371645">
                <a:tc>
                  <a:txBody>
                    <a:bodyPr/>
                    <a:lstStyle/>
                    <a:p>
                      <a:pPr algn="just">
                        <a:lnSpc>
                          <a:spcPct val="150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﻿Operations and Management Team Plan</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FF0000"/>
                          </a:solidFill>
                          <a:effectLst/>
                          <a:latin typeface="Calibri" panose="020F0502020204030204" pitchFamily="34" charset="0"/>
                          <a:ea typeface="Calibri" panose="020F0502020204030204" pitchFamily="34" charset="0"/>
                          <a:cs typeface="Calibri" panose="020F0502020204030204" pitchFamily="34" charset="0"/>
                        </a:rPr>
                        <a:t>30</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692426099"/>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﻿Marketing Plan </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2385504630"/>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﻿Financial Plan</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15</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4070290469"/>
                  </a:ext>
                </a:extLst>
              </a:tr>
              <a:tr h="371645">
                <a:tc>
                  <a:txBody>
                    <a:bodyPr/>
                    <a:lstStyle/>
                    <a:p>
                      <a:pP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Market Research </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pPr>
                      <a:r>
                        <a:rPr lang="en-GB" sz="24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10</a:t>
                      </a:r>
                      <a:endPar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290797008"/>
                  </a:ext>
                </a:extLst>
              </a:tr>
            </a:tbl>
          </a:graphicData>
        </a:graphic>
      </p:graphicFrame>
    </p:spTree>
    <p:extLst>
      <p:ext uri="{BB962C8B-B14F-4D97-AF65-F5344CB8AC3E}">
        <p14:creationId xmlns:p14="http://schemas.microsoft.com/office/powerpoint/2010/main" val="3092855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490066"/>
          </a:xfrm>
        </p:spPr>
        <p:txBody>
          <a:bodyPr/>
          <a:lstStyle/>
          <a:p>
            <a:r>
              <a:rPr lang="en-GB" sz="4000" b="1" dirty="0"/>
              <a:t>Question</a:t>
            </a:r>
          </a:p>
        </p:txBody>
      </p:sp>
      <p:sp>
        <p:nvSpPr>
          <p:cNvPr id="3" name="Content Placeholder 2"/>
          <p:cNvSpPr>
            <a:spLocks noGrp="1"/>
          </p:cNvSpPr>
          <p:nvPr>
            <p:ph idx="1"/>
          </p:nvPr>
        </p:nvSpPr>
        <p:spPr>
          <a:xfrm>
            <a:off x="609600" y="908720"/>
            <a:ext cx="10972800" cy="4680520"/>
          </a:xfrm>
        </p:spPr>
        <p:txBody>
          <a:bodyPr>
            <a:normAutofit fontScale="62500" lnSpcReduction="20000"/>
          </a:bodyPr>
          <a:lstStyle/>
          <a:p>
            <a:r>
              <a:rPr lang="en-GB" dirty="0"/>
              <a:t>Y</a:t>
            </a:r>
            <a:r>
              <a:rPr lang="en-US" dirty="0"/>
              <a:t>You are planning to start a business of your choice. You are expected to be creative and put forward a business plan for any start-up of your choice that is going to have either commercial or social Impact. This should be consistent with what you have identified in Assessment 1. For your business ideas, you are not expected to gain a deep technical knowledge of the relevant industry but rather apply the business concepts that you have learned during this course, particularly the topics relevant to set up and launch a business. </a:t>
            </a:r>
          </a:p>
          <a:p>
            <a:endParaRPr lang="en-GB" dirty="0"/>
          </a:p>
          <a:p>
            <a:r>
              <a:rPr lang="en-US" dirty="0"/>
              <a:t>Prepare a business plan for a product or service across any industry of your choice within the UK or beyond the UK. </a:t>
            </a:r>
            <a:r>
              <a:rPr lang="en-US" dirty="0">
                <a:highlight>
                  <a:srgbClr val="FFFF00"/>
                </a:highlight>
              </a:rPr>
              <a:t>This product or service should either be new or improved and realistic. Porter’s five forces analysis must be conducted in other to highlight the industry attractiveness (industry analysis), Four P’s must be used in preparing the marketing plan and the strategies for sales. Other broad areas to be covered within the business plan include: Business description/Intellectual Property/Legal Considerations, operations and management team plan, financial plan and sustainability</a:t>
            </a:r>
            <a:r>
              <a:rPr lang="en-US" dirty="0"/>
              <a:t>.</a:t>
            </a:r>
          </a:p>
          <a:p>
            <a:endParaRPr lang="en-GB" dirty="0">
              <a:highlight>
                <a:srgbClr val="00FFFF"/>
              </a:highlight>
            </a:endParaRPr>
          </a:p>
          <a:p>
            <a:r>
              <a:rPr lang="en-GB" b="1" dirty="0"/>
              <a:t>A template for the business plan has been provided on Moodle and MUST be used for the assessment.</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15780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6" name="Rectangle 5">
            <a:extLst>
              <a:ext uri="{FF2B5EF4-FFF2-40B4-BE49-F238E27FC236}">
                <a16:creationId xmlns:a16="http://schemas.microsoft.com/office/drawing/2014/main" id="{9D9C72DF-1BC8-6545-AC1D-40ADD566F95D}"/>
              </a:ext>
            </a:extLst>
          </p:cNvPr>
          <p:cNvSpPr/>
          <p:nvPr/>
        </p:nvSpPr>
        <p:spPr>
          <a:xfrm>
            <a:off x="695400" y="404664"/>
            <a:ext cx="10801200" cy="5109091"/>
          </a:xfrm>
          <a:prstGeom prst="rect">
            <a:avLst/>
          </a:prstGeom>
        </p:spPr>
        <p:txBody>
          <a:bodyPr wrap="square">
            <a:spAutoFit/>
          </a:bodyPr>
          <a:lstStyle/>
          <a:p>
            <a:r>
              <a:rPr lang="en-GB" sz="2800" dirty="0">
                <a:ea typeface="Calibri" panose="020F0502020204030204" pitchFamily="34" charset="0"/>
                <a:cs typeface="Times New Roman" panose="02020603050405020304" pitchFamily="18" charset="0"/>
              </a:rPr>
              <a:t>BUSINESS DESCRIPTION / MARKET OPPORTUNITY</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GB" sz="2800" b="1" dirty="0">
                <a:ea typeface="Calibri" panose="020F0502020204030204" pitchFamily="34" charset="0"/>
                <a:cs typeface="Times New Roman" panose="02020603050405020304" pitchFamily="18" charset="0"/>
              </a:rPr>
              <a: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pPr>
            <a:r>
              <a:rPr lang="en-GB" sz="2800" dirty="0">
                <a:ea typeface="Calibri" panose="020F0502020204030204" pitchFamily="34" charset="0"/>
                <a:cs typeface="Times New Roman" panose="02020603050405020304" pitchFamily="18" charset="0"/>
              </a:rPr>
              <a:t>The business description section provides a general description of the company. It should include your mission statement, description of product or service </a:t>
            </a:r>
            <a:r>
              <a:rPr lang="en-GB" sz="2800" i="1" dirty="0">
                <a:solidFill>
                  <a:srgbClr val="FF0000"/>
                </a:solidFill>
                <a:ea typeface="Calibri" panose="020F0502020204030204" pitchFamily="34" charset="0"/>
                <a:cs typeface="Times New Roman" panose="02020603050405020304" pitchFamily="18" charset="0"/>
              </a:rPr>
              <a:t>with focus on the innovative element that makes it relevant in a post-Covid 19 world,</a:t>
            </a:r>
            <a:r>
              <a:rPr lang="en-GB" sz="2800" dirty="0">
                <a:solidFill>
                  <a:srgbClr val="FF0000"/>
                </a:solidFill>
                <a:ea typeface="Calibri" panose="020F0502020204030204" pitchFamily="34" charset="0"/>
                <a:cs typeface="Times New Roman" panose="02020603050405020304" pitchFamily="18" charset="0"/>
              </a:rPr>
              <a:t> </a:t>
            </a:r>
            <a:r>
              <a:rPr lang="en-GB" sz="2800" dirty="0">
                <a:ea typeface="Calibri" panose="020F0502020204030204" pitchFamily="34" charset="0"/>
                <a:cs typeface="Times New Roman" panose="02020603050405020304" pitchFamily="18" charset="0"/>
              </a:rPr>
              <a:t>which may be in its design or delivery, need for the product and milestones achieved thus far if any. The ownership structure should also be laid out.</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7687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16/08/2022</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6</a:t>
            </a:fld>
            <a:endParaRPr lang="en-GB" altLang="en-US"/>
          </a:p>
        </p:txBody>
      </p:sp>
      <p:sp>
        <p:nvSpPr>
          <p:cNvPr id="4" name="Rectangle 3">
            <a:extLst>
              <a:ext uri="{FF2B5EF4-FFF2-40B4-BE49-F238E27FC236}">
                <a16:creationId xmlns:a16="http://schemas.microsoft.com/office/drawing/2014/main" id="{B1CD37C7-8D3E-384D-A840-A23D262FD478}"/>
              </a:ext>
            </a:extLst>
          </p:cNvPr>
          <p:cNvSpPr/>
          <p:nvPr/>
        </p:nvSpPr>
        <p:spPr>
          <a:xfrm>
            <a:off x="926114" y="422662"/>
            <a:ext cx="9922413" cy="2862322"/>
          </a:xfrm>
          <a:prstGeom prst="rect">
            <a:avLst/>
          </a:prstGeom>
        </p:spPr>
        <p:txBody>
          <a:bodyPr wrap="square">
            <a:spAutoFit/>
          </a:bodyPr>
          <a:lstStyle/>
          <a:p>
            <a:r>
              <a:rPr lang="en-GB" dirty="0">
                <a:ea typeface="Calibri" panose="020F0502020204030204" pitchFamily="34" charset="0"/>
                <a:cs typeface="Times New Roman" panose="02020603050405020304" pitchFamily="18" charset="0"/>
              </a:rPr>
              <a:t>INDUSTRY ANALYSIS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Threat of new entry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Threat of substitutes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Bargaining power of customers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ea typeface="Calibri" panose="020F0502020204030204" pitchFamily="34" charset="0"/>
                <a:cs typeface="Times New Roman" panose="02020603050405020304" pitchFamily="18" charset="0"/>
              </a:rPr>
              <a:t>Bargaining power of suppliers</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b="1" dirty="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BC05BCAC-5A78-6940-8F6E-151BFCC76A73}"/>
              </a:ext>
            </a:extLst>
          </p:cNvPr>
          <p:cNvGraphicFramePr>
            <a:graphicFrameLocks noGrp="1"/>
          </p:cNvGraphicFramePr>
          <p:nvPr>
            <p:extLst>
              <p:ext uri="{D42A27DB-BD31-4B8C-83A1-F6EECF244321}">
                <p14:modId xmlns:p14="http://schemas.microsoft.com/office/powerpoint/2010/main" val="119245047"/>
              </p:ext>
            </p:extLst>
          </p:nvPr>
        </p:nvGraphicFramePr>
        <p:xfrm>
          <a:off x="1199456" y="3573017"/>
          <a:ext cx="8713470" cy="1751072"/>
        </p:xfrm>
        <a:graphic>
          <a:graphicData uri="http://schemas.openxmlformats.org/drawingml/2006/table">
            <a:tbl>
              <a:tblPr firstRow="1" firstCol="1" bandRow="1">
                <a:tableStyleId>{5C22544A-7EE6-4342-B048-85BDC9FD1C3A}</a:tableStyleId>
              </a:tblPr>
              <a:tblGrid>
                <a:gridCol w="1549400">
                  <a:extLst>
                    <a:ext uri="{9D8B030D-6E8A-4147-A177-3AD203B41FA5}">
                      <a16:colId xmlns:a16="http://schemas.microsoft.com/office/drawing/2014/main" val="4107727815"/>
                    </a:ext>
                  </a:extLst>
                </a:gridCol>
                <a:gridCol w="7164070">
                  <a:extLst>
                    <a:ext uri="{9D8B030D-6E8A-4147-A177-3AD203B41FA5}">
                      <a16:colId xmlns:a16="http://schemas.microsoft.com/office/drawing/2014/main" val="4272547122"/>
                    </a:ext>
                  </a:extLst>
                </a:gridCol>
              </a:tblGrid>
              <a:tr h="437768">
                <a:tc>
                  <a:txBody>
                    <a:bodyPr/>
                    <a:lstStyle/>
                    <a:p>
                      <a:r>
                        <a:rPr lang="en-GB" sz="1200" dirty="0">
                          <a:effectLst/>
                        </a:rPr>
                        <a:t>Name of competitor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Differentiation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86913027"/>
                  </a:ext>
                </a:extLst>
              </a:tr>
              <a:tr h="437768">
                <a:tc>
                  <a:txBody>
                    <a:bodyPr/>
                    <a:lstStyle/>
                    <a:p>
                      <a:r>
                        <a:rPr lang="en-GB" sz="1200">
                          <a:effectLst/>
                        </a:rPr>
                        <a:t>Competitor 1 </a:t>
                      </a: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85689793"/>
                  </a:ext>
                </a:extLst>
              </a:tr>
              <a:tr h="437768">
                <a:tc>
                  <a:txBody>
                    <a:bodyPr/>
                    <a:lstStyle/>
                    <a:p>
                      <a:r>
                        <a:rPr lang="en-GB" sz="1200">
                          <a:effectLst/>
                        </a:rPr>
                        <a:t>Competitor 2</a:t>
                      </a: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8299075"/>
                  </a:ext>
                </a:extLst>
              </a:tr>
              <a:tr h="437768">
                <a:tc>
                  <a:txBody>
                    <a:bodyPr/>
                    <a:lstStyle/>
                    <a:p>
                      <a:r>
                        <a:rPr lang="en-GB" sz="1200">
                          <a:effectLst/>
                        </a:rPr>
                        <a:t>Competitor 3</a:t>
                      </a:r>
                    </a:p>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6002438"/>
                  </a:ext>
                </a:extLst>
              </a:tr>
            </a:tbl>
          </a:graphicData>
        </a:graphic>
      </p:graphicFrame>
      <p:sp>
        <p:nvSpPr>
          <p:cNvPr id="6" name="Rectangle 1">
            <a:extLst>
              <a:ext uri="{FF2B5EF4-FFF2-40B4-BE49-F238E27FC236}">
                <a16:creationId xmlns:a16="http://schemas.microsoft.com/office/drawing/2014/main" id="{1B37F9F0-79C3-E14E-9130-8F5B59EC1E8D}"/>
              </a:ext>
            </a:extLst>
          </p:cNvPr>
          <p:cNvSpPr>
            <a:spLocks noChangeArrowheads="1"/>
          </p:cNvSpPr>
          <p:nvPr/>
        </p:nvSpPr>
        <p:spPr bwMode="auto">
          <a:xfrm>
            <a:off x="767408" y="2958606"/>
            <a:ext cx="1049847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Competitive Rivalry: who are your main competitors and how can you differentiate yourself from them</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You may add more names if you wish</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53748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16/08/2022</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7</a:t>
            </a:fld>
            <a:endParaRPr lang="en-GB" altLang="en-US"/>
          </a:p>
        </p:txBody>
      </p:sp>
      <p:graphicFrame>
        <p:nvGraphicFramePr>
          <p:cNvPr id="4" name="Table 3">
            <a:extLst>
              <a:ext uri="{FF2B5EF4-FFF2-40B4-BE49-F238E27FC236}">
                <a16:creationId xmlns:a16="http://schemas.microsoft.com/office/drawing/2014/main" id="{01281574-1939-F94B-BDD3-94E0C1D89F60}"/>
              </a:ext>
            </a:extLst>
          </p:cNvPr>
          <p:cNvGraphicFramePr>
            <a:graphicFrameLocks noGrp="1"/>
          </p:cNvGraphicFramePr>
          <p:nvPr>
            <p:extLst>
              <p:ext uri="{D42A27DB-BD31-4B8C-83A1-F6EECF244321}">
                <p14:modId xmlns:p14="http://schemas.microsoft.com/office/powerpoint/2010/main" val="323951522"/>
              </p:ext>
            </p:extLst>
          </p:nvPr>
        </p:nvGraphicFramePr>
        <p:xfrm>
          <a:off x="216088" y="4149080"/>
          <a:ext cx="8713470" cy="1417275"/>
        </p:xfrm>
        <a:graphic>
          <a:graphicData uri="http://schemas.openxmlformats.org/drawingml/2006/table">
            <a:tbl>
              <a:tblPr firstRow="1" firstCol="1" bandRow="1">
                <a:tableStyleId>{5C22544A-7EE6-4342-B048-85BDC9FD1C3A}</a:tableStyleId>
              </a:tblPr>
              <a:tblGrid>
                <a:gridCol w="2904490">
                  <a:extLst>
                    <a:ext uri="{9D8B030D-6E8A-4147-A177-3AD203B41FA5}">
                      <a16:colId xmlns:a16="http://schemas.microsoft.com/office/drawing/2014/main" val="2280228234"/>
                    </a:ext>
                  </a:extLst>
                </a:gridCol>
                <a:gridCol w="2904490">
                  <a:extLst>
                    <a:ext uri="{9D8B030D-6E8A-4147-A177-3AD203B41FA5}">
                      <a16:colId xmlns:a16="http://schemas.microsoft.com/office/drawing/2014/main" val="1509989288"/>
                    </a:ext>
                  </a:extLst>
                </a:gridCol>
                <a:gridCol w="2904490">
                  <a:extLst>
                    <a:ext uri="{9D8B030D-6E8A-4147-A177-3AD203B41FA5}">
                      <a16:colId xmlns:a16="http://schemas.microsoft.com/office/drawing/2014/main" val="3689956589"/>
                    </a:ext>
                  </a:extLst>
                </a:gridCol>
              </a:tblGrid>
              <a:tr h="283455">
                <a:tc>
                  <a:txBody>
                    <a:bodyPr/>
                    <a:lstStyle/>
                    <a:p>
                      <a:r>
                        <a:rPr lang="en-GB" sz="1200" dirty="0">
                          <a:effectLst/>
                        </a:rPr>
                        <a:t>Name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Skills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What do they bring to the firm</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1450731"/>
                  </a:ext>
                </a:extLst>
              </a:tr>
              <a:tr h="283455">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4356198"/>
                  </a:ext>
                </a:extLst>
              </a:tr>
              <a:tr h="283455">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61063306"/>
                  </a:ext>
                </a:extLst>
              </a:tr>
              <a:tr h="283455">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527517"/>
                  </a:ext>
                </a:extLst>
              </a:tr>
              <a:tr h="283455">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2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1239541"/>
                  </a:ext>
                </a:extLst>
              </a:tr>
            </a:tbl>
          </a:graphicData>
        </a:graphic>
      </p:graphicFrame>
      <p:sp>
        <p:nvSpPr>
          <p:cNvPr id="5" name="Rectangle 1">
            <a:extLst>
              <a:ext uri="{FF2B5EF4-FFF2-40B4-BE49-F238E27FC236}">
                <a16:creationId xmlns:a16="http://schemas.microsoft.com/office/drawing/2014/main" id="{E21038DC-2EB8-D041-BDD4-E0CD76E848FF}"/>
              </a:ext>
            </a:extLst>
          </p:cNvPr>
          <p:cNvSpPr>
            <a:spLocks noChangeArrowheads="1"/>
          </p:cNvSpPr>
          <p:nvPr/>
        </p:nvSpPr>
        <p:spPr bwMode="auto">
          <a:xfrm>
            <a:off x="301649" y="530623"/>
            <a:ext cx="11500392"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OPERATIONS AND MANAGEMENT TEAM </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OPERATIONS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is your business process like? </a:t>
            </a: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E.g., if it is a bakery </a:t>
            </a:r>
            <a:r>
              <a:rPr kumimoji="0" lang="en-US" altLang="en-US"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what are all the processes involved? Where will you get your supplies from? What supplies and equipment will you need?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will you transport them to your production site? Where will you make the cakes and scones?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will you get them to your customers? Will anyone else be involved in this process? </a:t>
            </a:r>
            <a:r>
              <a:rPr kumimoji="0" lang="en-US" altLang="en-US"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Etc</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How would you generate revenue for your business? E.g., How would you prevent loss of revenue?</a:t>
            </a:r>
            <a:endParaRPr lang="en-US" altLang="en-US"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ea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MANAGEMENT TEAM</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You may add more names if you wish</a:t>
            </a:r>
            <a:r>
              <a:rPr kumimoji="0" lang="en-GB" altLang="en-US" b="0" i="0" u="none" strike="noStrike" cap="none" normalizeH="0" baseline="0" dirty="0">
                <a:ln>
                  <a:noFill/>
                </a:ln>
                <a:solidFill>
                  <a:schemeClr val="tx1"/>
                </a:solidFill>
                <a:effectLst/>
              </a:rPr>
              <a:t> </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9678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16/08/2022</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8</a:t>
            </a:fld>
            <a:endParaRPr lang="en-GB" altLang="en-US"/>
          </a:p>
        </p:txBody>
      </p:sp>
      <p:sp>
        <p:nvSpPr>
          <p:cNvPr id="4" name="Rectangle 3">
            <a:extLst>
              <a:ext uri="{FF2B5EF4-FFF2-40B4-BE49-F238E27FC236}">
                <a16:creationId xmlns:a16="http://schemas.microsoft.com/office/drawing/2014/main" id="{EE33B06B-887E-BC44-9E4F-681314BD1820}"/>
              </a:ext>
            </a:extLst>
          </p:cNvPr>
          <p:cNvSpPr/>
          <p:nvPr/>
        </p:nvSpPr>
        <p:spPr>
          <a:xfrm>
            <a:off x="857328" y="1196752"/>
            <a:ext cx="10742984" cy="4339650"/>
          </a:xfrm>
          <a:prstGeom prst="rect">
            <a:avLst/>
          </a:prstGeom>
        </p:spPr>
        <p:txBody>
          <a:bodyPr wrap="square">
            <a:spAutoFit/>
          </a:bodyPr>
          <a:lstStyle/>
          <a:p>
            <a:r>
              <a:rPr lang="en-GB" sz="2400" dirty="0">
                <a:ea typeface="Calibri" panose="020F0502020204030204" pitchFamily="34" charset="0"/>
                <a:cs typeface="Times New Roman" panose="02020603050405020304" pitchFamily="18" charset="0"/>
              </a:rPr>
              <a:t>MARKETING: The Four P’s must be used to describe your marketing strategy</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b="1" dirty="0">
                <a:latin typeface="Calibri" panose="020F0502020204030204" pitchFamily="34"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latin typeface="Calibri" panose="020F0502020204030204" pitchFamily="34" charset="0"/>
                <a:ea typeface="Calibri" panose="020F0502020204030204" pitchFamily="34" charset="0"/>
                <a:cs typeface="Times New Roman" panose="02020603050405020304" pitchFamily="18" charset="0"/>
              </a:rPr>
              <a:t>Product: Brief description of your product</a:t>
            </a:r>
          </a:p>
          <a:p>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 </a:t>
            </a:r>
          </a:p>
          <a:p>
            <a:r>
              <a:rPr lang="en-GB" sz="2400" dirty="0">
                <a:latin typeface="Calibri" panose="020F0502020204030204" pitchFamily="34" charset="0"/>
                <a:ea typeface="Calibri" panose="020F0502020204030204" pitchFamily="34" charset="0"/>
                <a:cs typeface="Times New Roman" panose="02020603050405020304" pitchFamily="18" charset="0"/>
              </a:rPr>
              <a:t>Price: How much would you charge for your product and what is the basis for the price chosen?</a:t>
            </a:r>
          </a:p>
          <a:p>
            <a:r>
              <a:rPr lang="en-GB" sz="2400" b="1" dirty="0">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 </a:t>
            </a:r>
          </a:p>
          <a:p>
            <a:r>
              <a:rPr lang="en-GB" sz="2400" dirty="0">
                <a:latin typeface="Calibri" panose="020F0502020204030204" pitchFamily="34" charset="0"/>
                <a:ea typeface="Calibri" panose="020F0502020204030204" pitchFamily="34" charset="0"/>
                <a:cs typeface="Times New Roman" panose="02020603050405020304" pitchFamily="18" charset="0"/>
              </a:rPr>
              <a:t>Promotional Mix: What techniques would be used in promoting your product?</a:t>
            </a:r>
          </a:p>
          <a:p>
            <a:r>
              <a:rPr lang="en-GB" sz="2400" b="1" dirty="0">
                <a:latin typeface="Calibri" panose="020F0502020204030204" pitchFamily="34" charset="0"/>
                <a:ea typeface="Calibri" panose="020F0502020204030204" pitchFamily="34" charset="0"/>
                <a:cs typeface="Times New Roman" panose="02020603050405020304" pitchFamily="18" charset="0"/>
              </a:rPr>
              <a:t>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latin typeface="Calibri" panose="020F0502020204030204" pitchFamily="34" charset="0"/>
                <a:ea typeface="Calibri" panose="020F0502020204030204" pitchFamily="34" charset="0"/>
                <a:cs typeface="Times New Roman" panose="02020603050405020304" pitchFamily="18" charset="0"/>
              </a:rPr>
              <a:t>Place (Distribution strategy): How would your product be distributed?</a:t>
            </a:r>
          </a:p>
          <a:p>
            <a:r>
              <a:rPr lang="en-GB" b="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76247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77A355-2C01-6747-BD80-F6A8198B1F1E}"/>
              </a:ext>
            </a:extLst>
          </p:cNvPr>
          <p:cNvSpPr>
            <a:spLocks noGrp="1"/>
          </p:cNvSpPr>
          <p:nvPr>
            <p:ph type="dt" sz="half" idx="10"/>
          </p:nvPr>
        </p:nvSpPr>
        <p:spPr/>
        <p:txBody>
          <a:bodyPr/>
          <a:lstStyle/>
          <a:p>
            <a:pPr>
              <a:defRPr/>
            </a:pPr>
            <a:fld id="{D30023C4-5528-489E-A726-D14A340FF59E}" type="datetime1">
              <a:rPr lang="en-GB" altLang="en-US" smtClean="0"/>
              <a:pPr>
                <a:defRPr/>
              </a:pPr>
              <a:t>16/08/2022</a:t>
            </a:fld>
            <a:endParaRPr lang="en-GB" altLang="en-US"/>
          </a:p>
        </p:txBody>
      </p:sp>
      <p:sp>
        <p:nvSpPr>
          <p:cNvPr id="3" name="Slide Number Placeholder 2">
            <a:extLst>
              <a:ext uri="{FF2B5EF4-FFF2-40B4-BE49-F238E27FC236}">
                <a16:creationId xmlns:a16="http://schemas.microsoft.com/office/drawing/2014/main" id="{B402D3AE-E581-E84B-97CA-A75633ECAAB0}"/>
              </a:ext>
            </a:extLst>
          </p:cNvPr>
          <p:cNvSpPr>
            <a:spLocks noGrp="1"/>
          </p:cNvSpPr>
          <p:nvPr>
            <p:ph type="sldNum" sz="quarter" idx="11"/>
          </p:nvPr>
        </p:nvSpPr>
        <p:spPr/>
        <p:txBody>
          <a:bodyPr/>
          <a:lstStyle/>
          <a:p>
            <a:pPr>
              <a:defRPr/>
            </a:pPr>
            <a:fld id="{AA1819AB-B9DA-41D7-8C91-5DE9528F5AA4}" type="slidenum">
              <a:rPr lang="en-GB" altLang="en-US" smtClean="0"/>
              <a:pPr>
                <a:defRPr/>
              </a:pPr>
              <a:t>9</a:t>
            </a:fld>
            <a:endParaRPr lang="en-GB" altLang="en-US"/>
          </a:p>
        </p:txBody>
      </p:sp>
      <p:graphicFrame>
        <p:nvGraphicFramePr>
          <p:cNvPr id="4" name="Table 3">
            <a:extLst>
              <a:ext uri="{FF2B5EF4-FFF2-40B4-BE49-F238E27FC236}">
                <a16:creationId xmlns:a16="http://schemas.microsoft.com/office/drawing/2014/main" id="{A61DF439-4038-944A-9A5E-63FA93F18928}"/>
              </a:ext>
            </a:extLst>
          </p:cNvPr>
          <p:cNvGraphicFramePr>
            <a:graphicFrameLocks noGrp="1"/>
          </p:cNvGraphicFramePr>
          <p:nvPr>
            <p:extLst>
              <p:ext uri="{D42A27DB-BD31-4B8C-83A1-F6EECF244321}">
                <p14:modId xmlns:p14="http://schemas.microsoft.com/office/powerpoint/2010/main" val="571202563"/>
              </p:ext>
            </p:extLst>
          </p:nvPr>
        </p:nvGraphicFramePr>
        <p:xfrm>
          <a:off x="1487488" y="1484784"/>
          <a:ext cx="7824933" cy="3962400"/>
        </p:xfrm>
        <a:graphic>
          <a:graphicData uri="http://schemas.openxmlformats.org/drawingml/2006/table">
            <a:tbl>
              <a:tblPr firstRow="1" firstCol="1" bandRow="1">
                <a:tableStyleId>{5C22544A-7EE6-4342-B048-85BDC9FD1C3A}</a:tableStyleId>
              </a:tblPr>
              <a:tblGrid>
                <a:gridCol w="1114263">
                  <a:extLst>
                    <a:ext uri="{9D8B030D-6E8A-4147-A177-3AD203B41FA5}">
                      <a16:colId xmlns:a16="http://schemas.microsoft.com/office/drawing/2014/main" val="181730905"/>
                    </a:ext>
                  </a:extLst>
                </a:gridCol>
                <a:gridCol w="1131941">
                  <a:extLst>
                    <a:ext uri="{9D8B030D-6E8A-4147-A177-3AD203B41FA5}">
                      <a16:colId xmlns:a16="http://schemas.microsoft.com/office/drawing/2014/main" val="731077955"/>
                    </a:ext>
                  </a:extLst>
                </a:gridCol>
                <a:gridCol w="1131941">
                  <a:extLst>
                    <a:ext uri="{9D8B030D-6E8A-4147-A177-3AD203B41FA5}">
                      <a16:colId xmlns:a16="http://schemas.microsoft.com/office/drawing/2014/main" val="2844085853"/>
                    </a:ext>
                  </a:extLst>
                </a:gridCol>
                <a:gridCol w="1131941">
                  <a:extLst>
                    <a:ext uri="{9D8B030D-6E8A-4147-A177-3AD203B41FA5}">
                      <a16:colId xmlns:a16="http://schemas.microsoft.com/office/drawing/2014/main" val="4059513616"/>
                    </a:ext>
                  </a:extLst>
                </a:gridCol>
                <a:gridCol w="1131941">
                  <a:extLst>
                    <a:ext uri="{9D8B030D-6E8A-4147-A177-3AD203B41FA5}">
                      <a16:colId xmlns:a16="http://schemas.microsoft.com/office/drawing/2014/main" val="277150903"/>
                    </a:ext>
                  </a:extLst>
                </a:gridCol>
                <a:gridCol w="1050965">
                  <a:extLst>
                    <a:ext uri="{9D8B030D-6E8A-4147-A177-3AD203B41FA5}">
                      <a16:colId xmlns:a16="http://schemas.microsoft.com/office/drawing/2014/main" val="2694388989"/>
                    </a:ext>
                  </a:extLst>
                </a:gridCol>
                <a:gridCol w="1131941">
                  <a:extLst>
                    <a:ext uri="{9D8B030D-6E8A-4147-A177-3AD203B41FA5}">
                      <a16:colId xmlns:a16="http://schemas.microsoft.com/office/drawing/2014/main" val="3412628848"/>
                    </a:ext>
                  </a:extLst>
                </a:gridCol>
              </a:tblGrid>
              <a:tr h="150629">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2</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Month 6</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3236647742"/>
                  </a:ext>
                </a:extLst>
              </a:tr>
              <a:tr h="602517">
                <a:tc>
                  <a:txBody>
                    <a:bodyPr/>
                    <a:lstStyle/>
                    <a:p>
                      <a:r>
                        <a:rPr lang="en-GB" sz="1000" dirty="0">
                          <a:effectLst/>
                        </a:rPr>
                        <a:t>Revenue (from your operations and marketing section)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2117587998"/>
                  </a:ext>
                </a:extLst>
              </a:tr>
              <a:tr h="1355664">
                <a:tc>
                  <a:txBody>
                    <a:bodyPr/>
                    <a:lstStyle/>
                    <a:p>
                      <a:r>
                        <a:rPr lang="en-GB" sz="1000">
                          <a:effectLst/>
                        </a:rPr>
                        <a:t>Fixed Costs</a:t>
                      </a:r>
                    </a:p>
                    <a:p>
                      <a:r>
                        <a:rPr lang="en-GB" sz="1000">
                          <a:effectLst/>
                        </a:rPr>
                        <a:t>(List out your fixed costs)</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1065220630"/>
                  </a:ext>
                </a:extLst>
              </a:tr>
              <a:tr h="1656923">
                <a:tc>
                  <a:txBody>
                    <a:bodyPr/>
                    <a:lstStyle/>
                    <a:p>
                      <a:r>
                        <a:rPr lang="en-GB" sz="1000">
                          <a:effectLst/>
                        </a:rPr>
                        <a:t>Variable Costs</a:t>
                      </a:r>
                    </a:p>
                    <a:p>
                      <a:r>
                        <a:rPr lang="en-GB" sz="1000">
                          <a:effectLst/>
                        </a:rPr>
                        <a:t>(List out your variable costs)</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p>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1432383553"/>
                  </a:ext>
                </a:extLst>
              </a:tr>
              <a:tr h="150629">
                <a:tc>
                  <a:txBody>
                    <a:bodyPr/>
                    <a:lstStyle/>
                    <a:p>
                      <a:r>
                        <a:rPr lang="en-GB" sz="1000">
                          <a:effectLst/>
                        </a:rPr>
                        <a:t>Profit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tc>
                  <a:txBody>
                    <a:bodyPr/>
                    <a:lstStyle/>
                    <a:p>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6486" marR="56486" marT="0" marB="0"/>
                </a:tc>
                <a:extLst>
                  <a:ext uri="{0D108BD9-81ED-4DB2-BD59-A6C34878D82A}">
                    <a16:rowId xmlns:a16="http://schemas.microsoft.com/office/drawing/2014/main" val="3247297585"/>
                  </a:ext>
                </a:extLst>
              </a:tr>
            </a:tbl>
          </a:graphicData>
        </a:graphic>
      </p:graphicFrame>
      <p:sp>
        <p:nvSpPr>
          <p:cNvPr id="5" name="Rectangle 1">
            <a:extLst>
              <a:ext uri="{FF2B5EF4-FFF2-40B4-BE49-F238E27FC236}">
                <a16:creationId xmlns:a16="http://schemas.microsoft.com/office/drawing/2014/main" id="{CE9B6C3B-F2B2-5C4C-A8C4-2B033929A0CA}"/>
              </a:ext>
            </a:extLst>
          </p:cNvPr>
          <p:cNvSpPr>
            <a:spLocks noChangeArrowheads="1"/>
          </p:cNvSpPr>
          <p:nvPr/>
        </p:nvSpPr>
        <p:spPr bwMode="auto">
          <a:xfrm>
            <a:off x="2387247" y="116632"/>
            <a:ext cx="7417505"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FINANCIALS </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Sources of funds: where would you be getting funds from?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endParaRPr>
          </a:p>
          <a:p>
            <a:r>
              <a:rPr lang="en-US" altLang="en-US" dirty="0">
                <a:latin typeface="Calibri" panose="020F0502020204030204" pitchFamily="34" charset="0"/>
                <a:ea typeface="Calibri" panose="020F0502020204030204" pitchFamily="34" charset="0"/>
                <a:cs typeface="Times New Roman" panose="02020603050405020304" pitchFamily="18" charset="0"/>
              </a:rPr>
              <a:t>Use of funds</a:t>
            </a:r>
          </a:p>
          <a:p>
            <a:endParaRPr lang="en-US" altLang="en-US" sz="1200" dirty="0">
              <a:latin typeface="Calibri" panose="020F0502020204030204" pitchFamily="34" charset="0"/>
              <a:cs typeface="Times New Roman" panose="02020603050405020304" pitchFamily="18" charset="0"/>
            </a:endParaRPr>
          </a:p>
          <a:p>
            <a:endParaRPr lang="en-US" altLang="en-US" sz="1200" dirty="0"/>
          </a:p>
        </p:txBody>
      </p:sp>
    </p:spTree>
    <p:extLst>
      <p:ext uri="{BB962C8B-B14F-4D97-AF65-F5344CB8AC3E}">
        <p14:creationId xmlns:p14="http://schemas.microsoft.com/office/powerpoint/2010/main" val="1756336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2B52-BE27-4847-BB17-DDFCAC02D643}"/>
              </a:ext>
            </a:extLst>
          </p:cNvPr>
          <p:cNvSpPr>
            <a:spLocks noGrp="1"/>
          </p:cNvSpPr>
          <p:nvPr>
            <p:ph type="title"/>
          </p:nvPr>
        </p:nvSpPr>
        <p:spPr/>
        <p:txBody>
          <a:bodyPr/>
          <a:lstStyle/>
          <a:p>
            <a:r>
              <a:rPr lang="en-US" dirty="0"/>
              <a:t>Materials to use</a:t>
            </a:r>
          </a:p>
        </p:txBody>
      </p:sp>
      <p:sp>
        <p:nvSpPr>
          <p:cNvPr id="3" name="Content Placeholder 2">
            <a:extLst>
              <a:ext uri="{FF2B5EF4-FFF2-40B4-BE49-F238E27FC236}">
                <a16:creationId xmlns:a16="http://schemas.microsoft.com/office/drawing/2014/main" id="{309C9413-D464-094F-B4E2-E62B0A011A39}"/>
              </a:ext>
            </a:extLst>
          </p:cNvPr>
          <p:cNvSpPr>
            <a:spLocks noGrp="1"/>
          </p:cNvSpPr>
          <p:nvPr>
            <p:ph idx="1"/>
          </p:nvPr>
        </p:nvSpPr>
        <p:spPr/>
        <p:txBody>
          <a:bodyPr/>
          <a:lstStyle/>
          <a:p>
            <a:r>
              <a:rPr lang="en-US" dirty="0"/>
              <a:t>Sample business Plans </a:t>
            </a:r>
          </a:p>
          <a:p>
            <a:r>
              <a:rPr lang="en-US" dirty="0"/>
              <a:t>Research Articles</a:t>
            </a:r>
          </a:p>
          <a:p>
            <a:r>
              <a:rPr lang="en-US" dirty="0"/>
              <a:t>Business/ entrepreneurship news from credible sources e.g. </a:t>
            </a:r>
            <a:r>
              <a:rPr lang="en-US" dirty="0" err="1"/>
              <a:t>Beehurst</a:t>
            </a:r>
            <a:r>
              <a:rPr lang="en-US" dirty="0"/>
              <a:t>, BBC, Forbes</a:t>
            </a:r>
          </a:p>
        </p:txBody>
      </p:sp>
      <p:sp>
        <p:nvSpPr>
          <p:cNvPr id="4" name="Date Placeholder 3">
            <a:extLst>
              <a:ext uri="{FF2B5EF4-FFF2-40B4-BE49-F238E27FC236}">
                <a16:creationId xmlns:a16="http://schemas.microsoft.com/office/drawing/2014/main" id="{9021B4E9-367D-9E4E-A056-B6ACAA2569F6}"/>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96A92538-D4AF-9D4A-AE46-623ED0E121E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219131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8427D-A20B-C24F-AE49-08171C5BC21E}"/>
              </a:ext>
            </a:extLst>
          </p:cNvPr>
          <p:cNvSpPr>
            <a:spLocks noGrp="1"/>
          </p:cNvSpPr>
          <p:nvPr>
            <p:ph type="title"/>
          </p:nvPr>
        </p:nvSpPr>
        <p:spPr>
          <a:xfrm>
            <a:off x="609600" y="274638"/>
            <a:ext cx="10972800" cy="418058"/>
          </a:xfrm>
        </p:spPr>
        <p:txBody>
          <a:bodyPr/>
          <a:lstStyle/>
          <a:p>
            <a:r>
              <a:rPr lang="en-US" sz="4000" dirty="0"/>
              <a:t>Reference list</a:t>
            </a:r>
          </a:p>
        </p:txBody>
      </p:sp>
      <p:sp>
        <p:nvSpPr>
          <p:cNvPr id="3" name="Content Placeholder 2">
            <a:extLst>
              <a:ext uri="{FF2B5EF4-FFF2-40B4-BE49-F238E27FC236}">
                <a16:creationId xmlns:a16="http://schemas.microsoft.com/office/drawing/2014/main" id="{F2D56884-6814-FD47-BB3B-3522567864B3}"/>
              </a:ext>
            </a:extLst>
          </p:cNvPr>
          <p:cNvSpPr>
            <a:spLocks noGrp="1"/>
          </p:cNvSpPr>
          <p:nvPr>
            <p:ph idx="1"/>
          </p:nvPr>
        </p:nvSpPr>
        <p:spPr>
          <a:xfrm>
            <a:off x="609600" y="977677"/>
            <a:ext cx="10972800" cy="4611563"/>
          </a:xfrm>
        </p:spPr>
        <p:txBody>
          <a:bodyPr/>
          <a:lstStyle/>
          <a:p>
            <a:pPr algn="just"/>
            <a:endParaRPr lang="en-US" sz="2000" dirty="0"/>
          </a:p>
          <a:p>
            <a:pPr algn="just"/>
            <a:r>
              <a:rPr lang="en-US" sz="2800" dirty="0"/>
              <a:t>Barringer, B., Ireland, D., (2019) Entrepreneurship: Successfully	Launching New Ventures. Sixth edition; Global edition. Harlow, England: Pearson.</a:t>
            </a:r>
          </a:p>
          <a:p>
            <a:pPr algn="just"/>
            <a:r>
              <a:rPr lang="en-US" sz="2800" dirty="0" err="1"/>
              <a:t>Bplans</a:t>
            </a:r>
            <a:r>
              <a:rPr lang="en-US" sz="2800" dirty="0"/>
              <a:t> (2020) Sample Business Plans. Assessed on 21</a:t>
            </a:r>
            <a:r>
              <a:rPr lang="en-US" sz="2800" baseline="30000" dirty="0"/>
              <a:t>st</a:t>
            </a:r>
            <a:r>
              <a:rPr lang="en-US" sz="2800" dirty="0"/>
              <a:t> November 2020. Available at: </a:t>
            </a:r>
            <a:r>
              <a:rPr lang="en-US" sz="2800" dirty="0">
                <a:hlinkClick r:id="rId2"/>
              </a:rPr>
              <a:t>https://www.bplans.com/downloads/business-plan-template</a:t>
            </a:r>
            <a:r>
              <a:rPr lang="en-US" sz="1800" dirty="0">
                <a:hlinkClick r:id="rId2"/>
              </a:rPr>
              <a:t>/</a:t>
            </a:r>
            <a:r>
              <a:rPr lang="en-US" sz="1800" dirty="0"/>
              <a:t> </a:t>
            </a:r>
          </a:p>
        </p:txBody>
      </p:sp>
      <p:sp>
        <p:nvSpPr>
          <p:cNvPr id="4" name="Date Placeholder 3">
            <a:extLst>
              <a:ext uri="{FF2B5EF4-FFF2-40B4-BE49-F238E27FC236}">
                <a16:creationId xmlns:a16="http://schemas.microsoft.com/office/drawing/2014/main" id="{C872B347-5835-7644-BA0B-4FBD548FE678}"/>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BC6419D7-5729-1B4B-95BB-04E2509663DB}"/>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561868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text, indoor, painted&#10;&#10;Description automatically generated">
            <a:extLst>
              <a:ext uri="{FF2B5EF4-FFF2-40B4-BE49-F238E27FC236}">
                <a16:creationId xmlns:a16="http://schemas.microsoft.com/office/drawing/2014/main" id="{DA5AB32E-F698-E948-A9B2-E12072BDB8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88641"/>
            <a:ext cx="12191999" cy="5472608"/>
          </a:xfrm>
        </p:spPr>
      </p:pic>
      <p:sp>
        <p:nvSpPr>
          <p:cNvPr id="4" name="Date Placeholder 3">
            <a:extLst>
              <a:ext uri="{FF2B5EF4-FFF2-40B4-BE49-F238E27FC236}">
                <a16:creationId xmlns:a16="http://schemas.microsoft.com/office/drawing/2014/main" id="{662B25C5-F484-1449-BABC-1E2A1E28888B}"/>
              </a:ext>
            </a:extLst>
          </p:cNvPr>
          <p:cNvSpPr>
            <a:spLocks noGrp="1"/>
          </p:cNvSpPr>
          <p:nvPr>
            <p:ph type="dt" sz="half" idx="10"/>
          </p:nvPr>
        </p:nvSpPr>
        <p:spPr/>
        <p:txBody>
          <a:bodyPr/>
          <a:lstStyle/>
          <a:p>
            <a:pPr>
              <a:defRPr/>
            </a:pPr>
            <a:fld id="{2303D31F-598B-47EE-BA37-93F097A3D676}" type="datetime1">
              <a:rPr lang="en-GB" altLang="en-US" smtClean="0"/>
              <a:pPr>
                <a:defRPr/>
              </a:pPr>
              <a:t>16/08/2022</a:t>
            </a:fld>
            <a:endParaRPr lang="en-GB" altLang="en-US"/>
          </a:p>
        </p:txBody>
      </p:sp>
      <p:sp>
        <p:nvSpPr>
          <p:cNvPr id="5" name="Slide Number Placeholder 4">
            <a:extLst>
              <a:ext uri="{FF2B5EF4-FFF2-40B4-BE49-F238E27FC236}">
                <a16:creationId xmlns:a16="http://schemas.microsoft.com/office/drawing/2014/main" id="{80B4BFF3-D8D1-944B-9C1E-5ACBAC7E5E4A}"/>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3536292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2237</TotalTime>
  <Words>875</Words>
  <Application>Microsoft Office PowerPoint</Application>
  <PresentationFormat>Widescreen</PresentationFormat>
  <Paragraphs>179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Myriad Pro</vt:lpstr>
      <vt:lpstr>Verdana</vt:lpstr>
      <vt:lpstr>20140311PresentationUWTSDTemplate</vt:lpstr>
      <vt:lpstr>LCBB5001</vt:lpstr>
      <vt:lpstr>Learning Objectives </vt:lpstr>
      <vt:lpstr>Requirements</vt:lpstr>
      <vt:lpstr>Question</vt:lpstr>
      <vt:lpstr>PowerPoint Presentation</vt:lpstr>
      <vt:lpstr>PowerPoint Presentation</vt:lpstr>
      <vt:lpstr>PowerPoint Presentation</vt:lpstr>
      <vt:lpstr>PowerPoint Presentation</vt:lpstr>
      <vt:lpstr>PowerPoint Presentation</vt:lpstr>
      <vt:lpstr>Materials to use</vt:lpstr>
      <vt:lpstr>Reference list</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Okeoma John-Paul OKEKE</cp:lastModifiedBy>
  <cp:revision>130</cp:revision>
  <cp:lastPrinted>2018-07-09T15:27:01Z</cp:lastPrinted>
  <dcterms:created xsi:type="dcterms:W3CDTF">2002-10-07T19:43:58Z</dcterms:created>
  <dcterms:modified xsi:type="dcterms:W3CDTF">2022-08-16T16:48:53Z</dcterms:modified>
</cp:coreProperties>
</file>